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16142610" r:id="rId2"/>
    <p:sldId id="16142611" r:id="rId3"/>
    <p:sldId id="16142612" r:id="rId4"/>
    <p:sldId id="16142613" r:id="rId5"/>
  </p:sldIdLst>
  <p:sldSz cx="32769175" cy="184324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大宅" initials="大" lastIdx="2" clrIdx="0"/>
  <p:cmAuthor id="2001" name="CICI_Q7RjquIj" initials="authorId_698926526" lastIdx="0" clrIdx="0"/>
  <p:cmAuthor id="1" name="doublerun" initials="d" lastIdx="2"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 id="7" name="1206988966@qq.com" initials="1" lastIdx="1" clrIdx="2"/>
  <p:cmAuthor id="8" name="姜伟光" initials="姜" lastIdx="1" clrIdx="0"/>
  <p:cmAuthor id="9" name="Shen Da Hai 沈大海" initials="S" lastIdx="3" clrIdx="1"/>
  <p:cmAuthor id="10" name="王伟凡" initials="王" lastIdx="1" clrIdx="9"/>
  <p:cmAuthor id="11" name="Admin" initials="A" lastIdx="1" clrIdx="10"/>
  <p:cmAuthor id="12" name="win" initials="w" lastIdx="1" clrIdx="11"/>
  <p:cmAuthor id="13" name="zhangliang" initials="z" lastIdx="1" clrIdx="12"/>
  <p:cmAuthor id="14" name="未知用户10" initials="未" lastIdx="1" clrIdx="1"/>
  <p:cmAuthor id="15" name="WPWL - LQH" initials="W-L" lastIdx="1" clrIdx="7"/>
  <p:cmAuthor id="16" name="WPWL" initials="W" lastIdx="1" clrIdx="15"/>
  <p:cmAuthor id="18" name="有赞" initials="有" lastIdx="1" clrIdx="17"/>
  <p:cmAuthor id="20" name="shuna" initials="s" lastIdx="1" clrIdx="19"/>
  <p:cmAuthor id="2000" name="Kevin Wang_2mIvNriU" initials="authorId_1299836241"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2C5"/>
    <a:srgbClr val="323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3489"/>
  </p:normalViewPr>
  <p:slideViewPr>
    <p:cSldViewPr snapToGrid="0" snapToObjects="1">
      <p:cViewPr varScale="1">
        <p:scale>
          <a:sx n="40" d="100"/>
          <a:sy n="40" d="100"/>
        </p:scale>
        <p:origin x="162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2CF2A-3D50-AC4C-828E-EB62E8D163E2}" type="datetimeFigureOut">
              <a:rPr kumimoji="1" lang="zh-CN" altLang="en-US" smtClean="0"/>
              <a:t>2024/7/18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F3493-F87F-BB4F-8DE2-ED6054D0BB5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effectLst/>
              </a:rPr>
              <a:t>标杆案例</a:t>
            </a:r>
            <a:r>
              <a:rPr lang="en-US" altLang="zh-CN" dirty="0">
                <a:effectLst/>
              </a:rPr>
              <a:t>-</a:t>
            </a:r>
            <a:r>
              <a:rPr lang="zh-CN" altLang="en-US" dirty="0">
                <a:effectLst/>
              </a:rPr>
              <a:t>谜底：品牌介绍，时尚服饰商家，设计师品牌，中高客单，导购赋能，提升留存率</a:t>
            </a:r>
          </a:p>
          <a:p>
            <a:endParaRPr lang="en-US" altLang="zh-CN" dirty="0"/>
          </a:p>
          <a:p>
            <a:r>
              <a:rPr lang="zh-CN" altLang="en-US" dirty="0"/>
              <a:t>为什么在带复购的客户和高价值客户需要我们提供更好的服务和体验呢？</a:t>
            </a:r>
          </a:p>
          <a:p>
            <a:r>
              <a:rPr lang="zh-CN" altLang="en-US" dirty="0"/>
              <a:t>还有我们的一个商家叫谜底，那他们是怎么做的呢？我们就一起来看一下</a:t>
            </a:r>
          </a:p>
          <a:p>
            <a:endParaRPr lang="zh-CN" altLang="en-US" dirty="0"/>
          </a:p>
          <a:p>
            <a:r>
              <a:rPr lang="zh-CN" altLang="en-US" dirty="0"/>
              <a:t>先简单介绍谜底，谜底是一个中淑女装的品牌公司，</a:t>
            </a:r>
            <a:r>
              <a:rPr lang="zh-CN" altLang="en-US" dirty="0">
                <a:solidFill>
                  <a:schemeClr val="bg1"/>
                </a:solidFill>
                <a:latin typeface="HarmonyOS Sans SC Thin" panose="00000600000000000000" pitchFamily="2" charset="-122"/>
                <a:ea typeface="HarmonyOS Sans SC Thin" panose="00000600000000000000" pitchFamily="2" charset="-122"/>
                <a:cs typeface="等线" panose="02010600030101010101" charset="-122"/>
                <a:sym typeface="+mn-ea"/>
              </a:rPr>
              <a:t>中国十佳设计师品牌，</a:t>
            </a:r>
            <a:r>
              <a:rPr lang="zh-CN" altLang="en-US" dirty="0">
                <a:solidFill>
                  <a:schemeClr val="bg1"/>
                </a:solidFill>
                <a:latin typeface="HarmonyOS Sans SC Thin" panose="00000600000000000000" pitchFamily="2" charset="-122"/>
                <a:ea typeface="HarmonyOS Sans SC Thin" panose="00000600000000000000" pitchFamily="2" charset="-122"/>
                <a:sym typeface="+mn-ea"/>
              </a:rPr>
              <a:t>产品风格定位“当代复古主义”产品以欧式复古+艺术格调+异域文化3大主线</a:t>
            </a:r>
            <a:endParaRPr lang="zh-CN" altLang="en-US" dirty="0"/>
          </a:p>
          <a:p>
            <a:r>
              <a:rPr lang="zh-CN" altLang="en-US" dirty="0"/>
              <a:t>在线下大约有</a:t>
            </a:r>
            <a:r>
              <a:rPr lang="en-US" altLang="zh-CN" dirty="0"/>
              <a:t>300</a:t>
            </a:r>
            <a:r>
              <a:rPr lang="zh-CN" altLang="en-US" dirty="0"/>
              <a:t>多家门店，其中</a:t>
            </a:r>
            <a:r>
              <a:rPr lang="en-US" altLang="zh-CN" dirty="0"/>
              <a:t>150</a:t>
            </a:r>
            <a:r>
              <a:rPr lang="zh-CN" altLang="en-US" dirty="0"/>
              <a:t>家直营，</a:t>
            </a:r>
            <a:r>
              <a:rPr lang="en-US" altLang="zh-CN" dirty="0"/>
              <a:t>150</a:t>
            </a:r>
            <a:r>
              <a:rPr lang="zh-CN" altLang="en-US" dirty="0"/>
              <a:t>家加盟，客单价大约</a:t>
            </a:r>
            <a:r>
              <a:rPr lang="en-US" altLang="zh-CN" dirty="0"/>
              <a:t>1000</a:t>
            </a:r>
            <a:r>
              <a:rPr lang="zh-CN" altLang="en-US" dirty="0"/>
              <a:t>元左右，目前的会员规模</a:t>
            </a:r>
            <a:r>
              <a:rPr lang="en-US" altLang="zh-CN" dirty="0"/>
              <a:t>40</a:t>
            </a:r>
            <a:r>
              <a:rPr lang="zh-CN" altLang="en-US" dirty="0"/>
              <a:t>万左右。</a:t>
            </a:r>
          </a:p>
          <a:p>
            <a:endParaRPr lang="zh-CN" altLang="en-US" dirty="0"/>
          </a:p>
          <a:p>
            <a:pPr indent="0" algn="l">
              <a:lnSpc>
                <a:spcPct val="170000"/>
              </a:lnSpc>
              <a:buFont typeface="Arial" panose="020B0604020202090204" pitchFamily="34" charset="0"/>
              <a:buNone/>
            </a:pPr>
            <a:r>
              <a:rPr lang="zh-CN" altLang="en-US" dirty="0"/>
              <a:t>找到有赞新零售合作最核心的诉求就是，</a:t>
            </a:r>
            <a:r>
              <a:rPr lang="en-US" altLang="zh-CN" dirty="0"/>
              <a:t>Andy </a:t>
            </a:r>
            <a:r>
              <a:rPr lang="zh-CN" altLang="en-US" dirty="0"/>
              <a:t>的原话就是，</a:t>
            </a:r>
            <a:r>
              <a:rPr lang="zh-CN" altLang="en-US" dirty="0">
                <a:latin typeface="HarmonyOS Sans SC Light" panose="00000600000000000000" pitchFamily="2" charset="-122"/>
                <a:ea typeface="HarmonyOS Sans SC Light" panose="00000600000000000000" pitchFamily="2" charset="-122"/>
                <a:sym typeface="+mn-ea"/>
              </a:rPr>
              <a:t>不管门店开在哪里，顾客都能跟着我走</a:t>
            </a:r>
            <a:endParaRPr lang="zh-CN" altLang="en-US" dirty="0">
              <a:solidFill>
                <a:schemeClr val="tx1"/>
              </a:solidFill>
              <a:latin typeface="HarmonyOS Sans SC Light" panose="00000600000000000000" pitchFamily="2" charset="-122"/>
              <a:ea typeface="HarmonyOS Sans SC Light" panose="00000600000000000000" pitchFamily="2" charset="-122"/>
              <a:sym typeface="+mn-ea"/>
            </a:endParaRP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标杆案例</a:t>
            </a:r>
            <a:r>
              <a:rPr lang="en-US" altLang="zh-CN" dirty="0"/>
              <a:t>-</a:t>
            </a:r>
            <a:r>
              <a:rPr lang="zh-CN" altLang="en-US" dirty="0"/>
              <a:t>谜底：合作背景，时尚服饰商家，设计师品牌，中高客单，导购赋能，提升留存率</a:t>
            </a:r>
          </a:p>
          <a:p>
            <a:endParaRPr lang="en-US" altLang="zh-CN" dirty="0"/>
          </a:p>
          <a:p>
            <a:r>
              <a:rPr lang="zh-CN" altLang="en-US" dirty="0"/>
              <a:t>看到了这样结论后，会看了谜底的五年的客户留存，如果我们再不关注客户留存，随着新客纳新能力持续下跌的化，我们这个品牌可能就没有了。</a:t>
            </a:r>
          </a:p>
          <a:p>
            <a:r>
              <a:rPr lang="zh-CN" altLang="en-US" dirty="0"/>
              <a:t>怎么办呢？</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effectLst/>
              </a:rPr>
              <a:t>标杆案例</a:t>
            </a:r>
            <a:r>
              <a:rPr lang="en-US" altLang="zh-CN" dirty="0">
                <a:effectLst/>
              </a:rPr>
              <a:t>-</a:t>
            </a:r>
            <a:r>
              <a:rPr lang="zh-CN" altLang="en-US" dirty="0">
                <a:effectLst/>
              </a:rPr>
              <a:t>谜底：落地策略，时尚服饰商家，设计师品牌，中高客单，导购赋能，提升留存率</a:t>
            </a:r>
          </a:p>
          <a:p>
            <a:endParaRPr lang="en-US" altLang="zh-CN" dirty="0"/>
          </a:p>
          <a:p>
            <a:r>
              <a:rPr lang="zh-CN" altLang="en-US" dirty="0"/>
              <a:t>谜底跟有赞新零售共创了这个解决方案，分为三个阶段，实现导购数字化和全域用户精细化的运营</a:t>
            </a:r>
          </a:p>
          <a:p>
            <a:r>
              <a:rPr lang="zh-CN" altLang="en-US" dirty="0"/>
              <a:t>第一阶段，最重要的线上线下系统一体化，为什么要一体化，就如崔前面讲的零售店创造的价值，直接面对消费者，将消费者的行为全域数据及时回收与分析，及时根据消费者的行为数据调整营销策略。</a:t>
            </a:r>
          </a:p>
          <a:p>
            <a:endParaRPr lang="zh-CN" altLang="en-US" dirty="0"/>
          </a:p>
          <a:p>
            <a:r>
              <a:rPr lang="zh-CN" altLang="en-US" dirty="0"/>
              <a:t>当匹配了市场与目标消费者的匹配，第二阶段将用户数字化，将公域平台的客户沉淀到私域，重新梳理会员体系与标签体系，为第三地段做用户精细化做好准备。</a:t>
            </a:r>
          </a:p>
          <a:p>
            <a:r>
              <a:rPr lang="zh-CN" altLang="en-US" dirty="0"/>
              <a:t>我想这个策略再很多公司都有类似的思路，谜底还做了意见特别重要的事情，就是</a:t>
            </a:r>
          </a:p>
          <a:p>
            <a:endParaRPr lang="zh-CN" altLang="en-US" dirty="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effectLst/>
              </a:rPr>
              <a:t>标杆案例</a:t>
            </a:r>
            <a:r>
              <a:rPr lang="en-US" altLang="zh-CN" dirty="0">
                <a:effectLst/>
              </a:rPr>
              <a:t>-</a:t>
            </a:r>
            <a:r>
              <a:rPr lang="zh-CN" altLang="en-US" dirty="0">
                <a:effectLst/>
              </a:rPr>
              <a:t>谜底：阶段结果，时尚服饰商家，设计师品牌，中高客单，导购赋能，提升留存率</a:t>
            </a:r>
          </a:p>
          <a:p>
            <a:pPr algn="l"/>
            <a:r>
              <a:rPr lang="zh-CN" altLang="en-US" spc="130" dirty="0">
                <a:ln w="0">
                  <a:noFill/>
                </a:ln>
                <a:solidFill>
                  <a:schemeClr val="bg1"/>
                </a:solidFill>
                <a:effectLst/>
                <a:uFillTx/>
                <a:latin typeface="HarmonyOS Sans SC Medium" panose="00000600000000000000" pitchFamily="2" charset="-122"/>
                <a:ea typeface="HarmonyOS Sans SC Medium" panose="00000600000000000000" pitchFamily="2" charset="-122"/>
                <a:cs typeface="HarmonyOS Sans SC Medium" panose="00000600000000000000" pitchFamily="2" charset="-122"/>
                <a:sym typeface="+mn-ea"/>
              </a:rPr>
              <a:t>围绕</a:t>
            </a:r>
            <a:r>
              <a:rPr lang="en-US" altLang="zh-CN" spc="130" dirty="0">
                <a:ln w="0">
                  <a:noFill/>
                </a:ln>
                <a:solidFill>
                  <a:schemeClr val="bg1"/>
                </a:solidFill>
                <a:effectLst/>
                <a:uFillTx/>
                <a:latin typeface="HarmonyOS Sans SC Medium" panose="00000600000000000000" pitchFamily="2" charset="-122"/>
                <a:ea typeface="HarmonyOS Sans SC Medium" panose="00000600000000000000" pitchFamily="2" charset="-122"/>
                <a:cs typeface="HarmonyOS Sans SC Medium" panose="00000600000000000000" pitchFamily="2" charset="-122"/>
                <a:sym typeface="+mn-ea"/>
              </a:rPr>
              <a:t>Z</a:t>
            </a:r>
            <a:r>
              <a:rPr lang="zh-CN" altLang="en-US" spc="130" dirty="0">
                <a:ln w="0">
                  <a:noFill/>
                </a:ln>
                <a:solidFill>
                  <a:schemeClr val="bg1"/>
                </a:solidFill>
                <a:effectLst/>
                <a:uFillTx/>
                <a:latin typeface="HarmonyOS Sans SC Medium" panose="00000600000000000000" pitchFamily="2" charset="-122"/>
                <a:ea typeface="HarmonyOS Sans SC Medium" panose="00000600000000000000" pitchFamily="2" charset="-122"/>
                <a:cs typeface="HarmonyOS Sans SC Medium" panose="00000600000000000000" pitchFamily="2" charset="-122"/>
                <a:sym typeface="+mn-ea"/>
              </a:rPr>
              <a:t>时代客群生活方式升级</a:t>
            </a:r>
          </a:p>
          <a:p>
            <a:pPr algn="l"/>
            <a:r>
              <a:rPr lang="zh-CN" altLang="en-US" spc="130" dirty="0">
                <a:ln w="0">
                  <a:noFill/>
                </a:ln>
                <a:solidFill>
                  <a:schemeClr val="bg1"/>
                </a:solidFill>
                <a:effectLst/>
                <a:uFillTx/>
                <a:latin typeface="HarmonyOS Sans SC Medium" panose="00000600000000000000" pitchFamily="2" charset="-122"/>
                <a:ea typeface="HarmonyOS Sans SC Medium" panose="00000600000000000000" pitchFamily="2" charset="-122"/>
                <a:cs typeface="HarmonyOS Sans SC Medium" panose="00000600000000000000" pitchFamily="2" charset="-122"/>
                <a:sym typeface="+mn-ea"/>
              </a:rPr>
              <a:t>开展消费者运营</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252881" y="981359"/>
            <a:ext cx="28263413" cy="3562758"/>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252881" y="4906790"/>
            <a:ext cx="28263413" cy="1169522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2252881" y="17084164"/>
            <a:ext cx="7373064" cy="981358"/>
          </a:xfrm>
          <a:prstGeom prst="rect">
            <a:avLst/>
          </a:prstGeom>
        </p:spPr>
        <p:txBody>
          <a:bodyPr/>
          <a:lstStyle/>
          <a:p>
            <a:fld id="{D4E11FD3-1DCE-1A4B-B8EC-88C8DD266048}" type="datetimeFigureOut">
              <a:rPr kumimoji="1" lang="zh-CN" altLang="en-US" smtClean="0"/>
              <a:t>2024/7/18</a:t>
            </a:fld>
            <a:endParaRPr kumimoji="1" lang="zh-CN" altLang="en-US"/>
          </a:p>
        </p:txBody>
      </p:sp>
      <p:sp>
        <p:nvSpPr>
          <p:cNvPr id="5" name="Footer Placeholder 4"/>
          <p:cNvSpPr>
            <a:spLocks noGrp="1"/>
          </p:cNvSpPr>
          <p:nvPr>
            <p:ph type="ftr" sz="quarter" idx="11"/>
          </p:nvPr>
        </p:nvSpPr>
        <p:spPr>
          <a:xfrm>
            <a:off x="10854789" y="17084164"/>
            <a:ext cx="11059597" cy="981358"/>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23143230" y="17084164"/>
            <a:ext cx="7373064" cy="981358"/>
          </a:xfrm>
          <a:prstGeom prst="rect">
            <a:avLst/>
          </a:prstGeom>
        </p:spPr>
        <p:txBody>
          <a:bodyPr/>
          <a:lstStyle/>
          <a:p>
            <a:fld id="{9C04A920-B17C-5144-B2B8-20A8F73D96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11FD3-1DCE-1A4B-B8EC-88C8DD266048}" type="datetimeFigureOut">
              <a:rPr kumimoji="1" lang="zh-CN" altLang="en-US" smtClean="0"/>
              <a:t>2024/7/18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C04A920-B17C-5144-B2B8-20A8F73D96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1_两栏内容">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52881" y="4906790"/>
            <a:ext cx="13926899" cy="116952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6589395" y="4906790"/>
            <a:ext cx="13926899" cy="116952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4E11FD3-1DCE-1A4B-B8EC-88C8DD266048}" type="datetimeFigureOut">
              <a:rPr kumimoji="1" lang="zh-CN" altLang="en-US" smtClean="0"/>
              <a:t>2024/7/18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C04A920-B17C-5144-B2B8-20A8F73D96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内文_01">
    <p:bg>
      <p:bgPr>
        <a:solidFill>
          <a:srgbClr val="ECEEEF"/>
        </a:solidFill>
        <a:effectLst/>
      </p:bgPr>
    </p:bg>
    <p:spTree>
      <p:nvGrpSpPr>
        <p:cNvPr id="1" name=""/>
        <p:cNvGrpSpPr/>
        <p:nvPr/>
      </p:nvGrpSpPr>
      <p:grpSpPr>
        <a:xfrm>
          <a:off x="0" y="0"/>
          <a:ext cx="0" cy="0"/>
          <a:chOff x="0" y="0"/>
          <a:chExt cx="0" cy="0"/>
        </a:xfrm>
      </p:grpSpPr>
      <p:cxnSp>
        <p:nvCxnSpPr>
          <p:cNvPr id="7" name="直线连接符 6"/>
          <p:cNvCxnSpPr/>
          <p:nvPr userDrawn="1"/>
        </p:nvCxnSpPr>
        <p:spPr>
          <a:xfrm>
            <a:off x="1745131" y="17054002"/>
            <a:ext cx="28429818" cy="0"/>
          </a:xfrm>
          <a:prstGeom prst="line">
            <a:avLst/>
          </a:prstGeom>
          <a:noFill/>
          <a:ln w="3175" cap="flat">
            <a:solidFill>
              <a:srgbClr val="CDCBCD"/>
            </a:solidFill>
            <a:prstDash val="solid"/>
            <a:round/>
          </a:ln>
        </p:spPr>
        <p:style>
          <a:lnRef idx="0">
            <a:srgbClr val="FFFFFF"/>
          </a:lnRef>
          <a:fillRef idx="0">
            <a:srgbClr val="FFFFFF"/>
          </a:fillRef>
          <a:effectRef idx="0">
            <a:srgbClr val="FFFFFF"/>
          </a:effectRef>
          <a:fontRef idx="none"/>
        </p:style>
      </p:cxnSp>
      <p:pic>
        <p:nvPicPr>
          <p:cNvPr id="12" name="图片 5" descr="图片 5"/>
          <p:cNvPicPr>
            <a:picLocks noChangeAspect="1"/>
          </p:cNvPicPr>
          <p:nvPr userDrawn="1"/>
        </p:nvPicPr>
        <p:blipFill>
          <a:blip r:embed="rId2"/>
          <a:stretch>
            <a:fillRect/>
          </a:stretch>
        </p:blipFill>
        <p:spPr>
          <a:xfrm>
            <a:off x="30608449" y="16679772"/>
            <a:ext cx="774072" cy="774053"/>
          </a:xfrm>
          <a:prstGeom prst="rect">
            <a:avLst/>
          </a:prstGeom>
          <a:ln w="12700">
            <a:miter lim="400000"/>
            <a:headEnd/>
            <a:tailEnd/>
          </a:ln>
        </p:spPr>
      </p:pic>
      <p:sp>
        <p:nvSpPr>
          <p:cNvPr id="16" name="标题 15"/>
          <p:cNvSpPr>
            <a:spLocks noGrp="1"/>
          </p:cNvSpPr>
          <p:nvPr>
            <p:ph type="title"/>
          </p:nvPr>
        </p:nvSpPr>
        <p:spPr>
          <a:xfrm>
            <a:off x="1676861" y="1378146"/>
            <a:ext cx="29321585" cy="1762149"/>
          </a:xfrm>
          <a:prstGeom prst="rect">
            <a:avLst/>
          </a:prstGeom>
        </p:spPr>
        <p:txBody>
          <a:bodyPr lIns="0" tIns="0" rIns="0" bIns="0"/>
          <a:lstStyle>
            <a:lvl1pPr algn="ctr">
              <a:defRPr b="0" i="0" spc="0" baseline="0">
                <a:latin typeface="HarmonyOS Sans SC" panose="00000600000000000000" charset="-122"/>
                <a:ea typeface="HarmonyOS Sans SC" panose="00000600000000000000" charset="-122"/>
              </a:defRPr>
            </a:lvl1pPr>
          </a:lstStyle>
          <a:p>
            <a:r>
              <a:rPr kumimoji="1" lang="zh-CN" altLang="en-US" dirty="0"/>
              <a:t>单击此处编辑母版标题样式</a:t>
            </a:r>
          </a:p>
        </p:txBody>
      </p:sp>
      <p:cxnSp>
        <p:nvCxnSpPr>
          <p:cNvPr id="18" name="直线连接符 17"/>
          <p:cNvCxnSpPr/>
          <p:nvPr userDrawn="1"/>
        </p:nvCxnSpPr>
        <p:spPr>
          <a:xfrm>
            <a:off x="1676861" y="3239359"/>
            <a:ext cx="29321585" cy="0"/>
          </a:xfrm>
          <a:prstGeom prst="line">
            <a:avLst/>
          </a:prstGeom>
          <a:noFill/>
          <a:ln w="63500" cap="flat">
            <a:solidFill>
              <a:srgbClr val="FFFDFF"/>
            </a:solidFill>
            <a:prstDash val="solid"/>
            <a:round/>
          </a:ln>
        </p:spPr>
        <p:style>
          <a:lnRef idx="0">
            <a:srgbClr val="FFFFFF"/>
          </a:lnRef>
          <a:fillRef idx="0">
            <a:srgbClr val="FFFFFF"/>
          </a:fillRef>
          <a:effectRef idx="0">
            <a:srgbClr val="FFFFFF"/>
          </a:effectRef>
          <a:fontRef idx="none"/>
        </p:style>
      </p:cxnSp>
      <p:cxnSp>
        <p:nvCxnSpPr>
          <p:cNvPr id="20" name="直线连接符 19"/>
          <p:cNvCxnSpPr/>
          <p:nvPr userDrawn="1"/>
        </p:nvCxnSpPr>
        <p:spPr>
          <a:xfrm>
            <a:off x="15447355" y="3239359"/>
            <a:ext cx="1669658" cy="0"/>
          </a:xfrm>
          <a:prstGeom prst="line">
            <a:avLst/>
          </a:prstGeom>
          <a:noFill/>
          <a:ln w="63500" cap="flat">
            <a:solidFill>
              <a:srgbClr val="E50113"/>
            </a:solidFill>
            <a:prstDash val="solid"/>
            <a:round/>
          </a:ln>
        </p:spPr>
        <p:style>
          <a:lnRef idx="0">
            <a:srgbClr val="FFFFFF"/>
          </a:lnRef>
          <a:fillRef idx="0">
            <a:srgbClr val="FFFFFF"/>
          </a:fillRef>
          <a:effectRef idx="0">
            <a:srgbClr val="FFFFFF"/>
          </a:effectRef>
          <a:fontRef idx="none"/>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自定义模版-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0"/>
            <a:ext cx="32769175" cy="18432462"/>
          </a:xfrm>
          <a:prstGeom prst="rect">
            <a:avLst/>
          </a:prstGeom>
          <a:solidFill>
            <a:srgbClr val="0009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 name="图片 1"/>
          <p:cNvPicPr>
            <a:picLocks noChangeAspect="1"/>
          </p:cNvPicPr>
          <p:nvPr userDrawn="1"/>
        </p:nvPicPr>
        <p:blipFill>
          <a:blip r:embed="rId10"/>
          <a:stretch>
            <a:fillRect/>
          </a:stretch>
        </p:blipFill>
        <p:spPr>
          <a:xfrm>
            <a:off x="27487635" y="1164238"/>
            <a:ext cx="3662211" cy="66471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8" r:id="rId6"/>
    <p:sldLayoutId id="2147483660" r:id="rId7"/>
    <p:sldLayoutId id="2147483662" r:id="rId8"/>
  </p:sldLayoutIdLst>
  <p:txStyles>
    <p:titleStyle>
      <a:lvl1pPr algn="l" defTabSz="2457450" rtl="0" eaLnBrk="1" latinLnBrk="0" hangingPunct="1">
        <a:lnSpc>
          <a:spcPct val="90000"/>
        </a:lnSpc>
        <a:spcBef>
          <a:spcPct val="0"/>
        </a:spcBef>
        <a:buNone/>
        <a:defRPr sz="11825" kern="1200">
          <a:solidFill>
            <a:schemeClr val="tx1"/>
          </a:solidFill>
          <a:latin typeface="+mj-lt"/>
          <a:ea typeface="+mj-ea"/>
          <a:cs typeface="+mj-cs"/>
        </a:defRPr>
      </a:lvl1pPr>
    </p:titleStyle>
    <p:bodyStyle>
      <a:lvl1pPr marL="614680" indent="-614680" algn="l" defTabSz="2457450" rtl="0" eaLnBrk="1" latinLnBrk="0" hangingPunct="1">
        <a:lnSpc>
          <a:spcPct val="90000"/>
        </a:lnSpc>
        <a:spcBef>
          <a:spcPts val="2690"/>
        </a:spcBef>
        <a:buFont typeface="Arial" panose="020B0604020202090204" pitchFamily="34" charset="0"/>
        <a:buChar char="•"/>
        <a:defRPr sz="7525" kern="1200">
          <a:solidFill>
            <a:schemeClr val="tx1"/>
          </a:solidFill>
          <a:latin typeface="+mn-lt"/>
          <a:ea typeface="+mn-ea"/>
          <a:cs typeface="+mn-cs"/>
        </a:defRPr>
      </a:lvl1pPr>
      <a:lvl2pPr marL="1843405" indent="-614680" algn="l" defTabSz="2457450" rtl="0" eaLnBrk="1" latinLnBrk="0" hangingPunct="1">
        <a:lnSpc>
          <a:spcPct val="90000"/>
        </a:lnSpc>
        <a:spcBef>
          <a:spcPts val="1345"/>
        </a:spcBef>
        <a:buFont typeface="Arial" panose="020B0604020202090204" pitchFamily="34" charset="0"/>
        <a:buChar char="•"/>
        <a:defRPr sz="6450" kern="1200">
          <a:solidFill>
            <a:schemeClr val="tx1"/>
          </a:solidFill>
          <a:latin typeface="+mn-lt"/>
          <a:ea typeface="+mn-ea"/>
          <a:cs typeface="+mn-cs"/>
        </a:defRPr>
      </a:lvl2pPr>
      <a:lvl3pPr marL="3072130" indent="-614680" algn="l" defTabSz="2457450" rtl="0" eaLnBrk="1" latinLnBrk="0" hangingPunct="1">
        <a:lnSpc>
          <a:spcPct val="90000"/>
        </a:lnSpc>
        <a:spcBef>
          <a:spcPts val="1345"/>
        </a:spcBef>
        <a:buFont typeface="Arial" panose="020B0604020202090204" pitchFamily="34" charset="0"/>
        <a:buChar char="•"/>
        <a:defRPr sz="5375" kern="1200">
          <a:solidFill>
            <a:schemeClr val="tx1"/>
          </a:solidFill>
          <a:latin typeface="+mn-lt"/>
          <a:ea typeface="+mn-ea"/>
          <a:cs typeface="+mn-cs"/>
        </a:defRPr>
      </a:lvl3pPr>
      <a:lvl4pPr marL="4300855" indent="-614680" algn="l" defTabSz="2457450" rtl="0" eaLnBrk="1" latinLnBrk="0" hangingPunct="1">
        <a:lnSpc>
          <a:spcPct val="90000"/>
        </a:lnSpc>
        <a:spcBef>
          <a:spcPts val="1345"/>
        </a:spcBef>
        <a:buFont typeface="Arial" panose="020B0604020202090204" pitchFamily="34" charset="0"/>
        <a:buChar char="•"/>
        <a:defRPr sz="4840" kern="1200">
          <a:solidFill>
            <a:schemeClr val="tx1"/>
          </a:solidFill>
          <a:latin typeface="+mn-lt"/>
          <a:ea typeface="+mn-ea"/>
          <a:cs typeface="+mn-cs"/>
        </a:defRPr>
      </a:lvl4pPr>
      <a:lvl5pPr marL="5529580" indent="-614680" algn="l" defTabSz="2457450" rtl="0" eaLnBrk="1" latinLnBrk="0" hangingPunct="1">
        <a:lnSpc>
          <a:spcPct val="90000"/>
        </a:lnSpc>
        <a:spcBef>
          <a:spcPts val="1345"/>
        </a:spcBef>
        <a:buFont typeface="Arial" panose="020B0604020202090204" pitchFamily="34" charset="0"/>
        <a:buChar char="•"/>
        <a:defRPr sz="4840" kern="1200">
          <a:solidFill>
            <a:schemeClr val="tx1"/>
          </a:solidFill>
          <a:latin typeface="+mn-lt"/>
          <a:ea typeface="+mn-ea"/>
          <a:cs typeface="+mn-cs"/>
        </a:defRPr>
      </a:lvl5pPr>
      <a:lvl6pPr marL="6758305" indent="-614680" algn="l" defTabSz="2457450" rtl="0" eaLnBrk="1" latinLnBrk="0" hangingPunct="1">
        <a:lnSpc>
          <a:spcPct val="90000"/>
        </a:lnSpc>
        <a:spcBef>
          <a:spcPts val="1345"/>
        </a:spcBef>
        <a:buFont typeface="Arial" panose="020B0604020202090204" pitchFamily="34" charset="0"/>
        <a:buChar char="•"/>
        <a:defRPr sz="4840" kern="1200">
          <a:solidFill>
            <a:schemeClr val="tx1"/>
          </a:solidFill>
          <a:latin typeface="+mn-lt"/>
          <a:ea typeface="+mn-ea"/>
          <a:cs typeface="+mn-cs"/>
        </a:defRPr>
      </a:lvl6pPr>
      <a:lvl7pPr marL="7987030" indent="-614680" algn="l" defTabSz="2457450" rtl="0" eaLnBrk="1" latinLnBrk="0" hangingPunct="1">
        <a:lnSpc>
          <a:spcPct val="90000"/>
        </a:lnSpc>
        <a:spcBef>
          <a:spcPts val="1345"/>
        </a:spcBef>
        <a:buFont typeface="Arial" panose="020B0604020202090204" pitchFamily="34" charset="0"/>
        <a:buChar char="•"/>
        <a:defRPr sz="4840" kern="1200">
          <a:solidFill>
            <a:schemeClr val="tx1"/>
          </a:solidFill>
          <a:latin typeface="+mn-lt"/>
          <a:ea typeface="+mn-ea"/>
          <a:cs typeface="+mn-cs"/>
        </a:defRPr>
      </a:lvl7pPr>
      <a:lvl8pPr marL="9216390" indent="-614680" algn="l" defTabSz="2457450" rtl="0" eaLnBrk="1" latinLnBrk="0" hangingPunct="1">
        <a:lnSpc>
          <a:spcPct val="90000"/>
        </a:lnSpc>
        <a:spcBef>
          <a:spcPts val="1345"/>
        </a:spcBef>
        <a:buFont typeface="Arial" panose="020B0604020202090204" pitchFamily="34" charset="0"/>
        <a:buChar char="•"/>
        <a:defRPr sz="4840" kern="1200">
          <a:solidFill>
            <a:schemeClr val="tx1"/>
          </a:solidFill>
          <a:latin typeface="+mn-lt"/>
          <a:ea typeface="+mn-ea"/>
          <a:cs typeface="+mn-cs"/>
        </a:defRPr>
      </a:lvl8pPr>
      <a:lvl9pPr marL="10445115" indent="-614680" algn="l" defTabSz="2457450" rtl="0" eaLnBrk="1" latinLnBrk="0" hangingPunct="1">
        <a:lnSpc>
          <a:spcPct val="90000"/>
        </a:lnSpc>
        <a:spcBef>
          <a:spcPts val="1345"/>
        </a:spcBef>
        <a:buFont typeface="Arial" panose="020B0604020202090204" pitchFamily="34" charset="0"/>
        <a:buChar char="•"/>
        <a:defRPr sz="4840" kern="1200">
          <a:solidFill>
            <a:schemeClr val="tx1"/>
          </a:solidFill>
          <a:latin typeface="+mn-lt"/>
          <a:ea typeface="+mn-ea"/>
          <a:cs typeface="+mn-cs"/>
        </a:defRPr>
      </a:lvl9pPr>
    </p:bodyStyle>
    <p:otherStyle>
      <a:defPPr>
        <a:defRPr lang="en-US"/>
      </a:defPPr>
      <a:lvl1pPr marL="0" algn="l" defTabSz="2457450" rtl="0" eaLnBrk="1" latinLnBrk="0" hangingPunct="1">
        <a:defRPr sz="4840" kern="1200">
          <a:solidFill>
            <a:schemeClr val="tx1"/>
          </a:solidFill>
          <a:latin typeface="+mn-lt"/>
          <a:ea typeface="+mn-ea"/>
          <a:cs typeface="+mn-cs"/>
        </a:defRPr>
      </a:lvl1pPr>
      <a:lvl2pPr marL="1228725" algn="l" defTabSz="2457450" rtl="0" eaLnBrk="1" latinLnBrk="0" hangingPunct="1">
        <a:defRPr sz="4840" kern="1200">
          <a:solidFill>
            <a:schemeClr val="tx1"/>
          </a:solidFill>
          <a:latin typeface="+mn-lt"/>
          <a:ea typeface="+mn-ea"/>
          <a:cs typeface="+mn-cs"/>
        </a:defRPr>
      </a:lvl2pPr>
      <a:lvl3pPr marL="2457450" algn="l" defTabSz="2457450" rtl="0" eaLnBrk="1" latinLnBrk="0" hangingPunct="1">
        <a:defRPr sz="4840" kern="1200">
          <a:solidFill>
            <a:schemeClr val="tx1"/>
          </a:solidFill>
          <a:latin typeface="+mn-lt"/>
          <a:ea typeface="+mn-ea"/>
          <a:cs typeface="+mn-cs"/>
        </a:defRPr>
      </a:lvl3pPr>
      <a:lvl4pPr marL="3686175" algn="l" defTabSz="2457450" rtl="0" eaLnBrk="1" latinLnBrk="0" hangingPunct="1">
        <a:defRPr sz="4840" kern="1200">
          <a:solidFill>
            <a:schemeClr val="tx1"/>
          </a:solidFill>
          <a:latin typeface="+mn-lt"/>
          <a:ea typeface="+mn-ea"/>
          <a:cs typeface="+mn-cs"/>
        </a:defRPr>
      </a:lvl4pPr>
      <a:lvl5pPr marL="4915535" algn="l" defTabSz="2457450" rtl="0" eaLnBrk="1" latinLnBrk="0" hangingPunct="1">
        <a:defRPr sz="4840" kern="1200">
          <a:solidFill>
            <a:schemeClr val="tx1"/>
          </a:solidFill>
          <a:latin typeface="+mn-lt"/>
          <a:ea typeface="+mn-ea"/>
          <a:cs typeface="+mn-cs"/>
        </a:defRPr>
      </a:lvl5pPr>
      <a:lvl6pPr marL="6144260" algn="l" defTabSz="2457450" rtl="0" eaLnBrk="1" latinLnBrk="0" hangingPunct="1">
        <a:defRPr sz="4840" kern="1200">
          <a:solidFill>
            <a:schemeClr val="tx1"/>
          </a:solidFill>
          <a:latin typeface="+mn-lt"/>
          <a:ea typeface="+mn-ea"/>
          <a:cs typeface="+mn-cs"/>
        </a:defRPr>
      </a:lvl6pPr>
      <a:lvl7pPr marL="7372985" algn="l" defTabSz="2457450" rtl="0" eaLnBrk="1" latinLnBrk="0" hangingPunct="1">
        <a:defRPr sz="4840" kern="1200">
          <a:solidFill>
            <a:schemeClr val="tx1"/>
          </a:solidFill>
          <a:latin typeface="+mn-lt"/>
          <a:ea typeface="+mn-ea"/>
          <a:cs typeface="+mn-cs"/>
        </a:defRPr>
      </a:lvl7pPr>
      <a:lvl8pPr marL="8601710" algn="l" defTabSz="2457450" rtl="0" eaLnBrk="1" latinLnBrk="0" hangingPunct="1">
        <a:defRPr sz="4840" kern="1200">
          <a:solidFill>
            <a:schemeClr val="tx1"/>
          </a:solidFill>
          <a:latin typeface="+mn-lt"/>
          <a:ea typeface="+mn-ea"/>
          <a:cs typeface="+mn-cs"/>
        </a:defRPr>
      </a:lvl8pPr>
      <a:lvl9pPr marL="9830435" algn="l" defTabSz="2457450" rtl="0" eaLnBrk="1" latinLnBrk="0" hangingPunct="1">
        <a:defRPr sz="48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notesSlide" Target="../notesSlides/notesSlide3.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slideLayout" Target="../slideLayouts/slideLayout6.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1.xml"/><Relationship Id="rId7"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35817" y="5994369"/>
            <a:ext cx="6697013" cy="9168285"/>
          </a:xfrm>
          <a:prstGeom prst="rect">
            <a:avLst/>
          </a:prstGeom>
          <a:solidFill>
            <a:srgbClr val="137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40"/>
          </a:p>
        </p:txBody>
      </p:sp>
      <p:sp>
        <p:nvSpPr>
          <p:cNvPr id="6" name="矩形 5"/>
          <p:cNvSpPr/>
          <p:nvPr/>
        </p:nvSpPr>
        <p:spPr>
          <a:xfrm>
            <a:off x="5811369" y="4840653"/>
            <a:ext cx="25398813" cy="11134381"/>
          </a:xfrm>
          <a:prstGeom prst="rect">
            <a:avLst/>
          </a:prstGeom>
          <a:solidFill>
            <a:srgbClr val="30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40"/>
          </a:p>
        </p:txBody>
      </p:sp>
      <p:sp>
        <p:nvSpPr>
          <p:cNvPr id="11" name="文本框 10"/>
          <p:cNvSpPr txBox="1"/>
          <p:nvPr/>
        </p:nvSpPr>
        <p:spPr>
          <a:xfrm>
            <a:off x="9482438" y="6103597"/>
            <a:ext cx="10922753" cy="1745615"/>
          </a:xfrm>
          <a:prstGeom prst="rect">
            <a:avLst/>
          </a:prstGeom>
          <a:noFill/>
        </p:spPr>
        <p:txBody>
          <a:bodyPr wrap="square" rtlCol="0">
            <a:spAutoFit/>
          </a:bodyPr>
          <a:lstStyle/>
          <a:p>
            <a:r>
              <a:rPr lang="zh-CN" altLang="en-US" sz="10750" b="1">
                <a:solidFill>
                  <a:schemeClr val="bg1"/>
                </a:solidFill>
                <a:latin typeface="方正兰亭黑_GBK" panose="02000000000000000000" charset="-122"/>
                <a:ea typeface="HarmonyOS Sans SC Light" panose="00000600000000000000" pitchFamily="2" charset="-122"/>
              </a:rPr>
              <a:t>谜底</a:t>
            </a:r>
            <a:r>
              <a:rPr lang="en-US" altLang="zh-CN" sz="10750" dirty="0">
                <a:solidFill>
                  <a:schemeClr val="bg1"/>
                </a:solidFill>
                <a:latin typeface="HarmonyOS Sans SC Thin" panose="00000600000000000000" pitchFamily="2" charset="-122"/>
                <a:ea typeface="HarmonyOS Sans SC Thin" panose="00000600000000000000" pitchFamily="2" charset="-122"/>
                <a:sym typeface="+mn-ea"/>
              </a:rPr>
              <a:t>MIIDII</a:t>
            </a:r>
            <a:endParaRPr lang="zh-CN" altLang="en-US" sz="10750" b="1">
              <a:solidFill>
                <a:schemeClr val="bg1"/>
              </a:solidFill>
              <a:latin typeface="方正兰亭黑_GBK" panose="02000000000000000000" charset="-122"/>
              <a:ea typeface="HarmonyOS Sans SC Light" panose="00000600000000000000" pitchFamily="2" charset="-122"/>
            </a:endParaRPr>
          </a:p>
        </p:txBody>
      </p:sp>
      <p:grpSp>
        <p:nvGrpSpPr>
          <p:cNvPr id="2" name="组合 1"/>
          <p:cNvGrpSpPr/>
          <p:nvPr/>
        </p:nvGrpSpPr>
        <p:grpSpPr>
          <a:xfrm>
            <a:off x="17130072" y="5762261"/>
            <a:ext cx="3413360" cy="1331210"/>
            <a:chOff x="10900" y="3201"/>
            <a:chExt cx="2000" cy="780"/>
          </a:xfrm>
        </p:grpSpPr>
        <p:sp>
          <p:nvSpPr>
            <p:cNvPr id="3" name="等腰三角形 2"/>
            <p:cNvSpPr/>
            <p:nvPr/>
          </p:nvSpPr>
          <p:spPr>
            <a:xfrm rot="2280000" flipH="1" flipV="1">
              <a:off x="11377" y="3627"/>
              <a:ext cx="238" cy="355"/>
            </a:xfrm>
            <a:prstGeom prst="triangle">
              <a:avLst/>
            </a:prstGeom>
            <a:solidFill>
              <a:srgbClr val="137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40"/>
            </a:p>
          </p:txBody>
        </p:sp>
        <p:sp>
          <p:nvSpPr>
            <p:cNvPr id="4" name="圆角矩形 3"/>
            <p:cNvSpPr/>
            <p:nvPr/>
          </p:nvSpPr>
          <p:spPr>
            <a:xfrm>
              <a:off x="10900" y="3201"/>
              <a:ext cx="2001" cy="616"/>
            </a:xfrm>
            <a:prstGeom prst="roundRect">
              <a:avLst>
                <a:gd name="adj" fmla="val 50000"/>
              </a:avLst>
            </a:prstGeom>
            <a:solidFill>
              <a:srgbClr val="137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65">
                  <a:latin typeface="方正兰亭黑_GBK" panose="02000000000000000000" charset="-122"/>
                  <a:ea typeface="HarmonyOS Sans SC Light" panose="00000600000000000000" pitchFamily="2" charset="-122"/>
                </a:rPr>
                <a:t>服饰快消</a:t>
              </a:r>
            </a:p>
          </p:txBody>
        </p:sp>
      </p:grpSp>
      <p:sp>
        <p:nvSpPr>
          <p:cNvPr id="8" name="文本框 7"/>
          <p:cNvSpPr txBox="1"/>
          <p:nvPr/>
        </p:nvSpPr>
        <p:spPr>
          <a:xfrm>
            <a:off x="9789641" y="8173799"/>
            <a:ext cx="18729107" cy="6354445"/>
          </a:xfrm>
          <a:prstGeom prst="rect">
            <a:avLst/>
          </a:prstGeom>
          <a:noFill/>
        </p:spPr>
        <p:txBody>
          <a:bodyPr wrap="square" rtlCol="0" anchor="t">
            <a:spAutoFit/>
          </a:bodyPr>
          <a:lstStyle/>
          <a:p>
            <a:pPr indent="0">
              <a:lnSpc>
                <a:spcPct val="180000"/>
              </a:lnSpc>
              <a:buFont typeface="Wingdings" panose="05000000000000000000" charset="0"/>
              <a:buNone/>
            </a:pPr>
            <a:r>
              <a:rPr kumimoji="1" lang="zh-CN"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中淑女装</a:t>
            </a:r>
          </a:p>
          <a:p>
            <a:pPr marL="285750" indent="-285750">
              <a:lnSpc>
                <a:spcPct val="180000"/>
              </a:lnSpc>
              <a:buFont typeface="Wingdings" panose="05000000000000000000" charset="0"/>
              <a:buChar char="ü"/>
            </a:pPr>
            <a:r>
              <a:rPr kumimoji="1" lang="zh-CN" sz="3765"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会员规模：</a:t>
            </a:r>
            <a:r>
              <a:rPr kumimoji="1" lang="zh-CN"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线下会员</a:t>
            </a:r>
            <a:r>
              <a:rPr kumimoji="1" lang="en-US" altLang="zh-CN"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40w</a:t>
            </a:r>
            <a:r>
              <a:rPr kumimoji="1" lang="zh-CN" altLang="en-US"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，天猫</a:t>
            </a:r>
            <a:r>
              <a:rPr kumimoji="1" lang="en-US" altLang="zh-CN"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27w</a:t>
            </a:r>
            <a:r>
              <a:rPr kumimoji="1" lang="zh-CN" altLang="en-US"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，抖音</a:t>
            </a:r>
            <a:r>
              <a:rPr kumimoji="1" lang="en-US" altLang="zh-CN"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76w</a:t>
            </a:r>
            <a:r>
              <a:rPr kumimoji="1" lang="zh-CN" altLang="en-US"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，企业微信</a:t>
            </a:r>
            <a:r>
              <a:rPr kumimoji="1" lang="en-US" altLang="zh-CN"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rPr>
              <a:t>10w</a:t>
            </a:r>
            <a:endParaRPr kumimoji="1" lang="zh-CN" sz="3765" b="1" dirty="0">
              <a:solidFill>
                <a:schemeClr val="bg1"/>
              </a:solidFill>
              <a:latin typeface="方正兰亭黑_GBK" panose="02000000000000000000" charset="-122"/>
              <a:ea typeface="HarmonyOS Sans SC Light" panose="00000600000000000000" pitchFamily="2" charset="-122"/>
              <a:cs typeface="HarmonyOS Sans SC" panose="00000600000000000000" charset="-122"/>
              <a:sym typeface="+mn-ea"/>
            </a:endParaRPr>
          </a:p>
          <a:p>
            <a:pPr marL="285750" indent="-285750">
              <a:lnSpc>
                <a:spcPct val="180000"/>
              </a:lnSpc>
              <a:buFont typeface="Wingdings" panose="05000000000000000000" charset="0"/>
              <a:buChar char="ü"/>
            </a:pPr>
            <a:r>
              <a:rPr kumimoji="1" lang="zh-CN" altLang="en-US"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目标客群：</a:t>
            </a:r>
            <a:r>
              <a:rPr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25-35岁追求个性</a:t>
            </a:r>
            <a:r>
              <a:rPr lang="en-US"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a:t>
            </a:r>
            <a:r>
              <a:rPr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自由的知性女性</a:t>
            </a:r>
            <a:r>
              <a:rPr lang="zh-CN"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a:t>
            </a:r>
            <a:endParaRPr sz="3765" b="1"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endParaRPr>
          </a:p>
          <a:p>
            <a:pPr marL="285750" indent="-285750">
              <a:lnSpc>
                <a:spcPct val="180000"/>
              </a:lnSpc>
              <a:buFont typeface="Wingdings" panose="05000000000000000000" charset="0"/>
              <a:buChar char="ü"/>
            </a:pPr>
            <a:r>
              <a:rPr lang="zh-CN" altLang="en-US" sz="3765" b="1"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业务规模：</a:t>
            </a:r>
            <a:r>
              <a:rPr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直营150家/加盟150家</a:t>
            </a:r>
            <a:r>
              <a:rPr lang="zh-CN"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，集中在一二线城市</a:t>
            </a:r>
            <a:endParaRPr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endParaRPr>
          </a:p>
          <a:p>
            <a:pPr marL="285750" indent="-285750">
              <a:lnSpc>
                <a:spcPct val="180000"/>
              </a:lnSpc>
              <a:buFont typeface="Wingdings" panose="05000000000000000000" charset="0"/>
              <a:buChar char="ü"/>
            </a:pPr>
            <a:r>
              <a:rPr lang="zh-CN"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客单价：</a:t>
            </a:r>
            <a:r>
              <a:rPr lang="en-US" altLang="zh-CN"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rPr>
              <a:t>800+</a:t>
            </a:r>
            <a:endParaRPr sz="3765"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endParaRPr>
          </a:p>
          <a:p>
            <a:pPr indent="0">
              <a:lnSpc>
                <a:spcPct val="180000"/>
              </a:lnSpc>
              <a:buFont typeface="Wingdings" panose="05000000000000000000" charset="0"/>
              <a:buNone/>
            </a:pPr>
            <a:endParaRPr lang="zh-CN" altLang="en-US" sz="3765" b="1" dirty="0">
              <a:solidFill>
                <a:schemeClr val="bg1"/>
              </a:solidFill>
              <a:latin typeface="方正兰亭黑_GBK" panose="02000000000000000000" charset="-122"/>
              <a:ea typeface="HarmonyOS Sans SC Light" panose="00000600000000000000" pitchFamily="2" charset="-122"/>
              <a:cs typeface="HarmonyOS Sans SC Light" panose="00000600000000000000" pitchFamily="2" charset="-122"/>
              <a:sym typeface="+mn-ea"/>
            </a:endParaRPr>
          </a:p>
        </p:txBody>
      </p:sp>
      <p:sp>
        <p:nvSpPr>
          <p:cNvPr id="10" name="圆角矩形 9"/>
          <p:cNvSpPr/>
          <p:nvPr/>
        </p:nvSpPr>
        <p:spPr>
          <a:xfrm>
            <a:off x="9979082" y="13691496"/>
            <a:ext cx="4978386" cy="1051315"/>
          </a:xfrm>
          <a:prstGeom prst="roundRect">
            <a:avLst>
              <a:gd name="adj" fmla="val 50000"/>
            </a:avLst>
          </a:prstGeom>
          <a:solidFill>
            <a:srgbClr val="FE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65">
                <a:latin typeface="方正兰亭黑_GBK" panose="02000000000000000000" charset="-122"/>
                <a:ea typeface="HarmonyOS Sans SC Light" panose="00000600000000000000" pitchFamily="2" charset="-122"/>
              </a:rPr>
              <a:t>有一定会员规模</a:t>
            </a:r>
          </a:p>
        </p:txBody>
      </p:sp>
      <p:sp>
        <p:nvSpPr>
          <p:cNvPr id="12" name="圆角矩形 11"/>
          <p:cNvSpPr/>
          <p:nvPr/>
        </p:nvSpPr>
        <p:spPr>
          <a:xfrm>
            <a:off x="15788621" y="13691496"/>
            <a:ext cx="6681653" cy="1051315"/>
          </a:xfrm>
          <a:prstGeom prst="roundRect">
            <a:avLst>
              <a:gd name="adj" fmla="val 50000"/>
            </a:avLst>
          </a:prstGeom>
          <a:solidFill>
            <a:srgbClr val="FE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65">
                <a:latin typeface="方正兰亭黑_GBK" panose="02000000000000000000" charset="-122"/>
                <a:ea typeface="HarmonyOS Sans SC Light" panose="00000600000000000000" pitchFamily="2" charset="-122"/>
              </a:rPr>
              <a:t>大比例会员需要激活</a:t>
            </a:r>
          </a:p>
        </p:txBody>
      </p:sp>
      <p:sp>
        <p:nvSpPr>
          <p:cNvPr id="18" name="圆角矩形 17"/>
          <p:cNvSpPr/>
          <p:nvPr/>
        </p:nvSpPr>
        <p:spPr>
          <a:xfrm>
            <a:off x="23301427" y="13691496"/>
            <a:ext cx="5454550" cy="1051315"/>
          </a:xfrm>
          <a:prstGeom prst="roundRect">
            <a:avLst>
              <a:gd name="adj" fmla="val 50000"/>
            </a:avLst>
          </a:prstGeom>
          <a:solidFill>
            <a:srgbClr val="FE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65" dirty="0">
                <a:latin typeface="HarmonyOS Sans SC Thin" panose="00000600000000000000" pitchFamily="2" charset="-122"/>
                <a:ea typeface="HarmonyOS Sans SC Thin" panose="00000600000000000000" pitchFamily="2" charset="-122"/>
                <a:sym typeface="+mn-ea"/>
              </a:rPr>
              <a:t>人手短缺，仅</a:t>
            </a:r>
            <a:r>
              <a:rPr lang="en-US" altLang="zh-CN" sz="3765" dirty="0">
                <a:latin typeface="HarmonyOS Sans SC Thin" panose="00000600000000000000" pitchFamily="2" charset="-122"/>
                <a:ea typeface="HarmonyOS Sans SC Thin" panose="00000600000000000000" pitchFamily="2" charset="-122"/>
                <a:sym typeface="+mn-ea"/>
              </a:rPr>
              <a:t>1</a:t>
            </a:r>
            <a:r>
              <a:rPr lang="zh-CN" altLang="en-US" sz="3765" dirty="0">
                <a:latin typeface="HarmonyOS Sans SC Thin" panose="00000600000000000000" pitchFamily="2" charset="-122"/>
                <a:ea typeface="HarmonyOS Sans SC Thin" panose="00000600000000000000" pitchFamily="2" charset="-122"/>
                <a:sym typeface="+mn-ea"/>
              </a:rPr>
              <a:t>人</a:t>
            </a:r>
            <a:endParaRPr lang="zh-CN" altLang="en-US" sz="3765">
              <a:latin typeface="方正兰亭黑_GBK" panose="02000000000000000000" charset="-122"/>
              <a:ea typeface="HarmonyOS Sans SC Light" panose="00000600000000000000" pitchFamily="2" charset="-122"/>
            </a:endParaRPr>
          </a:p>
        </p:txBody>
      </p:sp>
      <p:grpSp>
        <p:nvGrpSpPr>
          <p:cNvPr id="66" name="组 28"/>
          <p:cNvGrpSpPr/>
          <p:nvPr/>
        </p:nvGrpSpPr>
        <p:grpSpPr>
          <a:xfrm>
            <a:off x="1032527" y="1008204"/>
            <a:ext cx="19544900" cy="922924"/>
            <a:chOff x="389860" y="408681"/>
            <a:chExt cx="7071059" cy="343390"/>
          </a:xfrm>
        </p:grpSpPr>
        <p:sp>
          <p:nvSpPr>
            <p:cNvPr id="67" name="矩形 66"/>
            <p:cNvSpPr/>
            <p:nvPr/>
          </p:nvSpPr>
          <p:spPr>
            <a:xfrm>
              <a:off x="506558" y="408681"/>
              <a:ext cx="6954361" cy="341872"/>
            </a:xfrm>
            <a:prstGeom prst="rect">
              <a:avLst/>
            </a:prstGeom>
          </p:spPr>
          <p:txBody>
            <a:bodyPr wrap="square">
              <a:spAutoFit/>
            </a:bodyPr>
            <a:lstStyle/>
            <a:p>
              <a:pPr algn="l"/>
              <a:r>
                <a:rPr lang="zh-CN" altLang="en-US" sz="5375" dirty="0">
                  <a:solidFill>
                    <a:schemeClr val="bg1"/>
                  </a:solidFill>
                  <a:effectLst/>
                  <a:latin typeface="HarmonyOS Sans SC" panose="00000600000000000000" charset="-122"/>
                  <a:ea typeface="HarmonyOS Sans SC" panose="00000600000000000000" charset="-122"/>
                  <a:sym typeface="+mn-ea"/>
                </a:rPr>
                <a:t>商家背景：设计师品牌谜底</a:t>
              </a:r>
              <a:r>
                <a:rPr lang="en-US" altLang="zh-CN" sz="5375" dirty="0">
                  <a:solidFill>
                    <a:schemeClr val="bg1"/>
                  </a:solidFill>
                  <a:latin typeface="HarmonyOS Sans SC Thin" panose="00000600000000000000" pitchFamily="2" charset="-122"/>
                  <a:ea typeface="HarmonyOS Sans SC Thin" panose="00000600000000000000" pitchFamily="2" charset="-122"/>
                  <a:sym typeface="+mn-ea"/>
                </a:rPr>
                <a:t>MIIDII</a:t>
              </a:r>
              <a:endParaRPr lang="zh-CN" altLang="en-US" sz="5375" dirty="0">
                <a:solidFill>
                  <a:schemeClr val="bg1"/>
                </a:solidFill>
                <a:effectLst/>
                <a:latin typeface="HarmonyOS Sans SC" panose="00000600000000000000" charset="-122"/>
                <a:ea typeface="HarmonyOS Sans SC" panose="00000600000000000000" charset="-122"/>
                <a:sym typeface="+mn-ea"/>
              </a:endParaRPr>
            </a:p>
          </p:txBody>
        </p:sp>
        <p:sp>
          <p:nvSpPr>
            <p:cNvPr id="68" name="矩形 67"/>
            <p:cNvSpPr/>
            <p:nvPr/>
          </p:nvSpPr>
          <p:spPr>
            <a:xfrm flipH="1">
              <a:off x="389860" y="464071"/>
              <a:ext cx="44456" cy="288000"/>
            </a:xfrm>
            <a:prstGeom prst="rect">
              <a:avLst/>
            </a:prstGeom>
            <a:solidFill>
              <a:srgbClr val="137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840">
                <a:solidFill>
                  <a:schemeClr val="bg1"/>
                </a:solidFill>
                <a:latin typeface="HarmonyOS Sans SC" panose="00000600000000000000" charset="-122"/>
                <a:ea typeface="HarmonyOS Sans SC" panose="00000600000000000000" charset="-122"/>
                <a:cs typeface="方正兰亭黑简体" panose="02000000000000000000" charset="-122"/>
              </a:endParaRPr>
            </a:p>
          </p:txBody>
        </p:sp>
      </p:grpSp>
      <p:pic>
        <p:nvPicPr>
          <p:cNvPr id="13" name="图片 12" descr="微信图片_20221129231901"/>
          <p:cNvPicPr>
            <a:picLocks noChangeAspect="1"/>
          </p:cNvPicPr>
          <p:nvPr/>
        </p:nvPicPr>
        <p:blipFill rotWithShape="1">
          <a:blip r:embed="rId3"/>
          <a:srcRect t="1116" r="59010"/>
          <a:stretch>
            <a:fillRect/>
          </a:stretch>
        </p:blipFill>
        <p:spPr>
          <a:xfrm>
            <a:off x="2020833" y="6103597"/>
            <a:ext cx="5898286" cy="8852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 28"/>
          <p:cNvGrpSpPr/>
          <p:nvPr/>
        </p:nvGrpSpPr>
        <p:grpSpPr>
          <a:xfrm>
            <a:off x="1032527" y="1008204"/>
            <a:ext cx="19544900" cy="922924"/>
            <a:chOff x="389860" y="408681"/>
            <a:chExt cx="7071059" cy="343390"/>
          </a:xfrm>
        </p:grpSpPr>
        <p:sp>
          <p:nvSpPr>
            <p:cNvPr id="4" name="矩形 3"/>
            <p:cNvSpPr/>
            <p:nvPr>
              <p:custDataLst>
                <p:tags r:id="rId3"/>
              </p:custDataLst>
            </p:nvPr>
          </p:nvSpPr>
          <p:spPr>
            <a:xfrm>
              <a:off x="506558" y="408681"/>
              <a:ext cx="6954361" cy="341872"/>
            </a:xfrm>
            <a:prstGeom prst="rect">
              <a:avLst/>
            </a:prstGeom>
          </p:spPr>
          <p:txBody>
            <a:bodyPr wrap="square">
              <a:spAutoFit/>
            </a:bodyPr>
            <a:lstStyle/>
            <a:p>
              <a:pPr algn="l"/>
              <a:r>
                <a:rPr lang="zh-CN" altLang="en-US" sz="5375" dirty="0">
                  <a:solidFill>
                    <a:schemeClr val="bg1"/>
                  </a:solidFill>
                  <a:effectLst/>
                  <a:latin typeface="HarmonyOS Sans SC" panose="00000600000000000000" charset="-122"/>
                  <a:ea typeface="HarmonyOS Sans SC" panose="00000600000000000000" charset="-122"/>
                  <a:sym typeface="+mn-ea"/>
                </a:rPr>
                <a:t>商家洞察：留存率决定整体业绩增长</a:t>
              </a:r>
            </a:p>
          </p:txBody>
        </p:sp>
        <p:sp>
          <p:nvSpPr>
            <p:cNvPr id="5" name="矩形 4"/>
            <p:cNvSpPr/>
            <p:nvPr>
              <p:custDataLst>
                <p:tags r:id="rId4"/>
              </p:custDataLst>
            </p:nvPr>
          </p:nvSpPr>
          <p:spPr>
            <a:xfrm flipH="1">
              <a:off x="389860" y="464071"/>
              <a:ext cx="44456" cy="288000"/>
            </a:xfrm>
            <a:prstGeom prst="rect">
              <a:avLst/>
            </a:prstGeom>
            <a:solidFill>
              <a:srgbClr val="137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840">
                <a:solidFill>
                  <a:schemeClr val="bg1"/>
                </a:solidFill>
                <a:latin typeface="HarmonyOS Sans SC" panose="00000600000000000000" charset="-122"/>
                <a:ea typeface="HarmonyOS Sans SC" panose="00000600000000000000" charset="-122"/>
                <a:cs typeface="方正兰亭黑简体" panose="02000000000000000000" charset="-122"/>
              </a:endParaRPr>
            </a:p>
          </p:txBody>
        </p:sp>
      </p:grpSp>
      <p:pic>
        <p:nvPicPr>
          <p:cNvPr id="6" name="图片 5"/>
          <p:cNvPicPr>
            <a:picLocks noChangeAspect="1"/>
          </p:cNvPicPr>
          <p:nvPr>
            <p:custDataLst>
              <p:tags r:id="rId1"/>
            </p:custDataLst>
          </p:nvPr>
        </p:nvPicPr>
        <p:blipFill>
          <a:blip r:embed="rId7"/>
          <a:srcRect r="49972"/>
          <a:stretch>
            <a:fillRect/>
          </a:stretch>
        </p:blipFill>
        <p:spPr>
          <a:xfrm>
            <a:off x="2280285" y="7172962"/>
            <a:ext cx="13062585" cy="7802880"/>
          </a:xfrm>
          <a:prstGeom prst="rect">
            <a:avLst/>
          </a:prstGeom>
        </p:spPr>
      </p:pic>
      <p:sp>
        <p:nvSpPr>
          <p:cNvPr id="8" name="矩形 7"/>
          <p:cNvSpPr/>
          <p:nvPr>
            <p:custDataLst>
              <p:tags r:id="rId2"/>
            </p:custDataLst>
          </p:nvPr>
        </p:nvSpPr>
        <p:spPr>
          <a:xfrm>
            <a:off x="1355090" y="3044192"/>
            <a:ext cx="27983180" cy="2061210"/>
          </a:xfrm>
          <a:prstGeom prst="rect">
            <a:avLst/>
          </a:prstGeom>
        </p:spPr>
        <p:txBody>
          <a:bodyPr wrap="square" rtlCol="0">
            <a:spAutoFit/>
          </a:bodyPr>
          <a:lstStyle/>
          <a:p>
            <a:pPr lvl="0" algn="l">
              <a:lnSpc>
                <a:spcPct val="160000"/>
              </a:lnSpc>
              <a:buClrTx/>
              <a:buSzTx/>
              <a:buFontTx/>
            </a:pPr>
            <a:r>
              <a:rPr lang="zh-CN" altLang="en-US" sz="4000" dirty="0">
                <a:solidFill>
                  <a:schemeClr val="bg1"/>
                </a:solidFill>
                <a:effectLst/>
                <a:latin typeface="HarmonyOS Sans SC" panose="00000600000000000000" charset="-122"/>
                <a:ea typeface="HarmonyOS Sans SC" panose="00000600000000000000" charset="-122"/>
                <a:sym typeface="+mn-ea"/>
              </a:rPr>
              <a:t>谜底总经理</a:t>
            </a:r>
            <a:r>
              <a:rPr lang="en-US" altLang="zh-CN" sz="4000" dirty="0">
                <a:solidFill>
                  <a:schemeClr val="bg1"/>
                </a:solidFill>
                <a:effectLst/>
                <a:latin typeface="HarmonyOS Sans SC" panose="00000600000000000000" charset="-122"/>
                <a:ea typeface="HarmonyOS Sans SC" panose="00000600000000000000" charset="-122"/>
                <a:sym typeface="+mn-ea"/>
              </a:rPr>
              <a:t> Andy</a:t>
            </a:r>
            <a:r>
              <a:rPr lang="zh-CN" altLang="en-US" sz="4000" dirty="0">
                <a:solidFill>
                  <a:schemeClr val="bg1"/>
                </a:solidFill>
                <a:effectLst/>
                <a:latin typeface="HarmonyOS Sans SC" panose="00000600000000000000" charset="-122"/>
                <a:ea typeface="HarmonyOS Sans SC" panose="00000600000000000000" charset="-122"/>
                <a:sym typeface="+mn-ea"/>
              </a:rPr>
              <a:t>总结：</a:t>
            </a:r>
          </a:p>
          <a:p>
            <a:pPr lvl="0" algn="l">
              <a:lnSpc>
                <a:spcPct val="160000"/>
              </a:lnSpc>
              <a:buClrTx/>
              <a:buSzTx/>
              <a:buFontTx/>
            </a:pPr>
            <a:r>
              <a:rPr lang="zh-CN" altLang="en-US" sz="4000" dirty="0">
                <a:solidFill>
                  <a:schemeClr val="bg1"/>
                </a:solidFill>
                <a:effectLst/>
                <a:latin typeface="HarmonyOS Sans SC" panose="00000600000000000000" charset="-122"/>
                <a:ea typeface="HarmonyOS Sans SC" panose="00000600000000000000" charset="-122"/>
                <a:sym typeface="+mn-ea"/>
              </a:rPr>
              <a:t>“每年超过</a:t>
            </a:r>
            <a:r>
              <a:rPr lang="en-US" altLang="zh-CN" sz="4000" dirty="0">
                <a:solidFill>
                  <a:schemeClr val="bg1"/>
                </a:solidFill>
                <a:effectLst/>
                <a:latin typeface="HarmonyOS Sans SC" panose="00000600000000000000" charset="-122"/>
                <a:ea typeface="HarmonyOS Sans SC" panose="00000600000000000000" charset="-122"/>
                <a:sym typeface="+mn-ea"/>
              </a:rPr>
              <a:t>60%</a:t>
            </a:r>
            <a:r>
              <a:rPr lang="zh-CN" altLang="en-US" sz="4000" dirty="0">
                <a:solidFill>
                  <a:schemeClr val="bg1"/>
                </a:solidFill>
                <a:effectLst/>
                <a:latin typeface="HarmonyOS Sans SC" panose="00000600000000000000" charset="-122"/>
                <a:ea typeface="HarmonyOS Sans SC" panose="00000600000000000000" charset="-122"/>
                <a:sym typeface="+mn-ea"/>
              </a:rPr>
              <a:t>的客户放弃我们，而新客纳新能力持续下跌，品牌面临</a:t>
            </a:r>
            <a:r>
              <a:rPr lang="zh-CN" altLang="en-US" sz="4000" b="1" dirty="0">
                <a:solidFill>
                  <a:srgbClr val="FF0000"/>
                </a:solidFill>
                <a:effectLst/>
                <a:latin typeface="HarmonyOS Sans SC" panose="00000600000000000000" charset="-122"/>
                <a:ea typeface="HarmonyOS Sans SC" panose="00000600000000000000" charset="-122"/>
                <a:sym typeface="+mn-ea"/>
              </a:rPr>
              <a:t>生存</a:t>
            </a:r>
            <a:r>
              <a:rPr lang="zh-CN" altLang="en-US" sz="4000" dirty="0">
                <a:solidFill>
                  <a:schemeClr val="bg1"/>
                </a:solidFill>
                <a:effectLst/>
                <a:latin typeface="HarmonyOS Sans SC" panose="00000600000000000000" charset="-122"/>
                <a:ea typeface="HarmonyOS Sans SC" panose="00000600000000000000" charset="-122"/>
                <a:sym typeface="+mn-ea"/>
              </a:rPr>
              <a:t>危机！”</a:t>
            </a:r>
          </a:p>
        </p:txBody>
      </p:sp>
      <p:sp>
        <p:nvSpPr>
          <p:cNvPr id="9" name="矩形 8"/>
          <p:cNvSpPr/>
          <p:nvPr/>
        </p:nvSpPr>
        <p:spPr>
          <a:xfrm>
            <a:off x="16527145" y="7172962"/>
            <a:ext cx="12027535" cy="780351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endParaRPr lang="zh-CN" altLang="en-US" dirty="0">
              <a:solidFill>
                <a:schemeClr val="tx1"/>
              </a:solidFill>
              <a:effectLst/>
              <a:latin typeface="HarmonyOS Sans SC" panose="00000600000000000000" charset="-122"/>
              <a:ea typeface="HarmonyOS Sans SC" panose="00000600000000000000" charset="-122"/>
              <a:sym typeface="+mn-ea"/>
            </a:endParaRPr>
          </a:p>
        </p:txBody>
      </p:sp>
      <p:sp>
        <p:nvSpPr>
          <p:cNvPr id="11" name="矩形 10"/>
          <p:cNvSpPr/>
          <p:nvPr/>
        </p:nvSpPr>
        <p:spPr>
          <a:xfrm>
            <a:off x="17125315" y="8369937"/>
            <a:ext cx="11028680" cy="5408295"/>
          </a:xfrm>
          <a:prstGeom prst="rect">
            <a:avLst/>
          </a:prstGeom>
        </p:spPr>
        <p:txBody>
          <a:bodyPr wrap="square" rtlCol="0">
            <a:spAutoFit/>
          </a:bodyPr>
          <a:lstStyle/>
          <a:p>
            <a:pPr lvl="0" algn="l">
              <a:lnSpc>
                <a:spcPct val="160000"/>
              </a:lnSpc>
              <a:buClrTx/>
              <a:buSzTx/>
              <a:buFontTx/>
            </a:pPr>
            <a:r>
              <a:rPr lang="zh-CN" altLang="en-US" sz="5400" dirty="0">
                <a:solidFill>
                  <a:schemeClr val="tx1"/>
                </a:solidFill>
                <a:effectLst/>
                <a:latin typeface="HarmonyOS Sans SC" panose="00000600000000000000" charset="-122"/>
                <a:ea typeface="HarmonyOS Sans SC" panose="00000600000000000000" charset="-122"/>
                <a:sym typeface="+mn-ea"/>
              </a:rPr>
              <a:t>谜底 18 年-22 年，客户年度留存率 </a:t>
            </a:r>
            <a:r>
              <a:rPr lang="zh-CN" altLang="en-US" sz="5400" b="1" dirty="0">
                <a:solidFill>
                  <a:srgbClr val="FF0000"/>
                </a:solidFill>
                <a:effectLst/>
                <a:latin typeface="HarmonyOS Sans SC" panose="00000600000000000000" charset="-122"/>
                <a:ea typeface="HarmonyOS Sans SC" panose="00000600000000000000" charset="-122"/>
                <a:sym typeface="+mn-ea"/>
              </a:rPr>
              <a:t>39%</a:t>
            </a:r>
          </a:p>
          <a:p>
            <a:pPr lvl="0" algn="l">
              <a:lnSpc>
                <a:spcPct val="160000"/>
              </a:lnSpc>
              <a:buClrTx/>
              <a:buSzTx/>
              <a:buFontTx/>
            </a:pPr>
            <a:r>
              <a:rPr lang="zh-CN" altLang="en-US" sz="5400" dirty="0">
                <a:solidFill>
                  <a:schemeClr val="tx1"/>
                </a:solidFill>
                <a:effectLst/>
                <a:latin typeface="HarmonyOS Sans SC" panose="00000600000000000000" charset="-122"/>
                <a:ea typeface="HarmonyOS Sans SC" panose="00000600000000000000" charset="-122"/>
                <a:sym typeface="+mn-ea"/>
              </a:rPr>
              <a:t>服饰行业目前年度客户留存率</a:t>
            </a:r>
          </a:p>
          <a:p>
            <a:pPr lvl="0" algn="l">
              <a:lnSpc>
                <a:spcPct val="160000"/>
              </a:lnSpc>
              <a:buClrTx/>
              <a:buSzTx/>
              <a:buFontTx/>
            </a:pPr>
            <a:r>
              <a:rPr lang="zh-CN" altLang="en-US" sz="5400" b="1" dirty="0">
                <a:solidFill>
                  <a:srgbClr val="FF0000"/>
                </a:solidFill>
                <a:effectLst/>
                <a:latin typeface="HarmonyOS Sans SC" panose="00000600000000000000" charset="-122"/>
                <a:ea typeface="HarmonyOS Sans SC" panose="00000600000000000000" charset="-122"/>
                <a:sym typeface="+mn-ea"/>
              </a:rPr>
              <a:t>20%-40%</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custDataLst>
              <p:tags r:id="rId2"/>
            </p:custDataLst>
          </p:nvPr>
        </p:nvSpPr>
        <p:spPr>
          <a:xfrm>
            <a:off x="21880195" y="4186557"/>
            <a:ext cx="9386570" cy="5135245"/>
          </a:xfrm>
          <a:prstGeom prst="rect">
            <a:avLst/>
          </a:prstGeom>
          <a:noFill/>
          <a:ln>
            <a:solidFill>
              <a:srgbClr val="DF9C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ln>
                <a:solidFill>
                  <a:srgbClr val="DF9C00"/>
                </a:solidFill>
              </a:ln>
              <a:solidFill>
                <a:schemeClr val="bg1"/>
              </a:solidFill>
              <a:latin typeface="HarmonyOS Sans SC Light" panose="00000600000000000000" pitchFamily="2" charset="-122"/>
              <a:ea typeface="HarmonyOS Sans SC Light" panose="00000600000000000000" pitchFamily="2" charset="-122"/>
            </a:endParaRPr>
          </a:p>
        </p:txBody>
      </p:sp>
      <p:sp>
        <p:nvSpPr>
          <p:cNvPr id="40" name="矩形 39"/>
          <p:cNvSpPr/>
          <p:nvPr>
            <p:custDataLst>
              <p:tags r:id="rId3"/>
            </p:custDataLst>
          </p:nvPr>
        </p:nvSpPr>
        <p:spPr>
          <a:xfrm>
            <a:off x="11611003" y="4176250"/>
            <a:ext cx="9386741" cy="5116627"/>
          </a:xfrm>
          <a:prstGeom prst="rect">
            <a:avLst/>
          </a:prstGeom>
          <a:noFill/>
          <a:ln>
            <a:solidFill>
              <a:srgbClr val="DF9C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4400">
              <a:ln>
                <a:solidFill>
                  <a:srgbClr val="FE9E00"/>
                </a:solidFill>
              </a:ln>
              <a:solidFill>
                <a:schemeClr val="bg1"/>
              </a:solidFill>
              <a:latin typeface="HarmonyOS Sans SC Light" panose="00000600000000000000" pitchFamily="2" charset="-122"/>
              <a:ea typeface="HarmonyOS Sans SC Light" panose="00000600000000000000" pitchFamily="2" charset="-122"/>
              <a:sym typeface="+mn-ea"/>
            </a:endParaRPr>
          </a:p>
        </p:txBody>
      </p:sp>
      <p:sp>
        <p:nvSpPr>
          <p:cNvPr id="4" name="矩形 3"/>
          <p:cNvSpPr/>
          <p:nvPr>
            <p:custDataLst>
              <p:tags r:id="rId4"/>
            </p:custDataLst>
          </p:nvPr>
        </p:nvSpPr>
        <p:spPr>
          <a:xfrm>
            <a:off x="1311189" y="4186490"/>
            <a:ext cx="9386741" cy="5104680"/>
          </a:xfrm>
          <a:prstGeom prst="rect">
            <a:avLst/>
          </a:prstGeom>
          <a:noFill/>
          <a:ln>
            <a:solidFill>
              <a:srgbClr val="DF9C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4400">
              <a:ln>
                <a:solidFill>
                  <a:srgbClr val="DF9C00"/>
                </a:solidFill>
              </a:ln>
              <a:solidFill>
                <a:schemeClr val="bg1"/>
              </a:solidFill>
              <a:latin typeface="HarmonyOS Sans SC Light" panose="00000600000000000000" pitchFamily="2" charset="-122"/>
              <a:ea typeface="HarmonyOS Sans SC Light" panose="00000600000000000000" pitchFamily="2" charset="-122"/>
              <a:sym typeface="+mn-ea"/>
            </a:endParaRPr>
          </a:p>
        </p:txBody>
      </p:sp>
      <p:sp>
        <p:nvSpPr>
          <p:cNvPr id="3" name="圆角矩形 2"/>
          <p:cNvSpPr/>
          <p:nvPr>
            <p:custDataLst>
              <p:tags r:id="rId5"/>
            </p:custDataLst>
          </p:nvPr>
        </p:nvSpPr>
        <p:spPr>
          <a:xfrm>
            <a:off x="3162937" y="3101042"/>
            <a:ext cx="5777112" cy="15581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chemeClr val="tx1"/>
              </a:solidFill>
              <a:latin typeface="HarmonyOS Sans SC Light" panose="00000600000000000000" pitchFamily="2" charset="-122"/>
              <a:ea typeface="HarmonyOS Sans SC Light" panose="00000600000000000000" pitchFamily="2" charset="-122"/>
            </a:endParaRPr>
          </a:p>
        </p:txBody>
      </p:sp>
      <p:sp>
        <p:nvSpPr>
          <p:cNvPr id="5" name="文本框 60"/>
          <p:cNvSpPr txBox="1"/>
          <p:nvPr>
            <p:custDataLst>
              <p:tags r:id="rId6"/>
            </p:custDataLst>
          </p:nvPr>
        </p:nvSpPr>
        <p:spPr>
          <a:xfrm>
            <a:off x="1524540" y="4757400"/>
            <a:ext cx="9315060" cy="4654117"/>
          </a:xfrm>
          <a:prstGeom prst="rect">
            <a:avLst/>
          </a:prstGeom>
          <a:noFill/>
        </p:spPr>
        <p:txBody>
          <a:bodyPr wrap="square" rtlCol="0">
            <a:noAutofit/>
          </a:bodyPr>
          <a:lstStyle/>
          <a:p>
            <a:pPr algn="ctr" fontAlgn="auto">
              <a:lnSpc>
                <a:spcPct val="150000"/>
              </a:lnSpc>
              <a:spcAft>
                <a:spcPts val="1000"/>
              </a:spcAft>
            </a:pPr>
            <a:r>
              <a:rPr lang="zh-CN" altLang="en-US" sz="3600" b="1"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rPr>
              <a:t>千店千面</a:t>
            </a:r>
          </a:p>
          <a:p>
            <a:pPr marL="342900" indent="-342900" algn="l" fontAlgn="auto">
              <a:lnSpc>
                <a:spcPct val="150000"/>
              </a:lnSpc>
              <a:spcAft>
                <a:spcPts val="1000"/>
              </a:spcAft>
              <a:buAutoNum type="arabicPeriod"/>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rPr>
              <a:t>不同商品类型门店可以开展不同的活动。</a:t>
            </a:r>
          </a:p>
          <a:p>
            <a:pPr marL="342900" indent="-342900" algn="l" fontAlgn="auto">
              <a:lnSpc>
                <a:spcPct val="150000"/>
              </a:lnSpc>
              <a:spcAft>
                <a:spcPts val="1000"/>
              </a:spcAft>
              <a:buAutoNum type="arabicPeriod"/>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rPr>
              <a:t>区域试点，全国复制</a:t>
            </a:r>
          </a:p>
          <a:p>
            <a:pPr marL="342900" indent="-342900" algn="l" fontAlgn="auto">
              <a:lnSpc>
                <a:spcPct val="150000"/>
              </a:lnSpc>
              <a:spcAft>
                <a:spcPts val="1000"/>
              </a:spcAft>
              <a:buAutoNum type="arabicPeriod"/>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rPr>
              <a:t>电商网店可自运营特价人群</a:t>
            </a:r>
          </a:p>
        </p:txBody>
      </p:sp>
      <p:sp>
        <p:nvSpPr>
          <p:cNvPr id="36" name="圆角矩形 35"/>
          <p:cNvSpPr/>
          <p:nvPr>
            <p:custDataLst>
              <p:tags r:id="rId7"/>
            </p:custDataLst>
          </p:nvPr>
        </p:nvSpPr>
        <p:spPr>
          <a:xfrm>
            <a:off x="13495178" y="3101042"/>
            <a:ext cx="5777112" cy="15581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4400">
              <a:solidFill>
                <a:schemeClr val="tx1"/>
              </a:solidFill>
              <a:latin typeface="HarmonyOS Sans SC Light" panose="00000600000000000000" pitchFamily="2" charset="-122"/>
              <a:ea typeface="HarmonyOS Sans SC Light" panose="00000600000000000000" pitchFamily="2" charset="-122"/>
              <a:sym typeface="+mn-ea"/>
            </a:endParaRPr>
          </a:p>
        </p:txBody>
      </p:sp>
      <p:sp>
        <p:nvSpPr>
          <p:cNvPr id="9" name="圆角矩形 40"/>
          <p:cNvSpPr/>
          <p:nvPr>
            <p:custDataLst>
              <p:tags r:id="rId8"/>
            </p:custDataLst>
          </p:nvPr>
        </p:nvSpPr>
        <p:spPr>
          <a:xfrm>
            <a:off x="23668698" y="3061788"/>
            <a:ext cx="5777112" cy="15581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chemeClr val="bg1"/>
              </a:solidFill>
              <a:latin typeface="HarmonyOS Sans SC Light" panose="00000600000000000000" pitchFamily="2" charset="-122"/>
              <a:ea typeface="HarmonyOS Sans SC Light" panose="00000600000000000000" pitchFamily="2" charset="-122"/>
            </a:endParaRPr>
          </a:p>
        </p:txBody>
      </p:sp>
      <p:sp>
        <p:nvSpPr>
          <p:cNvPr id="11" name="文本框 4"/>
          <p:cNvSpPr txBox="1"/>
          <p:nvPr>
            <p:custDataLst>
              <p:tags r:id="rId9"/>
            </p:custDataLst>
          </p:nvPr>
        </p:nvSpPr>
        <p:spPr>
          <a:xfrm>
            <a:off x="3411855" y="3276602"/>
            <a:ext cx="5058410" cy="1144905"/>
          </a:xfrm>
          <a:prstGeom prst="rect">
            <a:avLst/>
          </a:prstGeom>
          <a:noFill/>
        </p:spPr>
        <p:txBody>
          <a:bodyPr wrap="square" bIns="0" rtlCol="0">
            <a:normAutofit/>
            <a:scene3d>
              <a:camera prst="orthographicFront"/>
              <a:lightRig rig="threePt" dir="t"/>
            </a:scene3d>
          </a:bodyPr>
          <a:lstStyle/>
          <a:p>
            <a:pPr algn="ctr"/>
            <a:r>
              <a:rPr lang="en-US" altLang="zh-CN" sz="4400" spc="300">
                <a:solidFill>
                  <a:schemeClr val="tx1"/>
                </a:solidFill>
                <a:effectLst/>
                <a:uFillTx/>
                <a:latin typeface="HarmonyOS Sans SC Light" panose="00000600000000000000" pitchFamily="2" charset="-122"/>
                <a:ea typeface="HarmonyOS Sans SC Light" panose="00000600000000000000" pitchFamily="2" charset="-122"/>
                <a:cs typeface="HarmonyOS Sans SC Light" panose="00000600000000000000" pitchFamily="2" charset="-122"/>
              </a:rPr>
              <a:t>1</a:t>
            </a:r>
            <a:r>
              <a:rPr lang="zh-CN" altLang="en-US" sz="4400" spc="300">
                <a:solidFill>
                  <a:schemeClr val="tx1"/>
                </a:solidFill>
                <a:effectLst/>
                <a:uFillTx/>
                <a:latin typeface="HarmonyOS Sans SC Light" panose="00000600000000000000" pitchFamily="2" charset="-122"/>
                <a:ea typeface="HarmonyOS Sans SC Light" panose="00000600000000000000" pitchFamily="2" charset="-122"/>
                <a:cs typeface="HarmonyOS Sans SC Light" panose="00000600000000000000" pitchFamily="2" charset="-122"/>
              </a:rPr>
              <a:t>经营一体化</a:t>
            </a:r>
          </a:p>
        </p:txBody>
      </p:sp>
      <p:sp>
        <p:nvSpPr>
          <p:cNvPr id="12" name="文本框 5"/>
          <p:cNvSpPr/>
          <p:nvPr>
            <p:custDataLst>
              <p:tags r:id="rId10"/>
            </p:custDataLst>
          </p:nvPr>
        </p:nvSpPr>
        <p:spPr>
          <a:xfrm>
            <a:off x="13843635" y="3286762"/>
            <a:ext cx="5181600" cy="11449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bIns="45720" numCol="1" spcCol="0" rtlCol="0" fromWordArt="0" anchor="ctr" anchorCtr="0" forceAA="0" compatLnSpc="1">
            <a:noAutofit/>
          </a:bodyPr>
          <a:lstStyle/>
          <a:p>
            <a:pPr lvl="0" algn="ctr">
              <a:buClrTx/>
              <a:buSzTx/>
              <a:buFontTx/>
            </a:pPr>
            <a:r>
              <a:rPr lang="zh-CN" altLang="en-US" sz="4400">
                <a:solidFill>
                  <a:schemeClr val="tx1"/>
                </a:solidFill>
                <a:latin typeface="HarmonyOS Sans SC Light" panose="00000600000000000000" pitchFamily="2" charset="-122"/>
                <a:ea typeface="HarmonyOS Sans SC Light" panose="00000600000000000000" pitchFamily="2" charset="-122"/>
                <a:sym typeface="+mn-ea"/>
              </a:rPr>
              <a:t>2用户数字化</a:t>
            </a:r>
          </a:p>
        </p:txBody>
      </p:sp>
      <p:sp>
        <p:nvSpPr>
          <p:cNvPr id="21" name="文本框 7"/>
          <p:cNvSpPr/>
          <p:nvPr>
            <p:custDataLst>
              <p:tags r:id="rId11"/>
            </p:custDataLst>
          </p:nvPr>
        </p:nvSpPr>
        <p:spPr>
          <a:xfrm>
            <a:off x="23878620" y="3280243"/>
            <a:ext cx="5280468" cy="114518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bIns="45720" numCol="1" spcCol="0" rtlCol="0" fromWordArt="0" anchor="ctr" anchorCtr="0" forceAA="0" compatLnSpc="1">
            <a:noAutofit/>
          </a:bodyPr>
          <a:lstStyle/>
          <a:p>
            <a:pPr lvl="0" algn="ctr">
              <a:buClrTx/>
              <a:buSzTx/>
              <a:buFontTx/>
            </a:pPr>
            <a:r>
              <a:rPr lang="zh-CN" altLang="en-US" sz="4400">
                <a:solidFill>
                  <a:schemeClr val="tx1"/>
                </a:solidFill>
                <a:latin typeface="HarmonyOS Sans SC Light" panose="00000600000000000000" pitchFamily="2" charset="-122"/>
                <a:ea typeface="HarmonyOS Sans SC Light" panose="00000600000000000000" pitchFamily="2" charset="-122"/>
                <a:sym typeface="+mn-ea"/>
              </a:rPr>
              <a:t>3用户精细化</a:t>
            </a:r>
          </a:p>
        </p:txBody>
      </p:sp>
      <p:sp>
        <p:nvSpPr>
          <p:cNvPr id="25" name="矩形 24"/>
          <p:cNvSpPr/>
          <p:nvPr>
            <p:custDataLst>
              <p:tags r:id="rId12"/>
            </p:custDataLst>
          </p:nvPr>
        </p:nvSpPr>
        <p:spPr>
          <a:xfrm>
            <a:off x="1311275" y="9746617"/>
            <a:ext cx="9386570" cy="4347210"/>
          </a:xfrm>
          <a:prstGeom prst="rect">
            <a:avLst/>
          </a:prstGeom>
          <a:noFill/>
          <a:ln>
            <a:solidFill>
              <a:srgbClr val="DF9C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4400">
              <a:ln>
                <a:solidFill>
                  <a:srgbClr val="DF9C00"/>
                </a:solidFill>
              </a:ln>
              <a:solidFill>
                <a:schemeClr val="bg1"/>
              </a:solidFill>
              <a:latin typeface="HarmonyOS Sans SC Light" panose="00000600000000000000" pitchFamily="2" charset="-122"/>
              <a:ea typeface="HarmonyOS Sans SC Light" panose="00000600000000000000" pitchFamily="2" charset="-122"/>
              <a:sym typeface="+mn-ea"/>
            </a:endParaRPr>
          </a:p>
        </p:txBody>
      </p:sp>
      <p:sp>
        <p:nvSpPr>
          <p:cNvPr id="13" name="文本框 12"/>
          <p:cNvSpPr txBox="1"/>
          <p:nvPr>
            <p:custDataLst>
              <p:tags r:id="rId13"/>
            </p:custDataLst>
          </p:nvPr>
        </p:nvSpPr>
        <p:spPr>
          <a:xfrm>
            <a:off x="1415296" y="9984083"/>
            <a:ext cx="9016391" cy="2468880"/>
          </a:xfrm>
          <a:prstGeom prst="rect">
            <a:avLst/>
          </a:prstGeom>
          <a:noFill/>
        </p:spPr>
        <p:txBody>
          <a:bodyPr wrap="square" rtlCol="0">
            <a:noAutofit/>
          </a:bodyPr>
          <a:lstStyle/>
          <a:p>
            <a:pPr lvl="0" algn="ctr">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全面打通</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储值通/优惠通/积分通</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在商品基础三通的基础上引客到店，</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一套导购业绩机制，线下线下一个目标</a:t>
            </a:r>
          </a:p>
        </p:txBody>
      </p:sp>
      <p:sp>
        <p:nvSpPr>
          <p:cNvPr id="14" name="圆角矩形 13"/>
          <p:cNvSpPr/>
          <p:nvPr>
            <p:custDataLst>
              <p:tags r:id="rId14"/>
            </p:custDataLst>
          </p:nvPr>
        </p:nvSpPr>
        <p:spPr>
          <a:xfrm>
            <a:off x="1311275" y="14632942"/>
            <a:ext cx="9443085" cy="1853565"/>
          </a:xfrm>
          <a:prstGeom prst="roundRect">
            <a:avLst/>
          </a:prstGeom>
          <a:solidFill>
            <a:srgbClr val="DF9C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3600">
                <a:solidFill>
                  <a:schemeClr val="bg1"/>
                </a:solidFill>
                <a:latin typeface="HarmonyOS Sans SC Light" panose="00000600000000000000" pitchFamily="2" charset="-122"/>
                <a:ea typeface="HarmonyOS Sans SC Light" panose="00000600000000000000" pitchFamily="2" charset="-122"/>
                <a:sym typeface="+mn-ea"/>
              </a:rPr>
              <a:t>零售连锁商城+融合舱</a:t>
            </a:r>
          </a:p>
        </p:txBody>
      </p:sp>
      <p:sp>
        <p:nvSpPr>
          <p:cNvPr id="41" name="文本框 60"/>
          <p:cNvSpPr txBox="1"/>
          <p:nvPr>
            <p:custDataLst>
              <p:tags r:id="rId15"/>
            </p:custDataLst>
          </p:nvPr>
        </p:nvSpPr>
        <p:spPr>
          <a:xfrm>
            <a:off x="11699751" y="4737304"/>
            <a:ext cx="9315060" cy="4664357"/>
          </a:xfrm>
          <a:prstGeom prst="rect">
            <a:avLst/>
          </a:prstGeom>
          <a:noFill/>
        </p:spPr>
        <p:txBody>
          <a:bodyPr wrap="square" rtlCol="0">
            <a:noAutofit/>
          </a:bodyPr>
          <a:lstStyle/>
          <a:p>
            <a:pPr lvl="0" algn="ctr">
              <a:lnSpc>
                <a:spcPct val="150000"/>
              </a:lnSpc>
              <a:spcAft>
                <a:spcPts val="1000"/>
              </a:spcAft>
              <a:buClrTx/>
              <a:buSzTx/>
              <a:buFontTx/>
            </a:pPr>
            <a:r>
              <a:rPr lang="zh-CN" altLang="en-US" sz="3600" b="1"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用户沉淀</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门店成交客户注册会员并加入品牌企业微信</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只要添加好友即可永久绑定导购服务关系</a:t>
            </a:r>
          </a:p>
          <a:p>
            <a:pPr lvl="0" algn="ctr">
              <a:lnSpc>
                <a:spcPct val="150000"/>
              </a:lnSpc>
              <a:spcAft>
                <a:spcPts val="1000"/>
              </a:spcAft>
              <a:buClrTx/>
              <a:buSzTx/>
              <a:buFontTx/>
            </a:pPr>
            <a:endPar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endParaRPr>
          </a:p>
        </p:txBody>
      </p:sp>
      <p:sp>
        <p:nvSpPr>
          <p:cNvPr id="44" name="矩形 43"/>
          <p:cNvSpPr/>
          <p:nvPr>
            <p:custDataLst>
              <p:tags r:id="rId16"/>
            </p:custDataLst>
          </p:nvPr>
        </p:nvSpPr>
        <p:spPr>
          <a:xfrm>
            <a:off x="11679555" y="9746617"/>
            <a:ext cx="9386570" cy="4347210"/>
          </a:xfrm>
          <a:prstGeom prst="rect">
            <a:avLst/>
          </a:prstGeom>
          <a:noFill/>
          <a:ln>
            <a:solidFill>
              <a:srgbClr val="DF9C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4400">
              <a:ln>
                <a:solidFill>
                  <a:srgbClr val="DF9C00"/>
                </a:solidFill>
              </a:ln>
              <a:solidFill>
                <a:schemeClr val="bg1"/>
              </a:solidFill>
              <a:latin typeface="HarmonyOS Sans SC Light" panose="00000600000000000000" pitchFamily="2" charset="-122"/>
              <a:ea typeface="HarmonyOS Sans SC Light" panose="00000600000000000000" pitchFamily="2" charset="-122"/>
              <a:sym typeface="+mn-ea"/>
            </a:endParaRPr>
          </a:p>
        </p:txBody>
      </p:sp>
      <p:sp>
        <p:nvSpPr>
          <p:cNvPr id="46" name="圆角矩形 45"/>
          <p:cNvSpPr/>
          <p:nvPr>
            <p:custDataLst>
              <p:tags r:id="rId17"/>
            </p:custDataLst>
          </p:nvPr>
        </p:nvSpPr>
        <p:spPr>
          <a:xfrm>
            <a:off x="11583670" y="14596747"/>
            <a:ext cx="9443085" cy="2026920"/>
          </a:xfrm>
          <a:prstGeom prst="roundRect">
            <a:avLst/>
          </a:prstGeom>
          <a:solidFill>
            <a:srgbClr val="DF9C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3600">
                <a:solidFill>
                  <a:schemeClr val="bg1"/>
                </a:solidFill>
                <a:latin typeface="HarmonyOS Sans SC Light" panose="00000600000000000000" pitchFamily="2" charset="-122"/>
                <a:ea typeface="HarmonyOS Sans SC Light" panose="00000600000000000000" pitchFamily="2" charset="-122"/>
                <a:sym typeface="+mn-ea"/>
              </a:rPr>
              <a:t>CRM-品牌会员卡2.0</a:t>
            </a:r>
          </a:p>
          <a:p>
            <a:pPr lvl="0" algn="ctr">
              <a:buClrTx/>
              <a:buSzTx/>
              <a:buFontTx/>
            </a:pPr>
            <a:r>
              <a:rPr lang="zh-CN" altLang="en-US" sz="3600">
                <a:solidFill>
                  <a:schemeClr val="bg1"/>
                </a:solidFill>
                <a:latin typeface="HarmonyOS Sans SC Light" panose="00000600000000000000" pitchFamily="2" charset="-122"/>
                <a:ea typeface="HarmonyOS Sans SC Light" panose="00000600000000000000" pitchFamily="2" charset="-122"/>
                <a:sym typeface="+mn-ea"/>
              </a:rPr>
              <a:t>企微助手-多码合一</a:t>
            </a:r>
          </a:p>
          <a:p>
            <a:pPr lvl="0" algn="ctr">
              <a:buClrTx/>
              <a:buSzTx/>
              <a:buFontTx/>
            </a:pPr>
            <a:r>
              <a:rPr lang="zh-CN" altLang="en-US" sz="3600">
                <a:solidFill>
                  <a:schemeClr val="bg1"/>
                </a:solidFill>
                <a:latin typeface="HarmonyOS Sans SC Light" panose="00000600000000000000" pitchFamily="2" charset="-122"/>
                <a:ea typeface="HarmonyOS Sans SC Light" panose="00000600000000000000" pitchFamily="2" charset="-122"/>
                <a:sym typeface="+mn-ea"/>
              </a:rPr>
              <a:t>导购助手-专属导购</a:t>
            </a:r>
          </a:p>
        </p:txBody>
      </p:sp>
      <p:sp>
        <p:nvSpPr>
          <p:cNvPr id="51" name="矩形 50"/>
          <p:cNvSpPr/>
          <p:nvPr>
            <p:custDataLst>
              <p:tags r:id="rId18"/>
            </p:custDataLst>
          </p:nvPr>
        </p:nvSpPr>
        <p:spPr>
          <a:xfrm>
            <a:off x="21927820" y="9792972"/>
            <a:ext cx="9386570" cy="4347845"/>
          </a:xfrm>
          <a:prstGeom prst="rect">
            <a:avLst/>
          </a:prstGeom>
          <a:noFill/>
          <a:ln>
            <a:solidFill>
              <a:srgbClr val="DF9C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4400">
              <a:ln>
                <a:solidFill>
                  <a:srgbClr val="DF9C00"/>
                </a:solidFill>
              </a:ln>
              <a:solidFill>
                <a:schemeClr val="bg1"/>
              </a:solidFill>
              <a:latin typeface="HarmonyOS Sans SC Light" panose="00000600000000000000" pitchFamily="2" charset="-122"/>
              <a:ea typeface="HarmonyOS Sans SC Light" panose="00000600000000000000" pitchFamily="2" charset="-122"/>
              <a:sym typeface="+mn-ea"/>
            </a:endParaRPr>
          </a:p>
        </p:txBody>
      </p:sp>
      <p:sp>
        <p:nvSpPr>
          <p:cNvPr id="54" name="圆角矩形 53"/>
          <p:cNvSpPr/>
          <p:nvPr>
            <p:custDataLst>
              <p:tags r:id="rId19"/>
            </p:custDataLst>
          </p:nvPr>
        </p:nvSpPr>
        <p:spPr>
          <a:xfrm>
            <a:off x="21832570" y="14551662"/>
            <a:ext cx="9443085" cy="2054860"/>
          </a:xfrm>
          <a:prstGeom prst="roundRect">
            <a:avLst/>
          </a:prstGeom>
          <a:solidFill>
            <a:srgbClr val="DF9C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3600">
                <a:solidFill>
                  <a:schemeClr val="bg1"/>
                </a:solidFill>
                <a:latin typeface="HarmonyOS Sans SC Light" panose="00000600000000000000" pitchFamily="2" charset="-122"/>
                <a:ea typeface="HarmonyOS Sans SC Light" panose="00000600000000000000" pitchFamily="2" charset="-122"/>
                <a:sym typeface="+mn-ea"/>
              </a:rPr>
              <a:t>CRM-营销画布</a:t>
            </a:r>
          </a:p>
          <a:p>
            <a:pPr lvl="0" algn="ctr">
              <a:buClrTx/>
              <a:buSzTx/>
              <a:buFontTx/>
            </a:pPr>
            <a:r>
              <a:rPr lang="zh-CN" altLang="en-US" sz="3600">
                <a:solidFill>
                  <a:schemeClr val="bg1"/>
                </a:solidFill>
                <a:latin typeface="HarmonyOS Sans SC Light" panose="00000600000000000000" pitchFamily="2" charset="-122"/>
                <a:ea typeface="HarmonyOS Sans SC Light" panose="00000600000000000000" pitchFamily="2" charset="-122"/>
                <a:sym typeface="+mn-ea"/>
              </a:rPr>
              <a:t>导购助手-导购大赛/导购任务</a:t>
            </a:r>
          </a:p>
          <a:p>
            <a:pPr lvl="0" algn="ctr">
              <a:buClrTx/>
              <a:buSzTx/>
              <a:buFontTx/>
            </a:pPr>
            <a:r>
              <a:rPr lang="zh-CN" altLang="en-US" sz="3600">
                <a:solidFill>
                  <a:schemeClr val="bg1"/>
                </a:solidFill>
                <a:latin typeface="HarmonyOS Sans SC Light" panose="00000600000000000000" pitchFamily="2" charset="-122"/>
                <a:ea typeface="HarmonyOS Sans SC Light" panose="00000600000000000000" pitchFamily="2" charset="-122"/>
                <a:sym typeface="+mn-ea"/>
              </a:rPr>
              <a:t>零售连锁商城-视频号</a:t>
            </a:r>
          </a:p>
        </p:txBody>
      </p:sp>
      <p:sp>
        <p:nvSpPr>
          <p:cNvPr id="58" name="文本框 60"/>
          <p:cNvSpPr txBox="1"/>
          <p:nvPr>
            <p:custDataLst>
              <p:tags r:id="rId20"/>
            </p:custDataLst>
          </p:nvPr>
        </p:nvSpPr>
        <p:spPr>
          <a:xfrm>
            <a:off x="21964650" y="4599307"/>
            <a:ext cx="9315450" cy="2724150"/>
          </a:xfrm>
          <a:prstGeom prst="rect">
            <a:avLst/>
          </a:prstGeom>
          <a:noFill/>
        </p:spPr>
        <p:txBody>
          <a:bodyPr wrap="square" rtlCol="0">
            <a:noAutofit/>
          </a:bodyPr>
          <a:lstStyle/>
          <a:p>
            <a:pPr lvl="0" algn="ctr">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门店180沉睡会员激活</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精准180天沉睡客户进行激活，</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总部-大区-门店实时了解回访进度并跟进</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引导导购执行总部互动任务并自助维护客户</a:t>
            </a:r>
          </a:p>
        </p:txBody>
      </p:sp>
      <p:sp>
        <p:nvSpPr>
          <p:cNvPr id="60" name="文本框 60"/>
          <p:cNvSpPr txBox="1"/>
          <p:nvPr>
            <p:custDataLst>
              <p:tags r:id="rId21"/>
            </p:custDataLst>
          </p:nvPr>
        </p:nvSpPr>
        <p:spPr>
          <a:xfrm>
            <a:off x="22399625" y="11062337"/>
            <a:ext cx="8578850" cy="2724150"/>
          </a:xfrm>
          <a:prstGeom prst="rect">
            <a:avLst/>
          </a:prstGeom>
          <a:noFill/>
        </p:spPr>
        <p:txBody>
          <a:bodyPr wrap="square" rtlCol="0">
            <a:noAutofit/>
          </a:bodyPr>
          <a:lstStyle/>
          <a:p>
            <a:pPr lvl="0" algn="ctr">
              <a:lnSpc>
                <a:spcPct val="13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私域电商用户激活+视频号转化</a:t>
            </a:r>
          </a:p>
          <a:p>
            <a:pPr lvl="0" algn="ctr">
              <a:lnSpc>
                <a:spcPct val="13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新客种草引导关注视频号</a:t>
            </a:r>
          </a:p>
          <a:p>
            <a:pPr lvl="0" algn="ctr">
              <a:lnSpc>
                <a:spcPct val="13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90天老客激活，视频号转化</a:t>
            </a:r>
          </a:p>
        </p:txBody>
      </p:sp>
      <p:sp>
        <p:nvSpPr>
          <p:cNvPr id="2" name="文本框 1"/>
          <p:cNvSpPr txBox="1"/>
          <p:nvPr/>
        </p:nvSpPr>
        <p:spPr>
          <a:xfrm>
            <a:off x="11730471" y="9996848"/>
            <a:ext cx="9356020" cy="645160"/>
          </a:xfrm>
          <a:prstGeom prst="rect">
            <a:avLst/>
          </a:prstGeom>
          <a:noFill/>
        </p:spPr>
        <p:txBody>
          <a:bodyPr wrap="square" rtlCol="0">
            <a:noAutofit/>
          </a:bodyPr>
          <a:lstStyle/>
          <a:p>
            <a:pPr lvl="0" algn="ctr">
              <a:lnSpc>
                <a:spcPct val="150000"/>
              </a:lnSpc>
              <a:spcAft>
                <a:spcPts val="1000"/>
              </a:spcAft>
              <a:buClrTx/>
              <a:buSzTx/>
              <a:buFontTx/>
            </a:pPr>
            <a:r>
              <a:rPr lang="zh-CN" altLang="en-US" sz="3600" b="1"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电商公转私</a:t>
            </a:r>
          </a:p>
        </p:txBody>
      </p:sp>
      <p:sp>
        <p:nvSpPr>
          <p:cNvPr id="6" name="文本框 5"/>
          <p:cNvSpPr txBox="1"/>
          <p:nvPr/>
        </p:nvSpPr>
        <p:spPr>
          <a:xfrm>
            <a:off x="11814098" y="11232959"/>
            <a:ext cx="9076125" cy="1531620"/>
          </a:xfrm>
          <a:prstGeom prst="rect">
            <a:avLst/>
          </a:prstGeom>
          <a:noFill/>
        </p:spPr>
        <p:txBody>
          <a:bodyPr wrap="square" rtlCol="0">
            <a:noAutofit/>
          </a:bodyPr>
          <a:lstStyle/>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平台电商人群通过包裹卡沉淀企微</a:t>
            </a:r>
          </a:p>
          <a:p>
            <a:pPr lvl="0" algn="l">
              <a:lnSpc>
                <a:spcPct val="150000"/>
              </a:lnSpc>
              <a:spcAft>
                <a:spcPts val="1000"/>
              </a:spcAft>
              <a:buClrTx/>
              <a:buSzTx/>
              <a:buFontTx/>
            </a:pPr>
            <a:r>
              <a:rPr lang="zh-CN" altLang="en-US" sz="3600"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私域电商人群利用序列化营销逐步激活</a:t>
            </a:r>
          </a:p>
        </p:txBody>
      </p:sp>
      <p:grpSp>
        <p:nvGrpSpPr>
          <p:cNvPr id="66" name="组 28"/>
          <p:cNvGrpSpPr/>
          <p:nvPr/>
        </p:nvGrpSpPr>
        <p:grpSpPr>
          <a:xfrm>
            <a:off x="1032527" y="1008204"/>
            <a:ext cx="22573616" cy="922924"/>
            <a:chOff x="389860" y="408681"/>
            <a:chExt cx="8166804" cy="343390"/>
          </a:xfrm>
        </p:grpSpPr>
        <p:sp>
          <p:nvSpPr>
            <p:cNvPr id="7" name="矩形 6"/>
            <p:cNvSpPr/>
            <p:nvPr>
              <p:custDataLst>
                <p:tags r:id="rId23"/>
              </p:custDataLst>
            </p:nvPr>
          </p:nvSpPr>
          <p:spPr>
            <a:xfrm>
              <a:off x="506565" y="408681"/>
              <a:ext cx="8050099" cy="341872"/>
            </a:xfrm>
            <a:prstGeom prst="rect">
              <a:avLst/>
            </a:prstGeom>
          </p:spPr>
          <p:txBody>
            <a:bodyPr wrap="square">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sz="5375" dirty="0">
                  <a:solidFill>
                    <a:schemeClr val="bg1"/>
                  </a:solidFill>
                  <a:effectLst/>
                  <a:latin typeface="HarmonyOS Sans SC" panose="00000600000000000000" charset="-122"/>
                  <a:ea typeface="HarmonyOS Sans SC" panose="00000600000000000000" charset="-122"/>
                  <a:sym typeface="+mn-ea"/>
                </a:rPr>
                <a:t>解决方案：</a:t>
              </a:r>
              <a:r>
                <a:rPr lang="zh-CN" altLang="en-US" sz="5375">
                  <a:solidFill>
                    <a:schemeClr val="bg1"/>
                  </a:solidFill>
                  <a:latin typeface="HarmonyOS Sans SC Light" panose="00000600000000000000" pitchFamily="2" charset="-122"/>
                  <a:ea typeface="HarmonyOS Sans SC Light" panose="00000600000000000000" pitchFamily="2" charset="-122"/>
                  <a:sym typeface="+mn-ea"/>
                </a:rPr>
                <a:t>阶段策略三步走，实现导购数字化和全域用户精细化运营</a:t>
              </a:r>
            </a:p>
          </p:txBody>
        </p:sp>
        <p:sp>
          <p:nvSpPr>
            <p:cNvPr id="8" name="矩形 7"/>
            <p:cNvSpPr/>
            <p:nvPr>
              <p:custDataLst>
                <p:tags r:id="rId24"/>
              </p:custDataLst>
            </p:nvPr>
          </p:nvSpPr>
          <p:spPr>
            <a:xfrm flipH="1">
              <a:off x="389860" y="464071"/>
              <a:ext cx="44456" cy="288000"/>
            </a:xfrm>
            <a:prstGeom prst="rect">
              <a:avLst/>
            </a:prstGeom>
            <a:solidFill>
              <a:srgbClr val="137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840">
                <a:solidFill>
                  <a:schemeClr val="bg1"/>
                </a:solidFill>
                <a:latin typeface="HarmonyOS Sans SC" panose="00000600000000000000" charset="-122"/>
                <a:ea typeface="HarmonyOS Sans SC" panose="00000600000000000000" charset="-122"/>
                <a:cs typeface="方正兰亭黑简体" panose="02000000000000000000" charset="-122"/>
              </a:endParaRPr>
            </a:p>
          </p:txBody>
        </p:sp>
      </p:grpSp>
      <p:sp>
        <p:nvSpPr>
          <p:cNvPr id="10" name="文本框 9"/>
          <p:cNvSpPr txBox="1"/>
          <p:nvPr>
            <p:custDataLst>
              <p:tags r:id="rId22"/>
            </p:custDataLst>
          </p:nvPr>
        </p:nvSpPr>
        <p:spPr>
          <a:xfrm>
            <a:off x="22664420" y="10032367"/>
            <a:ext cx="8579485" cy="774065"/>
          </a:xfrm>
          <a:prstGeom prst="rect">
            <a:avLst/>
          </a:prstGeom>
          <a:noFill/>
        </p:spPr>
        <p:txBody>
          <a:bodyPr wrap="square" rtlCol="0">
            <a:noAutofit/>
          </a:bodyPr>
          <a:lstStyle/>
          <a:p>
            <a:pPr lvl="0" algn="ctr">
              <a:lnSpc>
                <a:spcPct val="150000"/>
              </a:lnSpc>
              <a:spcAft>
                <a:spcPts val="1000"/>
              </a:spcAft>
              <a:buClrTx/>
              <a:buSzTx/>
              <a:buFontTx/>
            </a:pPr>
            <a:r>
              <a:rPr lang="zh-CN" altLang="en-US" sz="3600" b="1" spc="150">
                <a:solidFill>
                  <a:schemeClr val="bg1"/>
                </a:solidFill>
                <a:uFillTx/>
                <a:latin typeface="HarmonyOS Sans SC Light" panose="00000600000000000000" pitchFamily="2" charset="-122"/>
                <a:ea typeface="HarmonyOS Sans SC Light" panose="00000600000000000000" pitchFamily="2" charset="-122"/>
                <a:cs typeface="微软雅黑" panose="020B0503020204020204" charset="-122"/>
                <a:sym typeface="+mn-ea"/>
              </a:rPr>
              <a:t>公私域联动运营</a:t>
            </a: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778142" y="1052303"/>
            <a:ext cx="26335338" cy="928268"/>
            <a:chOff x="5389" y="1588"/>
            <a:chExt cx="41473" cy="1462"/>
          </a:xfrm>
        </p:grpSpPr>
        <p:sp>
          <p:nvSpPr>
            <p:cNvPr id="67" name="文本框 66"/>
            <p:cNvSpPr txBox="1"/>
            <p:nvPr>
              <p:custDataLst>
                <p:tags r:id="rId5"/>
              </p:custDataLst>
            </p:nvPr>
          </p:nvSpPr>
          <p:spPr>
            <a:xfrm>
              <a:off x="5777" y="1598"/>
              <a:ext cx="41085" cy="1452"/>
            </a:xfrm>
            <a:prstGeom prst="rect">
              <a:avLst/>
            </a:prstGeom>
            <a:noFill/>
          </p:spPr>
          <p:txBody>
            <a:bodyPr wrap="square">
              <a:spAutoFit/>
            </a:bodyPr>
            <a:lstStyle/>
            <a:p>
              <a:pPr lvl="0" algn="l">
                <a:buClrTx/>
                <a:buSzTx/>
                <a:buFontTx/>
              </a:pPr>
              <a:r>
                <a:rPr lang="zh-CN" altLang="en-US" sz="5400">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阶段结果：</a:t>
              </a:r>
              <a:r>
                <a:rPr lang="en-US" altLang="zh-CN" sz="5400">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5</a:t>
              </a:r>
              <a:r>
                <a:rPr lang="zh-CN" altLang="en-US" sz="5400">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️年来最高直营店均业绩、零售利润会员复购率</a:t>
              </a:r>
            </a:p>
          </p:txBody>
        </p:sp>
        <p:sp>
          <p:nvSpPr>
            <p:cNvPr id="27" name="矩形 26"/>
            <p:cNvSpPr/>
            <p:nvPr>
              <p:custDataLst>
                <p:tags r:id="rId6"/>
              </p:custDataLst>
            </p:nvPr>
          </p:nvSpPr>
          <p:spPr>
            <a:xfrm flipH="1">
              <a:off x="5389" y="1588"/>
              <a:ext cx="194" cy="1219"/>
            </a:xfrm>
            <a:prstGeom prst="rect">
              <a:avLst/>
            </a:prstGeom>
            <a:solidFill>
              <a:srgbClr val="137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840">
                <a:solidFill>
                  <a:schemeClr val="tx1"/>
                </a:solidFill>
                <a:latin typeface="HarmonyOS Sans SC" panose="00000600000000000000" charset="-122"/>
                <a:ea typeface="HarmonyOS Sans SC" panose="00000600000000000000" charset="-122"/>
                <a:cs typeface="方正兰亭黑简体" panose="02000000000000000000" charset="-122"/>
              </a:endParaRPr>
            </a:p>
          </p:txBody>
        </p:sp>
      </p:grpSp>
      <p:sp>
        <p:nvSpPr>
          <p:cNvPr id="40" name="文本框 39"/>
          <p:cNvSpPr txBox="1"/>
          <p:nvPr>
            <p:custDataLst>
              <p:tags r:id="rId2"/>
            </p:custDataLst>
          </p:nvPr>
        </p:nvSpPr>
        <p:spPr>
          <a:xfrm>
            <a:off x="0" y="817886"/>
            <a:ext cx="2495550" cy="1264920"/>
          </a:xfrm>
          <a:prstGeom prst="homePlate">
            <a:avLst/>
          </a:prstGeom>
          <a:solidFill>
            <a:schemeClr val="accent2"/>
          </a:solidFill>
        </p:spPr>
        <p:txBody>
          <a:bodyPr wrap="square" rtlCol="0" anchor="ctr" anchorCtr="0">
            <a:noAutofit/>
          </a:bodyPr>
          <a:lstStyle/>
          <a:p>
            <a:pPr lvl="0" algn="l">
              <a:buClrTx/>
              <a:buSzTx/>
              <a:buFontTx/>
            </a:pPr>
            <a:r>
              <a:rPr lang="zh-CN" altLang="en-US" sz="5400" dirty="0">
                <a:solidFill>
                  <a:schemeClr val="bg1"/>
                </a:solidFill>
                <a:effectLst/>
                <a:latin typeface="HarmonyOS Sans SC" panose="00000600000000000000" charset="-122"/>
                <a:ea typeface="HarmonyOS Sans SC" panose="00000600000000000000" charset="-122"/>
                <a:sym typeface="+mn-ea"/>
              </a:rPr>
              <a:t>增长</a:t>
            </a:r>
          </a:p>
        </p:txBody>
      </p:sp>
      <p:sp>
        <p:nvSpPr>
          <p:cNvPr id="2" name="椭圆 1"/>
          <p:cNvSpPr/>
          <p:nvPr/>
        </p:nvSpPr>
        <p:spPr>
          <a:xfrm>
            <a:off x="4601845" y="7231382"/>
            <a:ext cx="6254750" cy="6019165"/>
          </a:xfrm>
          <a:prstGeom prst="ellipse">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6600" b="1">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最高</a:t>
            </a:r>
          </a:p>
          <a:p>
            <a:pPr lvl="0" algn="ctr">
              <a:buClrTx/>
              <a:buSzTx/>
              <a:buFontTx/>
            </a:pPr>
            <a:r>
              <a:rPr lang="zh-CN" altLang="en-US" sz="6600" b="1">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直营店均</a:t>
            </a:r>
          </a:p>
        </p:txBody>
      </p:sp>
      <p:sp>
        <p:nvSpPr>
          <p:cNvPr id="8" name="椭圆 7"/>
          <p:cNvSpPr/>
          <p:nvPr>
            <p:custDataLst>
              <p:tags r:id="rId3"/>
            </p:custDataLst>
          </p:nvPr>
        </p:nvSpPr>
        <p:spPr>
          <a:xfrm>
            <a:off x="12636500" y="7358382"/>
            <a:ext cx="6254750" cy="6019165"/>
          </a:xfrm>
          <a:prstGeom prst="ellipse">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6600" b="1">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最高</a:t>
            </a:r>
          </a:p>
          <a:p>
            <a:pPr lvl="0" algn="ctr">
              <a:buClrTx/>
              <a:buSzTx/>
              <a:buFontTx/>
            </a:pPr>
            <a:r>
              <a:rPr lang="zh-CN" altLang="en-US" sz="6600" b="1">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零售利润</a:t>
            </a:r>
          </a:p>
        </p:txBody>
      </p:sp>
      <p:sp>
        <p:nvSpPr>
          <p:cNvPr id="9" name="椭圆 8"/>
          <p:cNvSpPr/>
          <p:nvPr>
            <p:custDataLst>
              <p:tags r:id="rId4"/>
            </p:custDataLst>
          </p:nvPr>
        </p:nvSpPr>
        <p:spPr>
          <a:xfrm>
            <a:off x="20671155" y="7358382"/>
            <a:ext cx="6254750" cy="6019165"/>
          </a:xfrm>
          <a:prstGeom prst="ellipse">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6600" b="1">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最高</a:t>
            </a:r>
          </a:p>
          <a:p>
            <a:pPr lvl="0" algn="ctr">
              <a:buClrTx/>
              <a:buSzTx/>
              <a:buFontTx/>
            </a:pPr>
            <a:r>
              <a:rPr lang="zh-CN" altLang="en-US" sz="6600" b="1">
                <a:solidFill>
                  <a:schemeClr val="bg1"/>
                </a:solidFill>
                <a:latin typeface="HarmonyOS Sans SC Light" panose="00000600000000000000" pitchFamily="2" charset="-122"/>
                <a:ea typeface="HarmonyOS Sans SC Light" panose="00000600000000000000" pitchFamily="2" charset="-122"/>
                <a:cs typeface="HarmonyOS Sans SC Light" panose="00000600000000000000" pitchFamily="2" charset="-122"/>
                <a:sym typeface="+mn-ea"/>
              </a:rPr>
              <a:t>会员复购率</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7947_3*l_h_f*1_1_1"/>
  <p:tag name="KSO_WM_TEMPLATE_CATEGORY" val="diagram"/>
  <p:tag name="KSO_WM_TEMPLATE_INDEX" val="20227947"/>
  <p:tag name="KSO_WM_UNIT_LAYERLEVEL" val="1_1_1"/>
  <p:tag name="KSO_WM_TAG_VERSION" val="1.0"/>
  <p:tag name="KSO_WM_BEAUTIFY_FLAG" val=""/>
  <p:tag name="KSO_WM_UNIT_TEXT_FILL_FORE_SCHEMECOLOR_INDEX_BRIGHTNESS" val="0.35"/>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947_3*l_h_i*1_2_3"/>
  <p:tag name="KSO_WM_TEMPLATE_CATEGORY" val="diagram"/>
  <p:tag name="KSO_WM_TEMPLATE_INDEX" val="20227947"/>
  <p:tag name="KSO_WM_UNIT_LAYERLEVEL" val="1_1_1"/>
  <p:tag name="KSO_WM_TAG_VERSION" val="1.0"/>
  <p:tag name="KSO_WM_BEAUTIFY_FLAG" val=""/>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947_3*l_h_i*1_3_3"/>
  <p:tag name="KSO_WM_TEMPLATE_CATEGORY" val="diagram"/>
  <p:tag name="KSO_WM_TEMPLATE_INDEX" val="20227947"/>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7947_3*l_h_a*1_1_1"/>
  <p:tag name="KSO_WM_TEMPLATE_CATEGORY" val="diagram"/>
  <p:tag name="KSO_WM_TEMPLATE_INDEX" val="20227947"/>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7947_3*l_h_a*1_2_1"/>
  <p:tag name="KSO_WM_TEMPLATE_CATEGORY" val="diagram"/>
  <p:tag name="KSO_WM_TEMPLATE_INDEX" val="20227947"/>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7947_3*l_h_a*1_3_1"/>
  <p:tag name="KSO_WM_TEMPLATE_CATEGORY" val="diagram"/>
  <p:tag name="KSO_WM_TEMPLATE_INDEX" val="20227947"/>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47_3*l_h_i*1_1_1"/>
  <p:tag name="KSO_WM_TEMPLATE_CATEGORY" val="diagram"/>
  <p:tag name="KSO_WM_TEMPLATE_INDEX" val="20227947"/>
  <p:tag name="KSO_WM_UNIT_LAYERLEVEL" val="1_1_1"/>
  <p:tag name="KSO_WM_TAG_VERSION" val="1.0"/>
  <p:tag name="KSO_WM_BEAUTIFY_FLAG" val=""/>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947_3*l_h_i*1_1_3"/>
  <p:tag name="KSO_WM_TEMPLATE_CATEGORY" val="diagram"/>
  <p:tag name="KSO_WM_TEMPLATE_INDEX" val="20227947"/>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7947_3*l_h_f*1_1_1"/>
  <p:tag name="KSO_WM_TEMPLATE_CATEGORY" val="diagram"/>
  <p:tag name="KSO_WM_TEMPLATE_INDEX" val="20227947"/>
  <p:tag name="KSO_WM_UNIT_LAYERLEVEL" val="1_1_1"/>
  <p:tag name="KSO_WM_TAG_VERSION" val="1.0"/>
  <p:tag name="KSO_WM_BEAUTIFY_FLAG" val=""/>
  <p:tag name="KSO_WM_UNIT_TEXT_FILL_FORE_SCHEMECOLOR_INDEX_BRIGHTNESS" val="0.35"/>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47_3*l_h_i*1_1_1"/>
  <p:tag name="KSO_WM_TEMPLATE_CATEGORY" val="diagram"/>
  <p:tag name="KSO_WM_TEMPLATE_INDEX" val="20227947"/>
  <p:tag name="KSO_WM_UNIT_LAYERLEVEL" val="1_1_1"/>
  <p:tag name="KSO_WM_TAG_VERSION" val="1.0"/>
  <p:tag name="KSO_WM_BEAUTIFY_FLAG" val=""/>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947_3*l_h_i*1_1_3"/>
  <p:tag name="KSO_WM_TEMPLATE_CATEGORY" val="diagram"/>
  <p:tag name="KSO_WM_TEMPLATE_INDEX" val="20227947"/>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47_3*l_h_i*1_1_1"/>
  <p:tag name="KSO_WM_TEMPLATE_CATEGORY" val="diagram"/>
  <p:tag name="KSO_WM_TEMPLATE_INDEX" val="20227947"/>
  <p:tag name="KSO_WM_UNIT_LAYERLEVEL" val="1_1_1"/>
  <p:tag name="KSO_WM_TAG_VERSION" val="1.0"/>
  <p:tag name="KSO_WM_BEAUTIFY_FLAG" val=""/>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947_3*l_h_i*1_1_3"/>
  <p:tag name="KSO_WM_TEMPLATE_CATEGORY" val="diagram"/>
  <p:tag name="KSO_WM_TEMPLATE_INDEX" val="20227947"/>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7947_3*l_h_f*1_1_1"/>
  <p:tag name="KSO_WM_TEMPLATE_CATEGORY" val="diagram"/>
  <p:tag name="KSO_WM_TEMPLATE_INDEX" val="20227947"/>
  <p:tag name="KSO_WM_UNIT_LAYERLEVEL" val="1_1_1"/>
  <p:tag name="KSO_WM_TAG_VERSION" val="1.0"/>
  <p:tag name="KSO_WM_BEAUTIFY_FLAG" val=""/>
  <p:tag name="KSO_WM_UNIT_TEXT_FILL_FORE_SCHEMECOLOR_INDEX_BRIGHTNESS" val="0.35"/>
  <p:tag name="KSO_WM_UNIT_TEXT_FILL_FORE_SCHEMECOLOR_INDEX" val="13"/>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7947_3*l_h_f*1_1_1"/>
  <p:tag name="KSO_WM_TEMPLATE_CATEGORY" val="diagram"/>
  <p:tag name="KSO_WM_TEMPLATE_INDEX" val="20227947"/>
  <p:tag name="KSO_WM_UNIT_LAYERLEVEL" val="1_1_1"/>
  <p:tag name="KSO_WM_TAG_VERSION" val="1.0"/>
  <p:tag name="KSO_WM_BEAUTIFY_FLAG" val=""/>
  <p:tag name="KSO_WM_UNIT_TEXT_FILL_FORE_SCHEMECOLOR_INDEX_BRIGHTNESS" val="0.35"/>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86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SLIDE_ITEM_CNT" val="1"/>
  <p:tag name="KSO_WM_TEMPLATE_CATEGORY" val=""/>
  <p:tag name="KSO_WM_TEMPLATE_INDEX" val="20202863"/>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47_3*l_h_i*1_1_1"/>
  <p:tag name="KSO_WM_TEMPLATE_CATEGORY" val="diagram"/>
  <p:tag name="KSO_WM_TEMPLATE_INDEX" val="20227947"/>
  <p:tag name="KSO_WM_UNIT_LAYERLEVEL" val="1_1_1"/>
  <p:tag name="KSO_WM_TAG_VERSION" val="1.0"/>
  <p:tag name="KSO_WM_BEAUTIFY_FLAG" val=""/>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47_3*l_h_i*1_1_1"/>
  <p:tag name="KSO_WM_TEMPLATE_CATEGORY" val="diagram"/>
  <p:tag name="KSO_WM_TEMPLATE_INDEX" val="20227947"/>
  <p:tag name="KSO_WM_UNIT_LAYERLEVEL" val="1_1_1"/>
  <p:tag name="KSO_WM_TAG_VERSION" val="1.0"/>
  <p:tag name="KSO_WM_BEAUTIFY_FLAG" val=""/>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47_3*l_h_i*1_1_1"/>
  <p:tag name="KSO_WM_TEMPLATE_CATEGORY" val="diagram"/>
  <p:tag name="KSO_WM_TEMPLATE_INDEX" val="20227947"/>
  <p:tag name="KSO_WM_UNIT_LAYERLEVEL" val="1_1_1"/>
  <p:tag name="KSO_WM_TAG_VERSION" val="1.0"/>
  <p:tag name="KSO_WM_BEAUTIFY_FLAG" val=""/>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947_3*l_h_i*1_1_3"/>
  <p:tag name="KSO_WM_TEMPLATE_CATEGORY" val="diagram"/>
  <p:tag name="KSO_WM_TEMPLATE_INDEX" val="20227947"/>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864</Words>
  <Application>Microsoft Macintosh PowerPoint</Application>
  <PresentationFormat>自定义</PresentationFormat>
  <Paragraphs>81</Paragraphs>
  <Slides>4</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等线</vt:lpstr>
      <vt:lpstr>方正兰亭黑_GBK</vt:lpstr>
      <vt:lpstr>HarmonyOS Sans SC</vt:lpstr>
      <vt:lpstr>HarmonyOS Sans SC Light</vt:lpstr>
      <vt:lpstr>HarmonyOS Sans SC Medium</vt:lpstr>
      <vt:lpstr>HarmonyOS Sans SC Thin</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40</cp:revision>
  <dcterms:created xsi:type="dcterms:W3CDTF">2024-07-08T13:29:44Z</dcterms:created>
  <dcterms:modified xsi:type="dcterms:W3CDTF">2024-07-18T03:42:26Z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39807F4D6F631046B6D18B66847C0272_43</vt:lpwstr>
  </property>
  <property fmtid="{D5CDD505-2E9C-101B-9397-08002B2CF9AE}" pid="3" name="KSOProductBuildVer">
    <vt:lpwstr>2052-6.8.2.8850</vt:lpwstr>
  </property>
</Properties>
</file>