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2" r:id="rId2"/>
    <p:sldId id="308" r:id="rId3"/>
    <p:sldId id="310" r:id="rId4"/>
    <p:sldId id="312" r:id="rId5"/>
    <p:sldId id="309" r:id="rId6"/>
    <p:sldId id="311" r:id="rId7"/>
    <p:sldId id="314" r:id="rId8"/>
    <p:sldId id="315" r:id="rId9"/>
    <p:sldId id="316" r:id="rId10"/>
    <p:sldId id="317" r:id="rId11"/>
    <p:sldId id="313" r:id="rId12"/>
    <p:sldId id="320" r:id="rId13"/>
    <p:sldId id="318" r:id="rId14"/>
    <p:sldId id="321" r:id="rId15"/>
    <p:sldId id="319" r:id="rId16"/>
    <p:sldId id="322" r:id="rId17"/>
    <p:sldId id="323" r:id="rId18"/>
    <p:sldId id="324" r:id="rId19"/>
    <p:sldId id="325" r:id="rId20"/>
    <p:sldId id="326" r:id="rId21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Breen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6" autoAdjust="0"/>
    <p:restoredTop sz="94660"/>
  </p:normalViewPr>
  <p:slideViewPr>
    <p:cSldViewPr snapToGrid="0">
      <p:cViewPr>
        <p:scale>
          <a:sx n="100" d="100"/>
          <a:sy n="100" d="100"/>
        </p:scale>
        <p:origin x="-864" y="-30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B444CE9-BA8B-4541-A1C3-EA73D296FBC9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051CDB8-0CE9-4E77-B52F-7E5904CD17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F0720-BF57-4C86-8C19-84E7F10C2052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874" y="4412774"/>
            <a:ext cx="5136303" cy="4180523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51CDB8-0CE9-4E77-B52F-7E5904CD17A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6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51CDB8-0CE9-4E77-B52F-7E5904CD17A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6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F667-98E5-4285-A7E2-B3A30BCC3D10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28BD4-48C5-4EA4-BE5D-D6D5BDB2AA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FC71-2350-48CE-B7C0-6B1C923E306A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51CC9-911E-4D73-85A1-8F6882A41E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AF01-64F4-4C4F-9938-8DC5ED120C45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A255D-0707-4116-9BDB-6B817CD1FE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63CC7-E652-4D8A-BC0B-0044C0C92DCE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7E13C-90F6-42D2-A663-096B7BF5B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77880-6D47-4189-B5FB-C030CA6556DF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CA96B-8AE3-4F00-AD12-9E19449956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6A415-6FD0-4997-B70B-345E4C0BBAA0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A93F8-429F-4B77-A67A-30AB43E4B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AEE7-A5B5-4C3B-BE98-E410A58D84DE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E8A80-3DE9-46D5-B96B-167EA2D197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FEF92-9A9E-474A-AED5-CE0A05982582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DD35-B2BC-4E66-BF20-138C5F5B13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DC9F-FC91-414A-848F-7D1A947564F0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A26EC-2B71-40D5-8043-5DE320B22F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C4568-9F98-4C88-AAB3-17B7A3C12465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4278-C250-4371-845C-AD0813532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F568-F18C-4067-9373-3B9F967B9838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C17EB-884C-4364-B583-9A5865A8F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6994DE-18F5-4E4A-9688-485DE0317C7D}" type="datetimeFigureOut">
              <a:rPr lang="en-US"/>
              <a:pPr>
                <a:defRPr/>
              </a:pPr>
              <a:t>6/19/14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A0AA85-F80B-497A-AE11-1A4AC6E15E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redir.aspx?C=0952676c2ba84e61b563f5dc4a3e4cc6&amp;URL=http://tobeycarman.com/temdocs/dvm-dos-tem/html/index.html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redir.aspx?C=0952676c2ba84e61b563f5dc4a3e4cc6&amp;URL=http://tobeycarman.com/temdocs/dvm-dos-tem/html/index.html" TargetMode="Externa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redir.aspx?C=0952676c2ba84e61b563f5dc4a3e4cc6&amp;URL=http://tobeycarman.com/temdocs/dvm-dos-tem/html/index.html" TargetMode="Externa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redir.aspx?C=0952676c2ba84e61b563f5dc4a3e4cc6&amp;URL=http://tobeycarman.com/temdocs/dvm-dos-tem/html/index.html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yuan/dvm-dos-tem" TargetMode="External"/><Relationship Id="rId4" Type="http://schemas.openxmlformats.org/officeDocument/2006/relationships/hyperlink" Target="https://windows.github.com" TargetMode="External"/><Relationship Id="rId5" Type="http://schemas.openxmlformats.org/officeDocument/2006/relationships/hyperlink" Target="http://git-scm.com/downloads" TargetMode="External"/><Relationship Id="rId6" Type="http://schemas.openxmlformats.org/officeDocument/2006/relationships/hyperlink" Target="https://www.atlassian.com/software/sourcetree/overview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/>
          </p:cNvSpPr>
          <p:nvPr/>
        </p:nvSpPr>
        <p:spPr bwMode="auto">
          <a:xfrm>
            <a:off x="0" y="82213"/>
            <a:ext cx="9144000" cy="87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lvl="0" algn="ctr" eaLnBrk="0" hangingPunct="0">
              <a:defRPr/>
            </a:pPr>
            <a:r>
              <a:rPr lang="en-US" sz="576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cs typeface="Cambria"/>
              </a:rPr>
              <a:t>TEM-DVM</a:t>
            </a:r>
            <a:endParaRPr kumimoji="0" lang="en-US" sz="576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+mj-ea"/>
              <a:cs typeface="Cambria"/>
            </a:endParaRPr>
          </a:p>
          <a:p>
            <a:pPr algn="ctr"/>
            <a:r>
              <a:rPr lang="en-US" sz="256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cs typeface="Cambria"/>
              </a:rPr>
              <a:t>Dynamic Vegetation Model of the Terrestrial Ecosystem Model</a:t>
            </a:r>
          </a:p>
        </p:txBody>
      </p:sp>
      <p:sp>
        <p:nvSpPr>
          <p:cNvPr id="55" name="AutoShape 56"/>
          <p:cNvSpPr>
            <a:spLocks noChangeArrowheads="1"/>
          </p:cNvSpPr>
          <p:nvPr/>
        </p:nvSpPr>
        <p:spPr bwMode="auto">
          <a:xfrm>
            <a:off x="57150" y="3324322"/>
            <a:ext cx="1085850" cy="3124200"/>
          </a:xfrm>
          <a:prstGeom prst="curvedRightArrow">
            <a:avLst>
              <a:gd name="adj1" fmla="val 27653"/>
              <a:gd name="adj2" fmla="val 115088"/>
              <a:gd name="adj3" fmla="val 3333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1143000" y="5224705"/>
            <a:ext cx="769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omic Sans MS" pitchFamily="66" charset="0"/>
              </a:rPr>
              <a:t>Linked to other </a:t>
            </a:r>
            <a:r>
              <a:rPr lang="en-US" sz="1400" b="1" dirty="0" err="1">
                <a:latin typeface="Comic Sans MS" pitchFamily="66" charset="0"/>
              </a:rPr>
              <a:t>submodels</a:t>
            </a:r>
            <a:r>
              <a:rPr lang="en-US" sz="1400" b="1" dirty="0">
                <a:latin typeface="Comic Sans MS" pitchFamily="66" charset="0"/>
              </a:rPr>
              <a:t> including a soil thermal model (permafrost dynamics; </a:t>
            </a:r>
            <a:r>
              <a:rPr lang="en-US" sz="1400" b="1" dirty="0" err="1">
                <a:latin typeface="Comic Sans MS" pitchFamily="66" charset="0"/>
              </a:rPr>
              <a:t>Zhuang</a:t>
            </a:r>
            <a:r>
              <a:rPr lang="en-US" sz="1400" b="1" dirty="0">
                <a:latin typeface="Comic Sans MS" pitchFamily="66" charset="0"/>
              </a:rPr>
              <a:t> et al., 2001) and hydrology model (snow dynamics; </a:t>
            </a:r>
            <a:r>
              <a:rPr lang="en-US" sz="1400" b="1" dirty="0" err="1">
                <a:latin typeface="Comic Sans MS" pitchFamily="66" charset="0"/>
              </a:rPr>
              <a:t>Euskirchen</a:t>
            </a:r>
            <a:r>
              <a:rPr lang="en-US" sz="1400" b="1" dirty="0">
                <a:latin typeface="Comic Sans MS" pitchFamily="66" charset="0"/>
              </a:rPr>
              <a:t> et al., 2007)</a:t>
            </a:r>
          </a:p>
        </p:txBody>
      </p: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304800" y="1192262"/>
            <a:ext cx="8736013" cy="3930650"/>
            <a:chOff x="257" y="720"/>
            <a:chExt cx="5503" cy="2476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257" y="720"/>
              <a:ext cx="5503" cy="2476"/>
              <a:chOff x="145" y="162"/>
              <a:chExt cx="5503" cy="2476"/>
            </a:xfrm>
          </p:grpSpPr>
          <p:grpSp>
            <p:nvGrpSpPr>
              <p:cNvPr id="60" name="Group 8"/>
              <p:cNvGrpSpPr>
                <a:grpSpLocks/>
              </p:cNvGrpSpPr>
              <p:nvPr/>
            </p:nvGrpSpPr>
            <p:grpSpPr bwMode="auto">
              <a:xfrm>
                <a:off x="145" y="448"/>
                <a:ext cx="1683" cy="1730"/>
                <a:chOff x="125" y="448"/>
                <a:chExt cx="1683" cy="1730"/>
              </a:xfrm>
            </p:grpSpPr>
            <p:pic>
              <p:nvPicPr>
                <p:cNvPr id="102" name="Picture 9" descr="One-pft-schematic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6667" r="31700"/>
                <a:stretch>
                  <a:fillRect/>
                </a:stretch>
              </p:blipFill>
              <p:spPr bwMode="auto">
                <a:xfrm>
                  <a:off x="125" y="448"/>
                  <a:ext cx="1646" cy="1687"/>
                </a:xfrm>
                <a:prstGeom prst="rect">
                  <a:avLst/>
                </a:prstGeom>
                <a:noFill/>
              </p:spPr>
            </p:pic>
            <p:sp>
              <p:nvSpPr>
                <p:cNvPr id="103" name="Line 10"/>
                <p:cNvSpPr>
                  <a:spLocks noChangeShapeType="1"/>
                </p:cNvSpPr>
                <p:nvPr/>
              </p:nvSpPr>
              <p:spPr bwMode="auto">
                <a:xfrm>
                  <a:off x="1767" y="1596"/>
                  <a:ext cx="0" cy="5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11"/>
                <p:cNvSpPr>
                  <a:spLocks noChangeShapeType="1"/>
                </p:cNvSpPr>
                <p:nvPr/>
              </p:nvSpPr>
              <p:spPr bwMode="auto">
                <a:xfrm>
                  <a:off x="1710" y="1599"/>
                  <a:ext cx="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804" y="916"/>
                  <a:ext cx="4" cy="1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13"/>
                <p:cNvSpPr>
                  <a:spLocks noChangeShapeType="1"/>
                </p:cNvSpPr>
                <p:nvPr/>
              </p:nvSpPr>
              <p:spPr bwMode="auto">
                <a:xfrm>
                  <a:off x="1744" y="923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14"/>
                <p:cNvSpPr>
                  <a:spLocks noChangeShapeType="1"/>
                </p:cNvSpPr>
                <p:nvPr/>
              </p:nvSpPr>
              <p:spPr bwMode="auto">
                <a:xfrm>
                  <a:off x="949" y="2051"/>
                  <a:ext cx="0" cy="11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15"/>
              <p:cNvGrpSpPr>
                <a:grpSpLocks/>
              </p:cNvGrpSpPr>
              <p:nvPr/>
            </p:nvGrpSpPr>
            <p:grpSpPr bwMode="auto">
              <a:xfrm>
                <a:off x="3778" y="451"/>
                <a:ext cx="1685" cy="1717"/>
                <a:chOff x="3778" y="451"/>
                <a:chExt cx="1685" cy="1717"/>
              </a:xfrm>
            </p:grpSpPr>
            <p:pic>
              <p:nvPicPr>
                <p:cNvPr id="96" name="Picture 16" descr="Third-pft-schematic"/>
                <p:cNvPicPr preferRelativeResize="0">
                  <a:picLocks noChangeArrowheads="1"/>
                </p:cNvPicPr>
                <p:nvPr/>
              </p:nvPicPr>
              <p:blipFill>
                <a:blip r:embed="rId4" cstate="print"/>
                <a:srcRect t="7733" r="31700"/>
                <a:stretch>
                  <a:fillRect/>
                </a:stretch>
              </p:blipFill>
              <p:spPr bwMode="auto">
                <a:xfrm>
                  <a:off x="3778" y="451"/>
                  <a:ext cx="1647" cy="1687"/>
                </a:xfrm>
                <a:prstGeom prst="rect">
                  <a:avLst/>
                </a:prstGeom>
                <a:noFill/>
              </p:spPr>
            </p:pic>
            <p:sp>
              <p:nvSpPr>
                <p:cNvPr id="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597" y="2059"/>
                  <a:ext cx="0" cy="10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18"/>
                <p:cNvSpPr>
                  <a:spLocks noChangeShapeType="1"/>
                </p:cNvSpPr>
                <p:nvPr/>
              </p:nvSpPr>
              <p:spPr bwMode="auto">
                <a:xfrm>
                  <a:off x="5425" y="1595"/>
                  <a:ext cx="0" cy="5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19"/>
                <p:cNvSpPr>
                  <a:spLocks noChangeShapeType="1"/>
                </p:cNvSpPr>
                <p:nvPr/>
              </p:nvSpPr>
              <p:spPr bwMode="auto">
                <a:xfrm>
                  <a:off x="5352" y="1598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20"/>
                <p:cNvSpPr>
                  <a:spLocks noChangeShapeType="1"/>
                </p:cNvSpPr>
                <p:nvPr/>
              </p:nvSpPr>
              <p:spPr bwMode="auto">
                <a:xfrm>
                  <a:off x="5463" y="910"/>
                  <a:ext cx="0" cy="12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21"/>
                <p:cNvSpPr>
                  <a:spLocks noChangeShapeType="1"/>
                </p:cNvSpPr>
                <p:nvPr/>
              </p:nvSpPr>
              <p:spPr bwMode="auto">
                <a:xfrm>
                  <a:off x="5399" y="914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2"/>
              <p:cNvGrpSpPr>
                <a:grpSpLocks/>
              </p:cNvGrpSpPr>
              <p:nvPr/>
            </p:nvGrpSpPr>
            <p:grpSpPr bwMode="auto">
              <a:xfrm>
                <a:off x="192" y="162"/>
                <a:ext cx="5456" cy="2476"/>
                <a:chOff x="192" y="163"/>
                <a:chExt cx="5456" cy="2476"/>
              </a:xfrm>
            </p:grpSpPr>
            <p:grpSp>
              <p:nvGrpSpPr>
                <p:cNvPr id="63" name="Group 23"/>
                <p:cNvGrpSpPr>
                  <a:grpSpLocks/>
                </p:cNvGrpSpPr>
                <p:nvPr/>
              </p:nvGrpSpPr>
              <p:grpSpPr bwMode="auto">
                <a:xfrm>
                  <a:off x="5372" y="261"/>
                  <a:ext cx="257" cy="2022"/>
                  <a:chOff x="5196" y="264"/>
                  <a:chExt cx="420" cy="2022"/>
                </a:xfrm>
              </p:grpSpPr>
              <p:sp>
                <p:nvSpPr>
                  <p:cNvPr id="9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472" y="2286"/>
                    <a:ext cx="144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96" y="276"/>
                    <a:ext cx="403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04" y="264"/>
                    <a:ext cx="0" cy="201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376" y="275"/>
                  <a:ext cx="27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/>
                    <a:t>R</a:t>
                  </a:r>
                  <a:r>
                    <a:rPr lang="en-US" sz="1600" b="1" baseline="-25000"/>
                    <a:t>H</a:t>
                  </a:r>
                </a:p>
              </p:txBody>
            </p:sp>
            <p:grpSp>
              <p:nvGrpSpPr>
                <p:cNvPr id="65" name="Group 28"/>
                <p:cNvGrpSpPr>
                  <a:grpSpLocks/>
                </p:cNvGrpSpPr>
                <p:nvPr/>
              </p:nvGrpSpPr>
              <p:grpSpPr bwMode="auto">
                <a:xfrm>
                  <a:off x="192" y="455"/>
                  <a:ext cx="5376" cy="2184"/>
                  <a:chOff x="192" y="455"/>
                  <a:chExt cx="5376" cy="2184"/>
                </a:xfrm>
              </p:grpSpPr>
              <p:sp>
                <p:nvSpPr>
                  <p:cNvPr id="7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2160"/>
                    <a:ext cx="5376" cy="28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6AA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b="1"/>
                      <a:t>NETNMIN</a:t>
                    </a:r>
                  </a:p>
                </p:txBody>
              </p:sp>
              <p:sp>
                <p:nvSpPr>
                  <p:cNvPr id="7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740" y="2196"/>
                    <a:ext cx="336" cy="25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b="1"/>
                      <a:t>C</a:t>
                    </a:r>
                    <a:r>
                      <a:rPr lang="en-US" b="1" baseline="-25000"/>
                      <a:t>S</a:t>
                    </a:r>
                    <a:endParaRPr lang="en-US" b="1"/>
                  </a:p>
                </p:txBody>
              </p:sp>
              <p:sp>
                <p:nvSpPr>
                  <p:cNvPr id="77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2190"/>
                    <a:ext cx="334" cy="25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b="1"/>
                      <a:t>N</a:t>
                    </a:r>
                    <a:r>
                      <a:rPr lang="en-US" b="1" baseline="-25000"/>
                      <a:t>S</a:t>
                    </a:r>
                    <a:endParaRPr lang="en-US" b="1"/>
                  </a:p>
                </p:txBody>
              </p:sp>
              <p:sp>
                <p:nvSpPr>
                  <p:cNvPr id="7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00" y="2316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84" y="2316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2" y="2190"/>
                    <a:ext cx="60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/>
                      <a:t>NLOST</a:t>
                    </a:r>
                  </a:p>
                </p:txBody>
              </p:sp>
              <p:sp>
                <p:nvSpPr>
                  <p:cNvPr id="8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241" y="2316"/>
                    <a:ext cx="25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060" y="2316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3" y="2408"/>
                    <a:ext cx="50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 b="1"/>
                      <a:t>N</a:t>
                    </a:r>
                    <a:r>
                      <a:rPr lang="en-US" b="1" baseline="-25000"/>
                      <a:t>INPUT</a:t>
                    </a:r>
                  </a:p>
                </p:txBody>
              </p:sp>
              <p:sp>
                <p:nvSpPr>
                  <p:cNvPr id="84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2" y="2425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" y="2190"/>
                    <a:ext cx="45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/>
                      <a:t>SOIL</a:t>
                    </a:r>
                  </a:p>
                </p:txBody>
              </p:sp>
              <p:grpSp>
                <p:nvGrpSpPr>
                  <p:cNvPr id="8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960" y="455"/>
                    <a:ext cx="1705" cy="1715"/>
                    <a:chOff x="1960" y="455"/>
                    <a:chExt cx="1705" cy="1715"/>
                  </a:xfrm>
                </p:grpSpPr>
                <p:pic>
                  <p:nvPicPr>
                    <p:cNvPr id="87" name="Picture 41" descr="Second-pft-schematic"/>
                    <p:cNvPicPr preferRelativeResize="0">
                      <a:picLocks noChangeArrowheads="1"/>
                    </p:cNvPicPr>
                    <p:nvPr/>
                  </p:nvPicPr>
                  <p:blipFill>
                    <a:blip r:embed="rId5" cstate="print"/>
                    <a:srcRect t="7733" r="31700"/>
                    <a:stretch>
                      <a:fillRect/>
                    </a:stretch>
                  </p:blipFill>
                  <p:spPr bwMode="auto">
                    <a:xfrm>
                      <a:off x="1960" y="455"/>
                      <a:ext cx="1647" cy="16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88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3" y="2055"/>
                      <a:ext cx="0" cy="11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17" y="1596"/>
                      <a:ext cx="0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0" y="1599"/>
                      <a:ext cx="6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63" y="912"/>
                      <a:ext cx="0" cy="125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9" y="916"/>
                      <a:ext cx="86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6" name="Group 47"/>
                <p:cNvGrpSpPr>
                  <a:grpSpLocks/>
                </p:cNvGrpSpPr>
                <p:nvPr/>
              </p:nvGrpSpPr>
              <p:grpSpPr bwMode="auto">
                <a:xfrm>
                  <a:off x="1680" y="576"/>
                  <a:ext cx="384" cy="336"/>
                  <a:chOff x="1680" y="576"/>
                  <a:chExt cx="384" cy="336"/>
                </a:xfrm>
              </p:grpSpPr>
              <p:sp>
                <p:nvSpPr>
                  <p:cNvPr id="73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576"/>
                    <a:ext cx="384" cy="336"/>
                  </a:xfrm>
                  <a:prstGeom prst="leftRightArrow">
                    <a:avLst>
                      <a:gd name="adj1" fmla="val 50000"/>
                      <a:gd name="adj2" fmla="val 22857"/>
                    </a:avLst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0" y="636"/>
                    <a:ext cx="27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b="1"/>
                      <a:t>Light</a:t>
                    </a:r>
                  </a:p>
                  <a:p>
                    <a:r>
                      <a:rPr lang="en-US" sz="800" b="1"/>
                      <a:t>N</a:t>
                    </a:r>
                    <a:r>
                      <a:rPr lang="en-US" sz="800" b="1" baseline="-25000"/>
                      <a:t>AV</a:t>
                    </a:r>
                    <a:endParaRPr lang="en-US" sz="800" b="1"/>
                  </a:p>
                </p:txBody>
              </p:sp>
            </p:grpSp>
            <p:grpSp>
              <p:nvGrpSpPr>
                <p:cNvPr id="67" name="Group 50"/>
                <p:cNvGrpSpPr>
                  <a:grpSpLocks/>
                </p:cNvGrpSpPr>
                <p:nvPr/>
              </p:nvGrpSpPr>
              <p:grpSpPr bwMode="auto">
                <a:xfrm>
                  <a:off x="3496" y="576"/>
                  <a:ext cx="384" cy="336"/>
                  <a:chOff x="3496" y="576"/>
                  <a:chExt cx="384" cy="336"/>
                </a:xfrm>
              </p:grpSpPr>
              <p:sp>
                <p:nvSpPr>
                  <p:cNvPr id="7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3496" y="576"/>
                    <a:ext cx="384" cy="336"/>
                  </a:xfrm>
                  <a:prstGeom prst="leftRightArrow">
                    <a:avLst>
                      <a:gd name="adj1" fmla="val 50000"/>
                      <a:gd name="adj2" fmla="val 22857"/>
                    </a:avLst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6" y="636"/>
                    <a:ext cx="27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b="1"/>
                      <a:t>Light</a:t>
                    </a:r>
                  </a:p>
                  <a:p>
                    <a:r>
                      <a:rPr lang="en-US" sz="800" b="1"/>
                      <a:t>N</a:t>
                    </a:r>
                    <a:r>
                      <a:rPr lang="en-US" sz="800" b="1" baseline="-25000"/>
                      <a:t>AV</a:t>
                    </a:r>
                    <a:endParaRPr lang="en-US" sz="800" b="1"/>
                  </a:p>
                </p:txBody>
              </p:sp>
            </p:grpSp>
            <p:grpSp>
              <p:nvGrpSpPr>
                <p:cNvPr id="68" name="Group 53"/>
                <p:cNvGrpSpPr>
                  <a:grpSpLocks/>
                </p:cNvGrpSpPr>
                <p:nvPr/>
              </p:nvGrpSpPr>
              <p:grpSpPr bwMode="auto">
                <a:xfrm>
                  <a:off x="270" y="163"/>
                  <a:ext cx="5088" cy="288"/>
                  <a:chOff x="270" y="111"/>
                  <a:chExt cx="5088" cy="288"/>
                </a:xfrm>
              </p:grpSpPr>
              <p:sp>
                <p:nvSpPr>
                  <p:cNvPr id="69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270" y="111"/>
                    <a:ext cx="5088" cy="28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8" y="141"/>
                    <a:ext cx="303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 b="1"/>
                      <a:t>Atmospheric Carbon Dioxide (CO</a:t>
                    </a:r>
                    <a:r>
                      <a:rPr lang="en-US" b="1" baseline="-25000"/>
                      <a:t>2</a:t>
                    </a:r>
                    <a:r>
                      <a:rPr lang="en-US" b="1"/>
                      <a:t>)</a:t>
                    </a:r>
                  </a:p>
                </p:txBody>
              </p:sp>
            </p:grpSp>
          </p:grpSp>
        </p:grpSp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936" y="2736"/>
              <a:ext cx="388" cy="2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N</a:t>
              </a:r>
              <a:r>
                <a:rPr lang="en-US" b="1" baseline="-25000"/>
                <a:t>AV</a:t>
              </a:r>
              <a:endParaRPr lang="en-US" b="1"/>
            </a:p>
          </p:txBody>
        </p:sp>
      </p:grp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5733917" y="6479166"/>
            <a:ext cx="34100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mic Sans MS" pitchFamily="66" charset="0"/>
              </a:rPr>
              <a:t>Euskirchen et al., </a:t>
            </a:r>
            <a:r>
              <a:rPr lang="en-US" sz="1200" b="1" dirty="0" smtClean="0">
                <a:latin typeface="Comic Sans MS" pitchFamily="66" charset="0"/>
              </a:rPr>
              <a:t>2009, </a:t>
            </a:r>
            <a:r>
              <a:rPr lang="en-US" sz="1200" b="1" dirty="0">
                <a:latin typeface="Comic Sans MS" pitchFamily="66" charset="0"/>
              </a:rPr>
              <a:t>Ecol. Applications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38447" y="1425039"/>
            <a:ext cx="8229600" cy="29010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DVM-DOS-TEM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 Briefing</a:t>
            </a:r>
            <a:endParaRPr kumimoji="0" lang="en-US" sz="8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1340" y="3392214"/>
            <a:ext cx="2342284" cy="1653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408229" y="3265702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3097" y="4249375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1174" y="4223645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903026" y="2177130"/>
            <a:ext cx="898568" cy="11875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58192" y="3194461"/>
            <a:ext cx="4298866" cy="238692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26328" y="2517569"/>
            <a:ext cx="3538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COHORT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0704" y="700651"/>
            <a:ext cx="3441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Inputs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8410" y="5792166"/>
            <a:ext cx="38490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Outputs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3889173" y="5713975"/>
            <a:ext cx="898568" cy="11875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710046" y="1199410"/>
            <a:ext cx="5533901" cy="5563590"/>
          </a:xfrm>
          <a:prstGeom prst="roundRect">
            <a:avLst/>
          </a:prstGeom>
          <a:noFill/>
          <a:ln w="76200"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00285" y="166250"/>
            <a:ext cx="3849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err="1" smtClean="0">
                <a:ln/>
                <a:solidFill>
                  <a:srgbClr val="002060"/>
                </a:solidFill>
              </a:rPr>
              <a:t>RunCohort</a:t>
            </a:r>
            <a:endParaRPr lang="en-U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99567" y="4120738"/>
            <a:ext cx="819394" cy="23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90930" y="3693226"/>
            <a:ext cx="1753061" cy="92333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2060"/>
                </a:solidFill>
              </a:rPr>
              <a:t>C++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5777" y="1423098"/>
            <a:ext cx="2066318" cy="49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90939" y="734328"/>
            <a:ext cx="1753061" cy="1323439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rgbClr val="002060"/>
                </a:solidFill>
              </a:rPr>
              <a:t>C++</a:t>
            </a:r>
          </a:p>
          <a:p>
            <a:pPr algn="ctr"/>
            <a:r>
              <a:rPr lang="en-US" sz="4000" b="1" dirty="0" smtClean="0">
                <a:ln/>
                <a:solidFill>
                  <a:srgbClr val="002060"/>
                </a:solidFill>
              </a:rPr>
              <a:t>Java</a:t>
            </a:r>
            <a:endParaRPr lang="en-U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854535" y="6223331"/>
            <a:ext cx="1757560" cy="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90939" y="5534561"/>
            <a:ext cx="1753061" cy="1323439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rgbClr val="002060"/>
                </a:solidFill>
              </a:rPr>
              <a:t>C++</a:t>
            </a:r>
          </a:p>
          <a:p>
            <a:pPr algn="ctr"/>
            <a:r>
              <a:rPr lang="en-US" sz="4000" b="1" dirty="0" smtClean="0">
                <a:ln/>
                <a:solidFill>
                  <a:srgbClr val="002060"/>
                </a:solidFill>
              </a:rPr>
              <a:t>Java</a:t>
            </a:r>
            <a:endParaRPr lang="en-U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1080646" y="534390"/>
            <a:ext cx="822960" cy="6127658"/>
          </a:xfrm>
          <a:prstGeom prst="leftBrace">
            <a:avLst/>
          </a:prstGeom>
          <a:noFill/>
          <a:ln w="793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-865407" y="5045271"/>
            <a:ext cx="285601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dirty="0" err="1" smtClean="0">
                <a:ln/>
                <a:solidFill>
                  <a:srgbClr val="00B0F0"/>
                </a:solidFill>
              </a:rPr>
              <a:t>RunGrid</a:t>
            </a:r>
            <a:endParaRPr lang="en-US" sz="4400" b="1" cap="none" spc="0" dirty="0">
              <a:ln/>
              <a:solidFill>
                <a:srgbClr val="00B0F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-1157981" y="1359861"/>
            <a:ext cx="3550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dirty="0" err="1" smtClean="0">
                <a:ln/>
              </a:rPr>
              <a:t>RunRegion</a:t>
            </a:r>
            <a:endParaRPr lang="en-US" sz="4800" b="1" cap="none" spc="0" dirty="0">
              <a:ln/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77192" y="3897071"/>
            <a:ext cx="898568" cy="11875"/>
          </a:xfrm>
          <a:prstGeom prst="straightConnector1">
            <a:avLst/>
          </a:prstGeom>
          <a:ln w="101600" cap="sq">
            <a:solidFill>
              <a:schemeClr val="tx1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2509" y="398261"/>
            <a:ext cx="847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2"/>
              </a:rPr>
              <a:t>http://tobeycarman.com/temdocs/dvm-dos-tem/html/index.html</a:t>
            </a:r>
          </a:p>
        </p:txBody>
      </p:sp>
      <p:pic>
        <p:nvPicPr>
          <p:cNvPr id="2" name="Picture 2" descr="Collaboration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2490"/>
            <a:ext cx="9030647" cy="5114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1340" y="3392214"/>
            <a:ext cx="2342284" cy="1653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408229" y="3265702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3097" y="4249375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1174" y="4223645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903026" y="2177130"/>
            <a:ext cx="898568" cy="11875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58192" y="3194461"/>
            <a:ext cx="4298866" cy="238692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26328" y="2517569"/>
            <a:ext cx="3538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COHORT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0704" y="700651"/>
            <a:ext cx="3441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Inputs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8410" y="5792166"/>
            <a:ext cx="38490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Outputs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3889173" y="5713975"/>
            <a:ext cx="898568" cy="11875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710046" y="1199410"/>
            <a:ext cx="5533901" cy="5563590"/>
          </a:xfrm>
          <a:prstGeom prst="roundRect">
            <a:avLst/>
          </a:prstGeom>
          <a:noFill/>
          <a:ln w="76200"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5013" y="-142500"/>
            <a:ext cx="78377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dirty="0" err="1" smtClean="0">
                <a:ln/>
                <a:solidFill>
                  <a:srgbClr val="002060"/>
                </a:solidFill>
              </a:rPr>
              <a:t>RunCohort</a:t>
            </a:r>
            <a:endParaRPr lang="en-US" sz="80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2509" y="398261"/>
            <a:ext cx="847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2"/>
              </a:rPr>
              <a:t>http://tobeycarman.com/temdocs/dvm-dos-tem/html/index.html</a:t>
            </a:r>
          </a:p>
        </p:txBody>
      </p:sp>
      <p:pic>
        <p:nvPicPr>
          <p:cNvPr id="29698" name="Picture 2" descr="Collaboration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9332"/>
            <a:ext cx="9147795" cy="4527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483" y="2054437"/>
            <a:ext cx="4693943" cy="3313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38857" y="2553183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4962" y="4154372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9319" y="4176144"/>
            <a:ext cx="1840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bd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068779" y="1389413"/>
            <a:ext cx="6982691" cy="459575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1313" y="142504"/>
            <a:ext cx="425136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3"/>
                </a:solidFill>
                <a:effectLst/>
              </a:rPr>
              <a:t>COHORT</a:t>
            </a:r>
            <a:endParaRPr lang="en-U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2509" y="169661"/>
            <a:ext cx="847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2"/>
              </a:rPr>
              <a:t>http://tobeycarman.com/temdocs/dvm-dos-tem/html/index.html</a:t>
            </a:r>
          </a:p>
        </p:txBody>
      </p:sp>
      <p:pic>
        <p:nvPicPr>
          <p:cNvPr id="30726" name="Picture 6" descr="http://tobeycarman.com/temdocs/dvm-dos-tem/html/classRunCohort_40b9c16788fd3b05ada6eacf9880e4cf_cgraph.png"/>
          <p:cNvPicPr>
            <a:picLocks noChangeAspect="1" noChangeArrowheads="1"/>
          </p:cNvPicPr>
          <p:nvPr/>
        </p:nvPicPr>
        <p:blipFill>
          <a:blip r:embed="rId3" cstate="print"/>
          <a:srcRect r="-1749" b="22095"/>
          <a:stretch>
            <a:fillRect/>
          </a:stretch>
        </p:blipFill>
        <p:spPr bwMode="auto">
          <a:xfrm>
            <a:off x="2352675" y="593677"/>
            <a:ext cx="5543550" cy="5807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2509" y="398261"/>
            <a:ext cx="847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2"/>
              </a:rPr>
              <a:t>http://tobeycarman.com/temdocs/dvm-dos-tem/html/index.html</a:t>
            </a:r>
          </a:p>
        </p:txBody>
      </p:sp>
      <p:pic>
        <p:nvPicPr>
          <p:cNvPr id="30724" name="Picture 4" descr="http://tobeycarman.com/temdocs/dvm-dos-tem/html/classCohort_57add4d35fdb47b111112497b8c7bc5e_c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896937"/>
            <a:ext cx="4876800" cy="5181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38447" y="1425039"/>
            <a:ext cx="8229600" cy="29010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DVM-DOS-TEM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Guide</a:t>
            </a:r>
            <a:endParaRPr kumimoji="0" lang="en-US" sz="8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176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7647" y="129639"/>
            <a:ext cx="5795653" cy="683161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Guide 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where to get code</a:t>
            </a:r>
            <a:endParaRPr kumimoji="0" lang="en-US" sz="88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57"/>
          <p:cNvSpPr txBox="1">
            <a:spLocks noChangeArrowheads="1"/>
          </p:cNvSpPr>
          <p:nvPr/>
        </p:nvSpPr>
        <p:spPr bwMode="auto">
          <a:xfrm>
            <a:off x="1284514" y="1228106"/>
            <a:ext cx="6221186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 smtClean="0">
                <a:latin typeface="Arial Black" pitchFamily="34" charset="0"/>
                <a:hlinkClick r:id="rId3"/>
              </a:rPr>
              <a:t>https</a:t>
            </a:r>
            <a:r>
              <a:rPr lang="en-US" b="1" dirty="0">
                <a:latin typeface="Arial Black" pitchFamily="34" charset="0"/>
                <a:hlinkClick r:id="rId3"/>
              </a:rPr>
              <a:t>://</a:t>
            </a:r>
            <a:r>
              <a:rPr lang="en-US" b="1" dirty="0" err="1">
                <a:latin typeface="Arial Black" pitchFamily="34" charset="0"/>
                <a:hlinkClick r:id="rId3"/>
              </a:rPr>
              <a:t>github.com</a:t>
            </a:r>
            <a:r>
              <a:rPr lang="en-US" b="1" dirty="0">
                <a:latin typeface="Arial Black" pitchFamily="34" charset="0"/>
                <a:hlinkClick r:id="rId3"/>
              </a:rPr>
              <a:t>/</a:t>
            </a:r>
            <a:r>
              <a:rPr lang="en-US" b="1" dirty="0" err="1">
                <a:latin typeface="Arial Black" pitchFamily="34" charset="0"/>
                <a:hlinkClick r:id="rId3"/>
              </a:rPr>
              <a:t>fmyuan</a:t>
            </a:r>
            <a:r>
              <a:rPr lang="en-US" b="1" dirty="0">
                <a:latin typeface="Arial Black" pitchFamily="34" charset="0"/>
                <a:hlinkClick r:id="rId3"/>
              </a:rPr>
              <a:t>/</a:t>
            </a:r>
            <a:r>
              <a:rPr lang="en-US" b="1" dirty="0" err="1">
                <a:latin typeface="Arial Black" pitchFamily="34" charset="0"/>
                <a:hlinkClick r:id="rId3"/>
              </a:rPr>
              <a:t>dvm</a:t>
            </a:r>
            <a:r>
              <a:rPr lang="en-US" b="1" dirty="0">
                <a:latin typeface="Arial Black" pitchFamily="34" charset="0"/>
                <a:hlinkClick r:id="rId3"/>
              </a:rPr>
              <a:t>-dos-</a:t>
            </a:r>
            <a:r>
              <a:rPr lang="en-US" b="1" dirty="0" smtClean="0">
                <a:latin typeface="Arial Black" pitchFamily="34" charset="0"/>
                <a:hlinkClick r:id="rId3"/>
              </a:rPr>
              <a:t>tem</a:t>
            </a:r>
            <a:endParaRPr lang="en-US" b="1" dirty="0" smtClean="0">
              <a:latin typeface="Arial Black" pitchFamily="34" charset="0"/>
            </a:endParaRPr>
          </a:p>
          <a:p>
            <a:endParaRPr lang="en-US" b="1" dirty="0"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170" y="2291834"/>
            <a:ext cx="711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LINUX/Cygwin: </a:t>
            </a:r>
          </a:p>
          <a:p>
            <a:pPr indent="520700"/>
            <a:r>
              <a:rPr lang="en-US" dirty="0" smtClean="0"/>
              <a:t> usually the system provides command-line tools for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970" y="3384034"/>
            <a:ext cx="792323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TOOLS: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for Windows.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windows.github.com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Git-gui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://git-scm.com/</a:t>
            </a:r>
            <a:r>
              <a:rPr lang="en-US" dirty="0" smtClean="0">
                <a:hlinkClick r:id="rId5"/>
              </a:rPr>
              <a:t>downloads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SourceTree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://www.atlassian.com/software/sourcetree/</a:t>
            </a:r>
            <a:r>
              <a:rPr lang="en-US" dirty="0" smtClean="0">
                <a:hlinkClick r:id="rId6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64877" y="5823528"/>
            <a:ext cx="1801091" cy="54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41786" y="5116946"/>
            <a:ext cx="1801091" cy="54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46398" y="4599709"/>
            <a:ext cx="1801091" cy="44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6" name="Text Box 30"/>
          <p:cNvSpPr txBox="1">
            <a:spLocks noChangeArrowheads="1"/>
          </p:cNvSpPr>
          <p:nvPr/>
        </p:nvSpPr>
        <p:spPr bwMode="auto">
          <a:xfrm>
            <a:off x="2937164" y="3398982"/>
            <a:ext cx="181032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Snow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DOS-TEM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Striped Right Arrow 38"/>
          <p:cNvSpPr/>
          <p:nvPr/>
        </p:nvSpPr>
        <p:spPr>
          <a:xfrm rot="16200000">
            <a:off x="3017289" y="1474814"/>
            <a:ext cx="1773383" cy="2259676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Vegetation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152679" y="4553527"/>
            <a:ext cx="1345430" cy="512619"/>
          </a:xfrm>
          <a:custGeom>
            <a:avLst/>
            <a:gdLst>
              <a:gd name="connsiteX0" fmla="*/ 153940 w 1345430"/>
              <a:gd name="connsiteY0" fmla="*/ 18473 h 512619"/>
              <a:gd name="connsiteX1" fmla="*/ 6158 w 1345430"/>
              <a:gd name="connsiteY1" fmla="*/ 230910 h 512619"/>
              <a:gd name="connsiteX2" fmla="*/ 116994 w 1345430"/>
              <a:gd name="connsiteY2" fmla="*/ 434110 h 512619"/>
              <a:gd name="connsiteX3" fmla="*/ 440267 w 1345430"/>
              <a:gd name="connsiteY3" fmla="*/ 443346 h 512619"/>
              <a:gd name="connsiteX4" fmla="*/ 597285 w 1345430"/>
              <a:gd name="connsiteY4" fmla="*/ 18473 h 512619"/>
              <a:gd name="connsiteX5" fmla="*/ 994449 w 1345430"/>
              <a:gd name="connsiteY5" fmla="*/ 332510 h 512619"/>
              <a:gd name="connsiteX6" fmla="*/ 1345430 w 1345430"/>
              <a:gd name="connsiteY6" fmla="*/ 27710 h 512619"/>
              <a:gd name="connsiteX7" fmla="*/ 1345430 w 1345430"/>
              <a:gd name="connsiteY7" fmla="*/ 27710 h 51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5430" h="512619">
                <a:moveTo>
                  <a:pt x="153940" y="18473"/>
                </a:moveTo>
                <a:cubicBezTo>
                  <a:pt x="83128" y="90055"/>
                  <a:pt x="12316" y="161637"/>
                  <a:pt x="6158" y="230910"/>
                </a:cubicBezTo>
                <a:cubicBezTo>
                  <a:pt x="0" y="300183"/>
                  <a:pt x="44643" y="398704"/>
                  <a:pt x="116994" y="434110"/>
                </a:cubicBezTo>
                <a:cubicBezTo>
                  <a:pt x="189345" y="469516"/>
                  <a:pt x="360219" y="512619"/>
                  <a:pt x="440267" y="443346"/>
                </a:cubicBezTo>
                <a:cubicBezTo>
                  <a:pt x="520316" y="374073"/>
                  <a:pt x="504921" y="36946"/>
                  <a:pt x="597285" y="18473"/>
                </a:cubicBezTo>
                <a:cubicBezTo>
                  <a:pt x="689649" y="0"/>
                  <a:pt x="869758" y="330971"/>
                  <a:pt x="994449" y="332510"/>
                </a:cubicBezTo>
                <a:cubicBezTo>
                  <a:pt x="1119140" y="334049"/>
                  <a:pt x="1345430" y="27710"/>
                  <a:pt x="1345430" y="27710"/>
                </a:cubicBezTo>
                <a:lnTo>
                  <a:pt x="1345430" y="2771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2669313" y="4027058"/>
            <a:ext cx="1459343" cy="18469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751276" y="4640073"/>
            <a:ext cx="2710835" cy="6978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951345" y="1126836"/>
            <a:ext cx="6631709" cy="36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ATMOSPHERE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97" name="Text Box 31"/>
          <p:cNvSpPr txBox="1">
            <a:spLocks noChangeArrowheads="1"/>
          </p:cNvSpPr>
          <p:nvPr/>
        </p:nvSpPr>
        <p:spPr bwMode="auto">
          <a:xfrm>
            <a:off x="3109913" y="4637166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Fibrous</a:t>
            </a:r>
            <a:endParaRPr lang="en-US" altLang="zh-CN" dirty="0"/>
          </a:p>
        </p:txBody>
      </p:sp>
      <p:sp>
        <p:nvSpPr>
          <p:cNvPr id="18" name="Freeform 17"/>
          <p:cNvSpPr/>
          <p:nvPr/>
        </p:nvSpPr>
        <p:spPr>
          <a:xfrm>
            <a:off x="2964874" y="5135419"/>
            <a:ext cx="1708726" cy="544930"/>
          </a:xfrm>
          <a:custGeom>
            <a:avLst/>
            <a:gdLst>
              <a:gd name="connsiteX0" fmla="*/ 153940 w 1345430"/>
              <a:gd name="connsiteY0" fmla="*/ 18473 h 512619"/>
              <a:gd name="connsiteX1" fmla="*/ 6158 w 1345430"/>
              <a:gd name="connsiteY1" fmla="*/ 230910 h 512619"/>
              <a:gd name="connsiteX2" fmla="*/ 116994 w 1345430"/>
              <a:gd name="connsiteY2" fmla="*/ 434110 h 512619"/>
              <a:gd name="connsiteX3" fmla="*/ 440267 w 1345430"/>
              <a:gd name="connsiteY3" fmla="*/ 443346 h 512619"/>
              <a:gd name="connsiteX4" fmla="*/ 597285 w 1345430"/>
              <a:gd name="connsiteY4" fmla="*/ 18473 h 512619"/>
              <a:gd name="connsiteX5" fmla="*/ 994449 w 1345430"/>
              <a:gd name="connsiteY5" fmla="*/ 332510 h 512619"/>
              <a:gd name="connsiteX6" fmla="*/ 1345430 w 1345430"/>
              <a:gd name="connsiteY6" fmla="*/ 27710 h 512619"/>
              <a:gd name="connsiteX7" fmla="*/ 1345430 w 1345430"/>
              <a:gd name="connsiteY7" fmla="*/ 27710 h 51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5430" h="512619">
                <a:moveTo>
                  <a:pt x="153940" y="18473"/>
                </a:moveTo>
                <a:cubicBezTo>
                  <a:pt x="83128" y="90055"/>
                  <a:pt x="12316" y="161637"/>
                  <a:pt x="6158" y="230910"/>
                </a:cubicBezTo>
                <a:cubicBezTo>
                  <a:pt x="0" y="300183"/>
                  <a:pt x="44643" y="398704"/>
                  <a:pt x="116994" y="434110"/>
                </a:cubicBezTo>
                <a:cubicBezTo>
                  <a:pt x="189345" y="469516"/>
                  <a:pt x="360219" y="512619"/>
                  <a:pt x="440267" y="443346"/>
                </a:cubicBezTo>
                <a:cubicBezTo>
                  <a:pt x="520316" y="374073"/>
                  <a:pt x="504921" y="36946"/>
                  <a:pt x="597285" y="18473"/>
                </a:cubicBezTo>
                <a:cubicBezTo>
                  <a:pt x="689649" y="0"/>
                  <a:pt x="869758" y="330971"/>
                  <a:pt x="994449" y="332510"/>
                </a:cubicBezTo>
                <a:cubicBezTo>
                  <a:pt x="1119140" y="334049"/>
                  <a:pt x="1345430" y="27710"/>
                  <a:pt x="1345430" y="27710"/>
                </a:cubicBezTo>
                <a:lnTo>
                  <a:pt x="1345430" y="2771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183" name="Text Box 17"/>
          <p:cNvSpPr txBox="1">
            <a:spLocks noChangeArrowheads="1"/>
          </p:cNvSpPr>
          <p:nvPr/>
        </p:nvSpPr>
        <p:spPr bwMode="auto">
          <a:xfrm>
            <a:off x="2962563" y="5883563"/>
            <a:ext cx="1828800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Mineral</a:t>
            </a:r>
            <a:endParaRPr lang="en-US" altLang="zh-CN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764146" y="2890983"/>
            <a:ext cx="895933" cy="434109"/>
          </a:xfrm>
          <a:prstGeom prst="straightConnector1">
            <a:avLst/>
          </a:prstGeom>
          <a:ln w="101600" cap="sq">
            <a:solidFill>
              <a:srgbClr val="FF33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1256" y="2188297"/>
            <a:ext cx="2011680" cy="7796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Linked to Fire Disturbance Module</a:t>
            </a:r>
            <a:endParaRPr lang="en-US" dirty="0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2937164" y="4082472"/>
            <a:ext cx="1801091" cy="369332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Moss</a:t>
            </a:r>
          </a:p>
        </p:txBody>
      </p:sp>
      <p:sp>
        <p:nvSpPr>
          <p:cNvPr id="7192" name="Text Box 26"/>
          <p:cNvSpPr txBox="1">
            <a:spLocks noChangeArrowheads="1"/>
          </p:cNvSpPr>
          <p:nvPr/>
        </p:nvSpPr>
        <p:spPr bwMode="auto">
          <a:xfrm>
            <a:off x="2955636" y="5207056"/>
            <a:ext cx="1653309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Amorphous</a:t>
            </a:r>
            <a:endParaRPr lang="en-US" altLang="zh-CN" dirty="0"/>
          </a:p>
        </p:txBody>
      </p:sp>
      <p:sp>
        <p:nvSpPr>
          <p:cNvPr id="27" name="Curved Left Arrow 26"/>
          <p:cNvSpPr/>
          <p:nvPr/>
        </p:nvSpPr>
        <p:spPr>
          <a:xfrm flipH="1">
            <a:off x="2641599" y="4747490"/>
            <a:ext cx="323273" cy="637257"/>
          </a:xfrm>
          <a:prstGeom prst="curvedLeftArrow">
            <a:avLst>
              <a:gd name="adj1" fmla="val 25000"/>
              <a:gd name="adj2" fmla="val 540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flipH="1">
            <a:off x="2632362" y="5516365"/>
            <a:ext cx="343991" cy="5981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12509" y="3537527"/>
            <a:ext cx="3334328" cy="3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4759038" y="4692073"/>
            <a:ext cx="914400" cy="15401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xplosion 2 30"/>
          <p:cNvSpPr/>
          <p:nvPr/>
        </p:nvSpPr>
        <p:spPr>
          <a:xfrm>
            <a:off x="5837381" y="3482109"/>
            <a:ext cx="2410691" cy="1198418"/>
          </a:xfrm>
          <a:prstGeom prst="irregularSeal2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Coarse Material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7098145" y="4294909"/>
            <a:ext cx="1916546" cy="4064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Left Arrow 34"/>
          <p:cNvSpPr/>
          <p:nvPr/>
        </p:nvSpPr>
        <p:spPr>
          <a:xfrm rot="19596111">
            <a:off x="7260490" y="5315756"/>
            <a:ext cx="457200" cy="10458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Left Arrow 35"/>
          <p:cNvSpPr/>
          <p:nvPr/>
        </p:nvSpPr>
        <p:spPr>
          <a:xfrm>
            <a:off x="6830291" y="5357091"/>
            <a:ext cx="4572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8200" y="40224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</a:t>
            </a:r>
            <a:endParaRPr lang="en-US" dirty="0"/>
          </a:p>
        </p:txBody>
      </p:sp>
      <p:sp>
        <p:nvSpPr>
          <p:cNvPr id="40" name="Curved Up Arrow 39"/>
          <p:cNvSpPr/>
          <p:nvPr/>
        </p:nvSpPr>
        <p:spPr>
          <a:xfrm>
            <a:off x="7361382" y="4969164"/>
            <a:ext cx="1782618" cy="849746"/>
          </a:xfrm>
          <a:prstGeom prst="curvedUpArrow">
            <a:avLst>
              <a:gd name="adj1" fmla="val 25000"/>
              <a:gd name="adj2" fmla="val 54418"/>
              <a:gd name="adj3" fmla="val 21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625125">
            <a:off x="5925374" y="5221218"/>
            <a:ext cx="404065" cy="828689"/>
          </a:xfrm>
          <a:prstGeom prst="curvedRightArrow">
            <a:avLst>
              <a:gd name="adj1" fmla="val 25000"/>
              <a:gd name="adj2" fmla="val 45471"/>
              <a:gd name="adj3" fmla="val 20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60473" y="4814455"/>
            <a:ext cx="1981200" cy="838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SOM Components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>
            <a:off x="7125855" y="4507346"/>
            <a:ext cx="457200" cy="7781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77527" y="6273802"/>
            <a:ext cx="1496291" cy="584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Physically-Resistant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 rot="20437931">
            <a:off x="7399649" y="6042225"/>
            <a:ext cx="1552437" cy="6981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Chemically-Resistant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 rot="1587152">
            <a:off x="5295107" y="5955217"/>
            <a:ext cx="1127285" cy="4280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92127" y="4636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1759534" y="4059343"/>
            <a:ext cx="895933" cy="434109"/>
          </a:xfrm>
          <a:prstGeom prst="straightConnector1">
            <a:avLst/>
          </a:prstGeom>
          <a:ln w="101600" cap="sq">
            <a:solidFill>
              <a:srgbClr val="FF33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96644" y="3356657"/>
            <a:ext cx="2011680" cy="7796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Linked to Thermal &amp; Hydrological Module</a:t>
            </a:r>
            <a:endParaRPr lang="en-US" dirty="0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393605" y="2084149"/>
            <a:ext cx="1244867" cy="738664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mic Sans MS" pitchFamily="66" charset="0"/>
              </a:rPr>
              <a:t>Linked </a:t>
            </a:r>
            <a:r>
              <a:rPr lang="en-US" sz="1400" b="1" dirty="0" smtClean="0">
                <a:latin typeface="Comic Sans MS" pitchFamily="66" charset="0"/>
              </a:rPr>
              <a:t>to Vegetation Module</a:t>
            </a:r>
            <a:endParaRPr lang="en-US" sz="1400" b="1" dirty="0">
              <a:latin typeface="Comic Sans MS" pitchFamily="66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052291" y="2466110"/>
            <a:ext cx="1348509" cy="397163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7647" y="129639"/>
            <a:ext cx="8272153" cy="683161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Guide II.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Setting-up in Linux OS – OIC as an example</a:t>
            </a:r>
            <a:endParaRPr kumimoji="0" lang="en-US" sz="88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570" y="1174234"/>
            <a:ext cx="711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LINUX/Cygwin: </a:t>
            </a:r>
          </a:p>
          <a:p>
            <a:pPr indent="520700"/>
            <a:r>
              <a:rPr lang="en-US" dirty="0" smtClean="0"/>
              <a:t> C++: e.g., g++, </a:t>
            </a:r>
            <a:r>
              <a:rPr lang="en-US" dirty="0" err="1" smtClean="0"/>
              <a:t>mpic</a:t>
            </a:r>
            <a:r>
              <a:rPr lang="en-US" dirty="0" smtClean="0"/>
              <a:t>++(for paralleling).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9570" y="2393434"/>
            <a:ext cx="792323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smtClean="0"/>
              <a:t> clone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Makefile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Compile the code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Run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38447" y="1425039"/>
            <a:ext cx="8229600" cy="29010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DVM-DOS-TEM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</a:t>
            </a:r>
            <a:endParaRPr kumimoji="0" lang="en-US" sz="8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568536" y="3406239"/>
            <a:ext cx="2362469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Ecosystem Dimension &amp; Structure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6" name="Text Box 57"/>
          <p:cNvSpPr txBox="1">
            <a:spLocks noChangeArrowheads="1"/>
          </p:cNvSpPr>
          <p:nvPr/>
        </p:nvSpPr>
        <p:spPr bwMode="auto">
          <a:xfrm>
            <a:off x="6233556" y="4192979"/>
            <a:ext cx="2362469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Biogeochemical </a:t>
            </a:r>
          </a:p>
          <a:p>
            <a:pPr algn="ctr"/>
            <a:r>
              <a:rPr lang="en-US" b="1" dirty="0" smtClean="0">
                <a:latin typeface="Arial Black" pitchFamily="34" charset="0"/>
              </a:rPr>
              <a:t>processes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674914" y="4276106"/>
            <a:ext cx="24384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Biophysical processes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00" name="Text Box 57"/>
          <p:cNvSpPr txBox="1">
            <a:spLocks noChangeArrowheads="1"/>
          </p:cNvSpPr>
          <p:nvPr/>
        </p:nvSpPr>
        <p:spPr bwMode="auto">
          <a:xfrm>
            <a:off x="2601677" y="1491342"/>
            <a:ext cx="4548909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Life cycle</a:t>
            </a:r>
          </a:p>
          <a:p>
            <a:pPr algn="ctr"/>
            <a:r>
              <a:rPr lang="en-US" b="1" dirty="0" smtClean="0">
                <a:latin typeface="Arial Black" pitchFamily="34" charset="0"/>
              </a:rPr>
              <a:t>/Landscape processes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46066" y="3825834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80657" y="1274619"/>
            <a:ext cx="3200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86005" y="3983182"/>
            <a:ext cx="2209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3192483" y="2486891"/>
            <a:ext cx="2971800" cy="2133600"/>
          </a:xfrm>
          <a:prstGeom prst="triangl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TEM Cores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392218" y="1431640"/>
            <a:ext cx="4128655" cy="474749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 w="25400" cap="rnd">
            <a:solidFill>
              <a:schemeClr val="bg1">
                <a:lumMod val="85000"/>
              </a:scheme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964881" y="5634189"/>
            <a:ext cx="311265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Parent Material</a:t>
            </a:r>
            <a:endParaRPr lang="en-US" altLang="zh-CN" dirty="0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951028" y="5195454"/>
            <a:ext cx="311265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Mineral</a:t>
            </a:r>
            <a:endParaRPr lang="en-US" altLang="zh-CN" dirty="0"/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2946408" y="4738252"/>
            <a:ext cx="311265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Amorphous</a:t>
            </a:r>
            <a:endParaRPr lang="en-US" altLang="zh-CN" dirty="0"/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2932552" y="4308760"/>
            <a:ext cx="311265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/>
              <a:t>Fibrous</a:t>
            </a:r>
            <a:endParaRPr lang="en-US" altLang="zh-CN" dirty="0"/>
          </a:p>
        </p:txBody>
      </p:sp>
      <p:sp>
        <p:nvSpPr>
          <p:cNvPr id="7196" name="Text Box 30"/>
          <p:cNvSpPr txBox="1">
            <a:spLocks noChangeArrowheads="1"/>
          </p:cNvSpPr>
          <p:nvPr/>
        </p:nvSpPr>
        <p:spPr bwMode="auto">
          <a:xfrm>
            <a:off x="2937164" y="3398982"/>
            <a:ext cx="309418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Snow</a:t>
            </a:r>
          </a:p>
        </p:txBody>
      </p:sp>
      <p:sp>
        <p:nvSpPr>
          <p:cNvPr id="39" name="Striped Right Arrow 38"/>
          <p:cNvSpPr/>
          <p:nvPr/>
        </p:nvSpPr>
        <p:spPr>
          <a:xfrm rot="16200000">
            <a:off x="2929540" y="1645686"/>
            <a:ext cx="1773383" cy="1917929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Vegetation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PFT1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152678" y="4341106"/>
            <a:ext cx="2850957" cy="346364"/>
          </a:xfrm>
          <a:custGeom>
            <a:avLst/>
            <a:gdLst>
              <a:gd name="connsiteX0" fmla="*/ 153940 w 1345430"/>
              <a:gd name="connsiteY0" fmla="*/ 18473 h 512619"/>
              <a:gd name="connsiteX1" fmla="*/ 6158 w 1345430"/>
              <a:gd name="connsiteY1" fmla="*/ 230910 h 512619"/>
              <a:gd name="connsiteX2" fmla="*/ 116994 w 1345430"/>
              <a:gd name="connsiteY2" fmla="*/ 434110 h 512619"/>
              <a:gd name="connsiteX3" fmla="*/ 440267 w 1345430"/>
              <a:gd name="connsiteY3" fmla="*/ 443346 h 512619"/>
              <a:gd name="connsiteX4" fmla="*/ 597285 w 1345430"/>
              <a:gd name="connsiteY4" fmla="*/ 18473 h 512619"/>
              <a:gd name="connsiteX5" fmla="*/ 994449 w 1345430"/>
              <a:gd name="connsiteY5" fmla="*/ 332510 h 512619"/>
              <a:gd name="connsiteX6" fmla="*/ 1345430 w 1345430"/>
              <a:gd name="connsiteY6" fmla="*/ 27710 h 512619"/>
              <a:gd name="connsiteX7" fmla="*/ 1345430 w 1345430"/>
              <a:gd name="connsiteY7" fmla="*/ 27710 h 51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5430" h="512619">
                <a:moveTo>
                  <a:pt x="153940" y="18473"/>
                </a:moveTo>
                <a:cubicBezTo>
                  <a:pt x="83128" y="90055"/>
                  <a:pt x="12316" y="161637"/>
                  <a:pt x="6158" y="230910"/>
                </a:cubicBezTo>
                <a:cubicBezTo>
                  <a:pt x="0" y="300183"/>
                  <a:pt x="44643" y="398704"/>
                  <a:pt x="116994" y="434110"/>
                </a:cubicBezTo>
                <a:cubicBezTo>
                  <a:pt x="189345" y="469516"/>
                  <a:pt x="360219" y="512619"/>
                  <a:pt x="440267" y="443346"/>
                </a:cubicBezTo>
                <a:cubicBezTo>
                  <a:pt x="520316" y="374073"/>
                  <a:pt x="504921" y="36946"/>
                  <a:pt x="597285" y="18473"/>
                </a:cubicBezTo>
                <a:cubicBezTo>
                  <a:pt x="689649" y="0"/>
                  <a:pt x="869758" y="330971"/>
                  <a:pt x="994449" y="332510"/>
                </a:cubicBezTo>
                <a:cubicBezTo>
                  <a:pt x="1119140" y="334049"/>
                  <a:pt x="1345430" y="27710"/>
                  <a:pt x="1345430" y="27710"/>
                </a:cubicBezTo>
                <a:lnTo>
                  <a:pt x="1345430" y="2771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119420" y="3879274"/>
            <a:ext cx="1191488" cy="2771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669310" y="4368800"/>
            <a:ext cx="2355275" cy="924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2484582" y="1357752"/>
            <a:ext cx="3870036" cy="3694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ATMOSPHERE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029526" y="4793693"/>
            <a:ext cx="2937162" cy="341731"/>
          </a:xfrm>
          <a:custGeom>
            <a:avLst/>
            <a:gdLst>
              <a:gd name="connsiteX0" fmla="*/ 153940 w 1345430"/>
              <a:gd name="connsiteY0" fmla="*/ 18473 h 512619"/>
              <a:gd name="connsiteX1" fmla="*/ 6158 w 1345430"/>
              <a:gd name="connsiteY1" fmla="*/ 230910 h 512619"/>
              <a:gd name="connsiteX2" fmla="*/ 116994 w 1345430"/>
              <a:gd name="connsiteY2" fmla="*/ 434110 h 512619"/>
              <a:gd name="connsiteX3" fmla="*/ 440267 w 1345430"/>
              <a:gd name="connsiteY3" fmla="*/ 443346 h 512619"/>
              <a:gd name="connsiteX4" fmla="*/ 597285 w 1345430"/>
              <a:gd name="connsiteY4" fmla="*/ 18473 h 512619"/>
              <a:gd name="connsiteX5" fmla="*/ 994449 w 1345430"/>
              <a:gd name="connsiteY5" fmla="*/ 332510 h 512619"/>
              <a:gd name="connsiteX6" fmla="*/ 1345430 w 1345430"/>
              <a:gd name="connsiteY6" fmla="*/ 27710 h 512619"/>
              <a:gd name="connsiteX7" fmla="*/ 1345430 w 1345430"/>
              <a:gd name="connsiteY7" fmla="*/ 27710 h 51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5430" h="512619">
                <a:moveTo>
                  <a:pt x="153940" y="18473"/>
                </a:moveTo>
                <a:cubicBezTo>
                  <a:pt x="83128" y="90055"/>
                  <a:pt x="12316" y="161637"/>
                  <a:pt x="6158" y="230910"/>
                </a:cubicBezTo>
                <a:cubicBezTo>
                  <a:pt x="0" y="300183"/>
                  <a:pt x="44643" y="398704"/>
                  <a:pt x="116994" y="434110"/>
                </a:cubicBezTo>
                <a:cubicBezTo>
                  <a:pt x="189345" y="469516"/>
                  <a:pt x="360219" y="512619"/>
                  <a:pt x="440267" y="443346"/>
                </a:cubicBezTo>
                <a:cubicBezTo>
                  <a:pt x="520316" y="374073"/>
                  <a:pt x="504921" y="36946"/>
                  <a:pt x="597285" y="18473"/>
                </a:cubicBezTo>
                <a:cubicBezTo>
                  <a:pt x="689649" y="0"/>
                  <a:pt x="869758" y="330971"/>
                  <a:pt x="994449" y="332510"/>
                </a:cubicBezTo>
                <a:cubicBezTo>
                  <a:pt x="1119140" y="334049"/>
                  <a:pt x="1345430" y="27710"/>
                  <a:pt x="1345430" y="27710"/>
                </a:cubicBezTo>
                <a:lnTo>
                  <a:pt x="1345430" y="2771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82836" y="54705"/>
            <a:ext cx="1893455" cy="7796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Disturbance Effect Module</a:t>
            </a:r>
            <a:endParaRPr lang="en-US" dirty="0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2937164" y="3851572"/>
            <a:ext cx="3112654" cy="369332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Moss</a:t>
            </a:r>
          </a:p>
        </p:txBody>
      </p:sp>
      <p:sp>
        <p:nvSpPr>
          <p:cNvPr id="27" name="Curved Left Arrow 26"/>
          <p:cNvSpPr/>
          <p:nvPr/>
        </p:nvSpPr>
        <p:spPr>
          <a:xfrm flipH="1">
            <a:off x="2613890" y="4387272"/>
            <a:ext cx="323273" cy="637257"/>
          </a:xfrm>
          <a:prstGeom prst="curvedLeftArrow">
            <a:avLst>
              <a:gd name="adj1" fmla="val 25000"/>
              <a:gd name="adj2" fmla="val 540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flipH="1">
            <a:off x="2604653" y="4805165"/>
            <a:ext cx="343991" cy="5981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0" y="6557819"/>
            <a:ext cx="2290618" cy="9236"/>
          </a:xfrm>
          <a:prstGeom prst="straightConnector1">
            <a:avLst/>
          </a:prstGeom>
          <a:ln w="101600" cap="sq">
            <a:solidFill>
              <a:srgbClr val="FF33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0" y="3805382"/>
            <a:ext cx="2013527" cy="8851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Thermal &amp; Hydrological Module</a:t>
            </a:r>
            <a:endParaRPr lang="en-US" dirty="0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354839" y="6211669"/>
            <a:ext cx="2362469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Dimension &amp; Structure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6" name="Striped Right Arrow 55"/>
          <p:cNvSpPr/>
          <p:nvPr/>
        </p:nvSpPr>
        <p:spPr>
          <a:xfrm rot="16200000">
            <a:off x="4267211" y="2604654"/>
            <a:ext cx="674251" cy="1025231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PFT2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Striped Right Arrow 58"/>
          <p:cNvSpPr/>
          <p:nvPr/>
        </p:nvSpPr>
        <p:spPr>
          <a:xfrm rot="16200000">
            <a:off x="4772904" y="2177469"/>
            <a:ext cx="1556323" cy="1025231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PFT3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668984" y="4244110"/>
            <a:ext cx="1759525" cy="4617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24073" y="6539346"/>
            <a:ext cx="2419927" cy="83127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2563094" y="1861128"/>
            <a:ext cx="535708" cy="924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4692076" y="1847274"/>
            <a:ext cx="535708" cy="924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5315530" y="1833419"/>
            <a:ext cx="535708" cy="924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5902040" y="1884219"/>
            <a:ext cx="535708" cy="924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3205021" y="1874983"/>
            <a:ext cx="535708" cy="924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4105567" y="1870364"/>
            <a:ext cx="535708" cy="924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350654" y="50088"/>
            <a:ext cx="1893455" cy="7796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Growth &amp; </a:t>
            </a:r>
            <a:r>
              <a:rPr lang="en-US" sz="1400" b="1" dirty="0" err="1" smtClean="0">
                <a:latin typeface="Comic Sans MS" pitchFamily="66" charset="0"/>
              </a:rPr>
              <a:t>Successional</a:t>
            </a:r>
            <a:r>
              <a:rPr lang="en-US" sz="1400" b="1" dirty="0" smtClean="0">
                <a:latin typeface="Comic Sans MS" pitchFamily="66" charset="0"/>
              </a:rPr>
              <a:t> Module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-1" y="2327564"/>
            <a:ext cx="2078183" cy="8065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Micro-meteorological Module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6816437" y="2225965"/>
            <a:ext cx="2165927" cy="931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Vegetation Biogeochemical Module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6811819" y="4262583"/>
            <a:ext cx="2165927" cy="931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>Soil Biogeochemical Module</a:t>
            </a:r>
            <a:endParaRPr lang="en-US" dirty="0"/>
          </a:p>
        </p:txBody>
      </p:sp>
      <p:sp>
        <p:nvSpPr>
          <p:cNvPr id="96" name="Text Box 57"/>
          <p:cNvSpPr txBox="1">
            <a:spLocks noChangeArrowheads="1"/>
          </p:cNvSpPr>
          <p:nvPr/>
        </p:nvSpPr>
        <p:spPr bwMode="auto">
          <a:xfrm>
            <a:off x="6536766" y="6211669"/>
            <a:ext cx="2362469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BGC processes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0" y="5939196"/>
            <a:ext cx="24384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Biophysical processes</a:t>
            </a:r>
            <a:endParaRPr lang="en-US" b="1" dirty="0">
              <a:latin typeface="Arial Black" pitchFamily="34" charset="0"/>
            </a:endParaRPr>
          </a:p>
        </p:txBody>
      </p:sp>
      <p:cxnSp>
        <p:nvCxnSpPr>
          <p:cNvPr id="101" name="Straight Arrow Connector 100"/>
          <p:cNvCxnSpPr>
            <a:stCxn id="46" idx="0"/>
          </p:cNvCxnSpPr>
          <p:nvPr/>
        </p:nvCxnSpPr>
        <p:spPr>
          <a:xfrm rot="16200000" flipV="1">
            <a:off x="3978561" y="916713"/>
            <a:ext cx="877461" cy="4618"/>
          </a:xfrm>
          <a:prstGeom prst="straightConnector1">
            <a:avLst/>
          </a:prstGeom>
          <a:ln w="101600" cap="sq">
            <a:solidFill>
              <a:srgbClr val="FF33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 Box 57"/>
          <p:cNvSpPr txBox="1">
            <a:spLocks noChangeArrowheads="1"/>
          </p:cNvSpPr>
          <p:nvPr/>
        </p:nvSpPr>
        <p:spPr bwMode="auto">
          <a:xfrm>
            <a:off x="2249053" y="891524"/>
            <a:ext cx="4548909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Life cycle/Landscape processes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555" y="902525"/>
            <a:ext cx="2223172" cy="1662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458" y="1209306"/>
            <a:ext cx="2397756" cy="1793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489" y="1527958"/>
            <a:ext cx="2435362" cy="1821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510638" y="866898"/>
            <a:ext cx="3158837" cy="2505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455" y="3584300"/>
            <a:ext cx="2223172" cy="1662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358" y="3891081"/>
            <a:ext cx="2397756" cy="1793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8389" y="4209733"/>
            <a:ext cx="2435362" cy="1821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520538" y="3548673"/>
            <a:ext cx="3158837" cy="2505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580" y="912425"/>
            <a:ext cx="2223172" cy="1662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483" y="1219206"/>
            <a:ext cx="2397756" cy="1793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1514" y="1537858"/>
            <a:ext cx="2435362" cy="1821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4023663" y="876798"/>
            <a:ext cx="3158837" cy="2505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580" y="3596175"/>
            <a:ext cx="2223172" cy="1662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483" y="3902956"/>
            <a:ext cx="2397756" cy="1793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1514" y="4221608"/>
            <a:ext cx="2435362" cy="1821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8" name="Rectangle 67"/>
          <p:cNvSpPr/>
          <p:nvPr/>
        </p:nvSpPr>
        <p:spPr>
          <a:xfrm>
            <a:off x="4023663" y="3560548"/>
            <a:ext cx="3158837" cy="2505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38950" y="3416138"/>
            <a:ext cx="1318161" cy="15832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3356758" y="6354483"/>
            <a:ext cx="1005446" cy="1588"/>
          </a:xfrm>
          <a:prstGeom prst="straightConnector1">
            <a:avLst/>
          </a:prstGeom>
          <a:ln w="101600" cap="sq">
            <a:solidFill>
              <a:srgbClr val="FF0000"/>
            </a:solidFill>
            <a:prstDash val="sys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itle 1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Geo-referenced Grids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27803"/>
            <a:ext cx="9144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1) Control file: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There are slightly different for Site-specific TEM run (we referred to ‘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Siter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’), and Regional (or, Multi-Site) TEM run (We referred to ‘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Regner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’). </a:t>
            </a: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 ‘</a:t>
            </a:r>
            <a:r>
              <a:rPr lang="en-US" sz="1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Regner</a:t>
            </a: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’, the model can run in time series or spatially.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 not specified, the model will search the following file, 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respectively: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config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/controlfile_site.txt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config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/controlfile_regn.txt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6935" y="0"/>
            <a:ext cx="4512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INPUTS for TEM</a:t>
            </a:r>
            <a:endParaRPr lang="en-US" sz="3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458532"/>
            <a:ext cx="6690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4) cohort data inputs: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for running TEM with time-series, in addition to geographical variations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499105"/>
            <a:ext cx="59202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2) regional data inputs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These inputs are for the whole region, i.e., no geographical variation.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33789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3) gridded data inputs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for run TEM have geographic variations BUT static (no temporal variation). Basically “grid” means the geo-referred unit in a region.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5454080"/>
            <a:ext cx="41307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5) Cohort look-up inputs: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Parameters and initial values for running TEM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9381" y="903754"/>
            <a:ext cx="814647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Detailed one-site run outputs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 for testing or specific site analysis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There are 3  outputs from ‘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Siter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’, at daily/monthly/yearly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timestep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upon options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cmtdim_dly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mly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yly-eq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/sp/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/sc.nc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cmtenv_dly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mly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yly-eq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/sp/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/sc.nc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cmtbgc_dly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mly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yly-eq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/sp/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/sc.nc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6935" y="0"/>
            <a:ext cx="4512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OUTPUTS for TEM</a:t>
            </a:r>
            <a:endParaRPr lang="en-US" sz="3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73132" y="2752626"/>
            <a:ext cx="47586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2) Regional </a:t>
            </a: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run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outputs: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 for the model’s primary purposes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 summarized output from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 regional model run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‘output-sp/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/sc.nc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Variables (79) and </a:t>
            </a:r>
            <a:r>
              <a:rPr lang="en-US" sz="1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timestep</a:t>
            </a: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to be output adjustable.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config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/outvarlist.txt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625" y="4695054"/>
            <a:ext cx="74471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Restart outputs: 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 for resuming model run at desired points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‘restart-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eq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/sp/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/sc.nc</a:t>
            </a: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 outputs when a cohort run is finished (always)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or, ‘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restart-mly.nc</a:t>
            </a: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 outputs at monthly </a:t>
            </a:r>
            <a:r>
              <a:rPr lang="en-US" sz="1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timestep</a:t>
            </a:r>
            <a:r>
              <a:rPr lang="en-US" sz="1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when runs regionally in spatial series.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9381" y="603494"/>
            <a:ext cx="814647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1) One-site run:   switch “#define SITERUN” in TEM.cpp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There are 3 command options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./DVMDOSTEM(.exe)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Default, ‘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config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/controlfile_site.txt’, 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chtid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=‘1’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endParaRPr lang="en-US" sz="1600" i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./DVMDOSTEM(.exe) controlfile.txt</a:t>
            </a: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Run with user-defined ‘controlfile.txt’, default 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chtid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=‘1’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endParaRPr lang="en-US" sz="1600" i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./DVMDOSTEM(.exe) controlfile.txt xx</a:t>
            </a: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Run with user-defined ‘controlfile.txt’, and user-defined 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chtid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=‘xx’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6935" y="0"/>
            <a:ext cx="4512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TEM Implementation</a:t>
            </a:r>
            <a:endParaRPr lang="en-US" sz="3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73132" y="3393642"/>
            <a:ext cx="869273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2) Regional </a:t>
            </a:r>
            <a:r>
              <a:rPr lang="en-US" sz="2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run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switch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“#define REGNRUN” in TEM.cpp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./DVMDOSTEM(.exe)</a:t>
            </a: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Default, time-series run-mode, ‘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config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/controlfile_regn.txt’, default ‘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chtid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 list from the files defined in 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controlfile</a:t>
            </a:r>
            <a:endParaRPr lang="en-US" sz="1600" i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hangingPunct="0"/>
            <a:endParaRPr lang="en-US" sz="1600" i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./DVMDOSTEM(.exe) controlfile.txt</a:t>
            </a: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time-series run-mode, user-defined ‘controlfile.txt’, default ‘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chtid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 list from the files defined in 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controlfile</a:t>
            </a:r>
            <a:endParaRPr lang="en-US" sz="1600" i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hangingPunct="0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./DVMDOSTEM(.exe) controlfile.txt regner1/regner2</a:t>
            </a:r>
          </a:p>
          <a:p>
            <a:pPr lvl="0" eaLnBrk="0" hangingPunct="0"/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time-series OR spatial-series run-mode, user-defined ‘controlfile.txt’, default ‘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chtid</a:t>
            </a:r>
            <a:r>
              <a:rPr lang="en-US" sz="1600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’ list from the files defined in </a:t>
            </a:r>
            <a:r>
              <a:rPr lang="en-US" sz="1600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controlfile</a:t>
            </a:r>
            <a:endParaRPr lang="en-US" sz="1600" i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1003</Words>
  <Application>Microsoft Macintosh PowerPoint</Application>
  <PresentationFormat>On-screen Show (4:3)</PresentationFormat>
  <Paragraphs>179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UF College of Liberal Arts &amp;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mcmack</dc:creator>
  <cp:lastModifiedBy>Fengming Yuan</cp:lastModifiedBy>
  <cp:revision>233</cp:revision>
  <dcterms:created xsi:type="dcterms:W3CDTF">2010-11-01T17:59:08Z</dcterms:created>
  <dcterms:modified xsi:type="dcterms:W3CDTF">2014-06-20T12:58:02Z</dcterms:modified>
</cp:coreProperties>
</file>