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Amatic SC" pitchFamily="2" charset="-79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Source Code Pro" panose="020B0509030403020204" pitchFamily="49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37"/>
  </p:normalViewPr>
  <p:slideViewPr>
    <p:cSldViewPr snapToGrid="0">
      <p:cViewPr varScale="1">
        <p:scale>
          <a:sx n="136" d="100"/>
          <a:sy n="136" d="100"/>
        </p:scale>
        <p:origin x="96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6c5222307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6c5222307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958daa03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958daa03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6c522230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6c522230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6c522230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6c522230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958daa034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958daa034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958daa03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958daa03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958daa034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958daa034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958daa034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958daa034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6c5222307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6c5222307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Hubble Olympics: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Regression of eight </a:t>
            </a:r>
            <a:r>
              <a:rPr lang="en" sz="4800" dirty="0" err="1"/>
              <a:t>friedmann</a:t>
            </a:r>
            <a:r>
              <a:rPr lang="en" sz="4800" dirty="0"/>
              <a:t> models</a:t>
            </a:r>
            <a:endParaRPr sz="4800"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IVC ASML 2021 - Group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22D4792-FFA6-AC48-8DF6-82CBF1AD7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348517"/>
              </p:ext>
            </p:extLst>
          </p:nvPr>
        </p:nvGraphicFramePr>
        <p:xfrm>
          <a:off x="207389" y="186029"/>
          <a:ext cx="8568965" cy="4771441"/>
        </p:xfrm>
        <a:graphic>
          <a:graphicData uri="http://schemas.openxmlformats.org/drawingml/2006/table">
            <a:tbl>
              <a:tblPr/>
              <a:tblGrid>
                <a:gridCol w="2581642">
                  <a:extLst>
                    <a:ext uri="{9D8B030D-6E8A-4147-A177-3AD203B41FA5}">
                      <a16:colId xmlns:a16="http://schemas.microsoft.com/office/drawing/2014/main" val="3882769307"/>
                    </a:ext>
                  </a:extLst>
                </a:gridCol>
                <a:gridCol w="2291311">
                  <a:extLst>
                    <a:ext uri="{9D8B030D-6E8A-4147-A177-3AD203B41FA5}">
                      <a16:colId xmlns:a16="http://schemas.microsoft.com/office/drawing/2014/main" val="3283830336"/>
                    </a:ext>
                  </a:extLst>
                </a:gridCol>
                <a:gridCol w="1765413">
                  <a:extLst>
                    <a:ext uri="{9D8B030D-6E8A-4147-A177-3AD203B41FA5}">
                      <a16:colId xmlns:a16="http://schemas.microsoft.com/office/drawing/2014/main" val="2986652273"/>
                    </a:ext>
                  </a:extLst>
                </a:gridCol>
                <a:gridCol w="1930599">
                  <a:extLst>
                    <a:ext uri="{9D8B030D-6E8A-4147-A177-3AD203B41FA5}">
                      <a16:colId xmlns:a16="http://schemas.microsoft.com/office/drawing/2014/main" val="2472432424"/>
                    </a:ext>
                  </a:extLst>
                </a:gridCol>
              </a:tblGrid>
              <a:tr h="1904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  <a:endParaRPr lang="en-ID" sz="1100" dirty="0">
                        <a:effectLst/>
                      </a:endParaRPr>
                    </a:p>
                  </a:txBody>
                  <a:tcPr marL="33862" marR="33862" marT="33862" marB="338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Parameters</a:t>
                      </a:r>
                      <a:endParaRPr lang="en-ID" sz="1100">
                        <a:effectLst/>
                      </a:endParaRPr>
                    </a:p>
                  </a:txBody>
                  <a:tcPr marL="33862" marR="33862" marT="33862" marB="338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Ln Z</a:t>
                      </a:r>
                      <a:endParaRPr lang="en-ID" sz="1100">
                        <a:effectLst/>
                      </a:endParaRPr>
                    </a:p>
                  </a:txBody>
                  <a:tcPr marL="33862" marR="33862" marT="33862" marB="338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Ln B_12</a:t>
                      </a:r>
                      <a:endParaRPr lang="en-ID" sz="1100">
                        <a:effectLst/>
                      </a:endParaRPr>
                    </a:p>
                  </a:txBody>
                  <a:tcPr marL="33862" marR="33862" marT="33862" marB="338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585507"/>
                  </a:ext>
                </a:extLst>
              </a:tr>
              <a:tr h="51875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LCDM</a:t>
                      </a:r>
                      <a:endParaRPr lang="en-ID" sz="1100">
                        <a:effectLst/>
                      </a:endParaRPr>
                    </a:p>
                  </a:txBody>
                  <a:tcPr marL="33862" marR="33862" marT="33862" marB="338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H0 = 74.02 {+13.89, -7.25}</a:t>
                      </a:r>
                      <a:endParaRPr lang="en-ID" sz="11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OM = 0.25 {+0.06, -0.07}</a:t>
                      </a:r>
                      <a:endParaRPr lang="en-ID" sz="11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 = 0.75 {+0.17, -0.22}</a:t>
                      </a:r>
                      <a:endParaRPr lang="en-ID" sz="1100">
                        <a:effectLst/>
                      </a:endParaRPr>
                    </a:p>
                  </a:txBody>
                  <a:tcPr marL="33862" marR="33862" marT="33862" marB="338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-47.079 +- 0.206</a:t>
                      </a:r>
                      <a:endParaRPr lang="en-ID" sz="1100">
                        <a:effectLst/>
                      </a:endParaRPr>
                    </a:p>
                  </a:txBody>
                  <a:tcPr marL="33862" marR="33862" marT="33862" marB="338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 (Used as the standard)</a:t>
                      </a:r>
                      <a:endParaRPr lang="en-ID" sz="1100" dirty="0">
                        <a:effectLst/>
                      </a:endParaRPr>
                    </a:p>
                  </a:txBody>
                  <a:tcPr marL="33862" marR="33862" marT="33862" marB="338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31406"/>
                  </a:ext>
                </a:extLst>
              </a:tr>
              <a:tr h="51875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Domain Walls</a:t>
                      </a:r>
                      <a:endParaRPr lang="en-ID" sz="1100">
                        <a:effectLst/>
                      </a:endParaRPr>
                    </a:p>
                  </a:txBody>
                  <a:tcPr marL="33862" marR="33862" marT="33862" marB="338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H0 = 74.33 {+14.30, -7.19}</a:t>
                      </a:r>
                      <a:endParaRPr lang="en-ID" sz="1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OM = 0.21 {+0.05, -0.06}</a:t>
                      </a:r>
                      <a:endParaRPr lang="en-ID" sz="1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OD = 0.76 {+0.17, -0.22}</a:t>
                      </a:r>
                      <a:endParaRPr lang="en-ID" sz="1100" dirty="0">
                        <a:effectLst/>
                      </a:endParaRPr>
                    </a:p>
                  </a:txBody>
                  <a:tcPr marL="33862" marR="33862" marT="33862" marB="338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-46.402 +- 0.175</a:t>
                      </a:r>
                      <a:endParaRPr lang="en-ID" sz="1100">
                        <a:effectLst/>
                      </a:endParaRPr>
                    </a:p>
                  </a:txBody>
                  <a:tcPr marL="33862" marR="33862" marT="33862" marB="338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-0.677 +- 0.381 (Inconclusive)</a:t>
                      </a:r>
                      <a:endParaRPr lang="en-ID" sz="1100">
                        <a:effectLst/>
                      </a:endParaRPr>
                    </a:p>
                  </a:txBody>
                  <a:tcPr marL="33862" marR="33862" marT="33862" marB="338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231911"/>
                  </a:ext>
                </a:extLst>
              </a:tr>
              <a:tr h="51875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Cosmic strings</a:t>
                      </a:r>
                      <a:endParaRPr lang="en-ID" sz="1100">
                        <a:effectLst/>
                      </a:endParaRPr>
                    </a:p>
                  </a:txBody>
                  <a:tcPr marL="33862" marR="33862" marT="33862" marB="338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H0 = 74.96 {+14.15, -7.50}</a:t>
                      </a:r>
                      <a:endParaRPr lang="en-ID" sz="11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OM = 0.21 {+0.05, -0.06}</a:t>
                      </a:r>
                      <a:endParaRPr lang="en-ID" sz="11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 = 0.75 {+0.17, -0.22}</a:t>
                      </a:r>
                      <a:endParaRPr lang="en-ID" sz="1100">
                        <a:effectLst/>
                      </a:endParaRPr>
                    </a:p>
                  </a:txBody>
                  <a:tcPr marL="33862" marR="33862" marT="33862" marB="338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-46.429 +- 0.386</a:t>
                      </a:r>
                      <a:endParaRPr lang="en-ID" sz="1100">
                        <a:effectLst/>
                      </a:endParaRPr>
                    </a:p>
                  </a:txBody>
                  <a:tcPr marL="33862" marR="33862" marT="33862" marB="338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-0.65 +- 0.591 (Inconclusive)</a:t>
                      </a:r>
                      <a:endParaRPr lang="en-ID" sz="1100">
                        <a:effectLst/>
                      </a:endParaRPr>
                    </a:p>
                  </a:txBody>
                  <a:tcPr marL="33862" marR="33862" marT="33862" marB="338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432713"/>
                  </a:ext>
                </a:extLst>
              </a:tr>
              <a:tr h="73761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Phantom energy</a:t>
                      </a:r>
                      <a:endParaRPr lang="en-ID" sz="1100">
                        <a:effectLst/>
                      </a:endParaRPr>
                    </a:p>
                  </a:txBody>
                  <a:tcPr marL="33862" marR="33862" marT="33862" marB="338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H0 = 74.50 {+14.18, -7.18}</a:t>
                      </a:r>
                      <a:endParaRPr lang="en-ID" sz="11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OM = 0.25 {+0.07, -0.07}</a:t>
                      </a:r>
                      <a:endParaRPr lang="en-ID" sz="11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 = 0.73 {+0.18, -0.21}</a:t>
                      </a:r>
                      <a:endParaRPr lang="en-ID" sz="11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W_p = -1.03 (+0.01, -0.03)</a:t>
                      </a:r>
                      <a:endParaRPr lang="en-ID" sz="1100">
                        <a:effectLst/>
                      </a:endParaRPr>
                    </a:p>
                  </a:txBody>
                  <a:tcPr marL="33862" marR="33862" marT="33862" marB="338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-51.199 +- 0.244</a:t>
                      </a:r>
                      <a:endParaRPr lang="en-ID" sz="1100">
                        <a:effectLst/>
                      </a:endParaRPr>
                    </a:p>
                  </a:txBody>
                  <a:tcPr marL="33862" marR="33862" marT="33862" marB="338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4.12 +- 0.45 (Moderate preference for LCDM)</a:t>
                      </a:r>
                      <a:endParaRPr lang="en-ID" sz="1100">
                        <a:effectLst/>
                      </a:endParaRPr>
                    </a:p>
                  </a:txBody>
                  <a:tcPr marL="33862" marR="33862" marT="33862" marB="338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969019"/>
                  </a:ext>
                </a:extLst>
              </a:tr>
              <a:tr h="55294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 grav 1 (inverse monomial)</a:t>
                      </a:r>
                      <a:endParaRPr lang="en-ID" sz="1100">
                        <a:effectLst/>
                      </a:endParaRPr>
                    </a:p>
                  </a:txBody>
                  <a:tcPr marL="33862" marR="33862" marT="33862" marB="338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H0 = 72.92 {+0.30, -0.28}</a:t>
                      </a:r>
                      <a:endParaRPr lang="en-ID" sz="11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 = 1.97 {+0.08, -0.07}</a:t>
                      </a:r>
                      <a:endParaRPr lang="en-ID" sz="1100">
                        <a:effectLst/>
                      </a:endParaRPr>
                    </a:p>
                  </a:txBody>
                  <a:tcPr marL="33862" marR="33862" marT="33862" marB="338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-62.531 +- 0.179</a:t>
                      </a:r>
                      <a:endParaRPr lang="en-ID" sz="1100" dirty="0">
                        <a:effectLst/>
                      </a:endParaRPr>
                    </a:p>
                    <a:p>
                      <a:pPr fontAlgn="t"/>
                      <a:br>
                        <a:rPr lang="en-ID" sz="1100" dirty="0">
                          <a:effectLst/>
                        </a:rPr>
                      </a:br>
                      <a:endParaRPr lang="en-ID" sz="1100" dirty="0">
                        <a:effectLst/>
                      </a:endParaRPr>
                    </a:p>
                  </a:txBody>
                  <a:tcPr marL="33862" marR="33862" marT="33862" marB="338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15.452 +- 0.385</a:t>
                      </a:r>
                      <a:endParaRPr lang="en-ID" sz="11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(Strong preference for LCDM)</a:t>
                      </a:r>
                      <a:endParaRPr lang="en-ID" sz="1100">
                        <a:effectLst/>
                      </a:endParaRPr>
                    </a:p>
                  </a:txBody>
                  <a:tcPr marL="33862" marR="33862" marT="33862" marB="338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794595"/>
                  </a:ext>
                </a:extLst>
              </a:tr>
              <a:tr h="4093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 grav 2 (exponential)</a:t>
                      </a:r>
                      <a:endParaRPr lang="en-ID" sz="1100">
                        <a:effectLst/>
                      </a:endParaRPr>
                    </a:p>
                  </a:txBody>
                  <a:tcPr marL="33862" marR="33862" marT="33862" marB="338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H0 = 73.31 {+0.26, -0.25}</a:t>
                      </a:r>
                      <a:endParaRPr lang="en-ID" sz="11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 = 2.12 {+0.05, -0.05}</a:t>
                      </a:r>
                      <a:endParaRPr lang="en-ID" sz="1100">
                        <a:effectLst/>
                      </a:endParaRPr>
                    </a:p>
                  </a:txBody>
                  <a:tcPr marL="33862" marR="33862" marT="33862" marB="338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-46.883 +- 0.168</a:t>
                      </a:r>
                      <a:endParaRPr lang="en-ID" sz="1100">
                        <a:effectLst/>
                      </a:endParaRPr>
                    </a:p>
                  </a:txBody>
                  <a:tcPr marL="33862" marR="33862" marT="33862" marB="338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-0.196 +- 0.374</a:t>
                      </a:r>
                      <a:endParaRPr lang="en-ID" sz="1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(Inconclusive)</a:t>
                      </a:r>
                      <a:endParaRPr lang="en-ID" sz="1100" dirty="0">
                        <a:effectLst/>
                      </a:endParaRPr>
                    </a:p>
                  </a:txBody>
                  <a:tcPr marL="33862" marR="33862" marT="33862" marB="338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856451"/>
                  </a:ext>
                </a:extLst>
              </a:tr>
              <a:tr h="55294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 grav 3 (logarithmic)</a:t>
                      </a:r>
                      <a:endParaRPr lang="en-ID" sz="1100">
                        <a:effectLst/>
                      </a:endParaRPr>
                    </a:p>
                  </a:txBody>
                  <a:tcPr marL="33862" marR="33862" marT="33862" marB="338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H0 = 68.47 {+0.16,-0.15}</a:t>
                      </a:r>
                      <a:endParaRPr lang="en-ID" sz="11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 = 0.6834 {+0.01,-0.01}</a:t>
                      </a:r>
                      <a:endParaRPr lang="en-ID" sz="1100">
                        <a:effectLst/>
                      </a:endParaRPr>
                    </a:p>
                  </a:txBody>
                  <a:tcPr marL="33862" marR="33862" marT="33862" marB="338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-267.800+- 0.230</a:t>
                      </a:r>
                      <a:endParaRPr lang="en-ID" sz="1100">
                        <a:effectLst/>
                      </a:endParaRPr>
                    </a:p>
                  </a:txBody>
                  <a:tcPr marL="33862" marR="33862" marT="33862" marB="338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220.721 +- 0.436 (Strong preference for LCDM)</a:t>
                      </a:r>
                      <a:endParaRPr lang="en-ID" sz="1100">
                        <a:effectLst/>
                      </a:endParaRPr>
                    </a:p>
                  </a:txBody>
                  <a:tcPr marL="33862" marR="33862" marT="33862" marB="338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304220"/>
                  </a:ext>
                </a:extLst>
              </a:tr>
              <a:tr h="55294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Backreaction</a:t>
                      </a:r>
                      <a:endParaRPr lang="en-ID" sz="1100">
                        <a:effectLst/>
                      </a:endParaRPr>
                    </a:p>
                  </a:txBody>
                  <a:tcPr marL="33862" marR="33862" marT="33862" marB="338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H0 = 72.28 {+0.21, -0.20}</a:t>
                      </a:r>
                      <a:endParaRPr lang="en-ID" sz="11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OM = 0.14 {+0.01, -0.01}</a:t>
                      </a:r>
                      <a:endParaRPr lang="en-ID" sz="1100">
                        <a:effectLst/>
                      </a:endParaRPr>
                    </a:p>
                  </a:txBody>
                  <a:tcPr marL="33862" marR="33862" marT="33862" marB="338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-58.5772+-0.187</a:t>
                      </a:r>
                      <a:endParaRPr lang="en-ID" sz="1100">
                        <a:effectLst/>
                      </a:endParaRPr>
                    </a:p>
                  </a:txBody>
                  <a:tcPr marL="33862" marR="33862" marT="33862" marB="338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11.4982 +- 0.393 (Strong preference for LCDM)</a:t>
                      </a:r>
                      <a:endParaRPr lang="en-ID" sz="1100" dirty="0">
                        <a:effectLst/>
                      </a:endParaRPr>
                    </a:p>
                  </a:txBody>
                  <a:tcPr marL="33862" marR="33862" marT="33862" marB="338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9269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796600" y="1488450"/>
            <a:ext cx="7368900" cy="16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romanUcPeriod"/>
            </a:pPr>
            <a:r>
              <a:rPr lang="en">
                <a:solidFill>
                  <a:schemeClr val="accent1"/>
                </a:solidFill>
              </a:rPr>
              <a:t>The Competition (Background and Objectives)</a:t>
            </a:r>
            <a:endParaRPr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romanUcPeriod"/>
            </a:pPr>
            <a:r>
              <a:rPr lang="en">
                <a:solidFill>
                  <a:schemeClr val="accent1"/>
                </a:solidFill>
              </a:rPr>
              <a:t>The Competitors (Friedmann Models)</a:t>
            </a:r>
            <a:endParaRPr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romanUcPeriod"/>
            </a:pPr>
            <a:r>
              <a:rPr lang="en">
                <a:solidFill>
                  <a:schemeClr val="accent1"/>
                </a:solidFill>
              </a:rPr>
              <a:t>Methodology</a:t>
            </a:r>
            <a:endParaRPr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romanUcPeriod"/>
            </a:pPr>
            <a:r>
              <a:rPr lang="en">
                <a:solidFill>
                  <a:schemeClr val="accent1"/>
                </a:solidFill>
              </a:rPr>
              <a:t>Results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-&gt; Friedmann’s equation needs correction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Because: the observational data doesn’t match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Implies something else is there in the universe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8 Models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 are comparing different friedmann equations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Ultranest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When scientific models are compared to data, two tasks are important: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1) constraining the model parameters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2) comparing the model to other models. Different techniques have been developed to explore model parameter spaces. This package implements a Monte Carlo technique called nested sampling.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Hubble Dataset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763" y="1093850"/>
            <a:ext cx="6966374" cy="39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Sampling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525" y="1105325"/>
            <a:ext cx="6161250" cy="35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100" y="1093850"/>
            <a:ext cx="4547199" cy="38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Macintosh PowerPoint</Application>
  <PresentationFormat>On-screen Show (16:9)</PresentationFormat>
  <Paragraphs>74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Amatic SC</vt:lpstr>
      <vt:lpstr>Calibri</vt:lpstr>
      <vt:lpstr>Arial</vt:lpstr>
      <vt:lpstr>Source Code Pro</vt:lpstr>
      <vt:lpstr>Beach Day</vt:lpstr>
      <vt:lpstr>The Hubble Olympics: Regression of eight friedmann models</vt:lpstr>
      <vt:lpstr>Outline</vt:lpstr>
      <vt:lpstr>Background</vt:lpstr>
      <vt:lpstr>Models</vt:lpstr>
      <vt:lpstr>PowerPoint Presentation</vt:lpstr>
      <vt:lpstr>Ultranest</vt:lpstr>
      <vt:lpstr>Hubble Dataset</vt:lpstr>
      <vt:lpstr>Nested Sampling</vt:lpstr>
      <vt:lpstr>THe result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Hubble Olympics: Regression of eight friedmann models</dc:title>
  <cp:lastModifiedBy>Farah Najla Wirya</cp:lastModifiedBy>
  <cp:revision>1</cp:revision>
  <dcterms:modified xsi:type="dcterms:W3CDTF">2021-08-12T15:51:51Z</dcterms:modified>
</cp:coreProperties>
</file>