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5" r:id="rId2"/>
    <p:sldId id="256" r:id="rId3"/>
    <p:sldId id="257" r:id="rId4"/>
    <p:sldId id="326" r:id="rId5"/>
    <p:sldId id="328" r:id="rId6"/>
    <p:sldId id="329" r:id="rId7"/>
    <p:sldId id="330" r:id="rId8"/>
    <p:sldId id="331" r:id="rId9"/>
    <p:sldId id="327" r:id="rId10"/>
    <p:sldId id="283" r:id="rId11"/>
    <p:sldId id="258" r:id="rId12"/>
    <p:sldId id="325" r:id="rId13"/>
    <p:sldId id="332" r:id="rId14"/>
    <p:sldId id="285" r:id="rId15"/>
    <p:sldId id="263" r:id="rId16"/>
    <p:sldId id="265" r:id="rId17"/>
    <p:sldId id="302" r:id="rId18"/>
    <p:sldId id="279" r:id="rId19"/>
    <p:sldId id="353" r:id="rId20"/>
    <p:sldId id="259" r:id="rId21"/>
    <p:sldId id="260" r:id="rId22"/>
    <p:sldId id="284" r:id="rId23"/>
    <p:sldId id="261" r:id="rId24"/>
    <p:sldId id="262" r:id="rId25"/>
    <p:sldId id="266" r:id="rId26"/>
    <p:sldId id="270" r:id="rId27"/>
    <p:sldId id="274" r:id="rId28"/>
    <p:sldId id="278" r:id="rId29"/>
    <p:sldId id="280" r:id="rId30"/>
    <p:sldId id="354" r:id="rId31"/>
    <p:sldId id="282" r:id="rId32"/>
    <p:sldId id="287" r:id="rId33"/>
    <p:sldId id="288" r:id="rId34"/>
    <p:sldId id="289" r:id="rId35"/>
    <p:sldId id="290" r:id="rId36"/>
    <p:sldId id="292" r:id="rId37"/>
    <p:sldId id="294" r:id="rId38"/>
    <p:sldId id="295" r:id="rId39"/>
    <p:sldId id="296" r:id="rId40"/>
    <p:sldId id="298" r:id="rId41"/>
    <p:sldId id="300" r:id="rId42"/>
    <p:sldId id="355" r:id="rId43"/>
    <p:sldId id="301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56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57" r:id="rId67"/>
    <p:sldId id="324" r:id="rId68"/>
    <p:sldId id="333" r:id="rId69"/>
    <p:sldId id="338" r:id="rId70"/>
    <p:sldId id="340" r:id="rId71"/>
    <p:sldId id="334" r:id="rId72"/>
    <p:sldId id="358" r:id="rId73"/>
    <p:sldId id="359" r:id="rId74"/>
    <p:sldId id="360" r:id="rId75"/>
    <p:sldId id="361" r:id="rId76"/>
    <p:sldId id="362" r:id="rId77"/>
    <p:sldId id="363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9" r:id="rId86"/>
    <p:sldId id="350" r:id="rId87"/>
    <p:sldId id="351" r:id="rId88"/>
    <p:sldId id="364" r:id="rId89"/>
    <p:sldId id="365" r:id="rId9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What-is-the-kernel-trick?share=1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Ekstraksi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7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ilustrasi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0175"/>
            <a:ext cx="9601200" cy="4467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Berikut </a:t>
            </a:r>
            <a:r>
              <a:rPr lang="it-IT" dirty="0" smtClean="0"/>
              <a:t>adalah </a:t>
            </a:r>
            <a:r>
              <a:rPr lang="it-IT" dirty="0"/>
              <a:t>ilustrasi tekstur pada citra dengan distribusi 50% hitam dan 50% </a:t>
            </a:r>
            <a:r>
              <a:rPr lang="it-IT" dirty="0" smtClean="0"/>
              <a:t>putih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en-US" dirty="0"/>
              <a:t>Ke-3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kalkulasi</a:t>
            </a:r>
            <a:r>
              <a:rPr lang="en-US" dirty="0"/>
              <a:t> statistic </a:t>
            </a:r>
            <a:r>
              <a:rPr lang="en-US" dirty="0" err="1"/>
              <a:t>seperti</a:t>
            </a:r>
            <a:r>
              <a:rPr lang="en-US" dirty="0"/>
              <a:t> mean, median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muncullah</a:t>
            </a:r>
            <a:r>
              <a:rPr lang="en-US" dirty="0"/>
              <a:t> GLCM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063" y="1979421"/>
            <a:ext cx="5596274" cy="24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8770" y="334370"/>
                <a:ext cx="9601200" cy="3581400"/>
              </a:xfrm>
            </p:spPr>
            <p:txBody>
              <a:bodyPr/>
              <a:lstStyle/>
              <a:p>
                <a:r>
                  <a:rPr lang="en-US" dirty="0" smtClean="0"/>
                  <a:t>Parameter</a:t>
                </a:r>
              </a:p>
              <a:p>
                <a:r>
                  <a:rPr lang="en-US" dirty="0" smtClean="0"/>
                  <a:t>D= </a:t>
                </a:r>
                <a:r>
                  <a:rPr lang="en-US" dirty="0" err="1" smtClean="0"/>
                  <a:t>jarak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piksel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diobservasi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= </a:t>
                </a:r>
                <a:r>
                  <a:rPr lang="en-US" dirty="0" err="1" smtClean="0"/>
                  <a:t>orientasi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piksel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diobservasi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8770" y="334370"/>
                <a:ext cx="9601200" cy="3581400"/>
              </a:xfrm>
              <a:blipFill>
                <a:blip r:embed="rId2"/>
                <a:stretch>
                  <a:fillRect l="-571" t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304" y="2125070"/>
            <a:ext cx="7124131" cy="30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9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kookurensi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kookurensi</a:t>
                </a:r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pt-BR" dirty="0"/>
                  <a:t>suatu suatu matriks ketetanggan antara setiap piksel pada citra dari berbagai arah dan jarak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Matriks</a:t>
                </a:r>
                <a:r>
                  <a:rPr lang="en-US" dirty="0" smtClean="0"/>
                  <a:t> </a:t>
                </a:r>
                <a:r>
                  <a:rPr lang="en-US" dirty="0" err="1"/>
                  <a:t>kookurensi</a:t>
                </a:r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berukuran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dimana</a:t>
                </a:r>
                <a:r>
                  <a:rPr lang="en-US" dirty="0"/>
                  <a:t> n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derajat</a:t>
                </a:r>
                <a:r>
                  <a:rPr lang="en-US" dirty="0"/>
                  <a:t> </a:t>
                </a:r>
                <a:r>
                  <a:rPr lang="en-US" dirty="0" err="1"/>
                  <a:t>tingkat</a:t>
                </a:r>
                <a:r>
                  <a:rPr lang="en-US" dirty="0"/>
                  <a:t> </a:t>
                </a:r>
                <a:r>
                  <a:rPr lang="en-US" dirty="0" err="1"/>
                  <a:t>keabuan</a:t>
                </a:r>
                <a:r>
                  <a:rPr lang="en-US" dirty="0"/>
                  <a:t>,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elemen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) yang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peluang</a:t>
                </a:r>
                <a:r>
                  <a:rPr lang="en-US" dirty="0"/>
                  <a:t> </a:t>
                </a:r>
                <a:r>
                  <a:rPr lang="en-US" dirty="0" err="1"/>
                  <a:t>bersama</a:t>
                </a:r>
                <a:r>
                  <a:rPr lang="en-US" dirty="0"/>
                  <a:t> (join probability distribution)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pasangan</a:t>
                </a:r>
                <a:r>
                  <a:rPr lang="en-US" dirty="0"/>
                  <a:t> </a:t>
                </a:r>
                <a:r>
                  <a:rPr lang="en-US" dirty="0" err="1"/>
                  <a:t>titik-titik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derajat</a:t>
                </a:r>
                <a:r>
                  <a:rPr lang="en-US" dirty="0"/>
                  <a:t> </a:t>
                </a:r>
                <a:r>
                  <a:rPr lang="en-US" dirty="0" err="1" smtClean="0"/>
                  <a:t>keabuan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yang </a:t>
                </a:r>
                <a:r>
                  <a:rPr lang="en-US" dirty="0" err="1"/>
                  <a:t>berlokasi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koordinat</a:t>
                </a:r>
                <a:r>
                  <a:rPr lang="en-US" dirty="0"/>
                  <a:t> (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yang </a:t>
                </a:r>
                <a:r>
                  <a:rPr lang="en-US" dirty="0" err="1"/>
                  <a:t>berlokasi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koordinat</a:t>
                </a:r>
                <a:r>
                  <a:rPr lang="en-US" dirty="0"/>
                  <a:t> (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). </a:t>
                </a:r>
                <a:r>
                  <a:rPr lang="en-US" dirty="0" err="1"/>
                  <a:t>Koordinat</a:t>
                </a:r>
                <a:r>
                  <a:rPr lang="en-US" dirty="0"/>
                  <a:t> </a:t>
                </a:r>
                <a:r>
                  <a:rPr lang="en-US" dirty="0" err="1"/>
                  <a:t>pasangan</a:t>
                </a:r>
                <a:r>
                  <a:rPr lang="en-US" dirty="0"/>
                  <a:t> </a:t>
                </a:r>
                <a:r>
                  <a:rPr lang="en-US" dirty="0" err="1"/>
                  <a:t>titik-titik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berjarak</a:t>
                </a:r>
                <a:r>
                  <a:rPr lang="en-US" dirty="0"/>
                  <a:t>  </a:t>
                </a:r>
                <a:r>
                  <a:rPr lang="en-US" i="1" dirty="0" smtClean="0"/>
                  <a:t>D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/>
                  <a:t>sudut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29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38" y="685800"/>
            <a:ext cx="6177034" cy="562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09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co-occurrence matrix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Symetric</a:t>
            </a:r>
            <a:r>
              <a:rPr lang="en-US" dirty="0" smtClean="0"/>
              <a:t> matrix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Matrix normalization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Texture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89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ontras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10185"/>
                <a:ext cx="9601200" cy="496778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err="1"/>
                  <a:t>kontras</a:t>
                </a:r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rasio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intensitas</a:t>
                </a:r>
                <a:r>
                  <a:rPr lang="en-US" dirty="0"/>
                  <a:t> </a:t>
                </a:r>
                <a:r>
                  <a:rPr lang="en-US" dirty="0" err="1"/>
                  <a:t>kecerahan</a:t>
                </a:r>
                <a:r>
                  <a:rPr lang="en-US" dirty="0"/>
                  <a:t> </a:t>
                </a:r>
                <a:r>
                  <a:rPr lang="en-US" dirty="0" err="1"/>
                  <a:t>antar</a:t>
                </a:r>
                <a:r>
                  <a:rPr lang="en-US" dirty="0"/>
                  <a:t> </a:t>
                </a:r>
                <a:r>
                  <a:rPr lang="en-US" dirty="0" err="1"/>
                  <a:t>piksel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gambar</a:t>
                </a:r>
                <a:r>
                  <a:rPr lang="en-US" dirty="0"/>
                  <a:t>. </a:t>
                </a:r>
                <a:r>
                  <a:rPr lang="en-US" dirty="0" err="1" smtClean="0"/>
                  <a:t>Kontras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merupakan</a:t>
                </a:r>
                <a:r>
                  <a:rPr lang="en-US" dirty="0" smtClean="0"/>
                  <a:t> </a:t>
                </a:r>
                <a:r>
                  <a:rPr lang="en-US" dirty="0" err="1"/>
                  <a:t>ukuran</a:t>
                </a:r>
                <a:r>
                  <a:rPr lang="en-US" dirty="0"/>
                  <a:t> </a:t>
                </a:r>
                <a:r>
                  <a:rPr lang="en-US" dirty="0" err="1"/>
                  <a:t>ragam</a:t>
                </a:r>
                <a:r>
                  <a:rPr lang="en-US" dirty="0"/>
                  <a:t> </a:t>
                </a:r>
                <a:r>
                  <a:rPr lang="en-US" dirty="0" err="1"/>
                  <a:t>intensitas</a:t>
                </a:r>
                <a:r>
                  <a:rPr lang="en-US" dirty="0"/>
                  <a:t> </a:t>
                </a:r>
                <a:r>
                  <a:rPr lang="en-US" dirty="0" err="1"/>
                  <a:t>keabuan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citra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ukuran</a:t>
                </a:r>
                <a:r>
                  <a:rPr lang="en-US" dirty="0"/>
                  <a:t> </a:t>
                </a:r>
                <a:r>
                  <a:rPr lang="en-US" dirty="0" err="1"/>
                  <a:t>penyebaran</a:t>
                </a:r>
                <a:r>
                  <a:rPr lang="en-US" dirty="0"/>
                  <a:t> </a:t>
                </a:r>
                <a:r>
                  <a:rPr lang="en-US" dirty="0" err="1"/>
                  <a:t>elemen</a:t>
                </a:r>
                <a:r>
                  <a:rPr lang="en-US" dirty="0"/>
                  <a:t> </a:t>
                </a:r>
                <a:r>
                  <a:rPr lang="en-US" dirty="0" err="1"/>
                  <a:t>keabuan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citra</a:t>
                </a:r>
                <a:r>
                  <a:rPr lang="en-US" dirty="0"/>
                  <a:t>. </a:t>
                </a:r>
                <a:r>
                  <a:rPr lang="en-US" dirty="0" err="1"/>
                  <a:t>Selain</a:t>
                </a:r>
                <a:r>
                  <a:rPr lang="en-US" dirty="0"/>
                  <a:t> </a:t>
                </a:r>
                <a:r>
                  <a:rPr lang="en-US" dirty="0" err="1"/>
                  <a:t>itu</a:t>
                </a:r>
                <a:r>
                  <a:rPr lang="en-US" dirty="0"/>
                  <a:t>, </a:t>
                </a:r>
                <a:r>
                  <a:rPr lang="en-US" dirty="0" err="1"/>
                  <a:t>kontras</a:t>
                </a:r>
                <a:r>
                  <a:rPr lang="en-US" dirty="0"/>
                  <a:t> </a:t>
                </a:r>
                <a:r>
                  <a:rPr lang="en-US" dirty="0" err="1"/>
                  <a:t>juga</a:t>
                </a:r>
                <a:r>
                  <a:rPr lang="en-US" dirty="0"/>
                  <a:t> </a:t>
                </a:r>
                <a:r>
                  <a:rPr lang="en-US" dirty="0" err="1"/>
                  <a:t>menunjukkan</a:t>
                </a:r>
                <a:r>
                  <a:rPr lang="en-US" dirty="0"/>
                  <a:t> </a:t>
                </a:r>
                <a:r>
                  <a:rPr lang="en-US" dirty="0" err="1"/>
                  <a:t>momen</a:t>
                </a:r>
                <a:r>
                  <a:rPr lang="en-US" dirty="0"/>
                  <a:t> </a:t>
                </a:r>
                <a:r>
                  <a:rPr lang="en-US" dirty="0" err="1"/>
                  <a:t>inersia</a:t>
                </a:r>
                <a:r>
                  <a:rPr lang="en-US" dirty="0"/>
                  <a:t> </a:t>
                </a:r>
                <a:r>
                  <a:rPr lang="en-US" dirty="0" err="1"/>
                  <a:t>elemen-elemen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citra</a:t>
                </a:r>
                <a:r>
                  <a:rPr lang="en-US" dirty="0"/>
                  <a:t> yang </a:t>
                </a:r>
                <a:r>
                  <a:rPr lang="en-US" dirty="0" err="1"/>
                  <a:t>menyebar</a:t>
                </a:r>
                <a:r>
                  <a:rPr lang="en-US" dirty="0"/>
                  <a:t> (Gonzalez &amp; Woods, 1997). </a:t>
                </a:r>
                <a:r>
                  <a:rPr lang="en-US" dirty="0" err="1"/>
                  <a:t>Semakin</a:t>
                </a:r>
                <a:r>
                  <a:rPr lang="en-US" dirty="0"/>
                  <a:t> </a:t>
                </a:r>
                <a:r>
                  <a:rPr lang="en-US" dirty="0" err="1"/>
                  <a:t>jauh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diagonal </a:t>
                </a:r>
                <a:r>
                  <a:rPr lang="en-US" dirty="0" err="1"/>
                  <a:t>utama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kontras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semakin</a:t>
                </a:r>
                <a:r>
                  <a:rPr lang="en-US" dirty="0"/>
                  <a:t> </a:t>
                </a:r>
                <a:r>
                  <a:rPr lang="en-US" dirty="0" err="1"/>
                  <a:t>besar</a:t>
                </a: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err="1" smtClean="0">
                    <a:latin typeface="Cambria Math" panose="02040503050406030204" pitchFamily="18" charset="0"/>
                  </a:rPr>
                  <a:t>Persamaan</a:t>
                </a: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kontras</a:t>
                </a:r>
                <a:r>
                  <a:rPr lang="en-US" dirty="0" smtClean="0">
                    <a:latin typeface="Cambria Math" panose="02040503050406030204" pitchFamily="18" charset="0"/>
                  </a:rPr>
                  <a:t> 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𝐶𝑂𝑁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 smtClean="0"/>
              </a:p>
              <a:p>
                <a:pPr marL="0" indent="0" algn="just">
                  <a:buNone/>
                </a:pPr>
                <a:r>
                  <a:rPr lang="en-US" dirty="0" err="1"/>
                  <a:t>keterangan</a:t>
                </a:r>
                <a:r>
                  <a:rPr lang="en-US" dirty="0"/>
                  <a:t>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𝐶𝑂𝑁</m:t>
                    </m:r>
                  </m:oMath>
                </a14:m>
                <a:r>
                  <a:rPr lang="en-US" dirty="0"/>
                  <a:t>	= </a:t>
                </a:r>
                <a:r>
                  <a:rPr lang="en-US" dirty="0" err="1"/>
                  <a:t>kontras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= </a:t>
                </a:r>
                <a:r>
                  <a:rPr lang="en-US" dirty="0" err="1"/>
                  <a:t>derajat</a:t>
                </a:r>
                <a:r>
                  <a:rPr lang="en-US" dirty="0"/>
                  <a:t> </a:t>
                </a:r>
                <a:r>
                  <a:rPr lang="en-US" dirty="0" err="1"/>
                  <a:t>keabuan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= </a:t>
                </a:r>
                <a:r>
                  <a:rPr lang="en-US" dirty="0" err="1"/>
                  <a:t>derajat</a:t>
                </a:r>
                <a:r>
                  <a:rPr lang="en-US" dirty="0"/>
                  <a:t> </a:t>
                </a:r>
                <a:r>
                  <a:rPr lang="en-US" dirty="0" err="1"/>
                  <a:t>keabun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	= </a:t>
                </a:r>
                <a:r>
                  <a:rPr lang="en-US" dirty="0" err="1"/>
                  <a:t>peluang</a:t>
                </a:r>
                <a:r>
                  <a:rPr lang="en-US" dirty="0"/>
                  <a:t> </a:t>
                </a:r>
                <a:r>
                  <a:rPr lang="en-US" dirty="0" err="1"/>
                  <a:t>keabuan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m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10185"/>
                <a:ext cx="9601200" cy="4967785"/>
              </a:xfrm>
              <a:blipFill>
                <a:blip r:embed="rId2"/>
                <a:stretch>
                  <a:fillRect l="-635" t="-1104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25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Korelasi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28750"/>
                <a:ext cx="9601200" cy="54292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id-ID" dirty="0"/>
                  <a:t>Korelasi digunakan untuk mengukur tingkat keterkaitan atau ketergantungan antara piksel dan piksel </a:t>
                </a:r>
                <a:r>
                  <a:rPr lang="id-ID" dirty="0" smtClean="0"/>
                  <a:t>lainnya</a:t>
                </a:r>
                <a:r>
                  <a:rPr lang="en-US" dirty="0" smtClean="0"/>
                  <a:t>. </a:t>
                </a:r>
                <a:r>
                  <a:rPr lang="en-US" dirty="0" err="1"/>
                  <a:t>Korelasi</a:t>
                </a:r>
                <a:r>
                  <a:rPr lang="en-US" dirty="0"/>
                  <a:t> </a:t>
                </a:r>
                <a:r>
                  <a:rPr lang="en-US" dirty="0" err="1"/>
                  <a:t>menunjukkan</a:t>
                </a:r>
                <a:r>
                  <a:rPr lang="en-US" dirty="0"/>
                  <a:t> </a:t>
                </a:r>
                <a:r>
                  <a:rPr lang="en-US" dirty="0" err="1"/>
                  <a:t>ukuran</a:t>
                </a:r>
                <a:r>
                  <a:rPr lang="en-US" dirty="0"/>
                  <a:t> </a:t>
                </a:r>
                <a:r>
                  <a:rPr lang="en-US" dirty="0" err="1"/>
                  <a:t>struktur</a:t>
                </a:r>
                <a:r>
                  <a:rPr lang="en-US" dirty="0"/>
                  <a:t> linear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keabuan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citra</a:t>
                </a:r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memberikan</a:t>
                </a:r>
                <a:r>
                  <a:rPr lang="en-US" dirty="0"/>
                  <a:t> </a:t>
                </a:r>
                <a:r>
                  <a:rPr lang="en-US" dirty="0" err="1"/>
                  <a:t>petunjuk</a:t>
                </a:r>
                <a:r>
                  <a:rPr lang="en-US" dirty="0"/>
                  <a:t> </a:t>
                </a:r>
                <a:r>
                  <a:rPr lang="en-US" dirty="0" err="1"/>
                  <a:t>adanya</a:t>
                </a:r>
                <a:r>
                  <a:rPr lang="en-US" dirty="0"/>
                  <a:t> </a:t>
                </a:r>
                <a:r>
                  <a:rPr lang="en-US" dirty="0" err="1"/>
                  <a:t>struktur</a:t>
                </a:r>
                <a:r>
                  <a:rPr lang="en-US" dirty="0"/>
                  <a:t> linear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citra</a:t>
                </a:r>
                <a:r>
                  <a:rPr lang="en-US" dirty="0"/>
                  <a:t> (Gonzalez &amp; Woods, 1997).</a:t>
                </a: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err="1" smtClean="0">
                    <a:latin typeface="Cambria Math" panose="02040503050406030204" pitchFamily="18" charset="0"/>
                  </a:rPr>
                  <a:t>Persamaan</a:t>
                </a: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korelasi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keterangan</a:t>
                </a:r>
                <a:r>
                  <a:rPr lang="en-US" dirty="0"/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dirty="0"/>
                  <a:t>		= </a:t>
                </a:r>
                <a:r>
                  <a:rPr lang="en-US" dirty="0" err="1"/>
                  <a:t>korelasi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		= </a:t>
                </a:r>
                <a:r>
                  <a:rPr lang="en-US" dirty="0" err="1"/>
                  <a:t>derajat</a:t>
                </a:r>
                <a:r>
                  <a:rPr lang="en-US" dirty="0"/>
                  <a:t> </a:t>
                </a:r>
                <a:r>
                  <a:rPr lang="en-US" dirty="0" err="1"/>
                  <a:t>keabuan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		= </a:t>
                </a:r>
                <a:r>
                  <a:rPr lang="en-US" dirty="0" err="1"/>
                  <a:t>derajat</a:t>
                </a:r>
                <a:r>
                  <a:rPr lang="en-US" dirty="0"/>
                  <a:t> </a:t>
                </a:r>
                <a:r>
                  <a:rPr lang="en-US" dirty="0" err="1"/>
                  <a:t>keabun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	= </a:t>
                </a:r>
                <a:r>
                  <a:rPr lang="en-US" dirty="0" err="1"/>
                  <a:t>peluang</a:t>
                </a:r>
                <a:r>
                  <a:rPr lang="en-US" dirty="0"/>
                  <a:t> </a:t>
                </a:r>
                <a:r>
                  <a:rPr lang="en-US" dirty="0" err="1"/>
                  <a:t>keabuan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m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	</a:t>
                </a:r>
                <a:r>
                  <a:rPr lang="en-US" dirty="0" smtClean="0"/>
                  <a:t>	=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rerata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	</a:t>
                </a:r>
                <a:r>
                  <a:rPr lang="en-US" dirty="0"/>
                  <a:t>	=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i="1" dirty="0" err="1"/>
                  <a:t>standart</a:t>
                </a:r>
                <a:r>
                  <a:rPr lang="en-US" i="1" dirty="0"/>
                  <a:t> </a:t>
                </a:r>
                <a:r>
                  <a:rPr lang="en-US" i="1" dirty="0" err="1"/>
                  <a:t>deviasi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28750"/>
                <a:ext cx="9601200" cy="5429250"/>
              </a:xfrm>
              <a:blipFill>
                <a:blip r:embed="rId2"/>
                <a:stretch>
                  <a:fillRect l="-571" t="-1459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584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Energi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14901"/>
                <a:ext cx="9601200" cy="43524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id-ID" dirty="0" smtClean="0"/>
                  <a:t>Energi adalah keseragaman matriks </a:t>
                </a:r>
                <a:r>
                  <a:rPr lang="en-US" dirty="0"/>
                  <a:t>co-occurrence</a:t>
                </a:r>
                <a:r>
                  <a:rPr lang="id-ID" dirty="0"/>
                  <a:t>. </a:t>
                </a:r>
                <a:r>
                  <a:rPr lang="en-US" dirty="0" err="1"/>
                  <a:t>Energi</a:t>
                </a:r>
                <a:r>
                  <a:rPr lang="en-US" dirty="0"/>
                  <a:t> </a:t>
                </a:r>
                <a:r>
                  <a:rPr lang="en-US" dirty="0" err="1" smtClean="0"/>
                  <a:t>merupakan</a:t>
                </a:r>
                <a:r>
                  <a:rPr lang="en-US" dirty="0" smtClean="0"/>
                  <a:t> </a:t>
                </a:r>
                <a:r>
                  <a:rPr lang="en-US" dirty="0" err="1"/>
                  <a:t>ukuran</a:t>
                </a:r>
                <a:r>
                  <a:rPr lang="en-US" dirty="0"/>
                  <a:t> </a:t>
                </a:r>
                <a:r>
                  <a:rPr lang="en-US" dirty="0" err="1"/>
                  <a:t>konsentrasi</a:t>
                </a:r>
                <a:r>
                  <a:rPr lang="en-US" dirty="0"/>
                  <a:t> </a:t>
                </a:r>
                <a:r>
                  <a:rPr lang="en-US" dirty="0" err="1" smtClean="0"/>
                  <a:t>pasangan-pasangan</a:t>
                </a:r>
                <a:r>
                  <a:rPr lang="en-US" dirty="0" smtClean="0"/>
                  <a:t> </a:t>
                </a:r>
                <a:r>
                  <a:rPr lang="en-US" dirty="0" err="1"/>
                  <a:t>piksel</a:t>
                </a:r>
                <a:r>
                  <a:rPr lang="en-US" dirty="0"/>
                  <a:t> yang </a:t>
                </a:r>
                <a:r>
                  <a:rPr lang="en-US" dirty="0" err="1"/>
                  <a:t>memenuhi</a:t>
                </a:r>
                <a:r>
                  <a:rPr lang="en-US" dirty="0"/>
                  <a:t> </a:t>
                </a:r>
                <a:r>
                  <a:rPr lang="en-US" dirty="0" err="1"/>
                  <a:t>syarat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intensitas</a:t>
                </a:r>
                <a:r>
                  <a:rPr lang="en-US" dirty="0"/>
                  <a:t> </a:t>
                </a:r>
                <a:r>
                  <a:rPr lang="en-US" dirty="0" err="1"/>
                  <a:t>kookurensi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beberapa</a:t>
                </a:r>
                <a:r>
                  <a:rPr lang="en-US" dirty="0"/>
                  <a:t> </a:t>
                </a:r>
                <a:r>
                  <a:rPr lang="en-US" dirty="0" err="1"/>
                  <a:t>koordinat</a:t>
                </a:r>
                <a:r>
                  <a:rPr lang="en-US" dirty="0"/>
                  <a:t>.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energi</a:t>
                </a:r>
                <a:r>
                  <a:rPr lang="en-US" dirty="0"/>
                  <a:t> </a:t>
                </a:r>
                <a:r>
                  <a:rPr lang="en-US" dirty="0" err="1"/>
                  <a:t>makin</a:t>
                </a:r>
                <a:r>
                  <a:rPr lang="en-US" dirty="0"/>
                  <a:t> </a:t>
                </a:r>
                <a:r>
                  <a:rPr lang="en-US" dirty="0" err="1"/>
                  <a:t>membesar</a:t>
                </a:r>
                <a:r>
                  <a:rPr lang="en-US" dirty="0"/>
                  <a:t> </a:t>
                </a:r>
                <a:r>
                  <a:rPr lang="en-US" dirty="0" err="1"/>
                  <a:t>bila</a:t>
                </a:r>
                <a:r>
                  <a:rPr lang="en-US" dirty="0"/>
                  <a:t> </a:t>
                </a:r>
                <a:r>
                  <a:rPr lang="en-US" dirty="0" err="1"/>
                  <a:t>hubungan</a:t>
                </a:r>
                <a:r>
                  <a:rPr lang="en-US" dirty="0"/>
                  <a:t> </a:t>
                </a:r>
                <a:r>
                  <a:rPr lang="en-US" dirty="0" err="1"/>
                  <a:t>antara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intensitas</a:t>
                </a:r>
                <a:r>
                  <a:rPr lang="en-US" dirty="0"/>
                  <a:t> </a:t>
                </a:r>
                <a:r>
                  <a:rPr lang="en-US" dirty="0" err="1"/>
                  <a:t>kookurensi</a:t>
                </a:r>
                <a:r>
                  <a:rPr lang="en-US" dirty="0"/>
                  <a:t> </a:t>
                </a:r>
                <a:r>
                  <a:rPr lang="en-US" dirty="0" err="1"/>
                  <a:t>terkonsentrasi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beberapa</a:t>
                </a:r>
                <a:r>
                  <a:rPr lang="en-US" dirty="0"/>
                  <a:t> </a:t>
                </a:r>
                <a:r>
                  <a:rPr lang="en-US" dirty="0" err="1"/>
                  <a:t>koordinat</a:t>
                </a:r>
                <a:r>
                  <a:rPr lang="en-US" dirty="0"/>
                  <a:t> (</a:t>
                </a:r>
                <a:r>
                  <a:rPr lang="en-US" dirty="0" err="1"/>
                  <a:t>memusat</a:t>
                </a:r>
                <a:r>
                  <a:rPr lang="en-US" dirty="0"/>
                  <a:t>)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mengecil</a:t>
                </a:r>
                <a:r>
                  <a:rPr lang="en-US" dirty="0"/>
                  <a:t> </a:t>
                </a:r>
                <a:r>
                  <a:rPr lang="en-US" dirty="0" err="1"/>
                  <a:t>bila</a:t>
                </a:r>
                <a:r>
                  <a:rPr lang="en-US" dirty="0"/>
                  <a:t> </a:t>
                </a:r>
                <a:r>
                  <a:rPr lang="en-US" dirty="0" err="1"/>
                  <a:t>letaknya</a:t>
                </a:r>
                <a:r>
                  <a:rPr lang="en-US" dirty="0"/>
                  <a:t> </a:t>
                </a:r>
                <a:r>
                  <a:rPr lang="en-US" dirty="0" err="1"/>
                  <a:t>menyebar</a:t>
                </a:r>
                <a:r>
                  <a:rPr lang="en-US" dirty="0"/>
                  <a:t> (Gonzalez &amp; Woods, 1997).</a:t>
                </a:r>
                <a:r>
                  <a:rPr lang="id-ID" dirty="0" smtClean="0"/>
                  <a:t>Energi </a:t>
                </a:r>
                <a:r>
                  <a:rPr lang="id-ID" dirty="0"/>
                  <a:t>ini juga bisa disebut Angular Second Moment (ASM) </a:t>
                </a: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err="1" smtClean="0"/>
                  <a:t>Persamaan</a:t>
                </a:r>
                <a:r>
                  <a:rPr lang="en-US" dirty="0" smtClean="0"/>
                  <a:t> energy: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/>
                  <a:t>keterangan: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		= </a:t>
                </a:r>
                <a:r>
                  <a:rPr lang="en-US" dirty="0" err="1" smtClean="0"/>
                  <a:t>Energi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		= </a:t>
                </a:r>
                <a:r>
                  <a:rPr lang="en-US" dirty="0" err="1"/>
                  <a:t>derajat</a:t>
                </a:r>
                <a:r>
                  <a:rPr lang="en-US" dirty="0"/>
                  <a:t> </a:t>
                </a:r>
                <a:r>
                  <a:rPr lang="en-US" dirty="0" err="1"/>
                  <a:t>keabuan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		= </a:t>
                </a:r>
                <a:r>
                  <a:rPr lang="en-US" dirty="0" err="1"/>
                  <a:t>derajat</a:t>
                </a:r>
                <a:r>
                  <a:rPr lang="en-US" dirty="0"/>
                  <a:t> </a:t>
                </a:r>
                <a:r>
                  <a:rPr lang="en-US" dirty="0" err="1"/>
                  <a:t>keabun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	= </a:t>
                </a:r>
                <a:r>
                  <a:rPr lang="en-US" dirty="0" err="1"/>
                  <a:t>peluang</a:t>
                </a:r>
                <a:r>
                  <a:rPr lang="en-US" dirty="0"/>
                  <a:t> </a:t>
                </a:r>
                <a:r>
                  <a:rPr lang="en-US" dirty="0" err="1"/>
                  <a:t>keabuan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m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14901"/>
                <a:ext cx="9601200" cy="4352499"/>
              </a:xfrm>
              <a:blipFill>
                <a:blip r:embed="rId2"/>
                <a:stretch>
                  <a:fillRect l="-571" t="-2521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7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Homogenitas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21475" y="1428749"/>
                <a:ext cx="9601200" cy="490381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d-ID" dirty="0"/>
                  <a:t>Homogenitas adalah nilai dari tingkat keseragaman pada tingkat abu-abu lokal. </a:t>
                </a:r>
                <a:r>
                  <a:rPr lang="en-US" dirty="0" err="1"/>
                  <a:t>Homogenitas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kehomogenan</a:t>
                </a:r>
                <a:r>
                  <a:rPr lang="en-US" dirty="0"/>
                  <a:t> </a:t>
                </a:r>
                <a:r>
                  <a:rPr lang="en-US" dirty="0" err="1"/>
                  <a:t>citra</a:t>
                </a:r>
                <a:r>
                  <a:rPr lang="en-US" dirty="0"/>
                  <a:t> yang </a:t>
                </a:r>
                <a:r>
                  <a:rPr lang="en-US" dirty="0" err="1"/>
                  <a:t>berderajat</a:t>
                </a:r>
                <a:r>
                  <a:rPr lang="en-US" dirty="0"/>
                  <a:t> </a:t>
                </a:r>
                <a:r>
                  <a:rPr lang="en-US" dirty="0" err="1"/>
                  <a:t>keabuan</a:t>
                </a:r>
                <a:r>
                  <a:rPr lang="en-US" dirty="0"/>
                  <a:t> </a:t>
                </a:r>
                <a:r>
                  <a:rPr lang="en-US" dirty="0" err="1"/>
                  <a:t>sejenis</a:t>
                </a:r>
                <a:r>
                  <a:rPr lang="en-US" dirty="0"/>
                  <a:t> (Gonzalez &amp; Woods, 1997).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homogenitas</a:t>
                </a:r>
                <a:r>
                  <a:rPr lang="en-US" dirty="0"/>
                  <a:t> </a:t>
                </a:r>
                <a:r>
                  <a:rPr lang="en-US" dirty="0" err="1"/>
                  <a:t>membesar</a:t>
                </a:r>
                <a:r>
                  <a:rPr lang="en-US" dirty="0"/>
                  <a:t> </a:t>
                </a:r>
                <a:r>
                  <a:rPr lang="en-US" dirty="0" err="1"/>
                  <a:t>bila</a:t>
                </a:r>
                <a:r>
                  <a:rPr lang="en-US" dirty="0"/>
                  <a:t> </a:t>
                </a:r>
                <a:r>
                  <a:rPr lang="en-US" dirty="0" err="1"/>
                  <a:t>ragam</a:t>
                </a:r>
                <a:r>
                  <a:rPr lang="en-US" dirty="0"/>
                  <a:t> </a:t>
                </a:r>
                <a:r>
                  <a:rPr lang="en-US" dirty="0" err="1"/>
                  <a:t>derajat</a:t>
                </a:r>
                <a:r>
                  <a:rPr lang="en-US" dirty="0"/>
                  <a:t> </a:t>
                </a:r>
                <a:r>
                  <a:rPr lang="en-US" dirty="0" err="1"/>
                  <a:t>keabuan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citra</a:t>
                </a:r>
                <a:r>
                  <a:rPr lang="en-US" dirty="0"/>
                  <a:t> </a:t>
                </a:r>
                <a:r>
                  <a:rPr lang="en-US" dirty="0" err="1"/>
                  <a:t>mengecil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sebaliknya</a:t>
                </a:r>
                <a:r>
                  <a:rPr lang="en-US" dirty="0"/>
                  <a:t>. </a:t>
                </a:r>
                <a:r>
                  <a:rPr lang="id-ID" dirty="0" smtClean="0"/>
                  <a:t>Homogenitas </a:t>
                </a:r>
                <a:r>
                  <a:rPr lang="id-ID" dirty="0"/>
                  <a:t>dapat disebut Inverse Difference Moment (IDM). </a:t>
                </a: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err="1" smtClean="0">
                    <a:latin typeface="Cambria Math" panose="02040503050406030204" pitchFamily="18" charset="0"/>
                  </a:rPr>
                  <a:t>Persamaan</a:t>
                </a: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homogenitas</a:t>
                </a:r>
                <a:r>
                  <a:rPr lang="en-US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keterangan</a:t>
                </a:r>
                <a:r>
                  <a:rPr lang="en-US" dirty="0"/>
                  <a:t>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		= </a:t>
                </a:r>
                <a:r>
                  <a:rPr lang="en-US" dirty="0" err="1"/>
                  <a:t>homogenitas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		= </a:t>
                </a:r>
                <a:r>
                  <a:rPr lang="en-US" dirty="0" err="1"/>
                  <a:t>derajat</a:t>
                </a:r>
                <a:r>
                  <a:rPr lang="en-US" dirty="0"/>
                  <a:t> </a:t>
                </a:r>
                <a:r>
                  <a:rPr lang="en-US" dirty="0" err="1"/>
                  <a:t>keabuan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		= </a:t>
                </a:r>
                <a:r>
                  <a:rPr lang="en-US" dirty="0" err="1"/>
                  <a:t>derajat</a:t>
                </a:r>
                <a:r>
                  <a:rPr lang="en-US" dirty="0"/>
                  <a:t> </a:t>
                </a:r>
                <a:r>
                  <a:rPr lang="en-US" dirty="0" err="1"/>
                  <a:t>keabun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	= </a:t>
                </a:r>
                <a:r>
                  <a:rPr lang="en-US" dirty="0" err="1"/>
                  <a:t>peluang</a:t>
                </a:r>
                <a:r>
                  <a:rPr lang="en-US" dirty="0"/>
                  <a:t> </a:t>
                </a:r>
                <a:r>
                  <a:rPr lang="en-US" dirty="0" err="1"/>
                  <a:t>keabuan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m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1475" y="1428749"/>
                <a:ext cx="9601200" cy="4903811"/>
              </a:xfrm>
              <a:blipFill>
                <a:blip r:embed="rId2"/>
                <a:stretch>
                  <a:fillRect l="-635" t="-994" r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362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Entropi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21475" y="1428749"/>
                <a:ext cx="9601200" cy="490381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Entropi</a:t>
                </a:r>
                <a:r>
                  <a:rPr lang="en-US" dirty="0"/>
                  <a:t> </a:t>
                </a:r>
                <a:r>
                  <a:rPr lang="en-US" dirty="0" err="1"/>
                  <a:t>berfungsi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mengukur</a:t>
                </a:r>
                <a:r>
                  <a:rPr lang="en-US" dirty="0"/>
                  <a:t> </a:t>
                </a:r>
                <a:r>
                  <a:rPr lang="en-US" dirty="0" err="1"/>
                  <a:t>keteracakan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derajat</a:t>
                </a:r>
                <a:r>
                  <a:rPr lang="en-US" dirty="0"/>
                  <a:t> </a:t>
                </a:r>
                <a:r>
                  <a:rPr lang="en-US" dirty="0" err="1"/>
                  <a:t>keabuan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citra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i="1" dirty="0"/>
                  <a:t>co-occurrence</a:t>
                </a:r>
                <a:r>
                  <a:rPr lang="en-US" dirty="0" smtClean="0"/>
                  <a:t>.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entropi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memberikan</a:t>
                </a:r>
                <a:r>
                  <a:rPr lang="en-US" dirty="0"/>
                  <a:t> </a:t>
                </a:r>
                <a:r>
                  <a:rPr lang="en-US" dirty="0" err="1"/>
                  <a:t>informasi</a:t>
                </a:r>
                <a:r>
                  <a:rPr lang="en-US" dirty="0"/>
                  <a:t> </a:t>
                </a:r>
                <a:r>
                  <a:rPr lang="en-US" dirty="0" err="1"/>
                  <a:t>terkait</a:t>
                </a:r>
                <a:r>
                  <a:rPr lang="en-US" dirty="0"/>
                  <a:t> </a:t>
                </a:r>
                <a:r>
                  <a:rPr lang="en-US" dirty="0" err="1"/>
                  <a:t>citra</a:t>
                </a:r>
                <a:r>
                  <a:rPr lang="en-US" dirty="0"/>
                  <a:t> yang </a:t>
                </a:r>
                <a:r>
                  <a:rPr lang="en-US" dirty="0" err="1"/>
                  <a:t>permukaannya</a:t>
                </a:r>
                <a:r>
                  <a:rPr lang="en-US" dirty="0"/>
                  <a:t> </a:t>
                </a:r>
                <a:r>
                  <a:rPr lang="en-US" dirty="0" err="1"/>
                  <a:t>kasar</a:t>
                </a:r>
                <a:r>
                  <a:rPr lang="en-US" dirty="0"/>
                  <a:t> </a:t>
                </a:r>
                <a:r>
                  <a:rPr lang="en-US" dirty="0" err="1"/>
                  <a:t>ataupun</a:t>
                </a:r>
                <a:r>
                  <a:rPr lang="en-US" dirty="0"/>
                  <a:t> </a:t>
                </a:r>
                <a:r>
                  <a:rPr lang="en-US" dirty="0" err="1"/>
                  <a:t>halus</a:t>
                </a:r>
                <a:r>
                  <a:rPr lang="en-US" dirty="0"/>
                  <a:t>. </a:t>
                </a:r>
                <a:r>
                  <a:rPr lang="en-US" dirty="0" err="1"/>
                  <a:t>Ketika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entropi</a:t>
                </a:r>
                <a:r>
                  <a:rPr lang="en-US" dirty="0"/>
                  <a:t> yang </a:t>
                </a:r>
                <a:r>
                  <a:rPr lang="en-US" dirty="0" err="1"/>
                  <a:t>diperoleh</a:t>
                </a:r>
                <a:r>
                  <a:rPr lang="en-US" dirty="0"/>
                  <a:t> </a:t>
                </a:r>
                <a:r>
                  <a:rPr lang="en-US" dirty="0" err="1"/>
                  <a:t>mendekati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tekstur</a:t>
                </a:r>
                <a:r>
                  <a:rPr lang="en-US" dirty="0"/>
                  <a:t> </a:t>
                </a:r>
                <a:r>
                  <a:rPr lang="en-US" dirty="0" err="1"/>
                  <a:t>citra</a:t>
                </a:r>
                <a:r>
                  <a:rPr lang="en-US" dirty="0"/>
                  <a:t> </a:t>
                </a:r>
                <a:r>
                  <a:rPr lang="en-US" dirty="0" err="1"/>
                  <a:t>semakin</a:t>
                </a:r>
                <a:r>
                  <a:rPr lang="en-US" dirty="0"/>
                  <a:t> </a:t>
                </a:r>
                <a:r>
                  <a:rPr lang="en-US" dirty="0" err="1"/>
                  <a:t>kasar</a:t>
                </a:r>
                <a:r>
                  <a:rPr lang="en-US" dirty="0" smtClean="0"/>
                  <a:t>. </a:t>
                </a:r>
                <a:r>
                  <a:rPr lang="id-ID" dirty="0" smtClean="0"/>
                  <a:t> </a:t>
                </a: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err="1" smtClean="0">
                    <a:latin typeface="Cambria Math" panose="02040503050406030204" pitchFamily="18" charset="0"/>
                  </a:rPr>
                  <a:t>Persamaan</a:t>
                </a: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entropi</a:t>
                </a:r>
                <a:r>
                  <a:rPr lang="en-US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𝐸𝑁𝑇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/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keterangan</a:t>
                </a:r>
                <a:r>
                  <a:rPr lang="en-US" dirty="0"/>
                  <a:t>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𝐸𝑁𝑇</m:t>
                    </m:r>
                  </m:oMath>
                </a14:m>
                <a:r>
                  <a:rPr lang="en-US" dirty="0"/>
                  <a:t>		= </a:t>
                </a:r>
                <a:r>
                  <a:rPr lang="en-US" dirty="0" err="1" smtClean="0"/>
                  <a:t>entropi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		= </a:t>
                </a:r>
                <a:r>
                  <a:rPr lang="en-US" dirty="0" err="1"/>
                  <a:t>derajat</a:t>
                </a:r>
                <a:r>
                  <a:rPr lang="en-US" dirty="0"/>
                  <a:t> </a:t>
                </a:r>
                <a:r>
                  <a:rPr lang="en-US" dirty="0" err="1"/>
                  <a:t>keabuan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		= </a:t>
                </a:r>
                <a:r>
                  <a:rPr lang="en-US" dirty="0" err="1"/>
                  <a:t>derajat</a:t>
                </a:r>
                <a:r>
                  <a:rPr lang="en-US" dirty="0"/>
                  <a:t> </a:t>
                </a:r>
                <a:r>
                  <a:rPr lang="en-US" dirty="0" err="1"/>
                  <a:t>keabun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	= </a:t>
                </a:r>
                <a:r>
                  <a:rPr lang="en-US" dirty="0" err="1"/>
                  <a:t>peluang</a:t>
                </a:r>
                <a:r>
                  <a:rPr lang="en-US" dirty="0"/>
                  <a:t> </a:t>
                </a:r>
                <a:r>
                  <a:rPr lang="en-US" dirty="0" err="1"/>
                  <a:t>keabuan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m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1475" y="1428749"/>
                <a:ext cx="9601200" cy="4903811"/>
              </a:xfrm>
              <a:blipFill>
                <a:blip r:embed="rId2"/>
                <a:stretch>
                  <a:fillRect l="-635" t="-994" r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72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glcm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Gray Level Co-occurrence Matrix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3532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Citra yang </a:t>
                </a:r>
                <a:r>
                  <a:rPr lang="en-US" dirty="0" err="1" smtClean="0"/>
                  <a:t>digunakan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citra</a:t>
                </a:r>
                <a:r>
                  <a:rPr lang="en-US" dirty="0" smtClean="0"/>
                  <a:t> 3 bit (0-7)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Bentuklah</a:t>
                </a:r>
                <a:r>
                  <a:rPr lang="en-US" dirty="0" smtClean="0"/>
                  <a:t> GLCM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D=1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=0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399814"/>
              </p:ext>
            </p:extLst>
          </p:nvPr>
        </p:nvGraphicFramePr>
        <p:xfrm>
          <a:off x="1719179" y="2765034"/>
          <a:ext cx="812800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398541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80641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443894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96816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19130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3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7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4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591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578507"/>
              </p:ext>
            </p:extLst>
          </p:nvPr>
        </p:nvGraphicFramePr>
        <p:xfrm>
          <a:off x="866273" y="2887580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m,n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11823"/>
              </p:ext>
            </p:extLst>
          </p:nvPr>
        </p:nvGraphicFramePr>
        <p:xfrm>
          <a:off x="1719179" y="214340"/>
          <a:ext cx="457200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3985413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7806415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43894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968168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19130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3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7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4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19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66078" y="709684"/>
            <a:ext cx="368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Co-occurrence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75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Symetric</a:t>
            </a:r>
            <a:r>
              <a:rPr lang="en-US" dirty="0"/>
              <a:t>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286220"/>
              </p:ext>
            </p:extLst>
          </p:nvPr>
        </p:nvGraphicFramePr>
        <p:xfrm>
          <a:off x="1371600" y="2407920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844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444832"/>
              </p:ext>
            </p:extLst>
          </p:nvPr>
        </p:nvGraphicFramePr>
        <p:xfrm>
          <a:off x="1371600" y="2286000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m,n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453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81" y="153538"/>
            <a:ext cx="9601200" cy="1485900"/>
          </a:xfrm>
        </p:spPr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ontras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974" y="4435522"/>
                <a:ext cx="3882788" cy="230647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CON(1,1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(1−1)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dirty="0" smtClean="0"/>
                  <a:t>=0</a:t>
                </a:r>
              </a:p>
              <a:p>
                <a:pPr marL="0" indent="0">
                  <a:buNone/>
                </a:pPr>
                <a:endParaRPr lang="en-US" b="0" i="1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𝐶𝑂𝑁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7.864</m:t>
                      </m:r>
                    </m:oMath>
                  </m:oMathPara>
                </a14:m>
                <a:endParaRPr lang="en-US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974" y="4435522"/>
                <a:ext cx="3882788" cy="2306472"/>
              </a:xfrm>
              <a:blipFill>
                <a:blip r:embed="rId2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149282"/>
              </p:ext>
            </p:extLst>
          </p:nvPr>
        </p:nvGraphicFramePr>
        <p:xfrm>
          <a:off x="880281" y="743803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m,n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22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81" y="153538"/>
            <a:ext cx="9601200" cy="1485900"/>
          </a:xfrm>
        </p:spPr>
        <p:txBody>
          <a:bodyPr/>
          <a:lstStyle/>
          <a:p>
            <a:r>
              <a:rPr lang="en-US" dirty="0" err="1" smtClean="0"/>
              <a:t>Korelasi</a:t>
            </a:r>
            <a:r>
              <a:rPr lang="en-US" dirty="0" smtClean="0"/>
              <a:t>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0281" y="4435522"/>
                <a:ext cx="4196686" cy="2306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dirty="0" smtClean="0"/>
                  <a:t>)+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+</a:t>
                </a:r>
                <a:r>
                  <a:rPr lang="en-US" dirty="0" smtClean="0"/>
                  <a:t>….+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.4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281" y="4435522"/>
                <a:ext cx="4196686" cy="2306472"/>
              </a:xfrm>
              <a:blipFill>
                <a:blip r:embed="rId2"/>
                <a:stretch>
                  <a:fillRect t="-2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720168"/>
              </p:ext>
            </p:extLst>
          </p:nvPr>
        </p:nvGraphicFramePr>
        <p:xfrm>
          <a:off x="784746" y="109796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m,n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5172502" y="4435522"/>
                <a:ext cx="5111087" cy="2306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=(1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dirty="0" smtClean="0"/>
                  <a:t>)+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dirty="0"/>
                  <a:t>)+</a:t>
                </a:r>
                <a:r>
                  <a:rPr lang="en-US" dirty="0" smtClean="0"/>
                  <a:t>…+(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3.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02" y="4435522"/>
                <a:ext cx="5111087" cy="2306472"/>
              </a:xfrm>
              <a:prstGeom prst="rect">
                <a:avLst/>
              </a:prstGeom>
              <a:blipFill>
                <a:blip r:embed="rId3"/>
                <a:stretch>
                  <a:fillRect t="-2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781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81" y="153538"/>
            <a:ext cx="9601200" cy="1485900"/>
          </a:xfrm>
        </p:spPr>
        <p:txBody>
          <a:bodyPr/>
          <a:lstStyle/>
          <a:p>
            <a:r>
              <a:rPr lang="en-US" dirty="0" err="1" smtClean="0"/>
              <a:t>Korelasi</a:t>
            </a:r>
            <a:r>
              <a:rPr lang="en-US" dirty="0" smtClean="0"/>
              <a:t>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0281" y="4435522"/>
                <a:ext cx="4237630" cy="2306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r>
                  <a:rPr lang="en-US" dirty="0"/>
                  <a:t>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(1,1)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.4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0.288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1.986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281" y="4435522"/>
                <a:ext cx="4237630" cy="2306472"/>
              </a:xfrm>
              <a:blipFill>
                <a:blip r:embed="rId2"/>
                <a:stretch>
                  <a:fillRect t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117911" y="4435522"/>
                <a:ext cx="4237630" cy="2306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(1,1)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.4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0.288</m:t>
                    </m:r>
                  </m:oMath>
                </a14:m>
                <a:r>
                  <a:rPr lang="en-US" dirty="0"/>
                  <a:t>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2.982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11" y="4435522"/>
                <a:ext cx="4237630" cy="2306472"/>
              </a:xfrm>
              <a:prstGeom prst="rect">
                <a:avLst/>
              </a:prstGeom>
              <a:blipFill>
                <a:blip r:embed="rId3"/>
                <a:stretch>
                  <a:fillRect t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08908"/>
              </p:ext>
            </p:extLst>
          </p:nvPr>
        </p:nvGraphicFramePr>
        <p:xfrm>
          <a:off x="784746" y="109796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m,n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645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81" y="153538"/>
            <a:ext cx="9601200" cy="1485900"/>
          </a:xfrm>
        </p:spPr>
        <p:txBody>
          <a:bodyPr/>
          <a:lstStyle/>
          <a:p>
            <a:r>
              <a:rPr lang="en-US" dirty="0" err="1" smtClean="0"/>
              <a:t>Korelasi</a:t>
            </a:r>
            <a:r>
              <a:rPr lang="en-US" dirty="0" smtClean="0"/>
              <a:t>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0281" y="4551528"/>
                <a:ext cx="4483289" cy="2306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.4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3.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1.986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×2.982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0.167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281" y="4551528"/>
                <a:ext cx="4483289" cy="23064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42899" y="118771"/>
                <a:ext cx="4225772" cy="676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899" y="118771"/>
                <a:ext cx="4225772" cy="676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862060"/>
              </p:ext>
            </p:extLst>
          </p:nvPr>
        </p:nvGraphicFramePr>
        <p:xfrm>
          <a:off x="784746" y="109796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m,n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587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81" y="153538"/>
            <a:ext cx="9601200" cy="1485900"/>
          </a:xfrm>
        </p:spPr>
        <p:txBody>
          <a:bodyPr/>
          <a:lstStyle/>
          <a:p>
            <a:r>
              <a:rPr lang="en-US" dirty="0" err="1" smtClean="0"/>
              <a:t>Energi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0281" y="4435522"/>
                <a:ext cx="11075158" cy="2306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0.054</m:t>
                    </m:r>
                  </m:oMath>
                </a14:m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281" y="4435522"/>
                <a:ext cx="11075158" cy="23064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168968"/>
              </p:ext>
            </p:extLst>
          </p:nvPr>
        </p:nvGraphicFramePr>
        <p:xfrm>
          <a:off x="880281" y="896488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m,n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633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81" y="153538"/>
            <a:ext cx="9601200" cy="1485900"/>
          </a:xfrm>
        </p:spPr>
        <p:txBody>
          <a:bodyPr/>
          <a:lstStyle/>
          <a:p>
            <a:r>
              <a:rPr lang="en-US" dirty="0" err="1" smtClean="0"/>
              <a:t>Homogenitas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0281" y="4551528"/>
                <a:ext cx="2982035" cy="2306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1+|1−1|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0.438</m:t>
                      </m:r>
                    </m:oMath>
                  </m:oMathPara>
                </a14:m>
                <a:endParaRPr lang="en-US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281" y="4551528"/>
                <a:ext cx="2982035" cy="23064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559793"/>
              </p:ext>
            </p:extLst>
          </p:nvPr>
        </p:nvGraphicFramePr>
        <p:xfrm>
          <a:off x="784746" y="109796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m,n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31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GLCM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 smtClean="0"/>
              <a:t>nilai</a:t>
            </a:r>
            <a:r>
              <a:rPr lang="en-US" dirty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/>
              <a:t>orde</a:t>
            </a:r>
            <a:r>
              <a:rPr lang="en-US" dirty="0"/>
              <a:t> ke-2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 smtClean="0"/>
              <a:t>probabilitas</a:t>
            </a:r>
            <a:r>
              <a:rPr lang="en-US" dirty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/>
              <a:t>kedekatan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(</a:t>
            </a:r>
            <a:r>
              <a:rPr lang="en-US" b="1" i="1" dirty="0"/>
              <a:t>D</a:t>
            </a:r>
            <a:r>
              <a:rPr lang="en-US" dirty="0" smtClean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(</a:t>
            </a:r>
            <a:r>
              <a:rPr lang="el-GR" b="1" i="1" dirty="0"/>
              <a:t>θ</a:t>
            </a:r>
            <a:r>
              <a:rPr lang="el-GR" dirty="0"/>
              <a:t>) </a:t>
            </a:r>
            <a:r>
              <a:rPr lang="en-US" dirty="0" err="1"/>
              <a:t>tertentu</a:t>
            </a:r>
            <a:r>
              <a:rPr lang="en-US" dirty="0"/>
              <a:t> (</a:t>
            </a:r>
            <a:r>
              <a:rPr lang="en-US" dirty="0" err="1"/>
              <a:t>Rahmanti</a:t>
            </a:r>
            <a:r>
              <a:rPr lang="en-US" dirty="0"/>
              <a:t>, 2017) 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591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81" y="153538"/>
            <a:ext cx="9601200" cy="1485900"/>
          </a:xfrm>
        </p:spPr>
        <p:txBody>
          <a:bodyPr/>
          <a:lstStyle/>
          <a:p>
            <a:r>
              <a:rPr lang="en-US" dirty="0" err="1" smtClean="0"/>
              <a:t>Entropi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0280" y="4503762"/>
                <a:ext cx="3964675" cy="2306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𝐸𝑁𝑇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=0.216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𝐸𝑁𝑇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4.389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280" y="4503762"/>
                <a:ext cx="3964675" cy="23064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784746" y="109796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m,n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862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Ekstaksi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GLCM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0531" y="1375864"/>
                <a:ext cx="9601200" cy="527059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Citra yang </a:t>
                </a:r>
                <a:r>
                  <a:rPr lang="en-US" dirty="0" err="1" smtClean="0"/>
                  <a:t>digunakan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citra</a:t>
                </a:r>
                <a:r>
                  <a:rPr lang="en-US" dirty="0" smtClean="0"/>
                  <a:t> 3 bit (0-7)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Bentuklah</a:t>
                </a:r>
                <a:r>
                  <a:rPr lang="en-US" dirty="0" smtClean="0"/>
                  <a:t> GLCM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D=1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=0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/>
                  <a:t>Kontras</a:t>
                </a:r>
                <a:r>
                  <a:rPr lang="en-US" dirty="0" smtClean="0"/>
                  <a:t>		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7.864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 err="1" smtClean="0"/>
                  <a:t>Korelasi</a:t>
                </a:r>
                <a:r>
                  <a:rPr lang="en-US" dirty="0" smtClean="0"/>
                  <a:t>		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0.167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 err="1" smtClean="0"/>
                  <a:t>Energi</a:t>
                </a:r>
                <a:r>
                  <a:rPr lang="en-US" dirty="0" smtClean="0"/>
                  <a:t>		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0.054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Homogenitas</a:t>
                </a:r>
                <a:r>
                  <a:rPr lang="en-US" dirty="0" smtClean="0"/>
                  <a:t> 	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0.438</m:t>
                    </m:r>
                  </m:oMath>
                </a14:m>
                <a:endParaRPr lang="en-US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 err="1"/>
                  <a:t>Entropi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		:4.389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0531" y="1375864"/>
                <a:ext cx="9601200" cy="5270595"/>
              </a:xfrm>
              <a:blipFill>
                <a:blip r:embed="rId2"/>
                <a:stretch>
                  <a:fillRect l="-571" t="-1042"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185411"/>
              </p:ext>
            </p:extLst>
          </p:nvPr>
        </p:nvGraphicFramePr>
        <p:xfrm>
          <a:off x="1609997" y="1947365"/>
          <a:ext cx="2648105" cy="182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9621">
                  <a:extLst>
                    <a:ext uri="{9D8B030D-6E8A-4147-A177-3AD203B41FA5}">
                      <a16:colId xmlns:a16="http://schemas.microsoft.com/office/drawing/2014/main" val="2539854131"/>
                    </a:ext>
                  </a:extLst>
                </a:gridCol>
                <a:gridCol w="529621">
                  <a:extLst>
                    <a:ext uri="{9D8B030D-6E8A-4147-A177-3AD203B41FA5}">
                      <a16:colId xmlns:a16="http://schemas.microsoft.com/office/drawing/2014/main" val="1678064152"/>
                    </a:ext>
                  </a:extLst>
                </a:gridCol>
                <a:gridCol w="529621">
                  <a:extLst>
                    <a:ext uri="{9D8B030D-6E8A-4147-A177-3AD203B41FA5}">
                      <a16:colId xmlns:a16="http://schemas.microsoft.com/office/drawing/2014/main" val="2944389499"/>
                    </a:ext>
                  </a:extLst>
                </a:gridCol>
                <a:gridCol w="529621">
                  <a:extLst>
                    <a:ext uri="{9D8B030D-6E8A-4147-A177-3AD203B41FA5}">
                      <a16:colId xmlns:a16="http://schemas.microsoft.com/office/drawing/2014/main" val="1196816874"/>
                    </a:ext>
                  </a:extLst>
                </a:gridCol>
                <a:gridCol w="529621">
                  <a:extLst>
                    <a:ext uri="{9D8B030D-6E8A-4147-A177-3AD203B41FA5}">
                      <a16:colId xmlns:a16="http://schemas.microsoft.com/office/drawing/2014/main" val="2719130791"/>
                    </a:ext>
                  </a:extLst>
                </a:gridCol>
              </a:tblGrid>
              <a:tr h="3395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1169"/>
                  </a:ext>
                </a:extLst>
              </a:tr>
              <a:tr h="3395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38821"/>
                  </a:ext>
                </a:extLst>
              </a:tr>
              <a:tr h="3395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76716"/>
                  </a:ext>
                </a:extLst>
              </a:tr>
              <a:tr h="3395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42525"/>
                  </a:ext>
                </a:extLst>
              </a:tr>
              <a:tr h="3395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19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934457"/>
              </p:ext>
            </p:extLst>
          </p:nvPr>
        </p:nvGraphicFramePr>
        <p:xfrm>
          <a:off x="5899245" y="1328013"/>
          <a:ext cx="572523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137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m,n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554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Citra yang </a:t>
                </a:r>
                <a:r>
                  <a:rPr lang="en-US" dirty="0" err="1" smtClean="0"/>
                  <a:t>digunakan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citra</a:t>
                </a:r>
                <a:r>
                  <a:rPr lang="en-US" dirty="0" smtClean="0"/>
                  <a:t> 3 bit (0-7)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Bentuklah</a:t>
                </a:r>
                <a:r>
                  <a:rPr lang="en-US" dirty="0" smtClean="0"/>
                  <a:t> GLCM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D=1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=45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719179" y="2765034"/>
          <a:ext cx="812800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398541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80641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443894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96816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19130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3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7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4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959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296060"/>
              </p:ext>
            </p:extLst>
          </p:nvPr>
        </p:nvGraphicFramePr>
        <p:xfrm>
          <a:off x="866273" y="2832988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19179" y="214340"/>
          <a:ext cx="457200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3985413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7806415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43894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968168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19130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3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7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4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19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66078" y="709684"/>
            <a:ext cx="368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Co-occurrence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19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Symetric</a:t>
            </a:r>
            <a:r>
              <a:rPr lang="en-US" dirty="0"/>
              <a:t>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491143"/>
              </p:ext>
            </p:extLst>
          </p:nvPr>
        </p:nvGraphicFramePr>
        <p:xfrm>
          <a:off x="1371600" y="2407920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439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563289"/>
              </p:ext>
            </p:extLst>
          </p:nvPr>
        </p:nvGraphicFramePr>
        <p:xfrm>
          <a:off x="1371600" y="2407920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677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80281" y="153538"/>
                <a:ext cx="9601200" cy="59026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err="1" smtClean="0"/>
                  <a:t>Kontras</a:t>
                </a:r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𝐶𝑂𝑁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0281" y="153538"/>
                <a:ext cx="9601200" cy="590265"/>
              </a:xfrm>
              <a:blipFill>
                <a:blip r:embed="rId2"/>
                <a:stretch>
                  <a:fillRect l="-2222" t="-28866" b="-52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974" y="4435522"/>
                <a:ext cx="4619766" cy="230647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CON(1,2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(1−2)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dirty="0" smtClean="0"/>
                  <a:t>=0.03125</a:t>
                </a:r>
              </a:p>
              <a:p>
                <a:pPr marL="0" indent="0">
                  <a:buNone/>
                </a:pPr>
                <a:endParaRPr lang="en-US" b="0" i="1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𝐶𝑂𝑁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8.270</m:t>
                      </m:r>
                    </m:oMath>
                  </m:oMathPara>
                </a14:m>
                <a:endParaRPr lang="en-US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974" y="4435522"/>
                <a:ext cx="4619766" cy="2306472"/>
              </a:xfrm>
              <a:blipFill>
                <a:blip r:embed="rId3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592938"/>
              </p:ext>
            </p:extLst>
          </p:nvPr>
        </p:nvGraphicFramePr>
        <p:xfrm>
          <a:off x="989463" y="109796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548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80280" y="153538"/>
                <a:ext cx="10188053" cy="747214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Korelasi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0280" y="153538"/>
                <a:ext cx="10188053" cy="747214"/>
              </a:xfrm>
              <a:blipFill>
                <a:blip r:embed="rId2"/>
                <a:stretch>
                  <a:fillRect l="-2093" t="-6504" b="-36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0281" y="4435522"/>
                <a:ext cx="4196686" cy="2306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dirty="0" smtClean="0"/>
                  <a:t>)+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+</a:t>
                </a:r>
                <a:r>
                  <a:rPr lang="en-US" dirty="0" smtClean="0"/>
                  <a:t>….+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.469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281" y="4435522"/>
                <a:ext cx="4196686" cy="2306472"/>
              </a:xfrm>
              <a:blipFill>
                <a:blip r:embed="rId3"/>
                <a:stretch>
                  <a:fillRect t="-2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5172502" y="4435522"/>
                <a:ext cx="5111087" cy="2306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=(1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dirty="0" smtClean="0"/>
                  <a:t>)+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dirty="0"/>
                  <a:t>)+</a:t>
                </a:r>
                <a:r>
                  <a:rPr lang="en-US" dirty="0" smtClean="0"/>
                  <a:t>…+(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3.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/>
                  <a:t>69 </a:t>
                </a:r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02" y="4435522"/>
                <a:ext cx="5111087" cy="2306472"/>
              </a:xfrm>
              <a:prstGeom prst="rect">
                <a:avLst/>
              </a:prstGeom>
              <a:blipFill>
                <a:blip r:embed="rId4"/>
                <a:stretch>
                  <a:fillRect t="-2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708254"/>
              </p:ext>
            </p:extLst>
          </p:nvPr>
        </p:nvGraphicFramePr>
        <p:xfrm>
          <a:off x="989463" y="109796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293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80280" y="153538"/>
                <a:ext cx="10993271" cy="7608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err="1" smtClean="0"/>
                  <a:t>Korelasi</a:t>
                </a:r>
                <a:r>
                  <a:rPr lang="en-US" dirty="0" smtClean="0"/>
                  <a:t>	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0280" y="153538"/>
                <a:ext cx="10993271" cy="760862"/>
              </a:xfrm>
              <a:blipFill>
                <a:blip r:embed="rId2"/>
                <a:stretch>
                  <a:fillRect l="-1940" t="-6400" b="-34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0281" y="4435522"/>
                <a:ext cx="4237630" cy="2306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r>
                  <a:rPr lang="en-US" dirty="0"/>
                  <a:t>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(1,2)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.4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69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0.190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1.935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281" y="4435522"/>
                <a:ext cx="4237630" cy="2306472"/>
              </a:xfrm>
              <a:blipFill>
                <a:blip r:embed="rId3"/>
                <a:stretch>
                  <a:fillRect t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117911" y="4435522"/>
                <a:ext cx="4237630" cy="2306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.4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69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670</m:t>
                    </m:r>
                  </m:oMath>
                </a14:m>
                <a:r>
                  <a:rPr lang="en-US" dirty="0"/>
                  <a:t>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3.187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11" y="4435522"/>
                <a:ext cx="4237630" cy="2306472"/>
              </a:xfrm>
              <a:prstGeom prst="rect">
                <a:avLst/>
              </a:prstGeom>
              <a:blipFill>
                <a:blip r:embed="rId4"/>
                <a:stretch>
                  <a:fillRect t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698619"/>
              </p:ext>
            </p:extLst>
          </p:nvPr>
        </p:nvGraphicFramePr>
        <p:xfrm>
          <a:off x="989463" y="109796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549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81" y="153538"/>
            <a:ext cx="9601200" cy="1485900"/>
          </a:xfrm>
        </p:spPr>
        <p:txBody>
          <a:bodyPr/>
          <a:lstStyle/>
          <a:p>
            <a:r>
              <a:rPr lang="en-US" dirty="0" err="1" smtClean="0"/>
              <a:t>Korelasi</a:t>
            </a:r>
            <a:r>
              <a:rPr lang="en-US" dirty="0" smtClean="0"/>
              <a:t>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0281" y="4435522"/>
                <a:ext cx="4483289" cy="2306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.469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3.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469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1.935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×3.187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=0.024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0.178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281" y="4435522"/>
                <a:ext cx="4483289" cy="23064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42899" y="118771"/>
                <a:ext cx="4225772" cy="676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899" y="118771"/>
                <a:ext cx="4225772" cy="676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698619"/>
              </p:ext>
            </p:extLst>
          </p:nvPr>
        </p:nvGraphicFramePr>
        <p:xfrm>
          <a:off x="989463" y="109796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70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Orde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orde</a:t>
            </a:r>
            <a:r>
              <a:rPr lang="en-US" dirty="0"/>
              <a:t> </a:t>
            </a:r>
            <a:r>
              <a:rPr lang="en-US" dirty="0" err="1"/>
              <a:t>statistiknya</a:t>
            </a:r>
            <a:r>
              <a:rPr lang="en-US" dirty="0"/>
              <a:t>,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tekstur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dikategorikan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 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Statistik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satu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merupakan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metode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ekstraksi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orde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pertama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didasarkan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karakteristik</a:t>
            </a:r>
            <a:r>
              <a:rPr lang="en-US" dirty="0">
                <a:solidFill>
                  <a:srgbClr val="FF0000"/>
                </a:solidFill>
              </a:rPr>
              <a:t> histogram </a:t>
            </a:r>
            <a:r>
              <a:rPr lang="en-US" dirty="0" err="1">
                <a:solidFill>
                  <a:srgbClr val="FF0000"/>
                </a:solidFill>
              </a:rPr>
              <a:t>citra</a:t>
            </a:r>
            <a:r>
              <a:rPr lang="en-US" dirty="0"/>
              <a:t> (Gonzalez &amp; Woods, 1997). </a:t>
            </a:r>
            <a:r>
              <a:rPr lang="en-US" dirty="0" smtClean="0"/>
              <a:t>Histogram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kemunculan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keabuan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. Dari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histogram yang </a:t>
            </a:r>
            <a:r>
              <a:rPr lang="en-US" dirty="0" err="1"/>
              <a:t>dihasilkan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parameter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orde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adalah</a:t>
            </a:r>
            <a:r>
              <a:rPr lang="en-US" dirty="0"/>
              <a:t> mean, skewness, variance, kurtosis,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entropy.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80281" y="153538"/>
                <a:ext cx="9601200" cy="1485900"/>
              </a:xfrm>
            </p:spPr>
            <p:txBody>
              <a:bodyPr/>
              <a:lstStyle/>
              <a:p>
                <a:r>
                  <a:rPr lang="en-US" dirty="0" err="1" smtClean="0"/>
                  <a:t>Energi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0281" y="153538"/>
                <a:ext cx="9601200" cy="1485900"/>
              </a:xfrm>
              <a:blipFill>
                <a:blip r:embed="rId2"/>
                <a:stretch>
                  <a:fillRect l="-2540" t="-12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0281" y="4435522"/>
                <a:ext cx="11075158" cy="2306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0.0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86</m:t>
                    </m:r>
                  </m:oMath>
                </a14:m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281" y="4435522"/>
                <a:ext cx="11075158" cy="23064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037310"/>
              </p:ext>
            </p:extLst>
          </p:nvPr>
        </p:nvGraphicFramePr>
        <p:xfrm>
          <a:off x="989463" y="109796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792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80281" y="153538"/>
                <a:ext cx="9601200" cy="1485900"/>
              </a:xfrm>
            </p:spPr>
            <p:txBody>
              <a:bodyPr/>
              <a:lstStyle/>
              <a:p>
                <a:r>
                  <a:rPr lang="en-US" dirty="0" err="1" smtClean="0"/>
                  <a:t>Homogenitas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0281" y="153538"/>
                <a:ext cx="9601200" cy="1485900"/>
              </a:xfrm>
              <a:blipFill>
                <a:blip r:embed="rId2"/>
                <a:stretch>
                  <a:fillRect l="-2540" t="-4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0281" y="4435522"/>
                <a:ext cx="2982035" cy="2306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1+|1−2|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=0.016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0.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275</m:t>
                      </m:r>
                    </m:oMath>
                  </m:oMathPara>
                </a14:m>
                <a:endParaRPr lang="en-US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281" y="4435522"/>
                <a:ext cx="2982035" cy="23064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563807"/>
              </p:ext>
            </p:extLst>
          </p:nvPr>
        </p:nvGraphicFramePr>
        <p:xfrm>
          <a:off x="989463" y="109796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311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80280" y="153538"/>
                <a:ext cx="10529247" cy="1485900"/>
              </a:xfrm>
            </p:spPr>
            <p:txBody>
              <a:bodyPr/>
              <a:lstStyle/>
              <a:p>
                <a:r>
                  <a:rPr lang="en-US" dirty="0" err="1" smtClean="0"/>
                  <a:t>Entropi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𝐸𝑁𝑇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0280" y="153538"/>
                <a:ext cx="10529247" cy="1485900"/>
              </a:xfrm>
              <a:blipFill>
                <a:blip r:embed="rId2"/>
                <a:stretch>
                  <a:fillRect l="-2315" t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989463" y="109796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80280" y="4503762"/>
                <a:ext cx="3964675" cy="2306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𝐸𝑁𝑇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𝐸𝑁𝑇</m:t>
                      </m:r>
                      <m:r>
                        <a:rPr lang="en-US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3.75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80" y="4503762"/>
                <a:ext cx="3964675" cy="2306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634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Ekstaksi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GLCM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0531" y="1375864"/>
                <a:ext cx="9601200" cy="527059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Citra yang </a:t>
                </a:r>
                <a:r>
                  <a:rPr lang="en-US" dirty="0" err="1" smtClean="0"/>
                  <a:t>digunakan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citra</a:t>
                </a:r>
                <a:r>
                  <a:rPr lang="en-US" dirty="0" smtClean="0"/>
                  <a:t> 3 bit (0-7)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Bentuklah</a:t>
                </a:r>
                <a:r>
                  <a:rPr lang="en-US" dirty="0" smtClean="0"/>
                  <a:t> GLCM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D=1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=45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/>
                  <a:t>Kontras</a:t>
                </a:r>
                <a:r>
                  <a:rPr lang="en-US" dirty="0" smtClean="0"/>
                  <a:t>		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8.270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 err="1" smtClean="0"/>
                  <a:t>Korelasi</a:t>
                </a:r>
                <a:r>
                  <a:rPr lang="en-US" dirty="0" smtClean="0"/>
                  <a:t>		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0.178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 err="1" smtClean="0"/>
                  <a:t>Energi</a:t>
                </a:r>
                <a:r>
                  <a:rPr lang="en-US" dirty="0" smtClean="0"/>
                  <a:t>		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0.086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Homogenitas 	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0.275</m:t>
                    </m:r>
                  </m:oMath>
                </a14:m>
                <a:endParaRPr lang="en-US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 err="1" smtClean="0"/>
                  <a:t>Entropi</a:t>
                </a:r>
                <a:r>
                  <a:rPr lang="en-US" dirty="0" smtClean="0"/>
                  <a:t>	</a:t>
                </a:r>
                <a:r>
                  <a:rPr lang="en-US" dirty="0"/>
                  <a:t>	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75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0531" y="1375864"/>
                <a:ext cx="9601200" cy="5270595"/>
              </a:xfrm>
              <a:blipFill>
                <a:blip r:embed="rId2"/>
                <a:stretch>
                  <a:fillRect l="-571" t="-1042"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09997" y="1947365"/>
          <a:ext cx="2648105" cy="182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9621">
                  <a:extLst>
                    <a:ext uri="{9D8B030D-6E8A-4147-A177-3AD203B41FA5}">
                      <a16:colId xmlns:a16="http://schemas.microsoft.com/office/drawing/2014/main" val="2539854131"/>
                    </a:ext>
                  </a:extLst>
                </a:gridCol>
                <a:gridCol w="529621">
                  <a:extLst>
                    <a:ext uri="{9D8B030D-6E8A-4147-A177-3AD203B41FA5}">
                      <a16:colId xmlns:a16="http://schemas.microsoft.com/office/drawing/2014/main" val="1678064152"/>
                    </a:ext>
                  </a:extLst>
                </a:gridCol>
                <a:gridCol w="529621">
                  <a:extLst>
                    <a:ext uri="{9D8B030D-6E8A-4147-A177-3AD203B41FA5}">
                      <a16:colId xmlns:a16="http://schemas.microsoft.com/office/drawing/2014/main" val="2944389499"/>
                    </a:ext>
                  </a:extLst>
                </a:gridCol>
                <a:gridCol w="529621">
                  <a:extLst>
                    <a:ext uri="{9D8B030D-6E8A-4147-A177-3AD203B41FA5}">
                      <a16:colId xmlns:a16="http://schemas.microsoft.com/office/drawing/2014/main" val="1196816874"/>
                    </a:ext>
                  </a:extLst>
                </a:gridCol>
                <a:gridCol w="529621">
                  <a:extLst>
                    <a:ext uri="{9D8B030D-6E8A-4147-A177-3AD203B41FA5}">
                      <a16:colId xmlns:a16="http://schemas.microsoft.com/office/drawing/2014/main" val="2719130791"/>
                    </a:ext>
                  </a:extLst>
                </a:gridCol>
              </a:tblGrid>
              <a:tr h="3395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1169"/>
                  </a:ext>
                </a:extLst>
              </a:tr>
              <a:tr h="3395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38821"/>
                  </a:ext>
                </a:extLst>
              </a:tr>
              <a:tr h="3395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76716"/>
                  </a:ext>
                </a:extLst>
              </a:tr>
              <a:tr h="3395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42525"/>
                  </a:ext>
                </a:extLst>
              </a:tr>
              <a:tr h="3395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19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5899245" y="1328013"/>
          <a:ext cx="572523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137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m,n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775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Citra yang </a:t>
                </a:r>
                <a:r>
                  <a:rPr lang="en-US" dirty="0" err="1" smtClean="0"/>
                  <a:t>digunakan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citra</a:t>
                </a:r>
                <a:r>
                  <a:rPr lang="en-US" dirty="0" smtClean="0"/>
                  <a:t> 3 bit (0-7)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Bentuklah</a:t>
                </a:r>
                <a:r>
                  <a:rPr lang="en-US" dirty="0" smtClean="0"/>
                  <a:t> GLCM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D=1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n-US" dirty="0"/>
                  <a:t>9</a:t>
                </a:r>
                <a:r>
                  <a:rPr lang="en-US" dirty="0" smtClean="0"/>
                  <a:t>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719179" y="2765034"/>
          <a:ext cx="812800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398541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80641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443894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96816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19130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3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7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4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963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21691"/>
              </p:ext>
            </p:extLst>
          </p:nvPr>
        </p:nvGraphicFramePr>
        <p:xfrm>
          <a:off x="866273" y="2832988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19179" y="214340"/>
          <a:ext cx="457200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3985413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7806415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43894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968168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19130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3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7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4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19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66078" y="709684"/>
            <a:ext cx="368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Co-occurrence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965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Symetric</a:t>
            </a:r>
            <a:r>
              <a:rPr lang="en-US" dirty="0"/>
              <a:t>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950276"/>
              </p:ext>
            </p:extLst>
          </p:nvPr>
        </p:nvGraphicFramePr>
        <p:xfrm>
          <a:off x="1371600" y="2407920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317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384406"/>
              </p:ext>
            </p:extLst>
          </p:nvPr>
        </p:nvGraphicFramePr>
        <p:xfrm>
          <a:off x="1371600" y="2286000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571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80281" y="153538"/>
                <a:ext cx="9601200" cy="59026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err="1" smtClean="0"/>
                  <a:t>Kontras</a:t>
                </a:r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𝐶𝑂𝑁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0281" y="153538"/>
                <a:ext cx="9601200" cy="590265"/>
              </a:xfrm>
              <a:blipFill>
                <a:blip r:embed="rId2"/>
                <a:stretch>
                  <a:fillRect l="-2222" t="-28866" b="-52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974" y="4435522"/>
                <a:ext cx="4619766" cy="230647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CON(1,1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(1−1)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dirty="0" smtClean="0"/>
                  <a:t>=0</a:t>
                </a:r>
              </a:p>
              <a:p>
                <a:pPr marL="0" indent="0">
                  <a:buNone/>
                </a:pPr>
                <a:endParaRPr lang="en-US" b="0" i="1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𝐶𝑂𝑁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7.506</m:t>
                      </m:r>
                    </m:oMath>
                  </m:oMathPara>
                </a14:m>
                <a:endParaRPr lang="en-US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974" y="4435522"/>
                <a:ext cx="4619766" cy="2306472"/>
              </a:xfrm>
              <a:blipFill>
                <a:blip r:embed="rId3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587577"/>
              </p:ext>
            </p:extLst>
          </p:nvPr>
        </p:nvGraphicFramePr>
        <p:xfrm>
          <a:off x="880281" y="92088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782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80280" y="153538"/>
                <a:ext cx="10188053" cy="747214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Korelasi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0280" y="153538"/>
                <a:ext cx="10188053" cy="747214"/>
              </a:xfrm>
              <a:blipFill>
                <a:blip r:embed="rId2"/>
                <a:stretch>
                  <a:fillRect l="-2093" t="-6504" b="-36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0281" y="4435522"/>
                <a:ext cx="4196686" cy="2306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dirty="0" smtClean="0"/>
                  <a:t>)+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+</a:t>
                </a:r>
                <a:r>
                  <a:rPr lang="en-US" dirty="0" smtClean="0"/>
                  <a:t>….+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.4</a:t>
                </a:r>
                <a:r>
                  <a:rPr lang="en-US" dirty="0"/>
                  <a:t>5</a:t>
                </a:r>
                <a:r>
                  <a:rPr lang="en-US" dirty="0" smtClean="0"/>
                  <a:t>0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281" y="4435522"/>
                <a:ext cx="4196686" cy="2306472"/>
              </a:xfrm>
              <a:blipFill>
                <a:blip r:embed="rId3"/>
                <a:stretch>
                  <a:fillRect t="-2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5172502" y="4435522"/>
                <a:ext cx="5111087" cy="2306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=(1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dirty="0" smtClean="0"/>
                  <a:t>)+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dirty="0"/>
                  <a:t>)+</a:t>
                </a:r>
                <a:r>
                  <a:rPr lang="en-US" dirty="0" smtClean="0"/>
                  <a:t>…+(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3.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450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02" y="4435522"/>
                <a:ext cx="5111087" cy="2306472"/>
              </a:xfrm>
              <a:prstGeom prst="rect">
                <a:avLst/>
              </a:prstGeom>
              <a:blipFill>
                <a:blip r:embed="rId4"/>
                <a:stretch>
                  <a:fillRect t="-2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614099"/>
              </p:ext>
            </p:extLst>
          </p:nvPr>
        </p:nvGraphicFramePr>
        <p:xfrm>
          <a:off x="880281" y="112560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69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700" y="997353"/>
            <a:ext cx="76485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508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80280" y="153538"/>
                <a:ext cx="10993271" cy="7608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err="1" smtClean="0"/>
                  <a:t>Korelasi</a:t>
                </a:r>
                <a:r>
                  <a:rPr lang="en-US" dirty="0" smtClean="0"/>
                  <a:t>	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0280" y="153538"/>
                <a:ext cx="10993271" cy="760862"/>
              </a:xfrm>
              <a:blipFill>
                <a:blip r:embed="rId2"/>
                <a:stretch>
                  <a:fillRect l="-1940" t="-6400" b="-34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0281" y="4435522"/>
                <a:ext cx="4237630" cy="2306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r>
                  <a:rPr lang="en-US" dirty="0"/>
                  <a:t>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(1,1)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en-US" dirty="0"/>
                            <m:t>.450 )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0.600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2.048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281" y="4435522"/>
                <a:ext cx="4237630" cy="2306472"/>
              </a:xfrm>
              <a:blipFill>
                <a:blip r:embed="rId3"/>
                <a:stretch>
                  <a:fillRect t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117911" y="4435522"/>
                <a:ext cx="4237630" cy="2306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dirty="0"/>
                          <m:t>.450 )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1.190</m:t>
                    </m:r>
                  </m:oMath>
                </a14:m>
                <a:r>
                  <a:rPr lang="en-US" dirty="0"/>
                  <a:t>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2.901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11" y="4435522"/>
                <a:ext cx="4237630" cy="2306472"/>
              </a:xfrm>
              <a:prstGeom prst="rect">
                <a:avLst/>
              </a:prstGeom>
              <a:blipFill>
                <a:blip r:embed="rId4"/>
                <a:stretch>
                  <a:fillRect t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075080"/>
              </p:ext>
            </p:extLst>
          </p:nvPr>
        </p:nvGraphicFramePr>
        <p:xfrm>
          <a:off x="880281" y="112560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467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81" y="153538"/>
            <a:ext cx="9601200" cy="1485900"/>
          </a:xfrm>
        </p:spPr>
        <p:txBody>
          <a:bodyPr/>
          <a:lstStyle/>
          <a:p>
            <a:r>
              <a:rPr lang="en-US" dirty="0" err="1" smtClean="0"/>
              <a:t>Korelasi</a:t>
            </a:r>
            <a:r>
              <a:rPr lang="en-US" dirty="0" smtClean="0"/>
              <a:t>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0281" y="4435522"/>
                <a:ext cx="4483289" cy="2306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.4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3.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450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.048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×2.901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0.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185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281" y="4435522"/>
                <a:ext cx="4483289" cy="23064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42899" y="118771"/>
                <a:ext cx="4225772" cy="676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899" y="118771"/>
                <a:ext cx="4225772" cy="676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920003"/>
              </p:ext>
            </p:extLst>
          </p:nvPr>
        </p:nvGraphicFramePr>
        <p:xfrm>
          <a:off x="880281" y="98912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1026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80281" y="153538"/>
                <a:ext cx="9601200" cy="1485900"/>
              </a:xfrm>
            </p:spPr>
            <p:txBody>
              <a:bodyPr/>
              <a:lstStyle/>
              <a:p>
                <a:r>
                  <a:rPr lang="en-US" dirty="0" err="1" smtClean="0"/>
                  <a:t>Energi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0281" y="153538"/>
                <a:ext cx="9601200" cy="1485900"/>
              </a:xfrm>
              <a:blipFill>
                <a:blip r:embed="rId2"/>
                <a:stretch>
                  <a:fillRect l="-2540" t="-12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0281" y="4435522"/>
                <a:ext cx="11075158" cy="2306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0.0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58</m:t>
                    </m:r>
                  </m:oMath>
                </a14:m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281" y="4435522"/>
                <a:ext cx="11075158" cy="23064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315848"/>
              </p:ext>
            </p:extLst>
          </p:nvPr>
        </p:nvGraphicFramePr>
        <p:xfrm>
          <a:off x="880281" y="98912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9430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80281" y="153538"/>
                <a:ext cx="9601200" cy="1485900"/>
              </a:xfrm>
            </p:spPr>
            <p:txBody>
              <a:bodyPr/>
              <a:lstStyle/>
              <a:p>
                <a:r>
                  <a:rPr lang="en-US" dirty="0" err="1" smtClean="0"/>
                  <a:t>Homogenitas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0281" y="153538"/>
                <a:ext cx="9601200" cy="1485900"/>
              </a:xfrm>
              <a:blipFill>
                <a:blip r:embed="rId2"/>
                <a:stretch>
                  <a:fillRect l="-2540" t="-4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0281" y="4551528"/>
                <a:ext cx="2982035" cy="2306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49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1+|1−1|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0.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481</m:t>
                      </m:r>
                    </m:oMath>
                  </m:oMathPara>
                </a14:m>
                <a:endParaRPr lang="en-US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281" y="4551528"/>
                <a:ext cx="2982035" cy="23064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90552"/>
              </p:ext>
            </p:extLst>
          </p:nvPr>
        </p:nvGraphicFramePr>
        <p:xfrm>
          <a:off x="880281" y="1166546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469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80281" y="153538"/>
                <a:ext cx="9601200" cy="1485900"/>
              </a:xfrm>
            </p:spPr>
            <p:txBody>
              <a:bodyPr/>
              <a:lstStyle/>
              <a:p>
                <a:r>
                  <a:rPr lang="en-US" dirty="0" err="1" smtClean="0"/>
                  <a:t>Entropi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𝐸𝑁𝑇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0281" y="153538"/>
                <a:ext cx="9601200" cy="1485900"/>
              </a:xfrm>
              <a:blipFill>
                <a:blip r:embed="rId2"/>
                <a:stretch>
                  <a:fillRect l="-2540" t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880281" y="1166546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80280" y="4503762"/>
                <a:ext cx="3964675" cy="2306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𝐸𝑁𝑇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322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𝐸𝑁𝑇</m:t>
                      </m:r>
                      <m:r>
                        <a:rPr lang="en-US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4.322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80" y="4503762"/>
                <a:ext cx="3964675" cy="2306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7425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Ekstaksi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GLCM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0531" y="1375864"/>
                <a:ext cx="9601200" cy="527059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Citra yang </a:t>
                </a:r>
                <a:r>
                  <a:rPr lang="en-US" dirty="0" err="1" smtClean="0"/>
                  <a:t>digunakan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citra</a:t>
                </a:r>
                <a:r>
                  <a:rPr lang="en-US" dirty="0" smtClean="0"/>
                  <a:t> 3 bit (0-7)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Bentuklah</a:t>
                </a:r>
                <a:r>
                  <a:rPr lang="en-US" dirty="0" smtClean="0"/>
                  <a:t> GLCM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D=1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n-US" dirty="0"/>
                  <a:t>9</a:t>
                </a:r>
                <a:r>
                  <a:rPr lang="en-US" dirty="0" smtClean="0"/>
                  <a:t>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/>
                  <a:t>Kontras</a:t>
                </a:r>
                <a:r>
                  <a:rPr lang="en-US" dirty="0" smtClean="0"/>
                  <a:t>		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506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 err="1" smtClean="0"/>
                  <a:t>Korelasi</a:t>
                </a:r>
                <a:r>
                  <a:rPr lang="en-US" dirty="0" smtClean="0"/>
                  <a:t>		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0.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185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 err="1" smtClean="0"/>
                  <a:t>Energi</a:t>
                </a:r>
                <a:r>
                  <a:rPr lang="en-US" dirty="0" smtClean="0"/>
                  <a:t>		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0.0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58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Homogenitas</a:t>
                </a:r>
                <a:r>
                  <a:rPr lang="en-US" dirty="0" smtClean="0"/>
                  <a:t> 	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0.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481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 err="1" smtClean="0"/>
                  <a:t>Entropi</a:t>
                </a:r>
                <a:r>
                  <a:rPr lang="en-US" dirty="0" smtClean="0"/>
                  <a:t>	 </a:t>
                </a:r>
                <a:r>
                  <a:rPr lang="en-US" dirty="0"/>
                  <a:t>	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4.322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0531" y="1375864"/>
                <a:ext cx="9601200" cy="5270595"/>
              </a:xfrm>
              <a:blipFill>
                <a:blip r:embed="rId2"/>
                <a:stretch>
                  <a:fillRect l="-571" t="-1042"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09997" y="1947365"/>
          <a:ext cx="2648105" cy="182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9621">
                  <a:extLst>
                    <a:ext uri="{9D8B030D-6E8A-4147-A177-3AD203B41FA5}">
                      <a16:colId xmlns:a16="http://schemas.microsoft.com/office/drawing/2014/main" val="2539854131"/>
                    </a:ext>
                  </a:extLst>
                </a:gridCol>
                <a:gridCol w="529621">
                  <a:extLst>
                    <a:ext uri="{9D8B030D-6E8A-4147-A177-3AD203B41FA5}">
                      <a16:colId xmlns:a16="http://schemas.microsoft.com/office/drawing/2014/main" val="1678064152"/>
                    </a:ext>
                  </a:extLst>
                </a:gridCol>
                <a:gridCol w="529621">
                  <a:extLst>
                    <a:ext uri="{9D8B030D-6E8A-4147-A177-3AD203B41FA5}">
                      <a16:colId xmlns:a16="http://schemas.microsoft.com/office/drawing/2014/main" val="2944389499"/>
                    </a:ext>
                  </a:extLst>
                </a:gridCol>
                <a:gridCol w="529621">
                  <a:extLst>
                    <a:ext uri="{9D8B030D-6E8A-4147-A177-3AD203B41FA5}">
                      <a16:colId xmlns:a16="http://schemas.microsoft.com/office/drawing/2014/main" val="1196816874"/>
                    </a:ext>
                  </a:extLst>
                </a:gridCol>
                <a:gridCol w="529621">
                  <a:extLst>
                    <a:ext uri="{9D8B030D-6E8A-4147-A177-3AD203B41FA5}">
                      <a16:colId xmlns:a16="http://schemas.microsoft.com/office/drawing/2014/main" val="2719130791"/>
                    </a:ext>
                  </a:extLst>
                </a:gridCol>
              </a:tblGrid>
              <a:tr h="3395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1169"/>
                  </a:ext>
                </a:extLst>
              </a:tr>
              <a:tr h="3395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38821"/>
                  </a:ext>
                </a:extLst>
              </a:tr>
              <a:tr h="3395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76716"/>
                  </a:ext>
                </a:extLst>
              </a:tr>
              <a:tr h="3395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42525"/>
                  </a:ext>
                </a:extLst>
              </a:tr>
              <a:tr h="3395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19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5899245" y="1328013"/>
          <a:ext cx="572523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137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m,n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989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Citra yang </a:t>
                </a:r>
                <a:r>
                  <a:rPr lang="en-US" dirty="0" err="1" smtClean="0"/>
                  <a:t>digunakan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citra</a:t>
                </a:r>
                <a:r>
                  <a:rPr lang="en-US" dirty="0" smtClean="0"/>
                  <a:t> 3 bit (0-7)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Bentuklah</a:t>
                </a:r>
                <a:r>
                  <a:rPr lang="en-US" dirty="0" smtClean="0"/>
                  <a:t> GLCM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D=1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=135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719179" y="2765034"/>
          <a:ext cx="812800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398541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80641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443894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96816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19130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3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7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4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108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869685"/>
              </p:ext>
            </p:extLst>
          </p:nvPr>
        </p:nvGraphicFramePr>
        <p:xfrm>
          <a:off x="866273" y="2832988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19179" y="214340"/>
          <a:ext cx="457200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3985413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7806415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43894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968168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19130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3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7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4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19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66078" y="709684"/>
            <a:ext cx="368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Co-occurrence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90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Symetric</a:t>
            </a:r>
            <a:r>
              <a:rPr lang="en-US" dirty="0"/>
              <a:t>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920442"/>
              </p:ext>
            </p:extLst>
          </p:nvPr>
        </p:nvGraphicFramePr>
        <p:xfrm>
          <a:off x="1371600" y="2407920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6123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785717"/>
              </p:ext>
            </p:extLst>
          </p:nvPr>
        </p:nvGraphicFramePr>
        <p:xfrm>
          <a:off x="1371600" y="2286000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74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608836"/>
              </p:ext>
            </p:extLst>
          </p:nvPr>
        </p:nvGraphicFramePr>
        <p:xfrm>
          <a:off x="1480782" y="3508783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26810779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286875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70452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786682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027274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9527986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85944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7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98520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371600" y="179354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kemunculan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245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80281" y="153538"/>
                <a:ext cx="9601200" cy="59026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err="1" smtClean="0"/>
                  <a:t>Kontras</a:t>
                </a:r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𝐶𝑂𝑁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0281" y="153538"/>
                <a:ext cx="9601200" cy="590265"/>
              </a:xfrm>
              <a:blipFill>
                <a:blip r:embed="rId2"/>
                <a:stretch>
                  <a:fillRect l="-2222" t="-28866" b="-52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974" y="4435522"/>
                <a:ext cx="4619766" cy="230647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CON(1,1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(1−1)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dirty="0" smtClean="0"/>
                  <a:t>=0</a:t>
                </a:r>
              </a:p>
              <a:p>
                <a:pPr marL="0" indent="0">
                  <a:buNone/>
                </a:pPr>
                <a:endParaRPr lang="en-US" b="0" i="1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𝐶𝑂𝑁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7.664</m:t>
                      </m:r>
                    </m:oMath>
                  </m:oMathPara>
                </a14:m>
                <a:endParaRPr lang="en-US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974" y="4435522"/>
                <a:ext cx="4619766" cy="2306472"/>
              </a:xfrm>
              <a:blipFill>
                <a:blip r:embed="rId3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292491"/>
              </p:ext>
            </p:extLst>
          </p:nvPr>
        </p:nvGraphicFramePr>
        <p:xfrm>
          <a:off x="880281" y="92088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7981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80280" y="153538"/>
                <a:ext cx="10188053" cy="747214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Korelasi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0280" y="153538"/>
                <a:ext cx="10188053" cy="747214"/>
              </a:xfrm>
              <a:blipFill>
                <a:blip r:embed="rId2"/>
                <a:stretch>
                  <a:fillRect l="-2093" t="-6504" b="-36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0281" y="4435522"/>
                <a:ext cx="4196686" cy="2306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dirty="0" smtClean="0"/>
                  <a:t>)+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+</a:t>
                </a:r>
                <a:r>
                  <a:rPr lang="en-US" dirty="0" smtClean="0"/>
                  <a:t>….+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.563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281" y="4435522"/>
                <a:ext cx="4196686" cy="2306472"/>
              </a:xfrm>
              <a:blipFill>
                <a:blip r:embed="rId3"/>
                <a:stretch>
                  <a:fillRect t="-2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5172502" y="4435522"/>
                <a:ext cx="5111087" cy="2306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=(1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dirty="0" smtClean="0"/>
                  <a:t>)+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dirty="0"/>
                  <a:t>)+</a:t>
                </a:r>
                <a:r>
                  <a:rPr lang="en-US" dirty="0" smtClean="0"/>
                  <a:t>…+(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3.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563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02" y="4435522"/>
                <a:ext cx="5111087" cy="2306472"/>
              </a:xfrm>
              <a:prstGeom prst="rect">
                <a:avLst/>
              </a:prstGeom>
              <a:blipFill>
                <a:blip r:embed="rId4"/>
                <a:stretch>
                  <a:fillRect t="-2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572393"/>
              </p:ext>
            </p:extLst>
          </p:nvPr>
        </p:nvGraphicFramePr>
        <p:xfrm>
          <a:off x="880281" y="112560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15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80280" y="153538"/>
                <a:ext cx="10993271" cy="7608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err="1" smtClean="0"/>
                  <a:t>Korelasi</a:t>
                </a:r>
                <a:r>
                  <a:rPr lang="en-US" dirty="0" smtClean="0"/>
                  <a:t>	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0280" y="153538"/>
                <a:ext cx="10993271" cy="760862"/>
              </a:xfrm>
              <a:blipFill>
                <a:blip r:embed="rId2"/>
                <a:stretch>
                  <a:fillRect l="-1940" t="-6400" b="-34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0281" y="4435522"/>
                <a:ext cx="4237630" cy="2306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r>
                  <a:rPr lang="en-US" dirty="0"/>
                  <a:t>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(1,1)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en-US" dirty="0"/>
                            <m:t>.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563</m:t>
                          </m:r>
                          <m:r>
                            <m:rPr>
                              <m:nor/>
                            </m:rPr>
                            <a:rPr lang="en-US" dirty="0"/>
                            <m:t> 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0.820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1.993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281" y="4435522"/>
                <a:ext cx="4237630" cy="2306472"/>
              </a:xfrm>
              <a:blipFill>
                <a:blip r:embed="rId3"/>
                <a:stretch>
                  <a:fillRect t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117911" y="4435522"/>
                <a:ext cx="4237630" cy="2306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dirty="0"/>
                          <m:t>.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563</m:t>
                        </m:r>
                        <m:r>
                          <m:rPr>
                            <m:nor/>
                          </m:rPr>
                          <a:rPr lang="en-US" dirty="0"/>
                          <m:t> 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1.586</m:t>
                    </m:r>
                  </m:oMath>
                </a14:m>
                <a:r>
                  <a:rPr lang="en-US" dirty="0"/>
                  <a:t>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2.902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11" y="4435522"/>
                <a:ext cx="4237630" cy="2306472"/>
              </a:xfrm>
              <a:prstGeom prst="rect">
                <a:avLst/>
              </a:prstGeom>
              <a:blipFill>
                <a:blip r:embed="rId4"/>
                <a:stretch>
                  <a:fillRect t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346539"/>
              </p:ext>
            </p:extLst>
          </p:nvPr>
        </p:nvGraphicFramePr>
        <p:xfrm>
          <a:off x="880281" y="112560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0894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81" y="153538"/>
            <a:ext cx="9601200" cy="1485900"/>
          </a:xfrm>
        </p:spPr>
        <p:txBody>
          <a:bodyPr/>
          <a:lstStyle/>
          <a:p>
            <a:r>
              <a:rPr lang="en-US" dirty="0" err="1" smtClean="0"/>
              <a:t>Korelasi</a:t>
            </a:r>
            <a:r>
              <a:rPr lang="en-US" dirty="0" smtClean="0"/>
              <a:t>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0281" y="4435522"/>
                <a:ext cx="4483289" cy="2306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3.563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3.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563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.993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×2.902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142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0.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388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281" y="4435522"/>
                <a:ext cx="4483289" cy="23064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42899" y="118771"/>
                <a:ext cx="4225772" cy="676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899" y="118771"/>
                <a:ext cx="4225772" cy="676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346539"/>
              </p:ext>
            </p:extLst>
          </p:nvPr>
        </p:nvGraphicFramePr>
        <p:xfrm>
          <a:off x="880281" y="112560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4460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80281" y="153538"/>
                <a:ext cx="9601200" cy="1485900"/>
              </a:xfrm>
            </p:spPr>
            <p:txBody>
              <a:bodyPr/>
              <a:lstStyle/>
              <a:p>
                <a:r>
                  <a:rPr lang="en-US" dirty="0" err="1" smtClean="0"/>
                  <a:t>Energi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0281" y="153538"/>
                <a:ext cx="9601200" cy="1485900"/>
              </a:xfrm>
              <a:blipFill>
                <a:blip r:embed="rId2"/>
                <a:stretch>
                  <a:fillRect l="-2540" t="-12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0281" y="4435522"/>
                <a:ext cx="11075158" cy="2306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0.0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64</m:t>
                    </m:r>
                  </m:oMath>
                </a14:m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281" y="4435522"/>
                <a:ext cx="11075158" cy="23064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346539"/>
              </p:ext>
            </p:extLst>
          </p:nvPr>
        </p:nvGraphicFramePr>
        <p:xfrm>
          <a:off x="880281" y="112560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4481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80281" y="153538"/>
                <a:ext cx="9601200" cy="1485900"/>
              </a:xfrm>
            </p:spPr>
            <p:txBody>
              <a:bodyPr/>
              <a:lstStyle/>
              <a:p>
                <a:r>
                  <a:rPr lang="en-US" dirty="0" err="1" smtClean="0"/>
                  <a:t>Homogenitas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0281" y="153538"/>
                <a:ext cx="9601200" cy="1485900"/>
              </a:xfrm>
              <a:blipFill>
                <a:blip r:embed="rId2"/>
                <a:stretch>
                  <a:fillRect l="-2540" t="-4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0281" y="4551528"/>
                <a:ext cx="2982035" cy="2306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1+|1−1|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0.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504</m:t>
                      </m:r>
                    </m:oMath>
                  </m:oMathPara>
                </a14:m>
                <a:endParaRPr lang="en-US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281" y="4551528"/>
                <a:ext cx="2982035" cy="23064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346539"/>
              </p:ext>
            </p:extLst>
          </p:nvPr>
        </p:nvGraphicFramePr>
        <p:xfrm>
          <a:off x="880281" y="112560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4573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80281" y="153538"/>
                <a:ext cx="9601200" cy="1485900"/>
              </a:xfrm>
            </p:spPr>
            <p:txBody>
              <a:bodyPr/>
              <a:lstStyle/>
              <a:p>
                <a:r>
                  <a:rPr lang="en-US" dirty="0" err="1" smtClean="0"/>
                  <a:t>Entropi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𝐸𝑁𝑇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0281" y="153538"/>
                <a:ext cx="9601200" cy="1485900"/>
              </a:xfrm>
              <a:blipFill>
                <a:blip r:embed="rId2"/>
                <a:stretch>
                  <a:fillRect l="-2540" t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880281" y="1125602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m,n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3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80280" y="4503762"/>
                <a:ext cx="3964675" cy="2306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𝐸𝑁𝑇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375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𝐸𝑁𝑇</m:t>
                      </m:r>
                      <m:r>
                        <a:rPr lang="en-US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4.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140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80" y="4503762"/>
                <a:ext cx="3964675" cy="2306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0166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Ekstaksi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GLCM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0531" y="1375864"/>
                <a:ext cx="9601200" cy="527059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Citra yang </a:t>
                </a:r>
                <a:r>
                  <a:rPr lang="en-US" dirty="0" err="1" smtClean="0"/>
                  <a:t>digunakan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citra</a:t>
                </a:r>
                <a:r>
                  <a:rPr lang="en-US" dirty="0" smtClean="0"/>
                  <a:t> 3 bit (0-7)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Bentuklah</a:t>
                </a:r>
                <a:r>
                  <a:rPr lang="en-US" dirty="0" smtClean="0"/>
                  <a:t> GLCM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D=1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=135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/>
                  <a:t>Kontras</a:t>
                </a:r>
                <a:r>
                  <a:rPr lang="en-US" dirty="0" smtClean="0"/>
                  <a:t>		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664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 err="1" smtClean="0"/>
                  <a:t>Korelasi</a:t>
                </a:r>
                <a:r>
                  <a:rPr lang="en-US" dirty="0" smtClean="0"/>
                  <a:t>		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0.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388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 err="1" smtClean="0"/>
                  <a:t>Energi</a:t>
                </a:r>
                <a:r>
                  <a:rPr lang="en-US" dirty="0" smtClean="0"/>
                  <a:t>		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0.0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64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Homogenitas</a:t>
                </a:r>
                <a:r>
                  <a:rPr lang="en-US" dirty="0" smtClean="0"/>
                  <a:t> 	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0.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504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 err="1" smtClean="0"/>
                  <a:t>Entropi</a:t>
                </a:r>
                <a:r>
                  <a:rPr lang="en-US" dirty="0" smtClean="0"/>
                  <a:t>	</a:t>
                </a:r>
                <a:r>
                  <a:rPr lang="en-US" dirty="0"/>
                  <a:t>	: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4,140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0531" y="1375864"/>
                <a:ext cx="9601200" cy="5270595"/>
              </a:xfrm>
              <a:blipFill>
                <a:blip r:embed="rId2"/>
                <a:stretch>
                  <a:fillRect l="-571" t="-1042"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09997" y="1947365"/>
          <a:ext cx="2648105" cy="182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9621">
                  <a:extLst>
                    <a:ext uri="{9D8B030D-6E8A-4147-A177-3AD203B41FA5}">
                      <a16:colId xmlns:a16="http://schemas.microsoft.com/office/drawing/2014/main" val="2539854131"/>
                    </a:ext>
                  </a:extLst>
                </a:gridCol>
                <a:gridCol w="529621">
                  <a:extLst>
                    <a:ext uri="{9D8B030D-6E8A-4147-A177-3AD203B41FA5}">
                      <a16:colId xmlns:a16="http://schemas.microsoft.com/office/drawing/2014/main" val="1678064152"/>
                    </a:ext>
                  </a:extLst>
                </a:gridCol>
                <a:gridCol w="529621">
                  <a:extLst>
                    <a:ext uri="{9D8B030D-6E8A-4147-A177-3AD203B41FA5}">
                      <a16:colId xmlns:a16="http://schemas.microsoft.com/office/drawing/2014/main" val="2944389499"/>
                    </a:ext>
                  </a:extLst>
                </a:gridCol>
                <a:gridCol w="529621">
                  <a:extLst>
                    <a:ext uri="{9D8B030D-6E8A-4147-A177-3AD203B41FA5}">
                      <a16:colId xmlns:a16="http://schemas.microsoft.com/office/drawing/2014/main" val="1196816874"/>
                    </a:ext>
                  </a:extLst>
                </a:gridCol>
                <a:gridCol w="529621">
                  <a:extLst>
                    <a:ext uri="{9D8B030D-6E8A-4147-A177-3AD203B41FA5}">
                      <a16:colId xmlns:a16="http://schemas.microsoft.com/office/drawing/2014/main" val="2719130791"/>
                    </a:ext>
                  </a:extLst>
                </a:gridCol>
              </a:tblGrid>
              <a:tr h="3395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1169"/>
                  </a:ext>
                </a:extLst>
              </a:tr>
              <a:tr h="3395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38821"/>
                  </a:ext>
                </a:extLst>
              </a:tr>
              <a:tr h="3395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76716"/>
                  </a:ext>
                </a:extLst>
              </a:tr>
              <a:tr h="3395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42525"/>
                  </a:ext>
                </a:extLst>
              </a:tr>
              <a:tr h="3395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19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5899245" y="1328013"/>
          <a:ext cx="572523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137">
                  <a:extLst>
                    <a:ext uri="{9D8B030D-6E8A-4147-A177-3AD203B41FA5}">
                      <a16:colId xmlns:a16="http://schemas.microsoft.com/office/drawing/2014/main" val="2074565377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2298417231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2550930833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3753769576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1784075872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2328959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3459131702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1019210967"/>
                    </a:ext>
                  </a:extLst>
                </a:gridCol>
                <a:gridCol w="636137">
                  <a:extLst>
                    <a:ext uri="{9D8B030D-6E8A-4147-A177-3AD203B41FA5}">
                      <a16:colId xmlns:a16="http://schemas.microsoft.com/office/drawing/2014/main" val="630955078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m,n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235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70581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928285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07855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16806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451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33846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84664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4437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klasifikasi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202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KERNEL EXTREME LEARNING MACHINE</a:t>
            </a:r>
            <a:r>
              <a:rPr lang="en-US" i="1" dirty="0"/>
              <a:t> </a:t>
            </a:r>
            <a:r>
              <a:rPr lang="en-US" b="1" dirty="0"/>
              <a:t>(KELM)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ELM </a:t>
            </a:r>
            <a:r>
              <a:rPr lang="en-ID" dirty="0" err="1">
                <a:solidFill>
                  <a:schemeClr val="tx1"/>
                </a:solidFill>
              </a:rPr>
              <a:t>merupakan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metode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Jaringan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Syaraf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Tiruan</a:t>
            </a:r>
            <a:r>
              <a:rPr lang="en-ID" dirty="0">
                <a:solidFill>
                  <a:schemeClr val="tx1"/>
                </a:solidFill>
              </a:rPr>
              <a:t> (JST) yang </a:t>
            </a:r>
            <a:r>
              <a:rPr lang="en-ID" dirty="0" err="1">
                <a:solidFill>
                  <a:schemeClr val="tx1"/>
                </a:solidFill>
              </a:rPr>
              <a:t>bekerja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untuk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mengatasi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kelemahan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metode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smtClean="0">
                <a:solidFill>
                  <a:schemeClr val="tx1"/>
                </a:solidFill>
              </a:rPr>
              <a:t>JST </a:t>
            </a:r>
            <a:r>
              <a:rPr lang="en-ID" dirty="0" err="1" smtClean="0">
                <a:solidFill>
                  <a:schemeClr val="tx1"/>
                </a:solidFill>
              </a:rPr>
              <a:t>jenis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Feedforward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>
                <a:solidFill>
                  <a:schemeClr val="tx1"/>
                </a:solidFill>
              </a:rPr>
              <a:t>yang </a:t>
            </a:r>
            <a:r>
              <a:rPr lang="en-ID" dirty="0" smtClean="0">
                <a:solidFill>
                  <a:schemeClr val="tx1"/>
                </a:solidFill>
              </a:rPr>
              <a:t>lain (learning speed). </a:t>
            </a:r>
          </a:p>
          <a:p>
            <a:r>
              <a:rPr lang="en-ID" dirty="0" err="1" smtClean="0">
                <a:solidFill>
                  <a:schemeClr val="tx1"/>
                </a:solidFill>
              </a:rPr>
              <a:t>Metode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>
                <a:solidFill>
                  <a:schemeClr val="tx1"/>
                </a:solidFill>
              </a:rPr>
              <a:t>ELM </a:t>
            </a:r>
            <a:r>
              <a:rPr lang="en-ID" dirty="0" err="1">
                <a:solidFill>
                  <a:schemeClr val="tx1"/>
                </a:solidFill>
              </a:rPr>
              <a:t>memiliki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satu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i="1" dirty="0">
                <a:solidFill>
                  <a:schemeClr val="tx1"/>
                </a:solidFill>
              </a:rPr>
              <a:t>hidden layer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disebut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Single Hidden </a:t>
            </a:r>
            <a:r>
              <a:rPr lang="en-US" i="1" dirty="0" smtClean="0">
                <a:solidFill>
                  <a:schemeClr val="tx1"/>
                </a:solidFill>
              </a:rPr>
              <a:t>Layer Feedforward </a:t>
            </a:r>
            <a:r>
              <a:rPr lang="en-US" i="1" dirty="0">
                <a:solidFill>
                  <a:schemeClr val="tx1"/>
                </a:solidFill>
              </a:rPr>
              <a:t>Neural Network (SLFNs)</a:t>
            </a:r>
            <a:r>
              <a:rPr lang="en-ID" i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D" dirty="0" smtClean="0">
                <a:solidFill>
                  <a:schemeClr val="tx1"/>
                </a:solidFill>
              </a:rPr>
              <a:t>ELM </a:t>
            </a:r>
            <a:r>
              <a:rPr lang="en-ID" dirty="0" err="1">
                <a:solidFill>
                  <a:schemeClr val="tx1"/>
                </a:solidFill>
              </a:rPr>
              <a:t>memiliki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kemampuan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i="1" dirty="0">
                <a:solidFill>
                  <a:schemeClr val="tx1"/>
                </a:solidFill>
              </a:rPr>
              <a:t>learning speed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cepat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smtClean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k</a:t>
            </a:r>
            <a:r>
              <a:rPr lang="en-ID" dirty="0" err="1" smtClean="0">
                <a:solidFill>
                  <a:schemeClr val="tx1"/>
                </a:solidFill>
              </a:rPr>
              <a:t>arena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pada</a:t>
            </a:r>
            <a:r>
              <a:rPr lang="en-ID" dirty="0" smtClean="0">
                <a:solidFill>
                  <a:schemeClr val="tx1"/>
                </a:solidFill>
              </a:rPr>
              <a:t> ELM </a:t>
            </a:r>
            <a:r>
              <a:rPr lang="en-ID" dirty="0" err="1" smtClean="0">
                <a:solidFill>
                  <a:schemeClr val="tx1"/>
                </a:solidFill>
              </a:rPr>
              <a:t>hanya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menggunakann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fase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maju</a:t>
            </a:r>
            <a:r>
              <a:rPr lang="en-ID" dirty="0" smtClean="0">
                <a:solidFill>
                  <a:schemeClr val="tx1"/>
                </a:solidFill>
              </a:rPr>
              <a:t>. Serta ELM </a:t>
            </a:r>
            <a:r>
              <a:rPr lang="en-ID" dirty="0" err="1" smtClean="0">
                <a:solidFill>
                  <a:schemeClr val="tx1"/>
                </a:solidFill>
              </a:rPr>
              <a:t>dapat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menghasilkan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kinerja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generalisasi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proses </a:t>
            </a:r>
            <a:r>
              <a:rPr lang="en-US" dirty="0" err="1">
                <a:solidFill>
                  <a:schemeClr val="tx1"/>
                </a:solidFill>
              </a:rPr>
              <a:t>penalaran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membentuk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kesimpulan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ID" dirty="0" smtClean="0">
                <a:solidFill>
                  <a:schemeClr val="tx1"/>
                </a:solidFill>
              </a:rPr>
              <a:t>yang </a:t>
            </a:r>
            <a:r>
              <a:rPr lang="en-ID" dirty="0" err="1" smtClean="0">
                <a:solidFill>
                  <a:schemeClr val="tx1"/>
                </a:solidFill>
              </a:rPr>
              <a:t>baik</a:t>
            </a:r>
            <a:r>
              <a:rPr lang="en-ID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2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9601200" cy="2057400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US" dirty="0" smtClean="0"/>
                  <a:t>3. </a:t>
                </a:r>
                <a:r>
                  <a:rPr lang="en-US" dirty="0" err="1" smtClean="0"/>
                  <a:t>Menentukan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probabilitas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kemuncula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citra</a:t>
                </a:r>
                <a:r>
                  <a:rPr lang="en-US" dirty="0" smtClean="0"/>
                  <a:t>  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9601200" cy="2057400"/>
              </a:xfrm>
              <a:blipFill>
                <a:blip r:embed="rId2"/>
                <a:stretch>
                  <a:fillRect l="-2222" t="-8605" r="-1524" b="-7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444383"/>
              </p:ext>
            </p:extLst>
          </p:nvPr>
        </p:nvGraphicFramePr>
        <p:xfrm>
          <a:off x="1576316" y="3672557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26810779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286875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70452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786682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027274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9527986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85944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7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P(f(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40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4682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59558"/>
            <a:ext cx="9601200" cy="5307842"/>
          </a:xfrm>
        </p:spPr>
        <p:txBody>
          <a:bodyPr/>
          <a:lstStyle/>
          <a:p>
            <a:pPr algn="just"/>
            <a:r>
              <a:rPr lang="en-US" i="1" dirty="0"/>
              <a:t>Kernel Extreme Learning Machine </a:t>
            </a:r>
            <a:r>
              <a:rPr lang="en-US" dirty="0"/>
              <a:t>(KELM)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Extreme Learning Machine </a:t>
            </a:r>
            <a:r>
              <a:rPr lang="en-US" dirty="0"/>
              <a:t>(ELM). Ide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KELM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Support Vector Machine</a:t>
            </a:r>
            <a:r>
              <a:rPr lang="en-US" dirty="0"/>
              <a:t> (SVM), di mana </a:t>
            </a:r>
            <a:r>
              <a:rPr lang="en-US" dirty="0" err="1"/>
              <a:t>metode</a:t>
            </a:r>
            <a:r>
              <a:rPr lang="en-US" dirty="0"/>
              <a:t> SVM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kernel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menaikkan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</a:t>
            </a:r>
            <a:r>
              <a:rPr lang="en-ID" dirty="0" err="1"/>
              <a:t>sehingga</a:t>
            </a:r>
            <a:r>
              <a:rPr lang="en-ID" dirty="0"/>
              <a:t> data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terpisah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maksimal</a:t>
            </a:r>
            <a:r>
              <a:rPr lang="en-ID" dirty="0"/>
              <a:t>. </a:t>
            </a:r>
            <a:r>
              <a:rPr lang="en-ID" dirty="0" err="1"/>
              <a:t>Metode</a:t>
            </a:r>
            <a:r>
              <a:rPr lang="en-ID" dirty="0"/>
              <a:t> KELM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i="1" dirty="0"/>
              <a:t>hidden layer</a:t>
            </a:r>
            <a:r>
              <a:rPr lang="en-ID" dirty="0"/>
              <a:t> yang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single hidden fast forward neural network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proses KELM data </a:t>
            </a:r>
            <a:r>
              <a:rPr lang="en-US" dirty="0" err="1"/>
              <a:t>disubtitusikan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proses kernel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proses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i="1" dirty="0"/>
              <a:t>hidden layer </a:t>
            </a:r>
            <a:r>
              <a:rPr lang="en-US" dirty="0" err="1"/>
              <a:t>pada</a:t>
            </a:r>
            <a:r>
              <a:rPr lang="en-US" i="1" dirty="0"/>
              <a:t> </a:t>
            </a:r>
            <a:r>
              <a:rPr lang="en-US" dirty="0"/>
              <a:t>ELM. </a:t>
            </a:r>
            <a:endParaRPr lang="en-US" dirty="0" smtClean="0"/>
          </a:p>
          <a:p>
            <a:pPr algn="just"/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bertahun-tahun</a:t>
            </a:r>
            <a:r>
              <a:rPr lang="en-US" dirty="0"/>
              <a:t>,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menyoroti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KELM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ELM </a:t>
            </a:r>
            <a:r>
              <a:rPr lang="en-US" dirty="0" err="1"/>
              <a:t>standar</a:t>
            </a:r>
            <a:r>
              <a:rPr lang="en-US" dirty="0"/>
              <a:t>, di </a:t>
            </a:r>
            <a:r>
              <a:rPr lang="en-US" dirty="0" err="1"/>
              <a:t>antaranya</a:t>
            </a:r>
            <a:r>
              <a:rPr lang="en-US" dirty="0"/>
              <a:t>, 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err="1"/>
              <a:t>kemampuannya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(</a:t>
            </a:r>
            <a:r>
              <a:rPr lang="en-US" dirty="0" err="1"/>
              <a:t>Diker</a:t>
            </a:r>
            <a:r>
              <a:rPr lang="en-US" dirty="0"/>
              <a:t> et al., 2019) , (ii)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hebat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data (Zhang et al., 2019), (iii)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ketidakterpisahan</a:t>
            </a:r>
            <a:r>
              <a:rPr lang="en-US" dirty="0"/>
              <a:t> linier </a:t>
            </a:r>
            <a:r>
              <a:rPr lang="en-US" dirty="0" err="1"/>
              <a:t>dari</a:t>
            </a:r>
            <a:r>
              <a:rPr lang="en-US" dirty="0"/>
              <a:t> ELM </a:t>
            </a:r>
            <a:r>
              <a:rPr lang="en-US" dirty="0" err="1"/>
              <a:t>standar</a:t>
            </a:r>
            <a:r>
              <a:rPr lang="en-US" dirty="0"/>
              <a:t> (</a:t>
            </a:r>
            <a:r>
              <a:rPr lang="en-US" dirty="0" err="1"/>
              <a:t>Cai</a:t>
            </a:r>
            <a:r>
              <a:rPr lang="en-US" dirty="0"/>
              <a:t> et al. , 2019).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183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94430" y="757451"/>
            <a:ext cx="9601200" cy="3581400"/>
          </a:xfrm>
        </p:spPr>
        <p:txBody>
          <a:bodyPr/>
          <a:lstStyle/>
          <a:p>
            <a:pPr algn="just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metode</a:t>
            </a:r>
            <a:r>
              <a:rPr lang="en-US" dirty="0"/>
              <a:t> ELM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dibuat</a:t>
            </a:r>
            <a:r>
              <a:rPr lang="en-US" dirty="0"/>
              <a:t>.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kernel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metode</a:t>
            </a:r>
            <a:r>
              <a:rPr lang="en-US" dirty="0"/>
              <a:t> SVM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sigmoid, sinus yang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ELM </a:t>
            </a:r>
            <a:r>
              <a:rPr lang="en-US" dirty="0" err="1"/>
              <a:t>standar</a:t>
            </a:r>
            <a:r>
              <a:rPr lang="en-US" dirty="0"/>
              <a:t>. </a:t>
            </a:r>
            <a:r>
              <a:rPr lang="en-US" dirty="0" smtClean="0"/>
              <a:t>(</a:t>
            </a:r>
            <a:r>
              <a:rPr lang="en-US" dirty="0" err="1"/>
              <a:t>Putu</a:t>
            </a:r>
            <a:r>
              <a:rPr lang="en-US" dirty="0"/>
              <a:t> Prima </a:t>
            </a:r>
            <a:r>
              <a:rPr lang="en-US" dirty="0" err="1"/>
              <a:t>Winangun</a:t>
            </a:r>
            <a:r>
              <a:rPr lang="en-US" dirty="0"/>
              <a:t> </a:t>
            </a:r>
            <a:r>
              <a:rPr lang="en-US" dirty="0" err="1"/>
              <a:t>dkk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28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keluaran</a:t>
                </a:r>
                <a:r>
                  <a:rPr lang="en-US" dirty="0"/>
                  <a:t> SLFN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i="1" dirty="0"/>
                  <a:t>L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banyak</a:t>
                </a:r>
                <a:r>
                  <a:rPr lang="en-US" dirty="0"/>
                  <a:t> </a:t>
                </a:r>
                <a:r>
                  <a:rPr lang="en-US" i="1" dirty="0"/>
                  <a:t>hidden nodes </a:t>
                </a:r>
                <a:r>
                  <a:rPr lang="en-US" dirty="0" err="1"/>
                  <a:t>dimana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i="1" dirty="0"/>
                  <a:t>x </a:t>
                </a:r>
                <a:r>
                  <a:rPr lang="en-US" dirty="0" err="1"/>
                  <a:t>vektor</a:t>
                </a:r>
                <a:r>
                  <a:rPr lang="en-US" dirty="0"/>
                  <a:t> input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dituliskan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2.9. 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err="1"/>
                  <a:t>dinotasikan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output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hidden nodes </a:t>
                </a:r>
                <a:r>
                  <a:rPr lang="en-US" dirty="0" err="1"/>
                  <a:t>ke-</a:t>
                </a:r>
                <a:r>
                  <a:rPr lang="en-US" i="1" dirty="0" err="1"/>
                  <a:t>i</a:t>
                </a:r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err="1"/>
                  <a:t>merupakan</a:t>
                </a:r>
                <a:r>
                  <a:rPr lang="en-US" dirty="0"/>
                  <a:t> parameter </a:t>
                </a:r>
                <a:r>
                  <a:rPr lang="en-US" i="1" dirty="0"/>
                  <a:t>hidden nodes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merupakan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bobot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yang </a:t>
                </a:r>
                <a:r>
                  <a:rPr lang="en-US" dirty="0" err="1"/>
                  <a:t>menghubungkan</a:t>
                </a:r>
                <a:r>
                  <a:rPr lang="en-US" dirty="0"/>
                  <a:t> </a:t>
                </a:r>
                <a:r>
                  <a:rPr lang="en-US" i="1" dirty="0"/>
                  <a:t>hidden node </a:t>
                </a:r>
                <a:r>
                  <a:rPr lang="en-US" dirty="0" err="1"/>
                  <a:t>ke-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i="1" dirty="0" smtClean="0"/>
                  <a:t>output.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/>
                  <a:t>node </a:t>
                </a:r>
                <a:r>
                  <a:rPr lang="en-US" dirty="0" err="1"/>
                  <a:t>aditif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aktivasi</a:t>
                </a:r>
                <a:r>
                  <a:rPr lang="en-US" dirty="0"/>
                  <a:t> </a:t>
                </a:r>
                <a:r>
                  <a:rPr lang="en-US" i="1" dirty="0"/>
                  <a:t>g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dinyatakan</a:t>
                </a:r>
                <a:r>
                  <a:rPr lang="en-US" dirty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/>
                  <a:t> </a:t>
                </a:r>
                <a:r>
                  <a:rPr lang="en-US" dirty="0" err="1" smtClean="0"/>
                  <a:t>Persamaan</a:t>
                </a:r>
                <a:r>
                  <a:rPr lang="en-US" dirty="0" smtClean="0"/>
                  <a:t> </a:t>
                </a:r>
                <a:r>
                  <a:rPr lang="en-US" dirty="0"/>
                  <a:t>2.10 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572000"/>
              </a:xfrm>
              <a:blipFill>
                <a:blip r:embed="rId2"/>
                <a:stretch>
                  <a:fillRect l="-571" t="-1067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5702526"/>
            <a:ext cx="8048625" cy="561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800" y="3003663"/>
            <a:ext cx="8077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i="1" dirty="0"/>
              <a:t>input </a:t>
            </a:r>
            <a:r>
              <a:rPr lang="en-US" dirty="0"/>
              <a:t>data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i="1" dirty="0"/>
              <a:t>hidden layer </a:t>
            </a:r>
            <a:r>
              <a:rPr lang="en-US" dirty="0"/>
              <a:t>yang</a:t>
            </a:r>
            <a:br>
              <a:rPr lang="en-US" dirty="0"/>
            </a:br>
            <a:r>
              <a:rPr lang="en-US" dirty="0" err="1"/>
              <a:t>diinisialisasi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i="1" dirty="0"/>
              <a:t>H </a:t>
            </a:r>
            <a:r>
              <a:rPr lang="en-US" dirty="0"/>
              <a:t>yang</a:t>
            </a:r>
            <a:br>
              <a:rPr lang="en-US" dirty="0"/>
            </a:b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i="1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hidden layer </a:t>
            </a:r>
            <a:r>
              <a:rPr lang="en-US" dirty="0"/>
              <a:t>yang </a:t>
            </a:r>
            <a:r>
              <a:rPr lang="en-US" dirty="0" err="1"/>
              <a:t>berukuran</a:t>
            </a:r>
            <a:r>
              <a:rPr lang="en-US" dirty="0"/>
              <a:t> </a:t>
            </a:r>
            <a:r>
              <a:rPr lang="en-US" i="1" dirty="0"/>
              <a:t>m </a:t>
            </a:r>
            <a:r>
              <a:rPr lang="en-US" dirty="0"/>
              <a:t>x </a:t>
            </a:r>
            <a:r>
              <a:rPr lang="en-US" i="1" dirty="0"/>
              <a:t>n</a:t>
            </a:r>
            <a:br>
              <a:rPr lang="en-US" i="1" dirty="0"/>
            </a:b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2.11.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64" y="3696608"/>
            <a:ext cx="8496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6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62857"/>
                <a:ext cx="9601200" cy="5504543"/>
              </a:xfrm>
            </p:spPr>
            <p:txBody>
              <a:bodyPr/>
              <a:lstStyle/>
              <a:p>
                <a:r>
                  <a:rPr lang="en-US" dirty="0" smtClean="0"/>
                  <a:t>SLFN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i="1" dirty="0"/>
                  <a:t>L hidden node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mendekati</a:t>
                </a:r>
                <a:r>
                  <a:rPr lang="en-US" dirty="0"/>
                  <a:t> </a:t>
                </a:r>
                <a:r>
                  <a:rPr lang="en-US" i="1" dirty="0"/>
                  <a:t>N </a:t>
                </a:r>
                <a:r>
                  <a:rPr lang="en-US" dirty="0" err="1"/>
                  <a:t>sampel</a:t>
                </a:r>
                <a:r>
                  <a:rPr lang="en-US" dirty="0"/>
                  <a:t> yang </a:t>
                </a:r>
                <a:r>
                  <a:rPr lang="en-US" dirty="0" err="1"/>
                  <a:t>berbeda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err="1" smtClean="0"/>
                  <a:t>secara</a:t>
                </a:r>
                <a:r>
                  <a:rPr lang="en-US" dirty="0" smtClean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smtClean="0"/>
                  <a:t>target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dapat </a:t>
                </a:r>
                <a:r>
                  <a:rPr lang="en-US" dirty="0" err="1"/>
                  <a:t>diselesaikan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2.12. 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  <a:r>
                  <a:rPr lang="el-GR" i="1" dirty="0"/>
                  <a:t>β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bobot</a:t>
                </a:r>
                <a:r>
                  <a:rPr lang="en-US" dirty="0"/>
                  <a:t> </a:t>
                </a:r>
                <a:r>
                  <a:rPr lang="en-US" i="1" dirty="0"/>
                  <a:t>output</a:t>
                </a:r>
                <a:r>
                  <a:rPr lang="en-US" dirty="0"/>
                  <a:t>, </a:t>
                </a:r>
                <a:r>
                  <a:rPr lang="en-US" i="1" dirty="0"/>
                  <a:t>h</a:t>
                </a:r>
                <a:r>
                  <a:rPr lang="en-US" dirty="0"/>
                  <a:t>(</a:t>
                </a:r>
                <a:r>
                  <a:rPr lang="en-US" i="1" dirty="0"/>
                  <a:t>xi</a:t>
                </a:r>
                <a:r>
                  <a:rPr lang="en-US" dirty="0"/>
                  <a:t>)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i="1" dirty="0"/>
                  <a:t>hidden layer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i="1" dirty="0" err="1"/>
                  <a:t>ti</a:t>
                </a:r>
                <a:r>
                  <a:rPr lang="en-US" i="1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target</a:t>
                </a:r>
                <a:br>
                  <a:rPr lang="en-US" dirty="0"/>
                </a:br>
                <a:r>
                  <a:rPr lang="en-US" dirty="0"/>
                  <a:t>label. </a:t>
                </a:r>
                <a:r>
                  <a:rPr lang="en-US" dirty="0" err="1"/>
                  <a:t>Berdasarkan</a:t>
                </a:r>
                <a:r>
                  <a:rPr lang="en-US" dirty="0"/>
                  <a:t> </a:t>
                </a:r>
                <a:r>
                  <a:rPr lang="en-US" dirty="0" err="1"/>
                  <a:t>teori</a:t>
                </a:r>
                <a:r>
                  <a:rPr lang="en-US" dirty="0"/>
                  <a:t> </a:t>
                </a:r>
                <a:r>
                  <a:rPr lang="en-US" dirty="0" err="1"/>
                  <a:t>dasar</a:t>
                </a:r>
                <a:r>
                  <a:rPr lang="en-US" dirty="0"/>
                  <a:t> </a:t>
                </a:r>
                <a:r>
                  <a:rPr lang="en-US" dirty="0" err="1"/>
                  <a:t>dai</a:t>
                </a:r>
                <a:r>
                  <a:rPr lang="en-US" dirty="0"/>
                  <a:t> </a:t>
                </a:r>
                <a:r>
                  <a:rPr lang="en-US" dirty="0" err="1"/>
                  <a:t>optimasi</a:t>
                </a:r>
                <a:r>
                  <a:rPr lang="en-US" dirty="0"/>
                  <a:t>, </a:t>
                </a:r>
                <a:r>
                  <a:rPr lang="en-US" dirty="0" err="1"/>
                  <a:t>masalah</a:t>
                </a:r>
                <a:r>
                  <a:rPr lang="en-US" dirty="0"/>
                  <a:t> </a:t>
                </a:r>
                <a:r>
                  <a:rPr lang="en-US" dirty="0" err="1"/>
                  <a:t>optimasi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err="1"/>
                  <a:t>diselesaikan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i="1" dirty="0"/>
                  <a:t>simple constrained optimization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62857"/>
                <a:ext cx="9601200" cy="5504543"/>
              </a:xfrm>
              <a:blipFill>
                <a:blip r:embed="rId2"/>
                <a:stretch>
                  <a:fillRect l="-571" t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7" y="1315810"/>
            <a:ext cx="8010525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679" y="3467100"/>
            <a:ext cx="6667500" cy="153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11" y="5267325"/>
            <a:ext cx="90963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5143"/>
                <a:ext cx="9601200" cy="645885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dimana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i="1" dirty="0"/>
                          <m:t>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 err="1"/>
                  <a:t>mendefinisikan</a:t>
                </a:r>
                <a:r>
                  <a:rPr lang="en-US" dirty="0"/>
                  <a:t> </a:t>
                </a:r>
                <a:r>
                  <a:rPr lang="en-US" i="1" dirty="0"/>
                  <a:t>training error</a:t>
                </a:r>
                <a:r>
                  <a:rPr lang="en-US" dirty="0"/>
                  <a:t>, </a:t>
                </a:r>
                <a:r>
                  <a:rPr lang="en-US" i="1" dirty="0"/>
                  <a:t>C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i="1" dirty="0"/>
                  <a:t>penalty parameter</a:t>
                </a:r>
                <a:r>
                  <a:rPr lang="en-US" dirty="0"/>
                  <a:t>,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br>
                  <a:rPr lang="en-US" i="1" dirty="0"/>
                </a:b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banyak</a:t>
                </a:r>
                <a:r>
                  <a:rPr lang="en-US" dirty="0"/>
                  <a:t> </a:t>
                </a:r>
                <a:r>
                  <a:rPr lang="en-US" dirty="0" err="1"/>
                  <a:t>sampel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data. </a:t>
                </a:r>
                <a:r>
                  <a:rPr lang="en-US" dirty="0" err="1"/>
                  <a:t>Berdasarkan</a:t>
                </a:r>
                <a:r>
                  <a:rPr lang="en-US" dirty="0"/>
                  <a:t> </a:t>
                </a:r>
                <a:r>
                  <a:rPr lang="en-US" dirty="0" err="1"/>
                  <a:t>teori</a:t>
                </a:r>
                <a:r>
                  <a:rPr lang="en-US" dirty="0"/>
                  <a:t> KKT(</a:t>
                </a:r>
                <a:r>
                  <a:rPr lang="en-US" dirty="0" err="1"/>
                  <a:t>Krush</a:t>
                </a:r>
                <a:r>
                  <a:rPr lang="en-US" dirty="0"/>
                  <a:t>-Kuhn-Tucker),</a:t>
                </a:r>
                <a:br>
                  <a:rPr lang="en-US" dirty="0"/>
                </a:b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ekuivalen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diselesaikan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permasalahan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err="1"/>
                  <a:t>optimalisasi</a:t>
                </a:r>
                <a:r>
                  <a:rPr lang="en-US" dirty="0"/>
                  <a:t> dual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dihasilkan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2.13 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err="1"/>
                  <a:t>Dimana</a:t>
                </a:r>
                <a:r>
                  <a:rPr lang="en-US" dirty="0"/>
                  <a:t> operator </a:t>
                </a:r>
                <a:r>
                  <a:rPr lang="en-US" dirty="0" err="1"/>
                  <a:t>lagrangian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l-GR" i="1" dirty="0"/>
                  <a:t>α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 err="1"/>
                  <a:t>korespondensi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data </a:t>
                </a:r>
                <a:r>
                  <a:rPr lang="en-US" dirty="0" err="1"/>
                  <a:t>sampel</a:t>
                </a:r>
                <a:r>
                  <a:rPr lang="en-US" dirty="0"/>
                  <a:t> </a:t>
                </a:r>
                <a:r>
                  <a:rPr lang="en-US" dirty="0" err="1"/>
                  <a:t>ke-</a:t>
                </a:r>
                <a:r>
                  <a:rPr lang="en-US" i="1" dirty="0" err="1"/>
                  <a:t>i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 err="1"/>
                  <a:t>Kondisi</a:t>
                </a:r>
                <a:r>
                  <a:rPr lang="en-US" dirty="0"/>
                  <a:t> optimal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menggunaan</a:t>
                </a:r>
                <a:r>
                  <a:rPr lang="en-US" dirty="0"/>
                  <a:t> </a:t>
                </a:r>
                <a:r>
                  <a:rPr lang="en-US" dirty="0" err="1"/>
                  <a:t>teorema</a:t>
                </a:r>
                <a:r>
                  <a:rPr lang="en-US" dirty="0"/>
                  <a:t> KKT </a:t>
                </a:r>
                <a:r>
                  <a:rPr lang="en-US" dirty="0" err="1"/>
                  <a:t>didapatkan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5143"/>
                <a:ext cx="9601200" cy="6458857"/>
              </a:xfrm>
              <a:blipFill>
                <a:blip r:embed="rId2"/>
                <a:stretch>
                  <a:fillRect l="-571" t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1421040"/>
            <a:ext cx="9096375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876" y="3503159"/>
            <a:ext cx="91630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2229"/>
            <a:ext cx="9601200" cy="5635171"/>
          </a:xfrm>
        </p:spPr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2.9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 err="1"/>
              <a:t>fL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y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 err="1"/>
              <a:t>ai</a:t>
            </a:r>
            <a:r>
              <a:rPr lang="en-US" i="1" dirty="0"/>
              <a:t>; bi; x</a:t>
            </a:r>
            <a:r>
              <a:rPr lang="en-US" dirty="0"/>
              <a:t>) </a:t>
            </a:r>
            <a:r>
              <a:rPr lang="en-US" dirty="0" err="1"/>
              <a:t>dapat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H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Subtitusikan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differensial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2.14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2.17 </a:t>
            </a:r>
            <a:r>
              <a:rPr lang="en-US" dirty="0" err="1" smtClean="0"/>
              <a:t>sehingga</a:t>
            </a:r>
            <a:r>
              <a:rPr lang="en-US" dirty="0"/>
              <a:t> </a:t>
            </a:r>
            <a:r>
              <a:rPr lang="en-US" dirty="0" err="1" smtClean="0"/>
              <a:t>diperoleh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941614"/>
            <a:ext cx="60579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758" y="2320925"/>
            <a:ext cx="76676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l-GR" i="1" dirty="0"/>
              <a:t>α </a:t>
            </a:r>
            <a:r>
              <a:rPr lang="en-US" dirty="0"/>
              <a:t>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2.22 </a:t>
            </a:r>
            <a:r>
              <a:rPr lang="en-US" dirty="0" err="1"/>
              <a:t>kedalam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Persamaan</a:t>
            </a:r>
            <a:r>
              <a:rPr lang="en-US" dirty="0"/>
              <a:t> 2.14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i="1" dirty="0"/>
              <a:t>y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T </a:t>
            </a:r>
            <a:r>
              <a:rPr lang="en-US" dirty="0" err="1"/>
              <a:t>sebagai</a:t>
            </a:r>
            <a:r>
              <a:rPr lang="en-US" dirty="0"/>
              <a:t> target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diperoleh</a:t>
            </a:r>
            <a:r>
              <a:rPr lang="en-US" dirty="0"/>
              <a:t>: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83" y="3373437"/>
            <a:ext cx="66103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err="1"/>
                  <a:t>Misal</a:t>
                </a:r>
                <a:r>
                  <a:rPr lang="en-US" dirty="0"/>
                  <a:t> </a:t>
                </a:r>
                <a:r>
                  <a:rPr lang="en-US" dirty="0" err="1"/>
                  <a:t>diberikan</a:t>
                </a:r>
                <a:r>
                  <a:rPr lang="en-US" dirty="0"/>
                  <a:t> </a:t>
                </a:r>
                <a:r>
                  <a:rPr lang="en-US" dirty="0" err="1"/>
                  <a:t>sampel</a:t>
                </a:r>
                <a:r>
                  <a:rPr lang="en-US" dirty="0"/>
                  <a:t> </a:t>
                </a:r>
                <a:r>
                  <a:rPr lang="en-US" dirty="0" err="1"/>
                  <a:t>pelatihan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i="1" dirty="0"/>
                  <a:t>input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i="1" dirty="0"/>
                  <a:t>output</a:t>
                </a:r>
                <a:r>
                  <a:rPr lang="en-US" dirty="0"/>
                  <a:t> yang </a:t>
                </a:r>
                <a:r>
                  <a:rPr lang="en-US" dirty="0" err="1"/>
                  <a:t>dihasilkan</a:t>
                </a:r>
                <a:r>
                  <a:rPr lang="en-US" dirty="0"/>
                  <a:t> </a:t>
                </a:r>
                <a:r>
                  <a:rPr lang="en-US" dirty="0" err="1"/>
                  <a:t>yaitu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. Di </a:t>
                </a:r>
                <a:r>
                  <a:rPr lang="en-US" dirty="0" err="1"/>
                  <a:t>sini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sampel</a:t>
                </a:r>
                <a:r>
                  <a:rPr lang="en-US" dirty="0"/>
                  <a:t> data, </a:t>
                </a:r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  <a:r>
                  <a:rPr lang="en-US" dirty="0" err="1"/>
                  <a:t>jumlahnya</a:t>
                </a:r>
                <a:r>
                  <a:rPr lang="en-US" dirty="0"/>
                  <a:t>  </a:t>
                </a:r>
                <a:r>
                  <a:rPr lang="en-US" dirty="0" err="1"/>
                  <a:t>sama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i="1" dirty="0"/>
                  <a:t>neuron input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dimensi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sampel</a:t>
                </a:r>
                <a:r>
                  <a:rPr lang="en-US" dirty="0"/>
                  <a:t> data,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banyaknya</a:t>
                </a:r>
                <a:r>
                  <a:rPr lang="en-US" dirty="0"/>
                  <a:t> </a:t>
                </a:r>
                <a:r>
                  <a:rPr lang="en-US" dirty="0" err="1"/>
                  <a:t>kelas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sampel</a:t>
                </a:r>
                <a:r>
                  <a:rPr lang="en-US" dirty="0"/>
                  <a:t> data.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output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ELM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hidden neuron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dinyatakan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2.6.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)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=1,2,3,…,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	(2.6</a:t>
                </a:r>
                <a:r>
                  <a:rPr lang="en-US" dirty="0" smtClean="0"/>
                  <a:t>)</a:t>
                </a:r>
              </a:p>
              <a:p>
                <a:r>
                  <a:rPr lang="en-US" dirty="0"/>
                  <a:t>SLFN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i="1" dirty="0"/>
                  <a:t>L hidden node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mendekati</a:t>
                </a:r>
                <a:r>
                  <a:rPr lang="en-US" dirty="0"/>
                  <a:t> </a:t>
                </a:r>
                <a:r>
                  <a:rPr lang="en-US" i="1" dirty="0"/>
                  <a:t>N </a:t>
                </a:r>
                <a:r>
                  <a:rPr lang="en-US" dirty="0" err="1"/>
                  <a:t>sampel</a:t>
                </a:r>
                <a:r>
                  <a:rPr lang="en-US" dirty="0"/>
                  <a:t> yang </a:t>
                </a:r>
                <a:r>
                  <a:rPr lang="en-US" dirty="0" err="1"/>
                  <a:t>berbeda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digilib.uinsby.ac.id digilib.uinsby.ac.id digilib.uinsby.ac.id digilib.uinsby.ac.id digilib.uinsby.ac.id digilib.uinsby.ac.id digilib.uinsby.ac.id</a:t>
                </a:r>
                <a:br>
                  <a:rPr lang="en-US" dirty="0"/>
                </a:br>
                <a:r>
                  <a:rPr lang="en-US" dirty="0"/>
                  <a:t>32</a:t>
                </a:r>
                <a:br>
                  <a:rPr lang="en-US" dirty="0"/>
                </a:b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target (</a:t>
                </a:r>
                <a:r>
                  <a:rPr lang="en-US" i="1" dirty="0"/>
                  <a:t>xi; </a:t>
                </a:r>
                <a:r>
                  <a:rPr lang="en-US" i="1" dirty="0" err="1"/>
                  <a:t>ti</a:t>
                </a:r>
                <a:r>
                  <a:rPr lang="en-US" dirty="0"/>
                  <a:t>) </a:t>
                </a:r>
                <a:r>
                  <a:rPr lang="en-US" i="1" dirty="0"/>
                  <a:t>2 </a:t>
                </a:r>
                <a:r>
                  <a:rPr lang="en-US" dirty="0"/>
                  <a:t>R</a:t>
                </a:r>
                <a:r>
                  <a:rPr lang="en-US" i="1" dirty="0"/>
                  <a:t>d; x 2 </a:t>
                </a:r>
                <a:r>
                  <a:rPr lang="en-US" dirty="0"/>
                  <a:t>R</a:t>
                </a:r>
                <a:r>
                  <a:rPr lang="en-US" i="1" dirty="0"/>
                  <a:t>m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diselesaikan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8" t="-2041" r="-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8269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 mana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aktivasi</a:t>
                </a:r>
                <a:r>
                  <a:rPr lang="en-US" dirty="0"/>
                  <a:t> </a:t>
                </a:r>
                <a:r>
                  <a:rPr lang="en-US" dirty="0" err="1"/>
                  <a:t>nonlinier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or-IN" dirty="0"/>
                  <a:t> </a:t>
                </a:r>
                <a:r>
                  <a:rPr lang="en-US" dirty="0" err="1"/>
                  <a:t>menunjukkan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bobot</a:t>
                </a:r>
                <a:r>
                  <a:rPr lang="en-US" dirty="0"/>
                  <a:t> yang </a:t>
                </a:r>
                <a:r>
                  <a:rPr lang="en-US" dirty="0" err="1"/>
                  <a:t>menghubungkan</a:t>
                </a:r>
                <a:r>
                  <a:rPr lang="en-US" dirty="0"/>
                  <a:t> </a:t>
                </a:r>
                <a:r>
                  <a:rPr lang="en-US" i="1" dirty="0"/>
                  <a:t>hidden neuron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i="1" dirty="0"/>
                  <a:t>output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or-IN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bobot</a:t>
                </a:r>
                <a:r>
                  <a:rPr lang="en-US" dirty="0"/>
                  <a:t> yang </a:t>
                </a:r>
                <a:r>
                  <a:rPr lang="en-US" dirty="0" err="1"/>
                  <a:t>menghubungkan</a:t>
                </a:r>
                <a:r>
                  <a:rPr lang="en-US" dirty="0"/>
                  <a:t> </a:t>
                </a:r>
                <a:r>
                  <a:rPr lang="en-US" i="1" dirty="0"/>
                  <a:t>hidden neuron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i="1" dirty="0"/>
                  <a:t> input</a:t>
                </a:r>
                <a:r>
                  <a:rPr lang="en-US" dirty="0"/>
                  <a:t>,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or-IN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bias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hidden neuron</a:t>
                </a:r>
                <a:r>
                  <a:rPr lang="en-US" dirty="0"/>
                  <a:t>. </a:t>
                </a:r>
                <a:r>
                  <a:rPr lang="en-US" dirty="0" err="1"/>
                  <a:t>Persamaan</a:t>
                </a:r>
                <a:r>
                  <a:rPr lang="en-US" dirty="0"/>
                  <a:t> 2.6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ditulis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2.7.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					(2.7)</a:t>
                </a:r>
              </a:p>
              <a:p>
                <a:r>
                  <a:rPr lang="en-US" dirty="0"/>
                  <a:t>di mana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keluaran</a:t>
                </a:r>
                <a:r>
                  <a:rPr lang="en-US" dirty="0"/>
                  <a:t> </a:t>
                </a:r>
                <a:r>
                  <a:rPr lang="en-US" i="1" dirty="0"/>
                  <a:t>hidden layer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neural network.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531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86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Menentukan</a:t>
            </a:r>
            <a:r>
              <a:rPr lang="en-US" dirty="0" smtClean="0"/>
              <a:t> parameter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>
                    <a:ea typeface="Cambria Math" panose="02040503050406030204" pitchFamily="18" charset="0"/>
                  </a:rPr>
                  <a:t>Mean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/>
                  <a:t>Variansi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Standar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deviasi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𝑆𝑇𝐷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Skewnes</a:t>
                </a:r>
                <a:r>
                  <a:rPr lang="en-US" dirty="0" smtClean="0"/>
                  <a:t> 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𝑣𝑎𝑟𝑖𝑎𝑛𝑠𝑖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1.5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Kurtosis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ur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𝑣𝑎𝑟𝑖𝑎𝑛𝑠𝑖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Entropy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𝐸𝑁𝑇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4116" b="-5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0657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					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		(2.8)</a:t>
                </a:r>
              </a:p>
              <a:p>
                <a:r>
                  <a:rPr lang="en-US" dirty="0"/>
                  <a:t> 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   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𝑑𝑎𝑛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			(2.9)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9227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Solusi</a:t>
                </a:r>
                <a:r>
                  <a:rPr lang="en-US" dirty="0"/>
                  <a:t> </a:t>
                </a:r>
                <a:r>
                  <a:rPr lang="en-US" dirty="0" err="1"/>
                  <a:t>kuadrat</a:t>
                </a:r>
                <a:r>
                  <a:rPr lang="en-US" dirty="0"/>
                  <a:t> </a:t>
                </a:r>
                <a:r>
                  <a:rPr lang="en-US" dirty="0" err="1"/>
                  <a:t>terkecil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. (2.7)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ditulis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2.10.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					(2.10)</a:t>
                </a:r>
              </a:p>
              <a:p>
                <a:r>
                  <a:rPr lang="en-US" dirty="0"/>
                  <a:t>di mana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adalah</a:t>
                </a:r>
                <a:r>
                  <a:rPr lang="en-US" dirty="0"/>
                  <a:t> invers </a:t>
                </a:r>
                <a:r>
                  <a:rPr lang="en-US" dirty="0" err="1"/>
                  <a:t>umum</a:t>
                </a:r>
                <a:r>
                  <a:rPr lang="en-US" dirty="0"/>
                  <a:t> Moore-Penrose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𝐻𝐻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or-IN" dirty="0"/>
                  <a:t>,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stabilitas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generalisasi</a:t>
                </a:r>
                <a:r>
                  <a:rPr lang="en-US" dirty="0"/>
                  <a:t> yang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baik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positif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ditambahkan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elemen</a:t>
                </a:r>
                <a:r>
                  <a:rPr lang="en-US" dirty="0"/>
                  <a:t> diagonal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. </a:t>
                </a:r>
                <a:r>
                  <a:rPr lang="en-US" dirty="0" err="1"/>
                  <a:t>Akibatnya</a:t>
                </a:r>
                <a:r>
                  <a:rPr lang="en-US" dirty="0"/>
                  <a:t>,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output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pengklasifikasi</a:t>
                </a:r>
                <a:r>
                  <a:rPr lang="en-US" dirty="0"/>
                  <a:t> ELM </a:t>
                </a:r>
                <a:r>
                  <a:rPr lang="en-US" dirty="0" err="1"/>
                  <a:t>dinyatakan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2.11.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𝐻𝐻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/>
                  <a:t> 		(2.11)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5620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dimana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menunjukkan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identitas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ukuran</a:t>
                </a:r>
                <a:r>
                  <a:rPr lang="en-US" dirty="0"/>
                  <a:t> L. </a:t>
                </a:r>
                <a:r>
                  <a:rPr lang="en-US" dirty="0" err="1"/>
                  <a:t>Baru-baru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, ELM </a:t>
                </a:r>
                <a:r>
                  <a:rPr lang="en-US" dirty="0" err="1"/>
                  <a:t>berbasis</a:t>
                </a:r>
                <a:r>
                  <a:rPr lang="en-US" dirty="0"/>
                  <a:t> kernel </a:t>
                </a:r>
                <a:r>
                  <a:rPr lang="en-US" dirty="0" err="1"/>
                  <a:t>telah</a:t>
                </a:r>
                <a:r>
                  <a:rPr lang="en-US" dirty="0"/>
                  <a:t> </a:t>
                </a:r>
                <a:r>
                  <a:rPr lang="en-US" dirty="0" err="1"/>
                  <a:t>diusulkan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menerapkan</a:t>
                </a:r>
                <a:r>
                  <a:rPr lang="en-US" dirty="0"/>
                  <a:t> </a:t>
                </a:r>
                <a:r>
                  <a:rPr lang="en-US" dirty="0" err="1"/>
                  <a:t>kondisi</a:t>
                </a:r>
                <a:r>
                  <a:rPr lang="en-US" dirty="0"/>
                  <a:t> non-linear </a:t>
                </a:r>
                <a:r>
                  <a:rPr lang="en-US" dirty="0" err="1"/>
                  <a:t>ke</a:t>
                </a:r>
                <a:r>
                  <a:rPr lang="en-US" dirty="0"/>
                  <a:t> ELM. </a:t>
                </a:r>
                <a:r>
                  <a:rPr lang="en-US" dirty="0" err="1"/>
                  <a:t>Matriks</a:t>
                </a:r>
                <a:r>
                  <a:rPr lang="en-US" dirty="0"/>
                  <a:t> kernel ELM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dianggap</a:t>
                </a:r>
                <a:r>
                  <a:rPr lang="en-US" dirty="0"/>
                  <a:t> </a:t>
                </a:r>
                <a:r>
                  <a:rPr lang="en-US" dirty="0" err="1"/>
                  <a:t>sebagaimana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2.12.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𝐸𝐿𝑀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			(2.12)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3888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𝐸𝐿𝑀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(2.13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lambang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kernel </a:t>
                </a:r>
                <a:r>
                  <a:rPr lang="en-US" dirty="0" err="1"/>
                  <a:t>pada</a:t>
                </a:r>
                <a:r>
                  <a:rPr lang="en-US" dirty="0"/>
                  <a:t> ELM,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keluaran</a:t>
                </a:r>
                <a:r>
                  <a:rPr lang="en-US" dirty="0"/>
                  <a:t> KELM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ditulis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2.14 </a:t>
                </a:r>
                <a:r>
                  <a:rPr lang="en-US" dirty="0" err="1"/>
                  <a:t>dan</a:t>
                </a:r>
                <a:r>
                  <a:rPr lang="en-US" dirty="0"/>
                  <a:t> 2.15.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𝐻𝐻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				(2.14)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 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			(2.15)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9734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Nilai</a:t>
                </a:r>
                <a:r>
                  <a:rPr lang="en-US" dirty="0"/>
                  <a:t> target </a:t>
                </a:r>
                <a:r>
                  <a:rPr lang="en-US" i="1" dirty="0"/>
                  <a:t>output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dicari</a:t>
                </a:r>
                <a:r>
                  <a:rPr lang="en-US" dirty="0"/>
                  <a:t> </a:t>
                </a:r>
                <a:r>
                  <a:rPr lang="en-US" dirty="0" err="1"/>
                  <a:t>denga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2.16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				(2.16)</a:t>
                </a:r>
              </a:p>
              <a:p>
                <a:r>
                  <a:rPr lang="en-US" dirty="0"/>
                  <a:t>Kernel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dasarnya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memetakan</a:t>
                </a:r>
                <a:r>
                  <a:rPr lang="en-US" dirty="0"/>
                  <a:t> data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dimensi</a:t>
                </a:r>
                <a:r>
                  <a:rPr lang="en-US" dirty="0"/>
                  <a:t> yang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tinggi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6677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68490"/>
                <a:ext cx="9601200" cy="5498910"/>
              </a:xfrm>
            </p:spPr>
            <p:txBody>
              <a:bodyPr>
                <a:normAutofit lnSpcReduction="10000"/>
              </a:bodyPr>
              <a:lstStyle/>
              <a:p>
                <a:pPr marL="0" lvl="0" indent="0" algn="justLow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Beberapa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fungsi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kernel yang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sering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dipakai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dalam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algoritma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KELM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dapat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dilihat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pada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Tabel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2.1 (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Jahed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Armaghani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et al., 2020). </a:t>
                </a:r>
                <a:endParaRPr lang="en-US" altLang="en-US" sz="1800" dirty="0">
                  <a:solidFill>
                    <a:schemeClr val="tx1"/>
                  </a:solidFill>
                </a:endParaRPr>
              </a:p>
              <a:p>
                <a:pPr marL="0" lvl="0" indent="0" algn="justLow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Tabel</a:t>
                </a:r>
                <a:r>
                  <a:rPr lang="en-US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2.1 </a:t>
                </a:r>
                <a:r>
                  <a:rPr lang="en-US" altLang="en-US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Persamaan</a:t>
                </a:r>
                <a:r>
                  <a:rPr lang="en-US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Model Kernel </a:t>
                </a:r>
                <a:r>
                  <a:rPr lang="en-US" altLang="en-US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US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KELM </a:t>
                </a:r>
                <a:endParaRPr lang="en-US" alt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Low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Low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Low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Low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Low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Low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Low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Low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Low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Low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err="1"/>
                  <a:t>Keterangan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 smtClean="0"/>
                  <a:t>= </a:t>
                </a:r>
                <a:r>
                  <a:rPr lang="en-US" dirty="0" err="1"/>
                  <a:t>derajat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kernel yang </a:t>
                </a:r>
                <a:r>
                  <a:rPr lang="en-US" dirty="0" err="1"/>
                  <a:t>nilainya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 0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konstan</a:t>
                </a: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	= </a:t>
                </a:r>
                <a:r>
                  <a:rPr lang="en-US" dirty="0" err="1"/>
                  <a:t>jarak</a:t>
                </a:r>
                <a:r>
                  <a:rPr lang="en-US" dirty="0"/>
                  <a:t> Euclidean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 smtClean="0"/>
                  <a:t>= </a:t>
                </a:r>
                <a:r>
                  <a:rPr lang="en-US" dirty="0" err="1"/>
                  <a:t>variansi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68490"/>
                <a:ext cx="9601200" cy="5498910"/>
              </a:xfrm>
              <a:blipFill>
                <a:blip r:embed="rId2"/>
                <a:stretch>
                  <a:fillRect l="-635" t="-1107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535481"/>
                  </p:ext>
                </p:extLst>
              </p:nvPr>
            </p:nvGraphicFramePr>
            <p:xfrm>
              <a:off x="2110640" y="1504585"/>
              <a:ext cx="5038725" cy="23054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76325">
                      <a:extLst>
                        <a:ext uri="{9D8B030D-6E8A-4147-A177-3AD203B41FA5}">
                          <a16:colId xmlns:a16="http://schemas.microsoft.com/office/drawing/2014/main" val="1896776429"/>
                        </a:ext>
                      </a:extLst>
                    </a:gridCol>
                    <a:gridCol w="3962400">
                      <a:extLst>
                        <a:ext uri="{9D8B030D-6E8A-4147-A177-3AD203B41FA5}">
                          <a16:colId xmlns:a16="http://schemas.microsoft.com/office/drawing/2014/main" val="2972358463"/>
                        </a:ext>
                      </a:extLst>
                    </a:gridCol>
                  </a:tblGrid>
                  <a:tr h="252095">
                    <a:tc>
                      <a:txBody>
                        <a:bodyPr/>
                        <a:lstStyle/>
                        <a:p>
                          <a:pPr marL="2159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Fungsi Kernel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159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Rumus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67491684"/>
                      </a:ext>
                    </a:extLst>
                  </a:tr>
                  <a:tr h="252095">
                    <a:tc>
                      <a:txBody>
                        <a:bodyPr/>
                        <a:lstStyle/>
                        <a:p>
                          <a:pPr marL="2159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RBF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159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𝑒𝑥𝑝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2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2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2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den>
                                            </m:f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2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2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2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2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2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2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85027795"/>
                      </a:ext>
                    </a:extLst>
                  </a:tr>
                  <a:tr h="252095">
                    <a:tc>
                      <a:txBody>
                        <a:bodyPr/>
                        <a:lstStyle/>
                        <a:p>
                          <a:pPr marL="2159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Linear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159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46145089"/>
                      </a:ext>
                    </a:extLst>
                  </a:tr>
                  <a:tr h="252095">
                    <a:tc>
                      <a:txBody>
                        <a:bodyPr/>
                        <a:lstStyle/>
                        <a:p>
                          <a:pPr marL="2159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Polynomial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159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55084612"/>
                      </a:ext>
                    </a:extLst>
                  </a:tr>
                  <a:tr h="252095">
                    <a:tc>
                      <a:txBody>
                        <a:bodyPr/>
                        <a:lstStyle/>
                        <a:p>
                          <a:pPr marL="2159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Wavelet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159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1.675</m:t>
                                        </m:r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2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2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2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2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2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2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113911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535481"/>
                  </p:ext>
                </p:extLst>
              </p:nvPr>
            </p:nvGraphicFramePr>
            <p:xfrm>
              <a:off x="2110640" y="1504585"/>
              <a:ext cx="5038725" cy="233661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76325">
                      <a:extLst>
                        <a:ext uri="{9D8B030D-6E8A-4147-A177-3AD203B41FA5}">
                          <a16:colId xmlns:a16="http://schemas.microsoft.com/office/drawing/2014/main" val="1896776429"/>
                        </a:ext>
                      </a:extLst>
                    </a:gridCol>
                    <a:gridCol w="3962400">
                      <a:extLst>
                        <a:ext uri="{9D8B030D-6E8A-4147-A177-3AD203B41FA5}">
                          <a16:colId xmlns:a16="http://schemas.microsoft.com/office/drawing/2014/main" val="297235846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2159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Fungsi Kernel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159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Rumus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67491684"/>
                      </a:ext>
                    </a:extLst>
                  </a:tr>
                  <a:tr h="647891">
                    <a:tc>
                      <a:txBody>
                        <a:bodyPr/>
                        <a:lstStyle/>
                        <a:p>
                          <a:pPr marL="2159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RBF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7385" t="-42991" r="-615" b="-2196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5027795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2159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Linear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7385" t="-288679" r="-615" b="-343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6145089"/>
                      </a:ext>
                    </a:extLst>
                  </a:tr>
                  <a:tr h="385191">
                    <a:tc>
                      <a:txBody>
                        <a:bodyPr/>
                        <a:lstStyle/>
                        <a:p>
                          <a:pPr marL="2159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Polynomial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7385" t="-326984" r="-615" b="-1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084612"/>
                      </a:ext>
                    </a:extLst>
                  </a:tr>
                  <a:tr h="709168">
                    <a:tc>
                      <a:txBody>
                        <a:bodyPr/>
                        <a:lstStyle/>
                        <a:p>
                          <a:pPr marL="2159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Wavelet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7385" t="-229915" r="-615" b="-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13911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762240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ID" dirty="0"/>
                  <a:t>Proses </a:t>
                </a:r>
                <a:r>
                  <a:rPr lang="en-ID" i="1" dirty="0"/>
                  <a:t>Training</a:t>
                </a:r>
                <a:endParaRPr lang="en-US" dirty="0"/>
              </a:p>
              <a:p>
                <a:pPr lvl="3">
                  <a:buFont typeface="Courier New" panose="02070309020205020404" pitchFamily="49" charset="0"/>
                  <a:buChar char="o"/>
                </a:pPr>
                <a:r>
                  <a:rPr lang="en-ID" sz="2000" dirty="0" err="1"/>
                  <a:t>Inisialisasi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bobot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dan</a:t>
                </a:r>
                <a:r>
                  <a:rPr lang="en-ID" sz="2000" dirty="0"/>
                  <a:t> bias </a:t>
                </a:r>
                <a:r>
                  <a:rPr lang="en-ID" sz="2000" dirty="0" err="1"/>
                  <a:t>secara</a:t>
                </a:r>
                <a:r>
                  <a:rPr lang="en-ID" sz="2000" dirty="0"/>
                  <a:t> </a:t>
                </a:r>
                <a:r>
                  <a:rPr lang="en-ID" sz="2000" dirty="0" err="1"/>
                  <a:t>acak</a:t>
                </a:r>
                <a:r>
                  <a:rPr lang="en-ID" sz="2000" dirty="0"/>
                  <a:t>.</a:t>
                </a:r>
                <a:endParaRPr lang="en-US" sz="2000" dirty="0"/>
              </a:p>
              <a:p>
                <a:pPr lvl="3">
                  <a:buFont typeface="Courier New" panose="02070309020205020404" pitchFamily="49" charset="0"/>
                  <a:buChar char="o"/>
                </a:pPr>
                <a:r>
                  <a:rPr lang="en-ID" sz="2000" dirty="0" err="1" smtClean="0"/>
                  <a:t>Menghitung</a:t>
                </a:r>
                <a:r>
                  <a:rPr lang="en-ID" sz="2000" dirty="0" smtClean="0"/>
                  <a:t> </a:t>
                </a:r>
                <a:r>
                  <a:rPr lang="en-ID" sz="2000" dirty="0" err="1"/>
                  <a:t>matriks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ID" sz="200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menggunakan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Persamaan</a:t>
                </a:r>
                <a:r>
                  <a:rPr lang="en-ID" sz="2000" dirty="0"/>
                  <a:t> 2.8.</a:t>
                </a:r>
                <a:endParaRPr lang="en-US" sz="2000" dirty="0"/>
              </a:p>
              <a:p>
                <a:pPr lvl="3">
                  <a:buFont typeface="Courier New" panose="02070309020205020404" pitchFamily="49" charset="0"/>
                  <a:buChar char="o"/>
                </a:pPr>
                <a:r>
                  <a:rPr lang="en-ID" sz="2000" dirty="0" err="1"/>
                  <a:t>Menentukan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menghitung</a:t>
                </a:r>
                <a:r>
                  <a:rPr lang="en-ID" sz="2000" dirty="0"/>
                  <a:t> </a:t>
                </a:r>
                <a:r>
                  <a:rPr lang="en-ID" sz="2000" dirty="0" err="1"/>
                  <a:t>nilai</a:t>
                </a:r>
                <a:r>
                  <a:rPr lang="en-ID" sz="2000" dirty="0"/>
                  <a:t> kernel yang </a:t>
                </a:r>
                <a:r>
                  <a:rPr lang="en-ID" sz="2000" dirty="0" err="1"/>
                  <a:t>dapat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dilihat</a:t>
                </a:r>
                <a:r>
                  <a:rPr lang="en-ID" sz="2000" dirty="0"/>
                  <a:t> </a:t>
                </a:r>
                <a:r>
                  <a:rPr lang="en-ID" sz="2000" dirty="0" err="1"/>
                  <a:t>pada</a:t>
                </a:r>
                <a:r>
                  <a:rPr lang="en-ID" sz="2000" dirty="0"/>
                  <a:t> </a:t>
                </a:r>
                <a:r>
                  <a:rPr lang="en-ID" sz="2000" dirty="0" err="1"/>
                  <a:t>Tabel</a:t>
                </a:r>
                <a:r>
                  <a:rPr lang="en-ID" sz="2000" dirty="0"/>
                  <a:t> 2.1.</a:t>
                </a:r>
                <a:endParaRPr lang="en-US" sz="2000" dirty="0"/>
              </a:p>
              <a:p>
                <a:pPr lvl="3">
                  <a:buFont typeface="Courier New" panose="02070309020205020404" pitchFamily="49" charset="0"/>
                  <a:buChar char="o"/>
                </a:pPr>
                <a:r>
                  <a:rPr lang="en-ID" sz="2000" dirty="0" err="1"/>
                  <a:t>Menghitung</a:t>
                </a:r>
                <a:r>
                  <a:rPr lang="en-ID" sz="2000" dirty="0"/>
                  <a:t> </a:t>
                </a:r>
                <a:r>
                  <a:rPr lang="en-ID" sz="2000" dirty="0" err="1"/>
                  <a:t>nilai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dari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ID" sz="200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menggunakan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Persamaan</a:t>
                </a:r>
                <a:r>
                  <a:rPr lang="en-ID" sz="2000" dirty="0"/>
                  <a:t> 2.15</a:t>
                </a:r>
                <a:r>
                  <a:rPr lang="en-ID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7424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ID" dirty="0"/>
                  <a:t>Proses </a:t>
                </a:r>
                <a:r>
                  <a:rPr lang="en-ID" i="1" dirty="0"/>
                  <a:t>Testing</a:t>
                </a:r>
                <a:endParaRPr lang="en-US" dirty="0"/>
              </a:p>
              <a:p>
                <a:pPr marL="2633663" lvl="6" indent="-382588">
                  <a:buFont typeface="Courier New" panose="02070309020205020404" pitchFamily="49" charset="0"/>
                  <a:buChar char="o"/>
                </a:pPr>
                <a:r>
                  <a:rPr lang="en-ID" sz="2000" dirty="0" err="1">
                    <a:latin typeface="+mj-lt"/>
                  </a:rPr>
                  <a:t>Menginputkan</a:t>
                </a:r>
                <a:r>
                  <a:rPr lang="en-ID" sz="2000" dirty="0">
                    <a:latin typeface="+mj-lt"/>
                  </a:rPr>
                  <a:t> data </a:t>
                </a:r>
                <a:r>
                  <a:rPr lang="en-ID" sz="2000" i="1" dirty="0">
                    <a:latin typeface="+mj-lt"/>
                  </a:rPr>
                  <a:t>testing.</a:t>
                </a:r>
                <a:endParaRPr lang="en-US" sz="2000" dirty="0">
                  <a:latin typeface="+mj-lt"/>
                </a:endParaRPr>
              </a:p>
              <a:p>
                <a:pPr marL="2633663" lvl="6" indent="-382588">
                  <a:buFont typeface="Courier New" panose="02070309020205020404" pitchFamily="49" charset="0"/>
                  <a:buChar char="o"/>
                </a:pPr>
                <a:r>
                  <a:rPr lang="en-US" sz="2000" dirty="0" err="1">
                    <a:latin typeface="+mj-lt"/>
                  </a:rPr>
                  <a:t>Menghitung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fungsi</a:t>
                </a:r>
                <a:r>
                  <a:rPr lang="en-US" sz="2000" dirty="0">
                    <a:latin typeface="+mj-lt"/>
                  </a:rPr>
                  <a:t> kernel</a:t>
                </a:r>
                <a:r>
                  <a:rPr lang="en-US" sz="2000" i="1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sesuai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dengan</a:t>
                </a:r>
                <a:r>
                  <a:rPr lang="en-US" sz="2000" dirty="0">
                    <a:latin typeface="+mj-lt"/>
                  </a:rPr>
                  <a:t> kernel yang </a:t>
                </a:r>
                <a:r>
                  <a:rPr lang="en-US" sz="2000" dirty="0" err="1">
                    <a:latin typeface="+mj-lt"/>
                  </a:rPr>
                  <a:t>digunakan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waktu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i="1" dirty="0">
                    <a:latin typeface="+mj-lt"/>
                  </a:rPr>
                  <a:t>training</a:t>
                </a:r>
                <a:r>
                  <a:rPr lang="en-US" sz="2000" dirty="0">
                    <a:latin typeface="+mj-lt"/>
                  </a:rPr>
                  <a:t>.</a:t>
                </a:r>
              </a:p>
              <a:p>
                <a:pPr marL="2633663" lvl="6" indent="-382588">
                  <a:buFont typeface="Courier New" panose="02070309020205020404" pitchFamily="49" charset="0"/>
                  <a:buChar char="o"/>
                </a:pPr>
                <a:r>
                  <a:rPr lang="en-ID" sz="2000" dirty="0" err="1">
                    <a:latin typeface="+mj-lt"/>
                  </a:rPr>
                  <a:t>Menghitung</a:t>
                </a:r>
                <a:r>
                  <a:rPr lang="en-ID" sz="2000" dirty="0">
                    <a:latin typeface="+mj-lt"/>
                  </a:rPr>
                  <a:t> </a:t>
                </a:r>
                <a:r>
                  <a:rPr lang="en-ID" sz="2000" i="1" dirty="0">
                    <a:latin typeface="+mj-lt"/>
                  </a:rPr>
                  <a:t>output</a:t>
                </a:r>
                <a:r>
                  <a:rPr lang="en-ID" sz="2000" dirty="0">
                    <a:latin typeface="+mj-lt"/>
                  </a:rPr>
                  <a:t> </a:t>
                </a:r>
                <a:r>
                  <a:rPr lang="en-ID" sz="2000" dirty="0" err="1">
                    <a:latin typeface="+mj-lt"/>
                  </a:rPr>
                  <a:t>menggunakan</a:t>
                </a:r>
                <a:r>
                  <a:rPr lang="en-ID" sz="2000" dirty="0">
                    <a:latin typeface="+mj-lt"/>
                  </a:rPr>
                  <a:t> </a:t>
                </a:r>
                <a:r>
                  <a:rPr lang="en-ID" sz="2000" dirty="0" err="1">
                    <a:latin typeface="+mj-lt"/>
                  </a:rPr>
                  <a:t>nilai</a:t>
                </a:r>
                <a:r>
                  <a:rPr lang="en-ID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D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D" sz="2000" dirty="0">
                    <a:latin typeface="+mj-lt"/>
                  </a:rPr>
                  <a:t> yang </a:t>
                </a:r>
                <a:r>
                  <a:rPr lang="en-ID" sz="2000" dirty="0" err="1">
                    <a:latin typeface="+mj-lt"/>
                  </a:rPr>
                  <a:t>diperoleh</a:t>
                </a:r>
                <a:r>
                  <a:rPr lang="en-ID" sz="2000" dirty="0">
                    <a:latin typeface="+mj-lt"/>
                  </a:rPr>
                  <a:t> </a:t>
                </a:r>
                <a:r>
                  <a:rPr lang="en-ID" sz="2000" dirty="0" err="1">
                    <a:latin typeface="+mj-lt"/>
                  </a:rPr>
                  <a:t>pada</a:t>
                </a:r>
                <a:r>
                  <a:rPr lang="en-ID" sz="2000" dirty="0">
                    <a:latin typeface="+mj-lt"/>
                  </a:rPr>
                  <a:t> </a:t>
                </a:r>
                <a:r>
                  <a:rPr lang="en-ID" sz="2000" dirty="0" err="1">
                    <a:latin typeface="+mj-lt"/>
                  </a:rPr>
                  <a:t>waktu</a:t>
                </a:r>
                <a:r>
                  <a:rPr lang="en-ID" sz="2000" dirty="0">
                    <a:latin typeface="+mj-lt"/>
                  </a:rPr>
                  <a:t> </a:t>
                </a:r>
                <a:r>
                  <a:rPr lang="en-ID" sz="2000" i="1" dirty="0">
                    <a:latin typeface="+mj-lt"/>
                  </a:rPr>
                  <a:t>training, </a:t>
                </a:r>
                <a:r>
                  <a:rPr lang="en-ID" sz="2000" dirty="0" err="1">
                    <a:latin typeface="+mj-lt"/>
                  </a:rPr>
                  <a:t>persamaan</a:t>
                </a:r>
                <a:r>
                  <a:rPr lang="en-ID" sz="2000" dirty="0">
                    <a:latin typeface="+mj-lt"/>
                  </a:rPr>
                  <a:t> yang </a:t>
                </a:r>
                <a:r>
                  <a:rPr lang="en-ID" sz="2000" dirty="0" err="1">
                    <a:latin typeface="+mj-lt"/>
                  </a:rPr>
                  <a:t>digunakan</a:t>
                </a:r>
                <a:r>
                  <a:rPr lang="en-ID" sz="2000" dirty="0">
                    <a:latin typeface="+mj-lt"/>
                  </a:rPr>
                  <a:t> </a:t>
                </a:r>
                <a:r>
                  <a:rPr lang="en-ID" sz="2000" dirty="0" err="1">
                    <a:latin typeface="+mj-lt"/>
                  </a:rPr>
                  <a:t>yaitu</a:t>
                </a:r>
                <a:r>
                  <a:rPr lang="en-ID" sz="2000" dirty="0">
                    <a:latin typeface="+mj-lt"/>
                  </a:rPr>
                  <a:t> </a:t>
                </a:r>
                <a:r>
                  <a:rPr lang="en-ID" sz="2000" dirty="0" err="1">
                    <a:latin typeface="+mj-lt"/>
                  </a:rPr>
                  <a:t>Persamaan</a:t>
                </a:r>
                <a:r>
                  <a:rPr lang="en-ID" sz="2000" dirty="0">
                    <a:latin typeface="+mj-lt"/>
                  </a:rPr>
                  <a:t> 2.16.</a:t>
                </a:r>
                <a:endParaRPr lang="en-US" sz="2000" dirty="0">
                  <a:latin typeface="+mj-lt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3329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kernel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www.quora.com/What-is-the-kernel-trick?share=1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856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K</a:t>
            </a:r>
          </a:p>
          <a:p>
            <a:r>
              <a:rPr lang="en-US" dirty="0"/>
              <a:t>Applied Predictive Modeling (Max Kuhn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Kjell</a:t>
            </a:r>
            <a:r>
              <a:rPr lang="en-US"/>
              <a:t> </a:t>
            </a:r>
            <a:r>
              <a:rPr lang="en-US" smtClean="0"/>
              <a:t>Johnson, 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1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069"/>
            <a:ext cx="9601200" cy="5676331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(</a:t>
            </a:r>
            <a:r>
              <a:rPr lang="en-US" dirty="0" err="1"/>
              <a:t>piksel</a:t>
            </a:r>
            <a:r>
              <a:rPr lang="en-US" dirty="0"/>
              <a:t> yang </a:t>
            </a:r>
            <a:r>
              <a:rPr lang="en-US" dirty="0" err="1"/>
              <a:t>bertetangga</a:t>
            </a:r>
            <a:r>
              <a:rPr lang="en-US" dirty="0"/>
              <a:t>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analisanya</a:t>
            </a:r>
            <a:r>
              <a:rPr lang="en-US" dirty="0"/>
              <a:t>,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tekstur</a:t>
            </a:r>
            <a:r>
              <a:rPr lang="en-US" dirty="0"/>
              <a:t> </a:t>
            </a:r>
            <a:r>
              <a:rPr lang="en-US" dirty="0" err="1"/>
              <a:t>orde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kookurensi</a:t>
            </a:r>
            <a:r>
              <a:rPr lang="en-US" dirty="0"/>
              <a:t> (matrix co- </a:t>
            </a:r>
            <a:r>
              <a:rPr lang="en-US" dirty="0" err="1" smtClean="0"/>
              <a:t>occurence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keabuan</a:t>
            </a:r>
            <a:r>
              <a:rPr lang="en-US" dirty="0"/>
              <a:t>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orde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GLCM.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tekstur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parameterparameter</a:t>
            </a:r>
            <a:r>
              <a:rPr lang="en-US" dirty="0"/>
              <a:t> </a:t>
            </a:r>
            <a:r>
              <a:rPr lang="en-US" dirty="0" err="1"/>
              <a:t>terukur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kontras</a:t>
            </a:r>
            <a:r>
              <a:rPr lang="en-US" dirty="0"/>
              <a:t>, </a:t>
            </a:r>
            <a:r>
              <a:rPr lang="en-US" dirty="0" err="1"/>
              <a:t>korelasi</a:t>
            </a:r>
            <a:r>
              <a:rPr lang="en-US" dirty="0"/>
              <a:t>, </a:t>
            </a:r>
            <a:r>
              <a:rPr lang="en-US" dirty="0" err="1"/>
              <a:t>homogenitas</a:t>
            </a:r>
            <a:r>
              <a:rPr lang="en-US" dirty="0"/>
              <a:t>, </a:t>
            </a:r>
            <a:r>
              <a:rPr lang="en-US" dirty="0" err="1"/>
              <a:t>entropi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energy.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GLCM,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run-length. Run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(Ahmad, 2005). </a:t>
            </a:r>
            <a:r>
              <a:rPr lang="en-US" dirty="0" err="1"/>
              <a:t>Metode</a:t>
            </a:r>
            <a:r>
              <a:rPr lang="en-US" dirty="0"/>
              <a:t> Gray Level Run Length Matrix (GLRLM)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orde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run-length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kekasaran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tekstur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Tekstur</a:t>
            </a:r>
            <a:r>
              <a:rPr lang="en-US" dirty="0"/>
              <a:t> yang </a:t>
            </a:r>
            <a:r>
              <a:rPr lang="en-US" dirty="0" err="1"/>
              <a:t>halus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short runs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keabuan</a:t>
            </a:r>
            <a:r>
              <a:rPr lang="en-US" dirty="0"/>
              <a:t> yang </a:t>
            </a:r>
            <a:r>
              <a:rPr lang="en-US" dirty="0" err="1"/>
              <a:t>mirip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tekstur</a:t>
            </a:r>
            <a:r>
              <a:rPr lang="en-US" dirty="0"/>
              <a:t> </a:t>
            </a:r>
            <a:r>
              <a:rPr lang="en-US" dirty="0" err="1"/>
              <a:t>kasar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long run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keabuan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.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GLRLM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yang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GLRLM </a:t>
            </a:r>
            <a:r>
              <a:rPr lang="en-US" dirty="0" err="1"/>
              <a:t>orientasi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GLCM,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11825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6768</TotalTime>
  <Words>5529</Words>
  <Application>Microsoft Office PowerPoint</Application>
  <PresentationFormat>Widescreen</PresentationFormat>
  <Paragraphs>4374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7" baseType="lpstr">
      <vt:lpstr>Arial</vt:lpstr>
      <vt:lpstr>Calibri</vt:lpstr>
      <vt:lpstr>Cambria Math</vt:lpstr>
      <vt:lpstr>Courier New</vt:lpstr>
      <vt:lpstr>Franklin Gothic Book</vt:lpstr>
      <vt:lpstr>Kalinga</vt:lpstr>
      <vt:lpstr>Times New Roman</vt:lpstr>
      <vt:lpstr>Crop</vt:lpstr>
      <vt:lpstr>Ekstraksi fitur</vt:lpstr>
      <vt:lpstr>glcm</vt:lpstr>
      <vt:lpstr>Pengertian </vt:lpstr>
      <vt:lpstr>Orde Statistik</vt:lpstr>
      <vt:lpstr>PowerPoint Presentation</vt:lpstr>
      <vt:lpstr>1. Identifikasi jumlah keseluruhan citra</vt:lpstr>
      <vt:lpstr>3. Menentukan probabilitas dari kemuncula citra   P(f(x,y))=(∑▒f(x,y) )/N</vt:lpstr>
      <vt:lpstr>4. Menentukan parameter</vt:lpstr>
      <vt:lpstr>PowerPoint Presentation</vt:lpstr>
      <vt:lpstr>Contoh ilustrasi</vt:lpstr>
      <vt:lpstr>PowerPoint Presentation</vt:lpstr>
      <vt:lpstr>Matriks kookurensi</vt:lpstr>
      <vt:lpstr>PowerPoint Presentation</vt:lpstr>
      <vt:lpstr>Langkah-Langkah</vt:lpstr>
      <vt:lpstr>Kontras</vt:lpstr>
      <vt:lpstr>Korelasi</vt:lpstr>
      <vt:lpstr>Energi </vt:lpstr>
      <vt:lpstr>Homogenitas</vt:lpstr>
      <vt:lpstr>Entropi</vt:lpstr>
      <vt:lpstr>Contoh </vt:lpstr>
      <vt:lpstr>PowerPoint Presentation</vt:lpstr>
      <vt:lpstr>Symetric matrix</vt:lpstr>
      <vt:lpstr>Matrix normalization</vt:lpstr>
      <vt:lpstr>Kontras </vt:lpstr>
      <vt:lpstr>Korelasi  </vt:lpstr>
      <vt:lpstr>Korelasi  </vt:lpstr>
      <vt:lpstr>Korelasi  </vt:lpstr>
      <vt:lpstr>Energi </vt:lpstr>
      <vt:lpstr>Homogenitas </vt:lpstr>
      <vt:lpstr>Entropi</vt:lpstr>
      <vt:lpstr>Hasil Ekstaksi Fitur GLCM </vt:lpstr>
      <vt:lpstr>Contoh </vt:lpstr>
      <vt:lpstr>PowerPoint Presentation</vt:lpstr>
      <vt:lpstr>Symetric matrix</vt:lpstr>
      <vt:lpstr>Matrix normalization</vt:lpstr>
      <vt:lpstr>Kontras         CON= ∑2_(m,n)▒〖(m〖-n)〗^2 p_(m,n) 〗 </vt:lpstr>
      <vt:lpstr>Korelasi  CO= ∑2_(m,n)▒((m- μ_m)(n- μ_n)P(m,n))/(σ_m σ_n )     </vt:lpstr>
      <vt:lpstr>Korelasi   CO= ∑2_(m,n)▒((m- μ_m)(n- μ_n)P(m,n))/(σ_m σ_n ) </vt:lpstr>
      <vt:lpstr>Korelasi  </vt:lpstr>
      <vt:lpstr>Energi  E= ∑2_(m,n)▒〖(p_(m,n))〗^2  </vt:lpstr>
      <vt:lpstr>Homogenitas H= ∑2_(m,n)▒P_(m,n)/(1+|m-n|) </vt:lpstr>
      <vt:lpstr>Entropi  ENT= -∑2_(m,n)▒〖p_(m,n)  log⁡〖p_(m,n) 〗 〗</vt:lpstr>
      <vt:lpstr>Hasil Ekstaksi Fitur GLCM </vt:lpstr>
      <vt:lpstr>Contoh </vt:lpstr>
      <vt:lpstr>PowerPoint Presentation</vt:lpstr>
      <vt:lpstr>Symetric matrix</vt:lpstr>
      <vt:lpstr>Matrix normalization</vt:lpstr>
      <vt:lpstr>Kontras         CON= ∑2_(m,n)▒〖(m〖-n)〗^2 p_(m,n) 〗 </vt:lpstr>
      <vt:lpstr>Korelasi  CO= ∑2_(m,n)▒((m- μ_m)(n- μ_n)P(m,n))/(σ_m σ_n )     </vt:lpstr>
      <vt:lpstr>Korelasi   CO= ∑2_(m,n)▒((m- μ_m)(n- μ_n)P(m,n))/(σ_m σ_n ) </vt:lpstr>
      <vt:lpstr>Korelasi  </vt:lpstr>
      <vt:lpstr>Energi  E= ∑2_(m,n)▒〖(p_(m,n))〗^2  </vt:lpstr>
      <vt:lpstr>Homogenitas H= ∑2_(m,n)▒P_(m,n)/(1+|m-n|) </vt:lpstr>
      <vt:lpstr>Entropi  ENT= -∑2_(m,n)▒〖p_(m,n)  log⁡〖p_(m,n) 〗 〗</vt:lpstr>
      <vt:lpstr>Hasil Ekstaksi Fitur GLCM </vt:lpstr>
      <vt:lpstr>Contoh </vt:lpstr>
      <vt:lpstr>PowerPoint Presentation</vt:lpstr>
      <vt:lpstr>Symetric matrix</vt:lpstr>
      <vt:lpstr>Matrix normalization</vt:lpstr>
      <vt:lpstr>Kontras         CON= ∑2_(m,n)▒〖(m〖-n)〗^2 p_(m,n) 〗 </vt:lpstr>
      <vt:lpstr>Korelasi  CO= ∑2_(m,n)▒((m- μ_m)(n- μ_n)P(m,n))/(σ_m σ_n )     </vt:lpstr>
      <vt:lpstr>Korelasi   CO= ∑2_(m,n)▒((m- μ_m)(n- μ_n)P(m,n))/(σ_m σ_n ) </vt:lpstr>
      <vt:lpstr>Korelasi  </vt:lpstr>
      <vt:lpstr>Energi  E= ∑2_(m,n)▒〖(p_(m,n))〗^2  </vt:lpstr>
      <vt:lpstr>Homogenitas H= ∑2_(m,n)▒P_(m,n)/(1+|m-n|) </vt:lpstr>
      <vt:lpstr>Entropi  ENT= -∑2_(m,n)▒〖p_(m,n)  log⁡〖p_(m,n) 〗 〗</vt:lpstr>
      <vt:lpstr>Hasil Ekstaksi Fitur GLCM </vt:lpstr>
      <vt:lpstr>klasifikasi</vt:lpstr>
      <vt:lpstr>KERNEL EXTREME LEARNING MACHINE (KELM)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glcm</dc:title>
  <dc:creator>ali</dc:creator>
  <cp:lastModifiedBy>ali</cp:lastModifiedBy>
  <cp:revision>122</cp:revision>
  <dcterms:created xsi:type="dcterms:W3CDTF">2021-09-21T01:42:05Z</dcterms:created>
  <dcterms:modified xsi:type="dcterms:W3CDTF">2021-12-13T02:38:45Z</dcterms:modified>
</cp:coreProperties>
</file>