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1" r:id="rId3"/>
    <p:sldId id="256" r:id="rId4"/>
    <p:sldId id="257" r:id="rId5"/>
    <p:sldId id="258" r:id="rId6"/>
    <p:sldId id="259" r:id="rId7"/>
    <p:sldId id="264" r:id="rId8"/>
    <p:sldId id="260" r:id="rId9"/>
    <p:sldId id="265" r:id="rId10"/>
    <p:sldId id="266" r:id="rId11"/>
    <p:sldId id="262"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1" d="100"/>
          <a:sy n="131" d="100"/>
        </p:scale>
        <p:origin x="-2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2017/10/1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2017/10/1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2017/10/1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2017/10/1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2017/10/1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2017/10/1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2017/10/1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2017/10/1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2017/10/1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2017/10/1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2017/10/1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2017/10/1</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mtClean="0"/>
              <a:t>Demo Set</a:t>
            </a:r>
            <a:endParaRPr kumimoji="1" lang="ja-JP" altLang="en-US"/>
          </a:p>
        </p:txBody>
      </p:sp>
      <p:sp>
        <p:nvSpPr>
          <p:cNvPr id="3" name="サブタイトル 2"/>
          <p:cNvSpPr>
            <a:spLocks noGrp="1"/>
          </p:cNvSpPr>
          <p:nvPr>
            <p:ph type="subTitle" idx="1"/>
          </p:nvPr>
        </p:nvSpPr>
        <p:spPr/>
        <p:txBody>
          <a:bodyPr/>
          <a:lstStyle/>
          <a:p>
            <a:r>
              <a:rPr kumimoji="1" lang="ja-JP" altLang="en-US" smtClean="0"/>
              <a:t>デモセットのアイディアを整理</a:t>
            </a:r>
            <a:endParaRPr kumimoji="1" lang="en-US" altLang="ja-JP" smtClean="0"/>
          </a:p>
        </p:txBody>
      </p:sp>
    </p:spTree>
    <p:extLst>
      <p:ext uri="{BB962C8B-B14F-4D97-AF65-F5344CB8AC3E}">
        <p14:creationId xmlns:p14="http://schemas.microsoft.com/office/powerpoint/2010/main" val="1194114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Catastrophic forgetting(</a:t>
            </a:r>
            <a:r>
              <a:rPr kumimoji="1" lang="ja-JP" altLang="en-US" dirty="0" smtClean="0"/>
              <a:t>壊滅的忘却</a:t>
            </a:r>
            <a:r>
              <a:rPr kumimoji="1" lang="en-US" altLang="ja-JP" dirty="0" smtClean="0"/>
              <a:t>)</a:t>
            </a:r>
            <a:endParaRPr kumimoji="1" lang="ja-JP" altLang="en-US" dirty="0"/>
          </a:p>
        </p:txBody>
      </p:sp>
      <p:sp>
        <p:nvSpPr>
          <p:cNvPr id="5" name="コンテンツ プレースホルダー 4"/>
          <p:cNvSpPr>
            <a:spLocks noGrp="1"/>
          </p:cNvSpPr>
          <p:nvPr>
            <p:ph idx="1"/>
          </p:nvPr>
        </p:nvSpPr>
        <p:spPr>
          <a:xfrm>
            <a:off x="457200" y="1600200"/>
            <a:ext cx="8229600" cy="4925144"/>
          </a:xfrm>
        </p:spPr>
        <p:txBody>
          <a:bodyPr>
            <a:normAutofit/>
          </a:bodyPr>
          <a:lstStyle/>
          <a:p>
            <a:r>
              <a:rPr lang="ja-JP" altLang="en-US" sz="2800" dirty="0" smtClean="0"/>
              <a:t>覚えきれないほど昔の学習効果は重みから消えても良いのではないか</a:t>
            </a:r>
            <a:endParaRPr lang="en-US" altLang="ja-JP" sz="2800" dirty="0" smtClean="0"/>
          </a:p>
          <a:p>
            <a:r>
              <a:rPr kumimoji="1" lang="ja-JP" altLang="en-US" sz="2800" dirty="0" smtClean="0"/>
              <a:t>時間的に意味のある最近の問題</a:t>
            </a:r>
            <a:r>
              <a:rPr kumimoji="1" lang="ja-JP" altLang="en-US" sz="2800" dirty="0" smtClean="0"/>
              <a:t>解決では</a:t>
            </a:r>
            <a:r>
              <a:rPr kumimoji="1" lang="ja-JP" altLang="en-US" sz="2800" dirty="0" smtClean="0"/>
              <a:t>、小さな</a:t>
            </a:r>
            <a:r>
              <a:rPr kumimoji="1" lang="en-US" altLang="ja-JP" sz="2800" dirty="0" smtClean="0"/>
              <a:t>NN</a:t>
            </a:r>
            <a:r>
              <a:rPr kumimoji="1" lang="ja-JP" altLang="en-US" sz="2800" dirty="0" smtClean="0"/>
              <a:t>で充分な効果があるとも考えられる</a:t>
            </a:r>
            <a:endParaRPr kumimoji="1" lang="en-US" altLang="ja-JP" sz="2800" dirty="0" smtClean="0"/>
          </a:p>
          <a:p>
            <a:r>
              <a:rPr lang="ja-JP" altLang="en-US" sz="2800" dirty="0" smtClean="0"/>
              <a:t>さらに昔は正しかったことが、最近では正しくないというような問題設定も存在する</a:t>
            </a:r>
            <a:endParaRPr kumimoji="1" lang="en-US" altLang="ja-JP" sz="2800" dirty="0" smtClean="0"/>
          </a:p>
          <a:p>
            <a:r>
              <a:rPr lang="ja-JP" altLang="en-US" sz="2800" dirty="0" smtClean="0"/>
              <a:t>このデモは、</a:t>
            </a:r>
            <a:endParaRPr lang="en-US" altLang="ja-JP" sz="2800" dirty="0" smtClean="0"/>
          </a:p>
          <a:p>
            <a:pPr marL="0" indent="0">
              <a:buNone/>
            </a:pPr>
            <a:r>
              <a:rPr lang="ja-JP" altLang="en-US" sz="2800" dirty="0" smtClean="0"/>
              <a:t>　</a:t>
            </a:r>
            <a:r>
              <a:rPr lang="ja-JP" altLang="en-US" sz="2800" dirty="0" smtClean="0">
                <a:solidFill>
                  <a:srgbClr val="FF0000"/>
                </a:solidFill>
              </a:rPr>
              <a:t>「壊滅的</a:t>
            </a:r>
            <a:r>
              <a:rPr lang="ja-JP" altLang="en-US" sz="2800" dirty="0">
                <a:solidFill>
                  <a:srgbClr val="FF0000"/>
                </a:solidFill>
              </a:rPr>
              <a:t>忘却を</a:t>
            </a:r>
            <a:r>
              <a:rPr lang="en-US" altLang="ja-JP" sz="2800" dirty="0">
                <a:solidFill>
                  <a:srgbClr val="FF0000"/>
                </a:solidFill>
              </a:rPr>
              <a:t>NN</a:t>
            </a:r>
            <a:r>
              <a:rPr lang="ja-JP" altLang="en-US" sz="2800" dirty="0" smtClean="0">
                <a:solidFill>
                  <a:srgbClr val="FF0000"/>
                </a:solidFill>
              </a:rPr>
              <a:t>の</a:t>
            </a:r>
            <a:r>
              <a:rPr lang="ja-JP" altLang="en-US" sz="2800" dirty="0">
                <a:solidFill>
                  <a:srgbClr val="FF0000"/>
                </a:solidFill>
              </a:rPr>
              <a:t>利点</a:t>
            </a:r>
            <a:r>
              <a:rPr lang="ja-JP" altLang="en-US" sz="2800" dirty="0" smtClean="0">
                <a:solidFill>
                  <a:srgbClr val="FF0000"/>
                </a:solidFill>
              </a:rPr>
              <a:t>として</a:t>
            </a:r>
            <a:endParaRPr lang="en-US" altLang="ja-JP" sz="2800" dirty="0" smtClean="0">
              <a:solidFill>
                <a:srgbClr val="FF0000"/>
              </a:solidFill>
            </a:endParaRPr>
          </a:p>
          <a:p>
            <a:pPr marL="0" indent="0">
              <a:buNone/>
            </a:pPr>
            <a:r>
              <a:rPr lang="ja-JP" altLang="en-US" sz="2800" dirty="0">
                <a:solidFill>
                  <a:srgbClr val="FF0000"/>
                </a:solidFill>
              </a:rPr>
              <a:t>　</a:t>
            </a:r>
            <a:r>
              <a:rPr lang="ja-JP" altLang="en-US" sz="2800" dirty="0" smtClean="0">
                <a:solidFill>
                  <a:srgbClr val="FF0000"/>
                </a:solidFill>
              </a:rPr>
              <a:t>　　　　　小型</a:t>
            </a:r>
            <a:r>
              <a:rPr lang="en-US" altLang="ja-JP" sz="2800" dirty="0" smtClean="0">
                <a:solidFill>
                  <a:srgbClr val="FF0000"/>
                </a:solidFill>
              </a:rPr>
              <a:t>NN</a:t>
            </a:r>
            <a:r>
              <a:rPr lang="ja-JP" altLang="en-US" sz="2800" dirty="0" smtClean="0">
                <a:solidFill>
                  <a:srgbClr val="FF0000"/>
                </a:solidFill>
              </a:rPr>
              <a:t>に適用するデモンストレーション</a:t>
            </a:r>
            <a:r>
              <a:rPr lang="ja-JP" altLang="en-US" sz="2800" dirty="0" smtClean="0">
                <a:solidFill>
                  <a:srgbClr val="FF0000"/>
                </a:solidFill>
              </a:rPr>
              <a:t>」</a:t>
            </a:r>
            <a:endParaRPr lang="en-US" altLang="ja-JP" sz="2800" dirty="0" smtClean="0">
              <a:solidFill>
                <a:srgbClr val="FF0000"/>
              </a:solidFill>
            </a:endParaRPr>
          </a:p>
          <a:p>
            <a:pPr marL="0" indent="0">
              <a:buNone/>
            </a:pPr>
            <a:r>
              <a:rPr lang="ja-JP" altLang="en-US" sz="2800" dirty="0">
                <a:solidFill>
                  <a:srgbClr val="FF0000"/>
                </a:solidFill>
              </a:rPr>
              <a:t>　</a:t>
            </a:r>
            <a:r>
              <a:rPr lang="ja-JP" altLang="en-US" sz="2800" dirty="0" smtClean="0"/>
              <a:t>である</a:t>
            </a:r>
            <a:endParaRPr kumimoji="1" lang="ja-JP" altLang="en-US" sz="2800" dirty="0"/>
          </a:p>
        </p:txBody>
      </p:sp>
    </p:spTree>
    <p:extLst>
      <p:ext uri="{BB962C8B-B14F-4D97-AF65-F5344CB8AC3E}">
        <p14:creationId xmlns:p14="http://schemas.microsoft.com/office/powerpoint/2010/main" val="2267714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168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下矢印 26"/>
          <p:cNvSpPr/>
          <p:nvPr/>
        </p:nvSpPr>
        <p:spPr>
          <a:xfrm rot="16200000">
            <a:off x="6425717" y="3639429"/>
            <a:ext cx="809547" cy="43204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grpSp>
        <p:nvGrpSpPr>
          <p:cNvPr id="13" name="グループ化 12"/>
          <p:cNvGrpSpPr/>
          <p:nvPr/>
        </p:nvGrpSpPr>
        <p:grpSpPr>
          <a:xfrm>
            <a:off x="323528" y="2666908"/>
            <a:ext cx="2031165" cy="2333626"/>
            <a:chOff x="323528" y="1916832"/>
            <a:chExt cx="2031165" cy="2333626"/>
          </a:xfrm>
        </p:grpSpPr>
        <p:grpSp>
          <p:nvGrpSpPr>
            <p:cNvPr id="11" name="グループ化 10"/>
            <p:cNvGrpSpPr/>
            <p:nvPr/>
          </p:nvGrpSpPr>
          <p:grpSpPr>
            <a:xfrm>
              <a:off x="323528" y="1916832"/>
              <a:ext cx="1919858" cy="2333626"/>
              <a:chOff x="323528" y="1916832"/>
              <a:chExt cx="1919858" cy="2333626"/>
            </a:xfrm>
          </p:grpSpPr>
          <p:pic>
            <p:nvPicPr>
              <p:cNvPr id="5122" name="Picture 2" descr="泣きながら手を振る男性社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16832"/>
                <a:ext cx="1847850" cy="2333626"/>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p:cNvSpPr/>
              <p:nvPr/>
            </p:nvSpPr>
            <p:spPr>
              <a:xfrm>
                <a:off x="323528" y="2086744"/>
                <a:ext cx="1224136" cy="1558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446235" y="3429000"/>
                <a:ext cx="489361" cy="6229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1547664" y="3002661"/>
                <a:ext cx="695722" cy="10024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正方形/長方形 60"/>
            <p:cNvSpPr/>
            <p:nvPr/>
          </p:nvSpPr>
          <p:spPr>
            <a:xfrm>
              <a:off x="2159232" y="1955175"/>
              <a:ext cx="195461" cy="10024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p:cNvSpPr txBox="1"/>
          <p:nvPr/>
        </p:nvSpPr>
        <p:spPr>
          <a:xfrm>
            <a:off x="940761" y="508030"/>
            <a:ext cx="2781531" cy="523220"/>
          </a:xfrm>
          <a:prstGeom prst="rect">
            <a:avLst/>
          </a:prstGeom>
          <a:noFill/>
        </p:spPr>
        <p:txBody>
          <a:bodyPr wrap="none" rtlCol="0">
            <a:spAutoFit/>
          </a:bodyPr>
          <a:lstStyle/>
          <a:p>
            <a:r>
              <a:rPr kumimoji="1" lang="ja-JP" altLang="en-US" sz="2800" smtClean="0"/>
              <a:t>アイディアの整理</a:t>
            </a:r>
            <a:endParaRPr kumimoji="1" lang="ja-JP" altLang="en-US" sz="2800"/>
          </a:p>
        </p:txBody>
      </p:sp>
      <p:sp>
        <p:nvSpPr>
          <p:cNvPr id="47" name="テキスト ボックス 46"/>
          <p:cNvSpPr txBox="1"/>
          <p:nvPr/>
        </p:nvSpPr>
        <p:spPr>
          <a:xfrm>
            <a:off x="3880749" y="569585"/>
            <a:ext cx="2425664" cy="400110"/>
          </a:xfrm>
          <a:prstGeom prst="rect">
            <a:avLst/>
          </a:prstGeom>
          <a:noFill/>
        </p:spPr>
        <p:txBody>
          <a:bodyPr wrap="none" rtlCol="0">
            <a:spAutoFit/>
          </a:bodyPr>
          <a:lstStyle/>
          <a:p>
            <a:r>
              <a:rPr lang="en-US" altLang="ja-JP" sz="2000" smtClean="0"/>
              <a:t>Demo</a:t>
            </a:r>
            <a:r>
              <a:rPr lang="ja-JP" altLang="en-US" sz="2000" smtClean="0"/>
              <a:t>セットの</a:t>
            </a:r>
            <a:r>
              <a:rPr lang="ja-JP" altLang="en-US" sz="2000"/>
              <a:t>見せ場</a:t>
            </a:r>
            <a:endParaRPr kumimoji="1" lang="ja-JP" altLang="en-US" sz="2000"/>
          </a:p>
        </p:txBody>
      </p:sp>
      <p:sp>
        <p:nvSpPr>
          <p:cNvPr id="3" name="平行四辺形 2"/>
          <p:cNvSpPr/>
          <p:nvPr/>
        </p:nvSpPr>
        <p:spPr>
          <a:xfrm>
            <a:off x="3779912" y="2909478"/>
            <a:ext cx="936104" cy="79208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平行四辺形 37"/>
          <p:cNvSpPr/>
          <p:nvPr/>
        </p:nvSpPr>
        <p:spPr>
          <a:xfrm>
            <a:off x="3840607" y="3305522"/>
            <a:ext cx="803399" cy="324036"/>
          </a:xfrm>
          <a:prstGeom prst="parallelogram">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1" name="フローチャート : 論理積ゲート 40"/>
          <p:cNvSpPr/>
          <p:nvPr/>
        </p:nvSpPr>
        <p:spPr>
          <a:xfrm>
            <a:off x="2444347" y="3007382"/>
            <a:ext cx="926485" cy="622176"/>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カメラ</a:t>
            </a:r>
            <a:endParaRPr kumimoji="1" lang="ja-JP" altLang="en-US"/>
          </a:p>
        </p:txBody>
      </p:sp>
      <p:sp>
        <p:nvSpPr>
          <p:cNvPr id="12" name="テキスト ボックス 11"/>
          <p:cNvSpPr txBox="1"/>
          <p:nvPr/>
        </p:nvSpPr>
        <p:spPr>
          <a:xfrm>
            <a:off x="251520" y="2458849"/>
            <a:ext cx="4491935" cy="400110"/>
          </a:xfrm>
          <a:prstGeom prst="rect">
            <a:avLst/>
          </a:prstGeom>
          <a:noFill/>
        </p:spPr>
        <p:txBody>
          <a:bodyPr wrap="none" rtlCol="0">
            <a:spAutoFit/>
          </a:bodyPr>
          <a:lstStyle/>
          <a:p>
            <a:r>
              <a:rPr kumimoji="1" lang="ja-JP" altLang="en-US" sz="2000" smtClean="0">
                <a:solidFill>
                  <a:srgbClr val="FF0000"/>
                </a:solidFill>
              </a:rPr>
              <a:t>手の映像</a:t>
            </a:r>
            <a:r>
              <a:rPr kumimoji="1" lang="ja-JP" altLang="en-US" sz="2000" smtClean="0"/>
              <a:t>だけでは人として認識できない</a:t>
            </a:r>
            <a:endParaRPr kumimoji="1" lang="ja-JP" altLang="en-US" sz="2000"/>
          </a:p>
        </p:txBody>
      </p:sp>
      <p:sp>
        <p:nvSpPr>
          <p:cNvPr id="48" name="テキスト ボックス 47"/>
          <p:cNvSpPr txBox="1"/>
          <p:nvPr/>
        </p:nvSpPr>
        <p:spPr>
          <a:xfrm>
            <a:off x="300360" y="4885052"/>
            <a:ext cx="4491935" cy="400110"/>
          </a:xfrm>
          <a:prstGeom prst="rect">
            <a:avLst/>
          </a:prstGeom>
          <a:noFill/>
        </p:spPr>
        <p:txBody>
          <a:bodyPr wrap="none" rtlCol="0">
            <a:spAutoFit/>
          </a:bodyPr>
          <a:lstStyle/>
          <a:p>
            <a:r>
              <a:rPr kumimoji="1" lang="ja-JP" altLang="en-US" sz="2000" smtClean="0">
                <a:solidFill>
                  <a:srgbClr val="FF0000"/>
                </a:solidFill>
              </a:rPr>
              <a:t>足の映像</a:t>
            </a:r>
            <a:r>
              <a:rPr kumimoji="1" lang="ja-JP" altLang="en-US" sz="2000" smtClean="0"/>
              <a:t>だけでは人として認識できない</a:t>
            </a:r>
            <a:endParaRPr kumimoji="1" lang="ja-JP" altLang="en-US" sz="2000"/>
          </a:p>
        </p:txBody>
      </p:sp>
      <p:pic>
        <p:nvPicPr>
          <p:cNvPr id="55" name="Picture 2" descr="http://www.nvidia.co.jp/docs/IO/67561/GeForce_GTX_280M_thum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3736" y="2976926"/>
            <a:ext cx="350027" cy="19368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Stratix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4251" y="3323524"/>
            <a:ext cx="288995" cy="288032"/>
          </a:xfrm>
          <a:prstGeom prst="rect">
            <a:avLst/>
          </a:prstGeom>
          <a:noFill/>
          <a:extLst>
            <a:ext uri="{909E8E84-426E-40DD-AFC4-6F175D3DCCD1}">
              <a14:hiddenFill xmlns:a14="http://schemas.microsoft.com/office/drawing/2010/main">
                <a:solidFill>
                  <a:srgbClr val="FFFFFF"/>
                </a:solidFill>
              </a14:hiddenFill>
            </a:ext>
          </a:extLst>
        </p:spPr>
      </p:pic>
      <p:sp>
        <p:nvSpPr>
          <p:cNvPr id="57" name="フローチャート : 論理積ゲート 56"/>
          <p:cNvSpPr/>
          <p:nvPr/>
        </p:nvSpPr>
        <p:spPr>
          <a:xfrm rot="20260181">
            <a:off x="2596746" y="3478867"/>
            <a:ext cx="926485" cy="622176"/>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カメラ</a:t>
            </a:r>
            <a:endParaRPr kumimoji="1" lang="ja-JP" altLang="en-US"/>
          </a:p>
        </p:txBody>
      </p:sp>
      <p:grpSp>
        <p:nvGrpSpPr>
          <p:cNvPr id="28" name="グループ化 27"/>
          <p:cNvGrpSpPr/>
          <p:nvPr/>
        </p:nvGrpSpPr>
        <p:grpSpPr>
          <a:xfrm>
            <a:off x="4945303" y="2872010"/>
            <a:ext cx="1743327" cy="792088"/>
            <a:chOff x="4945303" y="1951372"/>
            <a:chExt cx="1743327" cy="792088"/>
          </a:xfrm>
        </p:grpSpPr>
        <p:sp>
          <p:nvSpPr>
            <p:cNvPr id="59" name="平行四辺形 58"/>
            <p:cNvSpPr/>
            <p:nvPr/>
          </p:nvSpPr>
          <p:spPr>
            <a:xfrm>
              <a:off x="4945303" y="1951372"/>
              <a:ext cx="1743327" cy="792088"/>
            </a:xfrm>
            <a:prstGeom prst="parallelogram">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60" name="平行四辺形 59"/>
            <p:cNvSpPr/>
            <p:nvPr/>
          </p:nvSpPr>
          <p:spPr>
            <a:xfrm>
              <a:off x="5022563" y="1988840"/>
              <a:ext cx="1565661" cy="642458"/>
            </a:xfrm>
            <a:prstGeom prst="parallelogram">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pic>
          <p:nvPicPr>
            <p:cNvPr id="5123" name="Picture 3" descr="C:\Users\20076433\Desktop\GIF\CapD2017091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47070" y="2025026"/>
              <a:ext cx="462788" cy="5229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20076433\Desktop\GIF\CapD20170914_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09858" y="2066068"/>
              <a:ext cx="325466" cy="36780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9" name="カギ線コネクタ 18"/>
          <p:cNvCxnSpPr>
            <a:stCxn id="41" idx="3"/>
            <a:endCxn id="3" idx="5"/>
          </p:cNvCxnSpPr>
          <p:nvPr/>
        </p:nvCxnSpPr>
        <p:spPr>
          <a:xfrm flipV="1">
            <a:off x="3370832" y="3305522"/>
            <a:ext cx="508091" cy="1294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カギ線コネクタ 61"/>
          <p:cNvCxnSpPr>
            <a:stCxn id="57" idx="3"/>
            <a:endCxn id="3" idx="5"/>
          </p:cNvCxnSpPr>
          <p:nvPr/>
        </p:nvCxnSpPr>
        <p:spPr>
          <a:xfrm flipV="1">
            <a:off x="3488492" y="3305522"/>
            <a:ext cx="390431" cy="308426"/>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カギ線コネクタ 62"/>
          <p:cNvCxnSpPr>
            <a:endCxn id="60" idx="5"/>
          </p:cNvCxnSpPr>
          <p:nvPr/>
        </p:nvCxnSpPr>
        <p:spPr>
          <a:xfrm flipV="1">
            <a:off x="4644006" y="3230707"/>
            <a:ext cx="458864" cy="22902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5511299" y="1227923"/>
            <a:ext cx="3573414" cy="1477328"/>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ja-JP" altLang="en-US" smtClean="0"/>
              <a:t>しばらく時間が経つと</a:t>
            </a:r>
            <a:endParaRPr kumimoji="1" lang="en-US" altLang="ja-JP" smtClean="0"/>
          </a:p>
          <a:p>
            <a:r>
              <a:rPr kumimoji="1" lang="ja-JP" altLang="en-US" smtClean="0"/>
              <a:t>①</a:t>
            </a:r>
            <a:r>
              <a:rPr kumimoji="1" lang="en-US" altLang="ja-JP" smtClean="0"/>
              <a:t>Distillation</a:t>
            </a:r>
            <a:r>
              <a:rPr kumimoji="1" lang="ja-JP" altLang="en-US" smtClean="0"/>
              <a:t>処理</a:t>
            </a:r>
            <a:endParaRPr kumimoji="1" lang="en-US" altLang="ja-JP" smtClean="0"/>
          </a:p>
          <a:p>
            <a:r>
              <a:rPr lang="ja-JP" altLang="en-US" smtClean="0"/>
              <a:t>②カメラ映像を推論しながら再学習</a:t>
            </a:r>
            <a:endParaRPr lang="en-US" altLang="ja-JP" smtClean="0"/>
          </a:p>
          <a:p>
            <a:r>
              <a:rPr kumimoji="1" lang="ja-JP" altLang="en-US" smtClean="0"/>
              <a:t>③ウェイト更新</a:t>
            </a:r>
            <a:endParaRPr kumimoji="1" lang="en-US" altLang="ja-JP" smtClean="0"/>
          </a:p>
          <a:p>
            <a:r>
              <a:rPr lang="ja-JP" altLang="en-US" smtClean="0"/>
              <a:t>手足の映像だけでも人と認識する</a:t>
            </a:r>
            <a:endParaRPr kumimoji="1" lang="ja-JP" altLang="en-US"/>
          </a:p>
        </p:txBody>
      </p:sp>
      <p:sp>
        <p:nvSpPr>
          <p:cNvPr id="36" name="テキスト ボックス 35"/>
          <p:cNvSpPr txBox="1"/>
          <p:nvPr/>
        </p:nvSpPr>
        <p:spPr>
          <a:xfrm>
            <a:off x="347489" y="1906334"/>
            <a:ext cx="1595309" cy="40011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ja-JP" altLang="en-US" sz="2000" smtClean="0"/>
              <a:t>人の認識・・・</a:t>
            </a:r>
            <a:endParaRPr kumimoji="1" lang="ja-JP" altLang="en-US" sz="2000"/>
          </a:p>
        </p:txBody>
      </p:sp>
      <p:sp>
        <p:nvSpPr>
          <p:cNvPr id="37" name="テキスト ボックス 36"/>
          <p:cNvSpPr txBox="1"/>
          <p:nvPr/>
        </p:nvSpPr>
        <p:spPr>
          <a:xfrm>
            <a:off x="7262032" y="4829090"/>
            <a:ext cx="1558440" cy="40011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kumimoji="1" lang="ja-JP" altLang="en-US" sz="2000" smtClean="0"/>
              <a:t>人</a:t>
            </a:r>
            <a:r>
              <a:rPr lang="ja-JP" altLang="en-US" sz="2000"/>
              <a:t>を</a:t>
            </a:r>
            <a:r>
              <a:rPr kumimoji="1" lang="ja-JP" altLang="en-US" sz="2000" smtClean="0"/>
              <a:t>認識・・・</a:t>
            </a:r>
            <a:endParaRPr kumimoji="1" lang="ja-JP" altLang="en-US" sz="2000"/>
          </a:p>
        </p:txBody>
      </p:sp>
      <p:grpSp>
        <p:nvGrpSpPr>
          <p:cNvPr id="2" name="グループ化 1"/>
          <p:cNvGrpSpPr/>
          <p:nvPr/>
        </p:nvGrpSpPr>
        <p:grpSpPr>
          <a:xfrm>
            <a:off x="7018005" y="3864183"/>
            <a:ext cx="1743327" cy="792088"/>
            <a:chOff x="7221161" y="2343912"/>
            <a:chExt cx="1743327" cy="792088"/>
          </a:xfrm>
        </p:grpSpPr>
        <p:grpSp>
          <p:nvGrpSpPr>
            <p:cNvPr id="72" name="グループ化 71"/>
            <p:cNvGrpSpPr/>
            <p:nvPr/>
          </p:nvGrpSpPr>
          <p:grpSpPr>
            <a:xfrm>
              <a:off x="7221161" y="2343912"/>
              <a:ext cx="1743327" cy="792088"/>
              <a:chOff x="4945303" y="1951372"/>
              <a:chExt cx="1743327" cy="792088"/>
            </a:xfrm>
          </p:grpSpPr>
          <p:sp>
            <p:nvSpPr>
              <p:cNvPr id="73" name="平行四辺形 72"/>
              <p:cNvSpPr/>
              <p:nvPr/>
            </p:nvSpPr>
            <p:spPr>
              <a:xfrm>
                <a:off x="4945303" y="1951372"/>
                <a:ext cx="1743327" cy="792088"/>
              </a:xfrm>
              <a:prstGeom prst="parallelogram">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4" name="平行四辺形 73"/>
              <p:cNvSpPr/>
              <p:nvPr/>
            </p:nvSpPr>
            <p:spPr>
              <a:xfrm>
                <a:off x="5022563" y="1988840"/>
                <a:ext cx="1565661" cy="642458"/>
              </a:xfrm>
              <a:prstGeom prst="parallelogram">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pic>
            <p:nvPicPr>
              <p:cNvPr id="75" name="Picture 3" descr="C:\Users\20076433\Desktop\GIF\CapD2017091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47070" y="2025026"/>
                <a:ext cx="462788" cy="522988"/>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C:\Users\20076433\Desktop\GIF\CapD20170914_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09858" y="2066068"/>
                <a:ext cx="325466" cy="367803"/>
              </a:xfrm>
              <a:prstGeom prst="rect">
                <a:avLst/>
              </a:prstGeom>
              <a:noFill/>
              <a:extLst>
                <a:ext uri="{909E8E84-426E-40DD-AFC4-6F175D3DCCD1}">
                  <a14:hiddenFill xmlns:a14="http://schemas.microsoft.com/office/drawing/2010/main">
                    <a:solidFill>
                      <a:srgbClr val="FFFFFF"/>
                    </a:solidFill>
                  </a14:hiddenFill>
                </a:ext>
              </a:extLst>
            </p:spPr>
          </p:pic>
        </p:grpSp>
        <p:sp>
          <p:nvSpPr>
            <p:cNvPr id="2048" name="フローチャート: 処理 2047"/>
            <p:cNvSpPr/>
            <p:nvPr/>
          </p:nvSpPr>
          <p:spPr>
            <a:xfrm>
              <a:off x="7725217" y="2402990"/>
              <a:ext cx="560499" cy="481946"/>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フローチャート: 処理 81"/>
            <p:cNvSpPr/>
            <p:nvPr/>
          </p:nvSpPr>
          <p:spPr>
            <a:xfrm>
              <a:off x="8330932" y="2498983"/>
              <a:ext cx="280249" cy="28996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7591792" y="2807350"/>
              <a:ext cx="580608" cy="261610"/>
            </a:xfrm>
            <a:prstGeom prst="rect">
              <a:avLst/>
            </a:prstGeom>
            <a:noFill/>
          </p:spPr>
          <p:txBody>
            <a:bodyPr wrap="none" rtlCol="0">
              <a:spAutoFit/>
            </a:bodyPr>
            <a:lstStyle/>
            <a:p>
              <a:r>
                <a:rPr kumimoji="1" lang="en-US" altLang="ja-JP" sz="1050" smtClean="0"/>
                <a:t>person</a:t>
              </a:r>
              <a:endParaRPr kumimoji="1" lang="ja-JP" altLang="en-US" sz="1050"/>
            </a:p>
          </p:txBody>
        </p:sp>
        <p:sp>
          <p:nvSpPr>
            <p:cNvPr id="40" name="テキスト ボックス 39"/>
            <p:cNvSpPr txBox="1"/>
            <p:nvPr/>
          </p:nvSpPr>
          <p:spPr>
            <a:xfrm>
              <a:off x="8244408" y="2735342"/>
              <a:ext cx="580608" cy="261610"/>
            </a:xfrm>
            <a:prstGeom prst="rect">
              <a:avLst/>
            </a:prstGeom>
            <a:noFill/>
          </p:spPr>
          <p:txBody>
            <a:bodyPr wrap="none" rtlCol="0">
              <a:spAutoFit/>
            </a:bodyPr>
            <a:lstStyle/>
            <a:p>
              <a:r>
                <a:rPr kumimoji="1" lang="en-US" altLang="ja-JP" sz="1050" smtClean="0"/>
                <a:t>person</a:t>
              </a:r>
              <a:endParaRPr kumimoji="1" lang="ja-JP" altLang="en-US" sz="1050"/>
            </a:p>
          </p:txBody>
        </p:sp>
      </p:grpSp>
      <p:sp>
        <p:nvSpPr>
          <p:cNvPr id="44" name="テキスト ボックス 43"/>
          <p:cNvSpPr txBox="1"/>
          <p:nvPr/>
        </p:nvSpPr>
        <p:spPr>
          <a:xfrm>
            <a:off x="5022563" y="5445224"/>
            <a:ext cx="4047903" cy="132343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altLang="ja-JP" sz="2000" smtClean="0">
                <a:solidFill>
                  <a:schemeClr val="bg1"/>
                </a:solidFill>
              </a:rPr>
              <a:t>Demo</a:t>
            </a:r>
            <a:r>
              <a:rPr lang="ja-JP" altLang="en-US" sz="2000" smtClean="0">
                <a:solidFill>
                  <a:schemeClr val="bg1"/>
                </a:solidFill>
              </a:rPr>
              <a:t>セットの見せ場</a:t>
            </a:r>
            <a:endParaRPr lang="en-US" altLang="ja-JP" sz="2000" smtClean="0">
              <a:solidFill>
                <a:schemeClr val="bg1"/>
              </a:solidFill>
            </a:endParaRPr>
          </a:p>
          <a:p>
            <a:r>
              <a:rPr kumimoji="1" lang="ja-JP" altLang="en-US" sz="2000" smtClean="0">
                <a:solidFill>
                  <a:schemeClr val="bg1"/>
                </a:solidFill>
              </a:rPr>
              <a:t>①</a:t>
            </a:r>
            <a:r>
              <a:rPr lang="ja-JP" altLang="en-US" sz="2000" smtClean="0">
                <a:solidFill>
                  <a:schemeClr val="bg1"/>
                </a:solidFill>
              </a:rPr>
              <a:t>エッジでの</a:t>
            </a:r>
            <a:r>
              <a:rPr lang="ja-JP" altLang="en-US" sz="2000">
                <a:solidFill>
                  <a:schemeClr val="bg1"/>
                </a:solidFill>
              </a:rPr>
              <a:t>推論</a:t>
            </a:r>
            <a:r>
              <a:rPr kumimoji="1" lang="ja-JP" altLang="en-US" sz="2000" smtClean="0">
                <a:solidFill>
                  <a:schemeClr val="bg1"/>
                </a:solidFill>
              </a:rPr>
              <a:t>と再学習の可能性</a:t>
            </a:r>
            <a:endParaRPr kumimoji="1" lang="en-US" altLang="ja-JP" sz="2000" smtClean="0">
              <a:solidFill>
                <a:schemeClr val="bg1"/>
              </a:solidFill>
            </a:endParaRPr>
          </a:p>
          <a:p>
            <a:r>
              <a:rPr lang="ja-JP" altLang="en-US" sz="2000" smtClean="0">
                <a:solidFill>
                  <a:schemeClr val="bg1"/>
                </a:solidFill>
              </a:rPr>
              <a:t>②</a:t>
            </a:r>
            <a:r>
              <a:rPr lang="en-US" altLang="ja-JP" sz="2000" smtClean="0">
                <a:solidFill>
                  <a:schemeClr val="bg1"/>
                </a:solidFill>
              </a:rPr>
              <a:t>GPU</a:t>
            </a:r>
            <a:r>
              <a:rPr lang="ja-JP" altLang="en-US" sz="2000" smtClean="0">
                <a:solidFill>
                  <a:schemeClr val="bg1"/>
                </a:solidFill>
              </a:rPr>
              <a:t>と</a:t>
            </a:r>
            <a:r>
              <a:rPr lang="en-US" altLang="ja-JP" sz="2000" smtClean="0">
                <a:solidFill>
                  <a:schemeClr val="bg1"/>
                </a:solidFill>
              </a:rPr>
              <a:t>FPGA</a:t>
            </a:r>
            <a:r>
              <a:rPr lang="ja-JP" altLang="en-US" sz="2000" smtClean="0">
                <a:solidFill>
                  <a:schemeClr val="bg1"/>
                </a:solidFill>
              </a:rPr>
              <a:t>のヘテロジニアス環境</a:t>
            </a:r>
            <a:endParaRPr lang="en-US" altLang="ja-JP" sz="2000" smtClean="0">
              <a:solidFill>
                <a:schemeClr val="bg1"/>
              </a:solidFill>
            </a:endParaRPr>
          </a:p>
          <a:p>
            <a:r>
              <a:rPr kumimoji="1" lang="ja-JP" altLang="en-US" sz="2000" smtClean="0">
                <a:solidFill>
                  <a:schemeClr val="bg1"/>
                </a:solidFill>
              </a:rPr>
              <a:t>③小型化の可能性</a:t>
            </a:r>
            <a:endParaRPr kumimoji="1" lang="ja-JP" altLang="en-US" sz="2000">
              <a:solidFill>
                <a:schemeClr val="bg1"/>
              </a:solidFill>
            </a:endParaRPr>
          </a:p>
        </p:txBody>
      </p:sp>
      <p:sp>
        <p:nvSpPr>
          <p:cNvPr id="45" name="テキスト ボックス 44"/>
          <p:cNvSpPr txBox="1"/>
          <p:nvPr/>
        </p:nvSpPr>
        <p:spPr>
          <a:xfrm>
            <a:off x="56987" y="1199283"/>
            <a:ext cx="4618572" cy="400110"/>
          </a:xfrm>
          <a:prstGeom prst="rect">
            <a:avLst/>
          </a:prstGeom>
          <a:noFill/>
        </p:spPr>
        <p:txBody>
          <a:bodyPr wrap="none" rtlCol="0">
            <a:spAutoFit/>
          </a:bodyPr>
          <a:lstStyle/>
          <a:p>
            <a:r>
              <a:rPr kumimoji="1" lang="ja-JP" altLang="en-US" sz="2000" u="sng" smtClean="0"/>
              <a:t>エッジ</a:t>
            </a:r>
            <a:r>
              <a:rPr lang="ja-JP" altLang="en-US" sz="2000" u="sng"/>
              <a:t>上</a:t>
            </a:r>
            <a:r>
              <a:rPr kumimoji="1" lang="ja-JP" altLang="en-US" sz="2000" u="sng" smtClean="0"/>
              <a:t>の高速で小さな</a:t>
            </a:r>
            <a:r>
              <a:rPr kumimoji="1" lang="en-US" altLang="ja-JP" sz="2000" u="sng" smtClean="0"/>
              <a:t>NN</a:t>
            </a:r>
            <a:r>
              <a:rPr lang="ja-JP" altLang="en-US" sz="2000" u="sng" smtClean="0"/>
              <a:t>での人物認識</a:t>
            </a:r>
            <a:endParaRPr kumimoji="1" lang="ja-JP" altLang="en-US" sz="2000" u="sng"/>
          </a:p>
        </p:txBody>
      </p:sp>
      <p:pic>
        <p:nvPicPr>
          <p:cNvPr id="1026" name="Picture 2" descr="C:\Users\20076433\Desktop\GIF\CapD2017091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3759" y="3097892"/>
            <a:ext cx="415702" cy="45659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C:\Users\20076433\Desktop\GIF\CapD2017091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2740" y="2982442"/>
            <a:ext cx="294147" cy="323080"/>
          </a:xfrm>
          <a:prstGeom prst="rect">
            <a:avLst/>
          </a:prstGeom>
          <a:noFill/>
          <a:extLst>
            <a:ext uri="{909E8E84-426E-40DD-AFC4-6F175D3DCCD1}">
              <a14:hiddenFill xmlns:a14="http://schemas.microsoft.com/office/drawing/2010/main">
                <a:solidFill>
                  <a:srgbClr val="FFFFFF"/>
                </a:solidFill>
              </a14:hiddenFill>
            </a:ext>
          </a:extLst>
        </p:spPr>
      </p:pic>
      <p:sp>
        <p:nvSpPr>
          <p:cNvPr id="49" name="フローチャート: 処理 48"/>
          <p:cNvSpPr/>
          <p:nvPr/>
        </p:nvSpPr>
        <p:spPr>
          <a:xfrm>
            <a:off x="5222740" y="2999002"/>
            <a:ext cx="280249" cy="28996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5071512" y="3212976"/>
            <a:ext cx="580608" cy="261610"/>
          </a:xfrm>
          <a:prstGeom prst="rect">
            <a:avLst/>
          </a:prstGeom>
          <a:noFill/>
        </p:spPr>
        <p:txBody>
          <a:bodyPr wrap="none" rtlCol="0">
            <a:spAutoFit/>
          </a:bodyPr>
          <a:lstStyle/>
          <a:p>
            <a:r>
              <a:rPr kumimoji="1" lang="en-US" altLang="ja-JP" sz="1050" smtClean="0"/>
              <a:t>person</a:t>
            </a:r>
            <a:endParaRPr kumimoji="1" lang="ja-JP" altLang="en-US" sz="1050"/>
          </a:p>
        </p:txBody>
      </p:sp>
      <p:pic>
        <p:nvPicPr>
          <p:cNvPr id="51" name="Picture 2" descr="C:\Users\20076433\Desktop\GIF\CapD2017091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5971" y="4001240"/>
            <a:ext cx="294147" cy="323080"/>
          </a:xfrm>
          <a:prstGeom prst="rect">
            <a:avLst/>
          </a:prstGeom>
          <a:noFill/>
          <a:extLst>
            <a:ext uri="{909E8E84-426E-40DD-AFC4-6F175D3DCCD1}">
              <a14:hiddenFill xmlns:a14="http://schemas.microsoft.com/office/drawing/2010/main">
                <a:solidFill>
                  <a:srgbClr val="FFFFFF"/>
                </a:solidFill>
              </a14:hiddenFill>
            </a:ext>
          </a:extLst>
        </p:spPr>
      </p:pic>
      <p:sp>
        <p:nvSpPr>
          <p:cNvPr id="52" name="フローチャート: 処理 51"/>
          <p:cNvSpPr/>
          <p:nvPr/>
        </p:nvSpPr>
        <p:spPr>
          <a:xfrm>
            <a:off x="7285971" y="4017800"/>
            <a:ext cx="280249" cy="28996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7134743" y="4231774"/>
            <a:ext cx="580608" cy="261610"/>
          </a:xfrm>
          <a:prstGeom prst="rect">
            <a:avLst/>
          </a:prstGeom>
          <a:noFill/>
        </p:spPr>
        <p:txBody>
          <a:bodyPr wrap="none" rtlCol="0">
            <a:spAutoFit/>
          </a:bodyPr>
          <a:lstStyle/>
          <a:p>
            <a:r>
              <a:rPr kumimoji="1" lang="en-US" altLang="ja-JP" sz="1050" smtClean="0"/>
              <a:t>person</a:t>
            </a:r>
            <a:endParaRPr kumimoji="1" lang="ja-JP" altLang="en-US" sz="1050"/>
          </a:p>
        </p:txBody>
      </p:sp>
    </p:spTree>
    <p:extLst>
      <p:ext uri="{BB962C8B-B14F-4D97-AF65-F5344CB8AC3E}">
        <p14:creationId xmlns:p14="http://schemas.microsoft.com/office/powerpoint/2010/main" val="1824457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ext uri="{D42A27DB-BD31-4B8C-83A1-F6EECF244321}">
                <p14:modId xmlns:p14="http://schemas.microsoft.com/office/powerpoint/2010/main" val="4053597518"/>
              </p:ext>
            </p:extLst>
          </p:nvPr>
        </p:nvGraphicFramePr>
        <p:xfrm>
          <a:off x="1524000" y="4437112"/>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kumimoji="1" lang="ja-JP" altLang="en-US" smtClean="0"/>
                        <a:t>プロセス</a:t>
                      </a:r>
                      <a:endParaRPr kumimoji="1" lang="ja-JP" altLang="en-US"/>
                    </a:p>
                  </a:txBody>
                  <a:tcPr/>
                </a:tc>
                <a:tc>
                  <a:txBody>
                    <a:bodyPr/>
                    <a:lstStyle/>
                    <a:p>
                      <a:r>
                        <a:rPr kumimoji="1" lang="ja-JP" altLang="en-US" smtClean="0"/>
                        <a:t>精度</a:t>
                      </a:r>
                      <a:endParaRPr kumimoji="1" lang="ja-JP" altLang="en-US"/>
                    </a:p>
                  </a:txBody>
                  <a:tcPr/>
                </a:tc>
                <a:tc>
                  <a:txBody>
                    <a:bodyPr/>
                    <a:lstStyle/>
                    <a:p>
                      <a:r>
                        <a:rPr kumimoji="1" lang="ja-JP" altLang="en-US" smtClean="0"/>
                        <a:t>処理時間</a:t>
                      </a:r>
                      <a:endParaRPr kumimoji="1" lang="ja-JP" altLang="en-US"/>
                    </a:p>
                  </a:txBody>
                  <a:tcPr/>
                </a:tc>
              </a:tr>
              <a:tr h="370840">
                <a:tc>
                  <a:txBody>
                    <a:bodyPr/>
                    <a:lstStyle/>
                    <a:p>
                      <a:r>
                        <a:rPr kumimoji="1" lang="ja-JP" altLang="en-US" smtClean="0"/>
                        <a:t>巨大モデル</a:t>
                      </a:r>
                      <a:endParaRPr kumimoji="1" lang="ja-JP" altLang="en-US"/>
                    </a:p>
                  </a:txBody>
                  <a:tcPr/>
                </a:tc>
                <a:tc>
                  <a:txBody>
                    <a:bodyPr/>
                    <a:lstStyle/>
                    <a:p>
                      <a:r>
                        <a:rPr kumimoji="1" lang="ja-JP" altLang="en-US" smtClean="0"/>
                        <a:t>◎</a:t>
                      </a:r>
                      <a:endParaRPr kumimoji="1" lang="ja-JP" altLang="en-US"/>
                    </a:p>
                  </a:txBody>
                  <a:tcPr/>
                </a:tc>
                <a:tc>
                  <a:txBody>
                    <a:bodyPr/>
                    <a:lstStyle/>
                    <a:p>
                      <a:r>
                        <a:rPr kumimoji="1" lang="en-US" altLang="ja-JP" smtClean="0"/>
                        <a:t>×</a:t>
                      </a:r>
                    </a:p>
                  </a:txBody>
                  <a:tcPr/>
                </a:tc>
              </a:tr>
              <a:tr h="370840">
                <a:tc>
                  <a:txBody>
                    <a:bodyPr/>
                    <a:lstStyle/>
                    <a:p>
                      <a:r>
                        <a:rPr kumimoji="1" lang="ja-JP" altLang="en-US" smtClean="0"/>
                        <a:t>小型モデル</a:t>
                      </a:r>
                      <a:endParaRPr kumimoji="1" lang="ja-JP" altLang="en-US"/>
                    </a:p>
                  </a:txBody>
                  <a:tcPr/>
                </a:tc>
                <a:tc>
                  <a:txBody>
                    <a:bodyPr/>
                    <a:lstStyle/>
                    <a:p>
                      <a:r>
                        <a:rPr kumimoji="1" lang="ja-JP" altLang="en-US" smtClean="0"/>
                        <a:t>△</a:t>
                      </a:r>
                      <a:endParaRPr kumimoji="1" lang="ja-JP" altLang="en-US"/>
                    </a:p>
                  </a:txBody>
                  <a:tcPr/>
                </a:tc>
                <a:tc>
                  <a:txBody>
                    <a:bodyPr/>
                    <a:lstStyle/>
                    <a:p>
                      <a:r>
                        <a:rPr kumimoji="1" lang="ja-JP" altLang="en-US" smtClean="0"/>
                        <a:t>◎</a:t>
                      </a:r>
                      <a:endParaRPr kumimoji="1" lang="ja-JP" altLang="en-US"/>
                    </a:p>
                  </a:txBody>
                  <a:tcPr/>
                </a:tc>
              </a:tr>
            </a:tbl>
          </a:graphicData>
        </a:graphic>
      </p:graphicFrame>
      <p:sp>
        <p:nvSpPr>
          <p:cNvPr id="9" name="テキスト ボックス 8"/>
          <p:cNvSpPr txBox="1"/>
          <p:nvPr/>
        </p:nvSpPr>
        <p:spPr>
          <a:xfrm>
            <a:off x="940761" y="508030"/>
            <a:ext cx="2781531" cy="523220"/>
          </a:xfrm>
          <a:prstGeom prst="rect">
            <a:avLst/>
          </a:prstGeom>
          <a:noFill/>
        </p:spPr>
        <p:txBody>
          <a:bodyPr wrap="none" rtlCol="0">
            <a:spAutoFit/>
          </a:bodyPr>
          <a:lstStyle/>
          <a:p>
            <a:r>
              <a:rPr kumimoji="1" lang="ja-JP" altLang="en-US" sz="2800" smtClean="0"/>
              <a:t>アイディアの整理</a:t>
            </a:r>
            <a:endParaRPr kumimoji="1" lang="ja-JP" altLang="en-US" sz="2800"/>
          </a:p>
        </p:txBody>
      </p:sp>
      <p:sp>
        <p:nvSpPr>
          <p:cNvPr id="10" name="テキスト ボックス 9"/>
          <p:cNvSpPr txBox="1"/>
          <p:nvPr/>
        </p:nvSpPr>
        <p:spPr>
          <a:xfrm>
            <a:off x="4355976" y="6165304"/>
            <a:ext cx="4540025" cy="400110"/>
          </a:xfrm>
          <a:prstGeom prst="rect">
            <a:avLst/>
          </a:prstGeom>
          <a:noFill/>
        </p:spPr>
        <p:txBody>
          <a:bodyPr wrap="none" rtlCol="0">
            <a:spAutoFit/>
          </a:bodyPr>
          <a:lstStyle/>
          <a:p>
            <a:r>
              <a:rPr kumimoji="1" lang="ja-JP" altLang="en-US" sz="2000" smtClean="0"/>
              <a:t>リアルタイム問題に対処する方法は何か</a:t>
            </a:r>
            <a:endParaRPr kumimoji="1" lang="ja-JP" altLang="en-US" sz="2000"/>
          </a:p>
        </p:txBody>
      </p:sp>
      <p:sp>
        <p:nvSpPr>
          <p:cNvPr id="11" name="テキスト ボックス 10"/>
          <p:cNvSpPr txBox="1"/>
          <p:nvPr/>
        </p:nvSpPr>
        <p:spPr>
          <a:xfrm>
            <a:off x="976158" y="1572761"/>
            <a:ext cx="2863926" cy="400110"/>
          </a:xfrm>
          <a:prstGeom prst="rect">
            <a:avLst/>
          </a:prstGeom>
          <a:noFill/>
        </p:spPr>
        <p:txBody>
          <a:bodyPr wrap="none" rtlCol="0">
            <a:spAutoFit/>
          </a:bodyPr>
          <a:lstStyle/>
          <a:p>
            <a:r>
              <a:rPr kumimoji="1" lang="en-US" altLang="ja-JP" sz="2000" smtClean="0"/>
              <a:t>VGG32, SSD300, ResNet…</a:t>
            </a:r>
            <a:endParaRPr kumimoji="1" lang="ja-JP" altLang="en-US" sz="2000"/>
          </a:p>
        </p:txBody>
      </p:sp>
      <p:sp>
        <p:nvSpPr>
          <p:cNvPr id="12" name="テキスト ボックス 11"/>
          <p:cNvSpPr txBox="1"/>
          <p:nvPr/>
        </p:nvSpPr>
        <p:spPr>
          <a:xfrm>
            <a:off x="998146" y="2580873"/>
            <a:ext cx="1214050" cy="400110"/>
          </a:xfrm>
          <a:prstGeom prst="rect">
            <a:avLst/>
          </a:prstGeom>
          <a:noFill/>
        </p:spPr>
        <p:txBody>
          <a:bodyPr wrap="none" rtlCol="0">
            <a:spAutoFit/>
          </a:bodyPr>
          <a:lstStyle/>
          <a:p>
            <a:r>
              <a:rPr kumimoji="1" lang="en-US" altLang="ja-JP" sz="2000" smtClean="0"/>
              <a:t>tiny-yolo?</a:t>
            </a:r>
            <a:endParaRPr kumimoji="1" lang="ja-JP" altLang="en-US" sz="2000"/>
          </a:p>
        </p:txBody>
      </p:sp>
      <p:sp>
        <p:nvSpPr>
          <p:cNvPr id="15" name="AutoShape 2" descr="data:image/jpeg;base64,/9j/4AAQSkZJRgABAQAAAQABAAD/2wCEAAkGBxMTEhISERIVFhEWGRcZGBcVGBYXGBIWGBsXGBUaFxYYHSgiGholGxUbIT0hJysrLjA6Gh8zODMtNyktLisBCgoKBQUFDgUFDisZExkrKysrKysrKysrKysrKysrKysrKysrKysrKysrKysrKysrKysrKysrKysrKysrKysrK//AABEIAHsBmwMBIgACEQEDEQH/xAAbAAEAAwEBAQEAAAAAAAAAAAAAAwQFAgEGB//EAEcQAAIBAgMEBQYLBwQBBQEAAAECEQADEiExBCJBUQUTFDJhcXKBkbHSIzNCUlOSk6Gys9EGQ2KCosHwY3PD4fEkNVTC8hX/xAAUAQEAAAAAAAAAAAAAAAAAAAAA/8QAFBEBAAAAAAAAAAAAAAAAAAAAAP/aAAwDAQACEQMRAD8A/caUpQKUpQKUpQKUpQKUpQKUpQKUpQKUpQKUpQKUpQKUpQKUpQKUpQKUpQKUrxmAEkwOZ4UHtK5VwRIIIPEZzR7gUSxAHMmB99B1SvJr2gUrwGvaBSlKBSlKBSlKBSlKBSlKBSlKBSlKBSlKBSlKBSlKBSlKBSlKBVc7falQbqS0Yd5d6YiM85kesVYr5S12RkyuXlDHMYWVnUsMC5JIX4MWxEHRZLUH0lvbbbLiW4hWQshlIxGIEzrmMvEVJZvK4xIwYc1IIy1zFfONc2VUJa9duB8JHebIFFXCiqFG8oExOZAOdXdgv2bCLbt42t4VbFAhFeRblRBJYrEKpM65mSGzSs1unLGcMSQuKArSwygLI3jmMh/Y1K3SKhLdzC0Oyr8klCxw70HgxgxMeg0F2lZh6e2cSGuBSBJxAiBMaxFWth263dBNtsQBgmGGesZgZ5+igs0pSgUpSgUpSgUpSgUpVSzsm6uMvjgYouOBi4wAYGdBbpVfsa83+0ue9Tsa83+0ue9QWKq9JbJ1ttrcxijPMxBB4EHhwIrrsa83+0ue9Tsa83+0ue9QZN39nmZgTfYACAoxgLuOhZT1mIORczMnurEHEWltdBnCVu3WdTdFwaqVAXDhBDSBOc+XnWj2Neb/AGlz3qdjXm/2lz3qDFf9nLhyO1MVlsmUnECuEBoccYOUTFF6Fe4ocbW+YQoQGAwYMOYx5k5NORkDxrZOxLzf7S571eW9gRQFXEFGQAe4ABwAAbIeFBS6Q6JuP1oS/wBWHYNIQlgRbFvvYxI3Q2lV9n6CuzifaHg5FAWIChjhAaQfi8Kk8SMVa/Y15v8AaXPep2Neb/aXPeoI+itja0mBrhcyTJnIHhmST5SZq5Vfsa83+0ue9Tsa83+0ue9QWKVX7GvN/tLnvU7GvN/tLnvUFilV+xrzf7S571QWNtIUAozMMmYYILLk0SwMSDwoL9Ki2e8HEgEZkEGJBHkJFS0ClVe3p/F6EuEZeIWp7N0MMS6Z8xoYOR0zFB3SlKBSlKBSlKBSlKBSlKCjt5uY0CMRuuxUYd+CgiWBg7x/vzHexbTO6TJiQ0RjAyJjgwORHA8q7f41PMue23UG27PEusxMmNVIyDrzIGRHEc9CF+q2244UISGJ1yyABOcgwDET4+g+7JtGIQYxCJjRgdGX+E/qOFe7R3reveOnmPr4f9UHNoYhIuPyiE3SNfk65eTPyVCOibYEACMOGMFqNS3zPnGY0nhVi8CDjEnKCoOonUDmM9NfVEytIkZj20GW37P2ZQ4YwEmAtsBmPFgEzIMH+UeM1du6NBuLLE27aLIFuwTDFxIm2clA7ojInjkd+q6fGv5lv23KDNHQyhUKt1oXMBk2eGXCVhStsRuMyjTJiNDI82fZgQpC3WUNiUMNnhCOCr8kgzyIzrQ+KP8ApE/Zk/8A0J9R8Du+3VKEuolT31H4lHEjiOI8RBDOfoxCcXUPixFpC7MJlShB5iGOtWdifqx1YsMDrui0obhOTwTpP/YrRRgQCDIOYI0I8K4vWsUZkQQQRqCP8j00EfaG+hf12/fp2hvon9dv367sXZyYAONRMxqAfIYyqp0hsi3LluQJC3CpIBgzbGYOoIyj/wA0FjtDfRP67fv1lP0cxcuvXrJJOE2hikkwxxSYxQOQAHCr1nZrTgjq1RxrAAKHgVYD0g/+Kn2e6ZwP3xnPB1+cP7jh5CJDEPQ7nCTc2vEsgNjtTnE/Kq9dsFgoKXThM5m20ne1l/4pHKByrVrJOxrie71ascRxgqCWAiCJ+UB6xlygI9n2N1M4tpbwZ7ZBEQBGPnnln6Mq5udHsWYxfAZg0A2oUggyox5HLXxPOKvjZ1gPYCgxIgAK45NHDx4esHtOkLfF1U8VYgMp5ETrQZX/APNeQcW0yAB3rWeS5tvZk4fDyca8HRbAyp2hcjIU2gGkNmd+SRi1ngvKtjt1r6VPrL+tO3WvpU+sv60GVZ6PuAqTc2oxGRe1DZk5w3GYrvZ9hZHVh17AEkh2ttO6qjPHyTjOp51pdutfSp9Zf1rN2zeYtb2xEyyzDBco7uMKc88xPjGVBpdob6J/Xb9+naG+if12/frGNu4ZxdIJrIhUWO9kYbMZjLw8atWXi2yPtaM5B39xYkACApHI8Zz1FBf7Q30T+u379O0N9E/rt+/WXbxif/XJHAQhw+lmJOUDM8+eXW0bzErtiKpWCsjXCwkNj3TJByjujxoNLtDfRP67fv07Q30T+u379Y727hIPb0BAMGFiTiiVxQYBGusZ17cRjiK7aisWJBnEAIIAwlwvGdPDOBQa/aG+if12/fp2hvon9dv36xit2P8A3C3OeeC1x0+Vwqa9OLEu2LEnIlBEkkd3WAQIIzjWg0+0N9C/rt+/TtDfQv67fv07da+lT6y/rTt1r6VPrL+tA7Q30L+u379O0N9C/rt+/Tt1r6VPrL+tO3WvpU+sv60HF3a3CkixcJAJgG3JjgN+sTauk2t21YWwCz3JW46Jg3zkTJBOcZE5x5a3W6QtDM3bcecv618p0xcW8qm2cShrlzGi27ihGuMuIksMoxaagHlQfVdH6N57Vaqr0fo/ntVqgwLu3C31YIJxswBkAA4uJJ1M5DjBrV6N7n81z8bV8z06DFiApGMjegZFhIknItkAQJmBImvpuju5/Pc/G1BapSlApSlApSlApSlBS2i++MqpUAKpzBMyWHAj5tdbJfYsytGQUyAR3iw0JPzfvqK98a3mJ7bldbF8Zc8y37blBM/xqeZc9turFUduVy6i2wV8DwSJA3rXDj/mlS7FbuAHrXDGciABA4DIffx1ymAFLarRVnZCALa9YAQTrixqDIhWwaZ558BV/aDvW8z3jpx3HyPhx9Aqtt37/wD2R/y1avnet5kSx/m3HMH1T6KCaqjzbIwIWRiZCxKsZYtvECD7fKat1BfG9byJhjpw3HzPhw9IoPTeOfwbZeKZ+Te9tV0vHrbnwbdy3xTPN8u9rn9x8JvVXT41/Mt+25QetdJyNtoj+DP+Hva/dVbZ7zKSnVuQACM0lQSwwmWzjDr4+EnQqunxr+YntuUFa3dZHA6twjkwCU3GgsYhtDB8h8uVsXjl8GwnxTd8sN7Jrnau9Z88/l3KsUFO67ZMttg4yz6s7uRIMNofDMRpwPUzctn+B/Rnbqxd0PkNVbY37XD4N9dRnaoJNosmQ6d8c9GHzW8PHh6weSBdUESrA5HijDIyPujiD41aqkdnDXXnENxO6zLJm4JOEiTAHqoJ9mv4pDCHXvD2Ec1MZHy8Qa82X5fnt/aoW2ZVuW2GKZZc3dsipJEMTxUeqptl+X57f2oI7nwZLD4s5sPmHi48OY9POeryEHrEzPyl+ePD+IcOeh5izWfsWyLhObiGuAAPcAADsAAA0AACIoLtq4GAZTINVNk2x7ihlRYPAuQVyBgjBkYIPpHCu9gtBTdAmMfEltUtk6k8ai2a0ertOneCICPnrAy8vI/rQWrF+SVYQ41EyCDoQYEipqqXrS3VDKYIzU5gg6EMBBjKCvhwIy52e0jAyGDDJhjbI+Wcx40F2lQdkTx+s3607Inj9Zv1oJ6VB2RPH6zfrTsieP1m/WgnpUHZE8frN+tOyJ4/Wb9aCelQdkTx+s3607Inj9Zv1oJ6VB2RPH6zfrTsieP1m/WgnpUHZE8frN+tOyJ4/Wb9aCYivlemL9u2Ua4isDcuqZZlyxseAIcT8g+ivobuwIylTigggw7jI5HOawdt2a0VW2142yrXSu8C2TPvb8nEsEhtcj40G90fo/ntVqqnRo3WnM4jnz0q3QfHdOjPZswBjuAk+O7nkSRnpkDGZHH6fo7ufz3PxtXzH7QISlqM95xGNUJkjKDm4yzRczlyFfS9FsBbiRIa5ImY324nM+WguUryeHGvGcDUgeWg6pSlApSlApSlB8z+1M41gYvi90qzK+V/CGAZcsUZnIGDwq7+zs4VxEk9TZkmcz8JnmSfWZrzpfYhduFSxAAQmPlD4VSp8CGNT9EWcBKTOG3aE84NzhwoJ9qvKlxGdgqhHkkwBLWgJPlNd29vtMQq3bZY6AMpJynIA8s68voDdQEAjA+RzHetEV7b2C0rY1tIH+cFAPHjzzoINu/f/wCyP+WrV852843j6d18v7+iqu3fv/8AZH/LVq/3reY7x147j6cj+hoJqgv963r3jp5j6+H/AFU9Q3zvW8yN46cdx8j4cfQKCas7bDdxt1GDFhSccxE3eR5xWjVK9dwvcYKW3bWQBJza4NBymaC6Krp8a/mJ7blV06UkgG1eUE6skKBxLGch5ak2S7idzBG6og+DXAD5DE+mgk2rvWfPP5dyrFV9q71nzz+XcqxQc3dD5DVJsU28EYureMWmtrWKu3dD5DVJrkG20FotOYGrfFcOZoLWzF8K9ZhxxnhmJ8JrhPjX8y37blVW6V/0L5zA7hjxOecAZzH35VaT41/Mt+25Qe7R3rXnH8D1XHWz8Hgw4zixTMSvdIOsYvuqxtHetecfwPUHaMAY4WaXYboJIynQeSPTQXqr7D3T59z8xqj2XbS5HwVxQRJxrhjSPTn/AJnUmw90+fc/MagbL3r3nj8u3To74q15i+wU2XvXvPH5duq/R9x8NpcHwfVrv4hrhGWHWgl2kdWTdHd1ccwB3gPnADTiPECo9ovCQ6B8Y/07kOPmtu+o8PWDP0j8Vd8xvYasUEez3g6hgCJ4EQRzBHOsuxsyLvOisjMxJZQSjFjmSfkn7vJ3dHYu7/M/4mqHYbkgoVMAEyRutLMCB5I++gXLXVb9td35SKNf4lA+V4cfKBUibXIBFtyDmCMEEcI3q5tk2yEPcPcPL+A/2Po118b4Ilv3RMt/pk6t5p48teZoJe0H6N/6Pep2g/Rv/R71T0oIO0H6N/6Pep2g/Rv/AEe9Xu17QLa4iCcwIESSxAAzIGp4mqidOWC2HrN6QIwtqTAExGZy8aC12g/Rv/R71O0H6N/6PeqrtHTNpGZWnEq4oAzZYnL1aGDXD/tBs4ibmRmDBjdxYuE5YaC72g/Rv/R71O0H6N/6Peqi/T9lSA7FQYgkakhTECSO+NRXp/aHZsvhRnputoQrDhyYUFq7tZAJ6q4YBMAKSY4AYszXzHSCG60EXFU4pHVhxJu3MIuABmyInKAIzIxV9AOmbRYKCZOA90jv4sMg5jJCfVzr5/8AaCzb3HdXJ6y6Fwwc8b/O0yLaQchG8FIDY7UyGAyKCbhJcE5gpAG8PnGvbe0t1gYXFcnCpRNIkmQMRhhJM6ECORF7o/R/PaphZXEXgYyAs8YBJA8kk0Hy/SFlMVsvcZS0hVERKs28CSIaLnjmFMHDVna+hku27rtcNuRcBZVTdVblxmksDKk4CRl8WudVulz8RDFXxvhIcIIxDEDI3hpuggn2b+yWw1plOjNdB8hdwaDD28WrlzH17KxVlw27V5bjYlESFOIldxoAmCs5Fahu7LZa7J2lycQXAbbn4O3cxBZIxELcQjrCSolhEma17f7N7OGDFMRGI7wUgljickRnJgxoIEAVJc6BskEBcMuzsREszMzmSRrLGGEMJyIk0F/ZdnW2iW0EIihVGZhVEASfAVLSlApSlApSlBm7TcAvNJA3E1IHG5XWwODcuQQdy3oZ43KvMgOoFeqoGgigqbXcwurRO5cAHNtwhZ5kKfVXuwbS7gl7RtnLImZ+6rF60GBVhIP+CCND41DYukHq3O9qG+evPzhxHp4wAg279/8A7I/5atX9beneOuvdfTx/tNVdu/f/AOyP+Wre0WyQMMYlMidJzBnygkemglqG+d63nEsf5tx8j7fRXdm6GEjmQQdQRqDXF871vON4+ncfLw5+igmqunxr+Zb9tyrFVdoOBus1WAG5qASQw8BiM+vhmFqq6fGv5ie25XJvXOsCi2DaIzfEMjHzePCuk+NfzE9tygbV3rPnn8u5Viq+1d6z55/LuVYoObmh8hqmy4mtiTnafPjmbWdXLmh8hqo7YeruHNQpDHkGwHFHLd9EzwNBHb6JVWVhcubpBgtIOkzlJmOfE86sp8a/mW/bcpb2xGdrYO+okiCIHlIzonxr+Zb9tyg92jvWvOP4Hqu2yC4CCWAFwndJWY4SM4zn0VY2jvWvOP4HqLrxbL48hm4OZkASwgZ4hGnEacYDvZdjCGQzGeceA0AA+Ty4mvdh7p8+5+Y1d7NtCuuJDKyRxGYJB18Qa42Hunz7n5jUDZe9e88fl26pbL0pbRLasSCFQZKWndU6KCdCP8Bq7s3eveePwW642G5hQI2TW1AadIAyYH5pjXy8jQVto6StvZcqTDC4okRJVWJyOcQK1KqbaVNq6ywdxxIg6A5T5at0EGxd3+Z/xNVO3dvADAissnVsPyjJJ8OUcs88rmxd3+Z/xNUez3MOJGG8uJhHy1kmV9cEcD4EEhCHusCty0olgIBLDBxOLLP7/DKa62OyzW0JvPJVScrfECfkVbsXcSq0ESAYbIieBHOo+jvirXmL7BQc9GLFvDJMM4ExoHYAZCIAEeivekC2DcbCxKgGAdSOde7D3T59z8bVH0paxJhxFZZBKmCN4aGg5tWy6/GvyZSLW6eIO5/5yOhr21tQBKup6wRiwoxBnRgQDkY+4jhUW0bUgKvbdCzQCCwAdeB4wRrMZj0ER7TtRIFxerlcUEXCcQAxOvczkCfQDQXDfT5rfZv7tOvTXC05fu34THyfE+urVR3byrGJgJ5mNNaCAXbfzG4fun4afJr3rk+Y32T+74V2NrtkgB1JOkMM8wPaRUtu4DoZzI9IyNBU2nakwljbdsO8ALTkyNMMrrXzPTe1r8CS2B8d1gGxhs3IghZlZiRrpFfZ18j0/eYBAgck3L0hBO7jYHhlmRvDeHAZ0H0nR+jee1Wqq9H6P57VaoPj+m7hU7OwZgcbd0kQuKXO6pJGkgkLl3hx+m6O7n89z8bV8v0t0e9x7DDCEDZlrt0SQ5YDqVXAe7OMkHICvqOju5/Pc/G1BapSlApSlApSlApSlApSlAqLaLIYQcjqCNVPAj/OY0qWlBh7dthUXlcb5RVgaPJuDEk6jOY4acp3KUoILykHGoJMQVnUTqB84Z8pnyQuNJtkEQW8s7j908/+6nqndtMrKUUFJJI0IYhs1nLMtn/2aC5Soetb5h0nVdeWuteda2Xwbac0y1y11/WgjX4Igfuicv8ATJ4eaeHLTSI7T41/MT23KG4SINpoIMyUIHgRizn+9Z/V3QSAr4TgCsGTEoVmJDy2YgxMkka+IaG1d6z55/LuVYrJ2YXZt4rdww8ks1uQMBTg5nMzl45c7l7a8Ks7IwVZJzTJQJLd7T7/AAoLFzQ+Q1zZ7q6aDTTThVC70xbEgghtMLFFJ8YZhAzGsd4c6nXbUXArMAzKIyMNoIXmZIy8RQEHVkL+7OSn5h4L5p4ctOVSJ8a/mW/bcqvc6VsFJLAqciIJ1CmGEZGHBg8DWf2wTdCuxgWwCs4133UKwaJJO7z58yGxtHetecfwPUl+0GEH1jUEaEHmKxNh2gC4A9/EZ0dl3cmWAASZJPHkY5Vq3ekLakhmgiMoMmY0EZ6jTTjQdbPdMlH749Tj5w/uOB8oJbD3T59z8xqq7Tt1pjhD74zUqrNBll4DPeUqRzy1is5dqL2yyuwCsQerMqWuEMoAJUk/CqPTGoyDb2XvXvPH5dum1bPiEiMYmCdCDqrfwn9DqBVDo3bUUPjuiWYnfK4u6uRAyBy08lXb3SFtCQzQQJiDJBBOWWeQJy5GghfD1F0KuGFcFfmnDp6ojhERlFaFYnS+32sLFbgDFSswcLghxBYCMipg8DlxipltlyLq9dDYWADrhjcOQnQ4R625mgvbF3f5n/E1e7RZxDWGGan5p/zKONVbO3W0BV2CkEzMwCTijFoTvrpzAqft9uMQcFZVZWWzYgKMvEj10HezXsUhhDr3h7COamMj5RqCK56O+KteYvsFVNp260d9LgxKMQOZDJAYxA3kKkGRMZHhWfsFxmdVV7mK2FxWxAWF3CN46YkPAUG3sPdPn3PxtXW1oSu7qCCAeMEGJ4TETUVu51aS4IlmyALHediAAsyYPCidJ2TpcUnIa8TmB5SM/VzoKXUWmKkWEADWyGwrOIEyIjJlKj/BVnbdktrbuFUUEI5EDukqQSBoCQYkVBtm0IHlWEh1xpnJMqqsojWWUTpBGeVZlzaURXbrbzKyEAswe3vLIYEZZgTllrHGg+pql0s6Lbx3EVwCoAYDIsyrOYPOcs8quA1S26/bZWRnVYIzbJcQhgCTAOmYBmOVBxbsbu5ZswRIwtE6EEEW/AZ+AqTZdpTDCIwAJkBCIaSWnxkkzxmc5rGu7MrorbqwAGZDaYFmMDenOSYzFaPR202kD7yKC3ArnCJPdyJynLmKC1f27CrMLdxoBOFUOJvATAmvmOmFe5gAVwFZ3gW2cuS9wG3iUEW2gd/UYsuNfVbPttt2ZUYFl1GYIkkCQfFT6qqracYhgnecyCujMWGp8aCx0fo3ntVqq+w2yFOIQSxMa6+SrFB8b07cg7NAYtjIEWy4lmEAyIA3SSRLACYia+o6O7n89z8bVnt0bLB2sy64gGDAHCWxQMxkcjHhWlsNsqkMIMsY5YmZh9xoLFKUoFKUoFKUoFKUoFKUoFKUoFKUoFKUoFKUoFKUoFeMoIIIkHUHiK9pQVuwWs/greYg7i5jkctK7ubJbYy1tCRxKgkcdSOZqalBXGw2ojq0jlhWPVHhRditAYRbQKQBAVYIBkCI0nOrFKCuuxWhmLaAyDkq6gyDprOddtsyEglFJGhIEgeBqWlBXbYbREG0hGeqrxmeHHE31jzqPa7AW2wt20JJWVwiDmoJK5YoUTHHCBVylBh2w4AHYUiRxtjORDRBiDnrIjKcqs7aH6xcNhbixBYhZThxOYgnLLy51p0oPn7dq4YnY7IyOLJDiIUEERoJLiDJ08atdpvhAF2fODEYQFhgEBTFkMPI5RkDpWtSgxtrV+tYjZUuZiGOAHRcy5knjlAjDxkVJL4DGzKpxW93dIcDDJygAqMh4ryzrVpQYRN3hsaDcEdw9WSAGQiRiHCRAjgeLZXvJjPZEBAy6squLezznkeWoJykVu0oM28bjWTitKWLd1lDDCGyJQtBMAGMX6VX2bH/APCRBI0a3lzMBeGnr8J2qUGNdN3G/wD6ZDnk5wy64kyImZyJmY3RlVW+t4gYditZAAKwQlJALAEGCoPKJwxGhr6OlBSs37paDawoDElgZGGZAGm9lx/SltsYnnZes3hoDvZDekiP/wA55wK2qUGTbeLTldmwmV3PnnLMYR4DPwziKqdbCiNiIjJRhO5KwQQBy3ZWRnyBr6GlBg7FfZOsYbGwIGWH5eZmMUH7py0iK2dmdissuEywiZyDEAzHEAH01LSgUpSgUpSgUpSgUpSgUpSg/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AutoShape 4" descr="data:image/jpeg;base64,/9j/4AAQSkZJRgABAQAAAQABAAD/2wCEAAkGBxMTEhISERIVFhEWGRcZGBcVGBYXGBIWGBsXGBUaFxYYHSgiGholGxUbIT0hJysrLjA6Gh8zODMtNyktLisBCgoKBQUFDgUFDisZExkrKysrKysrKysrKysrKysrKysrKysrKysrKysrKysrKysrKysrKysrKysrKysrKysrK//AABEIAHsBmwMBIgACEQEDEQH/xAAbAAEAAwEBAQEAAAAAAAAAAAAAAwQFAgEGB//EAEcQAAIBAgMEBQYLBwQBBQEAAAECEQADEiExBCJBUQUTFDJhcXKBkbHSIzNCUlOSk6Gys9EGQ2KCosHwY3PD4fEkNVTC8hX/xAAUAQEAAAAAAAAAAAAAAAAAAAAA/8QAFBEBAAAAAAAAAAAAAAAAAAAAAP/aAAwDAQACEQMRAD8A/caUpQKUpQKUpQKUpQKUpQKUpQKUpQKUpQKUpQKUpQKUpQKUpQKUpQKUpQKUrxmAEkwOZ4UHtK5VwRIIIPEZzR7gUSxAHMmB99B1SvJr2gUrwGvaBSlKBSlKBSlKBSlKBSlKBSlKBSlKBSlKBSlKBSlKBSlKBSlKBVc7falQbqS0Yd5d6YiM85kesVYr5S12RkyuXlDHMYWVnUsMC5JIX4MWxEHRZLUH0lvbbbLiW4hWQshlIxGIEzrmMvEVJZvK4xIwYc1IIy1zFfONc2VUJa9duB8JHebIFFXCiqFG8oExOZAOdXdgv2bCLbt42t4VbFAhFeRblRBJYrEKpM65mSGzSs1unLGcMSQuKArSwygLI3jmMh/Y1K3SKhLdzC0Oyr8klCxw70HgxgxMeg0F2lZh6e2cSGuBSBJxAiBMaxFWth263dBNtsQBgmGGesZgZ5+igs0pSgUpSgUpSgUpSgUpVSzsm6uMvjgYouOBi4wAYGdBbpVfsa83+0ue9Tsa83+0ue9QWKq9JbJ1ttrcxijPMxBB4EHhwIrrsa83+0ue9Tsa83+0ue9QZN39nmZgTfYACAoxgLuOhZT1mIORczMnurEHEWltdBnCVu3WdTdFwaqVAXDhBDSBOc+XnWj2Neb/AGlz3qdjXm/2lz3qDFf9nLhyO1MVlsmUnECuEBoccYOUTFF6Fe4ocbW+YQoQGAwYMOYx5k5NORkDxrZOxLzf7S571eW9gRQFXEFGQAe4ABwAAbIeFBS6Q6JuP1oS/wBWHYNIQlgRbFvvYxI3Q2lV9n6CuzifaHg5FAWIChjhAaQfi8Kk8SMVa/Y15v8AaXPep2Neb/aXPeoI+itja0mBrhcyTJnIHhmST5SZq5Vfsa83+0ue9Tsa83+0ue9QWKVX7GvN/tLnvU7GvN/tLnvUFilV+xrzf7S571QWNtIUAozMMmYYILLk0SwMSDwoL9Ki2e8HEgEZkEGJBHkJFS0ClVe3p/F6EuEZeIWp7N0MMS6Z8xoYOR0zFB3SlKBSlKBSlKBSlKBSlKCjt5uY0CMRuuxUYd+CgiWBg7x/vzHexbTO6TJiQ0RjAyJjgwORHA8q7f41PMue23UG27PEusxMmNVIyDrzIGRHEc9CF+q2244UISGJ1yyABOcgwDET4+g+7JtGIQYxCJjRgdGX+E/qOFe7R3reveOnmPr4f9UHNoYhIuPyiE3SNfk65eTPyVCOibYEACMOGMFqNS3zPnGY0nhVi8CDjEnKCoOonUDmM9NfVEytIkZj20GW37P2ZQ4YwEmAtsBmPFgEzIMH+UeM1du6NBuLLE27aLIFuwTDFxIm2clA7ojInjkd+q6fGv5lv23KDNHQyhUKt1oXMBk2eGXCVhStsRuMyjTJiNDI82fZgQpC3WUNiUMNnhCOCr8kgzyIzrQ+KP8ApE/Zk/8A0J9R8Du+3VKEuolT31H4lHEjiOI8RBDOfoxCcXUPixFpC7MJlShB5iGOtWdifqx1YsMDrui0obhOTwTpP/YrRRgQCDIOYI0I8K4vWsUZkQQQRqCP8j00EfaG+hf12/fp2hvon9dv367sXZyYAONRMxqAfIYyqp0hsi3LluQJC3CpIBgzbGYOoIyj/wA0FjtDfRP67fv1lP0cxcuvXrJJOE2hikkwxxSYxQOQAHCr1nZrTgjq1RxrAAKHgVYD0g/+Kn2e6ZwP3xnPB1+cP7jh5CJDEPQ7nCTc2vEsgNjtTnE/Kq9dsFgoKXThM5m20ne1l/4pHKByrVrJOxrie71ascRxgqCWAiCJ+UB6xlygI9n2N1M4tpbwZ7ZBEQBGPnnln6Mq5udHsWYxfAZg0A2oUggyox5HLXxPOKvjZ1gPYCgxIgAK45NHDx4esHtOkLfF1U8VYgMp5ETrQZX/APNeQcW0yAB3rWeS5tvZk4fDyca8HRbAyp2hcjIU2gGkNmd+SRi1ngvKtjt1r6VPrL+tO3WvpU+sv60GVZ6PuAqTc2oxGRe1DZk5w3GYrvZ9hZHVh17AEkh2ttO6qjPHyTjOp51pdutfSp9Zf1rN2zeYtb2xEyyzDBco7uMKc88xPjGVBpdob6J/Xb9+naG+if12/frGNu4ZxdIJrIhUWO9kYbMZjLw8atWXi2yPtaM5B39xYkACApHI8Zz1FBf7Q30T+u379O0N9E/rt+/WXbxif/XJHAQhw+lmJOUDM8+eXW0bzErtiKpWCsjXCwkNj3TJByjujxoNLtDfRP67fv07Q30T+u379Y727hIPb0BAMGFiTiiVxQYBGusZ17cRjiK7aisWJBnEAIIAwlwvGdPDOBQa/aG+if12/fp2hvon9dv36xit2P8A3C3OeeC1x0+Vwqa9OLEu2LEnIlBEkkd3WAQIIzjWg0+0N9C/rt+/TtDfQv67fv07da+lT6y/rTt1r6VPrL+tA7Q30L+u379O0N9C/rt+/Tt1r6VPrL+tO3WvpU+sv60HF3a3CkixcJAJgG3JjgN+sTauk2t21YWwCz3JW46Jg3zkTJBOcZE5x5a3W6QtDM3bcecv618p0xcW8qm2cShrlzGi27ihGuMuIksMoxaagHlQfVdH6N57Vaqr0fo/ntVqgwLu3C31YIJxswBkAA4uJJ1M5DjBrV6N7n81z8bV8z06DFiApGMjegZFhIknItkAQJmBImvpuju5/Pc/G1BapSlApSlApSlApSlBS2i++MqpUAKpzBMyWHAj5tdbJfYsytGQUyAR3iw0JPzfvqK98a3mJ7bldbF8Zc8y37blBM/xqeZc9turFUduVy6i2wV8DwSJA3rXDj/mlS7FbuAHrXDGciABA4DIffx1ymAFLarRVnZCALa9YAQTrixqDIhWwaZ558BV/aDvW8z3jpx3HyPhx9Aqtt37/wD2R/y1avnet5kSx/m3HMH1T6KCaqjzbIwIWRiZCxKsZYtvECD7fKat1BfG9byJhjpw3HzPhw9IoPTeOfwbZeKZ+Te9tV0vHrbnwbdy3xTPN8u9rn9x8JvVXT41/Mt+25QetdJyNtoj+DP+Hva/dVbZ7zKSnVuQACM0lQSwwmWzjDr4+EnQqunxr+YntuUFa3dZHA6twjkwCU3GgsYhtDB8h8uVsXjl8GwnxTd8sN7Jrnau9Z88/l3KsUFO67ZMttg4yz6s7uRIMNofDMRpwPUzctn+B/Rnbqxd0PkNVbY37XD4N9dRnaoJNosmQ6d8c9GHzW8PHh6weSBdUESrA5HijDIyPujiD41aqkdnDXXnENxO6zLJm4JOEiTAHqoJ9mv4pDCHXvD2Ec1MZHy8Qa82X5fnt/aoW2ZVuW2GKZZc3dsipJEMTxUeqptl+X57f2oI7nwZLD4s5sPmHi48OY9POeryEHrEzPyl+ePD+IcOeh5izWfsWyLhObiGuAAPcAADsAAA0AACIoLtq4GAZTINVNk2x7ihlRYPAuQVyBgjBkYIPpHCu9gtBTdAmMfEltUtk6k8ai2a0ertOneCICPnrAy8vI/rQWrF+SVYQ41EyCDoQYEipqqXrS3VDKYIzU5gg6EMBBjKCvhwIy52e0jAyGDDJhjbI+Wcx40F2lQdkTx+s3607Inj9Zv1oJ6VB2RPH6zfrTsieP1m/WgnpUHZE8frN+tOyJ4/Wb9aCelQdkTx+s3607Inj9Zv1oJ6VB2RPH6zfrTsieP1m/WgnpUHZE8frN+tOyJ4/Wb9aCYivlemL9u2Ua4isDcuqZZlyxseAIcT8g+ivobuwIylTigggw7jI5HOawdt2a0VW2142yrXSu8C2TPvb8nEsEhtcj40G90fo/ntVqqnRo3WnM4jnz0q3QfHdOjPZswBjuAk+O7nkSRnpkDGZHH6fo7ufz3PxtXzH7QISlqM95xGNUJkjKDm4yzRczlyFfS9FsBbiRIa5ImY324nM+WguUryeHGvGcDUgeWg6pSlApSlApSlB8z+1M41gYvi90qzK+V/CGAZcsUZnIGDwq7+zs4VxEk9TZkmcz8JnmSfWZrzpfYhduFSxAAQmPlD4VSp8CGNT9EWcBKTOG3aE84NzhwoJ9qvKlxGdgqhHkkwBLWgJPlNd29vtMQq3bZY6AMpJynIA8s68voDdQEAjA+RzHetEV7b2C0rY1tIH+cFAPHjzzoINu/f/wCyP+WrV852843j6d18v7+iqu3fv/8AZH/LVq/3reY7x147j6cj+hoJqgv963r3jp5j6+H/AFU9Q3zvW8yN46cdx8j4cfQKCas7bDdxt1GDFhSccxE3eR5xWjVK9dwvcYKW3bWQBJza4NBymaC6Krp8a/mJ7blV06UkgG1eUE6skKBxLGch5ak2S7idzBG6og+DXAD5DE+mgk2rvWfPP5dyrFV9q71nzz+XcqxQc3dD5DVJsU28EYureMWmtrWKu3dD5DVJrkG20FotOYGrfFcOZoLWzF8K9ZhxxnhmJ8JrhPjX8y37blVW6V/0L5zA7hjxOecAZzH35VaT41/Mt+25Qe7R3rXnH8D1XHWz8Hgw4zixTMSvdIOsYvuqxtHetecfwPUHaMAY4WaXYboJIynQeSPTQXqr7D3T59z8xqj2XbS5HwVxQRJxrhjSPTn/AJnUmw90+fc/MagbL3r3nj8u3To74q15i+wU2XvXvPH5duq/R9x8NpcHwfVrv4hrhGWHWgl2kdWTdHd1ccwB3gPnADTiPECo9ovCQ6B8Y/07kOPmtu+o8PWDP0j8Vd8xvYasUEez3g6hgCJ4EQRzBHOsuxsyLvOisjMxJZQSjFjmSfkn7vJ3dHYu7/M/4mqHYbkgoVMAEyRutLMCB5I++gXLXVb9td35SKNf4lA+V4cfKBUibXIBFtyDmCMEEcI3q5tk2yEPcPcPL+A/2Po118b4Ilv3RMt/pk6t5p48teZoJe0H6N/6Pep2g/Rv/R71T0oIO0H6N/6Pep2g/Rv/AEe9Xu17QLa4iCcwIESSxAAzIGp4mqidOWC2HrN6QIwtqTAExGZy8aC12g/Rv/R71O0H6N/6PeqrtHTNpGZWnEq4oAzZYnL1aGDXD/tBs4ibmRmDBjdxYuE5YaC72g/Rv/R71O0H6N/6Peqi/T9lSA7FQYgkakhTECSO+NRXp/aHZsvhRnputoQrDhyYUFq7tZAJ6q4YBMAKSY4AYszXzHSCG60EXFU4pHVhxJu3MIuABmyInKAIzIxV9AOmbRYKCZOA90jv4sMg5jJCfVzr5/8AaCzb3HdXJ6y6Fwwc8b/O0yLaQchG8FIDY7UyGAyKCbhJcE5gpAG8PnGvbe0t1gYXFcnCpRNIkmQMRhhJM6ECORF7o/R/PaphZXEXgYyAs8YBJA8kk0Hy/SFlMVsvcZS0hVERKs28CSIaLnjmFMHDVna+hku27rtcNuRcBZVTdVblxmksDKk4CRl8WudVulz8RDFXxvhIcIIxDEDI3hpuggn2b+yWw1plOjNdB8hdwaDD28WrlzH17KxVlw27V5bjYlESFOIldxoAmCs5Fahu7LZa7J2lycQXAbbn4O3cxBZIxELcQjrCSolhEma17f7N7OGDFMRGI7wUgljickRnJgxoIEAVJc6BskEBcMuzsREszMzmSRrLGGEMJyIk0F/ZdnW2iW0EIihVGZhVEASfAVLSlApSlApSlBm7TcAvNJA3E1IHG5XWwODcuQQdy3oZ43KvMgOoFeqoGgigqbXcwurRO5cAHNtwhZ5kKfVXuwbS7gl7RtnLImZ+6rF60GBVhIP+CCND41DYukHq3O9qG+evPzhxHp4wAg279/8A7I/5atX9beneOuvdfTx/tNVdu/f/AOyP+Wre0WyQMMYlMidJzBnygkemglqG+d63nEsf5tx8j7fRXdm6GEjmQQdQRqDXF871vON4+ncfLw5+igmqunxr+Zb9tyrFVdoOBus1WAG5qASQw8BiM+vhmFqq6fGv5ie25XJvXOsCi2DaIzfEMjHzePCuk+NfzE9tygbV3rPnn8u5Viq+1d6z55/LuVYoObmh8hqmy4mtiTnafPjmbWdXLmh8hqo7YeruHNQpDHkGwHFHLd9EzwNBHb6JVWVhcubpBgtIOkzlJmOfE86sp8a/mW/bcpb2xGdrYO+okiCIHlIzonxr+Zb9tyg92jvWvOP4Hqu2yC4CCWAFwndJWY4SM4zn0VY2jvWvOP4HqLrxbL48hm4OZkASwgZ4hGnEacYDvZdjCGQzGeceA0AA+Ty4mvdh7p8+5+Y1d7NtCuuJDKyRxGYJB18Qa42Hunz7n5jUDZe9e88fl26pbL0pbRLasSCFQZKWndU6KCdCP8Bq7s3eveePwW642G5hQI2TW1AadIAyYH5pjXy8jQVto6StvZcqTDC4okRJVWJyOcQK1KqbaVNq6ywdxxIg6A5T5at0EGxd3+Z/xNVO3dvADAissnVsPyjJJ8OUcs88rmxd3+Z/xNUez3MOJGG8uJhHy1kmV9cEcD4EEhCHusCty0olgIBLDBxOLLP7/DKa62OyzW0JvPJVScrfECfkVbsXcSq0ESAYbIieBHOo+jvirXmL7BQc9GLFvDJMM4ExoHYAZCIAEeivekC2DcbCxKgGAdSOde7D3T59z8bVH0paxJhxFZZBKmCN4aGg5tWy6/GvyZSLW6eIO5/5yOhr21tQBKup6wRiwoxBnRgQDkY+4jhUW0bUgKvbdCzQCCwAdeB4wRrMZj0ER7TtRIFxerlcUEXCcQAxOvczkCfQDQXDfT5rfZv7tOvTXC05fu34THyfE+urVR3byrGJgJ5mNNaCAXbfzG4fun4afJr3rk+Y32T+74V2NrtkgB1JOkMM8wPaRUtu4DoZzI9IyNBU2nakwljbdsO8ALTkyNMMrrXzPTe1r8CS2B8d1gGxhs3IghZlZiRrpFfZ18j0/eYBAgck3L0hBO7jYHhlmRvDeHAZ0H0nR+jee1Wqq9H6P57VaoPj+m7hU7OwZgcbd0kQuKXO6pJGkgkLl3hx+m6O7n89z8bV8v0t0e9x7DDCEDZlrt0SQ5YDqVXAe7OMkHICvqOju5/Pc/G1BapSlApSlApSlApSlApSlAqLaLIYQcjqCNVPAj/OY0qWlBh7dthUXlcb5RVgaPJuDEk6jOY4acp3KUoILykHGoJMQVnUTqB84Z8pnyQuNJtkEQW8s7j908/+6nqndtMrKUUFJJI0IYhs1nLMtn/2aC5Soetb5h0nVdeWuteda2Xwbac0y1y11/WgjX4Igfuicv8ATJ4eaeHLTSI7T41/MT23KG4SINpoIMyUIHgRizn+9Z/V3QSAr4TgCsGTEoVmJDy2YgxMkka+IaG1d6z55/LuVYrJ2YXZt4rdww8ks1uQMBTg5nMzl45c7l7a8Ks7IwVZJzTJQJLd7T7/AAoLFzQ+Q1zZ7q6aDTTThVC70xbEgghtMLFFJ8YZhAzGsd4c6nXbUXArMAzKIyMNoIXmZIy8RQEHVkL+7OSn5h4L5p4ctOVSJ8a/mW/bcqvc6VsFJLAqciIJ1CmGEZGHBg8DWf2wTdCuxgWwCs4133UKwaJJO7z58yGxtHetecfwPUl+0GEH1jUEaEHmKxNh2gC4A9/EZ0dl3cmWAASZJPHkY5Vq3ekLakhmgiMoMmY0EZ6jTTjQdbPdMlH749Tj5w/uOB8oJbD3T59z8xqq7Tt1pjhD74zUqrNBll4DPeUqRzy1is5dqL2yyuwCsQerMqWuEMoAJUk/CqPTGoyDb2XvXvPH5dum1bPiEiMYmCdCDqrfwn9DqBVDo3bUUPjuiWYnfK4u6uRAyBy08lXb3SFtCQzQQJiDJBBOWWeQJy5GghfD1F0KuGFcFfmnDp6ojhERlFaFYnS+32sLFbgDFSswcLghxBYCMipg8DlxipltlyLq9dDYWADrhjcOQnQ4R625mgvbF3f5n/E1e7RZxDWGGan5p/zKONVbO3W0BV2CkEzMwCTijFoTvrpzAqft9uMQcFZVZWWzYgKMvEj10HezXsUhhDr3h7COamMj5RqCK56O+KteYvsFVNp260d9LgxKMQOZDJAYxA3kKkGRMZHhWfsFxmdVV7mK2FxWxAWF3CN46YkPAUG3sPdPn3PxtXW1oSu7qCCAeMEGJ4TETUVu51aS4IlmyALHediAAsyYPCidJ2TpcUnIa8TmB5SM/VzoKXUWmKkWEADWyGwrOIEyIjJlKj/BVnbdktrbuFUUEI5EDukqQSBoCQYkVBtm0IHlWEh1xpnJMqqsojWWUTpBGeVZlzaURXbrbzKyEAswe3vLIYEZZgTllrHGg+pql0s6Lbx3EVwCoAYDIsyrOYPOcs8quA1S26/bZWRnVYIzbJcQhgCTAOmYBmOVBxbsbu5ZswRIwtE6EEEW/AZ+AqTZdpTDCIwAJkBCIaSWnxkkzxmc5rGu7MrorbqwAGZDaYFmMDenOSYzFaPR202kD7yKC3ArnCJPdyJynLmKC1f27CrMLdxoBOFUOJvATAmvmOmFe5gAVwFZ3gW2cuS9wG3iUEW2gd/UYsuNfVbPttt2ZUYFl1GYIkkCQfFT6qqracYhgnecyCujMWGp8aCx0fo3ntVqq+w2yFOIQSxMa6+SrFB8b07cg7NAYtjIEWy4lmEAyIA3SSRLACYia+o6O7n89z8bVnt0bLB2sy64gGDAHCWxQMxkcjHhWlsNsqkMIMsY5YmZh9xoLFKUoFKUoFKUoFKUoFKUoFKUoFKUoFKUoFKUoFKUoFeMoIIIkHUHiK9pQVuwWs/greYg7i5jkctK7ubJbYy1tCRxKgkcdSOZqalBXGw2ojq0jlhWPVHhRditAYRbQKQBAVYIBkCI0nOrFKCuuxWhmLaAyDkq6gyDprOddtsyEglFJGhIEgeBqWlBXbYbREG0hGeqrxmeHHE31jzqPa7AW2wt20JJWVwiDmoJK5YoUTHHCBVylBh2w4AHYUiRxtjORDRBiDnrIjKcqs7aH6xcNhbixBYhZThxOYgnLLy51p0oPn7dq4YnY7IyOLJDiIUEERoJLiDJ08atdpvhAF2fODEYQFhgEBTFkMPI5RkDpWtSgxtrV+tYjZUuZiGOAHRcy5knjlAjDxkVJL4DGzKpxW93dIcDDJygAqMh4ryzrVpQYRN3hsaDcEdw9WSAGQiRiHCRAjgeLZXvJjPZEBAy6squLezznkeWoJykVu0oM28bjWTitKWLd1lDDCGyJQtBMAGMX6VX2bH/APCRBI0a3lzMBeGnr8J2qUGNdN3G/wD6ZDnk5wy64kyImZyJmY3RlVW+t4gYditZAAKwQlJALAEGCoPKJwxGhr6OlBSs37paDawoDElgZGGZAGm9lx/SltsYnnZes3hoDvZDekiP/wA55wK2qUGTbeLTldmwmV3PnnLMYR4DPwziKqdbCiNiIjJRhO5KwQQBy3ZWRnyBr6GlBg7FfZOsYbGwIGWH5eZmMUH7py0iK2dmdissuEywiZyDEAzHEAH01LSgUpSgUpSgUpSgUpSgUpSg/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AutoShape 6" descr="data:image/jpeg;base64,/9j/4AAQSkZJRgABAQAAAQABAAD/2wCEAAkGBxMTEhISERIVFhEWGRcZGBcVGBYXGBIWGBsXGBUaFxYYHSgiGholGxUbIT0hJysrLjA6Gh8zODMtNyktLisBCgoKBQUFDgUFDisZExkrKysrKysrKysrKysrKysrKysrKysrKysrKysrKysrKysrKysrKysrKysrKysrKysrK//AABEIAHsBmwMBIgACEQEDEQH/xAAbAAEAAwEBAQEAAAAAAAAAAAAAAwQFAgEGB//EAEcQAAIBAgMEBQYLBwQBBQEAAAECEQADEiExBCJBUQUTFDJhcXKBkbHSIzNCUlOSk6Gys9EGQ2KCosHwY3PD4fEkNVTC8hX/xAAUAQEAAAAAAAAAAAAAAAAAAAAA/8QAFBEBAAAAAAAAAAAAAAAAAAAAAP/aAAwDAQACEQMRAD8A/caUpQKUpQKUpQKUpQKUpQKUpQKUpQKUpQKUpQKUpQKUpQKUpQKUpQKUpQKUrxmAEkwOZ4UHtK5VwRIIIPEZzR7gUSxAHMmB99B1SvJr2gUrwGvaBSlKBSlKBSlKBSlKBSlKBSlKBSlKBSlKBSlKBSlKBSlKBSlKBVc7falQbqS0Yd5d6YiM85kesVYr5S12RkyuXlDHMYWVnUsMC5JIX4MWxEHRZLUH0lvbbbLiW4hWQshlIxGIEzrmMvEVJZvK4xIwYc1IIy1zFfONc2VUJa9duB8JHebIFFXCiqFG8oExOZAOdXdgv2bCLbt42t4VbFAhFeRblRBJYrEKpM65mSGzSs1unLGcMSQuKArSwygLI3jmMh/Y1K3SKhLdzC0Oyr8klCxw70HgxgxMeg0F2lZh6e2cSGuBSBJxAiBMaxFWth263dBNtsQBgmGGesZgZ5+igs0pSgUpSgUpSgUpSgUpVSzsm6uMvjgYouOBi4wAYGdBbpVfsa83+0ue9Tsa83+0ue9QWKq9JbJ1ttrcxijPMxBB4EHhwIrrsa83+0ue9Tsa83+0ue9QZN39nmZgTfYACAoxgLuOhZT1mIORczMnurEHEWltdBnCVu3WdTdFwaqVAXDhBDSBOc+XnWj2Neb/AGlz3qdjXm/2lz3qDFf9nLhyO1MVlsmUnECuEBoccYOUTFF6Fe4ocbW+YQoQGAwYMOYx5k5NORkDxrZOxLzf7S571eW9gRQFXEFGQAe4ABwAAbIeFBS6Q6JuP1oS/wBWHYNIQlgRbFvvYxI3Q2lV9n6CuzifaHg5FAWIChjhAaQfi8Kk8SMVa/Y15v8AaXPep2Neb/aXPeoI+itja0mBrhcyTJnIHhmST5SZq5Vfsa83+0ue9Tsa83+0ue9QWKVX7GvN/tLnvU7GvN/tLnvUFilV+xrzf7S571QWNtIUAozMMmYYILLk0SwMSDwoL9Ki2e8HEgEZkEGJBHkJFS0ClVe3p/F6EuEZeIWp7N0MMS6Z8xoYOR0zFB3SlKBSlKBSlKBSlKBSlKCjt5uY0CMRuuxUYd+CgiWBg7x/vzHexbTO6TJiQ0RjAyJjgwORHA8q7f41PMue23UG27PEusxMmNVIyDrzIGRHEc9CF+q2244UISGJ1yyABOcgwDET4+g+7JtGIQYxCJjRgdGX+E/qOFe7R3reveOnmPr4f9UHNoYhIuPyiE3SNfk65eTPyVCOibYEACMOGMFqNS3zPnGY0nhVi8CDjEnKCoOonUDmM9NfVEytIkZj20GW37P2ZQ4YwEmAtsBmPFgEzIMH+UeM1du6NBuLLE27aLIFuwTDFxIm2clA7ojInjkd+q6fGv5lv23KDNHQyhUKt1oXMBk2eGXCVhStsRuMyjTJiNDI82fZgQpC3WUNiUMNnhCOCr8kgzyIzrQ+KP8ApE/Zk/8A0J9R8Du+3VKEuolT31H4lHEjiOI8RBDOfoxCcXUPixFpC7MJlShB5iGOtWdifqx1YsMDrui0obhOTwTpP/YrRRgQCDIOYI0I8K4vWsUZkQQQRqCP8j00EfaG+hf12/fp2hvon9dv367sXZyYAONRMxqAfIYyqp0hsi3LluQJC3CpIBgzbGYOoIyj/wA0FjtDfRP67fv1lP0cxcuvXrJJOE2hikkwxxSYxQOQAHCr1nZrTgjq1RxrAAKHgVYD0g/+Kn2e6ZwP3xnPB1+cP7jh5CJDEPQ7nCTc2vEsgNjtTnE/Kq9dsFgoKXThM5m20ne1l/4pHKByrVrJOxrie71ascRxgqCWAiCJ+UB6xlygI9n2N1M4tpbwZ7ZBEQBGPnnln6Mq5udHsWYxfAZg0A2oUggyox5HLXxPOKvjZ1gPYCgxIgAK45NHDx4esHtOkLfF1U8VYgMp5ETrQZX/APNeQcW0yAB3rWeS5tvZk4fDyca8HRbAyp2hcjIU2gGkNmd+SRi1ngvKtjt1r6VPrL+tO3WvpU+sv60GVZ6PuAqTc2oxGRe1DZk5w3GYrvZ9hZHVh17AEkh2ttO6qjPHyTjOp51pdutfSp9Zf1rN2zeYtb2xEyyzDBco7uMKc88xPjGVBpdob6J/Xb9+naG+if12/frGNu4ZxdIJrIhUWO9kYbMZjLw8atWXi2yPtaM5B39xYkACApHI8Zz1FBf7Q30T+u379O0N9E/rt+/WXbxif/XJHAQhw+lmJOUDM8+eXW0bzErtiKpWCsjXCwkNj3TJByjujxoNLtDfRP67fv07Q30T+u379Y727hIPb0BAMGFiTiiVxQYBGusZ17cRjiK7aisWJBnEAIIAwlwvGdPDOBQa/aG+if12/fp2hvon9dv36xit2P8A3C3OeeC1x0+Vwqa9OLEu2LEnIlBEkkd3WAQIIzjWg0+0N9C/rt+/TtDfQv67fv07da+lT6y/rTt1r6VPrL+tA7Q30L+u379O0N9C/rt+/Tt1r6VPrL+tO3WvpU+sv60HF3a3CkixcJAJgG3JjgN+sTauk2t21YWwCz3JW46Jg3zkTJBOcZE5x5a3W6QtDM3bcecv618p0xcW8qm2cShrlzGi27ihGuMuIksMoxaagHlQfVdH6N57Vaqr0fo/ntVqgwLu3C31YIJxswBkAA4uJJ1M5DjBrV6N7n81z8bV8z06DFiApGMjegZFhIknItkAQJmBImvpuju5/Pc/G1BapSlApSlApSlApSlBS2i++MqpUAKpzBMyWHAj5tdbJfYsytGQUyAR3iw0JPzfvqK98a3mJ7bldbF8Zc8y37blBM/xqeZc9turFUduVy6i2wV8DwSJA3rXDj/mlS7FbuAHrXDGciABA4DIffx1ymAFLarRVnZCALa9YAQTrixqDIhWwaZ558BV/aDvW8z3jpx3HyPhx9Aqtt37/wD2R/y1avnet5kSx/m3HMH1T6KCaqjzbIwIWRiZCxKsZYtvECD7fKat1BfG9byJhjpw3HzPhw9IoPTeOfwbZeKZ+Te9tV0vHrbnwbdy3xTPN8u9rn9x8JvVXT41/Mt+25QetdJyNtoj+DP+Hva/dVbZ7zKSnVuQACM0lQSwwmWzjDr4+EnQqunxr+YntuUFa3dZHA6twjkwCU3GgsYhtDB8h8uVsXjl8GwnxTd8sN7Jrnau9Z88/l3KsUFO67ZMttg4yz6s7uRIMNofDMRpwPUzctn+B/Rnbqxd0PkNVbY37XD4N9dRnaoJNosmQ6d8c9GHzW8PHh6weSBdUESrA5HijDIyPujiD41aqkdnDXXnENxO6zLJm4JOEiTAHqoJ9mv4pDCHXvD2Ec1MZHy8Qa82X5fnt/aoW2ZVuW2GKZZc3dsipJEMTxUeqptl+X57f2oI7nwZLD4s5sPmHi48OY9POeryEHrEzPyl+ePD+IcOeh5izWfsWyLhObiGuAAPcAADsAAA0AACIoLtq4GAZTINVNk2x7ihlRYPAuQVyBgjBkYIPpHCu9gtBTdAmMfEltUtk6k8ai2a0ertOneCICPnrAy8vI/rQWrF+SVYQ41EyCDoQYEipqqXrS3VDKYIzU5gg6EMBBjKCvhwIy52e0jAyGDDJhjbI+Wcx40F2lQdkTx+s3607Inj9Zv1oJ6VB2RPH6zfrTsieP1m/WgnpUHZE8frN+tOyJ4/Wb9aCelQdkTx+s3607Inj9Zv1oJ6VB2RPH6zfrTsieP1m/WgnpUHZE8frN+tOyJ4/Wb9aCYivlemL9u2Ua4isDcuqZZlyxseAIcT8g+ivobuwIylTigggw7jI5HOawdt2a0VW2142yrXSu8C2TPvb8nEsEhtcj40G90fo/ntVqqnRo3WnM4jnz0q3QfHdOjPZswBjuAk+O7nkSRnpkDGZHH6fo7ufz3PxtXzH7QISlqM95xGNUJkjKDm4yzRczlyFfS9FsBbiRIa5ImY324nM+WguUryeHGvGcDUgeWg6pSlApSlApSlB8z+1M41gYvi90qzK+V/CGAZcsUZnIGDwq7+zs4VxEk9TZkmcz8JnmSfWZrzpfYhduFSxAAQmPlD4VSp8CGNT9EWcBKTOG3aE84NzhwoJ9qvKlxGdgqhHkkwBLWgJPlNd29vtMQq3bZY6AMpJynIA8s68voDdQEAjA+RzHetEV7b2C0rY1tIH+cFAPHjzzoINu/f/wCyP+WrV852843j6d18v7+iqu3fv/8AZH/LVq/3reY7x147j6cj+hoJqgv963r3jp5j6+H/AFU9Q3zvW8yN46cdx8j4cfQKCas7bDdxt1GDFhSccxE3eR5xWjVK9dwvcYKW3bWQBJza4NBymaC6Krp8a/mJ7blV06UkgG1eUE6skKBxLGch5ak2S7idzBG6og+DXAD5DE+mgk2rvWfPP5dyrFV9q71nzz+XcqxQc3dD5DVJsU28EYureMWmtrWKu3dD5DVJrkG20FotOYGrfFcOZoLWzF8K9ZhxxnhmJ8JrhPjX8y37blVW6V/0L5zA7hjxOecAZzH35VaT41/Mt+25Qe7R3rXnH8D1XHWz8Hgw4zixTMSvdIOsYvuqxtHetecfwPUHaMAY4WaXYboJIynQeSPTQXqr7D3T59z8xqj2XbS5HwVxQRJxrhjSPTn/AJnUmw90+fc/MagbL3r3nj8u3To74q15i+wU2XvXvPH5duq/R9x8NpcHwfVrv4hrhGWHWgl2kdWTdHd1ccwB3gPnADTiPECo9ovCQ6B8Y/07kOPmtu+o8PWDP0j8Vd8xvYasUEez3g6hgCJ4EQRzBHOsuxsyLvOisjMxJZQSjFjmSfkn7vJ3dHYu7/M/4mqHYbkgoVMAEyRutLMCB5I++gXLXVb9td35SKNf4lA+V4cfKBUibXIBFtyDmCMEEcI3q5tk2yEPcPcPL+A/2Po118b4Ilv3RMt/pk6t5p48teZoJe0H6N/6Pep2g/Rv/R71T0oIO0H6N/6Pep2g/Rv/AEe9Xu17QLa4iCcwIESSxAAzIGp4mqidOWC2HrN6QIwtqTAExGZy8aC12g/Rv/R71O0H6N/6PeqrtHTNpGZWnEq4oAzZYnL1aGDXD/tBs4ibmRmDBjdxYuE5YaC72g/Rv/R71O0H6N/6Peqi/T9lSA7FQYgkakhTECSO+NRXp/aHZsvhRnputoQrDhyYUFq7tZAJ6q4YBMAKSY4AYszXzHSCG60EXFU4pHVhxJu3MIuABmyInKAIzIxV9AOmbRYKCZOA90jv4sMg5jJCfVzr5/8AaCzb3HdXJ6y6Fwwc8b/O0yLaQchG8FIDY7UyGAyKCbhJcE5gpAG8PnGvbe0t1gYXFcnCpRNIkmQMRhhJM6ECORF7o/R/PaphZXEXgYyAs8YBJA8kk0Hy/SFlMVsvcZS0hVERKs28CSIaLnjmFMHDVna+hku27rtcNuRcBZVTdVblxmksDKk4CRl8WudVulz8RDFXxvhIcIIxDEDI3hpuggn2b+yWw1plOjNdB8hdwaDD28WrlzH17KxVlw27V5bjYlESFOIldxoAmCs5Fahu7LZa7J2lycQXAbbn4O3cxBZIxELcQjrCSolhEma17f7N7OGDFMRGI7wUgljickRnJgxoIEAVJc6BskEBcMuzsREszMzmSRrLGGEMJyIk0F/ZdnW2iW0EIihVGZhVEASfAVLSlApSlApSlBm7TcAvNJA3E1IHG5XWwODcuQQdy3oZ43KvMgOoFeqoGgigqbXcwurRO5cAHNtwhZ5kKfVXuwbS7gl7RtnLImZ+6rF60GBVhIP+CCND41DYukHq3O9qG+evPzhxHp4wAg279/8A7I/5atX9beneOuvdfTx/tNVdu/f/AOyP+Wre0WyQMMYlMidJzBnygkemglqG+d63nEsf5tx8j7fRXdm6GEjmQQdQRqDXF871vON4+ncfLw5+igmqunxr+Zb9tyrFVdoOBus1WAG5qASQw8BiM+vhmFqq6fGv5ie25XJvXOsCi2DaIzfEMjHzePCuk+NfzE9tygbV3rPnn8u5Viq+1d6z55/LuVYoObmh8hqmy4mtiTnafPjmbWdXLmh8hqo7YeruHNQpDHkGwHFHLd9EzwNBHb6JVWVhcubpBgtIOkzlJmOfE86sp8a/mW/bcpb2xGdrYO+okiCIHlIzonxr+Zb9tyg92jvWvOP4Hqu2yC4CCWAFwndJWY4SM4zn0VY2jvWvOP4HqLrxbL48hm4OZkASwgZ4hGnEacYDvZdjCGQzGeceA0AA+Ty4mvdh7p8+5+Y1d7NtCuuJDKyRxGYJB18Qa42Hunz7n5jUDZe9e88fl26pbL0pbRLasSCFQZKWndU6KCdCP8Bq7s3eveePwW642G5hQI2TW1AadIAyYH5pjXy8jQVto6StvZcqTDC4okRJVWJyOcQK1KqbaVNq6ywdxxIg6A5T5at0EGxd3+Z/xNVO3dvADAissnVsPyjJJ8OUcs88rmxd3+Z/xNUez3MOJGG8uJhHy1kmV9cEcD4EEhCHusCty0olgIBLDBxOLLP7/DKa62OyzW0JvPJVScrfECfkVbsXcSq0ESAYbIieBHOo+jvirXmL7BQc9GLFvDJMM4ExoHYAZCIAEeivekC2DcbCxKgGAdSOde7D3T59z8bVH0paxJhxFZZBKmCN4aGg5tWy6/GvyZSLW6eIO5/5yOhr21tQBKup6wRiwoxBnRgQDkY+4jhUW0bUgKvbdCzQCCwAdeB4wRrMZj0ER7TtRIFxerlcUEXCcQAxOvczkCfQDQXDfT5rfZv7tOvTXC05fu34THyfE+urVR3byrGJgJ5mNNaCAXbfzG4fun4afJr3rk+Y32T+74V2NrtkgB1JOkMM8wPaRUtu4DoZzI9IyNBU2nakwljbdsO8ALTkyNMMrrXzPTe1r8CS2B8d1gGxhs3IghZlZiRrpFfZ18j0/eYBAgck3L0hBO7jYHhlmRvDeHAZ0H0nR+jee1Wqq9H6P57VaoPj+m7hU7OwZgcbd0kQuKXO6pJGkgkLl3hx+m6O7n89z8bV8v0t0e9x7DDCEDZlrt0SQ5YDqVXAe7OMkHICvqOju5/Pc/G1BapSlApSlApSlApSlApSlAqLaLIYQcjqCNVPAj/OY0qWlBh7dthUXlcb5RVgaPJuDEk6jOY4acp3KUoILykHGoJMQVnUTqB84Z8pnyQuNJtkEQW8s7j908/+6nqndtMrKUUFJJI0IYhs1nLMtn/2aC5Soetb5h0nVdeWuteda2Xwbac0y1y11/WgjX4Igfuicv8ATJ4eaeHLTSI7T41/MT23KG4SINpoIMyUIHgRizn+9Z/V3QSAr4TgCsGTEoVmJDy2YgxMkka+IaG1d6z55/LuVYrJ2YXZt4rdww8ks1uQMBTg5nMzl45c7l7a8Ks7IwVZJzTJQJLd7T7/AAoLFzQ+Q1zZ7q6aDTTThVC70xbEgghtMLFFJ8YZhAzGsd4c6nXbUXArMAzKIyMNoIXmZIy8RQEHVkL+7OSn5h4L5p4ctOVSJ8a/mW/bcqvc6VsFJLAqciIJ1CmGEZGHBg8DWf2wTdCuxgWwCs4133UKwaJJO7z58yGxtHetecfwPUl+0GEH1jUEaEHmKxNh2gC4A9/EZ0dl3cmWAASZJPHkY5Vq3ekLakhmgiMoMmY0EZ6jTTjQdbPdMlH749Tj5w/uOB8oJbD3T59z8xqq7Tt1pjhD74zUqrNBll4DPeUqRzy1is5dqL2yyuwCsQerMqWuEMoAJUk/CqPTGoyDb2XvXvPH5dum1bPiEiMYmCdCDqrfwn9DqBVDo3bUUPjuiWYnfK4u6uRAyBy08lXb3SFtCQzQQJiDJBBOWWeQJy5GghfD1F0KuGFcFfmnDp6ojhERlFaFYnS+32sLFbgDFSswcLghxBYCMipg8DlxipltlyLq9dDYWADrhjcOQnQ4R625mgvbF3f5n/E1e7RZxDWGGan5p/zKONVbO3W0BV2CkEzMwCTijFoTvrpzAqft9uMQcFZVZWWzYgKMvEj10HezXsUhhDr3h7COamMj5RqCK56O+KteYvsFVNp260d9LgxKMQOZDJAYxA3kKkGRMZHhWfsFxmdVV7mK2FxWxAWF3CN46YkPAUG3sPdPn3PxtXW1oSu7qCCAeMEGJ4TETUVu51aS4IlmyALHediAAsyYPCidJ2TpcUnIa8TmB5SM/VzoKXUWmKkWEADWyGwrOIEyIjJlKj/BVnbdktrbuFUUEI5EDukqQSBoCQYkVBtm0IHlWEh1xpnJMqqsojWWUTpBGeVZlzaURXbrbzKyEAswe3vLIYEZZgTllrHGg+pql0s6Lbx3EVwCoAYDIsyrOYPOcs8quA1S26/bZWRnVYIzbJcQhgCTAOmYBmOVBxbsbu5ZswRIwtE6EEEW/AZ+AqTZdpTDCIwAJkBCIaSWnxkkzxmc5rGu7MrorbqwAGZDaYFmMDenOSYzFaPR202kD7yKC3ArnCJPdyJynLmKC1f27CrMLdxoBOFUOJvATAmvmOmFe5gAVwFZ3gW2cuS9wG3iUEW2gd/UYsuNfVbPttt2ZUYFl1GYIkkCQfFT6qqracYhgnecyCujMWGp8aCx0fo3ntVqq+w2yFOIQSxMa6+SrFB8b07cg7NAYtjIEWy4lmEAyIA3SSRLACYia+o6O7n89z8bVnt0bLB2sy64gGDAHCWxQMxkcjHhWlsNsqkMIMsY5YmZh9xoLFKUoFKUoFKUoFKUoFKUoFKUoFKUoFKUoFKUoFKUoFeMoIIIkHUHiK9pQVuwWs/greYg7i5jkctK7ubJbYy1tCRxKgkcdSOZqalBXGw2ojq0jlhWPVHhRditAYRbQKQBAVYIBkCI0nOrFKCuuxWhmLaAyDkq6gyDprOddtsyEglFJGhIEgeBqWlBXbYbREG0hGeqrxmeHHE31jzqPa7AW2wt20JJWVwiDmoJK5YoUTHHCBVylBh2w4AHYUiRxtjORDRBiDnrIjKcqs7aH6xcNhbixBYhZThxOYgnLLy51p0oPn7dq4YnY7IyOLJDiIUEERoJLiDJ08atdpvhAF2fODEYQFhgEBTFkMPI5RkDpWtSgxtrV+tYjZUuZiGOAHRcy5knjlAjDxkVJL4DGzKpxW93dIcDDJygAqMh4ryzrVpQYRN3hsaDcEdw9WSAGQiRiHCRAjgeLZXvJjPZEBAy6squLezznkeWoJykVu0oM28bjWTitKWLd1lDDCGyJQtBMAGMX6VX2bH/APCRBI0a3lzMBeGnr8J2qUGNdN3G/wD6ZDnk5wy64kyImZyJmY3RlVW+t4gYditZAAKwQlJALAEGCoPKJwxGhr6OlBSs37paDawoDElgZGGZAGm9lx/SltsYnnZes3hoDvZDekiP/wA55wK2qUGTbeLTldmwmV3PnnLMYR4DPwziKqdbCiNiIjJRhO5KwQQBy3ZWRnyBr6GlBg7FfZOsYbGwIGWH5eZmMUH7py0iK2dmdissuEywiZyDEAzHEAH01LSgUpSgUpSgUpSgUpSgUpSg/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AutoShape 8" descr="data:image/jpeg;base64,/9j/4AAQSkZJRgABAQAAAQABAAD/2wCEAAkGBxMTEhISERIVFhEWGRcZGBcVGBYXGBIWGBsXGBUaFxYYHSgiGholGxUbIT0hJysrLjA6Gh8zODMtNyktLisBCgoKBQUFDgUFDisZExkrKysrKysrKysrKysrKysrKysrKysrKysrKysrKysrKysrKysrKysrKysrKysrKysrK//AABEIAHsBmwMBIgACEQEDEQH/xAAbAAEAAwEBAQEAAAAAAAAAAAAAAwQFAgEGB//EAEcQAAIBAgMEBQYLBwQBBQEAAAECEQADEiExBCJBUQUTFDJhcXKBkbHSIzNCUlOSk6Gys9EGQ2KCosHwY3PD4fEkNVTC8hX/xAAUAQEAAAAAAAAAAAAAAAAAAAAA/8QAFBEBAAAAAAAAAAAAAAAAAAAAAP/aAAwDAQACEQMRAD8A/caUpQKUpQKUpQKUpQKUpQKUpQKUpQKUpQKUpQKUpQKUpQKUpQKUpQKUpQKUrxmAEkwOZ4UHtK5VwRIIIPEZzR7gUSxAHMmB99B1SvJr2gUrwGvaBSlKBSlKBSlKBSlKBSlKBSlKBSlKBSlKBSlKBSlKBSlKBSlKBVc7falQbqS0Yd5d6YiM85kesVYr5S12RkyuXlDHMYWVnUsMC5JIX4MWxEHRZLUH0lvbbbLiW4hWQshlIxGIEzrmMvEVJZvK4xIwYc1IIy1zFfONc2VUJa9duB8JHebIFFXCiqFG8oExOZAOdXdgv2bCLbt42t4VbFAhFeRblRBJYrEKpM65mSGzSs1unLGcMSQuKArSwygLI3jmMh/Y1K3SKhLdzC0Oyr8klCxw70HgxgxMeg0F2lZh6e2cSGuBSBJxAiBMaxFWth263dBNtsQBgmGGesZgZ5+igs0pSgUpSgUpSgUpSgUpVSzsm6uMvjgYouOBi4wAYGdBbpVfsa83+0ue9Tsa83+0ue9QWKq9JbJ1ttrcxijPMxBB4EHhwIrrsa83+0ue9Tsa83+0ue9QZN39nmZgTfYACAoxgLuOhZT1mIORczMnurEHEWltdBnCVu3WdTdFwaqVAXDhBDSBOc+XnWj2Neb/AGlz3qdjXm/2lz3qDFf9nLhyO1MVlsmUnECuEBoccYOUTFF6Fe4ocbW+YQoQGAwYMOYx5k5NORkDxrZOxLzf7S571eW9gRQFXEFGQAe4ABwAAbIeFBS6Q6JuP1oS/wBWHYNIQlgRbFvvYxI3Q2lV9n6CuzifaHg5FAWIChjhAaQfi8Kk8SMVa/Y15v8AaXPep2Neb/aXPeoI+itja0mBrhcyTJnIHhmST5SZq5Vfsa83+0ue9Tsa83+0ue9QWKVX7GvN/tLnvU7GvN/tLnvUFilV+xrzf7S571QWNtIUAozMMmYYILLk0SwMSDwoL9Ki2e8HEgEZkEGJBHkJFS0ClVe3p/F6EuEZeIWp7N0MMS6Z8xoYOR0zFB3SlKBSlKBSlKBSlKBSlKCjt5uY0CMRuuxUYd+CgiWBg7x/vzHexbTO6TJiQ0RjAyJjgwORHA8q7f41PMue23UG27PEusxMmNVIyDrzIGRHEc9CF+q2244UISGJ1yyABOcgwDET4+g+7JtGIQYxCJjRgdGX+E/qOFe7R3reveOnmPr4f9UHNoYhIuPyiE3SNfk65eTPyVCOibYEACMOGMFqNS3zPnGY0nhVi8CDjEnKCoOonUDmM9NfVEytIkZj20GW37P2ZQ4YwEmAtsBmPFgEzIMH+UeM1du6NBuLLE27aLIFuwTDFxIm2clA7ojInjkd+q6fGv5lv23KDNHQyhUKt1oXMBk2eGXCVhStsRuMyjTJiNDI82fZgQpC3WUNiUMNnhCOCr8kgzyIzrQ+KP8ApE/Zk/8A0J9R8Du+3VKEuolT31H4lHEjiOI8RBDOfoxCcXUPixFpC7MJlShB5iGOtWdifqx1YsMDrui0obhOTwTpP/YrRRgQCDIOYI0I8K4vWsUZkQQQRqCP8j00EfaG+hf12/fp2hvon9dv367sXZyYAONRMxqAfIYyqp0hsi3LluQJC3CpIBgzbGYOoIyj/wA0FjtDfRP67fv1lP0cxcuvXrJJOE2hikkwxxSYxQOQAHCr1nZrTgjq1RxrAAKHgVYD0g/+Kn2e6ZwP3xnPB1+cP7jh5CJDEPQ7nCTc2vEsgNjtTnE/Kq9dsFgoKXThM5m20ne1l/4pHKByrVrJOxrie71ascRxgqCWAiCJ+UB6xlygI9n2N1M4tpbwZ7ZBEQBGPnnln6Mq5udHsWYxfAZg0A2oUggyox5HLXxPOKvjZ1gPYCgxIgAK45NHDx4esHtOkLfF1U8VYgMp5ETrQZX/APNeQcW0yAB3rWeS5tvZk4fDyca8HRbAyp2hcjIU2gGkNmd+SRi1ngvKtjt1r6VPrL+tO3WvpU+sv60GVZ6PuAqTc2oxGRe1DZk5w3GYrvZ9hZHVh17AEkh2ttO6qjPHyTjOp51pdutfSp9Zf1rN2zeYtb2xEyyzDBco7uMKc88xPjGVBpdob6J/Xb9+naG+if12/frGNu4ZxdIJrIhUWO9kYbMZjLw8atWXi2yPtaM5B39xYkACApHI8Zz1FBf7Q30T+u379O0N9E/rt+/WXbxif/XJHAQhw+lmJOUDM8+eXW0bzErtiKpWCsjXCwkNj3TJByjujxoNLtDfRP67fv07Q30T+u379Y727hIPb0BAMGFiTiiVxQYBGusZ17cRjiK7aisWJBnEAIIAwlwvGdPDOBQa/aG+if12/fp2hvon9dv36xit2P8A3C3OeeC1x0+Vwqa9OLEu2LEnIlBEkkd3WAQIIzjWg0+0N9C/rt+/TtDfQv67fv07da+lT6y/rTt1r6VPrL+tA7Q30L+u379O0N9C/rt+/Tt1r6VPrL+tO3WvpU+sv60HF3a3CkixcJAJgG3JjgN+sTauk2t21YWwCz3JW46Jg3zkTJBOcZE5x5a3W6QtDM3bcecv618p0xcW8qm2cShrlzGi27ihGuMuIksMoxaagHlQfVdH6N57Vaqr0fo/ntVqgwLu3C31YIJxswBkAA4uJJ1M5DjBrV6N7n81z8bV8z06DFiApGMjegZFhIknItkAQJmBImvpuju5/Pc/G1BapSlApSlApSlApSlBS2i++MqpUAKpzBMyWHAj5tdbJfYsytGQUyAR3iw0JPzfvqK98a3mJ7bldbF8Zc8y37blBM/xqeZc9turFUduVy6i2wV8DwSJA3rXDj/mlS7FbuAHrXDGciABA4DIffx1ymAFLarRVnZCALa9YAQTrixqDIhWwaZ558BV/aDvW8z3jpx3HyPhx9Aqtt37/wD2R/y1avnet5kSx/m3HMH1T6KCaqjzbIwIWRiZCxKsZYtvECD7fKat1BfG9byJhjpw3HzPhw9IoPTeOfwbZeKZ+Te9tV0vHrbnwbdy3xTPN8u9rn9x8JvVXT41/Mt+25QetdJyNtoj+DP+Hva/dVbZ7zKSnVuQACM0lQSwwmWzjDr4+EnQqunxr+YntuUFa3dZHA6twjkwCU3GgsYhtDB8h8uVsXjl8GwnxTd8sN7Jrnau9Z88/l3KsUFO67ZMttg4yz6s7uRIMNofDMRpwPUzctn+B/Rnbqxd0PkNVbY37XD4N9dRnaoJNosmQ6d8c9GHzW8PHh6weSBdUESrA5HijDIyPujiD41aqkdnDXXnENxO6zLJm4JOEiTAHqoJ9mv4pDCHXvD2Ec1MZHy8Qa82X5fnt/aoW2ZVuW2GKZZc3dsipJEMTxUeqptl+X57f2oI7nwZLD4s5sPmHi48OY9POeryEHrEzPyl+ePD+IcOeh5izWfsWyLhObiGuAAPcAADsAAA0AACIoLtq4GAZTINVNk2x7ihlRYPAuQVyBgjBkYIPpHCu9gtBTdAmMfEltUtk6k8ai2a0ertOneCICPnrAy8vI/rQWrF+SVYQ41EyCDoQYEipqqXrS3VDKYIzU5gg6EMBBjKCvhwIy52e0jAyGDDJhjbI+Wcx40F2lQdkTx+s3607Inj9Zv1oJ6VB2RPH6zfrTsieP1m/WgnpUHZE8frN+tOyJ4/Wb9aCelQdkTx+s3607Inj9Zv1oJ6VB2RPH6zfrTsieP1m/WgnpUHZE8frN+tOyJ4/Wb9aCYivlemL9u2Ua4isDcuqZZlyxseAIcT8g+ivobuwIylTigggw7jI5HOawdt2a0VW2142yrXSu8C2TPvb8nEsEhtcj40G90fo/ntVqqnRo3WnM4jnz0q3QfHdOjPZswBjuAk+O7nkSRnpkDGZHH6fo7ufz3PxtXzH7QISlqM95xGNUJkjKDm4yzRczlyFfS9FsBbiRIa5ImY324nM+WguUryeHGvGcDUgeWg6pSlApSlApSlB8z+1M41gYvi90qzK+V/CGAZcsUZnIGDwq7+zs4VxEk9TZkmcz8JnmSfWZrzpfYhduFSxAAQmPlD4VSp8CGNT9EWcBKTOG3aE84NzhwoJ9qvKlxGdgqhHkkwBLWgJPlNd29vtMQq3bZY6AMpJynIA8s68voDdQEAjA+RzHetEV7b2C0rY1tIH+cFAPHjzzoINu/f/wCyP+WrV852843j6d18v7+iqu3fv/8AZH/LVq/3reY7x147j6cj+hoJqgv963r3jp5j6+H/AFU9Q3zvW8yN46cdx8j4cfQKCas7bDdxt1GDFhSccxE3eR5xWjVK9dwvcYKW3bWQBJza4NBymaC6Krp8a/mJ7blV06UkgG1eUE6skKBxLGch5ak2S7idzBG6og+DXAD5DE+mgk2rvWfPP5dyrFV9q71nzz+XcqxQc3dD5DVJsU28EYureMWmtrWKu3dD5DVJrkG20FotOYGrfFcOZoLWzF8K9ZhxxnhmJ8JrhPjX8y37blVW6V/0L5zA7hjxOecAZzH35VaT41/Mt+25Qe7R3rXnH8D1XHWz8Hgw4zixTMSvdIOsYvuqxtHetecfwPUHaMAY4WaXYboJIynQeSPTQXqr7D3T59z8xqj2XbS5HwVxQRJxrhjSPTn/AJnUmw90+fc/MagbL3r3nj8u3To74q15i+wU2XvXvPH5duq/R9x8NpcHwfVrv4hrhGWHWgl2kdWTdHd1ccwB3gPnADTiPECo9ovCQ6B8Y/07kOPmtu+o8PWDP0j8Vd8xvYasUEez3g6hgCJ4EQRzBHOsuxsyLvOisjMxJZQSjFjmSfkn7vJ3dHYu7/M/4mqHYbkgoVMAEyRutLMCB5I++gXLXVb9td35SKNf4lA+V4cfKBUibXIBFtyDmCMEEcI3q5tk2yEPcPcPL+A/2Po118b4Ilv3RMt/pk6t5p48teZoJe0H6N/6Pep2g/Rv/R71T0oIO0H6N/6Pep2g/Rv/AEe9Xu17QLa4iCcwIESSxAAzIGp4mqidOWC2HrN6QIwtqTAExGZy8aC12g/Rv/R71O0H6N/6PeqrtHTNpGZWnEq4oAzZYnL1aGDXD/tBs4ibmRmDBjdxYuE5YaC72g/Rv/R71O0H6N/6Peqi/T9lSA7FQYgkakhTECSO+NRXp/aHZsvhRnputoQrDhyYUFq7tZAJ6q4YBMAKSY4AYszXzHSCG60EXFU4pHVhxJu3MIuABmyInKAIzIxV9AOmbRYKCZOA90jv4sMg5jJCfVzr5/8AaCzb3HdXJ6y6Fwwc8b/O0yLaQchG8FIDY7UyGAyKCbhJcE5gpAG8PnGvbe0t1gYXFcnCpRNIkmQMRhhJM6ECORF7o/R/PaphZXEXgYyAs8YBJA8kk0Hy/SFlMVsvcZS0hVERKs28CSIaLnjmFMHDVna+hku27rtcNuRcBZVTdVblxmksDKk4CRl8WudVulz8RDFXxvhIcIIxDEDI3hpuggn2b+yWw1plOjNdB8hdwaDD28WrlzH17KxVlw27V5bjYlESFOIldxoAmCs5Fahu7LZa7J2lycQXAbbn4O3cxBZIxELcQjrCSolhEma17f7N7OGDFMRGI7wUgljickRnJgxoIEAVJc6BskEBcMuzsREszMzmSRrLGGEMJyIk0F/ZdnW2iW0EIihVGZhVEASfAVLSlApSlApSlBm7TcAvNJA3E1IHG5XWwODcuQQdy3oZ43KvMgOoFeqoGgigqbXcwurRO5cAHNtwhZ5kKfVXuwbS7gl7RtnLImZ+6rF60GBVhIP+CCND41DYukHq3O9qG+evPzhxHp4wAg279/8A7I/5atX9beneOuvdfTx/tNVdu/f/AOyP+Wre0WyQMMYlMidJzBnygkemglqG+d63nEsf5tx8j7fRXdm6GEjmQQdQRqDXF871vON4+ncfLw5+igmqunxr+Zb9tyrFVdoOBus1WAG5qASQw8BiM+vhmFqq6fGv5ie25XJvXOsCi2DaIzfEMjHzePCuk+NfzE9tygbV3rPnn8u5Viq+1d6z55/LuVYoObmh8hqmy4mtiTnafPjmbWdXLmh8hqo7YeruHNQpDHkGwHFHLd9EzwNBHb6JVWVhcubpBgtIOkzlJmOfE86sp8a/mW/bcpb2xGdrYO+okiCIHlIzonxr+Zb9tyg92jvWvOP4Hqu2yC4CCWAFwndJWY4SM4zn0VY2jvWvOP4HqLrxbL48hm4OZkASwgZ4hGnEacYDvZdjCGQzGeceA0AA+Ty4mvdh7p8+5+Y1d7NtCuuJDKyRxGYJB18Qa42Hunz7n5jUDZe9e88fl26pbL0pbRLasSCFQZKWndU6KCdCP8Bq7s3eveePwW642G5hQI2TW1AadIAyYH5pjXy8jQVto6StvZcqTDC4okRJVWJyOcQK1KqbaVNq6ywdxxIg6A5T5at0EGxd3+Z/xNVO3dvADAissnVsPyjJJ8OUcs88rmxd3+Z/xNUez3MOJGG8uJhHy1kmV9cEcD4EEhCHusCty0olgIBLDBxOLLP7/DKa62OyzW0JvPJVScrfECfkVbsXcSq0ESAYbIieBHOo+jvirXmL7BQc9GLFvDJMM4ExoHYAZCIAEeivekC2DcbCxKgGAdSOde7D3T59z8bVH0paxJhxFZZBKmCN4aGg5tWy6/GvyZSLW6eIO5/5yOhr21tQBKup6wRiwoxBnRgQDkY+4jhUW0bUgKvbdCzQCCwAdeB4wRrMZj0ER7TtRIFxerlcUEXCcQAxOvczkCfQDQXDfT5rfZv7tOvTXC05fu34THyfE+urVR3byrGJgJ5mNNaCAXbfzG4fun4afJr3rk+Y32T+74V2NrtkgB1JOkMM8wPaRUtu4DoZzI9IyNBU2nakwljbdsO8ALTkyNMMrrXzPTe1r8CS2B8d1gGxhs3IghZlZiRrpFfZ18j0/eYBAgck3L0hBO7jYHhlmRvDeHAZ0H0nR+jee1Wqq9H6P57VaoPj+m7hU7OwZgcbd0kQuKXO6pJGkgkLl3hx+m6O7n89z8bV8v0t0e9x7DDCEDZlrt0SQ5YDqVXAe7OMkHICvqOju5/Pc/G1BapSlApSlApSlApSlApSlAqLaLIYQcjqCNVPAj/OY0qWlBh7dthUXlcb5RVgaPJuDEk6jOY4acp3KUoILykHGoJMQVnUTqB84Z8pnyQuNJtkEQW8s7j908/+6nqndtMrKUUFJJI0IYhs1nLMtn/2aC5Soetb5h0nVdeWuteda2Xwbac0y1y11/WgjX4Igfuicv8ATJ4eaeHLTSI7T41/MT23KG4SINpoIMyUIHgRizn+9Z/V3QSAr4TgCsGTEoVmJDy2YgxMkka+IaG1d6z55/LuVYrJ2YXZt4rdww8ks1uQMBTg5nMzl45c7l7a8Ks7IwVZJzTJQJLd7T7/AAoLFzQ+Q1zZ7q6aDTTThVC70xbEgghtMLFFJ8YZhAzGsd4c6nXbUXArMAzKIyMNoIXmZIy8RQEHVkL+7OSn5h4L5p4ctOVSJ8a/mW/bcqvc6VsFJLAqciIJ1CmGEZGHBg8DWf2wTdCuxgWwCs4133UKwaJJO7z58yGxtHetecfwPUl+0GEH1jUEaEHmKxNh2gC4A9/EZ0dl3cmWAASZJPHkY5Vq3ekLakhmgiMoMmY0EZ6jTTjQdbPdMlH749Tj5w/uOB8oJbD3T59z8xqq7Tt1pjhD74zUqrNBll4DPeUqRzy1is5dqL2yyuwCsQerMqWuEMoAJUk/CqPTGoyDb2XvXvPH5dum1bPiEiMYmCdCDqrfwn9DqBVDo3bUUPjuiWYnfK4u6uRAyBy08lXb3SFtCQzQQJiDJBBOWWeQJy5GghfD1F0KuGFcFfmnDp6ojhERlFaFYnS+32sLFbgDFSswcLghxBYCMipg8DlxipltlyLq9dDYWADrhjcOQnQ4R625mgvbF3f5n/E1e7RZxDWGGan5p/zKONVbO3W0BV2CkEzMwCTijFoTvrpzAqft9uMQcFZVZWWzYgKMvEj10HezXsUhhDr3h7COamMj5RqCK56O+KteYvsFVNp260d9LgxKMQOZDJAYxA3kKkGRMZHhWfsFxmdVV7mK2FxWxAWF3CN46YkPAUG3sPdPn3PxtXW1oSu7qCCAeMEGJ4TETUVu51aS4IlmyALHediAAsyYPCidJ2TpcUnIa8TmB5SM/VzoKXUWmKkWEADWyGwrOIEyIjJlKj/BVnbdktrbuFUUEI5EDukqQSBoCQYkVBtm0IHlWEh1xpnJMqqsojWWUTpBGeVZlzaURXbrbzKyEAswe3vLIYEZZgTllrHGg+pql0s6Lbx3EVwCoAYDIsyrOYPOcs8quA1S26/bZWRnVYIzbJcQhgCTAOmYBmOVBxbsbu5ZswRIwtE6EEEW/AZ+AqTZdpTDCIwAJkBCIaSWnxkkzxmc5rGu7MrorbqwAGZDaYFmMDenOSYzFaPR202kD7yKC3ArnCJPdyJynLmKC1f27CrMLdxoBOFUOJvATAmvmOmFe5gAVwFZ3gW2cuS9wG3iUEW2gd/UYsuNfVbPttt2ZUYFl1GYIkkCQfFT6qqracYhgnecyCujMWGp8aCx0fo3ntVqq+w2yFOIQSxMa6+SrFB8b07cg7NAYtjIEWy4lmEAyIA3SSRLACYia+o6O7n89z8bVnt0bLB2sy64gGDAHCWxQMxkcjHhWlsNsqkMIMsY5YmZh9xoLFKUoFKUoFKUoFKUoFKUoFKUoFKUoFKUoFKUoFKUoFeMoIIIkHUHiK9pQVuwWs/greYg7i5jkctK7ubJbYy1tCRxKgkcdSOZqalBXGw2ojq0jlhWPVHhRditAYRbQKQBAVYIBkCI0nOrFKCuuxWhmLaAyDkq6gyDprOddtsyEglFJGhIEgeBqWlBXbYbREG0hGeqrxmeHHE31jzqPa7AW2wt20JJWVwiDmoJK5YoUTHHCBVylBh2w4AHYUiRxtjORDRBiDnrIjKcqs7aH6xcNhbixBYhZThxOYgnLLy51p0oPn7dq4YnY7IyOLJDiIUEERoJLiDJ08atdpvhAF2fODEYQFhgEBTFkMPI5RkDpWtSgxtrV+tYjZUuZiGOAHRcy5knjlAjDxkVJL4DGzKpxW93dIcDDJygAqMh4ryzrVpQYRN3hsaDcEdw9WSAGQiRiHCRAjgeLZXvJjPZEBAy6squLezznkeWoJykVu0oM28bjWTitKWLd1lDDCGyJQtBMAGMX6VX2bH/APCRBI0a3lzMBeGnr8J2qUGNdN3G/wD6ZDnk5wy64kyImZyJmY3RlVW+t4gYditZAAKwQlJALAEGCoPKJwxGhr6OlBSs37paDawoDElgZGGZAGm9lx/SltsYnnZes3hoDvZDekiP/wA55wK2qUGTbeLTldmwmV3PnnLMYR4DPwziKqdbCiNiIjJRhO5KwQQBy3ZWRnyBr6GlBg7FfZOsYbGwIGWH5eZmMUH7py0iK2dmdissuEywiZyDEAzHEAH01LSgUpSgUpSgUpSgUpSgUpSg/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34" name="Picture 10" descr="http://workpiles.com/wordpress/wp-content/uploads/2017/03/ssd300_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442" y="908392"/>
            <a:ext cx="4438650" cy="132873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raw.githubusercontent.com/sunshineatnoon/Paper-Collection/master/images/YOL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6" y="2270129"/>
            <a:ext cx="3119710" cy="1421708"/>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p:nvSpPr>
        <p:spPr>
          <a:xfrm>
            <a:off x="3880749" y="569585"/>
            <a:ext cx="1553630" cy="400110"/>
          </a:xfrm>
          <a:prstGeom prst="rect">
            <a:avLst/>
          </a:prstGeom>
          <a:noFill/>
        </p:spPr>
        <p:txBody>
          <a:bodyPr wrap="none" rtlCol="0">
            <a:spAutoFit/>
          </a:bodyPr>
          <a:lstStyle/>
          <a:p>
            <a:r>
              <a:rPr lang="en-US" altLang="ja-JP" sz="2000" smtClean="0"/>
              <a:t>DNN</a:t>
            </a:r>
            <a:r>
              <a:rPr lang="ja-JP" altLang="en-US" sz="2000" smtClean="0"/>
              <a:t>さまざま</a:t>
            </a:r>
            <a:endParaRPr kumimoji="1" lang="ja-JP" altLang="en-US" sz="2000"/>
          </a:p>
        </p:txBody>
      </p:sp>
    </p:spTree>
    <p:extLst>
      <p:ext uri="{BB962C8B-B14F-4D97-AF65-F5344CB8AC3E}">
        <p14:creationId xmlns:p14="http://schemas.microsoft.com/office/powerpoint/2010/main" val="3620361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4060769" y="1340768"/>
            <a:ext cx="43924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巨大</a:t>
            </a:r>
            <a:r>
              <a:rPr kumimoji="1" lang="en-US" altLang="ja-JP" smtClean="0"/>
              <a:t>NN</a:t>
            </a:r>
            <a:r>
              <a:rPr kumimoji="1" lang="ja-JP" altLang="en-US" smtClean="0"/>
              <a:t>だが正確</a:t>
            </a:r>
            <a:endParaRPr kumimoji="1" lang="ja-JP" altLang="en-US"/>
          </a:p>
        </p:txBody>
      </p:sp>
      <p:sp>
        <p:nvSpPr>
          <p:cNvPr id="5" name="角丸四角形 4"/>
          <p:cNvSpPr/>
          <p:nvPr/>
        </p:nvSpPr>
        <p:spPr>
          <a:xfrm>
            <a:off x="4060769" y="2348880"/>
            <a:ext cx="43924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不正確だが速い</a:t>
            </a:r>
            <a:endParaRPr kumimoji="1" lang="ja-JP" altLang="en-US"/>
          </a:p>
        </p:txBody>
      </p:sp>
      <p:sp>
        <p:nvSpPr>
          <p:cNvPr id="6" name="角丸四角形 5"/>
          <p:cNvSpPr/>
          <p:nvPr/>
        </p:nvSpPr>
        <p:spPr>
          <a:xfrm>
            <a:off x="4067944" y="3356992"/>
            <a:ext cx="43924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学習（手法に大差なし）</a:t>
            </a:r>
            <a:endParaRPr kumimoji="1" lang="ja-JP" altLang="en-US"/>
          </a:p>
        </p:txBody>
      </p:sp>
      <p:graphicFrame>
        <p:nvGraphicFramePr>
          <p:cNvPr id="7" name="表 6"/>
          <p:cNvGraphicFramePr>
            <a:graphicFrameLocks noGrp="1"/>
          </p:cNvGraphicFramePr>
          <p:nvPr>
            <p:extLst>
              <p:ext uri="{D42A27DB-BD31-4B8C-83A1-F6EECF244321}">
                <p14:modId xmlns:p14="http://schemas.microsoft.com/office/powerpoint/2010/main" val="1440522375"/>
              </p:ext>
            </p:extLst>
          </p:nvPr>
        </p:nvGraphicFramePr>
        <p:xfrm>
          <a:off x="1524000" y="4437112"/>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kumimoji="1" lang="ja-JP" altLang="en-US"/>
                    </a:p>
                  </a:txBody>
                  <a:tcPr/>
                </a:tc>
                <a:tc>
                  <a:txBody>
                    <a:bodyPr/>
                    <a:lstStyle/>
                    <a:p>
                      <a:r>
                        <a:rPr kumimoji="1" lang="ja-JP" altLang="en-US" smtClean="0"/>
                        <a:t>精度</a:t>
                      </a:r>
                      <a:endParaRPr kumimoji="1" lang="ja-JP" altLang="en-US"/>
                    </a:p>
                  </a:txBody>
                  <a:tcPr/>
                </a:tc>
                <a:tc>
                  <a:txBody>
                    <a:bodyPr/>
                    <a:lstStyle/>
                    <a:p>
                      <a:r>
                        <a:rPr kumimoji="1" lang="ja-JP" altLang="en-US" smtClean="0"/>
                        <a:t>処理時間</a:t>
                      </a:r>
                      <a:endParaRPr kumimoji="1" lang="ja-JP" altLang="en-US"/>
                    </a:p>
                  </a:txBody>
                  <a:tcPr/>
                </a:tc>
              </a:tr>
              <a:tr h="370840">
                <a:tc>
                  <a:txBody>
                    <a:bodyPr/>
                    <a:lstStyle/>
                    <a:p>
                      <a:r>
                        <a:rPr kumimoji="1" lang="ja-JP" altLang="en-US" smtClean="0"/>
                        <a:t>巨大モデル</a:t>
                      </a:r>
                      <a:endParaRPr kumimoji="1" lang="ja-JP" altLang="en-US"/>
                    </a:p>
                  </a:txBody>
                  <a:tcPr/>
                </a:tc>
                <a:tc>
                  <a:txBody>
                    <a:bodyPr/>
                    <a:lstStyle/>
                    <a:p>
                      <a:r>
                        <a:rPr kumimoji="1" lang="ja-JP" altLang="en-US" smtClean="0"/>
                        <a:t>◎</a:t>
                      </a:r>
                      <a:endParaRPr kumimoji="1" lang="ja-JP" altLang="en-US"/>
                    </a:p>
                  </a:txBody>
                  <a:tcPr/>
                </a:tc>
                <a:tc>
                  <a:txBody>
                    <a:bodyPr/>
                    <a:lstStyle/>
                    <a:p>
                      <a:r>
                        <a:rPr kumimoji="1" lang="en-US" altLang="ja-JP" smtClean="0"/>
                        <a:t>×</a:t>
                      </a:r>
                    </a:p>
                  </a:txBody>
                  <a:tcPr/>
                </a:tc>
              </a:tr>
              <a:tr h="370840">
                <a:tc>
                  <a:txBody>
                    <a:bodyPr/>
                    <a:lstStyle/>
                    <a:p>
                      <a:r>
                        <a:rPr kumimoji="1" lang="ja-JP" altLang="en-US" smtClean="0"/>
                        <a:t>小型モデル</a:t>
                      </a:r>
                      <a:endParaRPr kumimoji="1" lang="ja-JP" altLang="en-US"/>
                    </a:p>
                  </a:txBody>
                  <a:tcPr/>
                </a:tc>
                <a:tc>
                  <a:txBody>
                    <a:bodyPr/>
                    <a:lstStyle/>
                    <a:p>
                      <a:r>
                        <a:rPr kumimoji="1" lang="ja-JP" altLang="en-US" smtClean="0"/>
                        <a:t>△</a:t>
                      </a:r>
                      <a:endParaRPr kumimoji="1" lang="ja-JP" altLang="en-US"/>
                    </a:p>
                  </a:txBody>
                  <a:tcPr/>
                </a:tc>
                <a:tc>
                  <a:txBody>
                    <a:bodyPr/>
                    <a:lstStyle/>
                    <a:p>
                      <a:r>
                        <a:rPr kumimoji="1" lang="ja-JP" altLang="en-US" smtClean="0"/>
                        <a:t>◎</a:t>
                      </a:r>
                      <a:endParaRPr kumimoji="1" lang="ja-JP" altLang="en-US"/>
                    </a:p>
                  </a:txBody>
                  <a:tcPr/>
                </a:tc>
              </a:tr>
              <a:tr h="370840">
                <a:tc>
                  <a:txBody>
                    <a:bodyPr/>
                    <a:lstStyle/>
                    <a:p>
                      <a:r>
                        <a:rPr kumimoji="1" lang="ja-JP" altLang="en-US" smtClean="0"/>
                        <a:t>学習</a:t>
                      </a:r>
                      <a:endParaRPr kumimoji="1" lang="ja-JP" altLang="en-US"/>
                    </a:p>
                  </a:txBody>
                  <a:tcPr/>
                </a:tc>
                <a:tc>
                  <a:txBody>
                    <a:bodyPr/>
                    <a:lstStyle/>
                    <a:p>
                      <a:r>
                        <a:rPr kumimoji="1" lang="ja-JP" altLang="en-US" smtClean="0"/>
                        <a:t>△</a:t>
                      </a:r>
                      <a:endParaRPr kumimoji="1" lang="ja-JP" altLang="en-US"/>
                    </a:p>
                  </a:txBody>
                  <a:tcPr/>
                </a:tc>
                <a:tc>
                  <a:txBody>
                    <a:bodyPr/>
                    <a:lstStyle/>
                    <a:p>
                      <a:r>
                        <a:rPr kumimoji="1" lang="en-US" altLang="ja-JP" smtClean="0"/>
                        <a:t>×</a:t>
                      </a:r>
                      <a:endParaRPr kumimoji="1" lang="ja-JP" altLang="en-US"/>
                    </a:p>
                  </a:txBody>
                  <a:tcPr/>
                </a:tc>
              </a:tr>
            </a:tbl>
          </a:graphicData>
        </a:graphic>
      </p:graphicFrame>
      <p:sp>
        <p:nvSpPr>
          <p:cNvPr id="9" name="テキスト ボックス 8"/>
          <p:cNvSpPr txBox="1"/>
          <p:nvPr/>
        </p:nvSpPr>
        <p:spPr>
          <a:xfrm>
            <a:off x="940761" y="508030"/>
            <a:ext cx="2781531" cy="523220"/>
          </a:xfrm>
          <a:prstGeom prst="rect">
            <a:avLst/>
          </a:prstGeom>
          <a:noFill/>
        </p:spPr>
        <p:txBody>
          <a:bodyPr wrap="none" rtlCol="0">
            <a:spAutoFit/>
          </a:bodyPr>
          <a:lstStyle/>
          <a:p>
            <a:r>
              <a:rPr kumimoji="1" lang="ja-JP" altLang="en-US" sz="2800" smtClean="0"/>
              <a:t>アイディアの整理</a:t>
            </a:r>
            <a:endParaRPr kumimoji="1" lang="ja-JP" altLang="en-US" sz="2800"/>
          </a:p>
        </p:txBody>
      </p:sp>
      <p:sp>
        <p:nvSpPr>
          <p:cNvPr id="10" name="テキスト ボックス 9"/>
          <p:cNvSpPr txBox="1"/>
          <p:nvPr/>
        </p:nvSpPr>
        <p:spPr>
          <a:xfrm>
            <a:off x="4355976" y="6165304"/>
            <a:ext cx="4540025" cy="400110"/>
          </a:xfrm>
          <a:prstGeom prst="rect">
            <a:avLst/>
          </a:prstGeom>
          <a:noFill/>
        </p:spPr>
        <p:txBody>
          <a:bodyPr wrap="none" rtlCol="0">
            <a:spAutoFit/>
          </a:bodyPr>
          <a:lstStyle/>
          <a:p>
            <a:r>
              <a:rPr kumimoji="1" lang="ja-JP" altLang="en-US" sz="2000" smtClean="0"/>
              <a:t>リアルタイム問題に対処する方法は何か</a:t>
            </a:r>
            <a:endParaRPr kumimoji="1" lang="ja-JP" altLang="en-US" sz="2000"/>
          </a:p>
        </p:txBody>
      </p:sp>
      <p:sp>
        <p:nvSpPr>
          <p:cNvPr id="11" name="テキスト ボックス 10"/>
          <p:cNvSpPr txBox="1"/>
          <p:nvPr/>
        </p:nvSpPr>
        <p:spPr>
          <a:xfrm>
            <a:off x="976158" y="1572761"/>
            <a:ext cx="2863926" cy="400110"/>
          </a:xfrm>
          <a:prstGeom prst="rect">
            <a:avLst/>
          </a:prstGeom>
          <a:noFill/>
        </p:spPr>
        <p:txBody>
          <a:bodyPr wrap="none" rtlCol="0">
            <a:spAutoFit/>
          </a:bodyPr>
          <a:lstStyle/>
          <a:p>
            <a:r>
              <a:rPr kumimoji="1" lang="en-US" altLang="ja-JP" sz="2000" smtClean="0"/>
              <a:t>VGG32, SSD300, ResNet…</a:t>
            </a:r>
            <a:endParaRPr kumimoji="1" lang="ja-JP" altLang="en-US" sz="2000"/>
          </a:p>
        </p:txBody>
      </p:sp>
      <p:sp>
        <p:nvSpPr>
          <p:cNvPr id="12" name="テキスト ボックス 11"/>
          <p:cNvSpPr txBox="1"/>
          <p:nvPr/>
        </p:nvSpPr>
        <p:spPr>
          <a:xfrm>
            <a:off x="998146" y="2580873"/>
            <a:ext cx="1214050" cy="400110"/>
          </a:xfrm>
          <a:prstGeom prst="rect">
            <a:avLst/>
          </a:prstGeom>
          <a:noFill/>
        </p:spPr>
        <p:txBody>
          <a:bodyPr wrap="none" rtlCol="0">
            <a:spAutoFit/>
          </a:bodyPr>
          <a:lstStyle/>
          <a:p>
            <a:r>
              <a:rPr kumimoji="1" lang="en-US" altLang="ja-JP" sz="2000" smtClean="0"/>
              <a:t>tiny-yolo?</a:t>
            </a:r>
            <a:endParaRPr kumimoji="1" lang="ja-JP" altLang="en-US" sz="2000"/>
          </a:p>
        </p:txBody>
      </p:sp>
      <p:sp>
        <p:nvSpPr>
          <p:cNvPr id="13" name="テキスト ボックス 12"/>
          <p:cNvSpPr txBox="1"/>
          <p:nvPr/>
        </p:nvSpPr>
        <p:spPr>
          <a:xfrm>
            <a:off x="996286" y="3588985"/>
            <a:ext cx="2910156" cy="400110"/>
          </a:xfrm>
          <a:prstGeom prst="rect">
            <a:avLst/>
          </a:prstGeom>
          <a:noFill/>
        </p:spPr>
        <p:txBody>
          <a:bodyPr wrap="none" rtlCol="0">
            <a:spAutoFit/>
          </a:bodyPr>
          <a:lstStyle/>
          <a:p>
            <a:r>
              <a:rPr lang="en-US" altLang="ja-JP" sz="2000" smtClean="0"/>
              <a:t>Adam, SGD, Momentum…</a:t>
            </a:r>
            <a:endParaRPr kumimoji="1" lang="ja-JP" altLang="en-US" sz="2000"/>
          </a:p>
        </p:txBody>
      </p:sp>
      <p:sp>
        <p:nvSpPr>
          <p:cNvPr id="15" name="テキスト ボックス 14"/>
          <p:cNvSpPr txBox="1"/>
          <p:nvPr/>
        </p:nvSpPr>
        <p:spPr>
          <a:xfrm>
            <a:off x="3880749" y="569585"/>
            <a:ext cx="1553630" cy="400110"/>
          </a:xfrm>
          <a:prstGeom prst="rect">
            <a:avLst/>
          </a:prstGeom>
          <a:noFill/>
        </p:spPr>
        <p:txBody>
          <a:bodyPr wrap="none" rtlCol="0">
            <a:spAutoFit/>
          </a:bodyPr>
          <a:lstStyle/>
          <a:p>
            <a:r>
              <a:rPr lang="en-US" altLang="ja-JP" sz="2000" smtClean="0"/>
              <a:t>DNN</a:t>
            </a:r>
            <a:r>
              <a:rPr lang="ja-JP" altLang="en-US" sz="2000" smtClean="0"/>
              <a:t>さまざま</a:t>
            </a:r>
            <a:endParaRPr kumimoji="1" lang="ja-JP" altLang="en-US" sz="2000"/>
          </a:p>
        </p:txBody>
      </p:sp>
      <p:sp>
        <p:nvSpPr>
          <p:cNvPr id="14" name="テキスト ボックス 13"/>
          <p:cNvSpPr txBox="1"/>
          <p:nvPr/>
        </p:nvSpPr>
        <p:spPr>
          <a:xfrm>
            <a:off x="235533" y="6011416"/>
            <a:ext cx="3432350" cy="707886"/>
          </a:xfrm>
          <a:prstGeom prst="rect">
            <a:avLst/>
          </a:prstGeom>
          <a:noFill/>
        </p:spPr>
        <p:txBody>
          <a:bodyPr wrap="none" rtlCol="0">
            <a:spAutoFit/>
          </a:bodyPr>
          <a:lstStyle/>
          <a:p>
            <a:r>
              <a:rPr kumimoji="1" lang="ja-JP" altLang="en-US" sz="2000" dirty="0" smtClean="0"/>
              <a:t>正解率を</a:t>
            </a:r>
            <a:r>
              <a:rPr kumimoji="1" lang="en-US" altLang="ja-JP" sz="2000" dirty="0" smtClean="0"/>
              <a:t>1,2%</a:t>
            </a:r>
            <a:r>
              <a:rPr kumimoji="1" lang="ja-JP" altLang="en-US" sz="2000" dirty="0" smtClean="0"/>
              <a:t>上げるために</a:t>
            </a:r>
            <a:endParaRPr kumimoji="1" lang="en-US" altLang="ja-JP" sz="2000" dirty="0" smtClean="0"/>
          </a:p>
          <a:p>
            <a:r>
              <a:rPr lang="ja-JP" altLang="en-US" sz="2000" dirty="0" smtClean="0"/>
              <a:t>計算</a:t>
            </a:r>
            <a:r>
              <a:rPr lang="ja-JP" altLang="en-US" sz="2000" dirty="0"/>
              <a:t>量</a:t>
            </a:r>
            <a:r>
              <a:rPr lang="ja-JP" altLang="en-US" sz="2000" dirty="0" smtClean="0"/>
              <a:t>は</a:t>
            </a:r>
            <a:r>
              <a:rPr lang="en-US" altLang="ja-JP" sz="2000" dirty="0" smtClean="0"/>
              <a:t>100</a:t>
            </a:r>
            <a:r>
              <a:rPr lang="ja-JP" altLang="en-US" sz="2000" dirty="0" smtClean="0"/>
              <a:t>倍になったりする</a:t>
            </a:r>
            <a:endParaRPr kumimoji="1" lang="ja-JP" altLang="en-US" sz="2000" dirty="0"/>
          </a:p>
        </p:txBody>
      </p:sp>
    </p:spTree>
    <p:extLst>
      <p:ext uri="{BB962C8B-B14F-4D97-AF65-F5344CB8AC3E}">
        <p14:creationId xmlns:p14="http://schemas.microsoft.com/office/powerpoint/2010/main" val="1397474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684505" y="1710426"/>
            <a:ext cx="43924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教師モデル（←正確な巨大</a:t>
            </a:r>
            <a:r>
              <a:rPr kumimoji="1" lang="en-US" altLang="ja-JP" dirty="0" smtClean="0"/>
              <a:t>NN</a:t>
            </a:r>
            <a:r>
              <a:rPr kumimoji="1" lang="ja-JP" altLang="en-US" dirty="0" smtClean="0"/>
              <a:t>だが</a:t>
            </a:r>
            <a:r>
              <a:rPr lang="ja-JP" altLang="en-US" dirty="0"/>
              <a:t>遅い</a:t>
            </a:r>
            <a:r>
              <a:rPr kumimoji="1" lang="ja-JP" altLang="en-US" dirty="0" smtClean="0"/>
              <a:t>）</a:t>
            </a:r>
            <a:endParaRPr kumimoji="1" lang="ja-JP" altLang="en-US" dirty="0"/>
          </a:p>
        </p:txBody>
      </p:sp>
      <p:sp>
        <p:nvSpPr>
          <p:cNvPr id="5" name="角丸四角形 4"/>
          <p:cNvSpPr/>
          <p:nvPr/>
        </p:nvSpPr>
        <p:spPr>
          <a:xfrm>
            <a:off x="2051720" y="2718538"/>
            <a:ext cx="43924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生徒</a:t>
            </a:r>
            <a:r>
              <a:rPr kumimoji="1" lang="ja-JP" altLang="en-US" smtClean="0"/>
              <a:t>モデル</a:t>
            </a:r>
            <a:r>
              <a:rPr kumimoji="1" lang="en-US" altLang="ja-JP" smtClean="0"/>
              <a:t>(</a:t>
            </a:r>
            <a:r>
              <a:rPr kumimoji="1" lang="ja-JP" altLang="en-US" smtClean="0"/>
              <a:t>←不正確だが速い</a:t>
            </a:r>
            <a:r>
              <a:rPr kumimoji="1" lang="en-US" altLang="ja-JP" smtClean="0"/>
              <a:t>)</a:t>
            </a:r>
            <a:endParaRPr kumimoji="1" lang="ja-JP" altLang="en-US"/>
          </a:p>
        </p:txBody>
      </p:sp>
      <p:sp>
        <p:nvSpPr>
          <p:cNvPr id="6" name="角丸四角形 5"/>
          <p:cNvSpPr/>
          <p:nvPr/>
        </p:nvSpPr>
        <p:spPr>
          <a:xfrm>
            <a:off x="2843808" y="3726650"/>
            <a:ext cx="43924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教育（←遅くて効果も不正確）</a:t>
            </a:r>
            <a:endParaRPr kumimoji="1" lang="ja-JP" altLang="en-US"/>
          </a:p>
        </p:txBody>
      </p:sp>
      <p:sp>
        <p:nvSpPr>
          <p:cNvPr id="9" name="テキスト ボックス 8"/>
          <p:cNvSpPr txBox="1"/>
          <p:nvPr/>
        </p:nvSpPr>
        <p:spPr>
          <a:xfrm>
            <a:off x="940761" y="508030"/>
            <a:ext cx="2781531" cy="523220"/>
          </a:xfrm>
          <a:prstGeom prst="rect">
            <a:avLst/>
          </a:prstGeom>
          <a:noFill/>
        </p:spPr>
        <p:txBody>
          <a:bodyPr wrap="none" rtlCol="0">
            <a:spAutoFit/>
          </a:bodyPr>
          <a:lstStyle/>
          <a:p>
            <a:r>
              <a:rPr kumimoji="1" lang="ja-JP" altLang="en-US" sz="2800" smtClean="0"/>
              <a:t>アイディアの整理</a:t>
            </a:r>
            <a:endParaRPr kumimoji="1" lang="ja-JP" altLang="en-US" sz="2800"/>
          </a:p>
        </p:txBody>
      </p:sp>
      <p:sp>
        <p:nvSpPr>
          <p:cNvPr id="10" name="テキスト ボックス 9"/>
          <p:cNvSpPr txBox="1"/>
          <p:nvPr/>
        </p:nvSpPr>
        <p:spPr>
          <a:xfrm>
            <a:off x="863588" y="3758588"/>
            <a:ext cx="1299908" cy="400110"/>
          </a:xfrm>
          <a:prstGeom prst="rect">
            <a:avLst/>
          </a:prstGeom>
          <a:noFill/>
        </p:spPr>
        <p:txBody>
          <a:bodyPr wrap="none" rtlCol="0">
            <a:spAutoFit/>
          </a:bodyPr>
          <a:lstStyle/>
          <a:p>
            <a:r>
              <a:rPr kumimoji="1" lang="en-US" altLang="ja-JP" sz="2000" smtClean="0"/>
              <a:t>Distillation</a:t>
            </a:r>
            <a:endParaRPr kumimoji="1" lang="ja-JP" altLang="en-US" sz="2000"/>
          </a:p>
        </p:txBody>
      </p:sp>
      <p:grpSp>
        <p:nvGrpSpPr>
          <p:cNvPr id="49" name="グループ化 48"/>
          <p:cNvGrpSpPr/>
          <p:nvPr/>
        </p:nvGrpSpPr>
        <p:grpSpPr>
          <a:xfrm>
            <a:off x="7020272" y="1415244"/>
            <a:ext cx="1321296" cy="1177280"/>
            <a:chOff x="7020272" y="312440"/>
            <a:chExt cx="1321296" cy="1177280"/>
          </a:xfrm>
        </p:grpSpPr>
        <p:sp>
          <p:nvSpPr>
            <p:cNvPr id="2" name="平行四辺形 1"/>
            <p:cNvSpPr/>
            <p:nvPr/>
          </p:nvSpPr>
          <p:spPr>
            <a:xfrm>
              <a:off x="7020272" y="3124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平行四辺形 13"/>
            <p:cNvSpPr/>
            <p:nvPr/>
          </p:nvSpPr>
          <p:spPr>
            <a:xfrm>
              <a:off x="7172672" y="4648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平行四辺形 14"/>
            <p:cNvSpPr/>
            <p:nvPr/>
          </p:nvSpPr>
          <p:spPr>
            <a:xfrm>
              <a:off x="7325072" y="6172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平行四辺形 15"/>
            <p:cNvSpPr/>
            <p:nvPr/>
          </p:nvSpPr>
          <p:spPr>
            <a:xfrm>
              <a:off x="7477472" y="7696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a:t>I</a:t>
              </a:r>
              <a:r>
                <a:rPr kumimoji="1" lang="en-US" altLang="ja-JP" smtClean="0"/>
                <a:t>mg</a:t>
              </a:r>
              <a:endParaRPr kumimoji="1" lang="ja-JP" altLang="en-US"/>
            </a:p>
          </p:txBody>
        </p:sp>
      </p:grpSp>
      <p:cxnSp>
        <p:nvCxnSpPr>
          <p:cNvPr id="8" name="カギ線コネクタ 7"/>
          <p:cNvCxnSpPr>
            <a:stCxn id="2" idx="5"/>
            <a:endCxn id="4" idx="3"/>
          </p:cNvCxnSpPr>
          <p:nvPr/>
        </p:nvCxnSpPr>
        <p:spPr>
          <a:xfrm rot="10800000" flipV="1">
            <a:off x="6076994" y="1775284"/>
            <a:ext cx="1033289" cy="3671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カギ線コネクタ 16"/>
          <p:cNvCxnSpPr>
            <a:stCxn id="2" idx="5"/>
            <a:endCxn id="5" idx="3"/>
          </p:cNvCxnSpPr>
          <p:nvPr/>
        </p:nvCxnSpPr>
        <p:spPr>
          <a:xfrm rot="10800000" flipV="1">
            <a:off x="6444208" y="1775284"/>
            <a:ext cx="666074" cy="137530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フローチャート : 直接アクセス記憶 21"/>
          <p:cNvSpPr/>
          <p:nvPr/>
        </p:nvSpPr>
        <p:spPr>
          <a:xfrm>
            <a:off x="7110282" y="3062949"/>
            <a:ext cx="1944216" cy="648072"/>
          </a:xfrm>
          <a:prstGeom prst="flowChartMagneticDru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200" smtClean="0"/>
              <a:t>weight</a:t>
            </a:r>
          </a:p>
          <a:p>
            <a:pPr algn="ctr"/>
            <a:r>
              <a:rPr kumimoji="1" lang="en-US" altLang="ja-JP" sz="1200" smtClean="0"/>
              <a:t>for student</a:t>
            </a:r>
            <a:endParaRPr kumimoji="1" lang="ja-JP" altLang="en-US" sz="1200"/>
          </a:p>
        </p:txBody>
      </p:sp>
      <p:cxnSp>
        <p:nvCxnSpPr>
          <p:cNvPr id="23" name="カギ線コネクタ 22"/>
          <p:cNvCxnSpPr>
            <a:stCxn id="6" idx="3"/>
            <a:endCxn id="22" idx="2"/>
          </p:cNvCxnSpPr>
          <p:nvPr/>
        </p:nvCxnSpPr>
        <p:spPr>
          <a:xfrm flipV="1">
            <a:off x="7236296" y="3711021"/>
            <a:ext cx="846094" cy="44767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カギ線コネクタ 25"/>
          <p:cNvCxnSpPr>
            <a:stCxn id="22" idx="1"/>
            <a:endCxn id="5" idx="3"/>
          </p:cNvCxnSpPr>
          <p:nvPr/>
        </p:nvCxnSpPr>
        <p:spPr>
          <a:xfrm rot="10800000">
            <a:off x="6444208" y="3150587"/>
            <a:ext cx="666074" cy="23639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フローチャート : 和接合 28"/>
          <p:cNvSpPr/>
          <p:nvPr/>
        </p:nvSpPr>
        <p:spPr>
          <a:xfrm>
            <a:off x="611560" y="3042574"/>
            <a:ext cx="504056" cy="468052"/>
          </a:xfrm>
          <a:prstGeom prst="flowChartSummingJunct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cxnSp>
        <p:nvCxnSpPr>
          <p:cNvPr id="30" name="カギ線コネクタ 29"/>
          <p:cNvCxnSpPr>
            <a:stCxn id="4" idx="1"/>
            <a:endCxn id="29" idx="0"/>
          </p:cNvCxnSpPr>
          <p:nvPr/>
        </p:nvCxnSpPr>
        <p:spPr>
          <a:xfrm rot="10800000" flipV="1">
            <a:off x="863589" y="2142474"/>
            <a:ext cx="820917" cy="900100"/>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カギ線コネクタ 32"/>
          <p:cNvCxnSpPr>
            <a:stCxn id="5" idx="1"/>
            <a:endCxn id="29" idx="6"/>
          </p:cNvCxnSpPr>
          <p:nvPr/>
        </p:nvCxnSpPr>
        <p:spPr>
          <a:xfrm rot="10800000" flipV="1">
            <a:off x="1115616" y="3150586"/>
            <a:ext cx="936104" cy="126014"/>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6" name="カギ線コネクタ 35"/>
          <p:cNvCxnSpPr>
            <a:stCxn id="29" idx="4"/>
            <a:endCxn id="6" idx="1"/>
          </p:cNvCxnSpPr>
          <p:nvPr/>
        </p:nvCxnSpPr>
        <p:spPr>
          <a:xfrm rot="16200000" flipH="1">
            <a:off x="1529662" y="2844552"/>
            <a:ext cx="648072" cy="1980220"/>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
        <p:nvSpPr>
          <p:cNvPr id="44" name="テキスト ボックス 43"/>
          <p:cNvSpPr txBox="1"/>
          <p:nvPr/>
        </p:nvSpPr>
        <p:spPr>
          <a:xfrm>
            <a:off x="1405389" y="2844261"/>
            <a:ext cx="646331" cy="369332"/>
          </a:xfrm>
          <a:prstGeom prst="rect">
            <a:avLst/>
          </a:prstGeom>
          <a:noFill/>
        </p:spPr>
        <p:txBody>
          <a:bodyPr wrap="none" rtlCol="0">
            <a:spAutoFit/>
          </a:bodyPr>
          <a:lstStyle/>
          <a:p>
            <a:r>
              <a:rPr lang="ja-JP" altLang="en-US"/>
              <a:t>答案</a:t>
            </a:r>
            <a:endParaRPr kumimoji="1" lang="ja-JP" altLang="en-US"/>
          </a:p>
        </p:txBody>
      </p:sp>
      <p:sp>
        <p:nvSpPr>
          <p:cNvPr id="45" name="テキスト ボックス 44"/>
          <p:cNvSpPr txBox="1"/>
          <p:nvPr/>
        </p:nvSpPr>
        <p:spPr>
          <a:xfrm>
            <a:off x="634282" y="1845150"/>
            <a:ext cx="1107996" cy="369332"/>
          </a:xfrm>
          <a:prstGeom prst="rect">
            <a:avLst/>
          </a:prstGeom>
          <a:noFill/>
        </p:spPr>
        <p:txBody>
          <a:bodyPr wrap="none" rtlCol="0">
            <a:spAutoFit/>
          </a:bodyPr>
          <a:lstStyle/>
          <a:p>
            <a:r>
              <a:rPr lang="ja-JP" altLang="en-US" smtClean="0"/>
              <a:t>模範回答</a:t>
            </a:r>
            <a:endParaRPr kumimoji="1" lang="ja-JP" altLang="en-US"/>
          </a:p>
        </p:txBody>
      </p:sp>
      <p:sp>
        <p:nvSpPr>
          <p:cNvPr id="46" name="フローチャート : 磁気ディスク 45"/>
          <p:cNvSpPr/>
          <p:nvPr/>
        </p:nvSpPr>
        <p:spPr>
          <a:xfrm>
            <a:off x="4541490" y="4374722"/>
            <a:ext cx="1152128"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教材</a:t>
            </a:r>
            <a:endParaRPr kumimoji="1" lang="ja-JP" altLang="en-US"/>
          </a:p>
        </p:txBody>
      </p:sp>
      <p:sp>
        <p:nvSpPr>
          <p:cNvPr id="47" name="テキスト ボックス 46"/>
          <p:cNvSpPr txBox="1"/>
          <p:nvPr/>
        </p:nvSpPr>
        <p:spPr>
          <a:xfrm>
            <a:off x="3880749" y="569585"/>
            <a:ext cx="2779479" cy="400110"/>
          </a:xfrm>
          <a:prstGeom prst="rect">
            <a:avLst/>
          </a:prstGeom>
          <a:noFill/>
        </p:spPr>
        <p:txBody>
          <a:bodyPr wrap="none" rtlCol="0">
            <a:spAutoFit/>
          </a:bodyPr>
          <a:lstStyle/>
          <a:p>
            <a:r>
              <a:rPr kumimoji="1" lang="en-US" altLang="ja-JP" sz="2000" smtClean="0"/>
              <a:t>Distillation</a:t>
            </a:r>
            <a:r>
              <a:rPr kumimoji="1" lang="ja-JP" altLang="en-US" sz="2000" smtClean="0"/>
              <a:t>技法と再学習</a:t>
            </a:r>
            <a:endParaRPr kumimoji="1" lang="ja-JP" altLang="en-US" sz="2000"/>
          </a:p>
        </p:txBody>
      </p:sp>
      <p:sp>
        <p:nvSpPr>
          <p:cNvPr id="48" name="テキスト ボックス 47"/>
          <p:cNvSpPr txBox="1"/>
          <p:nvPr/>
        </p:nvSpPr>
        <p:spPr>
          <a:xfrm>
            <a:off x="3032431" y="5149934"/>
            <a:ext cx="2207656" cy="369332"/>
          </a:xfrm>
          <a:prstGeom prst="rect">
            <a:avLst/>
          </a:prstGeom>
          <a:noFill/>
        </p:spPr>
        <p:txBody>
          <a:bodyPr wrap="none" rtlCol="0">
            <a:spAutoFit/>
          </a:bodyPr>
          <a:lstStyle/>
          <a:p>
            <a:r>
              <a:rPr lang="ja-JP" altLang="en-US" smtClean="0"/>
              <a:t>教材の更新と再学習</a:t>
            </a:r>
            <a:endParaRPr kumimoji="1" lang="ja-JP" altLang="en-US"/>
          </a:p>
        </p:txBody>
      </p:sp>
      <p:grpSp>
        <p:nvGrpSpPr>
          <p:cNvPr id="50" name="グループ化 49"/>
          <p:cNvGrpSpPr/>
          <p:nvPr/>
        </p:nvGrpSpPr>
        <p:grpSpPr>
          <a:xfrm>
            <a:off x="5402557" y="4644167"/>
            <a:ext cx="513129" cy="457200"/>
            <a:chOff x="7020272" y="312440"/>
            <a:chExt cx="1321296" cy="1177280"/>
          </a:xfrm>
        </p:grpSpPr>
        <p:sp>
          <p:nvSpPr>
            <p:cNvPr id="51" name="平行四辺形 50"/>
            <p:cNvSpPr/>
            <p:nvPr/>
          </p:nvSpPr>
          <p:spPr>
            <a:xfrm>
              <a:off x="7020272" y="3124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2" name="平行四辺形 51"/>
            <p:cNvSpPr/>
            <p:nvPr/>
          </p:nvSpPr>
          <p:spPr>
            <a:xfrm>
              <a:off x="7172672" y="4648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3" name="平行四辺形 52"/>
            <p:cNvSpPr/>
            <p:nvPr/>
          </p:nvSpPr>
          <p:spPr>
            <a:xfrm>
              <a:off x="7325072" y="6172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4" name="平行四辺形 53"/>
            <p:cNvSpPr/>
            <p:nvPr/>
          </p:nvSpPr>
          <p:spPr>
            <a:xfrm>
              <a:off x="7477472" y="7696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55" name="テキスト ボックス 54"/>
          <p:cNvSpPr txBox="1"/>
          <p:nvPr/>
        </p:nvSpPr>
        <p:spPr>
          <a:xfrm>
            <a:off x="2087621" y="5517232"/>
            <a:ext cx="7042312" cy="1200329"/>
          </a:xfrm>
          <a:prstGeom prst="rect">
            <a:avLst/>
          </a:prstGeom>
          <a:noFill/>
        </p:spPr>
        <p:txBody>
          <a:bodyPr wrap="none" rtlCol="0">
            <a:spAutoFit/>
          </a:bodyPr>
          <a:lstStyle/>
          <a:p>
            <a:r>
              <a:rPr kumimoji="1" lang="ja-JP" altLang="en-US" sz="2400" u="sng" smtClean="0">
                <a:solidFill>
                  <a:srgbClr val="FF0000"/>
                </a:solidFill>
              </a:rPr>
              <a:t>生徒モデルの</a:t>
            </a:r>
            <a:r>
              <a:rPr lang="ja-JP" altLang="en-US" sz="2400" u="sng">
                <a:solidFill>
                  <a:srgbClr val="FF0000"/>
                </a:solidFill>
              </a:rPr>
              <a:t>更新</a:t>
            </a:r>
            <a:endParaRPr kumimoji="1" lang="en-US" altLang="ja-JP" sz="2400" u="sng" smtClean="0">
              <a:solidFill>
                <a:srgbClr val="FF0000"/>
              </a:solidFill>
            </a:endParaRPr>
          </a:p>
          <a:p>
            <a:r>
              <a:rPr lang="ja-JP" altLang="en-US" sz="2400" smtClean="0"/>
              <a:t>最近の出題には正解するような傾向を持たせる</a:t>
            </a:r>
            <a:endParaRPr lang="en-US" altLang="ja-JP" sz="2400" smtClean="0"/>
          </a:p>
          <a:p>
            <a:r>
              <a:rPr kumimoji="1" lang="ja-JP" altLang="en-US" sz="2400" smtClean="0"/>
              <a:t>古い出題は忘れてよい</a:t>
            </a:r>
            <a:r>
              <a:rPr kumimoji="1" lang="en-US" altLang="ja-JP" sz="2400" smtClean="0"/>
              <a:t>(</a:t>
            </a:r>
            <a:r>
              <a:rPr kumimoji="1" lang="ja-JP" altLang="en-US" sz="2400" smtClean="0"/>
              <a:t>そもそも全部は覚えられない</a:t>
            </a:r>
            <a:r>
              <a:rPr kumimoji="1" lang="en-US" altLang="ja-JP" sz="2400" smtClean="0"/>
              <a:t>)</a:t>
            </a:r>
            <a:endParaRPr kumimoji="1" lang="ja-JP" altLang="en-US" sz="2400"/>
          </a:p>
        </p:txBody>
      </p:sp>
      <p:sp>
        <p:nvSpPr>
          <p:cNvPr id="56" name="下矢印 55"/>
          <p:cNvSpPr/>
          <p:nvPr/>
        </p:nvSpPr>
        <p:spPr>
          <a:xfrm>
            <a:off x="1885369" y="3711021"/>
            <a:ext cx="923888" cy="174382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7" name="フローチャート : 論理積ゲート 56"/>
          <p:cNvSpPr/>
          <p:nvPr/>
        </p:nvSpPr>
        <p:spPr>
          <a:xfrm>
            <a:off x="6830635" y="1088250"/>
            <a:ext cx="926485" cy="622176"/>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カメラ</a:t>
            </a:r>
            <a:endParaRPr kumimoji="1" lang="ja-JP" altLang="en-US"/>
          </a:p>
        </p:txBody>
      </p:sp>
      <p:sp>
        <p:nvSpPr>
          <p:cNvPr id="34" name="テキスト ボックス 33"/>
          <p:cNvSpPr txBox="1"/>
          <p:nvPr/>
        </p:nvSpPr>
        <p:spPr>
          <a:xfrm>
            <a:off x="347687" y="1199283"/>
            <a:ext cx="5564344" cy="400110"/>
          </a:xfrm>
          <a:prstGeom prst="rect">
            <a:avLst/>
          </a:prstGeom>
          <a:noFill/>
        </p:spPr>
        <p:txBody>
          <a:bodyPr wrap="none" rtlCol="0">
            <a:spAutoFit/>
          </a:bodyPr>
          <a:lstStyle/>
          <a:p>
            <a:r>
              <a:rPr kumimoji="1" lang="ja-JP" altLang="en-US" sz="2000" u="sng" smtClean="0"/>
              <a:t>教師あり学習の教師信号として他の</a:t>
            </a:r>
            <a:r>
              <a:rPr kumimoji="1" lang="en-US" altLang="ja-JP" sz="2000" u="sng" smtClean="0"/>
              <a:t>NN</a:t>
            </a:r>
            <a:r>
              <a:rPr kumimoji="1" lang="ja-JP" altLang="en-US" sz="2000" u="sng" smtClean="0"/>
              <a:t>を使う技法</a:t>
            </a:r>
            <a:endParaRPr kumimoji="1" lang="ja-JP" altLang="en-US" sz="2000" u="sng"/>
          </a:p>
        </p:txBody>
      </p:sp>
      <p:sp>
        <p:nvSpPr>
          <p:cNvPr id="35" name="テキスト ボックス 34"/>
          <p:cNvSpPr txBox="1"/>
          <p:nvPr/>
        </p:nvSpPr>
        <p:spPr>
          <a:xfrm>
            <a:off x="10393" y="3541984"/>
            <a:ext cx="623889" cy="369332"/>
          </a:xfrm>
          <a:prstGeom prst="rect">
            <a:avLst/>
          </a:prstGeom>
          <a:noFill/>
        </p:spPr>
        <p:txBody>
          <a:bodyPr wrap="none" rtlCol="0">
            <a:spAutoFit/>
          </a:bodyPr>
          <a:lstStyle/>
          <a:p>
            <a:r>
              <a:rPr lang="ja-JP" altLang="en-US" dirty="0"/>
              <a:t>答え</a:t>
            </a:r>
            <a:endParaRPr kumimoji="1" lang="ja-JP" altLang="en-US" dirty="0"/>
          </a:p>
        </p:txBody>
      </p:sp>
      <p:cxnSp>
        <p:nvCxnSpPr>
          <p:cNvPr id="37" name="カギ線コネクタ 36"/>
          <p:cNvCxnSpPr>
            <a:stCxn id="44" idx="2"/>
            <a:endCxn id="35" idx="3"/>
          </p:cNvCxnSpPr>
          <p:nvPr/>
        </p:nvCxnSpPr>
        <p:spPr>
          <a:xfrm rot="5400000">
            <a:off x="924891" y="2922985"/>
            <a:ext cx="513057" cy="1094273"/>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5426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ローチャート: 処理 6"/>
          <p:cNvSpPr/>
          <p:nvPr/>
        </p:nvSpPr>
        <p:spPr>
          <a:xfrm>
            <a:off x="395536" y="1032520"/>
            <a:ext cx="8658962" cy="4124672"/>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角丸四角形 3"/>
          <p:cNvSpPr/>
          <p:nvPr/>
        </p:nvSpPr>
        <p:spPr>
          <a:xfrm>
            <a:off x="1684505" y="1340768"/>
            <a:ext cx="43924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教師モデル（巨大</a:t>
            </a:r>
            <a:r>
              <a:rPr kumimoji="1" lang="en-US" altLang="ja-JP" smtClean="0"/>
              <a:t>NN</a:t>
            </a:r>
            <a:r>
              <a:rPr kumimoji="1" lang="ja-JP" altLang="en-US" smtClean="0"/>
              <a:t>だが正確）</a:t>
            </a:r>
            <a:endParaRPr kumimoji="1" lang="ja-JP" altLang="en-US"/>
          </a:p>
        </p:txBody>
      </p:sp>
      <p:sp>
        <p:nvSpPr>
          <p:cNvPr id="5" name="角丸四角形 4"/>
          <p:cNvSpPr/>
          <p:nvPr/>
        </p:nvSpPr>
        <p:spPr>
          <a:xfrm>
            <a:off x="2051720" y="2348880"/>
            <a:ext cx="43924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生徒</a:t>
            </a:r>
            <a:r>
              <a:rPr kumimoji="1" lang="ja-JP" altLang="en-US" smtClean="0"/>
              <a:t>モデル</a:t>
            </a:r>
            <a:r>
              <a:rPr kumimoji="1" lang="en-US" altLang="ja-JP" smtClean="0"/>
              <a:t>(</a:t>
            </a:r>
            <a:r>
              <a:rPr kumimoji="1" lang="ja-JP" altLang="en-US" smtClean="0"/>
              <a:t>不正確だが速い</a:t>
            </a:r>
            <a:r>
              <a:rPr kumimoji="1" lang="en-US" altLang="ja-JP" smtClean="0"/>
              <a:t>)</a:t>
            </a:r>
            <a:endParaRPr kumimoji="1" lang="ja-JP" altLang="en-US"/>
          </a:p>
        </p:txBody>
      </p:sp>
      <p:sp>
        <p:nvSpPr>
          <p:cNvPr id="6" name="角丸四角形 5"/>
          <p:cNvSpPr/>
          <p:nvPr/>
        </p:nvSpPr>
        <p:spPr>
          <a:xfrm>
            <a:off x="2843808" y="3356992"/>
            <a:ext cx="43924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教育（遅くて効果も不確か）</a:t>
            </a:r>
            <a:endParaRPr kumimoji="1" lang="ja-JP" altLang="en-US"/>
          </a:p>
        </p:txBody>
      </p:sp>
      <p:sp>
        <p:nvSpPr>
          <p:cNvPr id="9" name="テキスト ボックス 8"/>
          <p:cNvSpPr txBox="1"/>
          <p:nvPr/>
        </p:nvSpPr>
        <p:spPr>
          <a:xfrm>
            <a:off x="940761" y="508030"/>
            <a:ext cx="2781531" cy="523220"/>
          </a:xfrm>
          <a:prstGeom prst="rect">
            <a:avLst/>
          </a:prstGeom>
          <a:noFill/>
        </p:spPr>
        <p:txBody>
          <a:bodyPr wrap="none" rtlCol="0">
            <a:spAutoFit/>
          </a:bodyPr>
          <a:lstStyle/>
          <a:p>
            <a:r>
              <a:rPr kumimoji="1" lang="ja-JP" altLang="en-US" sz="2800" smtClean="0"/>
              <a:t>アイディアの整理</a:t>
            </a:r>
            <a:endParaRPr kumimoji="1" lang="ja-JP" altLang="en-US" sz="2800"/>
          </a:p>
        </p:txBody>
      </p:sp>
      <p:grpSp>
        <p:nvGrpSpPr>
          <p:cNvPr id="49" name="グループ化 48"/>
          <p:cNvGrpSpPr/>
          <p:nvPr/>
        </p:nvGrpSpPr>
        <p:grpSpPr>
          <a:xfrm>
            <a:off x="7020272" y="667544"/>
            <a:ext cx="1321296" cy="1177280"/>
            <a:chOff x="7020272" y="312440"/>
            <a:chExt cx="1321296" cy="1177280"/>
          </a:xfrm>
        </p:grpSpPr>
        <p:sp>
          <p:nvSpPr>
            <p:cNvPr id="2" name="平行四辺形 1"/>
            <p:cNvSpPr/>
            <p:nvPr/>
          </p:nvSpPr>
          <p:spPr>
            <a:xfrm>
              <a:off x="7020272" y="3124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平行四辺形 13"/>
            <p:cNvSpPr/>
            <p:nvPr/>
          </p:nvSpPr>
          <p:spPr>
            <a:xfrm>
              <a:off x="7172672" y="4648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平行四辺形 14"/>
            <p:cNvSpPr/>
            <p:nvPr/>
          </p:nvSpPr>
          <p:spPr>
            <a:xfrm>
              <a:off x="7325072" y="6172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平行四辺形 15"/>
            <p:cNvSpPr/>
            <p:nvPr/>
          </p:nvSpPr>
          <p:spPr>
            <a:xfrm>
              <a:off x="7477472" y="7696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a:t>I</a:t>
              </a:r>
              <a:r>
                <a:rPr kumimoji="1" lang="en-US" altLang="ja-JP" smtClean="0"/>
                <a:t>mg</a:t>
              </a:r>
              <a:endParaRPr kumimoji="1" lang="ja-JP" altLang="en-US"/>
            </a:p>
          </p:txBody>
        </p:sp>
      </p:grpSp>
      <p:cxnSp>
        <p:nvCxnSpPr>
          <p:cNvPr id="8" name="カギ線コネクタ 7"/>
          <p:cNvCxnSpPr>
            <a:stCxn id="2" idx="5"/>
            <a:endCxn id="4" idx="3"/>
          </p:cNvCxnSpPr>
          <p:nvPr/>
        </p:nvCxnSpPr>
        <p:spPr>
          <a:xfrm rot="10800000" flipV="1">
            <a:off x="6076994" y="1027584"/>
            <a:ext cx="1033289" cy="74523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カギ線コネクタ 16"/>
          <p:cNvCxnSpPr>
            <a:stCxn id="2" idx="5"/>
            <a:endCxn id="5" idx="3"/>
          </p:cNvCxnSpPr>
          <p:nvPr/>
        </p:nvCxnSpPr>
        <p:spPr>
          <a:xfrm rot="10800000" flipV="1">
            <a:off x="6444208" y="1027584"/>
            <a:ext cx="666074" cy="175334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フローチャート : 直接アクセス記憶 21"/>
          <p:cNvSpPr/>
          <p:nvPr/>
        </p:nvSpPr>
        <p:spPr>
          <a:xfrm>
            <a:off x="7110282" y="2693291"/>
            <a:ext cx="1944216" cy="648072"/>
          </a:xfrm>
          <a:prstGeom prst="flowChartMagneticDru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200" smtClean="0"/>
              <a:t>weight</a:t>
            </a:r>
          </a:p>
          <a:p>
            <a:pPr algn="ctr"/>
            <a:r>
              <a:rPr kumimoji="1" lang="en-US" altLang="ja-JP" sz="1200" smtClean="0"/>
              <a:t>for student</a:t>
            </a:r>
            <a:endParaRPr kumimoji="1" lang="ja-JP" altLang="en-US" sz="1200"/>
          </a:p>
        </p:txBody>
      </p:sp>
      <p:cxnSp>
        <p:nvCxnSpPr>
          <p:cNvPr id="23" name="カギ線コネクタ 22"/>
          <p:cNvCxnSpPr>
            <a:stCxn id="6" idx="3"/>
            <a:endCxn id="22" idx="2"/>
          </p:cNvCxnSpPr>
          <p:nvPr/>
        </p:nvCxnSpPr>
        <p:spPr>
          <a:xfrm flipV="1">
            <a:off x="7236296" y="3341363"/>
            <a:ext cx="846094" cy="4476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22" idx="1"/>
            <a:endCxn id="5" idx="3"/>
          </p:cNvCxnSpPr>
          <p:nvPr/>
        </p:nvCxnSpPr>
        <p:spPr>
          <a:xfrm rot="10800000">
            <a:off x="6444208" y="2780929"/>
            <a:ext cx="666074" cy="23639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フローチャート : 和接合 28"/>
          <p:cNvSpPr/>
          <p:nvPr/>
        </p:nvSpPr>
        <p:spPr>
          <a:xfrm>
            <a:off x="611560" y="2672916"/>
            <a:ext cx="504056" cy="468052"/>
          </a:xfrm>
          <a:prstGeom prst="flowChartSummingJunct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cxnSp>
        <p:nvCxnSpPr>
          <p:cNvPr id="30" name="カギ線コネクタ 29"/>
          <p:cNvCxnSpPr>
            <a:stCxn id="4" idx="1"/>
            <a:endCxn id="29" idx="0"/>
          </p:cNvCxnSpPr>
          <p:nvPr/>
        </p:nvCxnSpPr>
        <p:spPr>
          <a:xfrm rot="10800000" flipV="1">
            <a:off x="863589" y="1772816"/>
            <a:ext cx="820917" cy="900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カギ線コネクタ 32"/>
          <p:cNvCxnSpPr>
            <a:stCxn id="5" idx="1"/>
            <a:endCxn id="29" idx="6"/>
          </p:cNvCxnSpPr>
          <p:nvPr/>
        </p:nvCxnSpPr>
        <p:spPr>
          <a:xfrm rot="10800000" flipV="1">
            <a:off x="1115616" y="2780928"/>
            <a:ext cx="936104" cy="12601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カギ線コネクタ 35"/>
          <p:cNvCxnSpPr>
            <a:stCxn id="29" idx="4"/>
            <a:endCxn id="6" idx="1"/>
          </p:cNvCxnSpPr>
          <p:nvPr/>
        </p:nvCxnSpPr>
        <p:spPr>
          <a:xfrm rot="16200000" flipH="1">
            <a:off x="1529662" y="2474894"/>
            <a:ext cx="648072" cy="19802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1405389" y="2474603"/>
            <a:ext cx="646331" cy="369332"/>
          </a:xfrm>
          <a:prstGeom prst="rect">
            <a:avLst/>
          </a:prstGeom>
          <a:noFill/>
        </p:spPr>
        <p:txBody>
          <a:bodyPr wrap="none" rtlCol="0">
            <a:spAutoFit/>
          </a:bodyPr>
          <a:lstStyle/>
          <a:p>
            <a:r>
              <a:rPr lang="ja-JP" altLang="en-US"/>
              <a:t>答案</a:t>
            </a:r>
            <a:endParaRPr kumimoji="1" lang="ja-JP" altLang="en-US"/>
          </a:p>
        </p:txBody>
      </p:sp>
      <p:sp>
        <p:nvSpPr>
          <p:cNvPr id="45" name="テキスト ボックス 44"/>
          <p:cNvSpPr txBox="1"/>
          <p:nvPr/>
        </p:nvSpPr>
        <p:spPr>
          <a:xfrm>
            <a:off x="634282" y="1475492"/>
            <a:ext cx="1107996" cy="369332"/>
          </a:xfrm>
          <a:prstGeom prst="rect">
            <a:avLst/>
          </a:prstGeom>
          <a:noFill/>
        </p:spPr>
        <p:txBody>
          <a:bodyPr wrap="none" rtlCol="0">
            <a:spAutoFit/>
          </a:bodyPr>
          <a:lstStyle/>
          <a:p>
            <a:r>
              <a:rPr lang="ja-JP" altLang="en-US" smtClean="0"/>
              <a:t>模範回答</a:t>
            </a:r>
            <a:endParaRPr kumimoji="1" lang="ja-JP" altLang="en-US"/>
          </a:p>
        </p:txBody>
      </p:sp>
      <p:sp>
        <p:nvSpPr>
          <p:cNvPr id="46" name="フローチャート : 磁気ディスク 45"/>
          <p:cNvSpPr/>
          <p:nvPr/>
        </p:nvSpPr>
        <p:spPr>
          <a:xfrm>
            <a:off x="4541490" y="4005064"/>
            <a:ext cx="1152128"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教材</a:t>
            </a:r>
            <a:endParaRPr kumimoji="1" lang="ja-JP" altLang="en-US"/>
          </a:p>
        </p:txBody>
      </p:sp>
      <p:sp>
        <p:nvSpPr>
          <p:cNvPr id="47" name="テキスト ボックス 46"/>
          <p:cNvSpPr txBox="1"/>
          <p:nvPr/>
        </p:nvSpPr>
        <p:spPr>
          <a:xfrm>
            <a:off x="3880749" y="569585"/>
            <a:ext cx="1452642" cy="400110"/>
          </a:xfrm>
          <a:prstGeom prst="rect">
            <a:avLst/>
          </a:prstGeom>
          <a:noFill/>
        </p:spPr>
        <p:txBody>
          <a:bodyPr wrap="none" rtlCol="0">
            <a:spAutoFit/>
          </a:bodyPr>
          <a:lstStyle/>
          <a:p>
            <a:r>
              <a:rPr kumimoji="1" lang="en-US" altLang="ja-JP" sz="2000" smtClean="0"/>
              <a:t>GPGPU</a:t>
            </a:r>
            <a:r>
              <a:rPr kumimoji="1" lang="ja-JP" altLang="en-US" sz="2000" smtClean="0"/>
              <a:t>活用</a:t>
            </a:r>
            <a:endParaRPr kumimoji="1" lang="ja-JP" altLang="en-US" sz="2000"/>
          </a:p>
        </p:txBody>
      </p:sp>
      <p:grpSp>
        <p:nvGrpSpPr>
          <p:cNvPr id="50" name="グループ化 49"/>
          <p:cNvGrpSpPr/>
          <p:nvPr/>
        </p:nvGrpSpPr>
        <p:grpSpPr>
          <a:xfrm>
            <a:off x="5402557" y="4274509"/>
            <a:ext cx="513129" cy="457200"/>
            <a:chOff x="7020272" y="312440"/>
            <a:chExt cx="1321296" cy="1177280"/>
          </a:xfrm>
        </p:grpSpPr>
        <p:sp>
          <p:nvSpPr>
            <p:cNvPr id="51" name="平行四辺形 50"/>
            <p:cNvSpPr/>
            <p:nvPr/>
          </p:nvSpPr>
          <p:spPr>
            <a:xfrm>
              <a:off x="7020272" y="3124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2" name="平行四辺形 51"/>
            <p:cNvSpPr/>
            <p:nvPr/>
          </p:nvSpPr>
          <p:spPr>
            <a:xfrm>
              <a:off x="7172672" y="4648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3" name="平行四辺形 52"/>
            <p:cNvSpPr/>
            <p:nvPr/>
          </p:nvSpPr>
          <p:spPr>
            <a:xfrm>
              <a:off x="7325072" y="6172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4" name="平行四辺形 53"/>
            <p:cNvSpPr/>
            <p:nvPr/>
          </p:nvSpPr>
          <p:spPr>
            <a:xfrm>
              <a:off x="7477472" y="7696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34" name="フローチャート : 論理積ゲート 33"/>
          <p:cNvSpPr/>
          <p:nvPr/>
        </p:nvSpPr>
        <p:spPr>
          <a:xfrm>
            <a:off x="6830635" y="342069"/>
            <a:ext cx="926485" cy="622176"/>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カメラ</a:t>
            </a:r>
            <a:endParaRPr kumimoji="1" lang="ja-JP" altLang="en-US"/>
          </a:p>
        </p:txBody>
      </p:sp>
      <p:pic>
        <p:nvPicPr>
          <p:cNvPr id="2050" name="Picture 2" descr="http://www.nvidia.co.jp/docs/IO/67561/GeForce_GTX_280M_thum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162" y="4056776"/>
            <a:ext cx="1428750" cy="790576"/>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863588" y="3388930"/>
            <a:ext cx="1299908" cy="400110"/>
          </a:xfrm>
          <a:prstGeom prst="rect">
            <a:avLst/>
          </a:prstGeom>
          <a:noFill/>
        </p:spPr>
        <p:txBody>
          <a:bodyPr wrap="none" rtlCol="0">
            <a:spAutoFit/>
          </a:bodyPr>
          <a:lstStyle/>
          <a:p>
            <a:r>
              <a:rPr kumimoji="1" lang="en-US" altLang="ja-JP" sz="2000" smtClean="0"/>
              <a:t>Distillation</a:t>
            </a:r>
            <a:endParaRPr kumimoji="1" lang="ja-JP" altLang="en-US" sz="2000"/>
          </a:p>
        </p:txBody>
      </p:sp>
      <p:sp>
        <p:nvSpPr>
          <p:cNvPr id="38" name="テキスト ボックス 37"/>
          <p:cNvSpPr txBox="1"/>
          <p:nvPr/>
        </p:nvSpPr>
        <p:spPr>
          <a:xfrm>
            <a:off x="3060548" y="5072634"/>
            <a:ext cx="5993949" cy="175432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ja-JP" altLang="en-US" smtClean="0"/>
              <a:t>教材の更新と再学習の方針</a:t>
            </a:r>
            <a:endParaRPr lang="en-US" altLang="ja-JP" smtClean="0"/>
          </a:p>
          <a:p>
            <a:r>
              <a:rPr lang="ja-JP" altLang="en-US" smtClean="0"/>
              <a:t>①教材</a:t>
            </a:r>
            <a:r>
              <a:rPr lang="ja-JP" altLang="en-US"/>
              <a:t>の</a:t>
            </a:r>
            <a:r>
              <a:rPr kumimoji="1" lang="ja-JP" altLang="en-US" smtClean="0"/>
              <a:t>データ総数は一定に保つ</a:t>
            </a:r>
            <a:endParaRPr kumimoji="1" lang="en-US" altLang="ja-JP" smtClean="0"/>
          </a:p>
          <a:p>
            <a:r>
              <a:rPr lang="ja-JP" altLang="en-US" smtClean="0"/>
              <a:t>②模範解答と答案を照らして生徒の誤りを判断する</a:t>
            </a:r>
            <a:endParaRPr lang="en-US" altLang="ja-JP" smtClean="0"/>
          </a:p>
          <a:p>
            <a:r>
              <a:rPr lang="ja-JP" altLang="en-US" smtClean="0"/>
              <a:t>③最近間違えた問題</a:t>
            </a:r>
            <a:r>
              <a:rPr lang="en-US" altLang="ja-JP" smtClean="0"/>
              <a:t>(Img)</a:t>
            </a:r>
            <a:r>
              <a:rPr lang="ja-JP" altLang="en-US" smtClean="0"/>
              <a:t>と模範解答を追加した教材で学習</a:t>
            </a:r>
            <a:endParaRPr lang="en-US" altLang="ja-JP" smtClean="0"/>
          </a:p>
          <a:p>
            <a:r>
              <a:rPr lang="ja-JP" altLang="en-US"/>
              <a:t>④</a:t>
            </a:r>
            <a:r>
              <a:rPr lang="ja-JP" altLang="en-US" smtClean="0"/>
              <a:t>追加した分量のデータを</a:t>
            </a:r>
            <a:r>
              <a:rPr kumimoji="1" lang="ja-JP" altLang="en-US" smtClean="0"/>
              <a:t>ランダムに教材から削除</a:t>
            </a:r>
            <a:endParaRPr kumimoji="1" lang="en-US" altLang="ja-JP" smtClean="0"/>
          </a:p>
          <a:p>
            <a:r>
              <a:rPr lang="ja-JP" altLang="en-US" smtClean="0"/>
              <a:t>    </a:t>
            </a:r>
            <a:r>
              <a:rPr kumimoji="1" lang="ja-JP" altLang="en-US" smtClean="0"/>
              <a:t>データ総量と分布を保つ</a:t>
            </a:r>
            <a:endParaRPr kumimoji="1" lang="ja-JP" altLang="en-US"/>
          </a:p>
        </p:txBody>
      </p:sp>
      <p:sp>
        <p:nvSpPr>
          <p:cNvPr id="39" name="テキスト ボックス 38"/>
          <p:cNvSpPr txBox="1"/>
          <p:nvPr/>
        </p:nvSpPr>
        <p:spPr>
          <a:xfrm>
            <a:off x="2117487" y="4672524"/>
            <a:ext cx="2484976" cy="400110"/>
          </a:xfrm>
          <a:prstGeom prst="rect">
            <a:avLst/>
          </a:prstGeom>
          <a:noFill/>
        </p:spPr>
        <p:txBody>
          <a:bodyPr wrap="none" rtlCol="0">
            <a:spAutoFit/>
          </a:bodyPr>
          <a:lstStyle/>
          <a:p>
            <a:r>
              <a:rPr lang="ja-JP" altLang="en-US" sz="2000">
                <a:solidFill>
                  <a:srgbClr val="FF0000"/>
                </a:solidFill>
              </a:rPr>
              <a:t>小型</a:t>
            </a:r>
            <a:r>
              <a:rPr kumimoji="1" lang="en-US" altLang="ja-JP" sz="2000" smtClean="0">
                <a:solidFill>
                  <a:srgbClr val="FF0000"/>
                </a:solidFill>
              </a:rPr>
              <a:t>GPGPU(TX1/TX2)</a:t>
            </a:r>
            <a:endParaRPr kumimoji="1" lang="ja-JP" altLang="en-US" sz="2000">
              <a:solidFill>
                <a:srgbClr val="FF0000"/>
              </a:solidFill>
            </a:endParaRPr>
          </a:p>
        </p:txBody>
      </p:sp>
      <p:sp>
        <p:nvSpPr>
          <p:cNvPr id="35" name="テキスト ボックス 34"/>
          <p:cNvSpPr txBox="1"/>
          <p:nvPr/>
        </p:nvSpPr>
        <p:spPr>
          <a:xfrm>
            <a:off x="10393" y="3109319"/>
            <a:ext cx="623889" cy="369332"/>
          </a:xfrm>
          <a:prstGeom prst="rect">
            <a:avLst/>
          </a:prstGeom>
          <a:noFill/>
        </p:spPr>
        <p:txBody>
          <a:bodyPr wrap="none" rtlCol="0">
            <a:spAutoFit/>
          </a:bodyPr>
          <a:lstStyle/>
          <a:p>
            <a:r>
              <a:rPr lang="ja-JP" altLang="en-US" dirty="0"/>
              <a:t>答え</a:t>
            </a:r>
            <a:endParaRPr kumimoji="1" lang="ja-JP" altLang="en-US" dirty="0"/>
          </a:p>
        </p:txBody>
      </p:sp>
      <p:cxnSp>
        <p:nvCxnSpPr>
          <p:cNvPr id="40" name="カギ線コネクタ 39"/>
          <p:cNvCxnSpPr>
            <a:endCxn id="35" idx="3"/>
          </p:cNvCxnSpPr>
          <p:nvPr/>
        </p:nvCxnSpPr>
        <p:spPr>
          <a:xfrm rot="5400000">
            <a:off x="924891" y="2490320"/>
            <a:ext cx="513057" cy="1094273"/>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2238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631987100"/>
              </p:ext>
            </p:extLst>
          </p:nvPr>
        </p:nvGraphicFramePr>
        <p:xfrm>
          <a:off x="395537" y="4429186"/>
          <a:ext cx="4248471" cy="2088234"/>
        </p:xfrm>
        <a:graphic>
          <a:graphicData uri="http://schemas.openxmlformats.org/drawingml/2006/table">
            <a:tbl>
              <a:tblPr firstRow="1" bandRow="1">
                <a:tableStyleId>{5C22544A-7EE6-4342-B048-85BDC9FD1C3A}</a:tableStyleId>
              </a:tblPr>
              <a:tblGrid>
                <a:gridCol w="1049622"/>
                <a:gridCol w="1485755"/>
                <a:gridCol w="1713094"/>
              </a:tblGrid>
              <a:tr h="696078">
                <a:tc>
                  <a:txBody>
                    <a:bodyPr/>
                    <a:lstStyle/>
                    <a:p>
                      <a:endParaRPr kumimoji="1" lang="ja-JP" altLang="en-US" dirty="0"/>
                    </a:p>
                  </a:txBody>
                  <a:tcPr/>
                </a:tc>
                <a:tc>
                  <a:txBody>
                    <a:bodyPr/>
                    <a:lstStyle/>
                    <a:p>
                      <a:r>
                        <a:rPr kumimoji="1" lang="en-US" altLang="ja-JP" dirty="0" smtClean="0"/>
                        <a:t>Answer</a:t>
                      </a:r>
                      <a:r>
                        <a:rPr kumimoji="1" lang="en-US" altLang="ja-JP" baseline="0" dirty="0" smtClean="0"/>
                        <a:t> </a:t>
                      </a:r>
                      <a:r>
                        <a:rPr kumimoji="1" lang="en-US" altLang="ja-JP" dirty="0" smtClean="0"/>
                        <a:t>True</a:t>
                      </a:r>
                      <a:endParaRPr kumimoji="1" lang="ja-JP" altLang="en-US" dirty="0"/>
                    </a:p>
                  </a:txBody>
                  <a:tcPr/>
                </a:tc>
                <a:tc>
                  <a:txBody>
                    <a:bodyPr/>
                    <a:lstStyle/>
                    <a:p>
                      <a:r>
                        <a:rPr kumimoji="1" lang="en-US" altLang="ja-JP" dirty="0" smtClean="0"/>
                        <a:t>Answer False</a:t>
                      </a:r>
                      <a:endParaRPr kumimoji="1" lang="ja-JP" altLang="en-US" dirty="0"/>
                    </a:p>
                  </a:txBody>
                  <a:tcPr/>
                </a:tc>
              </a:tr>
              <a:tr h="696078">
                <a:tc>
                  <a:txBody>
                    <a:bodyPr/>
                    <a:lstStyle/>
                    <a:p>
                      <a:r>
                        <a:rPr kumimoji="1" lang="en-US" altLang="ja-JP" dirty="0" smtClean="0">
                          <a:solidFill>
                            <a:schemeClr val="bg1"/>
                          </a:solidFill>
                        </a:rPr>
                        <a:t>Positive Data</a:t>
                      </a:r>
                      <a:endParaRPr kumimoji="1" lang="ja-JP" altLang="en-US" dirty="0">
                        <a:solidFill>
                          <a:schemeClr val="bg1"/>
                        </a:solidFill>
                      </a:endParaRPr>
                    </a:p>
                  </a:txBody>
                  <a:tcPr>
                    <a:solidFill>
                      <a:srgbClr val="0070C0"/>
                    </a:solidFill>
                  </a:tcPr>
                </a:tc>
                <a:tc>
                  <a:txBody>
                    <a:bodyPr/>
                    <a:lstStyle/>
                    <a:p>
                      <a:r>
                        <a:rPr kumimoji="1" lang="en-US" altLang="ja-JP" dirty="0" smtClean="0"/>
                        <a:t>True Positive</a:t>
                      </a:r>
                    </a:p>
                    <a:p>
                      <a:r>
                        <a:rPr kumimoji="1" lang="en-US" altLang="ja-JP" dirty="0" smtClean="0"/>
                        <a:t>(TP)   </a:t>
                      </a:r>
                      <a:r>
                        <a:rPr kumimoji="1" lang="en-US" altLang="ja-JP" dirty="0" smtClean="0"/>
                        <a:t>2N</a:t>
                      </a:r>
                      <a:endParaRPr kumimoji="1" lang="ja-JP" altLang="en-US" dirty="0"/>
                    </a:p>
                  </a:txBody>
                  <a:tcPr>
                    <a:solidFill>
                      <a:schemeClr val="accent5">
                        <a:lumMod val="40000"/>
                        <a:lumOff val="60000"/>
                      </a:schemeClr>
                    </a:solidFill>
                  </a:tcPr>
                </a:tc>
                <a:tc>
                  <a:txBody>
                    <a:bodyPr/>
                    <a:lstStyle/>
                    <a:p>
                      <a:r>
                        <a:rPr kumimoji="1" lang="en-US" altLang="ja-JP" dirty="0" smtClean="0"/>
                        <a:t>False Positive</a:t>
                      </a:r>
                    </a:p>
                    <a:p>
                      <a:r>
                        <a:rPr kumimoji="1" lang="en-US" altLang="ja-JP" dirty="0" smtClean="0"/>
                        <a:t>(FP)</a:t>
                      </a:r>
                      <a:r>
                        <a:rPr kumimoji="1" lang="ja-JP" altLang="en-US" dirty="0" smtClean="0"/>
                        <a:t>　　</a:t>
                      </a:r>
                      <a:r>
                        <a:rPr kumimoji="1" lang="en-US" altLang="ja-JP" dirty="0" smtClean="0"/>
                        <a:t>5N</a:t>
                      </a:r>
                      <a:endParaRPr kumimoji="1" lang="ja-JP" altLang="en-US" dirty="0"/>
                    </a:p>
                  </a:txBody>
                  <a:tcPr>
                    <a:solidFill>
                      <a:schemeClr val="accent2">
                        <a:lumMod val="40000"/>
                        <a:lumOff val="60000"/>
                      </a:schemeClr>
                    </a:solidFill>
                  </a:tcPr>
                </a:tc>
              </a:tr>
              <a:tr h="696078">
                <a:tc>
                  <a:txBody>
                    <a:bodyPr/>
                    <a:lstStyle/>
                    <a:p>
                      <a:r>
                        <a:rPr kumimoji="1" lang="en-US" altLang="ja-JP" dirty="0" smtClean="0">
                          <a:solidFill>
                            <a:schemeClr val="bg1"/>
                          </a:solidFill>
                        </a:rPr>
                        <a:t>Negative Data</a:t>
                      </a:r>
                      <a:endParaRPr kumimoji="1" lang="ja-JP" altLang="en-US" dirty="0">
                        <a:solidFill>
                          <a:schemeClr val="bg1"/>
                        </a:solidFill>
                      </a:endParaRPr>
                    </a:p>
                  </a:txBody>
                  <a:tcPr>
                    <a:solidFill>
                      <a:srgbClr val="0070C0"/>
                    </a:solidFill>
                  </a:tcPr>
                </a:tc>
                <a:tc>
                  <a:txBody>
                    <a:bodyPr/>
                    <a:lstStyle/>
                    <a:p>
                      <a:r>
                        <a:rPr kumimoji="1" lang="en-US" altLang="ja-JP" dirty="0" smtClean="0"/>
                        <a:t>True Negative</a:t>
                      </a:r>
                    </a:p>
                    <a:p>
                      <a:r>
                        <a:rPr kumimoji="1" lang="en-US" altLang="ja-JP" dirty="0" smtClean="0"/>
                        <a:t>(TN)   </a:t>
                      </a:r>
                      <a:r>
                        <a:rPr kumimoji="1" lang="en-US" altLang="ja-JP" dirty="0" smtClean="0"/>
                        <a:t>1.5N</a:t>
                      </a:r>
                      <a:endParaRPr kumimoji="1" lang="ja-JP" altLang="en-US" dirty="0"/>
                    </a:p>
                  </a:txBody>
                  <a:tcPr>
                    <a:solidFill>
                      <a:schemeClr val="accent2">
                        <a:lumMod val="40000"/>
                        <a:lumOff val="60000"/>
                      </a:schemeClr>
                    </a:solidFill>
                  </a:tcPr>
                </a:tc>
                <a:tc>
                  <a:txBody>
                    <a:bodyPr/>
                    <a:lstStyle/>
                    <a:p>
                      <a:r>
                        <a:rPr kumimoji="1" lang="en-US" altLang="ja-JP" dirty="0" smtClean="0"/>
                        <a:t>False Negative</a:t>
                      </a:r>
                    </a:p>
                    <a:p>
                      <a:r>
                        <a:rPr kumimoji="1" lang="en-US" altLang="ja-JP" dirty="0" smtClean="0"/>
                        <a:t>(FN)    </a:t>
                      </a:r>
                      <a:r>
                        <a:rPr kumimoji="1" lang="en-US" altLang="ja-JP" dirty="0" smtClean="0"/>
                        <a:t>1.5N</a:t>
                      </a:r>
                      <a:endParaRPr kumimoji="1" lang="ja-JP" altLang="en-US" dirty="0"/>
                    </a:p>
                  </a:txBody>
                  <a:tcPr>
                    <a:solidFill>
                      <a:schemeClr val="accent5">
                        <a:lumMod val="40000"/>
                        <a:lumOff val="60000"/>
                      </a:schemeClr>
                    </a:solidFill>
                  </a:tcPr>
                </a:tc>
              </a:tr>
            </a:tbl>
          </a:graphicData>
        </a:graphic>
      </p:graphicFrame>
      <p:sp>
        <p:nvSpPr>
          <p:cNvPr id="4" name="テキスト ボックス 3"/>
          <p:cNvSpPr txBox="1"/>
          <p:nvPr/>
        </p:nvSpPr>
        <p:spPr>
          <a:xfrm>
            <a:off x="395536" y="1060656"/>
            <a:ext cx="5993949" cy="175432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ja-JP" altLang="en-US" smtClean="0"/>
              <a:t>教材の更新と再学習の方針</a:t>
            </a:r>
            <a:endParaRPr lang="en-US" altLang="ja-JP" smtClean="0"/>
          </a:p>
          <a:p>
            <a:r>
              <a:rPr lang="ja-JP" altLang="en-US" smtClean="0"/>
              <a:t>①教材</a:t>
            </a:r>
            <a:r>
              <a:rPr lang="ja-JP" altLang="en-US"/>
              <a:t>の</a:t>
            </a:r>
            <a:r>
              <a:rPr kumimoji="1" lang="ja-JP" altLang="en-US" smtClean="0"/>
              <a:t>データ総数は一定に保つ</a:t>
            </a:r>
            <a:endParaRPr kumimoji="1" lang="en-US" altLang="ja-JP" smtClean="0"/>
          </a:p>
          <a:p>
            <a:r>
              <a:rPr lang="ja-JP" altLang="en-US" smtClean="0"/>
              <a:t>②模範解答と答案を照らして生徒の誤りを判断する</a:t>
            </a:r>
            <a:endParaRPr lang="en-US" altLang="ja-JP" smtClean="0"/>
          </a:p>
          <a:p>
            <a:r>
              <a:rPr lang="ja-JP" altLang="en-US" smtClean="0"/>
              <a:t>③最近間違えた問題</a:t>
            </a:r>
            <a:r>
              <a:rPr lang="en-US" altLang="ja-JP" smtClean="0"/>
              <a:t>(Img)</a:t>
            </a:r>
            <a:r>
              <a:rPr lang="ja-JP" altLang="en-US" smtClean="0"/>
              <a:t>と模範解答を追加した教材で学習</a:t>
            </a:r>
            <a:endParaRPr lang="en-US" altLang="ja-JP" smtClean="0"/>
          </a:p>
          <a:p>
            <a:r>
              <a:rPr lang="ja-JP" altLang="en-US"/>
              <a:t>④</a:t>
            </a:r>
            <a:r>
              <a:rPr lang="ja-JP" altLang="en-US" smtClean="0"/>
              <a:t>追加した分量のデータを</a:t>
            </a:r>
            <a:r>
              <a:rPr kumimoji="1" lang="ja-JP" altLang="en-US" smtClean="0"/>
              <a:t>ランダムに教材から削除</a:t>
            </a:r>
            <a:endParaRPr kumimoji="1" lang="en-US" altLang="ja-JP" smtClean="0"/>
          </a:p>
          <a:p>
            <a:r>
              <a:rPr lang="ja-JP" altLang="en-US" smtClean="0"/>
              <a:t>    </a:t>
            </a:r>
            <a:r>
              <a:rPr kumimoji="1" lang="ja-JP" altLang="en-US" smtClean="0"/>
              <a:t>データ総量と分布を保つ</a:t>
            </a:r>
            <a:endParaRPr kumimoji="1" lang="ja-JP" altLang="en-US"/>
          </a:p>
        </p:txBody>
      </p:sp>
      <p:sp>
        <p:nvSpPr>
          <p:cNvPr id="5" name="テキスト ボックス 4"/>
          <p:cNvSpPr txBox="1"/>
          <p:nvPr/>
        </p:nvSpPr>
        <p:spPr>
          <a:xfrm>
            <a:off x="940761" y="508030"/>
            <a:ext cx="2781531" cy="523220"/>
          </a:xfrm>
          <a:prstGeom prst="rect">
            <a:avLst/>
          </a:prstGeom>
          <a:noFill/>
        </p:spPr>
        <p:txBody>
          <a:bodyPr wrap="none" rtlCol="0">
            <a:spAutoFit/>
          </a:bodyPr>
          <a:lstStyle/>
          <a:p>
            <a:r>
              <a:rPr kumimoji="1" lang="ja-JP" altLang="en-US" sz="2800" smtClean="0"/>
              <a:t>アイディアの整理</a:t>
            </a:r>
            <a:endParaRPr kumimoji="1" lang="ja-JP" altLang="en-US" sz="2800"/>
          </a:p>
        </p:txBody>
      </p:sp>
      <p:sp>
        <p:nvSpPr>
          <p:cNvPr id="6" name="テキスト ボックス 5"/>
          <p:cNvSpPr txBox="1"/>
          <p:nvPr/>
        </p:nvSpPr>
        <p:spPr>
          <a:xfrm>
            <a:off x="3880749" y="569585"/>
            <a:ext cx="2927404" cy="400110"/>
          </a:xfrm>
          <a:prstGeom prst="rect">
            <a:avLst/>
          </a:prstGeom>
          <a:noFill/>
        </p:spPr>
        <p:txBody>
          <a:bodyPr wrap="none" rtlCol="0">
            <a:spAutoFit/>
          </a:bodyPr>
          <a:lstStyle/>
          <a:p>
            <a:r>
              <a:rPr lang="ja-JP" altLang="en-US" sz="2000" dirty="0" smtClean="0"/>
              <a:t>再学習データの選別方法</a:t>
            </a:r>
            <a:endParaRPr kumimoji="1" lang="ja-JP" altLang="en-US" sz="2000" dirty="0"/>
          </a:p>
        </p:txBody>
      </p:sp>
      <p:sp>
        <p:nvSpPr>
          <p:cNvPr id="7" name="円/楕円 6"/>
          <p:cNvSpPr/>
          <p:nvPr/>
        </p:nvSpPr>
        <p:spPr>
          <a:xfrm>
            <a:off x="2843808" y="5077258"/>
            <a:ext cx="1656184" cy="7447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998959" y="3534349"/>
            <a:ext cx="3483646" cy="92333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dirty="0" smtClean="0"/>
              <a:t>目標データ収集個数</a:t>
            </a:r>
            <a:r>
              <a:rPr kumimoji="1" lang="en-US" altLang="ja-JP" dirty="0" smtClean="0"/>
              <a:t>(</a:t>
            </a:r>
            <a:r>
              <a:rPr kumimoji="1" lang="ja-JP" altLang="en-US" dirty="0" smtClean="0"/>
              <a:t>配分経験則</a:t>
            </a:r>
            <a:r>
              <a:rPr kumimoji="1" lang="en-US" altLang="ja-JP" dirty="0" smtClean="0"/>
              <a:t>)</a:t>
            </a:r>
          </a:p>
          <a:p>
            <a:r>
              <a:rPr kumimoji="1" lang="en-US" altLang="ja-JP" dirty="0" smtClean="0"/>
              <a:t>Positive Data : Negative</a:t>
            </a:r>
            <a:r>
              <a:rPr lang="en-US" altLang="ja-JP" dirty="0" smtClean="0"/>
              <a:t> Data = 7:3</a:t>
            </a:r>
            <a:endParaRPr kumimoji="1" lang="en-US" altLang="ja-JP" dirty="0" smtClean="0"/>
          </a:p>
          <a:p>
            <a:r>
              <a:rPr lang="en-US" altLang="ja-JP" dirty="0" smtClean="0"/>
              <a:t>(</a:t>
            </a:r>
            <a:r>
              <a:rPr lang="en-US" altLang="ja-JP" dirty="0" smtClean="0"/>
              <a:t>2</a:t>
            </a:r>
            <a:r>
              <a:rPr lang="en-US" altLang="ja-JP" dirty="0" smtClean="0"/>
              <a:t>N+5N) </a:t>
            </a:r>
            <a:r>
              <a:rPr lang="en-US" altLang="ja-JP" dirty="0" smtClean="0"/>
              <a:t>: </a:t>
            </a:r>
            <a:r>
              <a:rPr lang="en-US" altLang="ja-JP" dirty="0" smtClean="0"/>
              <a:t>(1.5N+1.5N</a:t>
            </a:r>
            <a:r>
              <a:rPr lang="en-US" altLang="ja-JP" dirty="0" smtClean="0"/>
              <a:t>) </a:t>
            </a:r>
            <a:r>
              <a:rPr lang="ja-JP" altLang="en-US" dirty="0" smtClean="0"/>
              <a:t>≒</a:t>
            </a:r>
            <a:r>
              <a:rPr lang="en-US" altLang="ja-JP" dirty="0" smtClean="0"/>
              <a:t> 7N:3N</a:t>
            </a:r>
            <a:endParaRPr lang="en-US" altLang="ja-JP" dirty="0"/>
          </a:p>
        </p:txBody>
      </p:sp>
      <p:sp>
        <p:nvSpPr>
          <p:cNvPr id="9" name="テキスト ボックス 8"/>
          <p:cNvSpPr txBox="1"/>
          <p:nvPr/>
        </p:nvSpPr>
        <p:spPr>
          <a:xfrm>
            <a:off x="4815672" y="3022829"/>
            <a:ext cx="3765518" cy="369332"/>
          </a:xfrm>
          <a:prstGeom prst="rect">
            <a:avLst/>
          </a:prstGeom>
          <a:noFill/>
        </p:spPr>
        <p:txBody>
          <a:bodyPr wrap="none" rtlCol="0">
            <a:spAutoFit/>
          </a:bodyPr>
          <a:lstStyle/>
          <a:p>
            <a:r>
              <a:rPr lang="en-US" altLang="ja-JP" i="1" u="sng" dirty="0" smtClean="0"/>
              <a:t>Positive</a:t>
            </a:r>
            <a:r>
              <a:rPr lang="ja-JP" altLang="en-US" i="1" u="sng" dirty="0" smtClean="0"/>
              <a:t>を</a:t>
            </a:r>
            <a:r>
              <a:rPr lang="en-US" altLang="ja-JP" i="1" u="sng" dirty="0" smtClean="0"/>
              <a:t>False</a:t>
            </a:r>
            <a:r>
              <a:rPr lang="ja-JP" altLang="en-US" i="1" u="sng" dirty="0" smtClean="0"/>
              <a:t>と回答する危険な領域</a:t>
            </a:r>
            <a:endParaRPr lang="en-US" altLang="ja-JP" i="1" u="sng" dirty="0"/>
          </a:p>
        </p:txBody>
      </p:sp>
      <p:cxnSp>
        <p:nvCxnSpPr>
          <p:cNvPr id="11" name="直線矢印コネクタ 10"/>
          <p:cNvCxnSpPr>
            <a:stCxn id="9" idx="1"/>
            <a:endCxn id="7" idx="7"/>
          </p:cNvCxnSpPr>
          <p:nvPr/>
        </p:nvCxnSpPr>
        <p:spPr>
          <a:xfrm flipH="1">
            <a:off x="4257449" y="3207495"/>
            <a:ext cx="558223" cy="19788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3" name="テキスト ボックス 12"/>
          <p:cNvSpPr txBox="1"/>
          <p:nvPr/>
        </p:nvSpPr>
        <p:spPr>
          <a:xfrm>
            <a:off x="860283" y="3019348"/>
            <a:ext cx="3557384" cy="120032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ja-JP" altLang="en-US" dirty="0" smtClean="0"/>
              <a:t>カメラ画像について、</a:t>
            </a:r>
            <a:endParaRPr lang="en-US" altLang="ja-JP" dirty="0" smtClean="0"/>
          </a:p>
          <a:p>
            <a:r>
              <a:rPr lang="ja-JP" altLang="en-US" dirty="0"/>
              <a:t>①</a:t>
            </a:r>
            <a:r>
              <a:rPr lang="ja-JP" altLang="en-US" dirty="0" smtClean="0"/>
              <a:t>教師モデルでの認識結果を手本</a:t>
            </a:r>
            <a:endParaRPr lang="en-US" altLang="ja-JP" dirty="0" smtClean="0"/>
          </a:p>
          <a:p>
            <a:r>
              <a:rPr lang="ja-JP" altLang="en-US" dirty="0" smtClean="0"/>
              <a:t>②生徒</a:t>
            </a:r>
            <a:r>
              <a:rPr lang="ja-JP" altLang="en-US" dirty="0"/>
              <a:t>モデルでの認識</a:t>
            </a:r>
            <a:r>
              <a:rPr lang="ja-JP" altLang="en-US" dirty="0" smtClean="0"/>
              <a:t>結果を評価</a:t>
            </a:r>
            <a:endParaRPr lang="en-US" altLang="ja-JP" dirty="0"/>
          </a:p>
          <a:p>
            <a:r>
              <a:rPr lang="ja-JP" altLang="en-US" dirty="0" smtClean="0"/>
              <a:t>分類する</a:t>
            </a:r>
            <a:endParaRPr lang="en-US" altLang="ja-JP" dirty="0"/>
          </a:p>
        </p:txBody>
      </p:sp>
      <p:sp>
        <p:nvSpPr>
          <p:cNvPr id="18" name="テキスト ボックス 17"/>
          <p:cNvSpPr txBox="1"/>
          <p:nvPr/>
        </p:nvSpPr>
        <p:spPr>
          <a:xfrm>
            <a:off x="5580112" y="5063051"/>
            <a:ext cx="3275256" cy="1477328"/>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ja-JP" altLang="en-US" dirty="0" smtClean="0"/>
              <a:t>①</a:t>
            </a:r>
            <a:r>
              <a:rPr lang="en-US" altLang="ja-JP" dirty="0" smtClean="0"/>
              <a:t>N</a:t>
            </a:r>
            <a:r>
              <a:rPr lang="ja-JP" altLang="en-US" dirty="0" smtClean="0"/>
              <a:t>などを</a:t>
            </a:r>
            <a:r>
              <a:rPr lang="ja-JP" altLang="en-US" dirty="0" smtClean="0"/>
              <a:t>適切に決める</a:t>
            </a:r>
            <a:endParaRPr lang="en-US" altLang="ja-JP" dirty="0" smtClean="0"/>
          </a:p>
          <a:p>
            <a:r>
              <a:rPr lang="ja-JP" altLang="en-US" dirty="0" smtClean="0"/>
              <a:t>②教師</a:t>
            </a:r>
            <a:r>
              <a:rPr lang="en-US" altLang="ja-JP" dirty="0" smtClean="0"/>
              <a:t>/</a:t>
            </a:r>
            <a:r>
              <a:rPr lang="ja-JP" altLang="en-US" dirty="0" smtClean="0"/>
              <a:t>生徒モデルで推論</a:t>
            </a:r>
            <a:endParaRPr lang="en-US" altLang="ja-JP" dirty="0" smtClean="0"/>
          </a:p>
          <a:p>
            <a:r>
              <a:rPr lang="ja-JP" altLang="en-US" dirty="0"/>
              <a:t>③</a:t>
            </a:r>
            <a:r>
              <a:rPr lang="ja-JP" altLang="en-US" dirty="0" smtClean="0"/>
              <a:t>分類し再学習データを収集</a:t>
            </a:r>
            <a:endParaRPr lang="en-US" altLang="ja-JP" dirty="0" smtClean="0"/>
          </a:p>
          <a:p>
            <a:r>
              <a:rPr lang="ja-JP" altLang="en-US" dirty="0"/>
              <a:t>④</a:t>
            </a:r>
            <a:r>
              <a:rPr lang="ja-JP" altLang="en-US" dirty="0" smtClean="0"/>
              <a:t>収集した画像を用いて再学習</a:t>
            </a:r>
            <a:endParaRPr lang="en-US" altLang="ja-JP" dirty="0" smtClean="0"/>
          </a:p>
          <a:p>
            <a:r>
              <a:rPr lang="ja-JP" altLang="en-US" dirty="0" smtClean="0"/>
              <a:t>⑤生徒のウェイトを更新</a:t>
            </a:r>
            <a:endParaRPr lang="en-US" altLang="ja-JP" dirty="0"/>
          </a:p>
        </p:txBody>
      </p:sp>
      <p:sp>
        <p:nvSpPr>
          <p:cNvPr id="19" name="曲折矢印 18"/>
          <p:cNvSpPr/>
          <p:nvPr/>
        </p:nvSpPr>
        <p:spPr>
          <a:xfrm flipV="1">
            <a:off x="399750" y="2924944"/>
            <a:ext cx="432048" cy="50405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曲折矢印 19"/>
          <p:cNvSpPr/>
          <p:nvPr/>
        </p:nvSpPr>
        <p:spPr>
          <a:xfrm rot="16200000" flipH="1">
            <a:off x="359532" y="3861048"/>
            <a:ext cx="432048" cy="50405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8" name="グループ化 27"/>
          <p:cNvGrpSpPr/>
          <p:nvPr/>
        </p:nvGrpSpPr>
        <p:grpSpPr>
          <a:xfrm>
            <a:off x="397277" y="4449357"/>
            <a:ext cx="1078379" cy="706398"/>
            <a:chOff x="395536" y="4449357"/>
            <a:chExt cx="1078379" cy="706398"/>
          </a:xfrm>
        </p:grpSpPr>
        <p:sp>
          <p:nvSpPr>
            <p:cNvPr id="24" name="テキスト ボックス 23"/>
            <p:cNvSpPr txBox="1"/>
            <p:nvPr/>
          </p:nvSpPr>
          <p:spPr>
            <a:xfrm>
              <a:off x="827584" y="4449357"/>
              <a:ext cx="646331" cy="369332"/>
            </a:xfrm>
            <a:prstGeom prst="rect">
              <a:avLst/>
            </a:prstGeom>
            <a:noFill/>
          </p:spPr>
          <p:txBody>
            <a:bodyPr wrap="none" rtlCol="0">
              <a:spAutoFit/>
            </a:bodyPr>
            <a:lstStyle/>
            <a:p>
              <a:r>
                <a:rPr lang="ja-JP" altLang="en-US" dirty="0">
                  <a:solidFill>
                    <a:schemeClr val="bg1"/>
                  </a:solidFill>
                </a:rPr>
                <a:t>生徒</a:t>
              </a:r>
              <a:endParaRPr kumimoji="1" lang="ja-JP" altLang="en-US" dirty="0">
                <a:solidFill>
                  <a:schemeClr val="bg1"/>
                </a:solidFill>
              </a:endParaRPr>
            </a:p>
          </p:txBody>
        </p:sp>
        <p:sp>
          <p:nvSpPr>
            <p:cNvPr id="25" name="テキスト ボックス 24"/>
            <p:cNvSpPr txBox="1"/>
            <p:nvPr/>
          </p:nvSpPr>
          <p:spPr>
            <a:xfrm>
              <a:off x="395536" y="4786423"/>
              <a:ext cx="646331" cy="369332"/>
            </a:xfrm>
            <a:prstGeom prst="rect">
              <a:avLst/>
            </a:prstGeom>
            <a:noFill/>
          </p:spPr>
          <p:txBody>
            <a:bodyPr wrap="none" rtlCol="0">
              <a:spAutoFit/>
            </a:bodyPr>
            <a:lstStyle/>
            <a:p>
              <a:r>
                <a:rPr lang="ja-JP" altLang="en-US" dirty="0">
                  <a:solidFill>
                    <a:schemeClr val="bg1"/>
                  </a:solidFill>
                </a:rPr>
                <a:t>教師</a:t>
              </a:r>
              <a:endParaRPr kumimoji="1" lang="ja-JP" altLang="en-US" dirty="0">
                <a:solidFill>
                  <a:schemeClr val="bg1"/>
                </a:solidFill>
              </a:endParaRPr>
            </a:p>
          </p:txBody>
        </p:sp>
        <p:cxnSp>
          <p:nvCxnSpPr>
            <p:cNvPr id="27" name="直線コネクタ 26"/>
            <p:cNvCxnSpPr/>
            <p:nvPr/>
          </p:nvCxnSpPr>
          <p:spPr>
            <a:xfrm>
              <a:off x="399750" y="4449357"/>
              <a:ext cx="1074165" cy="627901"/>
            </a:xfrm>
            <a:prstGeom prst="line">
              <a:avLst/>
            </a:prstGeom>
            <a:ln>
              <a:solidFill>
                <a:schemeClr val="bg1"/>
              </a:solidFill>
            </a:ln>
          </p:spPr>
          <p:style>
            <a:lnRef idx="2">
              <a:schemeClr val="accent3"/>
            </a:lnRef>
            <a:fillRef idx="0">
              <a:schemeClr val="accent3"/>
            </a:fillRef>
            <a:effectRef idx="1">
              <a:schemeClr val="accent3"/>
            </a:effectRef>
            <a:fontRef idx="minor">
              <a:schemeClr val="tx1"/>
            </a:fontRef>
          </p:style>
        </p:cxnSp>
      </p:grpSp>
      <p:sp>
        <p:nvSpPr>
          <p:cNvPr id="33" name="曲折矢印 32"/>
          <p:cNvSpPr/>
          <p:nvPr/>
        </p:nvSpPr>
        <p:spPr>
          <a:xfrm rot="5400000" flipH="1">
            <a:off x="4761396" y="4511279"/>
            <a:ext cx="432048" cy="50405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p:cNvSpPr txBox="1"/>
          <p:nvPr/>
        </p:nvSpPr>
        <p:spPr>
          <a:xfrm>
            <a:off x="5580112" y="4693719"/>
            <a:ext cx="2358338"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kumimoji="1" lang="ja-JP" altLang="en-US" dirty="0" smtClean="0"/>
              <a:t>再学習</a:t>
            </a:r>
            <a:r>
              <a:rPr lang="ja-JP" altLang="en-US" dirty="0" smtClean="0"/>
              <a:t>アルゴのまとめ</a:t>
            </a:r>
            <a:endParaRPr kumimoji="1" lang="ja-JP" altLang="en-US" dirty="0"/>
          </a:p>
        </p:txBody>
      </p:sp>
    </p:spTree>
    <p:extLst>
      <p:ext uri="{BB962C8B-B14F-4D97-AF65-F5344CB8AC3E}">
        <p14:creationId xmlns:p14="http://schemas.microsoft.com/office/powerpoint/2010/main" val="3542267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ローチャート: 処理 6"/>
          <p:cNvSpPr/>
          <p:nvPr/>
        </p:nvSpPr>
        <p:spPr>
          <a:xfrm>
            <a:off x="395536" y="1032520"/>
            <a:ext cx="8658962" cy="4124672"/>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角丸四角形 3"/>
          <p:cNvSpPr/>
          <p:nvPr/>
        </p:nvSpPr>
        <p:spPr>
          <a:xfrm>
            <a:off x="1684505" y="1340768"/>
            <a:ext cx="43924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教師モデル（巨大</a:t>
            </a:r>
            <a:r>
              <a:rPr kumimoji="1" lang="en-US" altLang="ja-JP" smtClean="0"/>
              <a:t>NN</a:t>
            </a:r>
            <a:r>
              <a:rPr kumimoji="1" lang="ja-JP" altLang="en-US" smtClean="0"/>
              <a:t>だが正確）</a:t>
            </a:r>
            <a:endParaRPr kumimoji="1" lang="ja-JP" altLang="en-US"/>
          </a:p>
        </p:txBody>
      </p:sp>
      <p:sp>
        <p:nvSpPr>
          <p:cNvPr id="5" name="角丸四角形 4"/>
          <p:cNvSpPr/>
          <p:nvPr/>
        </p:nvSpPr>
        <p:spPr>
          <a:xfrm>
            <a:off x="2051720" y="2348880"/>
            <a:ext cx="4392488" cy="86409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ja-JP" altLang="en-US"/>
              <a:t>生徒</a:t>
            </a:r>
            <a:r>
              <a:rPr kumimoji="1" lang="ja-JP" altLang="en-US" smtClean="0"/>
              <a:t>モデル</a:t>
            </a:r>
            <a:r>
              <a:rPr kumimoji="1" lang="en-US" altLang="ja-JP" smtClean="0"/>
              <a:t>(</a:t>
            </a:r>
            <a:r>
              <a:rPr kumimoji="1" lang="ja-JP" altLang="en-US" smtClean="0"/>
              <a:t>不正確だが速い</a:t>
            </a:r>
            <a:r>
              <a:rPr kumimoji="1" lang="en-US" altLang="ja-JP" smtClean="0"/>
              <a:t>)</a:t>
            </a:r>
            <a:endParaRPr kumimoji="1" lang="ja-JP" altLang="en-US"/>
          </a:p>
        </p:txBody>
      </p:sp>
      <p:sp>
        <p:nvSpPr>
          <p:cNvPr id="6" name="角丸四角形 5"/>
          <p:cNvSpPr/>
          <p:nvPr/>
        </p:nvSpPr>
        <p:spPr>
          <a:xfrm>
            <a:off x="2843808" y="3356992"/>
            <a:ext cx="43924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教育（遅くて効果も不確か）</a:t>
            </a:r>
            <a:endParaRPr kumimoji="1" lang="ja-JP" altLang="en-US"/>
          </a:p>
        </p:txBody>
      </p:sp>
      <p:sp>
        <p:nvSpPr>
          <p:cNvPr id="9" name="テキスト ボックス 8"/>
          <p:cNvSpPr txBox="1"/>
          <p:nvPr/>
        </p:nvSpPr>
        <p:spPr>
          <a:xfrm>
            <a:off x="940761" y="508030"/>
            <a:ext cx="2781531" cy="523220"/>
          </a:xfrm>
          <a:prstGeom prst="rect">
            <a:avLst/>
          </a:prstGeom>
          <a:noFill/>
        </p:spPr>
        <p:txBody>
          <a:bodyPr wrap="none" rtlCol="0">
            <a:spAutoFit/>
          </a:bodyPr>
          <a:lstStyle/>
          <a:p>
            <a:r>
              <a:rPr kumimoji="1" lang="ja-JP" altLang="en-US" sz="2800" smtClean="0"/>
              <a:t>アイディアの整理</a:t>
            </a:r>
            <a:endParaRPr kumimoji="1" lang="ja-JP" altLang="en-US" sz="2800"/>
          </a:p>
        </p:txBody>
      </p:sp>
      <p:grpSp>
        <p:nvGrpSpPr>
          <p:cNvPr id="49" name="グループ化 48"/>
          <p:cNvGrpSpPr/>
          <p:nvPr/>
        </p:nvGrpSpPr>
        <p:grpSpPr>
          <a:xfrm>
            <a:off x="7020272" y="667544"/>
            <a:ext cx="1321296" cy="1177280"/>
            <a:chOff x="7020272" y="312440"/>
            <a:chExt cx="1321296" cy="1177280"/>
          </a:xfrm>
        </p:grpSpPr>
        <p:sp>
          <p:nvSpPr>
            <p:cNvPr id="2" name="平行四辺形 1"/>
            <p:cNvSpPr/>
            <p:nvPr/>
          </p:nvSpPr>
          <p:spPr>
            <a:xfrm>
              <a:off x="7020272" y="3124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平行四辺形 13"/>
            <p:cNvSpPr/>
            <p:nvPr/>
          </p:nvSpPr>
          <p:spPr>
            <a:xfrm>
              <a:off x="7172672" y="4648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平行四辺形 14"/>
            <p:cNvSpPr/>
            <p:nvPr/>
          </p:nvSpPr>
          <p:spPr>
            <a:xfrm>
              <a:off x="7325072" y="6172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平行四辺形 15"/>
            <p:cNvSpPr/>
            <p:nvPr/>
          </p:nvSpPr>
          <p:spPr>
            <a:xfrm>
              <a:off x="7477472" y="7696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a:t>I</a:t>
              </a:r>
              <a:r>
                <a:rPr kumimoji="1" lang="en-US" altLang="ja-JP" smtClean="0"/>
                <a:t>mg</a:t>
              </a:r>
              <a:endParaRPr kumimoji="1" lang="ja-JP" altLang="en-US"/>
            </a:p>
          </p:txBody>
        </p:sp>
      </p:grpSp>
      <p:cxnSp>
        <p:nvCxnSpPr>
          <p:cNvPr id="8" name="カギ線コネクタ 7"/>
          <p:cNvCxnSpPr>
            <a:stCxn id="2" idx="5"/>
            <a:endCxn id="4" idx="3"/>
          </p:cNvCxnSpPr>
          <p:nvPr/>
        </p:nvCxnSpPr>
        <p:spPr>
          <a:xfrm rot="10800000" flipV="1">
            <a:off x="6076994" y="1027584"/>
            <a:ext cx="1033289" cy="74523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カギ線コネクタ 16"/>
          <p:cNvCxnSpPr>
            <a:stCxn id="2" idx="5"/>
            <a:endCxn id="5" idx="3"/>
          </p:cNvCxnSpPr>
          <p:nvPr/>
        </p:nvCxnSpPr>
        <p:spPr>
          <a:xfrm rot="10800000" flipV="1">
            <a:off x="6444208" y="1027584"/>
            <a:ext cx="666074" cy="175334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フローチャート : 直接アクセス記憶 21"/>
          <p:cNvSpPr/>
          <p:nvPr/>
        </p:nvSpPr>
        <p:spPr>
          <a:xfrm>
            <a:off x="7110282" y="2693291"/>
            <a:ext cx="1944216" cy="648072"/>
          </a:xfrm>
          <a:prstGeom prst="flowChartMagneticDru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200" smtClean="0"/>
              <a:t>weight</a:t>
            </a:r>
          </a:p>
          <a:p>
            <a:pPr algn="ctr"/>
            <a:r>
              <a:rPr kumimoji="1" lang="en-US" altLang="ja-JP" sz="1200" smtClean="0"/>
              <a:t>for student</a:t>
            </a:r>
            <a:endParaRPr kumimoji="1" lang="ja-JP" altLang="en-US" sz="1200"/>
          </a:p>
        </p:txBody>
      </p:sp>
      <p:cxnSp>
        <p:nvCxnSpPr>
          <p:cNvPr id="23" name="カギ線コネクタ 22"/>
          <p:cNvCxnSpPr>
            <a:stCxn id="6" idx="3"/>
            <a:endCxn id="22" idx="2"/>
          </p:cNvCxnSpPr>
          <p:nvPr/>
        </p:nvCxnSpPr>
        <p:spPr>
          <a:xfrm flipV="1">
            <a:off x="7236296" y="3341363"/>
            <a:ext cx="846094" cy="4476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22" idx="1"/>
            <a:endCxn id="5" idx="3"/>
          </p:cNvCxnSpPr>
          <p:nvPr/>
        </p:nvCxnSpPr>
        <p:spPr>
          <a:xfrm rot="10800000">
            <a:off x="6444208" y="2780929"/>
            <a:ext cx="666074" cy="23639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フローチャート : 和接合 28"/>
          <p:cNvSpPr/>
          <p:nvPr/>
        </p:nvSpPr>
        <p:spPr>
          <a:xfrm>
            <a:off x="611560" y="2672916"/>
            <a:ext cx="504056" cy="468052"/>
          </a:xfrm>
          <a:prstGeom prst="flowChartSummingJunct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cxnSp>
        <p:nvCxnSpPr>
          <p:cNvPr id="30" name="カギ線コネクタ 29"/>
          <p:cNvCxnSpPr>
            <a:stCxn id="4" idx="1"/>
            <a:endCxn id="29" idx="0"/>
          </p:cNvCxnSpPr>
          <p:nvPr/>
        </p:nvCxnSpPr>
        <p:spPr>
          <a:xfrm rot="10800000" flipV="1">
            <a:off x="863589" y="1772816"/>
            <a:ext cx="820917" cy="900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カギ線コネクタ 32"/>
          <p:cNvCxnSpPr>
            <a:stCxn id="5" idx="1"/>
            <a:endCxn id="29" idx="6"/>
          </p:cNvCxnSpPr>
          <p:nvPr/>
        </p:nvCxnSpPr>
        <p:spPr>
          <a:xfrm rot="10800000" flipV="1">
            <a:off x="1115616" y="2780928"/>
            <a:ext cx="936104" cy="12601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カギ線コネクタ 35"/>
          <p:cNvCxnSpPr>
            <a:stCxn id="29" idx="4"/>
            <a:endCxn id="6" idx="1"/>
          </p:cNvCxnSpPr>
          <p:nvPr/>
        </p:nvCxnSpPr>
        <p:spPr>
          <a:xfrm rot="16200000" flipH="1">
            <a:off x="1529662" y="2474894"/>
            <a:ext cx="648072" cy="19802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1405389" y="2474603"/>
            <a:ext cx="646331" cy="369332"/>
          </a:xfrm>
          <a:prstGeom prst="rect">
            <a:avLst/>
          </a:prstGeom>
          <a:noFill/>
        </p:spPr>
        <p:txBody>
          <a:bodyPr wrap="none" rtlCol="0">
            <a:spAutoFit/>
          </a:bodyPr>
          <a:lstStyle/>
          <a:p>
            <a:r>
              <a:rPr lang="ja-JP" altLang="en-US"/>
              <a:t>答案</a:t>
            </a:r>
            <a:endParaRPr kumimoji="1" lang="ja-JP" altLang="en-US"/>
          </a:p>
        </p:txBody>
      </p:sp>
      <p:sp>
        <p:nvSpPr>
          <p:cNvPr id="45" name="テキスト ボックス 44"/>
          <p:cNvSpPr txBox="1"/>
          <p:nvPr/>
        </p:nvSpPr>
        <p:spPr>
          <a:xfrm>
            <a:off x="634282" y="1475492"/>
            <a:ext cx="1107996" cy="369332"/>
          </a:xfrm>
          <a:prstGeom prst="rect">
            <a:avLst/>
          </a:prstGeom>
          <a:noFill/>
        </p:spPr>
        <p:txBody>
          <a:bodyPr wrap="none" rtlCol="0">
            <a:spAutoFit/>
          </a:bodyPr>
          <a:lstStyle/>
          <a:p>
            <a:r>
              <a:rPr lang="ja-JP" altLang="en-US" smtClean="0"/>
              <a:t>模範回答</a:t>
            </a:r>
            <a:endParaRPr kumimoji="1" lang="ja-JP" altLang="en-US"/>
          </a:p>
        </p:txBody>
      </p:sp>
      <p:sp>
        <p:nvSpPr>
          <p:cNvPr id="46" name="フローチャート : 磁気ディスク 45"/>
          <p:cNvSpPr/>
          <p:nvPr/>
        </p:nvSpPr>
        <p:spPr>
          <a:xfrm>
            <a:off x="4541490" y="4005064"/>
            <a:ext cx="1152128"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教材</a:t>
            </a:r>
            <a:endParaRPr kumimoji="1" lang="ja-JP" altLang="en-US"/>
          </a:p>
        </p:txBody>
      </p:sp>
      <p:sp>
        <p:nvSpPr>
          <p:cNvPr id="47" name="テキスト ボックス 46"/>
          <p:cNvSpPr txBox="1"/>
          <p:nvPr/>
        </p:nvSpPr>
        <p:spPr>
          <a:xfrm>
            <a:off x="3880749" y="569585"/>
            <a:ext cx="1260281" cy="400110"/>
          </a:xfrm>
          <a:prstGeom prst="rect">
            <a:avLst/>
          </a:prstGeom>
          <a:noFill/>
        </p:spPr>
        <p:txBody>
          <a:bodyPr wrap="none" rtlCol="0">
            <a:spAutoFit/>
          </a:bodyPr>
          <a:lstStyle/>
          <a:p>
            <a:r>
              <a:rPr lang="en-US" altLang="ja-JP" sz="2000" smtClean="0"/>
              <a:t>FPGA</a:t>
            </a:r>
            <a:r>
              <a:rPr kumimoji="1" lang="ja-JP" altLang="en-US" sz="2000" smtClean="0"/>
              <a:t>活用</a:t>
            </a:r>
            <a:endParaRPr kumimoji="1" lang="ja-JP" altLang="en-US" sz="2000"/>
          </a:p>
        </p:txBody>
      </p:sp>
      <p:grpSp>
        <p:nvGrpSpPr>
          <p:cNvPr id="50" name="グループ化 49"/>
          <p:cNvGrpSpPr/>
          <p:nvPr/>
        </p:nvGrpSpPr>
        <p:grpSpPr>
          <a:xfrm>
            <a:off x="5402557" y="4274509"/>
            <a:ext cx="513129" cy="457200"/>
            <a:chOff x="7020272" y="312440"/>
            <a:chExt cx="1321296" cy="1177280"/>
          </a:xfrm>
        </p:grpSpPr>
        <p:sp>
          <p:nvSpPr>
            <p:cNvPr id="51" name="平行四辺形 50"/>
            <p:cNvSpPr/>
            <p:nvPr/>
          </p:nvSpPr>
          <p:spPr>
            <a:xfrm>
              <a:off x="7020272" y="3124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2" name="平行四辺形 51"/>
            <p:cNvSpPr/>
            <p:nvPr/>
          </p:nvSpPr>
          <p:spPr>
            <a:xfrm>
              <a:off x="7172672" y="4648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3" name="平行四辺形 52"/>
            <p:cNvSpPr/>
            <p:nvPr/>
          </p:nvSpPr>
          <p:spPr>
            <a:xfrm>
              <a:off x="7325072" y="6172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4" name="平行四辺形 53"/>
            <p:cNvSpPr/>
            <p:nvPr/>
          </p:nvSpPr>
          <p:spPr>
            <a:xfrm>
              <a:off x="7477472" y="769640"/>
              <a:ext cx="864096" cy="720080"/>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34" name="フローチャート : 論理積ゲート 33"/>
          <p:cNvSpPr/>
          <p:nvPr/>
        </p:nvSpPr>
        <p:spPr>
          <a:xfrm>
            <a:off x="6830635" y="342069"/>
            <a:ext cx="926485" cy="622176"/>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カメラ</a:t>
            </a:r>
            <a:endParaRPr kumimoji="1" lang="ja-JP" altLang="en-US"/>
          </a:p>
        </p:txBody>
      </p:sp>
      <p:pic>
        <p:nvPicPr>
          <p:cNvPr id="2050" name="Picture 2" descr="http://www.nvidia.co.jp/docs/IO/67561/GeForce_GTX_280M_thum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162" y="4056776"/>
            <a:ext cx="1428750" cy="790576"/>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863588" y="3388930"/>
            <a:ext cx="1299908" cy="400110"/>
          </a:xfrm>
          <a:prstGeom prst="rect">
            <a:avLst/>
          </a:prstGeom>
          <a:noFill/>
        </p:spPr>
        <p:txBody>
          <a:bodyPr wrap="none" rtlCol="0">
            <a:spAutoFit/>
          </a:bodyPr>
          <a:lstStyle/>
          <a:p>
            <a:r>
              <a:rPr kumimoji="1" lang="en-US" altLang="ja-JP" sz="2000" smtClean="0"/>
              <a:t>Distillation</a:t>
            </a:r>
            <a:endParaRPr kumimoji="1" lang="ja-JP" altLang="en-US" sz="2000"/>
          </a:p>
        </p:txBody>
      </p:sp>
      <p:sp>
        <p:nvSpPr>
          <p:cNvPr id="39" name="テキスト ボックス 38"/>
          <p:cNvSpPr txBox="1"/>
          <p:nvPr/>
        </p:nvSpPr>
        <p:spPr>
          <a:xfrm>
            <a:off x="2117487" y="4672524"/>
            <a:ext cx="2484976" cy="400110"/>
          </a:xfrm>
          <a:prstGeom prst="rect">
            <a:avLst/>
          </a:prstGeom>
          <a:noFill/>
        </p:spPr>
        <p:txBody>
          <a:bodyPr wrap="none" rtlCol="0">
            <a:spAutoFit/>
          </a:bodyPr>
          <a:lstStyle/>
          <a:p>
            <a:r>
              <a:rPr lang="ja-JP" altLang="en-US" sz="2000">
                <a:solidFill>
                  <a:srgbClr val="FF0000"/>
                </a:solidFill>
              </a:rPr>
              <a:t>小型</a:t>
            </a:r>
            <a:r>
              <a:rPr kumimoji="1" lang="en-US" altLang="ja-JP" sz="2000" smtClean="0">
                <a:solidFill>
                  <a:srgbClr val="FF0000"/>
                </a:solidFill>
              </a:rPr>
              <a:t>GPGPU(TX1/TX2)</a:t>
            </a:r>
            <a:endParaRPr kumimoji="1" lang="ja-JP" altLang="en-US" sz="2000">
              <a:solidFill>
                <a:srgbClr val="FF0000"/>
              </a:solidFill>
            </a:endParaRPr>
          </a:p>
        </p:txBody>
      </p:sp>
      <p:pic>
        <p:nvPicPr>
          <p:cNvPr id="3074" name="Picture 2" descr="Stratix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0083" y="2348880"/>
            <a:ext cx="870326" cy="867425"/>
          </a:xfrm>
          <a:prstGeom prst="rect">
            <a:avLst/>
          </a:prstGeom>
          <a:noFill/>
          <a:extLst>
            <a:ext uri="{909E8E84-426E-40DD-AFC4-6F175D3DCCD1}">
              <a14:hiddenFill xmlns:a14="http://schemas.microsoft.com/office/drawing/2010/main">
                <a:solidFill>
                  <a:srgbClr val="FFFFFF"/>
                </a:solidFill>
              </a14:hiddenFill>
            </a:ext>
          </a:extLst>
        </p:spPr>
      </p:pic>
      <p:sp>
        <p:nvSpPr>
          <p:cNvPr id="40" name="テキスト ボックス 39"/>
          <p:cNvSpPr txBox="1"/>
          <p:nvPr/>
        </p:nvSpPr>
        <p:spPr>
          <a:xfrm>
            <a:off x="3060548" y="5072634"/>
            <a:ext cx="4390946" cy="1477328"/>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altLang="ja-JP" smtClean="0"/>
              <a:t>FPGA</a:t>
            </a:r>
            <a:r>
              <a:rPr lang="ja-JP" altLang="en-US" smtClean="0"/>
              <a:t>アクセラレーションの方針</a:t>
            </a:r>
            <a:endParaRPr lang="en-US" altLang="ja-JP" smtClean="0"/>
          </a:p>
          <a:p>
            <a:r>
              <a:rPr lang="ja-JP" altLang="en-US" smtClean="0"/>
              <a:t>①</a:t>
            </a:r>
            <a:r>
              <a:rPr lang="en-US" altLang="ja-JP" smtClean="0"/>
              <a:t>GPGPU</a:t>
            </a:r>
            <a:r>
              <a:rPr lang="ja-JP" altLang="en-US" smtClean="0"/>
              <a:t>処理の推論を</a:t>
            </a:r>
            <a:r>
              <a:rPr lang="en-US" altLang="ja-JP" smtClean="0"/>
              <a:t>FPGA</a:t>
            </a:r>
            <a:r>
              <a:rPr lang="ja-JP" altLang="en-US" smtClean="0"/>
              <a:t>でオフロード</a:t>
            </a:r>
            <a:endParaRPr kumimoji="1" lang="en-US" altLang="ja-JP" smtClean="0"/>
          </a:p>
          <a:p>
            <a:r>
              <a:rPr lang="ja-JP" altLang="en-US" smtClean="0"/>
              <a:t>②推論に要するレイテンシ削減</a:t>
            </a:r>
            <a:endParaRPr lang="en-US" altLang="ja-JP" smtClean="0"/>
          </a:p>
          <a:p>
            <a:r>
              <a:rPr lang="ja-JP" altLang="en-US" smtClean="0"/>
              <a:t>③さらなる巨大教師モデルへの更新</a:t>
            </a:r>
            <a:endParaRPr lang="en-US" altLang="ja-JP" smtClean="0"/>
          </a:p>
          <a:p>
            <a:r>
              <a:rPr lang="ja-JP" altLang="en-US" smtClean="0"/>
              <a:t>④再学習停止モードを備えて低消費電力化</a:t>
            </a:r>
            <a:endParaRPr kumimoji="1" lang="ja-JP" altLang="en-US"/>
          </a:p>
        </p:txBody>
      </p:sp>
      <p:sp>
        <p:nvSpPr>
          <p:cNvPr id="38" name="テキスト ボックス 37"/>
          <p:cNvSpPr txBox="1"/>
          <p:nvPr/>
        </p:nvSpPr>
        <p:spPr>
          <a:xfrm>
            <a:off x="10393" y="3109319"/>
            <a:ext cx="623889" cy="369332"/>
          </a:xfrm>
          <a:prstGeom prst="rect">
            <a:avLst/>
          </a:prstGeom>
          <a:noFill/>
        </p:spPr>
        <p:txBody>
          <a:bodyPr wrap="none" rtlCol="0">
            <a:spAutoFit/>
          </a:bodyPr>
          <a:lstStyle/>
          <a:p>
            <a:r>
              <a:rPr lang="ja-JP" altLang="en-US" dirty="0"/>
              <a:t>答え</a:t>
            </a:r>
            <a:endParaRPr kumimoji="1" lang="ja-JP" altLang="en-US" dirty="0"/>
          </a:p>
        </p:txBody>
      </p:sp>
      <p:cxnSp>
        <p:nvCxnSpPr>
          <p:cNvPr id="41" name="カギ線コネクタ 40"/>
          <p:cNvCxnSpPr>
            <a:endCxn id="38" idx="3"/>
          </p:cNvCxnSpPr>
          <p:nvPr/>
        </p:nvCxnSpPr>
        <p:spPr>
          <a:xfrm rot="5400000">
            <a:off x="924891" y="2490320"/>
            <a:ext cx="513057" cy="1094273"/>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2920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Catastrophic forgetting(</a:t>
            </a:r>
            <a:r>
              <a:rPr kumimoji="1" lang="ja-JP" altLang="en-US" dirty="0" smtClean="0"/>
              <a:t>壊滅的忘却</a:t>
            </a:r>
            <a:r>
              <a:rPr kumimoji="1" lang="en-US" altLang="ja-JP" dirty="0" smtClean="0"/>
              <a:t>)</a:t>
            </a:r>
            <a:endParaRPr kumimoji="1" lang="ja-JP" altLang="en-US" dirty="0"/>
          </a:p>
        </p:txBody>
      </p:sp>
      <p:sp>
        <p:nvSpPr>
          <p:cNvPr id="5" name="コンテンツ プレースホルダー 4"/>
          <p:cNvSpPr>
            <a:spLocks noGrp="1"/>
          </p:cNvSpPr>
          <p:nvPr>
            <p:ph idx="1"/>
          </p:nvPr>
        </p:nvSpPr>
        <p:spPr>
          <a:xfrm>
            <a:off x="457200" y="1600200"/>
            <a:ext cx="8229600" cy="4925144"/>
          </a:xfrm>
        </p:spPr>
        <p:txBody>
          <a:bodyPr>
            <a:normAutofit/>
          </a:bodyPr>
          <a:lstStyle/>
          <a:p>
            <a:r>
              <a:rPr kumimoji="1" lang="ja-JP" altLang="en-US" sz="2800" dirty="0" smtClean="0"/>
              <a:t>新たな問題を学習すると昔の問題が解けなくなるという</a:t>
            </a:r>
            <a:r>
              <a:rPr kumimoji="1" lang="en-US" altLang="ja-JP" sz="2800" dirty="0" smtClean="0"/>
              <a:t>NN</a:t>
            </a:r>
            <a:r>
              <a:rPr kumimoji="1" lang="ja-JP" altLang="en-US" sz="2800" dirty="0" smtClean="0"/>
              <a:t>の欠点</a:t>
            </a:r>
            <a:endParaRPr kumimoji="1" lang="en-US" altLang="ja-JP" sz="2800" dirty="0" smtClean="0"/>
          </a:p>
          <a:p>
            <a:r>
              <a:rPr kumimoji="1" lang="ja-JP" altLang="en-US" sz="2800" dirty="0" smtClean="0"/>
              <a:t>昔の学習効果が</a:t>
            </a:r>
            <a:r>
              <a:rPr kumimoji="1" lang="en-US" altLang="ja-JP" sz="2800" dirty="0" smtClean="0"/>
              <a:t>NN</a:t>
            </a:r>
            <a:r>
              <a:rPr kumimoji="1" lang="ja-JP" altLang="en-US" sz="2800" dirty="0" smtClean="0"/>
              <a:t>の重みの中に、どれだけ残っているのか、定量的に調べることは難しい</a:t>
            </a:r>
            <a:endParaRPr kumimoji="1" lang="en-US" altLang="ja-JP" sz="2800" dirty="0" smtClean="0"/>
          </a:p>
          <a:p>
            <a:r>
              <a:rPr lang="ja-JP" altLang="en-US" sz="2800" dirty="0"/>
              <a:t>理論的</a:t>
            </a:r>
            <a:r>
              <a:rPr lang="ja-JP" altLang="en-US" sz="2800" dirty="0" smtClean="0"/>
              <a:t>な根拠はどうあれ、昔の出題に比べて最近の出題の方が回答として有益な場合も多い</a:t>
            </a:r>
            <a:endParaRPr lang="en-US" altLang="ja-JP" sz="2800" dirty="0" smtClean="0"/>
          </a:p>
          <a:p>
            <a:r>
              <a:rPr kumimoji="1" lang="ja-JP" altLang="en-US" sz="2800" dirty="0" smtClean="0"/>
              <a:t>例えば、昔会ったことがある人より、最近会っている人の識別の方が意味がある</a:t>
            </a:r>
            <a:endParaRPr kumimoji="1" lang="en-US" altLang="ja-JP" sz="2800" dirty="0" smtClean="0"/>
          </a:p>
          <a:p>
            <a:r>
              <a:rPr lang="ja-JP" altLang="en-US" sz="2800" dirty="0" smtClean="0"/>
              <a:t>つまり覚えきれないほど昔の学習効果は重みから消えても良いのではないか</a:t>
            </a:r>
            <a:endParaRPr kumimoji="1" lang="ja-JP" altLang="en-US" sz="2800" dirty="0"/>
          </a:p>
        </p:txBody>
      </p:sp>
    </p:spTree>
    <p:extLst>
      <p:ext uri="{BB962C8B-B14F-4D97-AF65-F5344CB8AC3E}">
        <p14:creationId xmlns:p14="http://schemas.microsoft.com/office/powerpoint/2010/main" val="906465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883</Words>
  <Application>Microsoft Office PowerPoint</Application>
  <PresentationFormat>画面に合わせる (4:3)</PresentationFormat>
  <Paragraphs>170</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テーマ</vt:lpstr>
      <vt:lpstr>Demo Set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Catastrophic forgetting(壊滅的忘却)</vt:lpstr>
      <vt:lpstr>Catastrophic forgetting(壊滅的忘却)</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小倉 建治</dc:creator>
  <cp:lastModifiedBy>kenji</cp:lastModifiedBy>
  <cp:revision>208</cp:revision>
  <dcterms:created xsi:type="dcterms:W3CDTF">2017-09-14T03:29:33Z</dcterms:created>
  <dcterms:modified xsi:type="dcterms:W3CDTF">2017-10-01T09:40:51Z</dcterms:modified>
</cp:coreProperties>
</file>