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37" r:id="rId1"/>
  </p:sldMasterIdLst>
  <p:notesMasterIdLst>
    <p:notesMasterId r:id="rId10"/>
  </p:notesMasterIdLst>
  <p:handoutMasterIdLst>
    <p:handoutMasterId r:id="rId11"/>
  </p:handoutMasterIdLst>
  <p:sldIdLst>
    <p:sldId id="451" r:id="rId2"/>
    <p:sldId id="782" r:id="rId3"/>
    <p:sldId id="778" r:id="rId4"/>
    <p:sldId id="779" r:id="rId5"/>
    <p:sldId id="777" r:id="rId6"/>
    <p:sldId id="780" r:id="rId7"/>
    <p:sldId id="781" r:id="rId8"/>
    <p:sldId id="762" r:id="rId9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56F"/>
    <a:srgbClr val="008000"/>
    <a:srgbClr val="FFCC99"/>
    <a:srgbClr val="FFCCFF"/>
    <a:srgbClr val="FFFFCC"/>
    <a:srgbClr val="FFFF99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3" autoAdjust="0"/>
    <p:restoredTop sz="96108" autoAdjust="0"/>
  </p:normalViewPr>
  <p:slideViewPr>
    <p:cSldViewPr snapToGrid="0">
      <p:cViewPr>
        <p:scale>
          <a:sx n="100" d="100"/>
          <a:sy n="100" d="100"/>
        </p:scale>
        <p:origin x="-546" y="-270"/>
      </p:cViewPr>
      <p:guideLst>
        <p:guide orient="horz" pos="10"/>
        <p:guide pos="570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2862" y="-11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t" anchorCtr="0" compatLnSpc="1">
            <a:prstTxWarp prst="textNoShape">
              <a:avLst/>
            </a:prstTxWarp>
          </a:bodyPr>
          <a:lstStyle>
            <a:lvl1pPr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t" anchorCtr="0" compatLnSpc="1">
            <a:prstTxWarp prst="textNoShape">
              <a:avLst/>
            </a:prstTxWarp>
          </a:bodyPr>
          <a:lstStyle>
            <a:lvl1pPr algn="r"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b" anchorCtr="0" compatLnSpc="1">
            <a:prstTxWarp prst="textNoShape">
              <a:avLst/>
            </a:prstTxWarp>
          </a:bodyPr>
          <a:lstStyle>
            <a:lvl1pPr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245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b" anchorCtr="0" compatLnSpc="1">
            <a:prstTxWarp prst="textNoShape">
              <a:avLst/>
            </a:prstTxWarp>
          </a:bodyPr>
          <a:lstStyle>
            <a:lvl1pPr algn="r"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8B7BB588-D8B8-4463-A448-D71D80CAAC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4102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t" anchorCtr="0" compatLnSpc="1">
            <a:prstTxWarp prst="textNoShape">
              <a:avLst/>
            </a:prstTxWarp>
          </a:bodyPr>
          <a:lstStyle>
            <a:lvl1pPr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t" anchorCtr="0" compatLnSpc="1">
            <a:prstTxWarp prst="textNoShape">
              <a:avLst/>
            </a:prstTxWarp>
          </a:bodyPr>
          <a:lstStyle>
            <a:lvl1pPr algn="r"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89513" cy="4470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b" anchorCtr="0" compatLnSpc="1">
            <a:prstTxWarp prst="textNoShape">
              <a:avLst/>
            </a:prstTxWarp>
          </a:bodyPr>
          <a:lstStyle>
            <a:lvl1pPr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245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b" anchorCtr="0" compatLnSpc="1">
            <a:prstTxWarp prst="textNoShape">
              <a:avLst/>
            </a:prstTxWarp>
          </a:bodyPr>
          <a:lstStyle>
            <a:lvl1pPr algn="r"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1BA2823-BD53-4348-AB32-04FC01E29E1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6383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ノート プレースホル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dirty="0" smtClean="0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741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defTabSz="911225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defTabSz="911225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defTabSz="911225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defTabSz="911225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eaLnBrk="1" hangingPunct="1"/>
            <a:fld id="{0E708D12-56BE-413E-86C2-2EDBBC3D785D}" type="slidenum">
              <a:rPr lang="en-US" altLang="ja-JP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0</a:t>
            </a:fld>
            <a:endParaRPr lang="en-US" altLang="ja-JP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 userDrawn="1"/>
        </p:nvSpPr>
        <p:spPr bwMode="auto">
          <a:xfrm>
            <a:off x="5454650" y="6599238"/>
            <a:ext cx="3238500" cy="217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</a:rPr>
              <a:t>© </a:t>
            </a:r>
            <a:r>
              <a:rPr kumimoji="0" lang="pl-PL" altLang="ja-JP" sz="900" dirty="0">
                <a:solidFill>
                  <a:schemeClr val="tx1"/>
                </a:solidFill>
                <a:latin typeface="Arial" charset="0"/>
              </a:rPr>
              <a:t>Hitachi ULSI Systems</a:t>
            </a:r>
            <a:r>
              <a:rPr kumimoji="0" lang="ja-JP" altLang="en-US" sz="9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kumimoji="0" lang="pl-PL" altLang="ja-JP" sz="900" dirty="0">
                <a:solidFill>
                  <a:schemeClr val="tx1"/>
                </a:solidFill>
                <a:latin typeface="Arial" charset="0"/>
              </a:rPr>
              <a:t>Co., Ltd.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</a:rPr>
              <a:t> 2015. All rights reserved.</a:t>
            </a:r>
          </a:p>
        </p:txBody>
      </p:sp>
      <p:grpSp>
        <p:nvGrpSpPr>
          <p:cNvPr id="5" name="グループ化 97"/>
          <p:cNvGrpSpPr>
            <a:grpSpLocks/>
          </p:cNvGrpSpPr>
          <p:nvPr userDrawn="1"/>
        </p:nvGrpSpPr>
        <p:grpSpPr bwMode="auto">
          <a:xfrm>
            <a:off x="6642100" y="547688"/>
            <a:ext cx="1982788" cy="569912"/>
            <a:chOff x="6642100" y="547566"/>
            <a:chExt cx="1982788" cy="5699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099425" y="555503"/>
              <a:ext cx="285750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7207250" y="555503"/>
              <a:ext cx="288925" cy="268288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434263" y="555503"/>
              <a:ext cx="338137" cy="268288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8440738" y="555503"/>
              <a:ext cx="71437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6769100" y="555503"/>
              <a:ext cx="285750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7110413" y="555503"/>
              <a:ext cx="71437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642100" y="898404"/>
              <a:ext cx="65088" cy="169863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6742113" y="947617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7" name="Freeform 24"/>
            <p:cNvSpPr>
              <a:spLocks noEditPoints="1"/>
            </p:cNvSpPr>
            <p:nvPr/>
          </p:nvSpPr>
          <p:spPr bwMode="auto">
            <a:xfrm>
              <a:off x="7018338" y="947617"/>
              <a:ext cx="138112" cy="169862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7178675" y="947617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7196138" y="898404"/>
              <a:ext cx="39687" cy="36513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7261225" y="947617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1" name="Freeform 33"/>
            <p:cNvSpPr>
              <a:spLocks noEditPoints="1"/>
            </p:cNvSpPr>
            <p:nvPr/>
          </p:nvSpPr>
          <p:spPr bwMode="auto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2" name="Freeform 36"/>
            <p:cNvSpPr>
              <a:spLocks/>
            </p:cNvSpPr>
            <p:nvPr/>
          </p:nvSpPr>
          <p:spPr bwMode="auto">
            <a:xfrm>
              <a:off x="7686675" y="893642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3" name="Freeform 38"/>
            <p:cNvSpPr>
              <a:spLocks noEditPoints="1"/>
            </p:cNvSpPr>
            <p:nvPr/>
          </p:nvSpPr>
          <p:spPr bwMode="auto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4" name="Freeform 41"/>
            <p:cNvSpPr>
              <a:spLocks/>
            </p:cNvSpPr>
            <p:nvPr/>
          </p:nvSpPr>
          <p:spPr bwMode="auto">
            <a:xfrm>
              <a:off x="7583488" y="915867"/>
              <a:ext cx="88900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8045450" y="901579"/>
              <a:ext cx="192088" cy="166688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6" name="Freeform 45"/>
            <p:cNvSpPr>
              <a:spLocks noEditPoints="1"/>
            </p:cNvSpPr>
            <p:nvPr/>
          </p:nvSpPr>
          <p:spPr bwMode="auto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8535988" y="915867"/>
              <a:ext cx="88900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8" name="Freeform 50"/>
            <p:cNvSpPr>
              <a:spLocks/>
            </p:cNvSpPr>
            <p:nvPr/>
          </p:nvSpPr>
          <p:spPr bwMode="auto">
            <a:xfrm>
              <a:off x="8383588" y="950792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9" name="Freeform 52"/>
            <p:cNvSpPr>
              <a:spLocks/>
            </p:cNvSpPr>
            <p:nvPr/>
          </p:nvSpPr>
          <p:spPr bwMode="auto">
            <a:xfrm>
              <a:off x="8521700" y="868242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grpSp>
        <p:nvGrpSpPr>
          <p:cNvPr id="30" name="グループ化 98"/>
          <p:cNvGrpSpPr>
            <a:grpSpLocks/>
          </p:cNvGrpSpPr>
          <p:nvPr userDrawn="1"/>
        </p:nvGrpSpPr>
        <p:grpSpPr bwMode="auto">
          <a:xfrm>
            <a:off x="312738" y="2747963"/>
            <a:ext cx="8518525" cy="122237"/>
            <a:chOff x="312738" y="2747963"/>
            <a:chExt cx="8518525" cy="122237"/>
          </a:xfrm>
        </p:grpSpPr>
        <p:sp>
          <p:nvSpPr>
            <p:cNvPr id="31" name="正方形/長方形 11"/>
            <p:cNvSpPr>
              <a:spLocks noChangeArrowheads="1"/>
            </p:cNvSpPr>
            <p:nvPr/>
          </p:nvSpPr>
          <p:spPr bwMode="auto">
            <a:xfrm>
              <a:off x="312738" y="2747963"/>
              <a:ext cx="8518525" cy="122237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sz="2600"/>
            </a:p>
          </p:txBody>
        </p:sp>
        <p:sp>
          <p:nvSpPr>
            <p:cNvPr id="32" name="正方形/長方形 100"/>
            <p:cNvSpPr>
              <a:spLocks noChangeArrowheads="1"/>
            </p:cNvSpPr>
            <p:nvPr/>
          </p:nvSpPr>
          <p:spPr bwMode="auto">
            <a:xfrm>
              <a:off x="312738" y="2747963"/>
              <a:ext cx="1970087" cy="1222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33" name="正方形/長方形 101"/>
            <p:cNvSpPr>
              <a:spLocks noChangeArrowheads="1"/>
            </p:cNvSpPr>
            <p:nvPr/>
          </p:nvSpPr>
          <p:spPr bwMode="auto">
            <a:xfrm>
              <a:off x="312738" y="2747963"/>
              <a:ext cx="985837" cy="1222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1213" y="3429000"/>
            <a:ext cx="5759238" cy="449263"/>
          </a:xfrm>
          <a:prstGeom prst="rect">
            <a:avLst/>
          </a:prstGeom>
        </p:spPr>
        <p:txBody>
          <a:bodyPr anchor="b" anchorCtr="0"/>
          <a:lstStyle>
            <a:lvl1pPr>
              <a:defRPr sz="3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/>
          </p:nvPr>
        </p:nvSpPr>
        <p:spPr>
          <a:xfrm>
            <a:off x="3351211" y="3813533"/>
            <a:ext cx="575923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noProof="0" smtClean="0"/>
              <a:t>マスタ サブタイトルの書式設定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>
                <a:latin typeface="+mn-lt"/>
                <a:ea typeface="HGP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7019CBEA-F385-4F8F-A088-E9300A97B78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15369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5499100" y="6599238"/>
            <a:ext cx="3194050" cy="217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</a:rPr>
              <a:t>© </a:t>
            </a:r>
            <a:r>
              <a:rPr kumimoji="0" lang="pl-PL" altLang="ja-JP" sz="900" dirty="0">
                <a:solidFill>
                  <a:schemeClr val="tx1"/>
                </a:solidFill>
                <a:latin typeface="Arial" charset="0"/>
              </a:rPr>
              <a:t>Hitachi ULSI Systems</a:t>
            </a:r>
            <a:r>
              <a:rPr kumimoji="0" lang="ja-JP" altLang="en-US" sz="9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kumimoji="0" lang="pl-PL" altLang="ja-JP" sz="900" dirty="0">
                <a:solidFill>
                  <a:schemeClr val="tx1"/>
                </a:solidFill>
                <a:latin typeface="Arial" charset="0"/>
              </a:rPr>
              <a:t>Co., Ltd.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</a:rPr>
              <a:t> 2015. All rights reserved.</a:t>
            </a:r>
          </a:p>
        </p:txBody>
      </p:sp>
      <p:sp>
        <p:nvSpPr>
          <p:cNvPr id="4" name="正方形/長方形 40"/>
          <p:cNvSpPr>
            <a:spLocks noChangeArrowheads="1"/>
          </p:cNvSpPr>
          <p:nvPr userDrawn="1"/>
        </p:nvSpPr>
        <p:spPr bwMode="auto">
          <a:xfrm>
            <a:off x="623888" y="739775"/>
            <a:ext cx="8520112" cy="635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defRPr/>
            </a:pPr>
            <a:endParaRPr lang="ja-JP" altLang="en-US" sz="2600"/>
          </a:p>
        </p:txBody>
      </p:sp>
      <p:sp>
        <p:nvSpPr>
          <p:cNvPr id="5" name="正方形/長方形 67"/>
          <p:cNvSpPr>
            <a:spLocks noChangeArrowheads="1"/>
          </p:cNvSpPr>
          <p:nvPr userDrawn="1"/>
        </p:nvSpPr>
        <p:spPr bwMode="auto">
          <a:xfrm>
            <a:off x="0" y="739775"/>
            <a:ext cx="1971675" cy="63500"/>
          </a:xfrm>
          <a:prstGeom prst="rect">
            <a:avLst/>
          </a:prstGeom>
          <a:solidFill>
            <a:srgbClr val="FD001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kumimoji="0" lang="ja-JP" altLang="en-US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正方形/長方形 68"/>
          <p:cNvSpPr>
            <a:spLocks noChangeArrowheads="1"/>
          </p:cNvSpPr>
          <p:nvPr userDrawn="1"/>
        </p:nvSpPr>
        <p:spPr bwMode="auto">
          <a:xfrm>
            <a:off x="0" y="739775"/>
            <a:ext cx="985838" cy="6350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kumimoji="0" lang="ja-JP" altLang="en-US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7" name="グループ化 55"/>
          <p:cNvGrpSpPr>
            <a:grpSpLocks/>
          </p:cNvGrpSpPr>
          <p:nvPr userDrawn="1"/>
        </p:nvGrpSpPr>
        <p:grpSpPr bwMode="auto">
          <a:xfrm>
            <a:off x="7624763" y="203200"/>
            <a:ext cx="1344612" cy="385763"/>
            <a:chOff x="7624763" y="203200"/>
            <a:chExt cx="1344612" cy="385763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613775" y="207963"/>
              <a:ext cx="192088" cy="180975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008938" y="207963"/>
              <a:ext cx="195262" cy="180975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161338" y="207963"/>
              <a:ext cx="230187" cy="180975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8845550" y="207963"/>
              <a:ext cx="47625" cy="180975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7710488" y="207963"/>
              <a:ext cx="193675" cy="180975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7942263" y="207963"/>
              <a:ext cx="49212" cy="180975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8383588" y="203200"/>
              <a:ext cx="204787" cy="192088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7624763" y="441325"/>
              <a:ext cx="44450" cy="114300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7693025" y="474663"/>
              <a:ext cx="88900" cy="80962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07325" y="474663"/>
              <a:ext cx="61913" cy="825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8" name="Freeform 24"/>
            <p:cNvSpPr>
              <a:spLocks noEditPoints="1"/>
            </p:cNvSpPr>
            <p:nvPr/>
          </p:nvSpPr>
          <p:spPr bwMode="auto">
            <a:xfrm>
              <a:off x="7880350" y="474663"/>
              <a:ext cx="92075" cy="114300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auto">
            <a:xfrm>
              <a:off x="7988300" y="474663"/>
              <a:ext cx="36513" cy="80962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8001000" y="441325"/>
              <a:ext cx="26988" cy="23813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8045450" y="474663"/>
              <a:ext cx="69850" cy="80962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124825" y="474663"/>
              <a:ext cx="76200" cy="825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>
              <a:off x="8332788" y="438150"/>
              <a:ext cx="90487" cy="11747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4" name="Freeform 38"/>
            <p:cNvSpPr>
              <a:spLocks noEditPoints="1"/>
            </p:cNvSpPr>
            <p:nvPr/>
          </p:nvSpPr>
          <p:spPr bwMode="auto">
            <a:xfrm>
              <a:off x="8443913" y="474663"/>
              <a:ext cx="77787" cy="825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8262938" y="452438"/>
              <a:ext cx="60325" cy="104775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6" name="Freeform 43"/>
            <p:cNvSpPr>
              <a:spLocks/>
            </p:cNvSpPr>
            <p:nvPr/>
          </p:nvSpPr>
          <p:spPr bwMode="auto">
            <a:xfrm>
              <a:off x="8575675" y="442913"/>
              <a:ext cx="130175" cy="112712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8726488" y="474663"/>
              <a:ext cx="77787" cy="825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8" name="Freeform 48"/>
            <p:cNvSpPr>
              <a:spLocks/>
            </p:cNvSpPr>
            <p:nvPr/>
          </p:nvSpPr>
          <p:spPr bwMode="auto">
            <a:xfrm>
              <a:off x="8909050" y="452438"/>
              <a:ext cx="60325" cy="104775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9" name="Freeform 50"/>
            <p:cNvSpPr>
              <a:spLocks/>
            </p:cNvSpPr>
            <p:nvPr/>
          </p:nvSpPr>
          <p:spPr bwMode="auto">
            <a:xfrm>
              <a:off x="8805863" y="476250"/>
              <a:ext cx="95250" cy="793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30" name="Freeform 52"/>
            <p:cNvSpPr>
              <a:spLocks/>
            </p:cNvSpPr>
            <p:nvPr/>
          </p:nvSpPr>
          <p:spPr bwMode="auto">
            <a:xfrm>
              <a:off x="8899525" y="419100"/>
              <a:ext cx="50800" cy="33338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313" y="123825"/>
            <a:ext cx="6613525" cy="449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1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>
                <a:latin typeface="+mn-lt"/>
                <a:ea typeface="HGP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A95EF2E4-1CFE-42D9-96F4-E8FE855DC15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05256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補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00208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3" r:id="rId3"/>
  </p:sldLayoutIdLst>
  <p:transition spd="med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HGPｺﾞｼｯｸE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HGPｺﾞｼｯｸE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HGPｺﾞｼｯｸE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3451225" y="4527550"/>
            <a:ext cx="238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2015</a:t>
            </a:r>
            <a:r>
              <a:rPr lang="ja-JP" altLang="en-US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年 </a:t>
            </a:r>
            <a:r>
              <a:rPr lang="en-US" altLang="ja-JP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月 </a:t>
            </a:r>
            <a:r>
              <a:rPr lang="en-US" altLang="ja-JP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30</a:t>
            </a:r>
            <a:r>
              <a:rPr lang="ja-JP" altLang="en-US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日</a:t>
            </a:r>
          </a:p>
        </p:txBody>
      </p:sp>
      <p:pic>
        <p:nvPicPr>
          <p:cNvPr id="3075" name="Picture 6" descr="日本語ヨコ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4960938"/>
            <a:ext cx="30575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タイトル 28"/>
          <p:cNvSpPr>
            <a:spLocks noGrp="1"/>
          </p:cNvSpPr>
          <p:nvPr>
            <p:ph type="title" idx="4294967295"/>
          </p:nvPr>
        </p:nvSpPr>
        <p:spPr bwMode="gray">
          <a:xfrm>
            <a:off x="1610140" y="2827338"/>
            <a:ext cx="5790368" cy="9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ja-JP" altLang="en-US" sz="29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（日立超</a:t>
            </a:r>
            <a:r>
              <a:rPr lang="en-US" altLang="ja-JP" sz="29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L</a:t>
            </a:r>
            <a:r>
              <a:rPr lang="ja-JP" altLang="en-US" sz="29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）　</a:t>
            </a:r>
            <a:r>
              <a:rPr lang="en-US" altLang="ja-JP" sz="29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FPGA</a:t>
            </a:r>
            <a:r>
              <a:rPr lang="ja-JP" altLang="en-US" sz="29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デザインサービス</a:t>
            </a:r>
            <a:r>
              <a:rPr lang="en-US" altLang="ja-JP" sz="29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/>
            </a:r>
            <a:br>
              <a:rPr lang="en-US" altLang="ja-JP" sz="29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sz="29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の</a:t>
            </a:r>
            <a:r>
              <a:rPr lang="ja-JP" altLang="en-US" sz="29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御紹介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スライド番号プレースホルダ 2"/>
          <p:cNvSpPr txBox="1">
            <a:spLocks noGrp="1"/>
          </p:cNvSpPr>
          <p:nvPr/>
        </p:nvSpPr>
        <p:spPr bwMode="auto">
          <a:xfrm>
            <a:off x="8810625" y="6523940"/>
            <a:ext cx="2825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74131DD2-F1EC-4A4B-AD75-DC3352D6AF10}" type="slidenum">
              <a:rPr lang="en-US" altLang="ja-JP" sz="1400">
                <a:solidFill>
                  <a:schemeClr val="tx1"/>
                </a:solidFill>
                <a:latin typeface="+mn-lt"/>
                <a:ea typeface="ＭＳ Ｐゴシック" pitchFamily="50" charset="-128"/>
              </a:rPr>
              <a:pPr algn="r">
                <a:defRPr/>
              </a:pPr>
              <a:t>1</a:t>
            </a:fld>
            <a:endParaRPr lang="en-US" altLang="ja-JP" sz="1400" dirty="0">
              <a:solidFill>
                <a:schemeClr val="tx1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0" y="42863"/>
            <a:ext cx="851693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ja-JP" altLang="en-US" sz="2600" b="0" dirty="0">
                <a:solidFill>
                  <a:srgbClr val="1C1C1C"/>
                </a:solidFill>
              </a:rPr>
              <a:t> </a:t>
            </a:r>
            <a:r>
              <a:rPr lang="ja-JP" altLang="en-US" sz="2600" b="0" dirty="0" smtClean="0">
                <a:solidFill>
                  <a:srgbClr val="1C1C1C"/>
                </a:solidFill>
              </a:rPr>
              <a:t>１</a:t>
            </a:r>
            <a:r>
              <a:rPr lang="en-US" altLang="ja-JP" sz="2600" b="0" dirty="0" smtClean="0">
                <a:solidFill>
                  <a:srgbClr val="1C1C1C"/>
                </a:solidFill>
              </a:rPr>
              <a:t>.</a:t>
            </a:r>
            <a:r>
              <a:rPr lang="ja-JP" altLang="en-US" sz="2600" b="0" dirty="0" smtClean="0">
                <a:solidFill>
                  <a:srgbClr val="1C1C1C"/>
                </a:solidFill>
              </a:rPr>
              <a:t>１</a:t>
            </a:r>
            <a:r>
              <a:rPr lang="en-US" altLang="ja-JP" sz="2600" b="0" dirty="0" smtClean="0">
                <a:solidFill>
                  <a:srgbClr val="1C1C1C"/>
                </a:solidFill>
              </a:rPr>
              <a:t> </a:t>
            </a:r>
            <a:r>
              <a:rPr lang="ja-JP" altLang="en-US" sz="2600" b="0" dirty="0">
                <a:solidFill>
                  <a:srgbClr val="1C1C1C"/>
                </a:solidFill>
              </a:rPr>
              <a:t>　</a:t>
            </a:r>
            <a:r>
              <a:rPr lang="en-US" altLang="ja-JP" sz="2600" b="0" dirty="0" smtClean="0">
                <a:solidFill>
                  <a:srgbClr val="1C1C1C"/>
                </a:solidFill>
              </a:rPr>
              <a:t>IFS</a:t>
            </a:r>
            <a:r>
              <a:rPr lang="ja-JP" altLang="en-US" sz="2600" b="0" dirty="0">
                <a:solidFill>
                  <a:srgbClr val="1C1C1C"/>
                </a:solidFill>
              </a:rPr>
              <a:t>試作</a:t>
            </a:r>
            <a:r>
              <a:rPr lang="ja-JP" altLang="en-US" sz="2600" b="0" dirty="0" smtClean="0">
                <a:solidFill>
                  <a:srgbClr val="1C1C1C"/>
                </a:solidFill>
              </a:rPr>
              <a:t>（</a:t>
            </a:r>
            <a:r>
              <a:rPr lang="en-US" altLang="ja-JP" sz="2600" b="0" dirty="0" smtClean="0">
                <a:solidFill>
                  <a:srgbClr val="1C1C1C"/>
                </a:solidFill>
              </a:rPr>
              <a:t>GSK</a:t>
            </a:r>
            <a:r>
              <a:rPr lang="ja-JP" altLang="en-US" sz="2600" b="0" dirty="0" smtClean="0">
                <a:solidFill>
                  <a:srgbClr val="1C1C1C"/>
                </a:solidFill>
              </a:rPr>
              <a:t>・特研）　　　</a:t>
            </a:r>
            <a:r>
              <a:rPr lang="ja-JP" altLang="en-US" sz="2600" b="0" dirty="0" err="1" smtClean="0">
                <a:solidFill>
                  <a:srgbClr val="1C1C1C"/>
                </a:solidFill>
              </a:rPr>
              <a:t>ｰ</a:t>
            </a:r>
            <a:r>
              <a:rPr lang="ja-JP" altLang="en-US" sz="2600" b="0" dirty="0" smtClean="0">
                <a:solidFill>
                  <a:srgbClr val="1C1C1C"/>
                </a:solidFill>
              </a:rPr>
              <a:t> 参画状況 </a:t>
            </a:r>
            <a:r>
              <a:rPr lang="ja-JP" altLang="en-US" sz="2600" b="0" dirty="0" err="1">
                <a:solidFill>
                  <a:srgbClr val="1C1C1C"/>
                </a:solidFill>
              </a:rPr>
              <a:t>ｰ</a:t>
            </a:r>
            <a:endParaRPr lang="en-US" altLang="ja-JP" sz="2600" b="0" dirty="0">
              <a:solidFill>
                <a:srgbClr val="1C1C1C"/>
              </a:solidFill>
            </a:endParaRPr>
          </a:p>
        </p:txBody>
      </p:sp>
      <p:sp>
        <p:nvSpPr>
          <p:cNvPr id="68" name="正方形/長方形 68"/>
          <p:cNvSpPr>
            <a:spLocks noChangeArrowheads="1"/>
          </p:cNvSpPr>
          <p:nvPr/>
        </p:nvSpPr>
        <p:spPr bwMode="auto">
          <a:xfrm>
            <a:off x="2279650" y="3570288"/>
            <a:ext cx="2971800" cy="2773362"/>
          </a:xfrm>
          <a:prstGeom prst="rect">
            <a:avLst/>
          </a:prstGeom>
          <a:solidFill>
            <a:srgbClr val="FFCCCC"/>
          </a:solidFill>
          <a:ln w="19050" algn="ctr">
            <a:solidFill>
              <a:schemeClr val="tx1"/>
            </a:solidFill>
            <a:round/>
            <a:headEnd/>
            <a:tailEnd/>
          </a:ln>
          <a:extLst/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sp>
        <p:nvSpPr>
          <p:cNvPr id="69" name="テキスト ボックス 58"/>
          <p:cNvSpPr txBox="1">
            <a:spLocks noChangeArrowheads="1"/>
          </p:cNvSpPr>
          <p:nvPr/>
        </p:nvSpPr>
        <p:spPr bwMode="auto">
          <a:xfrm>
            <a:off x="327025" y="1012825"/>
            <a:ext cx="4068743" cy="85561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ja-JP" altLang="en-US" sz="1600" b="0" dirty="0" smtClean="0">
                <a:solidFill>
                  <a:srgbClr val="000000"/>
                </a:solidFill>
              </a:rPr>
              <a:t>◆ </a:t>
            </a:r>
            <a:r>
              <a:rPr lang="en-US" altLang="ja-JP" sz="1600" b="0" dirty="0" smtClean="0">
                <a:solidFill>
                  <a:srgbClr val="000000"/>
                </a:solidFill>
              </a:rPr>
              <a:t>13</a:t>
            </a:r>
            <a:r>
              <a:rPr lang="ja-JP" altLang="en-US" sz="1600" b="0" dirty="0" smtClean="0">
                <a:solidFill>
                  <a:srgbClr val="000000"/>
                </a:solidFill>
              </a:rPr>
              <a:t>年度：基本動作部開発（性能検証完）</a:t>
            </a:r>
            <a:endParaRPr lang="en-US" altLang="ja-JP" sz="1600" b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ja-JP" altLang="en-US" sz="1600" b="0" dirty="0" smtClean="0">
                <a:solidFill>
                  <a:srgbClr val="000000"/>
                </a:solidFill>
              </a:rPr>
              <a:t>◆</a:t>
            </a:r>
            <a:r>
              <a:rPr lang="ja-JP" altLang="en-US" sz="1600" b="0" dirty="0">
                <a:solidFill>
                  <a:srgbClr val="000000"/>
                </a:solidFill>
              </a:rPr>
              <a:t> </a:t>
            </a:r>
            <a:r>
              <a:rPr lang="en-US" altLang="ja-JP" sz="1600" b="0" dirty="0" smtClean="0">
                <a:solidFill>
                  <a:srgbClr val="000000"/>
                </a:solidFill>
              </a:rPr>
              <a:t>14/</a:t>
            </a:r>
            <a:r>
              <a:rPr lang="ja-JP" altLang="en-US" sz="1600" b="0" dirty="0" smtClean="0">
                <a:solidFill>
                  <a:srgbClr val="000000"/>
                </a:solidFill>
              </a:rPr>
              <a:t>上</a:t>
            </a:r>
            <a:r>
              <a:rPr lang="ja-JP" altLang="en-US" sz="1600" b="0" dirty="0">
                <a:solidFill>
                  <a:srgbClr val="000000"/>
                </a:solidFill>
              </a:rPr>
              <a:t>：</a:t>
            </a:r>
            <a:r>
              <a:rPr lang="ja-JP" altLang="en-US" sz="1600" b="0" dirty="0" smtClean="0">
                <a:solidFill>
                  <a:srgbClr val="000000"/>
                </a:solidFill>
              </a:rPr>
              <a:t>デモソフト開発と</a:t>
            </a:r>
            <a:r>
              <a:rPr lang="en-US" altLang="ja-JP" sz="1600" b="0" dirty="0" smtClean="0">
                <a:solidFill>
                  <a:srgbClr val="000000"/>
                </a:solidFill>
              </a:rPr>
              <a:t>14</a:t>
            </a:r>
            <a:r>
              <a:rPr lang="ja-JP" altLang="en-US" sz="1600" b="0" dirty="0" smtClean="0">
                <a:solidFill>
                  <a:srgbClr val="000000"/>
                </a:solidFill>
              </a:rPr>
              <a:t>年度分開発完</a:t>
            </a:r>
            <a:endParaRPr lang="en-US" altLang="ja-JP" sz="1600" b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ja-JP" altLang="en-US" sz="1600" b="0" dirty="0">
                <a:solidFill>
                  <a:srgbClr val="000000"/>
                </a:solidFill>
              </a:rPr>
              <a:t>　</a:t>
            </a:r>
            <a:r>
              <a:rPr lang="ja-JP" altLang="en-US" sz="1600" b="0" dirty="0" smtClean="0">
                <a:solidFill>
                  <a:srgbClr val="000000"/>
                </a:solidFill>
              </a:rPr>
              <a:t>　 → </a:t>
            </a:r>
            <a:r>
              <a:rPr lang="en-US" altLang="ja-JP" sz="1600" b="0" dirty="0" smtClean="0">
                <a:solidFill>
                  <a:srgbClr val="000000"/>
                </a:solidFill>
              </a:rPr>
              <a:t>14/</a:t>
            </a:r>
            <a:r>
              <a:rPr lang="ja-JP" altLang="en-US" sz="1600" b="0" dirty="0" smtClean="0">
                <a:solidFill>
                  <a:srgbClr val="000000"/>
                </a:solidFill>
              </a:rPr>
              <a:t>下</a:t>
            </a:r>
            <a:r>
              <a:rPr lang="ja-JP" altLang="en-US" sz="1600" b="0" dirty="0">
                <a:solidFill>
                  <a:srgbClr val="000000"/>
                </a:solidFill>
              </a:rPr>
              <a:t>：</a:t>
            </a:r>
            <a:r>
              <a:rPr lang="ja-JP" altLang="en-US" sz="1600" b="0" dirty="0" smtClean="0">
                <a:solidFill>
                  <a:srgbClr val="000000"/>
                </a:solidFill>
              </a:rPr>
              <a:t>全体評価実施中</a:t>
            </a:r>
            <a:endParaRPr lang="en-US" altLang="ja-JP" sz="1600" b="0" dirty="0">
              <a:solidFill>
                <a:srgbClr val="000000"/>
              </a:solidFill>
            </a:endParaRPr>
          </a:p>
        </p:txBody>
      </p:sp>
      <p:sp>
        <p:nvSpPr>
          <p:cNvPr id="70" name="正方形/長方形 68"/>
          <p:cNvSpPr>
            <a:spLocks noChangeArrowheads="1"/>
          </p:cNvSpPr>
          <p:nvPr/>
        </p:nvSpPr>
        <p:spPr bwMode="auto">
          <a:xfrm>
            <a:off x="3252788" y="3897313"/>
            <a:ext cx="990600" cy="673100"/>
          </a:xfrm>
          <a:prstGeom prst="rect">
            <a:avLst/>
          </a:prstGeom>
          <a:solidFill>
            <a:srgbClr val="CCCCFF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sp>
        <p:nvSpPr>
          <p:cNvPr id="71" name="正方形/長方形 68"/>
          <p:cNvSpPr>
            <a:spLocks noChangeArrowheads="1"/>
          </p:cNvSpPr>
          <p:nvPr/>
        </p:nvSpPr>
        <p:spPr bwMode="auto">
          <a:xfrm>
            <a:off x="2393950" y="4875213"/>
            <a:ext cx="1117600" cy="749300"/>
          </a:xfrm>
          <a:prstGeom prst="rect">
            <a:avLst/>
          </a:prstGeom>
          <a:solidFill>
            <a:srgbClr val="CCCCFF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sp>
        <p:nvSpPr>
          <p:cNvPr id="72" name="正方形/長方形 68"/>
          <p:cNvSpPr>
            <a:spLocks noChangeArrowheads="1"/>
          </p:cNvSpPr>
          <p:nvPr/>
        </p:nvSpPr>
        <p:spPr bwMode="auto">
          <a:xfrm>
            <a:off x="3956050" y="4875213"/>
            <a:ext cx="1143000" cy="749300"/>
          </a:xfrm>
          <a:prstGeom prst="rect">
            <a:avLst/>
          </a:prstGeom>
          <a:solidFill>
            <a:srgbClr val="CCCCFF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pic>
        <p:nvPicPr>
          <p:cNvPr id="73" name="Picture 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3543300"/>
            <a:ext cx="2381250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14"/>
          <p:cNvSpPr txBox="1">
            <a:spLocks noChangeArrowheads="1"/>
          </p:cNvSpPr>
          <p:nvPr/>
        </p:nvSpPr>
        <p:spPr bwMode="auto">
          <a:xfrm>
            <a:off x="3289300" y="3894138"/>
            <a:ext cx="1006475" cy="3079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tx1"/>
                </a:solidFill>
              </a:rPr>
              <a:t>SOC_FPGA</a:t>
            </a:r>
          </a:p>
        </p:txBody>
      </p:sp>
      <p:sp>
        <p:nvSpPr>
          <p:cNvPr id="75" name="正方形/長方形 68"/>
          <p:cNvSpPr>
            <a:spLocks noChangeArrowheads="1"/>
          </p:cNvSpPr>
          <p:nvPr/>
        </p:nvSpPr>
        <p:spPr bwMode="auto">
          <a:xfrm>
            <a:off x="3411538" y="4202113"/>
            <a:ext cx="654050" cy="2841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xtLst/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/>
              <a:t>A9×</a:t>
            </a:r>
            <a:r>
              <a:rPr lang="ja-JP" altLang="en-US" sz="1100"/>
              <a:t>２</a:t>
            </a:r>
          </a:p>
        </p:txBody>
      </p: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2459038" y="4872038"/>
            <a:ext cx="1008062" cy="3079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tx1"/>
                </a:solidFill>
              </a:rPr>
              <a:t>FE_FPGA</a:t>
            </a:r>
          </a:p>
        </p:txBody>
      </p:sp>
      <p:sp>
        <p:nvSpPr>
          <p:cNvPr id="77" name="正方形/長方形 76"/>
          <p:cNvSpPr>
            <a:spLocks noChangeArrowheads="1"/>
          </p:cNvSpPr>
          <p:nvPr/>
        </p:nvSpPr>
        <p:spPr bwMode="auto">
          <a:xfrm>
            <a:off x="2487613" y="5162550"/>
            <a:ext cx="935037" cy="382588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>
                <a:solidFill>
                  <a:srgbClr val="000099"/>
                </a:solidFill>
              </a:rPr>
              <a:t>NVMe</a:t>
            </a:r>
          </a:p>
          <a:p>
            <a:pPr algn="ctr" eaLnBrk="1" hangingPunct="1">
              <a:lnSpc>
                <a:spcPct val="90000"/>
              </a:lnSpc>
            </a:pPr>
            <a:r>
              <a:rPr lang="ja-JP" altLang="en-US" sz="1100">
                <a:solidFill>
                  <a:srgbClr val="000099"/>
                </a:solidFill>
              </a:rPr>
              <a:t>アクセラレータ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4038600" y="4865688"/>
            <a:ext cx="1006475" cy="3079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tx1"/>
                </a:solidFill>
              </a:rPr>
              <a:t>BE_FPGA</a:t>
            </a:r>
          </a:p>
        </p:txBody>
      </p:sp>
      <p:sp>
        <p:nvSpPr>
          <p:cNvPr id="79" name="正方形/長方形 68"/>
          <p:cNvSpPr>
            <a:spLocks noChangeArrowheads="1"/>
          </p:cNvSpPr>
          <p:nvPr/>
        </p:nvSpPr>
        <p:spPr bwMode="auto">
          <a:xfrm>
            <a:off x="4052888" y="5218113"/>
            <a:ext cx="944562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/>
              <a:t>Flash</a:t>
            </a:r>
            <a:r>
              <a:rPr lang="ja-JP" altLang="en-US" sz="1100"/>
              <a:t>制御</a:t>
            </a:r>
          </a:p>
        </p:txBody>
      </p:sp>
      <p:sp>
        <p:nvSpPr>
          <p:cNvPr id="80" name="正方形/長方形 68"/>
          <p:cNvSpPr>
            <a:spLocks noChangeArrowheads="1"/>
          </p:cNvSpPr>
          <p:nvPr/>
        </p:nvSpPr>
        <p:spPr bwMode="auto">
          <a:xfrm>
            <a:off x="2466975" y="3992563"/>
            <a:ext cx="627063" cy="2968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xtLst/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 dirty="0"/>
              <a:t>DRAM</a:t>
            </a:r>
            <a:endParaRPr lang="ja-JP" altLang="en-US" sz="1100" dirty="0"/>
          </a:p>
        </p:txBody>
      </p:sp>
      <p:sp>
        <p:nvSpPr>
          <p:cNvPr id="81" name="正方形/長方形 68"/>
          <p:cNvSpPr>
            <a:spLocks noChangeArrowheads="1"/>
          </p:cNvSpPr>
          <p:nvPr/>
        </p:nvSpPr>
        <p:spPr bwMode="auto">
          <a:xfrm>
            <a:off x="2436813" y="5773738"/>
            <a:ext cx="1046162" cy="3825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xtLst/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/>
              <a:t>Flash Memory</a:t>
            </a:r>
            <a:endParaRPr lang="ja-JP" altLang="en-US" sz="1100"/>
          </a:p>
        </p:txBody>
      </p:sp>
      <p:sp>
        <p:nvSpPr>
          <p:cNvPr id="82" name="正方形/長方形 68"/>
          <p:cNvSpPr>
            <a:spLocks noChangeArrowheads="1"/>
          </p:cNvSpPr>
          <p:nvPr/>
        </p:nvSpPr>
        <p:spPr bwMode="auto">
          <a:xfrm>
            <a:off x="960438" y="4081463"/>
            <a:ext cx="850900" cy="18716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sp>
        <p:nvSpPr>
          <p:cNvPr id="83" name="Text Box 14"/>
          <p:cNvSpPr txBox="1">
            <a:spLocks noChangeArrowheads="1"/>
          </p:cNvSpPr>
          <p:nvPr/>
        </p:nvSpPr>
        <p:spPr bwMode="auto">
          <a:xfrm>
            <a:off x="966788" y="4086225"/>
            <a:ext cx="857250" cy="3079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ja-JP" altLang="en-US" sz="1400">
                <a:solidFill>
                  <a:schemeClr val="tx1"/>
                </a:solidFill>
              </a:rPr>
              <a:t>サーバ</a:t>
            </a:r>
            <a:endParaRPr lang="en-US" altLang="ja-JP" sz="1400">
              <a:solidFill>
                <a:schemeClr val="tx1"/>
              </a:solidFill>
            </a:endParaRPr>
          </a:p>
        </p:txBody>
      </p:sp>
      <p:sp>
        <p:nvSpPr>
          <p:cNvPr id="84" name="正方形/長方形 68"/>
          <p:cNvSpPr>
            <a:spLocks noChangeArrowheads="1"/>
          </p:cNvSpPr>
          <p:nvPr/>
        </p:nvSpPr>
        <p:spPr bwMode="auto">
          <a:xfrm>
            <a:off x="1074738" y="5086350"/>
            <a:ext cx="636587" cy="592138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/>
              <a:t>NVMe</a:t>
            </a:r>
          </a:p>
          <a:p>
            <a:pPr algn="ctr" eaLnBrk="1" hangingPunct="1">
              <a:lnSpc>
                <a:spcPct val="90000"/>
              </a:lnSpc>
            </a:pPr>
            <a:r>
              <a:rPr lang="ja-JP" altLang="en-US" sz="1100"/>
              <a:t>ドライバ</a:t>
            </a:r>
          </a:p>
        </p:txBody>
      </p:sp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3905250" y="3560763"/>
            <a:ext cx="1419225" cy="30777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400" dirty="0" smtClean="0">
                <a:solidFill>
                  <a:schemeClr val="tx1"/>
                </a:solidFill>
              </a:rPr>
              <a:t>IFS</a:t>
            </a:r>
            <a:r>
              <a:rPr lang="ja-JP" altLang="en-US" sz="1400" dirty="0" smtClean="0">
                <a:solidFill>
                  <a:schemeClr val="tx1"/>
                </a:solidFill>
              </a:rPr>
              <a:t>試作</a:t>
            </a:r>
            <a:r>
              <a:rPr lang="ja-JP" altLang="en-US" sz="1400" dirty="0">
                <a:solidFill>
                  <a:schemeClr val="tx1"/>
                </a:solidFill>
              </a:rPr>
              <a:t>ボード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86" name="直線コネクタ 85"/>
          <p:cNvCxnSpPr>
            <a:stCxn id="71" idx="3"/>
            <a:endCxn id="72" idx="1"/>
          </p:cNvCxnSpPr>
          <p:nvPr/>
        </p:nvCxnSpPr>
        <p:spPr bwMode="auto">
          <a:xfrm>
            <a:off x="3511550" y="5249863"/>
            <a:ext cx="444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76" idx="0"/>
          </p:cNvCxnSpPr>
          <p:nvPr/>
        </p:nvCxnSpPr>
        <p:spPr bwMode="auto">
          <a:xfrm flipV="1">
            <a:off x="2963863" y="4576763"/>
            <a:ext cx="639762" cy="295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72" idx="0"/>
          </p:cNvCxnSpPr>
          <p:nvPr/>
        </p:nvCxnSpPr>
        <p:spPr bwMode="auto">
          <a:xfrm flipH="1" flipV="1">
            <a:off x="3894138" y="4576763"/>
            <a:ext cx="633412" cy="298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 bwMode="auto">
          <a:xfrm flipV="1">
            <a:off x="2967038" y="5632450"/>
            <a:ext cx="0" cy="1460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68"/>
          <p:cNvSpPr>
            <a:spLocks noChangeArrowheads="1"/>
          </p:cNvSpPr>
          <p:nvPr/>
        </p:nvSpPr>
        <p:spPr bwMode="auto">
          <a:xfrm>
            <a:off x="4006850" y="5781675"/>
            <a:ext cx="104775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xtLst/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/>
              <a:t>Flash Memory</a:t>
            </a:r>
            <a:endParaRPr lang="ja-JP" altLang="en-US" sz="1100"/>
          </a:p>
        </p:txBody>
      </p:sp>
      <p:sp>
        <p:nvSpPr>
          <p:cNvPr id="91" name="左右矢印 135"/>
          <p:cNvSpPr>
            <a:spLocks noChangeArrowheads="1"/>
          </p:cNvSpPr>
          <p:nvPr/>
        </p:nvSpPr>
        <p:spPr bwMode="auto">
          <a:xfrm>
            <a:off x="1682750" y="5280025"/>
            <a:ext cx="727075" cy="173038"/>
          </a:xfrm>
          <a:prstGeom prst="leftRightArrow">
            <a:avLst>
              <a:gd name="adj1" fmla="val 50000"/>
              <a:gd name="adj2" fmla="val 49877"/>
            </a:avLst>
          </a:prstGeom>
          <a:solidFill>
            <a:schemeClr val="bg1"/>
          </a:solidFill>
          <a:ln w="19050" algn="ctr">
            <a:solidFill>
              <a:srgbClr val="000099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2600"/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1760538" y="5397500"/>
            <a:ext cx="560387" cy="3079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tx1"/>
                </a:solidFill>
              </a:rPr>
              <a:t>PCIe</a:t>
            </a:r>
          </a:p>
        </p:txBody>
      </p:sp>
      <p:cxnSp>
        <p:nvCxnSpPr>
          <p:cNvPr id="93" name="直線コネクタ 92"/>
          <p:cNvCxnSpPr/>
          <p:nvPr/>
        </p:nvCxnSpPr>
        <p:spPr bwMode="auto">
          <a:xfrm flipV="1">
            <a:off x="4554538" y="5632450"/>
            <a:ext cx="0" cy="146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68"/>
          <p:cNvSpPr>
            <a:spLocks noChangeArrowheads="1"/>
          </p:cNvSpPr>
          <p:nvPr/>
        </p:nvSpPr>
        <p:spPr bwMode="auto">
          <a:xfrm>
            <a:off x="4405313" y="3992563"/>
            <a:ext cx="627062" cy="2968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xtLst/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/>
              <a:t>DRAM</a:t>
            </a:r>
            <a:endParaRPr lang="ja-JP" altLang="en-US" sz="1100"/>
          </a:p>
        </p:txBody>
      </p:sp>
      <p:sp>
        <p:nvSpPr>
          <p:cNvPr id="95" name="正方形/長方形 68"/>
          <p:cNvSpPr>
            <a:spLocks noChangeArrowheads="1"/>
          </p:cNvSpPr>
          <p:nvPr/>
        </p:nvSpPr>
        <p:spPr bwMode="auto">
          <a:xfrm>
            <a:off x="1084263" y="4510088"/>
            <a:ext cx="627062" cy="29686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/>
              <a:t>DRAM</a:t>
            </a:r>
            <a:endParaRPr lang="ja-JP" altLang="en-US" sz="1100"/>
          </a:p>
        </p:txBody>
      </p:sp>
      <p:sp>
        <p:nvSpPr>
          <p:cNvPr id="96" name="四角形吹き出し 137"/>
          <p:cNvSpPr>
            <a:spLocks noChangeArrowheads="1"/>
          </p:cNvSpPr>
          <p:nvPr/>
        </p:nvSpPr>
        <p:spPr bwMode="auto">
          <a:xfrm>
            <a:off x="4381500" y="4359275"/>
            <a:ext cx="781049" cy="398463"/>
          </a:xfrm>
          <a:prstGeom prst="wedgeRectCallout">
            <a:avLst>
              <a:gd name="adj1" fmla="val -89847"/>
              <a:gd name="adj2" fmla="val -54796"/>
            </a:avLst>
          </a:prstGeom>
          <a:solidFill>
            <a:srgbClr val="CCCCFF"/>
          </a:solidFill>
          <a:ln w="15875" algn="ctr">
            <a:solidFill>
              <a:srgbClr val="000099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 dirty="0">
                <a:solidFill>
                  <a:srgbClr val="000099"/>
                </a:solidFill>
              </a:rPr>
              <a:t>NF</a:t>
            </a:r>
            <a:r>
              <a:rPr lang="ja-JP" altLang="en-US" sz="1100" dirty="0">
                <a:solidFill>
                  <a:srgbClr val="000099"/>
                </a:solidFill>
              </a:rPr>
              <a:t>ベース</a:t>
            </a:r>
            <a:endParaRPr lang="en-US" altLang="ja-JP" sz="1100" dirty="0">
              <a:solidFill>
                <a:srgbClr val="000099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ja-JP" altLang="en-US" sz="1100" dirty="0">
                <a:solidFill>
                  <a:srgbClr val="000099"/>
                </a:solidFill>
              </a:rPr>
              <a:t>マイクロ</a:t>
            </a:r>
          </a:p>
        </p:txBody>
      </p:sp>
      <p:cxnSp>
        <p:nvCxnSpPr>
          <p:cNvPr id="97" name="直線コネクタ 91"/>
          <p:cNvCxnSpPr>
            <a:cxnSpLocks noChangeShapeType="1"/>
          </p:cNvCxnSpPr>
          <p:nvPr/>
        </p:nvCxnSpPr>
        <p:spPr bwMode="auto">
          <a:xfrm>
            <a:off x="1620838" y="4816475"/>
            <a:ext cx="0" cy="401638"/>
          </a:xfrm>
          <a:prstGeom prst="line">
            <a:avLst/>
          </a:prstGeom>
          <a:noFill/>
          <a:ln w="44450" algn="ctr">
            <a:solidFill>
              <a:srgbClr val="0000CC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直線コネクタ 92"/>
          <p:cNvCxnSpPr>
            <a:cxnSpLocks noChangeShapeType="1"/>
          </p:cNvCxnSpPr>
          <p:nvPr/>
        </p:nvCxnSpPr>
        <p:spPr bwMode="auto">
          <a:xfrm flipH="1">
            <a:off x="1595438" y="5221288"/>
            <a:ext cx="977900" cy="0"/>
          </a:xfrm>
          <a:prstGeom prst="line">
            <a:avLst/>
          </a:prstGeom>
          <a:noFill/>
          <a:ln w="444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直線コネクタ 93"/>
          <p:cNvCxnSpPr>
            <a:cxnSpLocks noChangeShapeType="1"/>
          </p:cNvCxnSpPr>
          <p:nvPr/>
        </p:nvCxnSpPr>
        <p:spPr bwMode="auto">
          <a:xfrm>
            <a:off x="2555875" y="4276725"/>
            <a:ext cx="0" cy="950913"/>
          </a:xfrm>
          <a:prstGeom prst="line">
            <a:avLst/>
          </a:prstGeom>
          <a:noFill/>
          <a:ln w="44450" algn="ctr">
            <a:solidFill>
              <a:srgbClr val="0000CC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Text Box 14"/>
          <p:cNvSpPr txBox="1">
            <a:spLocks noChangeArrowheads="1"/>
          </p:cNvSpPr>
          <p:nvPr/>
        </p:nvSpPr>
        <p:spPr bwMode="auto">
          <a:xfrm>
            <a:off x="3143250" y="6126163"/>
            <a:ext cx="2398713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000" dirty="0">
                <a:solidFill>
                  <a:schemeClr val="tx1"/>
                </a:solidFill>
              </a:rPr>
              <a:t>FE</a:t>
            </a:r>
            <a:r>
              <a:rPr lang="ja-JP" altLang="en-US" sz="1000" dirty="0">
                <a:solidFill>
                  <a:schemeClr val="tx1"/>
                </a:solidFill>
              </a:rPr>
              <a:t>：</a:t>
            </a:r>
            <a:r>
              <a:rPr lang="en-US" altLang="ja-JP" sz="1000" dirty="0">
                <a:solidFill>
                  <a:schemeClr val="tx1"/>
                </a:solidFill>
              </a:rPr>
              <a:t>Front End</a:t>
            </a:r>
            <a:r>
              <a:rPr lang="ja-JP" altLang="en-US" sz="1000" dirty="0" err="1">
                <a:solidFill>
                  <a:schemeClr val="tx1"/>
                </a:solidFill>
              </a:rPr>
              <a:t>、</a:t>
            </a:r>
            <a:r>
              <a:rPr lang="en-US" altLang="ja-JP" sz="1000" dirty="0">
                <a:solidFill>
                  <a:schemeClr val="tx1"/>
                </a:solidFill>
              </a:rPr>
              <a:t>BE</a:t>
            </a:r>
            <a:r>
              <a:rPr lang="ja-JP" altLang="en-US" sz="1000" dirty="0">
                <a:solidFill>
                  <a:schemeClr val="tx1"/>
                </a:solidFill>
              </a:rPr>
              <a:t>：</a:t>
            </a:r>
            <a:r>
              <a:rPr lang="en-US" altLang="ja-JP" sz="1000" dirty="0">
                <a:solidFill>
                  <a:schemeClr val="tx1"/>
                </a:solidFill>
              </a:rPr>
              <a:t>Back </a:t>
            </a:r>
            <a:r>
              <a:rPr lang="en-US" altLang="ja-JP" sz="1000" dirty="0" smtClean="0">
                <a:solidFill>
                  <a:schemeClr val="tx1"/>
                </a:solidFill>
              </a:rPr>
              <a:t>End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101" name="正方形/長方形 68"/>
          <p:cNvSpPr>
            <a:spLocks noChangeArrowheads="1"/>
          </p:cNvSpPr>
          <p:nvPr/>
        </p:nvSpPr>
        <p:spPr bwMode="auto">
          <a:xfrm>
            <a:off x="6008688" y="5565775"/>
            <a:ext cx="800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000">
                <a:solidFill>
                  <a:schemeClr val="bg1"/>
                </a:solidFill>
              </a:rPr>
              <a:t>Flash 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ja-JP" sz="1000">
                <a:solidFill>
                  <a:schemeClr val="bg1"/>
                </a:solidFill>
              </a:rPr>
              <a:t>Memory</a:t>
            </a:r>
          </a:p>
          <a:p>
            <a:pPr algn="ctr" eaLnBrk="1" hangingPunct="1">
              <a:lnSpc>
                <a:spcPct val="90000"/>
              </a:lnSpc>
            </a:pPr>
            <a:r>
              <a:rPr lang="ja-JP" altLang="en-US" sz="800">
                <a:solidFill>
                  <a:schemeClr val="bg1"/>
                </a:solidFill>
              </a:rPr>
              <a:t>（</a:t>
            </a:r>
            <a:r>
              <a:rPr lang="en-US" altLang="ja-JP" sz="800">
                <a:solidFill>
                  <a:schemeClr val="bg1"/>
                </a:solidFill>
              </a:rPr>
              <a:t>14</a:t>
            </a:r>
            <a:r>
              <a:rPr lang="ja-JP" altLang="en-US" sz="800">
                <a:solidFill>
                  <a:schemeClr val="bg1"/>
                </a:solidFill>
              </a:rPr>
              <a:t>年度）</a:t>
            </a:r>
          </a:p>
        </p:txBody>
      </p:sp>
      <p:sp>
        <p:nvSpPr>
          <p:cNvPr id="102" name="正方形/長方形 68"/>
          <p:cNvSpPr>
            <a:spLocks noChangeArrowheads="1"/>
          </p:cNvSpPr>
          <p:nvPr/>
        </p:nvSpPr>
        <p:spPr bwMode="auto">
          <a:xfrm>
            <a:off x="7380288" y="5565775"/>
            <a:ext cx="800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000">
                <a:solidFill>
                  <a:schemeClr val="bg1"/>
                </a:solidFill>
              </a:rPr>
              <a:t>Flash 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ja-JP" sz="1000">
                <a:solidFill>
                  <a:schemeClr val="bg1"/>
                </a:solidFill>
              </a:rPr>
              <a:t>Memory</a:t>
            </a:r>
          </a:p>
          <a:p>
            <a:pPr algn="ctr" eaLnBrk="1" hangingPunct="1">
              <a:lnSpc>
                <a:spcPct val="90000"/>
              </a:lnSpc>
            </a:pPr>
            <a:r>
              <a:rPr lang="ja-JP" altLang="en-US" sz="800">
                <a:solidFill>
                  <a:schemeClr val="bg1"/>
                </a:solidFill>
              </a:rPr>
              <a:t>（</a:t>
            </a:r>
            <a:r>
              <a:rPr lang="en-US" altLang="ja-JP" sz="800">
                <a:solidFill>
                  <a:schemeClr val="bg1"/>
                </a:solidFill>
              </a:rPr>
              <a:t>14</a:t>
            </a:r>
            <a:r>
              <a:rPr lang="ja-JP" altLang="en-US" sz="800">
                <a:solidFill>
                  <a:schemeClr val="bg1"/>
                </a:solidFill>
              </a:rPr>
              <a:t>年度）</a:t>
            </a:r>
          </a:p>
        </p:txBody>
      </p:sp>
      <p:sp>
        <p:nvSpPr>
          <p:cNvPr id="103" name="正方形/長方形 68"/>
          <p:cNvSpPr>
            <a:spLocks noChangeArrowheads="1"/>
          </p:cNvSpPr>
          <p:nvPr/>
        </p:nvSpPr>
        <p:spPr bwMode="auto">
          <a:xfrm>
            <a:off x="6130925" y="4845050"/>
            <a:ext cx="533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000">
                <a:solidFill>
                  <a:schemeClr val="bg1"/>
                </a:solidFill>
              </a:rPr>
              <a:t>FE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ja-JP" sz="1000">
                <a:solidFill>
                  <a:schemeClr val="bg1"/>
                </a:solidFill>
              </a:rPr>
              <a:t>FPGA</a:t>
            </a:r>
            <a:endParaRPr lang="ja-JP" altLang="en-US" sz="1000">
              <a:solidFill>
                <a:schemeClr val="bg1"/>
              </a:solidFill>
            </a:endParaRPr>
          </a:p>
        </p:txBody>
      </p:sp>
      <p:sp>
        <p:nvSpPr>
          <p:cNvPr id="104" name="正方形/長方形 68"/>
          <p:cNvSpPr>
            <a:spLocks noChangeArrowheads="1"/>
          </p:cNvSpPr>
          <p:nvPr/>
        </p:nvSpPr>
        <p:spPr bwMode="auto">
          <a:xfrm>
            <a:off x="7527925" y="4845050"/>
            <a:ext cx="533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000">
                <a:solidFill>
                  <a:schemeClr val="bg1"/>
                </a:solidFill>
              </a:rPr>
              <a:t>BE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ja-JP" sz="1000">
                <a:solidFill>
                  <a:schemeClr val="bg1"/>
                </a:solidFill>
              </a:rPr>
              <a:t>FPGA</a:t>
            </a:r>
            <a:endParaRPr lang="ja-JP" altLang="en-US" sz="1000">
              <a:solidFill>
                <a:schemeClr val="bg1"/>
              </a:solidFill>
            </a:endParaRPr>
          </a:p>
        </p:txBody>
      </p:sp>
      <p:sp>
        <p:nvSpPr>
          <p:cNvPr id="105" name="正方形/長方形 68"/>
          <p:cNvSpPr>
            <a:spLocks noChangeArrowheads="1"/>
          </p:cNvSpPr>
          <p:nvPr/>
        </p:nvSpPr>
        <p:spPr bwMode="auto">
          <a:xfrm>
            <a:off x="6765925" y="4187825"/>
            <a:ext cx="533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000" dirty="0">
                <a:solidFill>
                  <a:schemeClr val="bg1"/>
                </a:solidFill>
              </a:rPr>
              <a:t>SOC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ja-JP" sz="1000" dirty="0">
                <a:solidFill>
                  <a:schemeClr val="bg1"/>
                </a:solidFill>
              </a:rPr>
              <a:t>FPGA</a:t>
            </a:r>
            <a:endParaRPr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06" name="正方形/長方形 68"/>
          <p:cNvSpPr>
            <a:spLocks noChangeArrowheads="1"/>
          </p:cNvSpPr>
          <p:nvPr/>
        </p:nvSpPr>
        <p:spPr bwMode="auto">
          <a:xfrm>
            <a:off x="6142038" y="4451350"/>
            <a:ext cx="533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000">
                <a:solidFill>
                  <a:schemeClr val="bg1"/>
                </a:solidFill>
              </a:rPr>
              <a:t>DRAM</a:t>
            </a:r>
            <a:endParaRPr lang="ja-JP" altLang="en-US" sz="1000">
              <a:solidFill>
                <a:schemeClr val="bg1"/>
              </a:solidFill>
            </a:endParaRPr>
          </a:p>
        </p:txBody>
      </p:sp>
      <p:sp>
        <p:nvSpPr>
          <p:cNvPr id="107" name="正方形/長方形 68"/>
          <p:cNvSpPr>
            <a:spLocks noChangeArrowheads="1"/>
          </p:cNvSpPr>
          <p:nvPr/>
        </p:nvSpPr>
        <p:spPr bwMode="auto">
          <a:xfrm>
            <a:off x="7510463" y="4286250"/>
            <a:ext cx="533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000">
                <a:solidFill>
                  <a:schemeClr val="bg1"/>
                </a:solidFill>
              </a:rPr>
              <a:t>DRAM</a:t>
            </a:r>
            <a:endParaRPr lang="ja-JP" altLang="en-US" sz="1000">
              <a:solidFill>
                <a:schemeClr val="bg1"/>
              </a:solidFill>
            </a:endParaRPr>
          </a:p>
        </p:txBody>
      </p:sp>
      <p:sp>
        <p:nvSpPr>
          <p:cNvPr id="108" name="Text Box 25"/>
          <p:cNvSpPr txBox="1">
            <a:spLocks noChangeArrowheads="1"/>
          </p:cNvSpPr>
          <p:nvPr/>
        </p:nvSpPr>
        <p:spPr bwMode="auto">
          <a:xfrm>
            <a:off x="3954463" y="6381750"/>
            <a:ext cx="1296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ja-JP" altLang="en-US" sz="1100" dirty="0" smtClean="0">
                <a:solidFill>
                  <a:srgbClr val="000066"/>
                </a:solidFill>
                <a:sym typeface="Wingdings" pitchFamily="2" charset="2"/>
              </a:rPr>
              <a:t>：（日立超</a:t>
            </a:r>
            <a:r>
              <a:rPr lang="en-US" altLang="ja-JP" sz="1100" dirty="0" smtClean="0">
                <a:solidFill>
                  <a:srgbClr val="000066"/>
                </a:solidFill>
                <a:sym typeface="Wingdings" pitchFamily="2" charset="2"/>
              </a:rPr>
              <a:t>L</a:t>
            </a:r>
            <a:r>
              <a:rPr lang="ja-JP" altLang="en-US" sz="1100" dirty="0" smtClean="0">
                <a:solidFill>
                  <a:srgbClr val="000066"/>
                </a:solidFill>
                <a:sym typeface="Wingdings" pitchFamily="2" charset="2"/>
              </a:rPr>
              <a:t>）参画</a:t>
            </a:r>
            <a:endParaRPr lang="ja-JP" altLang="en-US" sz="1100" dirty="0">
              <a:solidFill>
                <a:srgbClr val="000066"/>
              </a:solidFill>
            </a:endParaRPr>
          </a:p>
        </p:txBody>
      </p:sp>
      <p:sp>
        <p:nvSpPr>
          <p:cNvPr id="109" name="正方形/長方形 68"/>
          <p:cNvSpPr>
            <a:spLocks noChangeArrowheads="1"/>
          </p:cNvSpPr>
          <p:nvPr/>
        </p:nvSpPr>
        <p:spPr bwMode="auto">
          <a:xfrm>
            <a:off x="3629025" y="6419850"/>
            <a:ext cx="355600" cy="190500"/>
          </a:xfrm>
          <a:prstGeom prst="rect">
            <a:avLst/>
          </a:prstGeom>
          <a:solidFill>
            <a:srgbClr val="CCCC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pic>
        <p:nvPicPr>
          <p:cNvPr id="1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00288"/>
            <a:ext cx="3743325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正方形/長方形 110"/>
          <p:cNvSpPr/>
          <p:nvPr/>
        </p:nvSpPr>
        <p:spPr bwMode="auto">
          <a:xfrm>
            <a:off x="2628900" y="3105150"/>
            <a:ext cx="1562100" cy="25717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kern="0" smtClean="0">
              <a:solidFill>
                <a:schemeClr val="bg1"/>
              </a:solidFill>
            </a:endParaRPr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2686050" y="3240784"/>
            <a:ext cx="309562" cy="0"/>
          </a:xfrm>
          <a:prstGeom prst="straightConnector1">
            <a:avLst/>
          </a:prstGeom>
          <a:ln w="1905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51"/>
          <p:cNvSpPr txBox="1"/>
          <p:nvPr/>
        </p:nvSpPr>
        <p:spPr>
          <a:xfrm>
            <a:off x="3033712" y="3119437"/>
            <a:ext cx="1371600" cy="200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200" dirty="0">
                <a:solidFill>
                  <a:srgbClr val="0000CC"/>
                </a:solidFill>
                <a:latin typeface="HGPｺﾞｼｯｸE" pitchFamily="50" charset="-128"/>
                <a:ea typeface="HGPｺﾞｼｯｸE" pitchFamily="50" charset="-128"/>
              </a:rPr>
              <a:t>：（日立超</a:t>
            </a:r>
            <a:r>
              <a:rPr kumimoji="1" lang="en-US" altLang="ja-JP" sz="1200" dirty="0">
                <a:solidFill>
                  <a:srgbClr val="0000CC"/>
                </a:solidFill>
                <a:latin typeface="HGPｺﾞｼｯｸE" pitchFamily="50" charset="-128"/>
                <a:ea typeface="HGPｺﾞｼｯｸE" pitchFamily="50" charset="-128"/>
              </a:rPr>
              <a:t>L</a:t>
            </a:r>
            <a:r>
              <a:rPr kumimoji="1" lang="ja-JP" altLang="en-US" sz="1200" dirty="0">
                <a:solidFill>
                  <a:srgbClr val="0000CC"/>
                </a:solidFill>
                <a:latin typeface="HGPｺﾞｼｯｸE" pitchFamily="50" charset="-128"/>
                <a:ea typeface="HGPｺﾞｼｯｸE" pitchFamily="50" charset="-128"/>
              </a:rPr>
              <a:t>）担当</a:t>
            </a:r>
          </a:p>
        </p:txBody>
      </p:sp>
      <p:sp>
        <p:nvSpPr>
          <p:cNvPr id="114" name="テキスト ボックス 9"/>
          <p:cNvSpPr txBox="1">
            <a:spLocks noChangeArrowheads="1"/>
          </p:cNvSpPr>
          <p:nvPr/>
        </p:nvSpPr>
        <p:spPr bwMode="auto">
          <a:xfrm>
            <a:off x="290513" y="2001361"/>
            <a:ext cx="14049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ja-JP" altLang="en-US" sz="1600" b="0" dirty="0" smtClean="0">
                <a:solidFill>
                  <a:schemeClr val="tx1"/>
                </a:solidFill>
              </a:rPr>
              <a:t>◆ 全体計画</a:t>
            </a:r>
            <a:endParaRPr lang="en-US" altLang="ja-JP" sz="1600" b="0" dirty="0">
              <a:solidFill>
                <a:schemeClr val="tx1"/>
              </a:solidFill>
            </a:endParaRPr>
          </a:p>
        </p:txBody>
      </p:sp>
      <p:sp>
        <p:nvSpPr>
          <p:cNvPr id="115" name="テキスト ボックス 58"/>
          <p:cNvSpPr txBox="1">
            <a:spLocks noChangeArrowheads="1"/>
          </p:cNvSpPr>
          <p:nvPr/>
        </p:nvSpPr>
        <p:spPr bwMode="auto">
          <a:xfrm>
            <a:off x="4356100" y="955675"/>
            <a:ext cx="2239716" cy="3139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ja-JP" altLang="en-US" sz="1600" b="0" dirty="0" smtClean="0">
                <a:solidFill>
                  <a:srgbClr val="000000"/>
                </a:solidFill>
              </a:rPr>
              <a:t>◆ （日立超Ｌ）参画部分</a:t>
            </a:r>
            <a:endParaRPr lang="en-US" altLang="ja-JP" sz="1600" b="0" dirty="0">
              <a:solidFill>
                <a:srgbClr val="000000"/>
              </a:solidFill>
            </a:endParaRP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233488"/>
            <a:ext cx="4533900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 Box 14"/>
          <p:cNvSpPr txBox="1">
            <a:spLocks noChangeArrowheads="1"/>
          </p:cNvSpPr>
          <p:nvPr/>
        </p:nvSpPr>
        <p:spPr bwMode="auto">
          <a:xfrm>
            <a:off x="6107112" y="6342876"/>
            <a:ext cx="1912937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200" b="0" dirty="0" smtClean="0">
                <a:solidFill>
                  <a:schemeClr val="tx1"/>
                </a:solidFill>
              </a:rPr>
              <a:t>[IFS</a:t>
            </a:r>
            <a:r>
              <a:rPr lang="ja-JP" altLang="en-US" sz="1200" b="0" dirty="0" smtClean="0">
                <a:solidFill>
                  <a:schemeClr val="tx1"/>
                </a:solidFill>
              </a:rPr>
              <a:t>試作ボード概観</a:t>
            </a:r>
            <a:r>
              <a:rPr lang="en-US" altLang="ja-JP" sz="1200" b="0" dirty="0" smtClean="0">
                <a:solidFill>
                  <a:schemeClr val="tx1"/>
                </a:solidFill>
              </a:rPr>
              <a:t>]</a:t>
            </a:r>
            <a:endParaRPr lang="en-US" altLang="ja-JP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22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スライド番号プレースホルダ 2"/>
          <p:cNvSpPr txBox="1">
            <a:spLocks noGrp="1"/>
          </p:cNvSpPr>
          <p:nvPr/>
        </p:nvSpPr>
        <p:spPr bwMode="auto">
          <a:xfrm>
            <a:off x="8810625" y="6523940"/>
            <a:ext cx="2825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74131DD2-F1EC-4A4B-AD75-DC3352D6AF10}" type="slidenum">
              <a:rPr lang="en-US" altLang="ja-JP" sz="1400">
                <a:solidFill>
                  <a:schemeClr val="tx1"/>
                </a:solidFill>
                <a:latin typeface="+mn-lt"/>
                <a:ea typeface="ＭＳ Ｐゴシック" pitchFamily="50" charset="-128"/>
              </a:rPr>
              <a:pPr algn="r">
                <a:defRPr/>
              </a:pPr>
              <a:t>2</a:t>
            </a:fld>
            <a:endParaRPr lang="en-US" altLang="ja-JP" sz="1400" dirty="0">
              <a:solidFill>
                <a:schemeClr val="tx1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0" y="42863"/>
            <a:ext cx="851693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ja-JP" altLang="en-US" sz="2400" b="0" dirty="0">
                <a:solidFill>
                  <a:srgbClr val="1C1C1C"/>
                </a:solidFill>
              </a:rPr>
              <a:t> </a:t>
            </a:r>
            <a:r>
              <a:rPr lang="ja-JP" altLang="en-US" sz="2400" b="0" dirty="0" smtClean="0">
                <a:solidFill>
                  <a:srgbClr val="1C1C1C"/>
                </a:solidFill>
              </a:rPr>
              <a:t>１</a:t>
            </a:r>
            <a:r>
              <a:rPr lang="en-US" altLang="ja-JP" sz="2400" b="0" dirty="0" smtClean="0">
                <a:solidFill>
                  <a:srgbClr val="1C1C1C"/>
                </a:solidFill>
              </a:rPr>
              <a:t>.</a:t>
            </a:r>
            <a:r>
              <a:rPr lang="ja-JP" altLang="en-US" sz="2400" b="0" dirty="0" smtClean="0">
                <a:solidFill>
                  <a:srgbClr val="1C1C1C"/>
                </a:solidFill>
              </a:rPr>
              <a:t>２</a:t>
            </a:r>
            <a:r>
              <a:rPr lang="ja-JP" altLang="en-US" sz="2400" b="0" dirty="0">
                <a:solidFill>
                  <a:srgbClr val="1C1C1C"/>
                </a:solidFill>
              </a:rPr>
              <a:t>　</a:t>
            </a:r>
            <a:r>
              <a:rPr lang="en-US" altLang="ja-JP" sz="2400" b="0" dirty="0">
                <a:solidFill>
                  <a:srgbClr val="1C1C1C"/>
                </a:solidFill>
              </a:rPr>
              <a:t>13</a:t>
            </a:r>
            <a:r>
              <a:rPr lang="ja-JP" altLang="en-US" sz="2400" b="0" dirty="0">
                <a:solidFill>
                  <a:srgbClr val="1C1C1C"/>
                </a:solidFill>
              </a:rPr>
              <a:t>年度 </a:t>
            </a:r>
            <a:r>
              <a:rPr lang="en-US" altLang="ja-JP" sz="2400" b="0" dirty="0">
                <a:solidFill>
                  <a:srgbClr val="1C1C1C"/>
                </a:solidFill>
              </a:rPr>
              <a:t>IFS_GSK/</a:t>
            </a:r>
            <a:r>
              <a:rPr lang="ja-JP" altLang="en-US" sz="2400" b="0" dirty="0">
                <a:solidFill>
                  <a:srgbClr val="1C1C1C"/>
                </a:solidFill>
              </a:rPr>
              <a:t>特研試作 成果</a:t>
            </a:r>
            <a:endParaRPr lang="en-US" altLang="ja-JP" sz="2400" b="0" dirty="0">
              <a:solidFill>
                <a:srgbClr val="1C1C1C"/>
              </a:solidFill>
            </a:endParaRPr>
          </a:p>
        </p:txBody>
      </p:sp>
      <p:sp>
        <p:nvSpPr>
          <p:cNvPr id="38" name="正方形/長方形 68"/>
          <p:cNvSpPr>
            <a:spLocks noChangeArrowheads="1"/>
          </p:cNvSpPr>
          <p:nvPr/>
        </p:nvSpPr>
        <p:spPr bwMode="auto">
          <a:xfrm>
            <a:off x="6230937" y="2857500"/>
            <a:ext cx="990600" cy="827088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sp>
        <p:nvSpPr>
          <p:cNvPr id="39" name="正方形/長方形 68"/>
          <p:cNvSpPr>
            <a:spLocks noChangeArrowheads="1"/>
          </p:cNvSpPr>
          <p:nvPr/>
        </p:nvSpPr>
        <p:spPr bwMode="auto">
          <a:xfrm>
            <a:off x="5372099" y="4770438"/>
            <a:ext cx="1117600" cy="749300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sp>
        <p:nvSpPr>
          <p:cNvPr id="40" name="正方形/長方形 68"/>
          <p:cNvSpPr>
            <a:spLocks noChangeArrowheads="1"/>
          </p:cNvSpPr>
          <p:nvPr/>
        </p:nvSpPr>
        <p:spPr bwMode="auto">
          <a:xfrm>
            <a:off x="6934199" y="4770438"/>
            <a:ext cx="1143000" cy="749300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6257924" y="2865438"/>
            <a:ext cx="1006475" cy="3079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400" dirty="0">
                <a:solidFill>
                  <a:schemeClr val="tx1"/>
                </a:solidFill>
              </a:rPr>
              <a:t>SOC_FPGA</a:t>
            </a:r>
          </a:p>
        </p:txBody>
      </p:sp>
      <p:sp>
        <p:nvSpPr>
          <p:cNvPr id="42" name="正方形/長方形 68"/>
          <p:cNvSpPr>
            <a:spLocks noChangeArrowheads="1"/>
          </p:cNvSpPr>
          <p:nvPr/>
        </p:nvSpPr>
        <p:spPr bwMode="auto">
          <a:xfrm>
            <a:off x="6389687" y="3173413"/>
            <a:ext cx="654050" cy="427037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 dirty="0"/>
              <a:t>A9×</a:t>
            </a:r>
            <a:r>
              <a:rPr lang="ja-JP" altLang="en-US" sz="1100" dirty="0"/>
              <a:t>２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5437187" y="4767263"/>
            <a:ext cx="1008062" cy="3079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tx1"/>
                </a:solidFill>
              </a:rPr>
              <a:t>FE_FPGA</a:t>
            </a:r>
          </a:p>
        </p:txBody>
      </p:sp>
      <p:sp>
        <p:nvSpPr>
          <p:cNvPr id="44" name="正方形/長方形 68"/>
          <p:cNvSpPr>
            <a:spLocks noChangeArrowheads="1"/>
          </p:cNvSpPr>
          <p:nvPr/>
        </p:nvSpPr>
        <p:spPr bwMode="auto">
          <a:xfrm>
            <a:off x="5465762" y="5057775"/>
            <a:ext cx="935037" cy="38258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 b="0">
                <a:solidFill>
                  <a:schemeClr val="tx1"/>
                </a:solidFill>
              </a:rPr>
              <a:t>NVMe</a:t>
            </a:r>
          </a:p>
          <a:p>
            <a:pPr algn="ctr" eaLnBrk="1" hangingPunct="1">
              <a:lnSpc>
                <a:spcPct val="90000"/>
              </a:lnSpc>
            </a:pPr>
            <a:r>
              <a:rPr lang="ja-JP" altLang="en-US" sz="1100" b="0">
                <a:solidFill>
                  <a:schemeClr val="tx1"/>
                </a:solidFill>
              </a:rPr>
              <a:t>アクセラレータ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7016749" y="4760913"/>
            <a:ext cx="1006475" cy="3079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tx1"/>
                </a:solidFill>
              </a:rPr>
              <a:t>BE_FPGA</a:t>
            </a:r>
          </a:p>
        </p:txBody>
      </p:sp>
      <p:sp>
        <p:nvSpPr>
          <p:cNvPr id="46" name="正方形/長方形 68"/>
          <p:cNvSpPr>
            <a:spLocks noChangeArrowheads="1"/>
          </p:cNvSpPr>
          <p:nvPr/>
        </p:nvSpPr>
        <p:spPr bwMode="auto">
          <a:xfrm>
            <a:off x="7031037" y="5113338"/>
            <a:ext cx="944562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 dirty="0"/>
              <a:t>Flash</a:t>
            </a:r>
            <a:r>
              <a:rPr lang="ja-JP" altLang="en-US" sz="1100" dirty="0"/>
              <a:t>制御</a:t>
            </a:r>
          </a:p>
        </p:txBody>
      </p:sp>
      <p:sp>
        <p:nvSpPr>
          <p:cNvPr id="47" name="正方形/長方形 68"/>
          <p:cNvSpPr>
            <a:spLocks noChangeArrowheads="1"/>
          </p:cNvSpPr>
          <p:nvPr/>
        </p:nvSpPr>
        <p:spPr bwMode="auto">
          <a:xfrm>
            <a:off x="5445124" y="3228975"/>
            <a:ext cx="627063" cy="29686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 dirty="0" smtClean="0"/>
              <a:t>DDR3</a:t>
            </a:r>
            <a:endParaRPr lang="ja-JP" altLang="en-US" sz="1100" dirty="0"/>
          </a:p>
        </p:txBody>
      </p:sp>
      <p:sp>
        <p:nvSpPr>
          <p:cNvPr id="48" name="正方形/長方形 68"/>
          <p:cNvSpPr>
            <a:spLocks noChangeArrowheads="1"/>
          </p:cNvSpPr>
          <p:nvPr/>
        </p:nvSpPr>
        <p:spPr bwMode="auto">
          <a:xfrm>
            <a:off x="5414962" y="5668963"/>
            <a:ext cx="1046162" cy="382587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/>
              <a:t>Flash Memory</a:t>
            </a:r>
            <a:endParaRPr lang="ja-JP" altLang="en-US" sz="1100"/>
          </a:p>
        </p:txBody>
      </p:sp>
      <p:sp>
        <p:nvSpPr>
          <p:cNvPr id="49" name="正方形/長方形 68"/>
          <p:cNvSpPr>
            <a:spLocks noChangeArrowheads="1"/>
          </p:cNvSpPr>
          <p:nvPr/>
        </p:nvSpPr>
        <p:spPr bwMode="auto">
          <a:xfrm>
            <a:off x="4924424" y="2628899"/>
            <a:ext cx="3798888" cy="355441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sp>
        <p:nvSpPr>
          <p:cNvPr id="50" name="正方形/長方形 68"/>
          <p:cNvSpPr>
            <a:spLocks noChangeArrowheads="1"/>
          </p:cNvSpPr>
          <p:nvPr/>
        </p:nvSpPr>
        <p:spPr bwMode="auto">
          <a:xfrm>
            <a:off x="3605212" y="4300538"/>
            <a:ext cx="850900" cy="18716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>
              <a:solidFill>
                <a:schemeClr val="tx1"/>
              </a:solidFill>
            </a:endParaRP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3611562" y="4305300"/>
            <a:ext cx="857250" cy="3079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ja-JP" altLang="en-US" sz="1400">
                <a:solidFill>
                  <a:schemeClr val="tx1"/>
                </a:solidFill>
              </a:rPr>
              <a:t>サーバ</a:t>
            </a:r>
            <a:endParaRPr lang="en-US" altLang="ja-JP" sz="1400">
              <a:solidFill>
                <a:schemeClr val="tx1"/>
              </a:solidFill>
            </a:endParaRPr>
          </a:p>
        </p:txBody>
      </p:sp>
      <p:sp>
        <p:nvSpPr>
          <p:cNvPr id="52" name="正方形/長方形 68"/>
          <p:cNvSpPr>
            <a:spLocks noChangeArrowheads="1"/>
          </p:cNvSpPr>
          <p:nvPr/>
        </p:nvSpPr>
        <p:spPr bwMode="auto">
          <a:xfrm>
            <a:off x="3719512" y="5305425"/>
            <a:ext cx="636587" cy="592138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>
                <a:solidFill>
                  <a:schemeClr val="tx1"/>
                </a:solidFill>
              </a:rPr>
              <a:t>NVMe</a:t>
            </a:r>
          </a:p>
          <a:p>
            <a:pPr algn="ctr" eaLnBrk="1" hangingPunct="1">
              <a:lnSpc>
                <a:spcPct val="90000"/>
              </a:lnSpc>
            </a:pPr>
            <a:r>
              <a:rPr lang="ja-JP" altLang="en-US" sz="1100">
                <a:solidFill>
                  <a:schemeClr val="tx1"/>
                </a:solidFill>
              </a:rPr>
              <a:t>ドライバ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7189787" y="2703513"/>
            <a:ext cx="1027112" cy="3079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ja-JP" altLang="en-US" sz="1400">
                <a:solidFill>
                  <a:schemeClr val="tx1"/>
                </a:solidFill>
              </a:rPr>
              <a:t>試作ボード</a:t>
            </a:r>
            <a:endParaRPr lang="en-US" altLang="ja-JP" sz="1400">
              <a:solidFill>
                <a:schemeClr val="tx1"/>
              </a:solidFill>
            </a:endParaRPr>
          </a:p>
        </p:txBody>
      </p:sp>
      <p:cxnSp>
        <p:nvCxnSpPr>
          <p:cNvPr id="54" name="直線コネクタ 53"/>
          <p:cNvCxnSpPr>
            <a:endCxn id="40" idx="1"/>
          </p:cNvCxnSpPr>
          <p:nvPr/>
        </p:nvCxnSpPr>
        <p:spPr bwMode="auto">
          <a:xfrm>
            <a:off x="6489699" y="5145088"/>
            <a:ext cx="444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3" idx="0"/>
          </p:cNvCxnSpPr>
          <p:nvPr/>
        </p:nvCxnSpPr>
        <p:spPr bwMode="auto">
          <a:xfrm flipV="1">
            <a:off x="5941218" y="3684588"/>
            <a:ext cx="646906" cy="1082675"/>
          </a:xfrm>
          <a:prstGeom prst="line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40" idx="0"/>
          </p:cNvCxnSpPr>
          <p:nvPr/>
        </p:nvCxnSpPr>
        <p:spPr bwMode="auto">
          <a:xfrm flipH="1" flipV="1">
            <a:off x="6988968" y="3684588"/>
            <a:ext cx="516731" cy="1085850"/>
          </a:xfrm>
          <a:prstGeom prst="line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 bwMode="auto">
          <a:xfrm flipV="1">
            <a:off x="5945187" y="5527675"/>
            <a:ext cx="0" cy="146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68"/>
          <p:cNvSpPr>
            <a:spLocks noChangeArrowheads="1"/>
          </p:cNvSpPr>
          <p:nvPr/>
        </p:nvSpPr>
        <p:spPr bwMode="auto">
          <a:xfrm>
            <a:off x="6984999" y="5676900"/>
            <a:ext cx="1047750" cy="3810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/>
              <a:t>Flash Memory</a:t>
            </a:r>
            <a:endParaRPr lang="ja-JP" altLang="en-US" sz="1100"/>
          </a:p>
        </p:txBody>
      </p:sp>
      <p:sp>
        <p:nvSpPr>
          <p:cNvPr id="59" name="左右矢印 135"/>
          <p:cNvSpPr>
            <a:spLocks noChangeArrowheads="1"/>
          </p:cNvSpPr>
          <p:nvPr/>
        </p:nvSpPr>
        <p:spPr bwMode="auto">
          <a:xfrm>
            <a:off x="4365624" y="5145088"/>
            <a:ext cx="1100138" cy="203199"/>
          </a:xfrm>
          <a:prstGeom prst="leftRightArrow">
            <a:avLst>
              <a:gd name="adj1" fmla="val 50000"/>
              <a:gd name="adj2" fmla="val 4987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2600"/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4405312" y="5292725"/>
            <a:ext cx="560387" cy="3079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400" dirty="0" err="1">
                <a:solidFill>
                  <a:schemeClr val="tx1"/>
                </a:solidFill>
              </a:rPr>
              <a:t>PCIe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/>
          <p:cNvCxnSpPr/>
          <p:nvPr/>
        </p:nvCxnSpPr>
        <p:spPr bwMode="auto">
          <a:xfrm flipV="1">
            <a:off x="7532687" y="5527675"/>
            <a:ext cx="0" cy="146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8"/>
          <p:cNvSpPr>
            <a:spLocks noChangeArrowheads="1"/>
          </p:cNvSpPr>
          <p:nvPr/>
        </p:nvSpPr>
        <p:spPr bwMode="auto">
          <a:xfrm>
            <a:off x="7383462" y="3230563"/>
            <a:ext cx="627062" cy="29686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 dirty="0" smtClean="0"/>
              <a:t>DDR3</a:t>
            </a:r>
            <a:endParaRPr lang="ja-JP" altLang="en-US" sz="1100" dirty="0"/>
          </a:p>
        </p:txBody>
      </p:sp>
      <p:sp>
        <p:nvSpPr>
          <p:cNvPr id="63" name="正方形/長方形 68"/>
          <p:cNvSpPr>
            <a:spLocks noChangeArrowheads="1"/>
          </p:cNvSpPr>
          <p:nvPr/>
        </p:nvSpPr>
        <p:spPr bwMode="auto">
          <a:xfrm>
            <a:off x="3729037" y="4729163"/>
            <a:ext cx="627062" cy="29686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>
                <a:solidFill>
                  <a:schemeClr val="tx1"/>
                </a:solidFill>
              </a:rPr>
              <a:t>DRAM</a:t>
            </a:r>
            <a:endParaRPr lang="ja-JP" altLang="en-US" sz="1100">
              <a:solidFill>
                <a:schemeClr val="tx1"/>
              </a:solidFill>
            </a:endParaRPr>
          </a:p>
        </p:txBody>
      </p:sp>
      <p:sp>
        <p:nvSpPr>
          <p:cNvPr id="64" name="テキスト ボックス 58"/>
          <p:cNvSpPr txBox="1">
            <a:spLocks noChangeArrowheads="1"/>
          </p:cNvSpPr>
          <p:nvPr/>
        </p:nvSpPr>
        <p:spPr bwMode="auto">
          <a:xfrm>
            <a:off x="441325" y="984250"/>
            <a:ext cx="7577715" cy="646331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ja-JP" altLang="en-US" b="0" dirty="0">
                <a:solidFill>
                  <a:srgbClr val="000000"/>
                </a:solidFill>
              </a:rPr>
              <a:t>◆</a:t>
            </a:r>
            <a:r>
              <a:rPr lang="ja-JP" altLang="en-US" dirty="0">
                <a:solidFill>
                  <a:srgbClr val="000000"/>
                </a:solidFill>
              </a:rPr>
              <a:t>主要技術（</a:t>
            </a:r>
            <a:r>
              <a:rPr lang="en-US" altLang="ja-JP" dirty="0" err="1" smtClean="0">
                <a:solidFill>
                  <a:srgbClr val="000000"/>
                </a:solidFill>
              </a:rPr>
              <a:t>PCIe</a:t>
            </a:r>
            <a:r>
              <a:rPr lang="en-US" altLang="ja-JP" dirty="0" smtClean="0">
                <a:solidFill>
                  <a:srgbClr val="000000"/>
                </a:solidFill>
              </a:rPr>
              <a:t>/FPGA</a:t>
            </a:r>
            <a:r>
              <a:rPr lang="ja-JP" altLang="en-US" dirty="0" smtClean="0">
                <a:solidFill>
                  <a:srgbClr val="000000"/>
                </a:solidFill>
              </a:rPr>
              <a:t>間通信）</a:t>
            </a:r>
            <a:r>
              <a:rPr lang="ja-JP" altLang="en-US" dirty="0">
                <a:solidFill>
                  <a:srgbClr val="000000"/>
                </a:solidFill>
              </a:rPr>
              <a:t>開発</a:t>
            </a:r>
            <a:r>
              <a:rPr lang="ja-JP" altLang="en-US" dirty="0" smtClean="0">
                <a:solidFill>
                  <a:srgbClr val="000000"/>
                </a:solidFill>
              </a:rPr>
              <a:t>にスパコン</a:t>
            </a:r>
            <a:r>
              <a:rPr lang="ja-JP" altLang="en-US" dirty="0">
                <a:solidFill>
                  <a:srgbClr val="000000"/>
                </a:solidFill>
              </a:rPr>
              <a:t>間</a:t>
            </a:r>
            <a:r>
              <a:rPr lang="ja-JP" altLang="en-US" dirty="0" smtClean="0">
                <a:solidFill>
                  <a:srgbClr val="000000"/>
                </a:solidFill>
              </a:rPr>
              <a:t>通信ボード開発</a:t>
            </a:r>
            <a:r>
              <a:rPr lang="ja-JP" altLang="en-US" dirty="0">
                <a:solidFill>
                  <a:srgbClr val="000000"/>
                </a:solidFill>
              </a:rPr>
              <a:t>経験者</a:t>
            </a:r>
            <a:r>
              <a:rPr lang="ja-JP" altLang="en-US" dirty="0" smtClean="0">
                <a:solidFill>
                  <a:srgbClr val="000000"/>
                </a:solidFill>
              </a:rPr>
              <a:t>と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 smtClean="0">
                <a:solidFill>
                  <a:srgbClr val="000000"/>
                </a:solidFill>
              </a:rPr>
              <a:t>   </a:t>
            </a:r>
            <a:r>
              <a:rPr lang="en-US" altLang="ja-JP" dirty="0" err="1" smtClean="0">
                <a:solidFill>
                  <a:srgbClr val="000000"/>
                </a:solidFill>
              </a:rPr>
              <a:t>PCIe</a:t>
            </a:r>
            <a:r>
              <a:rPr lang="ja-JP" altLang="en-US" dirty="0">
                <a:solidFill>
                  <a:srgbClr val="000000"/>
                </a:solidFill>
              </a:rPr>
              <a:t>搭載</a:t>
            </a:r>
            <a:r>
              <a:rPr lang="en-US" altLang="ja-JP" dirty="0" smtClean="0">
                <a:solidFill>
                  <a:srgbClr val="000000"/>
                </a:solidFill>
              </a:rPr>
              <a:t>FPGA</a:t>
            </a:r>
            <a:r>
              <a:rPr lang="ja-JP" altLang="en-US" dirty="0" smtClean="0">
                <a:solidFill>
                  <a:srgbClr val="000000"/>
                </a:solidFill>
              </a:rPr>
              <a:t>設計技術者</a:t>
            </a:r>
            <a:r>
              <a:rPr lang="ja-JP" altLang="en-US" dirty="0">
                <a:solidFill>
                  <a:srgbClr val="000000"/>
                </a:solidFill>
              </a:rPr>
              <a:t>が参画</a:t>
            </a:r>
            <a:endParaRPr lang="en-US" altLang="ja-JP" b="0" dirty="0">
              <a:solidFill>
                <a:srgbClr val="000000"/>
              </a:solidFill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4921248" y="3824386"/>
            <a:ext cx="1292225" cy="73866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400" dirty="0" smtClean="0">
                <a:solidFill>
                  <a:schemeClr val="accent2"/>
                </a:solidFill>
              </a:rPr>
              <a:t>LVDS 500MHz</a:t>
            </a:r>
          </a:p>
          <a:p>
            <a:pPr algn="ctr" eaLnBrk="1" hangingPunct="1"/>
            <a:r>
              <a:rPr lang="en-US" altLang="ja-JP" sz="1400" dirty="0" smtClean="0">
                <a:solidFill>
                  <a:schemeClr val="accent2"/>
                </a:solidFill>
              </a:rPr>
              <a:t>or</a:t>
            </a:r>
          </a:p>
          <a:p>
            <a:pPr algn="ctr" eaLnBrk="1" hangingPunct="1"/>
            <a:r>
              <a:rPr lang="en-US" altLang="ja-JP" sz="1400" dirty="0" err="1" smtClean="0">
                <a:solidFill>
                  <a:schemeClr val="accent2"/>
                </a:solidFill>
              </a:rPr>
              <a:t>PCIe</a:t>
            </a:r>
            <a:r>
              <a:rPr lang="en-US" altLang="ja-JP" sz="1400" dirty="0" smtClean="0">
                <a:solidFill>
                  <a:schemeClr val="accent2"/>
                </a:solidFill>
              </a:rPr>
              <a:t> Gen2 x4</a:t>
            </a:r>
            <a:endParaRPr lang="en-US" altLang="ja-JP" sz="1400" dirty="0">
              <a:solidFill>
                <a:schemeClr val="accent2"/>
              </a:solidFill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7364411" y="4138234"/>
            <a:ext cx="1292225" cy="30777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400" dirty="0" err="1" smtClean="0"/>
              <a:t>PCIe</a:t>
            </a:r>
            <a:r>
              <a:rPr lang="en-US" altLang="ja-JP" sz="1400" dirty="0" smtClean="0"/>
              <a:t> Gen2 x1</a:t>
            </a:r>
            <a:endParaRPr lang="en-US" altLang="ja-JP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83394" y="1943775"/>
            <a:ext cx="7219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① 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ALTERA</a:t>
            </a:r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の新デバイスで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ある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Cortex-A9</a:t>
            </a:r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搭載</a:t>
            </a:r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Cyclone-FPGA</a:t>
            </a:r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を使用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。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ja-JP" altLang="en-US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② 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Cyclone-FPGA(CPU</a:t>
            </a:r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)</a:t>
            </a:r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</a:t>
            </a:r>
            <a:r>
              <a:rPr lang="en-US" altLang="ja-JP" dirty="0" err="1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Stratix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-FPGA</a:t>
            </a:r>
          </a:p>
          <a:p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(</a:t>
            </a:r>
            <a:r>
              <a:rPr lang="en-US" altLang="ja-JP" dirty="0" err="1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NVMe</a:t>
            </a:r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制御</a:t>
            </a:r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)</a:t>
            </a:r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間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LVDS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インタフェース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500MHz</a:t>
            </a:r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で接続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。さらに</a:t>
            </a:r>
            <a:r>
              <a:rPr lang="en-US" altLang="ja-JP" dirty="0" err="1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PCIe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Gen2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で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接続し性能を比較。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 上記を予定通り実施し、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目標性能を満足することが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できた。</a:t>
            </a:r>
            <a:endParaRPr lang="ja-JP" altLang="en-US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122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方形/長方形 68"/>
          <p:cNvSpPr>
            <a:spLocks noChangeArrowheads="1"/>
          </p:cNvSpPr>
          <p:nvPr/>
        </p:nvSpPr>
        <p:spPr bwMode="auto">
          <a:xfrm>
            <a:off x="5775252" y="5471836"/>
            <a:ext cx="3196735" cy="1146411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xtLst/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sp>
        <p:nvSpPr>
          <p:cNvPr id="69" name="スライド番号プレースホルダ 2"/>
          <p:cNvSpPr txBox="1">
            <a:spLocks noGrp="1"/>
          </p:cNvSpPr>
          <p:nvPr/>
        </p:nvSpPr>
        <p:spPr bwMode="auto">
          <a:xfrm>
            <a:off x="8810625" y="6523940"/>
            <a:ext cx="2825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74131DD2-F1EC-4A4B-AD75-DC3352D6AF10}" type="slidenum">
              <a:rPr lang="en-US" altLang="ja-JP" sz="1400">
                <a:solidFill>
                  <a:schemeClr val="tx1"/>
                </a:solidFill>
                <a:latin typeface="+mn-lt"/>
                <a:ea typeface="ＭＳ Ｐゴシック" pitchFamily="50" charset="-128"/>
              </a:rPr>
              <a:pPr algn="r">
                <a:defRPr/>
              </a:pPr>
              <a:t>3</a:t>
            </a:fld>
            <a:endParaRPr lang="en-US" altLang="ja-JP" sz="1400" dirty="0">
              <a:solidFill>
                <a:schemeClr val="tx1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0" y="52388"/>
            <a:ext cx="851693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ja-JP" altLang="en-US" sz="2400" b="0" dirty="0">
                <a:solidFill>
                  <a:srgbClr val="1C1C1C"/>
                </a:solidFill>
              </a:rPr>
              <a:t> </a:t>
            </a:r>
            <a:r>
              <a:rPr lang="ja-JP" altLang="en-US" sz="2400" b="0" dirty="0" smtClean="0">
                <a:solidFill>
                  <a:srgbClr val="1C1C1C"/>
                </a:solidFill>
              </a:rPr>
              <a:t>１</a:t>
            </a:r>
            <a:r>
              <a:rPr lang="en-US" altLang="ja-JP" sz="2400" b="0" dirty="0" smtClean="0">
                <a:solidFill>
                  <a:srgbClr val="1C1C1C"/>
                </a:solidFill>
              </a:rPr>
              <a:t>.</a:t>
            </a:r>
            <a:r>
              <a:rPr lang="ja-JP" altLang="en-US" sz="2400" b="0" dirty="0" smtClean="0">
                <a:solidFill>
                  <a:srgbClr val="1C1C1C"/>
                </a:solidFill>
              </a:rPr>
              <a:t>３</a:t>
            </a:r>
            <a:r>
              <a:rPr lang="ja-JP" altLang="en-US" sz="2400" b="0" dirty="0">
                <a:solidFill>
                  <a:srgbClr val="1C1C1C"/>
                </a:solidFill>
              </a:rPr>
              <a:t>　</a:t>
            </a:r>
            <a:r>
              <a:rPr lang="ja-JP" altLang="en-US" sz="2400" b="0" dirty="0">
                <a:solidFill>
                  <a:srgbClr val="1C1C1C"/>
                </a:solidFill>
              </a:rPr>
              <a:t>　</a:t>
            </a:r>
            <a:r>
              <a:rPr lang="en-US" altLang="ja-JP" sz="2400" b="0" dirty="0">
                <a:solidFill>
                  <a:srgbClr val="1C1C1C"/>
                </a:solidFill>
              </a:rPr>
              <a:t>NF3000/IFS</a:t>
            </a:r>
            <a:r>
              <a:rPr lang="ja-JP" altLang="en-US" sz="2400" b="0" dirty="0">
                <a:solidFill>
                  <a:srgbClr val="1C1C1C"/>
                </a:solidFill>
              </a:rPr>
              <a:t>開発への</a:t>
            </a:r>
            <a:r>
              <a:rPr lang="ja-JP" altLang="en-US" sz="2400" b="0" dirty="0" smtClean="0">
                <a:solidFill>
                  <a:srgbClr val="1C1C1C"/>
                </a:solidFill>
              </a:rPr>
              <a:t>参画</a:t>
            </a:r>
            <a:endParaRPr lang="en-US" altLang="ja-JP" sz="2400" b="0" dirty="0">
              <a:solidFill>
                <a:srgbClr val="1C1C1C"/>
              </a:solidFill>
            </a:endParaRPr>
          </a:p>
        </p:txBody>
      </p:sp>
      <p:sp>
        <p:nvSpPr>
          <p:cNvPr id="71" name="角丸四角形 26"/>
          <p:cNvSpPr>
            <a:spLocks noChangeArrowheads="1"/>
          </p:cNvSpPr>
          <p:nvPr/>
        </p:nvSpPr>
        <p:spPr bwMode="auto">
          <a:xfrm>
            <a:off x="999524" y="1847850"/>
            <a:ext cx="2928938" cy="2568575"/>
          </a:xfrm>
          <a:prstGeom prst="roundRect">
            <a:avLst>
              <a:gd name="adj" fmla="val 10606"/>
            </a:avLst>
          </a:prstGeom>
          <a:solidFill>
            <a:srgbClr val="FFFF99"/>
          </a:solidFill>
          <a:ln w="19050" algn="ctr">
            <a:solidFill>
              <a:srgbClr val="000099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2600" b="0"/>
          </a:p>
        </p:txBody>
      </p:sp>
      <p:sp>
        <p:nvSpPr>
          <p:cNvPr id="72" name="円/楕円 51"/>
          <p:cNvSpPr>
            <a:spLocks noChangeArrowheads="1"/>
          </p:cNvSpPr>
          <p:nvPr/>
        </p:nvSpPr>
        <p:spPr bwMode="auto">
          <a:xfrm rot="19657610">
            <a:off x="5399447" y="1481341"/>
            <a:ext cx="2619415" cy="2754671"/>
          </a:xfrm>
          <a:prstGeom prst="ellipse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2600" b="0"/>
          </a:p>
        </p:txBody>
      </p:sp>
      <p:pic>
        <p:nvPicPr>
          <p:cNvPr id="73" name="図 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74" y="2049463"/>
            <a:ext cx="8778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8047"/>
              </p:ext>
            </p:extLst>
          </p:nvPr>
        </p:nvGraphicFramePr>
        <p:xfrm>
          <a:off x="1400175" y="2554288"/>
          <a:ext cx="2057400" cy="16827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8839"/>
                <a:gridCol w="1258561"/>
              </a:tblGrid>
              <a:tr h="30225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分野</a:t>
                      </a:r>
                      <a:endParaRPr kumimoji="1" lang="ja-JP" altLang="en-US" sz="1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marL="91411" marR="9141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主要メンバ</a:t>
                      </a:r>
                      <a:endParaRPr kumimoji="1" lang="ja-JP" altLang="en-US" sz="1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marL="91411" marR="91411" marT="45700" marB="45700"/>
                </a:tc>
              </a:tr>
              <a:tr h="276489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基本検討</a:t>
                      </a:r>
                      <a:endParaRPr kumimoji="1" lang="ja-JP" altLang="en-US" sz="1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marL="91411" marR="91411" marT="45700" marB="457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坪井主管技師</a:t>
                      </a:r>
                      <a:endParaRPr kumimoji="1" lang="ja-JP" altLang="en-US" sz="1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marL="91411" marR="91411" marT="45700" marB="45700"/>
                </a:tc>
              </a:tr>
              <a:tr h="82291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ASIC</a:t>
                      </a:r>
                      <a:endParaRPr kumimoji="1" lang="ja-JP" altLang="en-US" sz="1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marL="91411" marR="91411" marT="45700" marB="457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高須賀主任技師</a:t>
                      </a:r>
                      <a:endParaRPr kumimoji="1" lang="en-US" altLang="ja-JP" sz="1200" dirty="0" smtClean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  <a:p>
                      <a:r>
                        <a:rPr kumimoji="1" lang="ja-JP" altLang="en-US" sz="12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阿部主任技師</a:t>
                      </a:r>
                      <a:endParaRPr kumimoji="1" lang="en-US" altLang="ja-JP" sz="1200" dirty="0" smtClean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  <a:p>
                      <a:r>
                        <a:rPr kumimoji="1" lang="ja-JP" altLang="en-US" sz="12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近藤主任技師</a:t>
                      </a:r>
                      <a:endParaRPr kumimoji="1" lang="en-US" altLang="ja-JP" sz="1200" dirty="0" smtClean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  <a:p>
                      <a:r>
                        <a:rPr kumimoji="1" lang="ja-JP" altLang="en-US" sz="12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亀井主任技師</a:t>
                      </a:r>
                      <a:endParaRPr kumimoji="1" lang="ja-JP" altLang="en-US" sz="1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marL="91411" marR="91411" marT="45700" marB="45700"/>
                </a:tc>
              </a:tr>
              <a:tr h="281087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マイクロ</a:t>
                      </a:r>
                      <a:endParaRPr kumimoji="1" lang="ja-JP" altLang="en-US" sz="1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marL="91411" marR="91411" marT="45700" marB="457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石飛主任技師</a:t>
                      </a:r>
                      <a:endParaRPr kumimoji="1" lang="ja-JP" altLang="en-US" sz="1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marL="91411" marR="91411" marT="45700" marB="45700"/>
                </a:tc>
              </a:tr>
            </a:tbl>
          </a:graphicData>
        </a:graphic>
      </p:graphicFrame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1534512" y="2208213"/>
            <a:ext cx="8937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600">
                <a:solidFill>
                  <a:srgbClr val="0000CC"/>
                </a:solidFill>
              </a:rPr>
              <a:t>【</a:t>
            </a:r>
            <a:r>
              <a:rPr lang="ja-JP" altLang="en-US" sz="1600">
                <a:solidFill>
                  <a:srgbClr val="0000CC"/>
                </a:solidFill>
              </a:rPr>
              <a:t>ＮＦ</a:t>
            </a:r>
            <a:r>
              <a:rPr lang="en-US" altLang="ja-JP" sz="1600">
                <a:solidFill>
                  <a:srgbClr val="0000CC"/>
                </a:solidFill>
              </a:rPr>
              <a:t>】</a:t>
            </a:r>
          </a:p>
        </p:txBody>
      </p:sp>
      <p:sp>
        <p:nvSpPr>
          <p:cNvPr id="76" name="右矢印 27"/>
          <p:cNvSpPr>
            <a:spLocks noChangeArrowheads="1"/>
          </p:cNvSpPr>
          <p:nvPr/>
        </p:nvSpPr>
        <p:spPr bwMode="auto">
          <a:xfrm>
            <a:off x="358174" y="3249613"/>
            <a:ext cx="1066800" cy="628650"/>
          </a:xfrm>
          <a:prstGeom prst="rightArrow">
            <a:avLst>
              <a:gd name="adj1" fmla="val 77056"/>
              <a:gd name="adj2" fmla="val 30930"/>
            </a:avLst>
          </a:prstGeom>
          <a:solidFill>
            <a:srgbClr val="CCCCFF"/>
          </a:solidFill>
          <a:ln w="9525" algn="ctr">
            <a:solidFill>
              <a:srgbClr val="000099"/>
            </a:solidFill>
            <a:round/>
            <a:headEnd/>
            <a:tailEnd/>
          </a:ln>
        </p:spPr>
        <p:txBody>
          <a:bodyPr lIns="36000" rIns="0" anchor="ctr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400" b="0"/>
              <a:t>SH</a:t>
            </a:r>
            <a:r>
              <a:rPr lang="ja-JP" altLang="en-US" sz="1400" b="0"/>
              <a:t>マイコン</a:t>
            </a:r>
            <a:endParaRPr lang="en-US" altLang="ja-JP" sz="1400" b="0"/>
          </a:p>
          <a:p>
            <a:pPr algn="ctr" eaLnBrk="1" hangingPunct="1">
              <a:lnSpc>
                <a:spcPct val="90000"/>
              </a:lnSpc>
            </a:pPr>
            <a:r>
              <a:rPr lang="ja-JP" altLang="en-US" sz="1400" b="0"/>
              <a:t>開発者</a:t>
            </a:r>
          </a:p>
        </p:txBody>
      </p:sp>
      <p:sp>
        <p:nvSpPr>
          <p:cNvPr id="77" name="右矢印 28"/>
          <p:cNvSpPr>
            <a:spLocks noChangeArrowheads="1"/>
          </p:cNvSpPr>
          <p:nvPr/>
        </p:nvSpPr>
        <p:spPr bwMode="auto">
          <a:xfrm>
            <a:off x="358174" y="3960813"/>
            <a:ext cx="1092200" cy="387350"/>
          </a:xfrm>
          <a:prstGeom prst="rightArrow">
            <a:avLst>
              <a:gd name="adj1" fmla="val 62963"/>
              <a:gd name="adj2" fmla="val 47517"/>
            </a:avLst>
          </a:prstGeom>
          <a:solidFill>
            <a:srgbClr val="CCCCFF"/>
          </a:solidFill>
          <a:ln w="9525" algn="ctr">
            <a:solidFill>
              <a:srgbClr val="000099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ja-JP" altLang="en-US" sz="1400" b="0"/>
              <a:t>組込ソフト</a:t>
            </a:r>
          </a:p>
        </p:txBody>
      </p:sp>
      <p:sp>
        <p:nvSpPr>
          <p:cNvPr id="78" name="右矢印 29"/>
          <p:cNvSpPr>
            <a:spLocks noChangeArrowheads="1"/>
          </p:cNvSpPr>
          <p:nvPr/>
        </p:nvSpPr>
        <p:spPr bwMode="auto">
          <a:xfrm>
            <a:off x="358174" y="2800350"/>
            <a:ext cx="1066800" cy="388938"/>
          </a:xfrm>
          <a:prstGeom prst="rightArrow">
            <a:avLst>
              <a:gd name="adj1" fmla="val 73046"/>
              <a:gd name="adj2" fmla="val 44241"/>
            </a:avLst>
          </a:prstGeom>
          <a:solidFill>
            <a:srgbClr val="CCCCFF"/>
          </a:solidFill>
          <a:ln w="9525" algn="ctr">
            <a:solidFill>
              <a:srgbClr val="000099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400" b="0"/>
              <a:t>DF/RAID</a:t>
            </a:r>
            <a:endParaRPr lang="ja-JP" altLang="en-US" sz="1400" b="0"/>
          </a:p>
        </p:txBody>
      </p: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890476" y="4751778"/>
            <a:ext cx="26066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600" dirty="0">
                <a:solidFill>
                  <a:srgbClr val="0000CC"/>
                </a:solidFill>
              </a:rPr>
              <a:t>【</a:t>
            </a:r>
            <a:r>
              <a:rPr lang="ja-JP" altLang="en-US" sz="1600" dirty="0">
                <a:solidFill>
                  <a:srgbClr val="0000CC"/>
                </a:solidFill>
              </a:rPr>
              <a:t>スパコン向け</a:t>
            </a:r>
            <a:r>
              <a:rPr lang="en-US" altLang="ja-JP" sz="1600" dirty="0" err="1" smtClean="0">
                <a:solidFill>
                  <a:srgbClr val="0000CC"/>
                </a:solidFill>
              </a:rPr>
              <a:t>PCIe_SW</a:t>
            </a:r>
            <a:r>
              <a:rPr lang="en-US" altLang="ja-JP" sz="1600" dirty="0">
                <a:solidFill>
                  <a:srgbClr val="0000CC"/>
                </a:solidFill>
              </a:rPr>
              <a:t>】</a:t>
            </a:r>
          </a:p>
        </p:txBody>
      </p:sp>
      <p:cxnSp>
        <p:nvCxnSpPr>
          <p:cNvPr id="80" name="直線コネクタ 79"/>
          <p:cNvCxnSpPr>
            <a:endCxn id="90" idx="2"/>
          </p:cNvCxnSpPr>
          <p:nvPr/>
        </p:nvCxnSpPr>
        <p:spPr bwMode="auto">
          <a:xfrm flipV="1">
            <a:off x="6340617" y="3684929"/>
            <a:ext cx="4560" cy="145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4"/>
          <p:cNvSpPr>
            <a:spLocks noChangeArrowheads="1"/>
          </p:cNvSpPr>
          <p:nvPr/>
        </p:nvSpPr>
        <p:spPr bwMode="auto">
          <a:xfrm>
            <a:off x="5486400" y="1539097"/>
            <a:ext cx="2906162" cy="2726738"/>
          </a:xfrm>
          <a:prstGeom prst="roundRect">
            <a:avLst>
              <a:gd name="adj" fmla="val 8875"/>
            </a:avLst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2600" b="0"/>
          </a:p>
        </p:txBody>
      </p:sp>
      <p:cxnSp>
        <p:nvCxnSpPr>
          <p:cNvPr id="82" name="直線コネクタ 81"/>
          <p:cNvCxnSpPr>
            <a:endCxn id="84" idx="1"/>
          </p:cNvCxnSpPr>
          <p:nvPr/>
        </p:nvCxnSpPr>
        <p:spPr bwMode="auto">
          <a:xfrm>
            <a:off x="6896922" y="2860040"/>
            <a:ext cx="179395" cy="391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endCxn id="84" idx="1"/>
          </p:cNvCxnSpPr>
          <p:nvPr/>
        </p:nvCxnSpPr>
        <p:spPr bwMode="auto">
          <a:xfrm flipV="1">
            <a:off x="6901482" y="3251604"/>
            <a:ext cx="174835" cy="395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68"/>
          <p:cNvSpPr>
            <a:spLocks noChangeArrowheads="1"/>
          </p:cNvSpPr>
          <p:nvPr/>
        </p:nvSpPr>
        <p:spPr bwMode="auto">
          <a:xfrm>
            <a:off x="7076317" y="2976732"/>
            <a:ext cx="1032013" cy="549743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7118835" y="2966358"/>
            <a:ext cx="1082213" cy="30893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400" dirty="0">
                <a:solidFill>
                  <a:schemeClr val="tx1"/>
                </a:solidFill>
              </a:rPr>
              <a:t>SOC_FPGA</a:t>
            </a:r>
          </a:p>
        </p:txBody>
      </p:sp>
      <p:sp>
        <p:nvSpPr>
          <p:cNvPr id="86" name="正方形/長方形 68"/>
          <p:cNvSpPr>
            <a:spLocks noChangeArrowheads="1"/>
          </p:cNvSpPr>
          <p:nvPr/>
        </p:nvSpPr>
        <p:spPr bwMode="auto">
          <a:xfrm>
            <a:off x="7130996" y="3225672"/>
            <a:ext cx="863214" cy="268974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 dirty="0"/>
              <a:t>A9×</a:t>
            </a:r>
            <a:r>
              <a:rPr lang="ja-JP" altLang="en-US" sz="1100" dirty="0"/>
              <a:t>２</a:t>
            </a:r>
          </a:p>
        </p:txBody>
      </p:sp>
      <p:sp>
        <p:nvSpPr>
          <p:cNvPr id="87" name="Text Box 14"/>
          <p:cNvSpPr txBox="1">
            <a:spLocks noChangeArrowheads="1"/>
          </p:cNvSpPr>
          <p:nvPr/>
        </p:nvSpPr>
        <p:spPr bwMode="auto">
          <a:xfrm>
            <a:off x="5878549" y="2454538"/>
            <a:ext cx="965175" cy="25153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tx1"/>
                </a:solidFill>
              </a:rPr>
              <a:t>FE_FPGA</a:t>
            </a:r>
          </a:p>
        </p:txBody>
      </p:sp>
      <p:sp>
        <p:nvSpPr>
          <p:cNvPr id="88" name="正方形/長方形 68"/>
          <p:cNvSpPr>
            <a:spLocks noChangeArrowheads="1"/>
          </p:cNvSpPr>
          <p:nvPr/>
        </p:nvSpPr>
        <p:spPr bwMode="auto">
          <a:xfrm>
            <a:off x="5905909" y="2728020"/>
            <a:ext cx="895256" cy="312472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 dirty="0" err="1" smtClean="0">
                <a:solidFill>
                  <a:srgbClr val="000099"/>
                </a:solidFill>
              </a:rPr>
              <a:t>NVMe,OoODE</a:t>
            </a:r>
            <a:endParaRPr lang="en-US" altLang="ja-JP" sz="1100" dirty="0">
              <a:solidFill>
                <a:srgbClr val="000099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ja-JP" altLang="en-US" sz="900" dirty="0">
                <a:solidFill>
                  <a:srgbClr val="000099"/>
                </a:solidFill>
              </a:rPr>
              <a:t>アクセラレータ</a:t>
            </a:r>
          </a:p>
        </p:txBody>
      </p:sp>
      <p:sp>
        <p:nvSpPr>
          <p:cNvPr id="89" name="Text Box 14"/>
          <p:cNvSpPr txBox="1">
            <a:spLocks noChangeArrowheads="1"/>
          </p:cNvSpPr>
          <p:nvPr/>
        </p:nvSpPr>
        <p:spPr bwMode="auto">
          <a:xfrm>
            <a:off x="5880070" y="3174129"/>
            <a:ext cx="963654" cy="25153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tx1"/>
                </a:solidFill>
              </a:rPr>
              <a:t>BE_FPGA</a:t>
            </a:r>
          </a:p>
        </p:txBody>
      </p:sp>
      <p:sp>
        <p:nvSpPr>
          <p:cNvPr id="90" name="正方形/長方形 68"/>
          <p:cNvSpPr>
            <a:spLocks noChangeArrowheads="1"/>
          </p:cNvSpPr>
          <p:nvPr/>
        </p:nvSpPr>
        <p:spPr bwMode="auto">
          <a:xfrm>
            <a:off x="5893749" y="3425617"/>
            <a:ext cx="904376" cy="2593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 dirty="0"/>
              <a:t>Flash</a:t>
            </a:r>
            <a:r>
              <a:rPr lang="ja-JP" altLang="en-US" sz="1100" dirty="0"/>
              <a:t>制御</a:t>
            </a:r>
          </a:p>
        </p:txBody>
      </p:sp>
      <p:sp>
        <p:nvSpPr>
          <p:cNvPr id="91" name="正方形/長方形 68"/>
          <p:cNvSpPr>
            <a:spLocks noChangeArrowheads="1"/>
          </p:cNvSpPr>
          <p:nvPr/>
        </p:nvSpPr>
        <p:spPr bwMode="auto">
          <a:xfrm>
            <a:off x="5801032" y="3181909"/>
            <a:ext cx="1094371" cy="543260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cxnSp>
        <p:nvCxnSpPr>
          <p:cNvPr id="92" name="直線コネクタ 91"/>
          <p:cNvCxnSpPr/>
          <p:nvPr/>
        </p:nvCxnSpPr>
        <p:spPr bwMode="auto">
          <a:xfrm flipV="1">
            <a:off x="6342138" y="3014653"/>
            <a:ext cx="0" cy="162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四角形吹き出し 137"/>
          <p:cNvSpPr>
            <a:spLocks noChangeArrowheads="1"/>
          </p:cNvSpPr>
          <p:nvPr/>
        </p:nvSpPr>
        <p:spPr bwMode="auto">
          <a:xfrm>
            <a:off x="7143134" y="3591485"/>
            <a:ext cx="846618" cy="451538"/>
          </a:xfrm>
          <a:prstGeom prst="wedgeRectCallout">
            <a:avLst>
              <a:gd name="adj1" fmla="val -38042"/>
              <a:gd name="adj2" fmla="val -100259"/>
            </a:avLst>
          </a:prstGeom>
          <a:solidFill>
            <a:srgbClr val="CCCCFF"/>
          </a:solidFill>
          <a:ln w="9525" algn="ctr">
            <a:solidFill>
              <a:srgbClr val="000099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 dirty="0">
                <a:solidFill>
                  <a:srgbClr val="000099"/>
                </a:solidFill>
              </a:rPr>
              <a:t>NF</a:t>
            </a:r>
            <a:r>
              <a:rPr lang="ja-JP" altLang="en-US" sz="1100" dirty="0">
                <a:solidFill>
                  <a:srgbClr val="000099"/>
                </a:solidFill>
              </a:rPr>
              <a:t>ベース</a:t>
            </a:r>
            <a:endParaRPr lang="en-US" altLang="ja-JP" sz="1100" dirty="0">
              <a:solidFill>
                <a:srgbClr val="000099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ja-JP" altLang="en-US" sz="1100" dirty="0">
                <a:solidFill>
                  <a:srgbClr val="000099"/>
                </a:solidFill>
              </a:rPr>
              <a:t>マイクロ</a:t>
            </a:r>
          </a:p>
        </p:txBody>
      </p:sp>
      <p:sp>
        <p:nvSpPr>
          <p:cNvPr id="94" name="正方形/長方形 68"/>
          <p:cNvSpPr>
            <a:spLocks noChangeArrowheads="1"/>
          </p:cNvSpPr>
          <p:nvPr/>
        </p:nvSpPr>
        <p:spPr bwMode="auto">
          <a:xfrm>
            <a:off x="5797992" y="2476579"/>
            <a:ext cx="1094371" cy="611978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sp>
        <p:nvSpPr>
          <p:cNvPr id="95" name="正方形/長方形 68"/>
          <p:cNvSpPr>
            <a:spLocks noChangeArrowheads="1"/>
          </p:cNvSpPr>
          <p:nvPr/>
        </p:nvSpPr>
        <p:spPr bwMode="auto">
          <a:xfrm>
            <a:off x="5811671" y="3810742"/>
            <a:ext cx="1063971" cy="26320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/>
              <a:t>Flash  Memory</a:t>
            </a:r>
            <a:endParaRPr lang="ja-JP" altLang="en-US" sz="1100"/>
          </a:p>
        </p:txBody>
      </p:sp>
      <p:sp>
        <p:nvSpPr>
          <p:cNvPr id="96" name="正方形/長方形 68"/>
          <p:cNvSpPr>
            <a:spLocks noChangeArrowheads="1"/>
          </p:cNvSpPr>
          <p:nvPr/>
        </p:nvSpPr>
        <p:spPr bwMode="auto">
          <a:xfrm>
            <a:off x="5652076" y="2415641"/>
            <a:ext cx="2562651" cy="1732208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sp>
        <p:nvSpPr>
          <p:cNvPr id="97" name="正方形/長方形 68"/>
          <p:cNvSpPr>
            <a:spLocks noChangeArrowheads="1"/>
          </p:cNvSpPr>
          <p:nvPr/>
        </p:nvSpPr>
        <p:spPr bwMode="auto">
          <a:xfrm>
            <a:off x="5664235" y="1633375"/>
            <a:ext cx="1454601" cy="647424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sp>
        <p:nvSpPr>
          <p:cNvPr id="98" name="Text Box 14"/>
          <p:cNvSpPr txBox="1">
            <a:spLocks noChangeArrowheads="1"/>
          </p:cNvSpPr>
          <p:nvPr/>
        </p:nvSpPr>
        <p:spPr bwMode="auto">
          <a:xfrm>
            <a:off x="5898966" y="1633375"/>
            <a:ext cx="820778" cy="25153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ja-JP" altLang="en-US" sz="1400" dirty="0">
                <a:solidFill>
                  <a:schemeClr val="tx1"/>
                </a:solidFill>
              </a:rPr>
              <a:t>サーバ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99" name="正方形/長方形 68"/>
          <p:cNvSpPr>
            <a:spLocks noChangeArrowheads="1"/>
          </p:cNvSpPr>
          <p:nvPr/>
        </p:nvSpPr>
        <p:spPr bwMode="auto">
          <a:xfrm>
            <a:off x="5788530" y="1940827"/>
            <a:ext cx="1065491" cy="268287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 anchorCtr="1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 dirty="0" smtClean="0">
                <a:solidFill>
                  <a:srgbClr val="000099"/>
                </a:solidFill>
              </a:rPr>
              <a:t>HADB</a:t>
            </a:r>
            <a:endParaRPr lang="ja-JP" altLang="en-US" sz="1100" dirty="0">
              <a:solidFill>
                <a:srgbClr val="000099"/>
              </a:solidFill>
            </a:endParaRPr>
          </a:p>
        </p:txBody>
      </p:sp>
      <p:sp>
        <p:nvSpPr>
          <p:cNvPr id="100" name="左右矢印 135"/>
          <p:cNvSpPr>
            <a:spLocks noChangeArrowheads="1"/>
          </p:cNvSpPr>
          <p:nvPr/>
        </p:nvSpPr>
        <p:spPr bwMode="auto">
          <a:xfrm rot="16200000">
            <a:off x="6196141" y="2223247"/>
            <a:ext cx="281354" cy="253834"/>
          </a:xfrm>
          <a:prstGeom prst="leftRightArrow">
            <a:avLst>
              <a:gd name="adj1" fmla="val 50000"/>
              <a:gd name="adj2" fmla="val 49804"/>
            </a:avLst>
          </a:prstGeom>
          <a:solidFill>
            <a:srgbClr val="CCCCFF"/>
          </a:solidFill>
          <a:ln w="12700" algn="ctr">
            <a:solidFill>
              <a:srgbClr val="000099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2600"/>
          </a:p>
        </p:txBody>
      </p:sp>
      <p:sp>
        <p:nvSpPr>
          <p:cNvPr id="101" name="Text Box 4"/>
          <p:cNvSpPr txBox="1">
            <a:spLocks noChangeArrowheads="1"/>
          </p:cNvSpPr>
          <p:nvPr/>
        </p:nvSpPr>
        <p:spPr bwMode="auto">
          <a:xfrm>
            <a:off x="7157598" y="1636133"/>
            <a:ext cx="1196209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solidFill>
                  <a:srgbClr val="0000CC"/>
                </a:solidFill>
              </a:rPr>
              <a:t>（研</a:t>
            </a:r>
            <a:r>
              <a:rPr lang="ja-JP" altLang="en-US" dirty="0" smtClean="0">
                <a:solidFill>
                  <a:srgbClr val="0000CC"/>
                </a:solidFill>
              </a:rPr>
              <a:t>開</a:t>
            </a:r>
            <a:r>
              <a:rPr lang="en-US" altLang="ja-JP" dirty="0" smtClean="0">
                <a:solidFill>
                  <a:srgbClr val="0000CC"/>
                </a:solidFill>
              </a:rPr>
              <a:t>1</a:t>
            </a:r>
            <a:r>
              <a:rPr lang="ja-JP" altLang="en-US" dirty="0" smtClean="0">
                <a:solidFill>
                  <a:srgbClr val="0000CC"/>
                </a:solidFill>
              </a:rPr>
              <a:t>）</a:t>
            </a:r>
            <a:endParaRPr lang="en-US" altLang="ja-JP" dirty="0">
              <a:solidFill>
                <a:srgbClr val="0000CC"/>
              </a:solidFill>
            </a:endParaRPr>
          </a:p>
        </p:txBody>
      </p:sp>
      <p:sp>
        <p:nvSpPr>
          <p:cNvPr id="102" name="Text Box 4"/>
          <p:cNvSpPr txBox="1">
            <a:spLocks noChangeArrowheads="1"/>
          </p:cNvSpPr>
          <p:nvPr/>
        </p:nvSpPr>
        <p:spPr bwMode="auto">
          <a:xfrm>
            <a:off x="307864" y="4770828"/>
            <a:ext cx="8953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ja-JP" altLang="en-US" sz="1400" dirty="0">
                <a:solidFill>
                  <a:srgbClr val="0000FF"/>
                </a:solidFill>
              </a:rPr>
              <a:t>（情公共）</a:t>
            </a:r>
            <a:endParaRPr lang="en-US" altLang="ja-JP" sz="1400" dirty="0">
              <a:solidFill>
                <a:srgbClr val="0000FF"/>
              </a:solidFill>
            </a:endParaRPr>
          </a:p>
        </p:txBody>
      </p:sp>
      <p:sp>
        <p:nvSpPr>
          <p:cNvPr id="103" name="テキスト ボックス 58"/>
          <p:cNvSpPr txBox="1">
            <a:spLocks noChangeArrowheads="1"/>
          </p:cNvSpPr>
          <p:nvPr/>
        </p:nvSpPr>
        <p:spPr bwMode="auto">
          <a:xfrm>
            <a:off x="336439" y="831747"/>
            <a:ext cx="4467890" cy="5847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ja-JP" altLang="en-US" sz="1600" b="0" dirty="0">
                <a:solidFill>
                  <a:schemeClr val="tx1"/>
                </a:solidFill>
              </a:rPr>
              <a:t>◆</a:t>
            </a:r>
            <a:r>
              <a:rPr lang="en-US" altLang="ja-JP" sz="1600" b="0" dirty="0">
                <a:solidFill>
                  <a:schemeClr val="tx1"/>
                </a:solidFill>
              </a:rPr>
              <a:t>NF</a:t>
            </a:r>
            <a:r>
              <a:rPr lang="ja-JP" altLang="en-US" sz="1600" b="0" dirty="0">
                <a:solidFill>
                  <a:schemeClr val="tx1"/>
                </a:solidFill>
              </a:rPr>
              <a:t>開発および</a:t>
            </a:r>
            <a:r>
              <a:rPr lang="en-US" altLang="ja-JP" sz="1600" dirty="0">
                <a:solidFill>
                  <a:schemeClr val="tx1"/>
                </a:solidFill>
              </a:rPr>
              <a:t>IFS_GSK/</a:t>
            </a:r>
            <a:r>
              <a:rPr lang="ja-JP" altLang="en-US" sz="1600" dirty="0">
                <a:solidFill>
                  <a:schemeClr val="tx1"/>
                </a:solidFill>
              </a:rPr>
              <a:t>特研開発で得た技術</a:t>
            </a:r>
            <a:r>
              <a:rPr lang="ja-JP" altLang="en-US" sz="1600" dirty="0" smtClean="0">
                <a:solidFill>
                  <a:schemeClr val="tx1"/>
                </a:solidFill>
              </a:rPr>
              <a:t>で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ja-JP" altLang="en-US" sz="1600" dirty="0">
                <a:solidFill>
                  <a:schemeClr val="tx1"/>
                </a:solidFill>
              </a:rPr>
              <a:t>　 </a:t>
            </a:r>
            <a:r>
              <a:rPr lang="en-US" altLang="ja-JP" sz="1600" dirty="0" smtClean="0">
                <a:solidFill>
                  <a:schemeClr val="tx1"/>
                </a:solidFill>
              </a:rPr>
              <a:t>NF3000/IFS</a:t>
            </a:r>
            <a:r>
              <a:rPr lang="ja-JP" altLang="en-US" sz="1600" dirty="0">
                <a:solidFill>
                  <a:schemeClr val="tx1"/>
                </a:solidFill>
              </a:rPr>
              <a:t>開発に貢献</a:t>
            </a:r>
            <a:r>
              <a:rPr lang="ja-JP" altLang="en-US" sz="1600" dirty="0" smtClean="0">
                <a:solidFill>
                  <a:schemeClr val="tx1"/>
                </a:solidFill>
              </a:rPr>
              <a:t>していきます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4" y="5061341"/>
            <a:ext cx="1843087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角丸四角形 42"/>
          <p:cNvSpPr>
            <a:spLocks noChangeArrowheads="1"/>
          </p:cNvSpPr>
          <p:nvPr/>
        </p:nvSpPr>
        <p:spPr bwMode="auto">
          <a:xfrm>
            <a:off x="360251" y="4661291"/>
            <a:ext cx="2903538" cy="1874837"/>
          </a:xfrm>
          <a:prstGeom prst="roundRect">
            <a:avLst>
              <a:gd name="adj" fmla="val 14514"/>
            </a:avLst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2600" b="0"/>
          </a:p>
        </p:txBody>
      </p:sp>
      <p:sp>
        <p:nvSpPr>
          <p:cNvPr id="106" name="右矢印 43"/>
          <p:cNvSpPr>
            <a:spLocks noChangeArrowheads="1"/>
          </p:cNvSpPr>
          <p:nvPr/>
        </p:nvSpPr>
        <p:spPr bwMode="auto">
          <a:xfrm>
            <a:off x="2885210" y="5248637"/>
            <a:ext cx="2066925" cy="908050"/>
          </a:xfrm>
          <a:prstGeom prst="rightArrow">
            <a:avLst>
              <a:gd name="adj1" fmla="val 58426"/>
              <a:gd name="adj2" fmla="val 42279"/>
            </a:avLst>
          </a:prstGeom>
          <a:solidFill>
            <a:srgbClr val="CCCCFF"/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lIns="36000" rIns="0" anchor="ctr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sz="1600" b="0" dirty="0"/>
              <a:t>　　③</a:t>
            </a:r>
            <a:r>
              <a:rPr lang="en-US" altLang="ja-JP" sz="1600" b="0" dirty="0"/>
              <a:t>PCI</a:t>
            </a:r>
            <a:r>
              <a:rPr lang="ja-JP" altLang="en-US" sz="1600" b="0" dirty="0" err="1"/>
              <a:t>、</a:t>
            </a:r>
            <a:r>
              <a:rPr lang="en-US" altLang="ja-JP" sz="1600" b="0" dirty="0"/>
              <a:t>FPGA</a:t>
            </a:r>
            <a:r>
              <a:rPr lang="ja-JP" altLang="en-US" sz="1600" b="0" dirty="0"/>
              <a:t>技術</a:t>
            </a:r>
            <a:endParaRPr lang="en-US" altLang="ja-JP" sz="1600" dirty="0"/>
          </a:p>
          <a:p>
            <a:pPr eaLnBrk="1" hangingPunct="1">
              <a:lnSpc>
                <a:spcPct val="90000"/>
              </a:lnSpc>
            </a:pPr>
            <a:r>
              <a:rPr lang="ja-JP" altLang="en-US" sz="1600" b="0" dirty="0"/>
              <a:t>　　④ボード技術</a:t>
            </a:r>
          </a:p>
        </p:txBody>
      </p:sp>
      <p:sp>
        <p:nvSpPr>
          <p:cNvPr id="107" name="右矢印 44"/>
          <p:cNvSpPr>
            <a:spLocks noChangeArrowheads="1"/>
          </p:cNvSpPr>
          <p:nvPr/>
        </p:nvSpPr>
        <p:spPr bwMode="auto">
          <a:xfrm>
            <a:off x="3517900" y="3399396"/>
            <a:ext cx="2101850" cy="908050"/>
          </a:xfrm>
          <a:prstGeom prst="rightArrow">
            <a:avLst>
              <a:gd name="adj1" fmla="val 58426"/>
              <a:gd name="adj2" fmla="val 45661"/>
            </a:avLst>
          </a:prstGeom>
          <a:solidFill>
            <a:srgbClr val="CCCCFF"/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lIns="36000" rIns="0" anchor="ctr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sz="1600" b="0" dirty="0"/>
              <a:t>　　①</a:t>
            </a:r>
            <a:r>
              <a:rPr lang="en-US" altLang="ja-JP" sz="1600" b="0" dirty="0"/>
              <a:t>ASIC</a:t>
            </a:r>
            <a:r>
              <a:rPr lang="ja-JP" altLang="en-US" sz="1600" b="0" dirty="0"/>
              <a:t>設計</a:t>
            </a:r>
            <a:r>
              <a:rPr lang="ja-JP" altLang="en-US" sz="1600" dirty="0"/>
              <a:t>者</a:t>
            </a:r>
            <a:endParaRPr lang="en-US" altLang="ja-JP" sz="1600" dirty="0"/>
          </a:p>
          <a:p>
            <a:pPr eaLnBrk="1" hangingPunct="1">
              <a:lnSpc>
                <a:spcPct val="90000"/>
              </a:lnSpc>
            </a:pPr>
            <a:r>
              <a:rPr lang="ja-JP" altLang="en-US" sz="1600" b="0" dirty="0"/>
              <a:t>　　②マイクロ設計者</a:t>
            </a:r>
          </a:p>
        </p:txBody>
      </p:sp>
      <p:sp>
        <p:nvSpPr>
          <p:cNvPr id="108" name="右矢印 46"/>
          <p:cNvSpPr>
            <a:spLocks noChangeArrowheads="1"/>
          </p:cNvSpPr>
          <p:nvPr/>
        </p:nvSpPr>
        <p:spPr bwMode="auto">
          <a:xfrm flipH="1">
            <a:off x="3605213" y="2451659"/>
            <a:ext cx="1841500" cy="908050"/>
          </a:xfrm>
          <a:prstGeom prst="rightArrow">
            <a:avLst>
              <a:gd name="adj1" fmla="val 58426"/>
              <a:gd name="adj2" fmla="val 52051"/>
            </a:avLst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sz="1600"/>
              <a:t>　</a:t>
            </a:r>
            <a:r>
              <a:rPr lang="en-US" altLang="ja-JP" sz="1600"/>
              <a:t>NF3000</a:t>
            </a:r>
            <a:r>
              <a:rPr lang="ja-JP" altLang="en-US" sz="1600"/>
              <a:t>開発</a:t>
            </a:r>
            <a:endParaRPr lang="en-US" altLang="ja-JP" sz="1600"/>
          </a:p>
          <a:p>
            <a:pPr eaLnBrk="1" hangingPunct="1">
              <a:lnSpc>
                <a:spcPct val="90000"/>
              </a:lnSpc>
            </a:pPr>
            <a:r>
              <a:rPr lang="ja-JP" altLang="en-US" sz="1600"/>
              <a:t>　</a:t>
            </a:r>
            <a:r>
              <a:rPr lang="en-US" altLang="ja-JP" sz="1600"/>
              <a:t>IFS</a:t>
            </a:r>
            <a:r>
              <a:rPr lang="ja-JP" altLang="en-US" sz="1600"/>
              <a:t>開発</a:t>
            </a:r>
          </a:p>
        </p:txBody>
      </p:sp>
      <p:sp>
        <p:nvSpPr>
          <p:cNvPr id="109" name="Text Box 4"/>
          <p:cNvSpPr txBox="1">
            <a:spLocks noChangeArrowheads="1"/>
          </p:cNvSpPr>
          <p:nvPr/>
        </p:nvSpPr>
        <p:spPr bwMode="auto">
          <a:xfrm>
            <a:off x="1899637" y="1851025"/>
            <a:ext cx="8953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ja-JP" altLang="en-US">
                <a:solidFill>
                  <a:srgbClr val="0000CC"/>
                </a:solidFill>
              </a:rPr>
              <a:t>（情</a:t>
            </a:r>
            <a:r>
              <a:rPr lang="en-US" altLang="ja-JP">
                <a:solidFill>
                  <a:srgbClr val="0000CC"/>
                </a:solidFill>
              </a:rPr>
              <a:t>IP</a:t>
            </a:r>
            <a:r>
              <a:rPr lang="ja-JP" altLang="en-US">
                <a:solidFill>
                  <a:srgbClr val="0000CC"/>
                </a:solidFill>
              </a:rPr>
              <a:t>）</a:t>
            </a:r>
            <a:endParaRPr lang="en-US" altLang="ja-JP">
              <a:solidFill>
                <a:srgbClr val="0000CC"/>
              </a:solidFill>
            </a:endParaRPr>
          </a:p>
        </p:txBody>
      </p:sp>
      <p:sp>
        <p:nvSpPr>
          <p:cNvPr id="110" name="正方形/長方形 68"/>
          <p:cNvSpPr>
            <a:spLocks noChangeArrowheads="1"/>
          </p:cNvSpPr>
          <p:nvPr/>
        </p:nvSpPr>
        <p:spPr bwMode="auto">
          <a:xfrm>
            <a:off x="5722726" y="5396185"/>
            <a:ext cx="3192974" cy="1146411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xtLst/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grpSp>
        <p:nvGrpSpPr>
          <p:cNvPr id="111" name="グループ化 110"/>
          <p:cNvGrpSpPr/>
          <p:nvPr/>
        </p:nvGrpSpPr>
        <p:grpSpPr>
          <a:xfrm>
            <a:off x="4885192" y="5377278"/>
            <a:ext cx="755665" cy="1187877"/>
            <a:chOff x="4822034" y="5322851"/>
            <a:chExt cx="755665" cy="1187877"/>
          </a:xfrm>
        </p:grpSpPr>
        <p:sp>
          <p:nvSpPr>
            <p:cNvPr id="112" name="正方形/長方形 68"/>
            <p:cNvSpPr>
              <a:spLocks noChangeArrowheads="1"/>
            </p:cNvSpPr>
            <p:nvPr/>
          </p:nvSpPr>
          <p:spPr bwMode="auto">
            <a:xfrm>
              <a:off x="4980829" y="5377278"/>
              <a:ext cx="596870" cy="1133450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100"/>
            </a:p>
          </p:txBody>
        </p:sp>
        <p:sp>
          <p:nvSpPr>
            <p:cNvPr id="113" name="正方形/長方形 68"/>
            <p:cNvSpPr>
              <a:spLocks noChangeArrowheads="1"/>
            </p:cNvSpPr>
            <p:nvPr/>
          </p:nvSpPr>
          <p:spPr bwMode="auto">
            <a:xfrm>
              <a:off x="4905208" y="5322851"/>
              <a:ext cx="596870" cy="1133450"/>
            </a:xfrm>
            <a:prstGeom prst="rect">
              <a:avLst/>
            </a:prstGeom>
            <a:solidFill>
              <a:schemeClr val="bg1"/>
            </a:solidFill>
            <a:ln w="1587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lIns="36000" tIns="36000" rIns="36000" bIns="36000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100"/>
            </a:p>
          </p:txBody>
        </p:sp>
        <p:sp>
          <p:nvSpPr>
            <p:cNvPr id="114" name="Text Box 14"/>
            <p:cNvSpPr txBox="1">
              <a:spLocks noChangeArrowheads="1"/>
            </p:cNvSpPr>
            <p:nvPr/>
          </p:nvSpPr>
          <p:spPr bwMode="auto">
            <a:xfrm>
              <a:off x="4822034" y="5627966"/>
              <a:ext cx="68004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7A5C"/>
              </a:prstShdw>
            </a:effectLst>
            <a:extLst/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en-US" altLang="ja-JP" sz="1400" dirty="0" smtClean="0">
                  <a:solidFill>
                    <a:schemeClr val="tx1"/>
                  </a:solidFill>
                </a:rPr>
                <a:t>SSD</a:t>
              </a:r>
            </a:p>
            <a:p>
              <a:pPr algn="ctr" eaLnBrk="1" hangingPunct="1"/>
              <a:r>
                <a:rPr lang="en-US" altLang="ja-JP" sz="1400" dirty="0" smtClean="0">
                  <a:solidFill>
                    <a:schemeClr val="tx1"/>
                  </a:solidFill>
                </a:rPr>
                <a:t>/IFS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Text Box 14"/>
          <p:cNvSpPr txBox="1">
            <a:spLocks noChangeArrowheads="1"/>
          </p:cNvSpPr>
          <p:nvPr/>
        </p:nvSpPr>
        <p:spPr bwMode="auto">
          <a:xfrm>
            <a:off x="5709268" y="5725021"/>
            <a:ext cx="1141513" cy="30777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400" dirty="0" err="1" smtClean="0">
                <a:solidFill>
                  <a:schemeClr val="tx1"/>
                </a:solidFill>
              </a:rPr>
              <a:t>NVMeHost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6" name="Text Box 14"/>
          <p:cNvSpPr txBox="1">
            <a:spLocks noChangeArrowheads="1"/>
          </p:cNvSpPr>
          <p:nvPr/>
        </p:nvSpPr>
        <p:spPr bwMode="auto">
          <a:xfrm>
            <a:off x="6851992" y="5702662"/>
            <a:ext cx="1141513" cy="30777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en-US" altLang="ja-JP" sz="1400" dirty="0" err="1" smtClean="0">
                <a:solidFill>
                  <a:schemeClr val="tx1"/>
                </a:solidFill>
              </a:rPr>
              <a:t>NVMeDevice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7" name="正方形/長方形 68"/>
          <p:cNvSpPr>
            <a:spLocks noChangeArrowheads="1"/>
          </p:cNvSpPr>
          <p:nvPr/>
        </p:nvSpPr>
        <p:spPr bwMode="auto">
          <a:xfrm>
            <a:off x="6822957" y="5720768"/>
            <a:ext cx="1188655" cy="307777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sp>
        <p:nvSpPr>
          <p:cNvPr id="118" name="正方形/長方形 68"/>
          <p:cNvSpPr>
            <a:spLocks noChangeArrowheads="1"/>
          </p:cNvSpPr>
          <p:nvPr/>
        </p:nvSpPr>
        <p:spPr bwMode="auto">
          <a:xfrm>
            <a:off x="5787974" y="6135598"/>
            <a:ext cx="2204855" cy="270608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 dirty="0" smtClean="0"/>
              <a:t>NIOS</a:t>
            </a:r>
            <a:endParaRPr lang="ja-JP" altLang="en-US" sz="1100" dirty="0"/>
          </a:p>
        </p:txBody>
      </p:sp>
      <p:sp>
        <p:nvSpPr>
          <p:cNvPr id="119" name="Text Box 14"/>
          <p:cNvSpPr txBox="1">
            <a:spLocks noChangeArrowheads="1"/>
          </p:cNvSpPr>
          <p:nvPr/>
        </p:nvSpPr>
        <p:spPr bwMode="auto">
          <a:xfrm>
            <a:off x="7261086" y="5390905"/>
            <a:ext cx="1684889" cy="30777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/>
            <a:r>
              <a:rPr lang="ja-JP" altLang="en-US" sz="1400" dirty="0" smtClean="0">
                <a:solidFill>
                  <a:schemeClr val="tx1"/>
                </a:solidFill>
              </a:rPr>
              <a:t>汎用</a:t>
            </a:r>
            <a:r>
              <a:rPr lang="en-US" altLang="ja-JP" sz="1400" dirty="0" smtClean="0">
                <a:solidFill>
                  <a:schemeClr val="tx1"/>
                </a:solidFill>
              </a:rPr>
              <a:t>FPGA</a:t>
            </a:r>
            <a:r>
              <a:rPr lang="ja-JP" altLang="en-US" sz="1400" dirty="0" smtClean="0">
                <a:solidFill>
                  <a:schemeClr val="tx1"/>
                </a:solidFill>
              </a:rPr>
              <a:t>ボード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120" name="直線コネクタ 119"/>
          <p:cNvCxnSpPr>
            <a:stCxn id="113" idx="0"/>
          </p:cNvCxnSpPr>
          <p:nvPr/>
        </p:nvCxnSpPr>
        <p:spPr bwMode="auto">
          <a:xfrm flipV="1">
            <a:off x="5266801" y="5268578"/>
            <a:ext cx="0" cy="1087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直線コネクタ 120"/>
          <p:cNvCxnSpPr/>
          <p:nvPr/>
        </p:nvCxnSpPr>
        <p:spPr bwMode="auto">
          <a:xfrm flipV="1">
            <a:off x="7179346" y="5221294"/>
            <a:ext cx="0" cy="17419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直線コネクタ 121"/>
          <p:cNvCxnSpPr/>
          <p:nvPr/>
        </p:nvCxnSpPr>
        <p:spPr bwMode="auto">
          <a:xfrm flipV="1">
            <a:off x="7076317" y="4854821"/>
            <a:ext cx="0" cy="17419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3" name="グループ化 122"/>
          <p:cNvGrpSpPr/>
          <p:nvPr/>
        </p:nvGrpSpPr>
        <p:grpSpPr>
          <a:xfrm>
            <a:off x="6209901" y="4577201"/>
            <a:ext cx="1624518" cy="318246"/>
            <a:chOff x="5906601" y="4587420"/>
            <a:chExt cx="1624518" cy="318246"/>
          </a:xfrm>
        </p:grpSpPr>
        <p:sp>
          <p:nvSpPr>
            <p:cNvPr id="124" name="正方形/長方形 68"/>
            <p:cNvSpPr>
              <a:spLocks noChangeArrowheads="1"/>
            </p:cNvSpPr>
            <p:nvPr/>
          </p:nvSpPr>
          <p:spPr bwMode="auto">
            <a:xfrm>
              <a:off x="5906601" y="4597889"/>
              <a:ext cx="1624518" cy="307777"/>
            </a:xfrm>
            <a:prstGeom prst="rect">
              <a:avLst/>
            </a:prstGeom>
            <a:solidFill>
              <a:schemeClr val="bg1"/>
            </a:solidFill>
            <a:ln w="1587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lIns="36000" tIns="36000" rIns="36000" bIns="36000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100"/>
            </a:p>
          </p:txBody>
        </p:sp>
        <p:sp>
          <p:nvSpPr>
            <p:cNvPr id="125" name="Text Box 14"/>
            <p:cNvSpPr txBox="1">
              <a:spLocks noChangeArrowheads="1"/>
            </p:cNvSpPr>
            <p:nvPr/>
          </p:nvSpPr>
          <p:spPr bwMode="auto">
            <a:xfrm>
              <a:off x="6006055" y="4587420"/>
              <a:ext cx="1402647" cy="30777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ja-JP" altLang="en-US" sz="1400" dirty="0" smtClean="0">
                  <a:solidFill>
                    <a:schemeClr val="tx1"/>
                  </a:solidFill>
                </a:rPr>
                <a:t>サーバ（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HADB)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正方形/長方形 68"/>
          <p:cNvSpPr>
            <a:spLocks noChangeArrowheads="1"/>
          </p:cNvSpPr>
          <p:nvPr/>
        </p:nvSpPr>
        <p:spPr bwMode="auto">
          <a:xfrm>
            <a:off x="4993403" y="4997970"/>
            <a:ext cx="3922297" cy="270608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xtLst/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 dirty="0" err="1" smtClean="0"/>
              <a:t>PCIeSW</a:t>
            </a:r>
            <a:endParaRPr lang="ja-JP" altLang="en-US" sz="1100" dirty="0"/>
          </a:p>
        </p:txBody>
      </p:sp>
      <p:sp>
        <p:nvSpPr>
          <p:cNvPr id="127" name="Text Box 4"/>
          <p:cNvSpPr txBox="1">
            <a:spLocks noChangeArrowheads="1"/>
          </p:cNvSpPr>
          <p:nvPr/>
        </p:nvSpPr>
        <p:spPr bwMode="auto">
          <a:xfrm>
            <a:off x="5699561" y="5373977"/>
            <a:ext cx="170107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 smtClean="0">
                <a:solidFill>
                  <a:srgbClr val="0000CC"/>
                </a:solidFill>
              </a:rPr>
              <a:t>【HADB</a:t>
            </a:r>
            <a:r>
              <a:rPr lang="ja-JP" altLang="en-US" dirty="0" smtClean="0">
                <a:solidFill>
                  <a:srgbClr val="0000CC"/>
                </a:solidFill>
              </a:rPr>
              <a:t>高機能</a:t>
            </a:r>
            <a:r>
              <a:rPr lang="en-US" altLang="ja-JP" dirty="0" smtClean="0">
                <a:solidFill>
                  <a:srgbClr val="0000CC"/>
                </a:solidFill>
              </a:rPr>
              <a:t>】</a:t>
            </a:r>
            <a:endParaRPr lang="en-US" altLang="ja-JP" dirty="0">
              <a:solidFill>
                <a:srgbClr val="0000CC"/>
              </a:solidFill>
            </a:endParaRPr>
          </a:p>
        </p:txBody>
      </p:sp>
      <p:sp>
        <p:nvSpPr>
          <p:cNvPr id="128" name="正方形/長方形 68"/>
          <p:cNvSpPr>
            <a:spLocks noChangeArrowheads="1"/>
          </p:cNvSpPr>
          <p:nvPr/>
        </p:nvSpPr>
        <p:spPr bwMode="auto">
          <a:xfrm>
            <a:off x="5775253" y="5719279"/>
            <a:ext cx="1024455" cy="307777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100"/>
          </a:p>
        </p:txBody>
      </p:sp>
      <p:sp>
        <p:nvSpPr>
          <p:cNvPr id="129" name="正方形/長方形 68"/>
          <p:cNvSpPr>
            <a:spLocks noChangeArrowheads="1"/>
          </p:cNvSpPr>
          <p:nvPr/>
        </p:nvSpPr>
        <p:spPr bwMode="auto">
          <a:xfrm>
            <a:off x="8078819" y="5710903"/>
            <a:ext cx="782744" cy="695303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ja-JP" sz="1100" dirty="0" err="1" smtClean="0"/>
              <a:t>OoODE</a:t>
            </a:r>
            <a:endParaRPr lang="en-US" altLang="ja-JP" sz="1100" dirty="0" smtClean="0"/>
          </a:p>
          <a:p>
            <a:pPr algn="ctr" eaLnBrk="1" hangingPunct="1">
              <a:lnSpc>
                <a:spcPct val="90000"/>
              </a:lnSpc>
            </a:pPr>
            <a:r>
              <a:rPr lang="ja-JP" altLang="en-US" sz="1100" dirty="0"/>
              <a:t>アクセラレータ</a:t>
            </a:r>
            <a:endParaRPr lang="en-US" altLang="ja-JP" sz="1100" dirty="0" smtClean="0"/>
          </a:p>
        </p:txBody>
      </p:sp>
      <p:sp>
        <p:nvSpPr>
          <p:cNvPr id="130" name="Text Box 4"/>
          <p:cNvSpPr txBox="1">
            <a:spLocks noChangeArrowheads="1"/>
          </p:cNvSpPr>
          <p:nvPr/>
        </p:nvSpPr>
        <p:spPr bwMode="auto">
          <a:xfrm>
            <a:off x="7755703" y="4547240"/>
            <a:ext cx="1196209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solidFill>
                  <a:srgbClr val="0000CC"/>
                </a:solidFill>
              </a:rPr>
              <a:t>（研</a:t>
            </a:r>
            <a:r>
              <a:rPr lang="ja-JP" altLang="en-US" dirty="0" smtClean="0">
                <a:solidFill>
                  <a:srgbClr val="0000CC"/>
                </a:solidFill>
              </a:rPr>
              <a:t>開</a:t>
            </a:r>
            <a:r>
              <a:rPr lang="en-US" altLang="ja-JP" dirty="0" smtClean="0">
                <a:solidFill>
                  <a:srgbClr val="0000CC"/>
                </a:solidFill>
              </a:rPr>
              <a:t>2</a:t>
            </a:r>
            <a:r>
              <a:rPr lang="ja-JP" altLang="en-US" dirty="0" smtClean="0">
                <a:solidFill>
                  <a:srgbClr val="0000CC"/>
                </a:solidFill>
              </a:rPr>
              <a:t>）</a:t>
            </a:r>
            <a:endParaRPr lang="en-US" altLang="ja-JP" dirty="0">
              <a:solidFill>
                <a:srgbClr val="0000CC"/>
              </a:solidFill>
            </a:endParaRPr>
          </a:p>
        </p:txBody>
      </p:sp>
      <p:sp>
        <p:nvSpPr>
          <p:cNvPr id="131" name="Text Box 4"/>
          <p:cNvSpPr txBox="1">
            <a:spLocks noChangeArrowheads="1"/>
          </p:cNvSpPr>
          <p:nvPr/>
        </p:nvSpPr>
        <p:spPr bwMode="auto">
          <a:xfrm>
            <a:off x="6960716" y="2423084"/>
            <a:ext cx="1357324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>
                <a:solidFill>
                  <a:srgbClr val="0000CC"/>
                </a:solidFill>
              </a:rPr>
              <a:t>【</a:t>
            </a:r>
            <a:r>
              <a:rPr lang="ja-JP" altLang="en-US" dirty="0" smtClean="0">
                <a:solidFill>
                  <a:srgbClr val="0000CC"/>
                </a:solidFill>
              </a:rPr>
              <a:t>ＩＦＳ性能向上</a:t>
            </a:r>
            <a:r>
              <a:rPr lang="en-US" altLang="ja-JP" dirty="0" smtClean="0">
                <a:solidFill>
                  <a:srgbClr val="0000CC"/>
                </a:solidFill>
              </a:rPr>
              <a:t>】</a:t>
            </a:r>
            <a:endParaRPr lang="en-US" altLang="ja-JP" dirty="0">
              <a:solidFill>
                <a:srgbClr val="0000CC"/>
              </a:solidFill>
            </a:endParaRPr>
          </a:p>
        </p:txBody>
      </p:sp>
      <p:sp>
        <p:nvSpPr>
          <p:cNvPr id="132" name="角丸四角形 4"/>
          <p:cNvSpPr>
            <a:spLocks noChangeArrowheads="1"/>
          </p:cNvSpPr>
          <p:nvPr/>
        </p:nvSpPr>
        <p:spPr bwMode="auto">
          <a:xfrm>
            <a:off x="4733216" y="4477592"/>
            <a:ext cx="4359984" cy="2198748"/>
          </a:xfrm>
          <a:prstGeom prst="roundRect">
            <a:avLst>
              <a:gd name="adj" fmla="val 8875"/>
            </a:avLst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2600" b="0"/>
          </a:p>
        </p:txBody>
      </p:sp>
    </p:spTree>
    <p:extLst>
      <p:ext uri="{BB962C8B-B14F-4D97-AF65-F5344CB8AC3E}">
        <p14:creationId xmlns:p14="http://schemas.microsoft.com/office/powerpoint/2010/main" val="2495122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20125" y="6545263"/>
            <a:ext cx="473075" cy="304800"/>
          </a:xfrm>
          <a:ln/>
        </p:spPr>
        <p:txBody>
          <a:bodyPr/>
          <a:lstStyle/>
          <a:p>
            <a:pPr>
              <a:defRPr/>
            </a:pPr>
            <a:fld id="{63894967-92AC-481D-B00D-AC933E9BF47C}" type="slidenum">
              <a:rPr lang="en-US" altLang="ja-JP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37" name="Rectangle 129"/>
          <p:cNvSpPr>
            <a:spLocks noChangeArrowheads="1"/>
          </p:cNvSpPr>
          <p:nvPr/>
        </p:nvSpPr>
        <p:spPr bwMode="auto">
          <a:xfrm>
            <a:off x="6567488" y="3690938"/>
            <a:ext cx="2379662" cy="942975"/>
          </a:xfrm>
          <a:prstGeom prst="rect">
            <a:avLst/>
          </a:prstGeom>
          <a:solidFill>
            <a:schemeClr val="hlink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" name="Text Box 240"/>
          <p:cNvSpPr txBox="1">
            <a:spLocks noChangeArrowheads="1"/>
          </p:cNvSpPr>
          <p:nvPr/>
        </p:nvSpPr>
        <p:spPr bwMode="auto">
          <a:xfrm>
            <a:off x="250825" y="908050"/>
            <a:ext cx="8470900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Aft>
                <a:spcPct val="20000"/>
              </a:spcAft>
            </a:pPr>
            <a:r>
              <a:rPr lang="ja-JP" altLang="en-US" sz="1800" dirty="0" smtClean="0">
                <a:latin typeface="HGPｺﾞｼｯｸE" pitchFamily="50" charset="-128"/>
                <a:ea typeface="HGPｺﾞｼｯｸE" pitchFamily="50" charset="-128"/>
              </a:rPr>
              <a:t>■</a:t>
            </a:r>
            <a:r>
              <a:rPr lang="en-US" altLang="ja-JP" sz="1800" dirty="0" smtClean="0">
                <a:latin typeface="HGPｺﾞｼｯｸE" pitchFamily="50" charset="-128"/>
                <a:ea typeface="HGPｺﾞｼｯｸE" pitchFamily="50" charset="-128"/>
              </a:rPr>
              <a:t>’12</a:t>
            </a:r>
            <a:r>
              <a:rPr lang="ja-JP" altLang="en-US" sz="1800" dirty="0" smtClean="0">
                <a:latin typeface="HGPｺﾞｼｯｸE" pitchFamily="50" charset="-128"/>
                <a:ea typeface="HGPｺﾞｼｯｸE" pitchFamily="50" charset="-128"/>
              </a:rPr>
              <a:t>年度 筑波</a:t>
            </a:r>
            <a:r>
              <a:rPr lang="ja-JP" altLang="en-US" sz="1800" dirty="0">
                <a:latin typeface="HGPｺﾞｼｯｸE" pitchFamily="50" charset="-128"/>
                <a:ea typeface="HGPｺﾞｼｯｸE" pitchFamily="50" charset="-128"/>
              </a:rPr>
              <a:t>大殿 </a:t>
            </a:r>
            <a:r>
              <a:rPr lang="ja-JP" altLang="en-US" sz="1800" dirty="0" smtClean="0">
                <a:latin typeface="HGPｺﾞｼｯｸE" pitchFamily="50" charset="-128"/>
                <a:ea typeface="HGPｺﾞｼｯｸE" pitchFamily="50" charset="-128"/>
              </a:rPr>
              <a:t>スパコン向け高速</a:t>
            </a:r>
            <a:r>
              <a:rPr lang="en-US" altLang="ja-JP" sz="1800" dirty="0">
                <a:latin typeface="HGPｺﾞｼｯｸE" pitchFamily="50" charset="-128"/>
                <a:ea typeface="HGPｺﾞｼｯｸE" pitchFamily="50" charset="-128"/>
              </a:rPr>
              <a:t>PCIe-Gen2×8</a:t>
            </a:r>
            <a:r>
              <a:rPr lang="ja-JP" altLang="en-US" sz="1800" dirty="0">
                <a:latin typeface="HGPｺﾞｼｯｸE" pitchFamily="50" charset="-128"/>
                <a:ea typeface="HGPｺﾞｼｯｸE" pitchFamily="50" charset="-128"/>
              </a:rPr>
              <a:t>（</a:t>
            </a:r>
            <a:r>
              <a:rPr lang="en-US" altLang="ja-JP" sz="1800" dirty="0">
                <a:latin typeface="HGPｺﾞｼｯｸE" pitchFamily="50" charset="-128"/>
                <a:ea typeface="HGPｺﾞｼｯｸE" pitchFamily="50" charset="-128"/>
              </a:rPr>
              <a:t>40Gbps</a:t>
            </a:r>
            <a:r>
              <a:rPr lang="ja-JP" altLang="en-US" sz="1800" dirty="0">
                <a:latin typeface="HGPｺﾞｼｯｸE" pitchFamily="50" charset="-128"/>
                <a:ea typeface="HGPｺﾞｼｯｸE" pitchFamily="50" charset="-128"/>
              </a:rPr>
              <a:t>）</a:t>
            </a:r>
            <a:r>
              <a:rPr lang="en-US" altLang="ja-JP" sz="1800" dirty="0">
                <a:latin typeface="HGPｺﾞｼｯｸE" pitchFamily="50" charset="-128"/>
                <a:ea typeface="HGPｺﾞｼｯｸE" pitchFamily="50" charset="-128"/>
              </a:rPr>
              <a:t>Switch</a:t>
            </a:r>
            <a:r>
              <a:rPr lang="ja-JP" altLang="en-US" sz="1800" dirty="0">
                <a:latin typeface="HGPｺﾞｼｯｸE" pitchFamily="50" charset="-128"/>
                <a:ea typeface="HGPｺﾞｼｯｸE" pitchFamily="50" charset="-128"/>
              </a:rPr>
              <a:t>を実現</a:t>
            </a:r>
          </a:p>
          <a:p>
            <a:r>
              <a:rPr lang="ja-JP" altLang="en-US" sz="1800" dirty="0">
                <a:latin typeface="HGPｺﾞｼｯｸE" pitchFamily="50" charset="-128"/>
                <a:ea typeface="HGPｺﾞｼｯｸE" pitchFamily="50" charset="-128"/>
              </a:rPr>
              <a:t>　 →</a:t>
            </a:r>
            <a:r>
              <a:rPr lang="en-US" altLang="ja-JP" sz="1800" dirty="0">
                <a:latin typeface="HGPｺﾞｼｯｸE" pitchFamily="50" charset="-128"/>
                <a:ea typeface="HGPｺﾞｼｯｸE" pitchFamily="50" charset="-128"/>
              </a:rPr>
              <a:t>FPGA</a:t>
            </a:r>
            <a:r>
              <a:rPr lang="ja-JP" altLang="en-US" sz="1800" dirty="0">
                <a:latin typeface="HGPｺﾞｼｯｸE" pitchFamily="50" charset="-128"/>
                <a:ea typeface="HGPｺﾞｼｯｸE" pitchFamily="50" charset="-128"/>
              </a:rPr>
              <a:t>とﾎﾞｰﾄﾞを方式･論理設計・実装・量産し、</a:t>
            </a:r>
            <a:r>
              <a:rPr lang="en-US" altLang="ja-JP" sz="1800" dirty="0">
                <a:latin typeface="HGPｺﾞｼｯｸE" pitchFamily="50" charset="-128"/>
                <a:ea typeface="HGPｺﾞｼｯｸE" pitchFamily="50" charset="-128"/>
              </a:rPr>
              <a:t>CPU</a:t>
            </a:r>
            <a:r>
              <a:rPr lang="ja-JP" altLang="en-US" sz="1800" dirty="0">
                <a:latin typeface="HGPｺﾞｼｯｸE" pitchFamily="50" charset="-128"/>
                <a:ea typeface="HGPｺﾞｼｯｸE" pitchFamily="50" charset="-128"/>
              </a:rPr>
              <a:t>間</a:t>
            </a:r>
            <a:r>
              <a:rPr lang="en-US" altLang="ja-JP" sz="1800" dirty="0" err="1">
                <a:latin typeface="HGPｺﾞｼｯｸE" pitchFamily="50" charset="-128"/>
                <a:ea typeface="HGPｺﾞｼｯｸE" pitchFamily="50" charset="-128"/>
              </a:rPr>
              <a:t>NetWork</a:t>
            </a:r>
            <a:r>
              <a:rPr lang="ja-JP" altLang="en-US" sz="1800" dirty="0">
                <a:latin typeface="HGPｺﾞｼｯｸE" pitchFamily="50" charset="-128"/>
                <a:ea typeface="HGPｺﾞｼｯｸE" pitchFamily="50" charset="-128"/>
              </a:rPr>
              <a:t>性能検証に</a:t>
            </a:r>
            <a:r>
              <a:rPr lang="ja-JP" altLang="en-US" sz="1800" dirty="0" smtClean="0">
                <a:latin typeface="HGPｺﾞｼｯｸE" pitchFamily="50" charset="-128"/>
                <a:ea typeface="HGPｺﾞｼｯｸE" pitchFamily="50" charset="-128"/>
              </a:rPr>
              <a:t>貢献</a:t>
            </a:r>
            <a:endParaRPr lang="en-US" altLang="ja-JP" sz="18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■</a:t>
            </a:r>
            <a:r>
              <a:rPr lang="en-US" altLang="ja-JP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’14</a:t>
            </a:r>
            <a:r>
              <a:rPr lang="ja-JP" altLang="en-US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上期 慶応大学殿 ケーブル接続</a:t>
            </a:r>
            <a:r>
              <a:rPr lang="ja-JP" altLang="en-US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での</a:t>
            </a:r>
            <a:r>
              <a:rPr lang="en-US" altLang="ja-JP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PCIe-Gen3×8(64Gbps)</a:t>
            </a:r>
            <a:r>
              <a:rPr lang="ja-JP" altLang="en-US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の実証実験成功</a:t>
            </a:r>
            <a:endParaRPr lang="ja-JP" altLang="en-US" sz="18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9" name="Text Box 244"/>
          <p:cNvSpPr txBox="1">
            <a:spLocks noChangeArrowheads="1"/>
          </p:cNvSpPr>
          <p:nvPr/>
        </p:nvSpPr>
        <p:spPr bwMode="auto">
          <a:xfrm>
            <a:off x="6618288" y="1901825"/>
            <a:ext cx="20304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ja-JP" altLang="en-US" sz="1600" dirty="0">
                <a:solidFill>
                  <a:schemeClr val="tx1"/>
                </a:solidFill>
              </a:rPr>
              <a:t>① </a:t>
            </a:r>
            <a:r>
              <a:rPr lang="en-US" altLang="ja-JP" sz="1600" dirty="0">
                <a:solidFill>
                  <a:schemeClr val="tx1"/>
                </a:solidFill>
              </a:rPr>
              <a:t>PCI-Express </a:t>
            </a:r>
            <a:r>
              <a:rPr lang="ja-JP" altLang="en-US" sz="1600" dirty="0">
                <a:solidFill>
                  <a:schemeClr val="tx1"/>
                </a:solidFill>
              </a:rPr>
              <a:t>：  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Gen2x8</a:t>
            </a:r>
            <a:r>
              <a:rPr lang="ja-JP" altLang="en-US" sz="1600" dirty="0">
                <a:solidFill>
                  <a:schemeClr val="tx1"/>
                </a:solidFill>
              </a:rPr>
              <a:t>ﾚｰﾝ</a:t>
            </a:r>
            <a:r>
              <a:rPr lang="en-US" altLang="ja-JP" sz="1600" dirty="0">
                <a:solidFill>
                  <a:schemeClr val="tx1"/>
                </a:solidFill>
              </a:rPr>
              <a:t>(40Gbps)</a:t>
            </a:r>
            <a:endParaRPr lang="ja-JP" altLang="en-US" sz="1600" dirty="0"/>
          </a:p>
        </p:txBody>
      </p:sp>
      <p:sp>
        <p:nvSpPr>
          <p:cNvPr id="40" name="Text Box 245"/>
          <p:cNvSpPr txBox="1">
            <a:spLocks noChangeArrowheads="1"/>
          </p:cNvSpPr>
          <p:nvPr/>
        </p:nvSpPr>
        <p:spPr bwMode="auto">
          <a:xfrm>
            <a:off x="6618288" y="2501900"/>
            <a:ext cx="184785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ja-JP" altLang="en-US" sz="1600">
                <a:solidFill>
                  <a:schemeClr val="tx1"/>
                </a:solidFill>
              </a:rPr>
              <a:t>② </a:t>
            </a:r>
            <a:r>
              <a:rPr lang="en-US" altLang="ja-JP" sz="1600">
                <a:solidFill>
                  <a:schemeClr val="tx1"/>
                </a:solidFill>
              </a:rPr>
              <a:t>DDR3 SDRAM </a:t>
            </a:r>
            <a:r>
              <a:rPr lang="ja-JP" altLang="en-US" sz="1600">
                <a:solidFill>
                  <a:schemeClr val="tx1"/>
                </a:solidFill>
              </a:rPr>
              <a:t>： </a:t>
            </a:r>
          </a:p>
          <a:p>
            <a:r>
              <a:rPr lang="ja-JP" altLang="en-US" sz="1600">
                <a:solidFill>
                  <a:schemeClr val="tx1"/>
                </a:solidFill>
              </a:rPr>
              <a:t>　　</a:t>
            </a:r>
            <a:r>
              <a:rPr lang="en-US" altLang="ja-JP" sz="1600">
                <a:solidFill>
                  <a:schemeClr val="tx1"/>
                </a:solidFill>
              </a:rPr>
              <a:t>DDR-300MHz</a:t>
            </a:r>
            <a:r>
              <a:rPr lang="ja-JP" altLang="en-US" sz="1600">
                <a:solidFill>
                  <a:schemeClr val="tx1"/>
                </a:solidFill>
              </a:rPr>
              <a:t>動作</a:t>
            </a:r>
          </a:p>
          <a:p>
            <a:r>
              <a:rPr lang="ja-JP" altLang="en-US" sz="1600">
                <a:solidFill>
                  <a:schemeClr val="tx1"/>
                </a:solidFill>
              </a:rPr>
              <a:t>　　</a:t>
            </a:r>
            <a:r>
              <a:rPr lang="en-US" altLang="ja-JP" sz="1600">
                <a:solidFill>
                  <a:schemeClr val="tx1"/>
                </a:solidFill>
              </a:rPr>
              <a:t>(2.4GB/s)</a:t>
            </a:r>
            <a:endParaRPr lang="ja-JP" altLang="en-US" sz="1600"/>
          </a:p>
        </p:txBody>
      </p:sp>
      <p:sp>
        <p:nvSpPr>
          <p:cNvPr id="41" name="Text Box 246"/>
          <p:cNvSpPr txBox="1">
            <a:spLocks noChangeArrowheads="1"/>
          </p:cNvSpPr>
          <p:nvPr/>
        </p:nvSpPr>
        <p:spPr bwMode="auto">
          <a:xfrm>
            <a:off x="6618288" y="3352800"/>
            <a:ext cx="16510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ja-JP" altLang="en-US" sz="1600">
                <a:solidFill>
                  <a:schemeClr val="tx1"/>
                </a:solidFill>
              </a:rPr>
              <a:t>③ </a:t>
            </a:r>
            <a:r>
              <a:rPr lang="en-US" altLang="ja-JP" sz="1600">
                <a:solidFill>
                  <a:schemeClr val="tx1"/>
                </a:solidFill>
              </a:rPr>
              <a:t>Gigabit Ethernet</a:t>
            </a:r>
            <a:endParaRPr lang="ja-JP" altLang="en-US" sz="1600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6748463" y="3774281"/>
            <a:ext cx="2147887" cy="6619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600" b="1" dirty="0">
                <a:solidFill>
                  <a:schemeClr val="tx1"/>
                </a:solidFill>
              </a:rPr>
              <a:t>ボード</a:t>
            </a:r>
            <a:r>
              <a:rPr lang="en-US" altLang="ja-JP" sz="1600" b="1" dirty="0">
                <a:solidFill>
                  <a:schemeClr val="tx1"/>
                </a:solidFill>
              </a:rPr>
              <a:t>78</a:t>
            </a:r>
            <a:r>
              <a:rPr lang="ja-JP" altLang="en-US" sz="1600" b="1" dirty="0">
                <a:solidFill>
                  <a:schemeClr val="tx1"/>
                </a:solidFill>
              </a:rPr>
              <a:t>枚 納入済。</a:t>
            </a:r>
          </a:p>
          <a:p>
            <a:pPr eaLnBrk="1" hangingPunct="1"/>
            <a:r>
              <a:rPr lang="ja-JP" altLang="en-US" sz="1600" b="1" dirty="0">
                <a:solidFill>
                  <a:schemeClr val="tx1"/>
                </a:solidFill>
              </a:rPr>
              <a:t>筑波大学が </a:t>
            </a:r>
            <a:r>
              <a:rPr lang="en-US" altLang="ja-JP" sz="1600" b="1" dirty="0">
                <a:solidFill>
                  <a:schemeClr val="tx1"/>
                </a:solidFill>
              </a:rPr>
              <a:t>’12/11</a:t>
            </a:r>
            <a:r>
              <a:rPr lang="ja-JP" altLang="en-US" sz="1600" b="1" dirty="0">
                <a:solidFill>
                  <a:schemeClr val="tx1"/>
                </a:solidFill>
              </a:rPr>
              <a:t>の</a:t>
            </a:r>
          </a:p>
          <a:p>
            <a:pPr eaLnBrk="1" hangingPunct="1"/>
            <a:r>
              <a:rPr lang="ja-JP" altLang="en-US" sz="1600" b="1" dirty="0">
                <a:solidFill>
                  <a:schemeClr val="tx1"/>
                </a:solidFill>
              </a:rPr>
              <a:t>米国展示会に出展</a:t>
            </a:r>
          </a:p>
        </p:txBody>
      </p:sp>
      <p:sp>
        <p:nvSpPr>
          <p:cNvPr id="44" name="AutoShape 249"/>
          <p:cNvSpPr>
            <a:spLocks noChangeArrowheads="1"/>
          </p:cNvSpPr>
          <p:nvPr/>
        </p:nvSpPr>
        <p:spPr bwMode="auto">
          <a:xfrm rot="5400000">
            <a:off x="5138738" y="4886325"/>
            <a:ext cx="238125" cy="23177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" name="Rectangle 307"/>
          <p:cNvSpPr>
            <a:spLocks noChangeArrowheads="1"/>
          </p:cNvSpPr>
          <p:nvPr/>
        </p:nvSpPr>
        <p:spPr bwMode="auto">
          <a:xfrm>
            <a:off x="690563" y="3500438"/>
            <a:ext cx="2127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ja-JP" altLang="en-US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①</a:t>
            </a:r>
          </a:p>
        </p:txBody>
      </p:sp>
      <p:sp>
        <p:nvSpPr>
          <p:cNvPr id="46" name="Rectangle 308"/>
          <p:cNvSpPr>
            <a:spLocks noChangeArrowheads="1"/>
          </p:cNvSpPr>
          <p:nvPr/>
        </p:nvSpPr>
        <p:spPr bwMode="auto">
          <a:xfrm>
            <a:off x="893763" y="2789238"/>
            <a:ext cx="2270125" cy="307975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47" name="Rectangle 309"/>
          <p:cNvSpPr>
            <a:spLocks noChangeArrowheads="1"/>
          </p:cNvSpPr>
          <p:nvPr/>
        </p:nvSpPr>
        <p:spPr bwMode="auto">
          <a:xfrm>
            <a:off x="1058863" y="3054350"/>
            <a:ext cx="1974850" cy="17414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sz="1200">
                <a:solidFill>
                  <a:schemeClr val="bg1"/>
                </a:solidFill>
                <a:latin typeface="Times New Roman" pitchFamily="18" charset="0"/>
                <a:ea typeface="HGPｺﾞｼｯｸE" pitchFamily="50" charset="-128"/>
              </a:rPr>
              <a:t>Peach2</a:t>
            </a:r>
          </a:p>
          <a:p>
            <a:pPr>
              <a:lnSpc>
                <a:spcPct val="100000"/>
              </a:lnSpc>
            </a:pPr>
            <a:r>
              <a:rPr lang="en-US" altLang="ja-JP" sz="1200">
                <a:solidFill>
                  <a:schemeClr val="bg1"/>
                </a:solidFill>
                <a:latin typeface="Times New Roman" pitchFamily="18" charset="0"/>
                <a:ea typeface="HGPｺﾞｼｯｸE" pitchFamily="50" charset="-128"/>
              </a:rPr>
              <a:t>  FPGA</a:t>
            </a:r>
          </a:p>
        </p:txBody>
      </p:sp>
      <p:grpSp>
        <p:nvGrpSpPr>
          <p:cNvPr id="48" name="Group 310"/>
          <p:cNvGrpSpPr>
            <a:grpSpLocks/>
          </p:cNvGrpSpPr>
          <p:nvPr/>
        </p:nvGrpSpPr>
        <p:grpSpPr bwMode="auto">
          <a:xfrm>
            <a:off x="1584325" y="3551238"/>
            <a:ext cx="923925" cy="747712"/>
            <a:chOff x="54" y="1170"/>
            <a:chExt cx="126" cy="108"/>
          </a:xfrm>
        </p:grpSpPr>
        <p:sp>
          <p:nvSpPr>
            <p:cNvPr id="49" name="AutoShape 311"/>
            <p:cNvSpPr>
              <a:spLocks noChangeArrowheads="1"/>
            </p:cNvSpPr>
            <p:nvPr/>
          </p:nvSpPr>
          <p:spPr bwMode="auto">
            <a:xfrm>
              <a:off x="90" y="1260"/>
              <a:ext cx="54" cy="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AutoShape 312"/>
            <p:cNvSpPr>
              <a:spLocks noChangeArrowheads="1"/>
            </p:cNvSpPr>
            <p:nvPr/>
          </p:nvSpPr>
          <p:spPr bwMode="auto">
            <a:xfrm flipV="1">
              <a:off x="90" y="1170"/>
              <a:ext cx="54" cy="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AutoShape 313"/>
            <p:cNvSpPr>
              <a:spLocks noChangeArrowheads="1"/>
            </p:cNvSpPr>
            <p:nvPr/>
          </p:nvSpPr>
          <p:spPr bwMode="auto">
            <a:xfrm rot="16200000" flipH="1">
              <a:off x="153" y="1197"/>
              <a:ext cx="36" cy="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AutoShape 314"/>
            <p:cNvSpPr>
              <a:spLocks noChangeArrowheads="1"/>
            </p:cNvSpPr>
            <p:nvPr/>
          </p:nvSpPr>
          <p:spPr bwMode="auto">
            <a:xfrm rot="-5400000" flipH="1" flipV="1">
              <a:off x="45" y="1197"/>
              <a:ext cx="36" cy="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AutoShape 315"/>
            <p:cNvSpPr>
              <a:spLocks noChangeArrowheads="1"/>
            </p:cNvSpPr>
            <p:nvPr/>
          </p:nvSpPr>
          <p:spPr bwMode="auto">
            <a:xfrm rot="16200000" flipH="1">
              <a:off x="153" y="1233"/>
              <a:ext cx="36" cy="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AutoShape 316"/>
            <p:cNvSpPr>
              <a:spLocks noChangeArrowheads="1"/>
            </p:cNvSpPr>
            <p:nvPr/>
          </p:nvSpPr>
          <p:spPr bwMode="auto">
            <a:xfrm rot="-5400000" flipH="1" flipV="1">
              <a:off x="45" y="1233"/>
              <a:ext cx="36" cy="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Freeform 317"/>
            <p:cNvSpPr>
              <a:spLocks/>
            </p:cNvSpPr>
            <p:nvPr/>
          </p:nvSpPr>
          <p:spPr bwMode="auto">
            <a:xfrm>
              <a:off x="72" y="1188"/>
              <a:ext cx="26" cy="10"/>
            </a:xfrm>
            <a:custGeom>
              <a:avLst/>
              <a:gdLst>
                <a:gd name="T0" fmla="*/ 0 w 102"/>
                <a:gd name="T1" fmla="*/ 56 h 56"/>
                <a:gd name="T2" fmla="*/ 102 w 102"/>
                <a:gd name="T3" fmla="*/ 56 h 56"/>
                <a:gd name="T4" fmla="*/ 102 w 102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56">
                  <a:moveTo>
                    <a:pt x="0" y="56"/>
                  </a:moveTo>
                  <a:lnTo>
                    <a:pt x="102" y="56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Freeform 318"/>
            <p:cNvSpPr>
              <a:spLocks/>
            </p:cNvSpPr>
            <p:nvPr/>
          </p:nvSpPr>
          <p:spPr bwMode="auto">
            <a:xfrm flipH="1">
              <a:off x="135" y="1188"/>
              <a:ext cx="27" cy="10"/>
            </a:xfrm>
            <a:custGeom>
              <a:avLst/>
              <a:gdLst>
                <a:gd name="T0" fmla="*/ 0 w 102"/>
                <a:gd name="T1" fmla="*/ 56 h 56"/>
                <a:gd name="T2" fmla="*/ 102 w 102"/>
                <a:gd name="T3" fmla="*/ 56 h 56"/>
                <a:gd name="T4" fmla="*/ 102 w 102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56">
                  <a:moveTo>
                    <a:pt x="0" y="56"/>
                  </a:moveTo>
                  <a:lnTo>
                    <a:pt x="102" y="56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319"/>
            <p:cNvSpPr>
              <a:spLocks noChangeShapeType="1"/>
            </p:cNvSpPr>
            <p:nvPr/>
          </p:nvSpPr>
          <p:spPr bwMode="auto">
            <a:xfrm flipV="1">
              <a:off x="117" y="1188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320"/>
            <p:cNvSpPr>
              <a:spLocks noChangeShapeType="1"/>
            </p:cNvSpPr>
            <p:nvPr/>
          </p:nvSpPr>
          <p:spPr bwMode="auto">
            <a:xfrm flipH="1" flipV="1">
              <a:off x="72" y="1206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9" name="Line 321"/>
            <p:cNvSpPr>
              <a:spLocks noChangeShapeType="1"/>
            </p:cNvSpPr>
            <p:nvPr/>
          </p:nvSpPr>
          <p:spPr bwMode="auto">
            <a:xfrm flipH="1" flipV="1">
              <a:off x="72" y="1242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0" name="Freeform 322"/>
            <p:cNvSpPr>
              <a:spLocks/>
            </p:cNvSpPr>
            <p:nvPr/>
          </p:nvSpPr>
          <p:spPr bwMode="auto">
            <a:xfrm flipV="1">
              <a:off x="72" y="1252"/>
              <a:ext cx="26" cy="8"/>
            </a:xfrm>
            <a:custGeom>
              <a:avLst/>
              <a:gdLst>
                <a:gd name="T0" fmla="*/ 0 w 102"/>
                <a:gd name="T1" fmla="*/ 56 h 56"/>
                <a:gd name="T2" fmla="*/ 102 w 102"/>
                <a:gd name="T3" fmla="*/ 56 h 56"/>
                <a:gd name="T4" fmla="*/ 102 w 102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56">
                  <a:moveTo>
                    <a:pt x="0" y="56"/>
                  </a:moveTo>
                  <a:lnTo>
                    <a:pt x="102" y="56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Freeform 323"/>
            <p:cNvSpPr>
              <a:spLocks/>
            </p:cNvSpPr>
            <p:nvPr/>
          </p:nvSpPr>
          <p:spPr bwMode="auto">
            <a:xfrm flipH="1" flipV="1">
              <a:off x="135" y="1252"/>
              <a:ext cx="27" cy="8"/>
            </a:xfrm>
            <a:custGeom>
              <a:avLst/>
              <a:gdLst>
                <a:gd name="T0" fmla="*/ 0 w 102"/>
                <a:gd name="T1" fmla="*/ 56 h 56"/>
                <a:gd name="T2" fmla="*/ 102 w 102"/>
                <a:gd name="T3" fmla="*/ 56 h 56"/>
                <a:gd name="T4" fmla="*/ 102 w 102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56">
                  <a:moveTo>
                    <a:pt x="0" y="56"/>
                  </a:moveTo>
                  <a:lnTo>
                    <a:pt x="102" y="56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Freeform 324"/>
            <p:cNvSpPr>
              <a:spLocks/>
            </p:cNvSpPr>
            <p:nvPr/>
          </p:nvSpPr>
          <p:spPr bwMode="auto">
            <a:xfrm>
              <a:off x="72" y="1188"/>
              <a:ext cx="36" cy="43"/>
            </a:xfrm>
            <a:custGeom>
              <a:avLst/>
              <a:gdLst>
                <a:gd name="T0" fmla="*/ 0 w 35"/>
                <a:gd name="T1" fmla="*/ 43 h 43"/>
                <a:gd name="T2" fmla="*/ 18 w 35"/>
                <a:gd name="T3" fmla="*/ 43 h 43"/>
                <a:gd name="T4" fmla="*/ 35 w 35"/>
                <a:gd name="T5" fmla="*/ 26 h 43"/>
                <a:gd name="T6" fmla="*/ 35 w 35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3">
                  <a:moveTo>
                    <a:pt x="0" y="43"/>
                  </a:moveTo>
                  <a:lnTo>
                    <a:pt x="18" y="43"/>
                  </a:lnTo>
                  <a:lnTo>
                    <a:pt x="35" y="26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Freeform 325"/>
            <p:cNvSpPr>
              <a:spLocks/>
            </p:cNvSpPr>
            <p:nvPr/>
          </p:nvSpPr>
          <p:spPr bwMode="auto">
            <a:xfrm flipH="1">
              <a:off x="126" y="1188"/>
              <a:ext cx="36" cy="43"/>
            </a:xfrm>
            <a:custGeom>
              <a:avLst/>
              <a:gdLst>
                <a:gd name="T0" fmla="*/ 0 w 35"/>
                <a:gd name="T1" fmla="*/ 43 h 43"/>
                <a:gd name="T2" fmla="*/ 18 w 35"/>
                <a:gd name="T3" fmla="*/ 43 h 43"/>
                <a:gd name="T4" fmla="*/ 35 w 35"/>
                <a:gd name="T5" fmla="*/ 26 h 43"/>
                <a:gd name="T6" fmla="*/ 35 w 35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3">
                  <a:moveTo>
                    <a:pt x="0" y="43"/>
                  </a:moveTo>
                  <a:lnTo>
                    <a:pt x="18" y="43"/>
                  </a:lnTo>
                  <a:lnTo>
                    <a:pt x="35" y="26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Freeform 326"/>
            <p:cNvSpPr>
              <a:spLocks/>
            </p:cNvSpPr>
            <p:nvPr/>
          </p:nvSpPr>
          <p:spPr bwMode="auto">
            <a:xfrm flipV="1">
              <a:off x="72" y="1217"/>
              <a:ext cx="36" cy="43"/>
            </a:xfrm>
            <a:custGeom>
              <a:avLst/>
              <a:gdLst>
                <a:gd name="T0" fmla="*/ 0 w 35"/>
                <a:gd name="T1" fmla="*/ 43 h 43"/>
                <a:gd name="T2" fmla="*/ 18 w 35"/>
                <a:gd name="T3" fmla="*/ 43 h 43"/>
                <a:gd name="T4" fmla="*/ 35 w 35"/>
                <a:gd name="T5" fmla="*/ 26 h 43"/>
                <a:gd name="T6" fmla="*/ 35 w 35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3">
                  <a:moveTo>
                    <a:pt x="0" y="43"/>
                  </a:moveTo>
                  <a:lnTo>
                    <a:pt x="18" y="43"/>
                  </a:lnTo>
                  <a:lnTo>
                    <a:pt x="35" y="26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5" name="Freeform 327"/>
            <p:cNvSpPr>
              <a:spLocks/>
            </p:cNvSpPr>
            <p:nvPr/>
          </p:nvSpPr>
          <p:spPr bwMode="auto">
            <a:xfrm flipH="1" flipV="1">
              <a:off x="126" y="1217"/>
              <a:ext cx="36" cy="43"/>
            </a:xfrm>
            <a:custGeom>
              <a:avLst/>
              <a:gdLst>
                <a:gd name="T0" fmla="*/ 0 w 35"/>
                <a:gd name="T1" fmla="*/ 43 h 43"/>
                <a:gd name="T2" fmla="*/ 18 w 35"/>
                <a:gd name="T3" fmla="*/ 43 h 43"/>
                <a:gd name="T4" fmla="*/ 35 w 35"/>
                <a:gd name="T5" fmla="*/ 26 h 43"/>
                <a:gd name="T6" fmla="*/ 35 w 35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3">
                  <a:moveTo>
                    <a:pt x="0" y="43"/>
                  </a:moveTo>
                  <a:lnTo>
                    <a:pt x="18" y="43"/>
                  </a:lnTo>
                  <a:lnTo>
                    <a:pt x="35" y="26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6" name="Freeform 328"/>
          <p:cNvSpPr>
            <a:spLocks/>
          </p:cNvSpPr>
          <p:nvPr/>
        </p:nvSpPr>
        <p:spPr bwMode="auto">
          <a:xfrm flipV="1">
            <a:off x="2508250" y="4049713"/>
            <a:ext cx="261938" cy="249237"/>
          </a:xfrm>
          <a:custGeom>
            <a:avLst/>
            <a:gdLst>
              <a:gd name="T0" fmla="*/ 0 w 102"/>
              <a:gd name="T1" fmla="*/ 56 h 56"/>
              <a:gd name="T2" fmla="*/ 102 w 102"/>
              <a:gd name="T3" fmla="*/ 56 h 56"/>
              <a:gd name="T4" fmla="*/ 102 w 102"/>
              <a:gd name="T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" h="56">
                <a:moveTo>
                  <a:pt x="0" y="56"/>
                </a:moveTo>
                <a:lnTo>
                  <a:pt x="102" y="56"/>
                </a:lnTo>
                <a:lnTo>
                  <a:pt x="102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7" name="Rectangle 329"/>
          <p:cNvSpPr>
            <a:spLocks noChangeArrowheads="1"/>
          </p:cNvSpPr>
          <p:nvPr/>
        </p:nvSpPr>
        <p:spPr bwMode="auto">
          <a:xfrm>
            <a:off x="2528888" y="4256088"/>
            <a:ext cx="446087" cy="37465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100000"/>
              </a:lnSpc>
            </a:pPr>
            <a:r>
              <a:rPr lang="en-US" altLang="ja-JP" sz="10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DMAC</a:t>
            </a:r>
          </a:p>
          <a:p>
            <a:pPr algn="ctr">
              <a:lnSpc>
                <a:spcPct val="100000"/>
              </a:lnSpc>
            </a:pPr>
            <a:r>
              <a:rPr lang="en-US" altLang="ja-JP" sz="10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×4</a:t>
            </a:r>
          </a:p>
        </p:txBody>
      </p:sp>
      <p:sp>
        <p:nvSpPr>
          <p:cNvPr id="68" name="Freeform 330"/>
          <p:cNvSpPr>
            <a:spLocks/>
          </p:cNvSpPr>
          <p:nvPr/>
        </p:nvSpPr>
        <p:spPr bwMode="auto">
          <a:xfrm flipH="1" flipV="1">
            <a:off x="1322388" y="4049713"/>
            <a:ext cx="261937" cy="249237"/>
          </a:xfrm>
          <a:custGeom>
            <a:avLst/>
            <a:gdLst>
              <a:gd name="T0" fmla="*/ 0 w 102"/>
              <a:gd name="T1" fmla="*/ 56 h 56"/>
              <a:gd name="T2" fmla="*/ 102 w 102"/>
              <a:gd name="T3" fmla="*/ 56 h 56"/>
              <a:gd name="T4" fmla="*/ 102 w 102"/>
              <a:gd name="T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" h="56">
                <a:moveTo>
                  <a:pt x="0" y="56"/>
                </a:moveTo>
                <a:lnTo>
                  <a:pt x="102" y="56"/>
                </a:lnTo>
                <a:lnTo>
                  <a:pt x="102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9" name="Rectangle 331"/>
          <p:cNvSpPr>
            <a:spLocks noChangeArrowheads="1"/>
          </p:cNvSpPr>
          <p:nvPr/>
        </p:nvSpPr>
        <p:spPr bwMode="auto">
          <a:xfrm>
            <a:off x="1109663" y="4249738"/>
            <a:ext cx="446087" cy="373062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100000"/>
              </a:lnSpc>
            </a:pPr>
            <a:r>
              <a:rPr lang="en-US" altLang="ja-JP" sz="10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DDR</a:t>
            </a:r>
          </a:p>
          <a:p>
            <a:pPr algn="ctr">
              <a:lnSpc>
                <a:spcPct val="100000"/>
              </a:lnSpc>
            </a:pPr>
            <a:r>
              <a:rPr lang="en-US" altLang="ja-JP" sz="10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CTL</a:t>
            </a:r>
          </a:p>
        </p:txBody>
      </p:sp>
      <p:sp>
        <p:nvSpPr>
          <p:cNvPr id="70" name="Line 332"/>
          <p:cNvSpPr>
            <a:spLocks noChangeShapeType="1"/>
          </p:cNvSpPr>
          <p:nvPr/>
        </p:nvSpPr>
        <p:spPr bwMode="auto">
          <a:xfrm flipH="1">
            <a:off x="1452563" y="3800475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" name="Line 333"/>
          <p:cNvSpPr>
            <a:spLocks noChangeShapeType="1"/>
          </p:cNvSpPr>
          <p:nvPr/>
        </p:nvSpPr>
        <p:spPr bwMode="auto">
          <a:xfrm>
            <a:off x="2508250" y="3800475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2" name="Line 334"/>
          <p:cNvSpPr>
            <a:spLocks noChangeShapeType="1"/>
          </p:cNvSpPr>
          <p:nvPr/>
        </p:nvSpPr>
        <p:spPr bwMode="auto">
          <a:xfrm flipV="1">
            <a:off x="2047875" y="3427413"/>
            <a:ext cx="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3" name="Line 335"/>
          <p:cNvSpPr>
            <a:spLocks noChangeShapeType="1"/>
          </p:cNvSpPr>
          <p:nvPr/>
        </p:nvSpPr>
        <p:spPr bwMode="auto">
          <a:xfrm flipV="1">
            <a:off x="2054225" y="4298950"/>
            <a:ext cx="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4" name="Rectangle 336"/>
          <p:cNvSpPr>
            <a:spLocks noChangeArrowheads="1"/>
          </p:cNvSpPr>
          <p:nvPr/>
        </p:nvSpPr>
        <p:spPr bwMode="auto">
          <a:xfrm>
            <a:off x="1670050" y="5181600"/>
            <a:ext cx="922338" cy="622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G</a:t>
            </a:r>
          </a:p>
          <a:p>
            <a:pPr>
              <a:lnSpc>
                <a:spcPct val="10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P</a:t>
            </a:r>
          </a:p>
          <a:p>
            <a:pPr>
              <a:lnSpc>
                <a:spcPct val="10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U</a:t>
            </a:r>
          </a:p>
        </p:txBody>
      </p:sp>
      <p:sp>
        <p:nvSpPr>
          <p:cNvPr id="75" name="Rectangle 337"/>
          <p:cNvSpPr>
            <a:spLocks noChangeArrowheads="1"/>
          </p:cNvSpPr>
          <p:nvPr/>
        </p:nvSpPr>
        <p:spPr bwMode="auto">
          <a:xfrm>
            <a:off x="1479550" y="2074863"/>
            <a:ext cx="922338" cy="561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tIns="0"/>
          <a:lstStyle/>
          <a:p>
            <a:pPr>
              <a:lnSpc>
                <a:spcPct val="10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CPU</a:t>
            </a:r>
          </a:p>
        </p:txBody>
      </p:sp>
      <p:sp>
        <p:nvSpPr>
          <p:cNvPr id="76" name="Rectangle 338"/>
          <p:cNvSpPr>
            <a:spLocks noChangeArrowheads="1"/>
          </p:cNvSpPr>
          <p:nvPr/>
        </p:nvSpPr>
        <p:spPr bwMode="auto">
          <a:xfrm>
            <a:off x="1743075" y="2263775"/>
            <a:ext cx="395288" cy="3730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Root</a:t>
            </a:r>
          </a:p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port</a:t>
            </a:r>
          </a:p>
        </p:txBody>
      </p:sp>
      <p:sp>
        <p:nvSpPr>
          <p:cNvPr id="77" name="Line 339"/>
          <p:cNvSpPr>
            <a:spLocks noChangeShapeType="1"/>
          </p:cNvSpPr>
          <p:nvPr/>
        </p:nvSpPr>
        <p:spPr bwMode="auto">
          <a:xfrm flipH="1">
            <a:off x="2054225" y="2630488"/>
            <a:ext cx="0" cy="417512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8" name="Rectangle 340"/>
          <p:cNvSpPr>
            <a:spLocks noChangeArrowheads="1"/>
          </p:cNvSpPr>
          <p:nvPr/>
        </p:nvSpPr>
        <p:spPr bwMode="auto">
          <a:xfrm>
            <a:off x="1933575" y="5181600"/>
            <a:ext cx="393700" cy="3730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End</a:t>
            </a:r>
          </a:p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point</a:t>
            </a:r>
          </a:p>
        </p:txBody>
      </p:sp>
      <p:sp>
        <p:nvSpPr>
          <p:cNvPr id="79" name="Line 341"/>
          <p:cNvSpPr>
            <a:spLocks noChangeShapeType="1"/>
          </p:cNvSpPr>
          <p:nvPr/>
        </p:nvSpPr>
        <p:spPr bwMode="auto">
          <a:xfrm>
            <a:off x="2054225" y="4803775"/>
            <a:ext cx="0" cy="37465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0" name="Rectangle 342"/>
          <p:cNvSpPr>
            <a:spLocks noChangeArrowheads="1"/>
          </p:cNvSpPr>
          <p:nvPr/>
        </p:nvSpPr>
        <p:spPr bwMode="auto">
          <a:xfrm>
            <a:off x="1071563" y="5241925"/>
            <a:ext cx="522287" cy="373063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lIns="0" tIns="18000" rIns="0"/>
          <a:lstStyle/>
          <a:p>
            <a:pPr algn="ctr">
              <a:lnSpc>
                <a:spcPct val="100000"/>
              </a:lnSpc>
            </a:pPr>
            <a:r>
              <a:rPr lang="en-US" altLang="ja-JP" sz="10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DDR3</a:t>
            </a:r>
          </a:p>
          <a:p>
            <a:pPr algn="ctr">
              <a:lnSpc>
                <a:spcPct val="100000"/>
              </a:lnSpc>
            </a:pPr>
            <a:r>
              <a:rPr lang="en-US" altLang="ja-JP" sz="10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SDRAM</a:t>
            </a:r>
          </a:p>
        </p:txBody>
      </p:sp>
      <p:sp>
        <p:nvSpPr>
          <p:cNvPr id="81" name="Line 343"/>
          <p:cNvSpPr>
            <a:spLocks noChangeShapeType="1"/>
          </p:cNvSpPr>
          <p:nvPr/>
        </p:nvSpPr>
        <p:spPr bwMode="auto">
          <a:xfrm>
            <a:off x="1316038" y="4627563"/>
            <a:ext cx="0" cy="6207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Rectangle 344"/>
          <p:cNvSpPr>
            <a:spLocks noChangeArrowheads="1"/>
          </p:cNvSpPr>
          <p:nvPr/>
        </p:nvSpPr>
        <p:spPr bwMode="auto">
          <a:xfrm>
            <a:off x="1854200" y="2717800"/>
            <a:ext cx="21431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ja-JP" altLang="en-US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①</a:t>
            </a:r>
          </a:p>
        </p:txBody>
      </p:sp>
      <p:sp>
        <p:nvSpPr>
          <p:cNvPr id="83" name="Rectangle 345"/>
          <p:cNvSpPr>
            <a:spLocks noChangeArrowheads="1"/>
          </p:cNvSpPr>
          <p:nvPr/>
        </p:nvSpPr>
        <p:spPr bwMode="auto">
          <a:xfrm>
            <a:off x="1144588" y="4805363"/>
            <a:ext cx="2127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ja-JP" altLang="en-US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②</a:t>
            </a:r>
          </a:p>
        </p:txBody>
      </p:sp>
      <p:sp>
        <p:nvSpPr>
          <p:cNvPr id="84" name="Rectangle 346"/>
          <p:cNvSpPr>
            <a:spLocks noChangeArrowheads="1"/>
          </p:cNvSpPr>
          <p:nvPr/>
        </p:nvSpPr>
        <p:spPr bwMode="auto">
          <a:xfrm>
            <a:off x="1854200" y="4805363"/>
            <a:ext cx="214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ja-JP" altLang="en-US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①</a:t>
            </a:r>
          </a:p>
        </p:txBody>
      </p:sp>
      <p:sp>
        <p:nvSpPr>
          <p:cNvPr id="85" name="Rectangle 347"/>
          <p:cNvSpPr>
            <a:spLocks noChangeArrowheads="1"/>
          </p:cNvSpPr>
          <p:nvPr/>
        </p:nvSpPr>
        <p:spPr bwMode="auto">
          <a:xfrm>
            <a:off x="930275" y="2813050"/>
            <a:ext cx="80486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pPr>
              <a:lnSpc>
                <a:spcPct val="10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Peach2</a:t>
            </a:r>
            <a:r>
              <a:rPr lang="ja-JP" altLang="en-US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ボｰド</a:t>
            </a:r>
          </a:p>
        </p:txBody>
      </p:sp>
      <p:sp>
        <p:nvSpPr>
          <p:cNvPr id="86" name="Line 348"/>
          <p:cNvSpPr>
            <a:spLocks noChangeShapeType="1"/>
          </p:cNvSpPr>
          <p:nvPr/>
        </p:nvSpPr>
        <p:spPr bwMode="auto">
          <a:xfrm>
            <a:off x="2663825" y="2998788"/>
            <a:ext cx="6350" cy="2079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Rectangle 349"/>
          <p:cNvSpPr>
            <a:spLocks noChangeArrowheads="1"/>
          </p:cNvSpPr>
          <p:nvPr/>
        </p:nvSpPr>
        <p:spPr bwMode="auto">
          <a:xfrm>
            <a:off x="2424113" y="2817813"/>
            <a:ext cx="433387" cy="198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Flash</a:t>
            </a:r>
          </a:p>
        </p:txBody>
      </p:sp>
      <p:sp>
        <p:nvSpPr>
          <p:cNvPr id="88" name="Line 350"/>
          <p:cNvSpPr>
            <a:spLocks noChangeShapeType="1"/>
          </p:cNvSpPr>
          <p:nvPr/>
        </p:nvSpPr>
        <p:spPr bwMode="auto">
          <a:xfrm flipH="1">
            <a:off x="2930525" y="2740025"/>
            <a:ext cx="0" cy="4397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9" name="Rectangle 351"/>
          <p:cNvSpPr>
            <a:spLocks noChangeArrowheads="1"/>
          </p:cNvSpPr>
          <p:nvPr/>
        </p:nvSpPr>
        <p:spPr bwMode="auto">
          <a:xfrm>
            <a:off x="2862263" y="2584450"/>
            <a:ext cx="214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ja-JP" altLang="en-US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③</a:t>
            </a:r>
          </a:p>
        </p:txBody>
      </p:sp>
      <p:sp>
        <p:nvSpPr>
          <p:cNvPr id="90" name="Line 352"/>
          <p:cNvSpPr>
            <a:spLocks noChangeShapeType="1"/>
          </p:cNvSpPr>
          <p:nvPr/>
        </p:nvSpPr>
        <p:spPr bwMode="auto">
          <a:xfrm>
            <a:off x="2408238" y="2371725"/>
            <a:ext cx="88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1" name="Rectangle 353"/>
          <p:cNvSpPr>
            <a:spLocks noChangeArrowheads="1"/>
          </p:cNvSpPr>
          <p:nvPr/>
        </p:nvSpPr>
        <p:spPr bwMode="auto">
          <a:xfrm>
            <a:off x="2465388" y="2276475"/>
            <a:ext cx="247650" cy="165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ja-JP" altLang="en-US" sz="800">
                <a:latin typeface="HGPｺﾞｼｯｸE" pitchFamily="50" charset="-128"/>
                <a:ea typeface="HGPｺﾞｼｯｸE" pitchFamily="50" charset="-128"/>
              </a:rPr>
              <a:t>ﾒﾓﾘ</a:t>
            </a:r>
          </a:p>
        </p:txBody>
      </p:sp>
      <p:sp>
        <p:nvSpPr>
          <p:cNvPr id="92" name="Rectangle 354"/>
          <p:cNvSpPr>
            <a:spLocks noChangeArrowheads="1"/>
          </p:cNvSpPr>
          <p:nvPr/>
        </p:nvSpPr>
        <p:spPr bwMode="auto">
          <a:xfrm>
            <a:off x="1849438" y="3067050"/>
            <a:ext cx="393700" cy="3730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End</a:t>
            </a:r>
          </a:p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point</a:t>
            </a:r>
          </a:p>
        </p:txBody>
      </p:sp>
      <p:sp>
        <p:nvSpPr>
          <p:cNvPr id="93" name="Rectangle 355"/>
          <p:cNvSpPr>
            <a:spLocks noChangeArrowheads="1"/>
          </p:cNvSpPr>
          <p:nvPr/>
        </p:nvSpPr>
        <p:spPr bwMode="auto">
          <a:xfrm>
            <a:off x="2632075" y="3551238"/>
            <a:ext cx="395288" cy="3746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End</a:t>
            </a:r>
          </a:p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point</a:t>
            </a:r>
          </a:p>
        </p:txBody>
      </p:sp>
      <p:sp>
        <p:nvSpPr>
          <p:cNvPr id="94" name="Rectangle 356"/>
          <p:cNvSpPr>
            <a:spLocks noChangeArrowheads="1"/>
          </p:cNvSpPr>
          <p:nvPr/>
        </p:nvSpPr>
        <p:spPr bwMode="auto">
          <a:xfrm>
            <a:off x="1065213" y="3551238"/>
            <a:ext cx="395287" cy="3746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Root</a:t>
            </a:r>
          </a:p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port</a:t>
            </a:r>
          </a:p>
        </p:txBody>
      </p:sp>
      <p:sp>
        <p:nvSpPr>
          <p:cNvPr id="95" name="Rectangle 357"/>
          <p:cNvSpPr>
            <a:spLocks noChangeArrowheads="1"/>
          </p:cNvSpPr>
          <p:nvPr/>
        </p:nvSpPr>
        <p:spPr bwMode="auto">
          <a:xfrm>
            <a:off x="1849438" y="4410075"/>
            <a:ext cx="393700" cy="3730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Root</a:t>
            </a:r>
          </a:p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port</a:t>
            </a:r>
          </a:p>
        </p:txBody>
      </p:sp>
      <p:sp>
        <p:nvSpPr>
          <p:cNvPr id="96" name="Line 358"/>
          <p:cNvSpPr>
            <a:spLocks noChangeShapeType="1"/>
          </p:cNvSpPr>
          <p:nvPr/>
        </p:nvSpPr>
        <p:spPr bwMode="auto">
          <a:xfrm>
            <a:off x="2433638" y="3368675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97" name="Rectangle 359"/>
          <p:cNvSpPr>
            <a:spLocks noChangeArrowheads="1"/>
          </p:cNvSpPr>
          <p:nvPr/>
        </p:nvSpPr>
        <p:spPr bwMode="auto">
          <a:xfrm>
            <a:off x="2314575" y="3184525"/>
            <a:ext cx="668338" cy="242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100000"/>
              </a:lnSpc>
            </a:pPr>
            <a:r>
              <a:rPr lang="en-US" altLang="ja-JP" sz="11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Nios CPU</a:t>
            </a:r>
          </a:p>
        </p:txBody>
      </p:sp>
      <p:sp>
        <p:nvSpPr>
          <p:cNvPr id="98" name="Rectangle 360"/>
          <p:cNvSpPr>
            <a:spLocks noChangeArrowheads="1"/>
          </p:cNvSpPr>
          <p:nvPr/>
        </p:nvSpPr>
        <p:spPr bwMode="auto">
          <a:xfrm>
            <a:off x="2312988" y="3470275"/>
            <a:ext cx="247650" cy="1651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ja-JP" sz="800">
                <a:latin typeface="HGPｺﾞｼｯｸE" pitchFamily="50" charset="-128"/>
                <a:ea typeface="HGPｺﾞｼｯｸE" pitchFamily="50" charset="-128"/>
              </a:rPr>
              <a:t>RAM</a:t>
            </a:r>
          </a:p>
        </p:txBody>
      </p:sp>
      <p:sp>
        <p:nvSpPr>
          <p:cNvPr id="99" name="Rectangle 361"/>
          <p:cNvSpPr>
            <a:spLocks noChangeArrowheads="1"/>
          </p:cNvSpPr>
          <p:nvPr/>
        </p:nvSpPr>
        <p:spPr bwMode="auto">
          <a:xfrm>
            <a:off x="3311525" y="2789238"/>
            <a:ext cx="2270125" cy="307975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100" name="Rectangle 362"/>
          <p:cNvSpPr>
            <a:spLocks noChangeArrowheads="1"/>
          </p:cNvSpPr>
          <p:nvPr/>
        </p:nvSpPr>
        <p:spPr bwMode="auto">
          <a:xfrm>
            <a:off x="3476625" y="3054350"/>
            <a:ext cx="1974850" cy="17414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sz="1200">
                <a:solidFill>
                  <a:schemeClr val="bg1"/>
                </a:solidFill>
                <a:latin typeface="Times New Roman" pitchFamily="18" charset="0"/>
                <a:ea typeface="HGPｺﾞｼｯｸE" pitchFamily="50" charset="-128"/>
              </a:rPr>
              <a:t>Peach2</a:t>
            </a:r>
          </a:p>
          <a:p>
            <a:pPr>
              <a:lnSpc>
                <a:spcPct val="100000"/>
              </a:lnSpc>
            </a:pPr>
            <a:r>
              <a:rPr lang="en-US" altLang="ja-JP" sz="1200">
                <a:solidFill>
                  <a:schemeClr val="bg1"/>
                </a:solidFill>
                <a:latin typeface="Times New Roman" pitchFamily="18" charset="0"/>
                <a:ea typeface="HGPｺﾞｼｯｸE" pitchFamily="50" charset="-128"/>
              </a:rPr>
              <a:t>  FPGA</a:t>
            </a:r>
          </a:p>
        </p:txBody>
      </p:sp>
      <p:grpSp>
        <p:nvGrpSpPr>
          <p:cNvPr id="101" name="Group 363"/>
          <p:cNvGrpSpPr>
            <a:grpSpLocks/>
          </p:cNvGrpSpPr>
          <p:nvPr/>
        </p:nvGrpSpPr>
        <p:grpSpPr bwMode="auto">
          <a:xfrm>
            <a:off x="4002088" y="3551238"/>
            <a:ext cx="923925" cy="747712"/>
            <a:chOff x="54" y="1170"/>
            <a:chExt cx="126" cy="108"/>
          </a:xfrm>
        </p:grpSpPr>
        <p:sp>
          <p:nvSpPr>
            <p:cNvPr id="102" name="AutoShape 364"/>
            <p:cNvSpPr>
              <a:spLocks noChangeArrowheads="1"/>
            </p:cNvSpPr>
            <p:nvPr/>
          </p:nvSpPr>
          <p:spPr bwMode="auto">
            <a:xfrm>
              <a:off x="90" y="1260"/>
              <a:ext cx="54" cy="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" name="AutoShape 365"/>
            <p:cNvSpPr>
              <a:spLocks noChangeArrowheads="1"/>
            </p:cNvSpPr>
            <p:nvPr/>
          </p:nvSpPr>
          <p:spPr bwMode="auto">
            <a:xfrm flipV="1">
              <a:off x="90" y="1170"/>
              <a:ext cx="54" cy="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" name="AutoShape 366"/>
            <p:cNvSpPr>
              <a:spLocks noChangeArrowheads="1"/>
            </p:cNvSpPr>
            <p:nvPr/>
          </p:nvSpPr>
          <p:spPr bwMode="auto">
            <a:xfrm rot="16200000" flipH="1">
              <a:off x="153" y="1197"/>
              <a:ext cx="36" cy="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" name="AutoShape 367"/>
            <p:cNvSpPr>
              <a:spLocks noChangeArrowheads="1"/>
            </p:cNvSpPr>
            <p:nvPr/>
          </p:nvSpPr>
          <p:spPr bwMode="auto">
            <a:xfrm rot="-5400000" flipH="1" flipV="1">
              <a:off x="45" y="1197"/>
              <a:ext cx="36" cy="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6" name="AutoShape 368"/>
            <p:cNvSpPr>
              <a:spLocks noChangeArrowheads="1"/>
            </p:cNvSpPr>
            <p:nvPr/>
          </p:nvSpPr>
          <p:spPr bwMode="auto">
            <a:xfrm rot="16200000" flipH="1">
              <a:off x="153" y="1233"/>
              <a:ext cx="36" cy="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7" name="AutoShape 369"/>
            <p:cNvSpPr>
              <a:spLocks noChangeArrowheads="1"/>
            </p:cNvSpPr>
            <p:nvPr/>
          </p:nvSpPr>
          <p:spPr bwMode="auto">
            <a:xfrm rot="-5400000" flipH="1" flipV="1">
              <a:off x="45" y="1233"/>
              <a:ext cx="36" cy="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8" name="Freeform 370"/>
            <p:cNvSpPr>
              <a:spLocks/>
            </p:cNvSpPr>
            <p:nvPr/>
          </p:nvSpPr>
          <p:spPr bwMode="auto">
            <a:xfrm>
              <a:off x="72" y="1188"/>
              <a:ext cx="26" cy="10"/>
            </a:xfrm>
            <a:custGeom>
              <a:avLst/>
              <a:gdLst>
                <a:gd name="T0" fmla="*/ 0 w 102"/>
                <a:gd name="T1" fmla="*/ 56 h 56"/>
                <a:gd name="T2" fmla="*/ 102 w 102"/>
                <a:gd name="T3" fmla="*/ 56 h 56"/>
                <a:gd name="T4" fmla="*/ 102 w 102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56">
                  <a:moveTo>
                    <a:pt x="0" y="56"/>
                  </a:moveTo>
                  <a:lnTo>
                    <a:pt x="102" y="56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9" name="Freeform 371"/>
            <p:cNvSpPr>
              <a:spLocks/>
            </p:cNvSpPr>
            <p:nvPr/>
          </p:nvSpPr>
          <p:spPr bwMode="auto">
            <a:xfrm flipH="1">
              <a:off x="135" y="1188"/>
              <a:ext cx="27" cy="10"/>
            </a:xfrm>
            <a:custGeom>
              <a:avLst/>
              <a:gdLst>
                <a:gd name="T0" fmla="*/ 0 w 102"/>
                <a:gd name="T1" fmla="*/ 56 h 56"/>
                <a:gd name="T2" fmla="*/ 102 w 102"/>
                <a:gd name="T3" fmla="*/ 56 h 56"/>
                <a:gd name="T4" fmla="*/ 102 w 102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56">
                  <a:moveTo>
                    <a:pt x="0" y="56"/>
                  </a:moveTo>
                  <a:lnTo>
                    <a:pt x="102" y="56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0" name="Line 372"/>
            <p:cNvSpPr>
              <a:spLocks noChangeShapeType="1"/>
            </p:cNvSpPr>
            <p:nvPr/>
          </p:nvSpPr>
          <p:spPr bwMode="auto">
            <a:xfrm flipV="1">
              <a:off x="117" y="1188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1" name="Line 373"/>
            <p:cNvSpPr>
              <a:spLocks noChangeShapeType="1"/>
            </p:cNvSpPr>
            <p:nvPr/>
          </p:nvSpPr>
          <p:spPr bwMode="auto">
            <a:xfrm flipH="1" flipV="1">
              <a:off x="72" y="1206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" name="Line 374"/>
            <p:cNvSpPr>
              <a:spLocks noChangeShapeType="1"/>
            </p:cNvSpPr>
            <p:nvPr/>
          </p:nvSpPr>
          <p:spPr bwMode="auto">
            <a:xfrm flipH="1" flipV="1">
              <a:off x="72" y="1242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" name="Freeform 375"/>
            <p:cNvSpPr>
              <a:spLocks/>
            </p:cNvSpPr>
            <p:nvPr/>
          </p:nvSpPr>
          <p:spPr bwMode="auto">
            <a:xfrm flipV="1">
              <a:off x="72" y="1252"/>
              <a:ext cx="26" cy="8"/>
            </a:xfrm>
            <a:custGeom>
              <a:avLst/>
              <a:gdLst>
                <a:gd name="T0" fmla="*/ 0 w 102"/>
                <a:gd name="T1" fmla="*/ 56 h 56"/>
                <a:gd name="T2" fmla="*/ 102 w 102"/>
                <a:gd name="T3" fmla="*/ 56 h 56"/>
                <a:gd name="T4" fmla="*/ 102 w 102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56">
                  <a:moveTo>
                    <a:pt x="0" y="56"/>
                  </a:moveTo>
                  <a:lnTo>
                    <a:pt x="102" y="56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" name="Freeform 376"/>
            <p:cNvSpPr>
              <a:spLocks/>
            </p:cNvSpPr>
            <p:nvPr/>
          </p:nvSpPr>
          <p:spPr bwMode="auto">
            <a:xfrm flipH="1" flipV="1">
              <a:off x="135" y="1252"/>
              <a:ext cx="27" cy="8"/>
            </a:xfrm>
            <a:custGeom>
              <a:avLst/>
              <a:gdLst>
                <a:gd name="T0" fmla="*/ 0 w 102"/>
                <a:gd name="T1" fmla="*/ 56 h 56"/>
                <a:gd name="T2" fmla="*/ 102 w 102"/>
                <a:gd name="T3" fmla="*/ 56 h 56"/>
                <a:gd name="T4" fmla="*/ 102 w 102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56">
                  <a:moveTo>
                    <a:pt x="0" y="56"/>
                  </a:moveTo>
                  <a:lnTo>
                    <a:pt x="102" y="56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" name="Freeform 377"/>
            <p:cNvSpPr>
              <a:spLocks/>
            </p:cNvSpPr>
            <p:nvPr/>
          </p:nvSpPr>
          <p:spPr bwMode="auto">
            <a:xfrm>
              <a:off x="72" y="1188"/>
              <a:ext cx="36" cy="43"/>
            </a:xfrm>
            <a:custGeom>
              <a:avLst/>
              <a:gdLst>
                <a:gd name="T0" fmla="*/ 0 w 35"/>
                <a:gd name="T1" fmla="*/ 43 h 43"/>
                <a:gd name="T2" fmla="*/ 18 w 35"/>
                <a:gd name="T3" fmla="*/ 43 h 43"/>
                <a:gd name="T4" fmla="*/ 35 w 35"/>
                <a:gd name="T5" fmla="*/ 26 h 43"/>
                <a:gd name="T6" fmla="*/ 35 w 35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3">
                  <a:moveTo>
                    <a:pt x="0" y="43"/>
                  </a:moveTo>
                  <a:lnTo>
                    <a:pt x="18" y="43"/>
                  </a:lnTo>
                  <a:lnTo>
                    <a:pt x="35" y="26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" name="Freeform 378"/>
            <p:cNvSpPr>
              <a:spLocks/>
            </p:cNvSpPr>
            <p:nvPr/>
          </p:nvSpPr>
          <p:spPr bwMode="auto">
            <a:xfrm flipH="1">
              <a:off x="126" y="1188"/>
              <a:ext cx="36" cy="43"/>
            </a:xfrm>
            <a:custGeom>
              <a:avLst/>
              <a:gdLst>
                <a:gd name="T0" fmla="*/ 0 w 35"/>
                <a:gd name="T1" fmla="*/ 43 h 43"/>
                <a:gd name="T2" fmla="*/ 18 w 35"/>
                <a:gd name="T3" fmla="*/ 43 h 43"/>
                <a:gd name="T4" fmla="*/ 35 w 35"/>
                <a:gd name="T5" fmla="*/ 26 h 43"/>
                <a:gd name="T6" fmla="*/ 35 w 35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3">
                  <a:moveTo>
                    <a:pt x="0" y="43"/>
                  </a:moveTo>
                  <a:lnTo>
                    <a:pt x="18" y="43"/>
                  </a:lnTo>
                  <a:lnTo>
                    <a:pt x="35" y="26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7" name="Freeform 379"/>
            <p:cNvSpPr>
              <a:spLocks/>
            </p:cNvSpPr>
            <p:nvPr/>
          </p:nvSpPr>
          <p:spPr bwMode="auto">
            <a:xfrm flipV="1">
              <a:off x="72" y="1217"/>
              <a:ext cx="36" cy="43"/>
            </a:xfrm>
            <a:custGeom>
              <a:avLst/>
              <a:gdLst>
                <a:gd name="T0" fmla="*/ 0 w 35"/>
                <a:gd name="T1" fmla="*/ 43 h 43"/>
                <a:gd name="T2" fmla="*/ 18 w 35"/>
                <a:gd name="T3" fmla="*/ 43 h 43"/>
                <a:gd name="T4" fmla="*/ 35 w 35"/>
                <a:gd name="T5" fmla="*/ 26 h 43"/>
                <a:gd name="T6" fmla="*/ 35 w 35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3">
                  <a:moveTo>
                    <a:pt x="0" y="43"/>
                  </a:moveTo>
                  <a:lnTo>
                    <a:pt x="18" y="43"/>
                  </a:lnTo>
                  <a:lnTo>
                    <a:pt x="35" y="26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8" name="Freeform 380"/>
            <p:cNvSpPr>
              <a:spLocks/>
            </p:cNvSpPr>
            <p:nvPr/>
          </p:nvSpPr>
          <p:spPr bwMode="auto">
            <a:xfrm flipH="1" flipV="1">
              <a:off x="126" y="1217"/>
              <a:ext cx="36" cy="43"/>
            </a:xfrm>
            <a:custGeom>
              <a:avLst/>
              <a:gdLst>
                <a:gd name="T0" fmla="*/ 0 w 35"/>
                <a:gd name="T1" fmla="*/ 43 h 43"/>
                <a:gd name="T2" fmla="*/ 18 w 35"/>
                <a:gd name="T3" fmla="*/ 43 h 43"/>
                <a:gd name="T4" fmla="*/ 35 w 35"/>
                <a:gd name="T5" fmla="*/ 26 h 43"/>
                <a:gd name="T6" fmla="*/ 35 w 35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3">
                  <a:moveTo>
                    <a:pt x="0" y="43"/>
                  </a:moveTo>
                  <a:lnTo>
                    <a:pt x="18" y="43"/>
                  </a:lnTo>
                  <a:lnTo>
                    <a:pt x="35" y="26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9" name="Freeform 381"/>
          <p:cNvSpPr>
            <a:spLocks/>
          </p:cNvSpPr>
          <p:nvPr/>
        </p:nvSpPr>
        <p:spPr bwMode="auto">
          <a:xfrm flipV="1">
            <a:off x="4926013" y="4049713"/>
            <a:ext cx="261937" cy="249237"/>
          </a:xfrm>
          <a:custGeom>
            <a:avLst/>
            <a:gdLst>
              <a:gd name="T0" fmla="*/ 0 w 102"/>
              <a:gd name="T1" fmla="*/ 56 h 56"/>
              <a:gd name="T2" fmla="*/ 102 w 102"/>
              <a:gd name="T3" fmla="*/ 56 h 56"/>
              <a:gd name="T4" fmla="*/ 102 w 102"/>
              <a:gd name="T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" h="56">
                <a:moveTo>
                  <a:pt x="0" y="56"/>
                </a:moveTo>
                <a:lnTo>
                  <a:pt x="102" y="56"/>
                </a:lnTo>
                <a:lnTo>
                  <a:pt x="102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0" name="Rectangle 382"/>
          <p:cNvSpPr>
            <a:spLocks noChangeArrowheads="1"/>
          </p:cNvSpPr>
          <p:nvPr/>
        </p:nvSpPr>
        <p:spPr bwMode="auto">
          <a:xfrm>
            <a:off x="4946650" y="4256088"/>
            <a:ext cx="446088" cy="37465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100000"/>
              </a:lnSpc>
            </a:pPr>
            <a:r>
              <a:rPr lang="en-US" altLang="ja-JP" sz="10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DMAC</a:t>
            </a:r>
          </a:p>
          <a:p>
            <a:pPr algn="ctr">
              <a:lnSpc>
                <a:spcPct val="100000"/>
              </a:lnSpc>
            </a:pPr>
            <a:r>
              <a:rPr lang="en-US" altLang="ja-JP" sz="10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×4</a:t>
            </a:r>
          </a:p>
        </p:txBody>
      </p:sp>
      <p:sp>
        <p:nvSpPr>
          <p:cNvPr id="121" name="Freeform 383"/>
          <p:cNvSpPr>
            <a:spLocks/>
          </p:cNvSpPr>
          <p:nvPr/>
        </p:nvSpPr>
        <p:spPr bwMode="auto">
          <a:xfrm flipH="1" flipV="1">
            <a:off x="3740150" y="4049713"/>
            <a:ext cx="261938" cy="249237"/>
          </a:xfrm>
          <a:custGeom>
            <a:avLst/>
            <a:gdLst>
              <a:gd name="T0" fmla="*/ 0 w 102"/>
              <a:gd name="T1" fmla="*/ 56 h 56"/>
              <a:gd name="T2" fmla="*/ 102 w 102"/>
              <a:gd name="T3" fmla="*/ 56 h 56"/>
              <a:gd name="T4" fmla="*/ 102 w 102"/>
              <a:gd name="T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" h="56">
                <a:moveTo>
                  <a:pt x="0" y="56"/>
                </a:moveTo>
                <a:lnTo>
                  <a:pt x="102" y="56"/>
                </a:lnTo>
                <a:lnTo>
                  <a:pt x="102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" name="Rectangle 384"/>
          <p:cNvSpPr>
            <a:spLocks noChangeArrowheads="1"/>
          </p:cNvSpPr>
          <p:nvPr/>
        </p:nvSpPr>
        <p:spPr bwMode="auto">
          <a:xfrm>
            <a:off x="3527425" y="4249738"/>
            <a:ext cx="446088" cy="373062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100000"/>
              </a:lnSpc>
            </a:pPr>
            <a:r>
              <a:rPr lang="en-US" altLang="ja-JP" sz="10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DDR</a:t>
            </a:r>
          </a:p>
          <a:p>
            <a:pPr algn="ctr">
              <a:lnSpc>
                <a:spcPct val="100000"/>
              </a:lnSpc>
            </a:pPr>
            <a:r>
              <a:rPr lang="en-US" altLang="ja-JP" sz="10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CTL</a:t>
            </a:r>
          </a:p>
        </p:txBody>
      </p:sp>
      <p:sp>
        <p:nvSpPr>
          <p:cNvPr id="123" name="Line 385"/>
          <p:cNvSpPr>
            <a:spLocks noChangeShapeType="1"/>
          </p:cNvSpPr>
          <p:nvPr/>
        </p:nvSpPr>
        <p:spPr bwMode="auto">
          <a:xfrm flipH="1">
            <a:off x="3870325" y="3800475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" name="Line 386"/>
          <p:cNvSpPr>
            <a:spLocks noChangeShapeType="1"/>
          </p:cNvSpPr>
          <p:nvPr/>
        </p:nvSpPr>
        <p:spPr bwMode="auto">
          <a:xfrm>
            <a:off x="4926013" y="3800475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5" name="Line 387"/>
          <p:cNvSpPr>
            <a:spLocks noChangeShapeType="1"/>
          </p:cNvSpPr>
          <p:nvPr/>
        </p:nvSpPr>
        <p:spPr bwMode="auto">
          <a:xfrm flipV="1">
            <a:off x="4465638" y="3427413"/>
            <a:ext cx="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6" name="Line 388"/>
          <p:cNvSpPr>
            <a:spLocks noChangeShapeType="1"/>
          </p:cNvSpPr>
          <p:nvPr/>
        </p:nvSpPr>
        <p:spPr bwMode="auto">
          <a:xfrm flipV="1">
            <a:off x="4471988" y="4298950"/>
            <a:ext cx="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7" name="Rectangle 389"/>
          <p:cNvSpPr>
            <a:spLocks noChangeArrowheads="1"/>
          </p:cNvSpPr>
          <p:nvPr/>
        </p:nvSpPr>
        <p:spPr bwMode="auto">
          <a:xfrm>
            <a:off x="4087813" y="5181600"/>
            <a:ext cx="922337" cy="622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G</a:t>
            </a:r>
          </a:p>
          <a:p>
            <a:pPr>
              <a:lnSpc>
                <a:spcPct val="10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P</a:t>
            </a:r>
          </a:p>
          <a:p>
            <a:pPr>
              <a:lnSpc>
                <a:spcPct val="10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U</a:t>
            </a:r>
          </a:p>
        </p:txBody>
      </p:sp>
      <p:sp>
        <p:nvSpPr>
          <p:cNvPr id="128" name="Rectangle 390"/>
          <p:cNvSpPr>
            <a:spLocks noChangeArrowheads="1"/>
          </p:cNvSpPr>
          <p:nvPr/>
        </p:nvSpPr>
        <p:spPr bwMode="auto">
          <a:xfrm>
            <a:off x="3897313" y="2074863"/>
            <a:ext cx="922337" cy="561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tIns="0"/>
          <a:lstStyle/>
          <a:p>
            <a:pPr>
              <a:lnSpc>
                <a:spcPct val="10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CPU</a:t>
            </a:r>
          </a:p>
        </p:txBody>
      </p:sp>
      <p:sp>
        <p:nvSpPr>
          <p:cNvPr id="129" name="Rectangle 391"/>
          <p:cNvSpPr>
            <a:spLocks noChangeArrowheads="1"/>
          </p:cNvSpPr>
          <p:nvPr/>
        </p:nvSpPr>
        <p:spPr bwMode="auto">
          <a:xfrm>
            <a:off x="4160838" y="2263775"/>
            <a:ext cx="395287" cy="3730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Root</a:t>
            </a:r>
          </a:p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port</a:t>
            </a:r>
          </a:p>
        </p:txBody>
      </p:sp>
      <p:sp>
        <p:nvSpPr>
          <p:cNvPr id="130" name="Line 392"/>
          <p:cNvSpPr>
            <a:spLocks noChangeShapeType="1"/>
          </p:cNvSpPr>
          <p:nvPr/>
        </p:nvSpPr>
        <p:spPr bwMode="auto">
          <a:xfrm flipH="1">
            <a:off x="4471988" y="2630488"/>
            <a:ext cx="0" cy="417512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1" name="Rectangle 393"/>
          <p:cNvSpPr>
            <a:spLocks noChangeArrowheads="1"/>
          </p:cNvSpPr>
          <p:nvPr/>
        </p:nvSpPr>
        <p:spPr bwMode="auto">
          <a:xfrm>
            <a:off x="4351338" y="5181600"/>
            <a:ext cx="393700" cy="3730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End</a:t>
            </a:r>
          </a:p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point</a:t>
            </a:r>
          </a:p>
        </p:txBody>
      </p:sp>
      <p:sp>
        <p:nvSpPr>
          <p:cNvPr id="132" name="Line 394"/>
          <p:cNvSpPr>
            <a:spLocks noChangeShapeType="1"/>
          </p:cNvSpPr>
          <p:nvPr/>
        </p:nvSpPr>
        <p:spPr bwMode="auto">
          <a:xfrm>
            <a:off x="4471988" y="4803775"/>
            <a:ext cx="0" cy="37465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" name="Rectangle 395"/>
          <p:cNvSpPr>
            <a:spLocks noChangeArrowheads="1"/>
          </p:cNvSpPr>
          <p:nvPr/>
        </p:nvSpPr>
        <p:spPr bwMode="auto">
          <a:xfrm>
            <a:off x="3489325" y="5241925"/>
            <a:ext cx="522288" cy="373063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lIns="0" tIns="18000" rIns="0"/>
          <a:lstStyle/>
          <a:p>
            <a:pPr algn="ctr">
              <a:lnSpc>
                <a:spcPct val="100000"/>
              </a:lnSpc>
            </a:pPr>
            <a:r>
              <a:rPr lang="en-US" altLang="ja-JP" sz="10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DDR3</a:t>
            </a:r>
          </a:p>
          <a:p>
            <a:pPr algn="ctr">
              <a:lnSpc>
                <a:spcPct val="100000"/>
              </a:lnSpc>
            </a:pPr>
            <a:r>
              <a:rPr lang="en-US" altLang="ja-JP" sz="10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SDRAM</a:t>
            </a:r>
          </a:p>
        </p:txBody>
      </p:sp>
      <p:sp>
        <p:nvSpPr>
          <p:cNvPr id="134" name="Line 396"/>
          <p:cNvSpPr>
            <a:spLocks noChangeShapeType="1"/>
          </p:cNvSpPr>
          <p:nvPr/>
        </p:nvSpPr>
        <p:spPr bwMode="auto">
          <a:xfrm>
            <a:off x="3733800" y="4627563"/>
            <a:ext cx="0" cy="6207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5" name="Rectangle 397"/>
          <p:cNvSpPr>
            <a:spLocks noChangeArrowheads="1"/>
          </p:cNvSpPr>
          <p:nvPr/>
        </p:nvSpPr>
        <p:spPr bwMode="auto">
          <a:xfrm>
            <a:off x="4271963" y="2717800"/>
            <a:ext cx="214312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ja-JP" altLang="en-US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①</a:t>
            </a:r>
          </a:p>
        </p:txBody>
      </p:sp>
      <p:sp>
        <p:nvSpPr>
          <p:cNvPr id="136" name="Rectangle 398"/>
          <p:cNvSpPr>
            <a:spLocks noChangeArrowheads="1"/>
          </p:cNvSpPr>
          <p:nvPr/>
        </p:nvSpPr>
        <p:spPr bwMode="auto">
          <a:xfrm>
            <a:off x="3562350" y="4805363"/>
            <a:ext cx="2127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ja-JP" altLang="en-US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②</a:t>
            </a:r>
          </a:p>
        </p:txBody>
      </p:sp>
      <p:sp>
        <p:nvSpPr>
          <p:cNvPr id="137" name="Rectangle 399"/>
          <p:cNvSpPr>
            <a:spLocks noChangeArrowheads="1"/>
          </p:cNvSpPr>
          <p:nvPr/>
        </p:nvSpPr>
        <p:spPr bwMode="auto">
          <a:xfrm>
            <a:off x="4271963" y="4805363"/>
            <a:ext cx="214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ja-JP" altLang="en-US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①</a:t>
            </a:r>
          </a:p>
        </p:txBody>
      </p:sp>
      <p:sp>
        <p:nvSpPr>
          <p:cNvPr id="138" name="Rectangle 400"/>
          <p:cNvSpPr>
            <a:spLocks noChangeArrowheads="1"/>
          </p:cNvSpPr>
          <p:nvPr/>
        </p:nvSpPr>
        <p:spPr bwMode="auto">
          <a:xfrm>
            <a:off x="3348038" y="2813050"/>
            <a:ext cx="804862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pPr>
              <a:lnSpc>
                <a:spcPct val="10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Peach2</a:t>
            </a:r>
            <a:r>
              <a:rPr lang="ja-JP" altLang="en-US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ボｰド</a:t>
            </a:r>
          </a:p>
        </p:txBody>
      </p:sp>
      <p:sp>
        <p:nvSpPr>
          <p:cNvPr id="139" name="Line 401"/>
          <p:cNvSpPr>
            <a:spLocks noChangeShapeType="1"/>
          </p:cNvSpPr>
          <p:nvPr/>
        </p:nvSpPr>
        <p:spPr bwMode="auto">
          <a:xfrm>
            <a:off x="5081588" y="2998788"/>
            <a:ext cx="6350" cy="2079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0" name="Rectangle 402"/>
          <p:cNvSpPr>
            <a:spLocks noChangeArrowheads="1"/>
          </p:cNvSpPr>
          <p:nvPr/>
        </p:nvSpPr>
        <p:spPr bwMode="auto">
          <a:xfrm>
            <a:off x="4841875" y="2817813"/>
            <a:ext cx="433388" cy="198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Flash</a:t>
            </a:r>
          </a:p>
        </p:txBody>
      </p:sp>
      <p:sp>
        <p:nvSpPr>
          <p:cNvPr id="141" name="Line 403"/>
          <p:cNvSpPr>
            <a:spLocks noChangeShapeType="1"/>
          </p:cNvSpPr>
          <p:nvPr/>
        </p:nvSpPr>
        <p:spPr bwMode="auto">
          <a:xfrm flipH="1">
            <a:off x="5348288" y="2740025"/>
            <a:ext cx="0" cy="4397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2" name="Rectangle 404"/>
          <p:cNvSpPr>
            <a:spLocks noChangeArrowheads="1"/>
          </p:cNvSpPr>
          <p:nvPr/>
        </p:nvSpPr>
        <p:spPr bwMode="auto">
          <a:xfrm>
            <a:off x="5280025" y="2584450"/>
            <a:ext cx="214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ja-JP" altLang="en-US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③</a:t>
            </a:r>
          </a:p>
        </p:txBody>
      </p:sp>
      <p:sp>
        <p:nvSpPr>
          <p:cNvPr id="143" name="Line 405"/>
          <p:cNvSpPr>
            <a:spLocks noChangeShapeType="1"/>
          </p:cNvSpPr>
          <p:nvPr/>
        </p:nvSpPr>
        <p:spPr bwMode="auto">
          <a:xfrm>
            <a:off x="4826000" y="2371725"/>
            <a:ext cx="88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" name="Rectangle 406"/>
          <p:cNvSpPr>
            <a:spLocks noChangeArrowheads="1"/>
          </p:cNvSpPr>
          <p:nvPr/>
        </p:nvSpPr>
        <p:spPr bwMode="auto">
          <a:xfrm>
            <a:off x="4883150" y="2276475"/>
            <a:ext cx="247650" cy="165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ja-JP" altLang="en-US" sz="800">
                <a:latin typeface="HGPｺﾞｼｯｸE" pitchFamily="50" charset="-128"/>
                <a:ea typeface="HGPｺﾞｼｯｸE" pitchFamily="50" charset="-128"/>
              </a:rPr>
              <a:t>ﾒﾓﾘ</a:t>
            </a:r>
          </a:p>
        </p:txBody>
      </p:sp>
      <p:sp>
        <p:nvSpPr>
          <p:cNvPr id="145" name="Rectangle 407"/>
          <p:cNvSpPr>
            <a:spLocks noChangeArrowheads="1"/>
          </p:cNvSpPr>
          <p:nvPr/>
        </p:nvSpPr>
        <p:spPr bwMode="auto">
          <a:xfrm>
            <a:off x="4267200" y="3067050"/>
            <a:ext cx="393700" cy="3730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End</a:t>
            </a:r>
          </a:p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point</a:t>
            </a:r>
          </a:p>
        </p:txBody>
      </p:sp>
      <p:sp>
        <p:nvSpPr>
          <p:cNvPr id="146" name="Rectangle 408"/>
          <p:cNvSpPr>
            <a:spLocks noChangeArrowheads="1"/>
          </p:cNvSpPr>
          <p:nvPr/>
        </p:nvSpPr>
        <p:spPr bwMode="auto">
          <a:xfrm>
            <a:off x="5049838" y="3551238"/>
            <a:ext cx="395287" cy="3746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End</a:t>
            </a:r>
          </a:p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point</a:t>
            </a:r>
          </a:p>
        </p:txBody>
      </p:sp>
      <p:sp>
        <p:nvSpPr>
          <p:cNvPr id="147" name="Rectangle 409"/>
          <p:cNvSpPr>
            <a:spLocks noChangeArrowheads="1"/>
          </p:cNvSpPr>
          <p:nvPr/>
        </p:nvSpPr>
        <p:spPr bwMode="auto">
          <a:xfrm>
            <a:off x="3482975" y="3551238"/>
            <a:ext cx="395288" cy="3746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Root</a:t>
            </a:r>
          </a:p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port</a:t>
            </a:r>
          </a:p>
        </p:txBody>
      </p:sp>
      <p:sp>
        <p:nvSpPr>
          <p:cNvPr id="148" name="Rectangle 410"/>
          <p:cNvSpPr>
            <a:spLocks noChangeArrowheads="1"/>
          </p:cNvSpPr>
          <p:nvPr/>
        </p:nvSpPr>
        <p:spPr bwMode="auto">
          <a:xfrm>
            <a:off x="4267200" y="4410075"/>
            <a:ext cx="393700" cy="3730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Root</a:t>
            </a:r>
          </a:p>
          <a:p>
            <a:pPr algn="ctr">
              <a:lnSpc>
                <a:spcPct val="80000"/>
              </a:lnSpc>
            </a:pPr>
            <a:r>
              <a:rPr lang="en-US" altLang="ja-JP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port</a:t>
            </a:r>
          </a:p>
        </p:txBody>
      </p:sp>
      <p:sp>
        <p:nvSpPr>
          <p:cNvPr id="149" name="Line 411"/>
          <p:cNvSpPr>
            <a:spLocks noChangeShapeType="1"/>
          </p:cNvSpPr>
          <p:nvPr/>
        </p:nvSpPr>
        <p:spPr bwMode="auto">
          <a:xfrm>
            <a:off x="4851400" y="3368675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150" name="Rectangle 412"/>
          <p:cNvSpPr>
            <a:spLocks noChangeArrowheads="1"/>
          </p:cNvSpPr>
          <p:nvPr/>
        </p:nvSpPr>
        <p:spPr bwMode="auto">
          <a:xfrm>
            <a:off x="4732338" y="3184525"/>
            <a:ext cx="668337" cy="242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100000"/>
              </a:lnSpc>
            </a:pPr>
            <a:r>
              <a:rPr lang="en-US" altLang="ja-JP" sz="11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Nios CPU</a:t>
            </a:r>
          </a:p>
        </p:txBody>
      </p:sp>
      <p:sp>
        <p:nvSpPr>
          <p:cNvPr id="151" name="Rectangle 413"/>
          <p:cNvSpPr>
            <a:spLocks noChangeArrowheads="1"/>
          </p:cNvSpPr>
          <p:nvPr/>
        </p:nvSpPr>
        <p:spPr bwMode="auto">
          <a:xfrm>
            <a:off x="4730750" y="3470275"/>
            <a:ext cx="247650" cy="1651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ja-JP" sz="800">
                <a:latin typeface="HGPｺﾞｼｯｸE" pitchFamily="50" charset="-128"/>
                <a:ea typeface="HGPｺﾞｼｯｸE" pitchFamily="50" charset="-128"/>
              </a:rPr>
              <a:t>RAM</a:t>
            </a:r>
          </a:p>
        </p:txBody>
      </p:sp>
      <p:sp>
        <p:nvSpPr>
          <p:cNvPr id="152" name="Line 414"/>
          <p:cNvSpPr>
            <a:spLocks noChangeShapeType="1"/>
          </p:cNvSpPr>
          <p:nvPr/>
        </p:nvSpPr>
        <p:spPr bwMode="auto">
          <a:xfrm>
            <a:off x="654050" y="5005388"/>
            <a:ext cx="5156200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" name="Line 416"/>
          <p:cNvSpPr>
            <a:spLocks noChangeShapeType="1"/>
          </p:cNvSpPr>
          <p:nvPr/>
        </p:nvSpPr>
        <p:spPr bwMode="auto">
          <a:xfrm>
            <a:off x="3067050" y="3738563"/>
            <a:ext cx="396875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" name="Rectangle 418"/>
          <p:cNvSpPr>
            <a:spLocks noChangeArrowheads="1"/>
          </p:cNvSpPr>
          <p:nvPr/>
        </p:nvSpPr>
        <p:spPr bwMode="auto">
          <a:xfrm>
            <a:off x="3251200" y="3479800"/>
            <a:ext cx="2127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ja-JP" altLang="en-US" sz="1200">
                <a:solidFill>
                  <a:schemeClr val="tx1"/>
                </a:solidFill>
                <a:latin typeface="Times New Roman" pitchFamily="18" charset="0"/>
                <a:ea typeface="HGPｺﾞｼｯｸE" pitchFamily="50" charset="-128"/>
              </a:rPr>
              <a:t>①</a:t>
            </a:r>
          </a:p>
        </p:txBody>
      </p:sp>
      <p:sp>
        <p:nvSpPr>
          <p:cNvPr id="155" name="Freeform 419"/>
          <p:cNvSpPr>
            <a:spLocks/>
          </p:cNvSpPr>
          <p:nvPr/>
        </p:nvSpPr>
        <p:spPr bwMode="auto">
          <a:xfrm flipV="1">
            <a:off x="657225" y="3729038"/>
            <a:ext cx="395288" cy="1270000"/>
          </a:xfrm>
          <a:custGeom>
            <a:avLst/>
            <a:gdLst>
              <a:gd name="T0" fmla="*/ 0 w 111"/>
              <a:gd name="T1" fmla="*/ 0 h 130"/>
              <a:gd name="T2" fmla="*/ 0 w 111"/>
              <a:gd name="T3" fmla="*/ 130 h 130"/>
              <a:gd name="T4" fmla="*/ 111 w 111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130">
                <a:moveTo>
                  <a:pt x="0" y="0"/>
                </a:moveTo>
                <a:lnTo>
                  <a:pt x="0" y="130"/>
                </a:lnTo>
                <a:lnTo>
                  <a:pt x="111" y="130"/>
                </a:lnTo>
              </a:path>
            </a:pathLst>
          </a:custGeom>
          <a:noFill/>
          <a:ln w="3810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6" name="Freeform 420"/>
          <p:cNvSpPr>
            <a:spLocks/>
          </p:cNvSpPr>
          <p:nvPr/>
        </p:nvSpPr>
        <p:spPr bwMode="auto">
          <a:xfrm flipH="1" flipV="1">
            <a:off x="5414963" y="3719513"/>
            <a:ext cx="395287" cy="1282700"/>
          </a:xfrm>
          <a:custGeom>
            <a:avLst/>
            <a:gdLst>
              <a:gd name="T0" fmla="*/ 0 w 111"/>
              <a:gd name="T1" fmla="*/ 0 h 130"/>
              <a:gd name="T2" fmla="*/ 0 w 111"/>
              <a:gd name="T3" fmla="*/ 130 h 130"/>
              <a:gd name="T4" fmla="*/ 111 w 111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130">
                <a:moveTo>
                  <a:pt x="0" y="0"/>
                </a:moveTo>
                <a:lnTo>
                  <a:pt x="0" y="130"/>
                </a:lnTo>
                <a:lnTo>
                  <a:pt x="111" y="130"/>
                </a:lnTo>
              </a:path>
            </a:pathLst>
          </a:custGeom>
          <a:noFill/>
          <a:ln w="3810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7" name="Text Box 421"/>
          <p:cNvSpPr txBox="1">
            <a:spLocks noChangeArrowheads="1"/>
          </p:cNvSpPr>
          <p:nvPr/>
        </p:nvSpPr>
        <p:spPr bwMode="auto">
          <a:xfrm>
            <a:off x="5789613" y="4663658"/>
            <a:ext cx="1752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ja-JP" sz="1600" dirty="0">
                <a:solidFill>
                  <a:srgbClr val="993300"/>
                </a:solidFill>
                <a:latin typeface="HGPｺﾞｼｯｸE" pitchFamily="50" charset="-128"/>
                <a:ea typeface="HGPｺﾞｼｯｸE" pitchFamily="50" charset="-128"/>
              </a:rPr>
              <a:t>×16 </a:t>
            </a:r>
            <a:r>
              <a:rPr lang="ja-JP" altLang="en-US" sz="1600" dirty="0" smtClean="0">
                <a:solidFill>
                  <a:srgbClr val="993300"/>
                </a:solidFill>
                <a:latin typeface="HGPｺﾞｼｯｸE" pitchFamily="50" charset="-128"/>
                <a:ea typeface="HGPｺﾞｼｯｸE" pitchFamily="50" charset="-128"/>
              </a:rPr>
              <a:t>リング構成</a:t>
            </a:r>
            <a:endParaRPr lang="ja-JP" altLang="en-US" sz="1600" dirty="0">
              <a:solidFill>
                <a:srgbClr val="9933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8" name="Text Box 422"/>
          <p:cNvSpPr txBox="1">
            <a:spLocks noChangeArrowheads="1"/>
          </p:cNvSpPr>
          <p:nvPr/>
        </p:nvSpPr>
        <p:spPr bwMode="auto">
          <a:xfrm>
            <a:off x="2376488" y="6092825"/>
            <a:ext cx="2060575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Aft>
                <a:spcPct val="20000"/>
              </a:spcAft>
            </a:pPr>
            <a:r>
              <a:rPr lang="en-US" altLang="ja-JP" sz="1300" b="1"/>
              <a:t>【FPGA</a:t>
            </a:r>
            <a:r>
              <a:rPr lang="ja-JP" altLang="en-US" sz="1300" b="1"/>
              <a:t>：</a:t>
            </a:r>
            <a:r>
              <a:rPr lang="en-US" altLang="ja-JP" sz="1300" b="1"/>
              <a:t>StratixIV GX 530】</a:t>
            </a:r>
          </a:p>
        </p:txBody>
      </p:sp>
      <p:sp>
        <p:nvSpPr>
          <p:cNvPr id="160" name="Rectangle 6"/>
          <p:cNvSpPr>
            <a:spLocks noChangeArrowheads="1"/>
          </p:cNvSpPr>
          <p:nvPr/>
        </p:nvSpPr>
        <p:spPr bwMode="auto">
          <a:xfrm>
            <a:off x="250825" y="100340"/>
            <a:ext cx="715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２</a:t>
            </a:r>
            <a:r>
              <a:rPr lang="en-US" altLang="ja-JP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. </a:t>
            </a:r>
            <a:r>
              <a:rPr lang="ja-JP" altLang="en-US" sz="28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（情公共）向け</a:t>
            </a:r>
            <a:r>
              <a:rPr lang="en-US" altLang="ja-JP" sz="2800" dirty="0" err="1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PCIe</a:t>
            </a:r>
            <a:r>
              <a:rPr lang="en-US" altLang="ja-JP" sz="28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 Switch</a:t>
            </a:r>
            <a:r>
              <a:rPr lang="ja-JP" altLang="en-US" sz="28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ボード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433" y="5121275"/>
            <a:ext cx="3166267" cy="13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74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1"/>
          <p:cNvSpPr txBox="1">
            <a:spLocks noGrp="1" noChangeArrowheads="1"/>
          </p:cNvSpPr>
          <p:nvPr/>
        </p:nvSpPr>
        <p:spPr bwMode="auto">
          <a:xfrm>
            <a:off x="8572500" y="6572250"/>
            <a:ext cx="571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r" eaLnBrk="1" hangingPunct="1"/>
            <a:fld id="{78BB857D-1710-4067-9DB5-3F87009ACD02}" type="slidenum">
              <a:rPr lang="ja-JP" altLang="en-US" b="1">
                <a:latin typeface="ＭＳ Ｐゴシック" pitchFamily="50" charset="-128"/>
                <a:ea typeface="ＭＳ Ｐゴシック" pitchFamily="50" charset="-128"/>
              </a:rPr>
              <a:pPr algn="r" eaLnBrk="1" hangingPunct="1"/>
              <a:t>5</a:t>
            </a:fld>
            <a:endParaRPr lang="en-US" altLang="ja-JP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33" name="Rectangle 21"/>
          <p:cNvSpPr>
            <a:spLocks noChangeArrowheads="1"/>
          </p:cNvSpPr>
          <p:nvPr/>
        </p:nvSpPr>
        <p:spPr bwMode="auto">
          <a:xfrm>
            <a:off x="263525" y="47625"/>
            <a:ext cx="793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l"/>
            <a:r>
              <a:rPr lang="ja-JP" altLang="en-US" sz="2800" dirty="0" smtClean="0"/>
              <a:t>３．</a:t>
            </a:r>
            <a:r>
              <a:rPr lang="ja-JP" altLang="en-US" sz="2800" dirty="0"/>
              <a:t>事業部の</a:t>
            </a:r>
            <a:r>
              <a:rPr lang="en-US" altLang="ja-JP" sz="2800" dirty="0" smtClean="0"/>
              <a:t>FPGA</a:t>
            </a:r>
            <a:r>
              <a:rPr lang="ja-JP" altLang="en-US" sz="2800" dirty="0"/>
              <a:t>案件総括</a:t>
            </a:r>
            <a:r>
              <a:rPr lang="en-US" altLang="ja-JP" sz="2800" dirty="0"/>
              <a:t>[1/2]</a:t>
            </a:r>
          </a:p>
        </p:txBody>
      </p:sp>
      <p:graphicFrame>
        <p:nvGraphicFramePr>
          <p:cNvPr id="134" name="表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29185"/>
              </p:ext>
            </p:extLst>
          </p:nvPr>
        </p:nvGraphicFramePr>
        <p:xfrm>
          <a:off x="263525" y="1444625"/>
          <a:ext cx="8775700" cy="3922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7779"/>
                <a:gridCol w="2220746"/>
                <a:gridCol w="2542593"/>
                <a:gridCol w="2424582"/>
              </a:tblGrid>
              <a:tr h="32689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案</a:t>
                      </a:r>
                      <a:r>
                        <a:rPr lang="ja-JP" altLang="en-US" sz="16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件名</a:t>
                      </a:r>
                      <a:endParaRPr lang="ja-JP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スパコン通信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ストレージ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車載試作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</a:tr>
              <a:tr h="32689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開発期間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'14/3</a:t>
                      </a:r>
                      <a:r>
                        <a:rPr lang="ja-JP" altLang="en-US" sz="16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～</a:t>
                      </a:r>
                      <a:r>
                        <a:rPr lang="en-US" altLang="ja-JP" sz="16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'14/6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'13/6</a:t>
                      </a:r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～</a:t>
                      </a:r>
                      <a:r>
                        <a:rPr lang="en-US" altLang="ja-JP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'14/3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'14/1</a:t>
                      </a:r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～</a:t>
                      </a:r>
                      <a:r>
                        <a:rPr lang="en-US" altLang="ja-JP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'14/9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</a:tr>
              <a:tr h="32689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FPGA</a:t>
                      </a:r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型番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ALTERA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ALTERA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XILINX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</a:tr>
              <a:tr h="32689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StratixV</a:t>
                      </a:r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 5SGXEA7N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StratixV  5SGXEABN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Vertex7  XC7VX485T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</a:tr>
              <a:tr h="32689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CycloneV ST  5CSTFD6D5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Kintex7  XC7K325T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</a:tr>
              <a:tr h="98067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用途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PCI Express</a:t>
                      </a:r>
                      <a:r>
                        <a:rPr lang="ja-JP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を用いた</a:t>
                      </a:r>
                      <a:br>
                        <a:rPr lang="ja-JP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</a:br>
                      <a:r>
                        <a:rPr 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CPU</a:t>
                      </a:r>
                      <a:r>
                        <a:rPr lang="ja-JP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間通信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PCI Express</a:t>
                      </a:r>
                      <a:r>
                        <a:rPr lang="ja-JP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を用いた</a:t>
                      </a:r>
                      <a:br>
                        <a:rPr lang="ja-JP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</a:br>
                      <a:r>
                        <a:rPr lang="ja-JP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高速ストレージ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放射線耐性向上評価試作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</a:tr>
              <a:tr h="32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内部動作周波数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250MHz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200MHz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100MHz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</a:tr>
              <a:tr h="98067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キーワード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PCIe</a:t>
                      </a:r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Gen3, </a:t>
                      </a:r>
                      <a:r>
                        <a:rPr lang="en-US" sz="1600" u="none" strike="noStrike" dirty="0" err="1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Nios</a:t>
                      </a:r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, DDR3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PCIe</a:t>
                      </a:r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Gen3, HPS, DDR3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SEM, Partial </a:t>
                      </a:r>
                      <a:r>
                        <a:rPr lang="en-US" sz="1600" u="none" strike="noStrike" dirty="0" err="1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Reconfig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2" marB="0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05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40398"/>
              </p:ext>
            </p:extLst>
          </p:nvPr>
        </p:nvGraphicFramePr>
        <p:xfrm>
          <a:off x="273050" y="1454150"/>
          <a:ext cx="8766174" cy="3927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6055"/>
                <a:gridCol w="2218336"/>
                <a:gridCol w="2539833"/>
                <a:gridCol w="2421950"/>
              </a:tblGrid>
              <a:tr h="3369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案</a:t>
                      </a:r>
                      <a:r>
                        <a:rPr lang="ja-JP" altLang="en-US" sz="16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件名</a:t>
                      </a:r>
                      <a:endParaRPr lang="ja-JP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ルータ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フレーマ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ルータ用</a:t>
                      </a:r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NIC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</a:tr>
              <a:tr h="3369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開発期間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'13/3</a:t>
                      </a:r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～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'13/4</a:t>
                      </a:r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～</a:t>
                      </a:r>
                      <a:r>
                        <a:rPr lang="en-US" altLang="ja-JP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'14/2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'14/6</a:t>
                      </a:r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～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</a:tr>
              <a:tr h="29113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FPGA</a:t>
                      </a:r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型番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XILINX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ALTERA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ALTERA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</a:tr>
              <a:tr h="2911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Virtex7  XC7VX690T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StratixV</a:t>
                      </a:r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5SGXMA5N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ArriaV GZ 5AGZME5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</a:tr>
              <a:tr h="2911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　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</a:tr>
              <a:tr h="102158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用途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パケット処理エンジン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100Gbps</a:t>
                      </a:r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クラス・</a:t>
                      </a:r>
                      <a:b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</a:br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オリジナルプロトコルの</a:t>
                      </a:r>
                      <a:b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</a:br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フレーマ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1GbE</a:t>
                      </a:r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多ポート</a:t>
                      </a:r>
                      <a:r>
                        <a:rPr lang="en-US" altLang="ja-JP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/10GbE</a:t>
                      </a:r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収容</a:t>
                      </a:r>
                      <a:b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</a:br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多機能</a:t>
                      </a:r>
                      <a:r>
                        <a:rPr lang="en-US" altLang="ja-JP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NIC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</a:tr>
              <a:tr h="3369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内部動作周波数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300MHz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250MHz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156.25MHz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</a:tr>
              <a:tr h="102158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キーワード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Interlaken, </a:t>
                      </a:r>
                      <a:r>
                        <a:rPr lang="en-US" sz="1600" u="none" strike="noStrike" dirty="0" err="1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HiGig</a:t>
                      </a:r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PCIe</a:t>
                      </a:r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Gen1, QDR, Bandwidth Engine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Interlaken, LVDS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DDR3, XAUI, 10GBASE-R,</a:t>
                      </a:r>
                      <a:br>
                        <a:rPr lang="pt-BR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</a:br>
                      <a:r>
                        <a:rPr lang="pt-BR" sz="16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SGMII, 1000BASE-X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8174" marR="8174" marT="8174" marB="0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1"/>
          <p:cNvSpPr txBox="1">
            <a:spLocks noGrp="1" noChangeArrowheads="1"/>
          </p:cNvSpPr>
          <p:nvPr/>
        </p:nvSpPr>
        <p:spPr bwMode="auto">
          <a:xfrm>
            <a:off x="8743950" y="6572250"/>
            <a:ext cx="4000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r" eaLnBrk="1" hangingPunct="1"/>
            <a:fld id="{2043E565-2B52-4A1D-8A87-AA93076C6376}" type="slidenum">
              <a:rPr lang="ja-JP" altLang="en-US" b="1">
                <a:latin typeface="ＭＳ Ｐゴシック" pitchFamily="50" charset="-128"/>
                <a:ea typeface="ＭＳ Ｐゴシック" pitchFamily="50" charset="-128"/>
              </a:rPr>
              <a:pPr algn="r" eaLnBrk="1" hangingPunct="1"/>
              <a:t>6</a:t>
            </a:fld>
            <a:endParaRPr lang="en-US" altLang="ja-JP" b="1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263525" y="47625"/>
            <a:ext cx="79311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l"/>
            <a:r>
              <a:rPr lang="ja-JP" altLang="en-US" sz="2800" dirty="0" smtClean="0"/>
              <a:t>３．事業部の</a:t>
            </a:r>
            <a:r>
              <a:rPr lang="en-US" altLang="ja-JP" sz="2800" dirty="0" smtClean="0"/>
              <a:t>FPGA</a:t>
            </a:r>
            <a:r>
              <a:rPr lang="ja-JP" altLang="en-US" sz="2800" dirty="0"/>
              <a:t>案件総括</a:t>
            </a:r>
            <a:r>
              <a:rPr lang="en-US" altLang="ja-JP" sz="2800" dirty="0"/>
              <a:t>[2/2]</a:t>
            </a:r>
          </a:p>
          <a:p>
            <a:pPr algn="l"/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45557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39750" y="3148013"/>
            <a:ext cx="5270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 b="1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Arial Unicode MS" pitchFamily="50" charset="-128"/>
              </a:rPr>
              <a:t>END</a:t>
            </a: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638175" y="3648075"/>
            <a:ext cx="421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pic>
        <p:nvPicPr>
          <p:cNvPr id="14341" name="Picture 4" descr="日本語ヨコ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249863"/>
            <a:ext cx="338296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タイトル 28"/>
          <p:cNvSpPr txBox="1">
            <a:spLocks/>
          </p:cNvSpPr>
          <p:nvPr/>
        </p:nvSpPr>
        <p:spPr bwMode="gray">
          <a:xfrm>
            <a:off x="542925" y="3590925"/>
            <a:ext cx="3857625" cy="461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2400" kern="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システム製品、技術のご紹介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標準デザイン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標準デザイン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35177</TotalTime>
  <Words>658</Words>
  <Application>Microsoft Office PowerPoint</Application>
  <PresentationFormat>画面に合わせる (4:3)</PresentationFormat>
  <Paragraphs>288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ＭＳ Ｐゴシック</vt:lpstr>
      <vt:lpstr>Arial</vt:lpstr>
      <vt:lpstr>Times New Roman</vt:lpstr>
      <vt:lpstr>ＭＳ Ｐ明朝</vt:lpstr>
      <vt:lpstr>HGPｺﾞｼｯｸE</vt:lpstr>
      <vt:lpstr>HGｺﾞｼｯｸE</vt:lpstr>
      <vt:lpstr>HGP創英角ｺﾞｼｯｸUB</vt:lpstr>
      <vt:lpstr>Arial Unicode MS</vt:lpstr>
      <vt:lpstr>12_標準デザイン</vt:lpstr>
      <vt:lpstr>（日立超L）　FPGAデザインサービス の御紹介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>ブランド・コミュニケーション本部／デザイン本部</Manager>
  <Company>(株)日立製作所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>(株)日立製作所　ブランド・コミュニケーション本部／デザイン本部</dc:creator>
  <cp:lastModifiedBy> </cp:lastModifiedBy>
  <cp:revision>2768</cp:revision>
  <cp:lastPrinted>2014-06-24T01:30:26Z</cp:lastPrinted>
  <dcterms:created xsi:type="dcterms:W3CDTF">2004-05-26T10:25:15Z</dcterms:created>
  <dcterms:modified xsi:type="dcterms:W3CDTF">2015-01-29T13:13:40Z</dcterms:modified>
</cp:coreProperties>
</file>