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autoCompressPictures="0">
  <p:sldMasterIdLst>
    <p:sldMasterId id="2147483648" r:id="rId1"/>
  </p:sldMasterIdLst>
  <p:notesMasterIdLst>
    <p:notesMasterId r:id="rId3"/>
  </p:notesMasterIdLst>
  <p:handoutMasterIdLst>
    <p:handoutMasterId r:id="rId4"/>
  </p:handoutMasterIdLst>
  <p:sldIdLst>
    <p:sldId id="265" r:id="rId2"/>
  </p:sldIdLst>
  <p:sldSz cx="6858000" cy="9906000" type="A4"/>
  <p:notesSz cx="6735763" cy="9866313"/>
  <p:embeddedFontLst>
    <p:embeddedFont>
      <p:font typeface="HGPｺﾞｼｯｸE" panose="020B0900000000000000" pitchFamily="50" charset="-128"/>
      <p:regular r:id="rId5"/>
    </p:embeddedFont>
    <p:embeddedFont>
      <p:font typeface="HGP創英角ｺﾞｼｯｸUB" panose="020B0900000000000000" pitchFamily="50" charset="-128"/>
      <p:regular r:id="rId6"/>
    </p:embeddedFont>
  </p:embeddedFontLst>
  <p:defaultTex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A1A1A"/>
    <a:srgbClr val="3333CC"/>
    <a:srgbClr val="D91B1B"/>
    <a:srgbClr val="C5002A"/>
    <a:srgbClr val="4C4C4C"/>
    <a:srgbClr val="99CCFF"/>
    <a:srgbClr val="E31F1F"/>
    <a:srgbClr val="B71717"/>
    <a:srgbClr val="E1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25" autoAdjust="0"/>
    <p:restoredTop sz="96761" autoAdjust="0"/>
  </p:normalViewPr>
  <p:slideViewPr>
    <p:cSldViewPr snapToGrid="0">
      <p:cViewPr>
        <p:scale>
          <a:sx n="200" d="100"/>
          <a:sy n="200" d="100"/>
        </p:scale>
        <p:origin x="-174" y="4824"/>
      </p:cViewPr>
      <p:guideLst>
        <p:guide orient="horz" pos="3120"/>
        <p:guide pos="21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968" y="-108"/>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5" Type="http://schemas.openxmlformats.org/officeDocument/2006/relationships/font" Target="fonts/font1.fntdata"/><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5" name="Rectangle 1027"/>
          <p:cNvSpPr>
            <a:spLocks noGrp="1" noChangeArrowheads="1"/>
          </p:cNvSpPr>
          <p:nvPr>
            <p:ph type="dt" sz="quarter"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33796" name="Rectangle 1028"/>
          <p:cNvSpPr>
            <a:spLocks noGrp="1" noChangeArrowheads="1"/>
          </p:cNvSpPr>
          <p:nvPr>
            <p:ph type="ftr" sz="quarter" idx="2"/>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7" name="Rectangle 1029"/>
          <p:cNvSpPr>
            <a:spLocks noGrp="1" noChangeArrowheads="1"/>
          </p:cNvSpPr>
          <p:nvPr>
            <p:ph type="sldNum" sz="quarter" idx="3"/>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97EB0BD7-0D1B-461F-96D2-458D4659D7B9}" type="slidenum">
              <a:rPr lang="en-US" altLang="ja-JP"/>
              <a:pPr/>
              <a:t>‹#›</a:t>
            </a:fld>
            <a:endParaRPr lang="en-US" altLang="ja-JP"/>
          </a:p>
        </p:txBody>
      </p:sp>
    </p:spTree>
    <p:extLst>
      <p:ext uri="{BB962C8B-B14F-4D97-AF65-F5344CB8AC3E}">
        <p14:creationId xmlns:p14="http://schemas.microsoft.com/office/powerpoint/2010/main" val="1118155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3" name="Rectangle 1027"/>
          <p:cNvSpPr>
            <a:spLocks noGrp="1" noChangeArrowheads="1"/>
          </p:cNvSpPr>
          <p:nvPr>
            <p:ph type="dt"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25604" name="Rectangle 1028"/>
          <p:cNvSpPr>
            <a:spLocks noGrp="1" noRot="1" noChangeAspect="1" noChangeArrowheads="1" noTextEdit="1"/>
          </p:cNvSpPr>
          <p:nvPr>
            <p:ph type="sldImg" idx="2"/>
          </p:nvPr>
        </p:nvSpPr>
        <p:spPr bwMode="auto">
          <a:xfrm>
            <a:off x="2087563" y="739775"/>
            <a:ext cx="2560637" cy="3700463"/>
          </a:xfrm>
          <a:prstGeom prst="rect">
            <a:avLst/>
          </a:prstGeom>
          <a:noFill/>
          <a:ln w="9525">
            <a:solidFill>
              <a:srgbClr val="000000"/>
            </a:solidFill>
            <a:miter lim="800000"/>
            <a:headEnd/>
            <a:tailEnd/>
          </a:ln>
          <a:effectLst/>
        </p:spPr>
      </p:sp>
      <p:sp>
        <p:nvSpPr>
          <p:cNvPr id="25605" name="Rectangle 1029"/>
          <p:cNvSpPr>
            <a:spLocks noGrp="1" noChangeArrowheads="1"/>
          </p:cNvSpPr>
          <p:nvPr>
            <p:ph type="body" sz="quarter" idx="3"/>
          </p:nvPr>
        </p:nvSpPr>
        <p:spPr bwMode="auto">
          <a:xfrm>
            <a:off x="897785" y="4687122"/>
            <a:ext cx="4940198" cy="4439530"/>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5606" name="Rectangle 1030"/>
          <p:cNvSpPr>
            <a:spLocks noGrp="1" noChangeArrowheads="1"/>
          </p:cNvSpPr>
          <p:nvPr>
            <p:ph type="ftr" sz="quarter" idx="4"/>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7" name="Rectangle 1031"/>
          <p:cNvSpPr>
            <a:spLocks noGrp="1" noChangeArrowheads="1"/>
          </p:cNvSpPr>
          <p:nvPr>
            <p:ph type="sldNum" sz="quarter" idx="5"/>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8AF01994-2739-4319-8C13-74EB71056E38}" type="slidenum">
              <a:rPr lang="en-US" altLang="ja-JP"/>
              <a:pPr/>
              <a:t>‹#›</a:t>
            </a:fld>
            <a:endParaRPr lang="en-US" altLang="ja-JP"/>
          </a:p>
        </p:txBody>
      </p:sp>
    </p:spTree>
    <p:extLst>
      <p:ext uri="{BB962C8B-B14F-4D97-AF65-F5344CB8AC3E}">
        <p14:creationId xmlns:p14="http://schemas.microsoft.com/office/powerpoint/2010/main" val="13054825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fontAlgn="base">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fontAlgn="base">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2087563" y="739775"/>
            <a:ext cx="2560637" cy="3700463"/>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1</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
        <p:nvSpPr>
          <p:cNvPr id="100" name="正方形/長方形 11"/>
          <p:cNvSpPr>
            <a:spLocks noChangeArrowheads="1"/>
          </p:cNvSpPr>
          <p:nvPr/>
        </p:nvSpPr>
        <p:spPr bwMode="gray">
          <a:xfrm>
            <a:off x="243483" y="3991085"/>
            <a:ext cx="6376988" cy="15822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3" name="グループ化 62"/>
          <p:cNvGrpSpPr/>
          <p:nvPr userDrawn="1"/>
        </p:nvGrpSpPr>
        <p:grpSpPr bwMode="gray">
          <a:xfrm>
            <a:off x="243484" y="3991085"/>
            <a:ext cx="1633835" cy="158220"/>
            <a:chOff x="312738" y="2747963"/>
            <a:chExt cx="1970087" cy="109537"/>
          </a:xfrm>
        </p:grpSpPr>
        <p:sp>
          <p:nvSpPr>
            <p:cNvPr id="64" name="正方形/長方形 63"/>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5" name="正方形/長方形 64"/>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
        <p:nvSpPr>
          <p:cNvPr id="41" name="Text Box 13"/>
          <p:cNvSpPr txBox="1">
            <a:spLocks noChangeArrowheads="1"/>
          </p:cNvSpPr>
          <p:nvPr userDrawn="1"/>
        </p:nvSpPr>
        <p:spPr bwMode="gray">
          <a:xfrm>
            <a:off x="4300988" y="9532233"/>
            <a:ext cx="2218876"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a:t>
            </a:r>
            <a:r>
              <a:rPr kumimoji="0" lang="en-US" altLang="ja-JP" sz="900" dirty="0" smtClean="0">
                <a:solidFill>
                  <a:schemeClr val="tx1"/>
                </a:solidFill>
                <a:latin typeface="Arial" charset="0"/>
                <a:ea typeface="ＭＳ Ｐゴシック" pitchFamily="50" charset="-128"/>
              </a:rPr>
              <a:t>2015. </a:t>
            </a:r>
            <a:r>
              <a:rPr kumimoji="0" lang="en-US" altLang="ja-JP" sz="900" dirty="0">
                <a:solidFill>
                  <a:schemeClr val="tx1"/>
                </a:solidFill>
                <a:latin typeface="Arial" charset="0"/>
                <a:ea typeface="ＭＳ Ｐゴシック" pitchFamily="50" charset="-128"/>
              </a:rPr>
              <a:t>All rights reserved.</a:t>
            </a:r>
          </a:p>
        </p:txBody>
      </p:sp>
      <p:sp>
        <p:nvSpPr>
          <p:cNvPr id="42" name="スライド番号プレースホルダ 2"/>
          <p:cNvSpPr>
            <a:spLocks noGrp="1"/>
          </p:cNvSpPr>
          <p:nvPr userDrawn="1">
            <p:ph type="sldNum" sz="quarter" idx="10"/>
          </p:nvPr>
        </p:nvSpPr>
        <p:spPr bwMode="gray">
          <a:xfrm>
            <a:off x="6453188" y="9454268"/>
            <a:ext cx="366713" cy="440267"/>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790173A9-6621-4FFE-BC07-AC198BDD4C9A}" type="slidenum">
              <a:rPr lang="en-US" altLang="ja-JP" smtClean="0"/>
              <a:pPr>
                <a:defRPr/>
              </a:pPr>
              <a:t>‹#›</a:t>
            </a:fld>
            <a:endParaRPr lang="en-US" altLang="ja-JP"/>
          </a:p>
        </p:txBody>
      </p:sp>
      <p:sp>
        <p:nvSpPr>
          <p:cNvPr id="43" name="タイトル 1"/>
          <p:cNvSpPr>
            <a:spLocks noGrp="1"/>
          </p:cNvSpPr>
          <p:nvPr userDrawn="1">
            <p:ph type="title"/>
          </p:nvPr>
        </p:nvSpPr>
        <p:spPr bwMode="gray">
          <a:xfrm>
            <a:off x="1821369" y="4497576"/>
            <a:ext cx="4568879" cy="538609"/>
          </a:xfrm>
          <a:prstGeom prst="rect">
            <a:avLst/>
          </a:prstGeom>
        </p:spPr>
        <p:txBody>
          <a:bodyPr wrap="none">
            <a:spAutoFit/>
          </a:bodyPr>
          <a:lstStyle>
            <a:lvl1pPr>
              <a:lnSpc>
                <a:spcPct val="100000"/>
              </a:lnSpc>
              <a:defRPr sz="2900">
                <a:solidFill>
                  <a:schemeClr val="tx1"/>
                </a:solidFill>
                <a:latin typeface="+mj-ea"/>
                <a:ea typeface="+mj-ea"/>
              </a:defRPr>
            </a:lvl1pPr>
          </a:lstStyle>
          <a:p>
            <a:r>
              <a:rPr lang="ja-JP" altLang="en-US" smtClean="0"/>
              <a:t>マスター タイトルの書式設定</a:t>
            </a:r>
            <a:endParaRPr lang="ja-JP" altLang="en-US" dirty="0"/>
          </a:p>
        </p:txBody>
      </p:sp>
      <p:sp>
        <p:nvSpPr>
          <p:cNvPr id="49" name="テキスト プレースホルダ 48"/>
          <p:cNvSpPr>
            <a:spLocks noGrp="1"/>
          </p:cNvSpPr>
          <p:nvPr userDrawn="1">
            <p:ph type="body" sz="quarter" idx="11"/>
          </p:nvPr>
        </p:nvSpPr>
        <p:spPr bwMode="gray">
          <a:xfrm>
            <a:off x="1821368" y="5281145"/>
            <a:ext cx="3677610" cy="430887"/>
          </a:xfrm>
          <a:prstGeom prst="rect">
            <a:avLst/>
          </a:prstGeom>
        </p:spPr>
        <p:txBody>
          <a:bodyPr wrap="none">
            <a:spAutoFit/>
          </a:bodyPr>
          <a:lstStyle>
            <a:lvl1pPr>
              <a:buNone/>
              <a:defRPr sz="2200">
                <a:latin typeface="+mn-ea"/>
                <a:ea typeface="+mn-ea"/>
              </a:defRPr>
            </a:lvl1pPr>
          </a:lstStyle>
          <a:p>
            <a:pPr lvl="0"/>
            <a:r>
              <a:rPr kumimoji="1" lang="ja-JP" altLang="en-US" smtClean="0"/>
              <a:t>マスター テキストの書式設定</a:t>
            </a:r>
          </a:p>
        </p:txBody>
      </p:sp>
      <p:grpSp>
        <p:nvGrpSpPr>
          <p:cNvPr id="34" name="グループ化 33"/>
          <p:cNvGrpSpPr/>
          <p:nvPr userDrawn="1"/>
        </p:nvGrpSpPr>
        <p:grpSpPr bwMode="gray">
          <a:xfrm>
            <a:off x="4596606" y="547566"/>
            <a:ext cx="1982788" cy="569913"/>
            <a:chOff x="6642100" y="547566"/>
            <a:chExt cx="1982788" cy="569913"/>
          </a:xfrm>
        </p:grpSpPr>
        <p:sp>
          <p:nvSpPr>
            <p:cNvPr id="35"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6"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7"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8"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9"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7"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8"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6"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4300988" y="9532233"/>
            <a:ext cx="2218876"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a:t>
            </a:r>
            <a:r>
              <a:rPr kumimoji="0" lang="en-US" altLang="ja-JP" sz="900" dirty="0" smtClean="0">
                <a:solidFill>
                  <a:schemeClr val="tx1"/>
                </a:solidFill>
                <a:latin typeface="Arial" charset="0"/>
                <a:ea typeface="ＭＳ Ｐゴシック" pitchFamily="50" charset="-128"/>
              </a:rPr>
              <a:t>2015. </a:t>
            </a:r>
            <a:r>
              <a:rPr kumimoji="0" lang="en-US" altLang="ja-JP" sz="900" dirty="0">
                <a:solidFill>
                  <a:schemeClr val="tx1"/>
                </a:solidFill>
                <a:latin typeface="Arial" charset="0"/>
                <a:ea typeface="ＭＳ Ｐゴシック" pitchFamily="50" charset="-128"/>
              </a:rPr>
              <a:t>All rights reserved.</a:t>
            </a:r>
          </a:p>
        </p:txBody>
      </p:sp>
      <p:sp>
        <p:nvSpPr>
          <p:cNvPr id="49" name="スライド番号プレースホルダ 2"/>
          <p:cNvSpPr>
            <a:spLocks noGrp="1"/>
          </p:cNvSpPr>
          <p:nvPr>
            <p:ph type="sldNum" sz="quarter" idx="10"/>
          </p:nvPr>
        </p:nvSpPr>
        <p:spPr bwMode="gray">
          <a:xfrm>
            <a:off x="6453188" y="9454268"/>
            <a:ext cx="366713" cy="440267"/>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sp>
        <p:nvSpPr>
          <p:cNvPr id="38" name="正方形/長方形 11"/>
          <p:cNvSpPr>
            <a:spLocks noChangeArrowheads="1"/>
          </p:cNvSpPr>
          <p:nvPr userDrawn="1"/>
        </p:nvSpPr>
        <p:spPr bwMode="gray">
          <a:xfrm>
            <a:off x="243483" y="3991085"/>
            <a:ext cx="6376988" cy="15822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39" name="グループ化 38"/>
          <p:cNvGrpSpPr/>
          <p:nvPr userDrawn="1"/>
        </p:nvGrpSpPr>
        <p:grpSpPr bwMode="gray">
          <a:xfrm>
            <a:off x="243484" y="3991085"/>
            <a:ext cx="1633835" cy="158220"/>
            <a:chOff x="312738" y="2747963"/>
            <a:chExt cx="1970087" cy="109537"/>
          </a:xfrm>
        </p:grpSpPr>
        <p:sp>
          <p:nvSpPr>
            <p:cNvPr id="40" name="正方形/長方形 39"/>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1" name="正方形/長方形 40"/>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2" name="グループ化 31"/>
          <p:cNvGrpSpPr/>
          <p:nvPr userDrawn="1"/>
        </p:nvGrpSpPr>
        <p:grpSpPr bwMode="gray">
          <a:xfrm>
            <a:off x="4596606" y="547566"/>
            <a:ext cx="1982788" cy="569913"/>
            <a:chOff x="6642100" y="547566"/>
            <a:chExt cx="1982788" cy="569913"/>
          </a:xfrm>
        </p:grpSpPr>
        <p:sp>
          <p:nvSpPr>
            <p:cNvPr id="33"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4"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5"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6"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7"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2"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3"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7"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8"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6"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4300988" y="9532233"/>
            <a:ext cx="2218876"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a:t>
            </a:r>
            <a:r>
              <a:rPr kumimoji="0" lang="en-US" altLang="ja-JP" sz="900" dirty="0" smtClean="0">
                <a:solidFill>
                  <a:schemeClr val="tx1"/>
                </a:solidFill>
                <a:latin typeface="Arial" charset="0"/>
                <a:ea typeface="ＭＳ Ｐゴシック" pitchFamily="50" charset="-128"/>
              </a:rPr>
              <a:t>2015. </a:t>
            </a:r>
            <a:r>
              <a:rPr kumimoji="0" lang="en-US" altLang="ja-JP" sz="900" dirty="0">
                <a:solidFill>
                  <a:schemeClr val="tx1"/>
                </a:solidFill>
                <a:latin typeface="Arial" charset="0"/>
                <a:ea typeface="ＭＳ Ｐゴシック" pitchFamily="50" charset="-128"/>
              </a:rPr>
              <a:t>All rights reserved.</a:t>
            </a:r>
          </a:p>
        </p:txBody>
      </p:sp>
      <p:sp>
        <p:nvSpPr>
          <p:cNvPr id="2" name="タイトル 1"/>
          <p:cNvSpPr>
            <a:spLocks noGrp="1"/>
          </p:cNvSpPr>
          <p:nvPr>
            <p:ph type="title"/>
          </p:nvPr>
        </p:nvSpPr>
        <p:spPr bwMode="gray">
          <a:xfrm>
            <a:off x="425055" y="4554999"/>
            <a:ext cx="4414991" cy="480131"/>
          </a:xfrm>
          <a:prstGeom prst="rect">
            <a:avLst/>
          </a:prstGeom>
        </p:spPr>
        <p:txBody>
          <a:bodyPr wrap="none">
            <a:spAutoFit/>
          </a:bodyPr>
          <a:lstStyle>
            <a:lvl1pPr>
              <a:defRPr sz="2800">
                <a:solidFill>
                  <a:schemeClr val="tx1"/>
                </a:solidFill>
                <a:latin typeface="+mj-ea"/>
                <a:ea typeface="+mj-ea"/>
              </a:defRPr>
            </a:lvl1pPr>
          </a:lstStyle>
          <a:p>
            <a:r>
              <a:rPr lang="ja-JP" altLang="en-US" smtClean="0"/>
              <a:t>マスター タイトルの書式設定</a:t>
            </a:r>
            <a:endParaRPr lang="ja-JP" altLang="en-US" dirty="0"/>
          </a:p>
        </p:txBody>
      </p:sp>
      <p:sp>
        <p:nvSpPr>
          <p:cNvPr id="49" name="スライド番号プレースホルダ 2"/>
          <p:cNvSpPr>
            <a:spLocks noGrp="1"/>
          </p:cNvSpPr>
          <p:nvPr>
            <p:ph type="sldNum" sz="quarter" idx="10"/>
          </p:nvPr>
        </p:nvSpPr>
        <p:spPr bwMode="gray">
          <a:xfrm>
            <a:off x="6453188" y="9454268"/>
            <a:ext cx="366713" cy="440267"/>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grpSp>
        <p:nvGrpSpPr>
          <p:cNvPr id="33" name="グループ化 32"/>
          <p:cNvGrpSpPr/>
          <p:nvPr userDrawn="1"/>
        </p:nvGrpSpPr>
        <p:grpSpPr bwMode="gray">
          <a:xfrm>
            <a:off x="4596606" y="547566"/>
            <a:ext cx="1982788" cy="569913"/>
            <a:chOff x="6642100" y="547566"/>
            <a:chExt cx="1982788" cy="569913"/>
          </a:xfrm>
        </p:grpSpPr>
        <p:sp>
          <p:nvSpPr>
            <p:cNvPr id="34"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5"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6"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7"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8"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3"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7"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8"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6"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62" name="正方形/長方形 11"/>
          <p:cNvSpPr>
            <a:spLocks noChangeArrowheads="1"/>
          </p:cNvSpPr>
          <p:nvPr userDrawn="1"/>
        </p:nvSpPr>
        <p:spPr bwMode="gray">
          <a:xfrm>
            <a:off x="243483" y="3991085"/>
            <a:ext cx="6376988" cy="15822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3" name="グループ化 62"/>
          <p:cNvGrpSpPr/>
          <p:nvPr userDrawn="1"/>
        </p:nvGrpSpPr>
        <p:grpSpPr bwMode="gray">
          <a:xfrm>
            <a:off x="243484" y="3991085"/>
            <a:ext cx="1633835" cy="158220"/>
            <a:chOff x="312738" y="2747963"/>
            <a:chExt cx="1970087" cy="109537"/>
          </a:xfrm>
        </p:grpSpPr>
        <p:sp>
          <p:nvSpPr>
            <p:cNvPr id="64" name="正方形/長方形 63"/>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5" name="正方形/長方形 64"/>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userDrawn="1">
            <p:ph type="title"/>
          </p:nvPr>
        </p:nvSpPr>
        <p:spPr bwMode="gray">
          <a:xfrm>
            <a:off x="84893" y="96693"/>
            <a:ext cx="3812262" cy="424732"/>
          </a:xfrm>
          <a:prstGeom prst="rect">
            <a:avLst/>
          </a:prstGeom>
        </p:spPr>
        <p:txBody>
          <a:bodyPr wrap="none">
            <a:spAutoFit/>
          </a:bodyPr>
          <a:lstStyle>
            <a:lvl1pPr>
              <a:defRPr sz="2400">
                <a:solidFill>
                  <a:schemeClr val="tx1"/>
                </a:solidFill>
                <a:latin typeface="+mj-ea"/>
                <a:ea typeface="+mj-ea"/>
              </a:defRPr>
            </a:lvl1pPr>
          </a:lstStyle>
          <a:p>
            <a:r>
              <a:rPr lang="ja-JP" altLang="en-US" smtClean="0"/>
              <a:t>マスター タイトルの書式設定</a:t>
            </a:r>
            <a:endParaRPr lang="ja-JP" altLang="en-US" dirty="0"/>
          </a:p>
        </p:txBody>
      </p:sp>
      <p:sp>
        <p:nvSpPr>
          <p:cNvPr id="87" name="正方形/長方形 11"/>
          <p:cNvSpPr>
            <a:spLocks noChangeArrowheads="1"/>
          </p:cNvSpPr>
          <p:nvPr/>
        </p:nvSpPr>
        <p:spPr bwMode="gray">
          <a:xfrm>
            <a:off x="1" y="580886"/>
            <a:ext cx="6858000" cy="1075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3" y="580886"/>
            <a:ext cx="1111002" cy="107589"/>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4" name="グループ化 33"/>
          <p:cNvGrpSpPr/>
          <p:nvPr userDrawn="1"/>
        </p:nvGrpSpPr>
        <p:grpSpPr bwMode="gray">
          <a:xfrm>
            <a:off x="5400214" y="131164"/>
            <a:ext cx="1344915" cy="386569"/>
            <a:chOff x="6642100" y="547566"/>
            <a:chExt cx="1982788" cy="569913"/>
          </a:xfrm>
        </p:grpSpPr>
        <p:sp>
          <p:nvSpPr>
            <p:cNvPr id="35"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6"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37"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0"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2"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3"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7"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6"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9"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0"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1"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2"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3"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4"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5"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6"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7"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8"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9"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0"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1"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2"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3"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白紙">
    <p:spTree>
      <p:nvGrpSpPr>
        <p:cNvPr id="1" name=""/>
        <p:cNvGrpSpPr/>
        <p:nvPr/>
      </p:nvGrpSpPr>
      <p:grpSpPr>
        <a:xfrm>
          <a:off x="0" y="0"/>
          <a:ext cx="0" cy="0"/>
          <a:chOff x="0" y="0"/>
          <a:chExt cx="0" cy="0"/>
        </a:xfrm>
      </p:grpSpPr>
      <p:pic>
        <p:nvPicPr>
          <p:cNvPr id="3" name="図 2" descr="ea60_010_030_dmac [更新済み].wmf"/>
          <p:cNvPicPr>
            <a:picLocks noChangeAspect="1"/>
          </p:cNvPicPr>
          <p:nvPr userDrawn="1"/>
        </p:nvPicPr>
        <p:blipFill>
          <a:blip r:embed="rId2" cstate="screen"/>
          <a:stretch>
            <a:fillRect/>
          </a:stretch>
        </p:blipFill>
        <p:spPr bwMode="gray">
          <a:xfrm>
            <a:off x="1643400" y="4431154"/>
            <a:ext cx="3571200" cy="1024642"/>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3" r:id="rId2"/>
    <p:sldLayoutId id="2147483679" r:id="rId3"/>
    <p:sldLayoutId id="2147483656" r:id="rId4"/>
    <p:sldLayoutId id="2147483677" r:id="rId5"/>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kumimoji="1" sz="2600">
          <a:solidFill>
            <a:schemeClr val="bg1"/>
          </a:solidFill>
          <a:latin typeface="+mj-lt"/>
          <a:ea typeface="+mj-ea"/>
          <a:cs typeface="+mj-cs"/>
        </a:defRPr>
      </a:lvl1pPr>
      <a:lvl2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2pPr>
      <a:lvl3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3pPr>
      <a:lvl4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4pPr>
      <a:lvl5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5pPr>
      <a:lvl6pPr marL="4572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gif"/><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bwMode="auto">
          <a:xfrm>
            <a:off x="536435" y="5695995"/>
            <a:ext cx="1230453" cy="256222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rtlCol="0" anchor="ctr" anchorCtr="0">
            <a:noAutofit/>
          </a:bodyPr>
          <a:lstStyle/>
          <a:p>
            <a:pPr algn="ctr"/>
            <a:endParaRPr kumimoji="1" lang="ja-JP" altLang="en-US" sz="1800" smtClean="0">
              <a:solidFill>
                <a:schemeClr val="tx1"/>
              </a:solidFill>
            </a:endParaRPr>
          </a:p>
        </p:txBody>
      </p:sp>
      <p:sp>
        <p:nvSpPr>
          <p:cNvPr id="4" name="正方形/長方形 3"/>
          <p:cNvSpPr/>
          <p:nvPr/>
        </p:nvSpPr>
        <p:spPr bwMode="auto">
          <a:xfrm>
            <a:off x="3180721" y="5695995"/>
            <a:ext cx="2234241" cy="2562225"/>
          </a:xfrm>
          <a:prstGeom prst="rect">
            <a:avLst/>
          </a:prstGeom>
          <a:solidFill>
            <a:schemeClr val="accent6">
              <a:lumMod val="60000"/>
              <a:lumOff val="40000"/>
            </a:schemeClr>
          </a:solidFill>
          <a:ln>
            <a:headEnd/>
            <a:tailEnd/>
          </a:ln>
        </p:spPr>
        <p:style>
          <a:lnRef idx="2">
            <a:schemeClr val="accent6"/>
          </a:lnRef>
          <a:fillRef idx="1">
            <a:schemeClr val="lt1"/>
          </a:fillRef>
          <a:effectRef idx="0">
            <a:schemeClr val="accent6"/>
          </a:effectRef>
          <a:fontRef idx="minor">
            <a:schemeClr val="dk1"/>
          </a:fontRef>
        </p:style>
        <p:txBody>
          <a:bodyPr wrap="none" rtlCol="0" anchor="ctr" anchorCtr="0">
            <a:noAutofit/>
          </a:bodyPr>
          <a:lstStyle/>
          <a:p>
            <a:pPr algn="ctr"/>
            <a:endParaRPr kumimoji="1" lang="ja-JP" altLang="en-US" sz="1800" dirty="0" smtClean="0">
              <a:solidFill>
                <a:schemeClr val="tx1"/>
              </a:solidFill>
            </a:endParaRPr>
          </a:p>
        </p:txBody>
      </p:sp>
      <p:sp>
        <p:nvSpPr>
          <p:cNvPr id="19" name="角丸四角形 18"/>
          <p:cNvSpPr/>
          <p:nvPr/>
        </p:nvSpPr>
        <p:spPr bwMode="auto">
          <a:xfrm>
            <a:off x="3414713" y="5943646"/>
            <a:ext cx="1914525" cy="2133600"/>
          </a:xfrm>
          <a:prstGeom prst="roundRect">
            <a:avLst>
              <a:gd name="adj" fmla="val 4286"/>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endParaRPr kumimoji="1" lang="ja-JP" altLang="en-US" sz="1800" smtClean="0">
              <a:solidFill>
                <a:schemeClr val="tx1"/>
              </a:solidFill>
            </a:endParaRPr>
          </a:p>
        </p:txBody>
      </p:sp>
      <p:sp>
        <p:nvSpPr>
          <p:cNvPr id="14" name="Text Box 31"/>
          <p:cNvSpPr txBox="1">
            <a:spLocks noChangeArrowheads="1"/>
          </p:cNvSpPr>
          <p:nvPr/>
        </p:nvSpPr>
        <p:spPr bwMode="gray">
          <a:xfrm>
            <a:off x="76984" y="2689558"/>
            <a:ext cx="6657192" cy="830997"/>
          </a:xfrm>
          <a:prstGeom prst="rect">
            <a:avLst/>
          </a:prstGeom>
          <a:noFill/>
          <a:ln w="3175" cap="rnd">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kern="0" dirty="0" smtClean="0">
                <a:solidFill>
                  <a:srgbClr val="000000"/>
                </a:solidFill>
                <a:latin typeface="+mn-ea"/>
                <a:ea typeface="+mn-ea"/>
              </a:rPr>
              <a:t>アルゴリズム開発者・ソフト開発者向けに、アルゴリズム・プログラム解析を実施し、並列化の最適化をご提案するとともに、最適なハードウェアデバイスへの実装までワンストップで実施する ソリューションサービスです。</a:t>
            </a:r>
            <a:endParaRPr kumimoji="0" lang="en-US" altLang="ja-JP" sz="1200" kern="0" dirty="0" smtClean="0">
              <a:solidFill>
                <a:srgbClr val="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none" strike="noStrike" kern="0" cap="none" spc="0" normalizeH="0" baseline="0" noProof="0" dirty="0">
              <a:ln>
                <a:noFill/>
              </a:ln>
              <a:solidFill>
                <a:srgbClr val="000000"/>
              </a:solidFill>
              <a:effectLst/>
              <a:uLnTx/>
              <a:uFillTx/>
              <a:latin typeface="+mn-ea"/>
              <a:ea typeface="+mn-ea"/>
            </a:endParaRPr>
          </a:p>
        </p:txBody>
      </p:sp>
      <p:sp>
        <p:nvSpPr>
          <p:cNvPr id="12" name="タイトル 11"/>
          <p:cNvSpPr>
            <a:spLocks noGrp="1"/>
          </p:cNvSpPr>
          <p:nvPr>
            <p:ph type="title"/>
          </p:nvPr>
        </p:nvSpPr>
        <p:spPr>
          <a:xfrm>
            <a:off x="99192" y="211638"/>
            <a:ext cx="5357557" cy="369332"/>
          </a:xfrm>
        </p:spPr>
        <p:txBody>
          <a:bodyPr/>
          <a:lstStyle/>
          <a:p>
            <a:r>
              <a:rPr lang="ja-JP" altLang="en-US" sz="2000" dirty="0" smtClean="0"/>
              <a:t>アルゴリズムの</a:t>
            </a:r>
            <a:r>
              <a:rPr lang="ja-JP" altLang="en-US" sz="2000" dirty="0"/>
              <a:t>最適化</a:t>
            </a:r>
            <a:r>
              <a:rPr lang="ja-JP" altLang="en-US" sz="2000" dirty="0" smtClean="0"/>
              <a:t>ハードインプリソリューション</a:t>
            </a:r>
            <a:endParaRPr lang="ja-JP" altLang="en-US" sz="2000" dirty="0"/>
          </a:p>
        </p:txBody>
      </p:sp>
      <p:sp>
        <p:nvSpPr>
          <p:cNvPr id="6" name="Text Box 31"/>
          <p:cNvSpPr txBox="1">
            <a:spLocks noChangeArrowheads="1"/>
          </p:cNvSpPr>
          <p:nvPr/>
        </p:nvSpPr>
        <p:spPr bwMode="gray">
          <a:xfrm>
            <a:off x="0" y="2415121"/>
            <a:ext cx="1433406" cy="307777"/>
          </a:xfrm>
          <a:prstGeom prst="rect">
            <a:avLst/>
          </a:prstGeom>
          <a:noFill/>
          <a:ln w="3175" cap="rnd">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u="sng" kern="0" dirty="0">
                <a:solidFill>
                  <a:srgbClr val="000000"/>
                </a:solidFill>
                <a:latin typeface="+mn-ea"/>
                <a:ea typeface="+mn-ea"/>
              </a:rPr>
              <a:t>１</a:t>
            </a:r>
            <a:r>
              <a:rPr kumimoji="0" lang="en-US" altLang="ja-JP" sz="1400" u="sng" kern="0" dirty="0" smtClean="0">
                <a:solidFill>
                  <a:srgbClr val="000000"/>
                </a:solidFill>
                <a:latin typeface="+mn-ea"/>
                <a:ea typeface="+mn-ea"/>
              </a:rPr>
              <a:t>.</a:t>
            </a:r>
            <a:r>
              <a:rPr kumimoji="0" lang="ja-JP" altLang="en-US" sz="1400" u="sng" kern="0" dirty="0" smtClean="0">
                <a:solidFill>
                  <a:srgbClr val="000000"/>
                </a:solidFill>
                <a:latin typeface="+mn-ea"/>
                <a:ea typeface="+mn-ea"/>
              </a:rPr>
              <a:t> サービス概要</a:t>
            </a:r>
            <a:endParaRPr kumimoji="0" lang="en-US" altLang="ja-JP" sz="1400" b="0" i="0" u="sng" strike="noStrike" kern="0" cap="none" spc="0" normalizeH="0" baseline="0" noProof="0" dirty="0">
              <a:ln>
                <a:noFill/>
              </a:ln>
              <a:solidFill>
                <a:srgbClr val="000000"/>
              </a:solidFill>
              <a:effectLst/>
              <a:uLnTx/>
              <a:uFillTx/>
              <a:latin typeface="+mn-ea"/>
              <a:ea typeface="+mn-ea"/>
            </a:endParaRPr>
          </a:p>
        </p:txBody>
      </p:sp>
      <p:sp>
        <p:nvSpPr>
          <p:cNvPr id="7" name="Text Box 31"/>
          <p:cNvSpPr txBox="1">
            <a:spLocks noChangeArrowheads="1"/>
          </p:cNvSpPr>
          <p:nvPr/>
        </p:nvSpPr>
        <p:spPr bwMode="gray">
          <a:xfrm>
            <a:off x="203222" y="688096"/>
            <a:ext cx="5454650" cy="1015663"/>
          </a:xfrm>
          <a:prstGeom prst="rect">
            <a:avLst/>
          </a:prstGeom>
          <a:noFill/>
          <a:ln w="3175" cap="rnd">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kern="0" dirty="0" smtClean="0">
                <a:solidFill>
                  <a:srgbClr val="000000"/>
                </a:solidFill>
                <a:latin typeface="+mn-ea"/>
                <a:ea typeface="+mn-ea"/>
              </a:rPr>
              <a:t>・ アルゴリズムやＣソースコードはあるが、最適化ができていない。</a:t>
            </a:r>
            <a:endParaRPr kumimoji="0" lang="en-US" altLang="ja-JP" sz="1200" kern="0" dirty="0" smtClean="0">
              <a:solidFill>
                <a:srgbClr val="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kern="0" dirty="0" smtClean="0">
                <a:solidFill>
                  <a:srgbClr val="000000"/>
                </a:solidFill>
                <a:latin typeface="+mn-ea"/>
                <a:ea typeface="+mn-ea"/>
              </a:rPr>
              <a:t>・ Ｃのソースコードを実装するときに、ハード・ソフトの切り分けをどうするか？</a:t>
            </a:r>
            <a:endParaRPr kumimoji="0" lang="en-US" altLang="ja-JP" sz="1200" kern="0" dirty="0" smtClean="0">
              <a:solidFill>
                <a:srgbClr val="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kern="0" dirty="0" smtClean="0">
                <a:solidFill>
                  <a:srgbClr val="000000"/>
                </a:solidFill>
                <a:latin typeface="+mn-ea"/>
                <a:ea typeface="+mn-ea"/>
              </a:rPr>
              <a:t>・ ハードウェアデバイスに実装する場合、ＧＰＵとＦＰＧＡのどちらが有効か？</a:t>
            </a:r>
            <a:endParaRPr kumimoji="0" lang="en-US" altLang="ja-JP" sz="1200" kern="0" dirty="0" smtClean="0">
              <a:solidFill>
                <a:srgbClr val="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kern="0" dirty="0" smtClean="0">
                <a:solidFill>
                  <a:srgbClr val="000000"/>
                </a:solidFill>
                <a:latin typeface="+mn-ea"/>
                <a:ea typeface="+mn-ea"/>
              </a:rPr>
              <a:t>・ ハードウェアデバイスの性能を最大限に活かすような最適化ができていない。</a:t>
            </a:r>
            <a:endParaRPr kumimoji="0" lang="en-US" altLang="ja-JP" sz="1200" kern="0" dirty="0" smtClean="0">
              <a:solidFill>
                <a:srgbClr val="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kern="0" dirty="0" smtClean="0">
                <a:solidFill>
                  <a:srgbClr val="000000"/>
                </a:solidFill>
                <a:latin typeface="+mn-ea"/>
                <a:ea typeface="+mn-ea"/>
              </a:rPr>
              <a:t>と</a:t>
            </a:r>
            <a:r>
              <a:rPr kumimoji="0" lang="ja-JP" altLang="en-US" sz="1200" kern="0" dirty="0">
                <a:solidFill>
                  <a:srgbClr val="000000"/>
                </a:solidFill>
                <a:latin typeface="+mn-ea"/>
                <a:ea typeface="+mn-ea"/>
              </a:rPr>
              <a:t>いうよう</a:t>
            </a:r>
            <a:r>
              <a:rPr kumimoji="0" lang="ja-JP" altLang="en-US" sz="1200" kern="0" dirty="0" smtClean="0">
                <a:solidFill>
                  <a:srgbClr val="000000"/>
                </a:solidFill>
                <a:latin typeface="+mn-ea"/>
                <a:ea typeface="+mn-ea"/>
              </a:rPr>
              <a:t>なお悩みはありませんか？</a:t>
            </a:r>
            <a:endParaRPr kumimoji="0" lang="en-US" altLang="ja-JP" sz="1200" kern="0" dirty="0" smtClean="0">
              <a:solidFill>
                <a:srgbClr val="000000"/>
              </a:solidFill>
              <a:latin typeface="+mn-ea"/>
              <a:ea typeface="+mn-ea"/>
            </a:endParaRPr>
          </a:p>
        </p:txBody>
      </p:sp>
      <p:sp>
        <p:nvSpPr>
          <p:cNvPr id="8" name="Text Box 31"/>
          <p:cNvSpPr txBox="1">
            <a:spLocks noChangeArrowheads="1"/>
          </p:cNvSpPr>
          <p:nvPr/>
        </p:nvSpPr>
        <p:spPr bwMode="gray">
          <a:xfrm>
            <a:off x="5539" y="3318902"/>
            <a:ext cx="1433406" cy="307777"/>
          </a:xfrm>
          <a:prstGeom prst="rect">
            <a:avLst/>
          </a:prstGeom>
          <a:noFill/>
          <a:ln w="3175" cap="rnd">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u="sng" kern="0" dirty="0" smtClean="0">
                <a:solidFill>
                  <a:srgbClr val="000000"/>
                </a:solidFill>
                <a:latin typeface="+mn-ea"/>
                <a:ea typeface="+mn-ea"/>
              </a:rPr>
              <a:t>２</a:t>
            </a:r>
            <a:r>
              <a:rPr kumimoji="0" lang="en-US" altLang="ja-JP" sz="1400" u="sng" kern="0" dirty="0" smtClean="0">
                <a:solidFill>
                  <a:srgbClr val="000000"/>
                </a:solidFill>
                <a:latin typeface="+mn-ea"/>
                <a:ea typeface="+mn-ea"/>
              </a:rPr>
              <a:t>.</a:t>
            </a:r>
            <a:r>
              <a:rPr kumimoji="0" lang="ja-JP" altLang="en-US" sz="1400" u="sng" kern="0" dirty="0" smtClean="0">
                <a:solidFill>
                  <a:srgbClr val="000000"/>
                </a:solidFill>
                <a:latin typeface="+mn-ea"/>
                <a:ea typeface="+mn-ea"/>
              </a:rPr>
              <a:t> サービス内容</a:t>
            </a:r>
            <a:endParaRPr kumimoji="0" lang="en-US" altLang="ja-JP" sz="1400" b="0" i="0" u="sng" strike="noStrike" kern="0" cap="none" spc="0" normalizeH="0" baseline="0" noProof="0" dirty="0">
              <a:ln>
                <a:noFill/>
              </a:ln>
              <a:solidFill>
                <a:srgbClr val="000000"/>
              </a:solidFill>
              <a:effectLst/>
              <a:uLnTx/>
              <a:uFillTx/>
              <a:latin typeface="+mn-ea"/>
              <a:ea typeface="+mn-ea"/>
            </a:endParaRPr>
          </a:p>
        </p:txBody>
      </p:sp>
      <p:pic>
        <p:nvPicPr>
          <p:cNvPr id="1026" name="Picture 2" descr="[イラスト]人物（ビジネ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670" y="703526"/>
            <a:ext cx="1009650" cy="10096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1"/>
          <p:cNvSpPr txBox="1">
            <a:spLocks noChangeArrowheads="1"/>
          </p:cNvSpPr>
          <p:nvPr/>
        </p:nvSpPr>
        <p:spPr bwMode="gray">
          <a:xfrm>
            <a:off x="201999" y="1615269"/>
            <a:ext cx="6570275" cy="830997"/>
          </a:xfrm>
          <a:prstGeom prst="rect">
            <a:avLst/>
          </a:prstGeom>
          <a:noFill/>
          <a:ln w="3175" cap="rnd">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kern="0" dirty="0" smtClean="0">
                <a:solidFill>
                  <a:srgbClr val="000000"/>
                </a:solidFill>
                <a:latin typeface="+mn-ea"/>
                <a:ea typeface="+mn-ea"/>
              </a:rPr>
              <a:t>弊社の最適化ハードインプリソリューションでは お客様のアルゴリズム・Ｃソースコードの解析を行い 性能を最大限に引き出す最適化をご提案するとともに、ソフト実装・ハード実装の切り分け および</a:t>
            </a:r>
            <a:endParaRPr kumimoji="0" lang="en-US" altLang="ja-JP" sz="1200" kern="0" dirty="0" smtClean="0">
              <a:solidFill>
                <a:srgbClr val="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kern="0" dirty="0" smtClean="0">
                <a:solidFill>
                  <a:srgbClr val="000000"/>
                </a:solidFill>
                <a:latin typeface="+mn-ea"/>
                <a:ea typeface="+mn-ea"/>
              </a:rPr>
              <a:t>最適なハードウェアデバイスに実装するまでの ソリューションサービス・コンサルティングサービスをご提供いたします。</a:t>
            </a:r>
            <a:endParaRPr kumimoji="0" lang="en-US" altLang="ja-JP" sz="1200" kern="0" dirty="0" smtClean="0">
              <a:solidFill>
                <a:srgbClr val="000000"/>
              </a:solidFill>
              <a:latin typeface="+mn-ea"/>
              <a:ea typeface="+mn-ea"/>
            </a:endParaRPr>
          </a:p>
        </p:txBody>
      </p:sp>
      <p:sp>
        <p:nvSpPr>
          <p:cNvPr id="2" name="正方形/長方形 1"/>
          <p:cNvSpPr/>
          <p:nvPr/>
        </p:nvSpPr>
        <p:spPr bwMode="auto">
          <a:xfrm>
            <a:off x="536435" y="3695719"/>
            <a:ext cx="4878528" cy="452437"/>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rtlCol="0" anchor="ctr" anchorCtr="0">
            <a:noAutofit/>
          </a:bodyPr>
          <a:lstStyle/>
          <a:p>
            <a:pPr algn="ctr"/>
            <a:r>
              <a:rPr kumimoji="1" lang="ja-JP" altLang="en-US" sz="1600" dirty="0" smtClean="0">
                <a:solidFill>
                  <a:schemeClr val="tx1"/>
                </a:solidFill>
              </a:rPr>
              <a:t>お客様のアルゴリズム・Ｃソースコード</a:t>
            </a:r>
          </a:p>
        </p:txBody>
      </p:sp>
      <p:sp>
        <p:nvSpPr>
          <p:cNvPr id="3" name="正方形/長方形 2"/>
          <p:cNvSpPr/>
          <p:nvPr/>
        </p:nvSpPr>
        <p:spPr bwMode="auto">
          <a:xfrm>
            <a:off x="536435" y="4262456"/>
            <a:ext cx="4878528" cy="471488"/>
          </a:xfrm>
          <a:prstGeom prst="rect">
            <a:avLst/>
          </a:prstGeom>
          <a:solidFill>
            <a:schemeClr val="accent6">
              <a:lumMod val="60000"/>
              <a:lumOff val="40000"/>
            </a:schemeClr>
          </a:solidFill>
          <a:ln>
            <a:headEnd/>
            <a:tailEnd/>
          </a:ln>
        </p:spPr>
        <p:style>
          <a:lnRef idx="2">
            <a:schemeClr val="accent6"/>
          </a:lnRef>
          <a:fillRef idx="1">
            <a:schemeClr val="lt1"/>
          </a:fillRef>
          <a:effectRef idx="0">
            <a:schemeClr val="accent6"/>
          </a:effectRef>
          <a:fontRef idx="minor">
            <a:schemeClr val="dk1"/>
          </a:fontRef>
        </p:style>
        <p:txBody>
          <a:bodyPr wrap="none" rtlCol="0" anchor="ctr" anchorCtr="0">
            <a:noAutofit/>
          </a:bodyPr>
          <a:lstStyle/>
          <a:p>
            <a:pPr algn="ctr"/>
            <a:r>
              <a:rPr kumimoji="1" lang="ja-JP" altLang="en-US" sz="1600" dirty="0" smtClean="0">
                <a:solidFill>
                  <a:schemeClr val="tx1"/>
                </a:solidFill>
              </a:rPr>
              <a:t>解析・最適化 ご提案</a:t>
            </a:r>
          </a:p>
        </p:txBody>
      </p:sp>
      <p:sp>
        <p:nvSpPr>
          <p:cNvPr id="17" name="正方形/長方形 16"/>
          <p:cNvSpPr/>
          <p:nvPr/>
        </p:nvSpPr>
        <p:spPr bwMode="auto">
          <a:xfrm>
            <a:off x="536435" y="4838718"/>
            <a:ext cx="4878527" cy="471488"/>
          </a:xfrm>
          <a:prstGeom prst="rect">
            <a:avLst/>
          </a:prstGeom>
          <a:solidFill>
            <a:schemeClr val="accent6">
              <a:lumMod val="60000"/>
              <a:lumOff val="40000"/>
            </a:schemeClr>
          </a:solidFill>
          <a:ln>
            <a:headEnd/>
            <a:tailEnd/>
          </a:ln>
        </p:spPr>
        <p:style>
          <a:lnRef idx="2">
            <a:schemeClr val="accent6"/>
          </a:lnRef>
          <a:fillRef idx="1">
            <a:schemeClr val="lt1"/>
          </a:fillRef>
          <a:effectRef idx="0">
            <a:schemeClr val="accent6"/>
          </a:effectRef>
          <a:fontRef idx="minor">
            <a:schemeClr val="dk1"/>
          </a:fontRef>
        </p:style>
        <p:txBody>
          <a:bodyPr wrap="none" rtlCol="0" anchor="ctr" anchorCtr="0">
            <a:noAutofit/>
          </a:bodyPr>
          <a:lstStyle/>
          <a:p>
            <a:pPr algn="ctr"/>
            <a:r>
              <a:rPr lang="ja-JP" altLang="en-US" sz="1600" dirty="0">
                <a:solidFill>
                  <a:schemeClr val="tx1"/>
                </a:solidFill>
                <a:latin typeface="+mn-ea"/>
              </a:rPr>
              <a:t>ＯｐｅｎＣＬ、Ｃ、Ｃ</a:t>
            </a:r>
            <a:r>
              <a:rPr lang="en-US" altLang="ja-JP" sz="1600" dirty="0">
                <a:solidFill>
                  <a:schemeClr val="tx1"/>
                </a:solidFill>
                <a:latin typeface="+mn-ea"/>
              </a:rPr>
              <a:t>++</a:t>
            </a:r>
            <a:r>
              <a:rPr lang="ja-JP" altLang="en-US" sz="1600" dirty="0">
                <a:solidFill>
                  <a:schemeClr val="tx1"/>
                </a:solidFill>
                <a:latin typeface="+mn-ea"/>
              </a:rPr>
              <a:t> アプリケーションコード</a:t>
            </a:r>
          </a:p>
        </p:txBody>
      </p:sp>
      <p:pic>
        <p:nvPicPr>
          <p:cNvPr id="15" name="Picture 3" descr="C:\Users\20076171\Desktop\imagesCA5NF8H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255" y="4881579"/>
            <a:ext cx="406677" cy="4066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C:\Users\20076171\Desktop\新しいフォルダー\imagesCABRG1Z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1862" y="6807046"/>
            <a:ext cx="948603" cy="94860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9" descr="C:\Users\20076171\Desktop\新しいフォルダー\imagesCA2WBG0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3125" y="6910444"/>
            <a:ext cx="696790" cy="696790"/>
          </a:xfrm>
          <a:prstGeom prst="rect">
            <a:avLst/>
          </a:prstGeom>
          <a:noFill/>
          <a:extLst>
            <a:ext uri="{909E8E84-426E-40DD-AFC4-6F175D3DCCD1}">
              <a14:hiddenFill xmlns:a14="http://schemas.microsoft.com/office/drawing/2010/main">
                <a:solidFill>
                  <a:srgbClr val="FFFFFF"/>
                </a:solidFill>
              </a14:hiddenFill>
            </a:ext>
          </a:extLst>
        </p:spPr>
      </p:pic>
      <p:sp>
        <p:nvSpPr>
          <p:cNvPr id="24" name="下矢印 23"/>
          <p:cNvSpPr/>
          <p:nvPr/>
        </p:nvSpPr>
        <p:spPr bwMode="auto">
          <a:xfrm>
            <a:off x="4692070" y="6656460"/>
            <a:ext cx="318900" cy="211954"/>
          </a:xfrm>
          <a:prstGeom prst="downArrow">
            <a:avLst/>
          </a:prstGeom>
          <a:solidFill>
            <a:schemeClr val="accent1"/>
          </a:solidFill>
          <a:ln w="9525">
            <a:noFill/>
            <a:miter lim="800000"/>
            <a:headEnd/>
            <a:tailEnd/>
          </a:ln>
          <a:effectLst/>
        </p:spPr>
        <p:txBody>
          <a:bodyPr wrap="none" rtlCol="0" anchor="ctr" anchorCtr="0">
            <a:noAutofit/>
          </a:bodyPr>
          <a:lstStyle/>
          <a:p>
            <a:pPr algn="ctr"/>
            <a:endParaRPr kumimoji="1" lang="ja-JP" altLang="en-US" sz="1800" smtClean="0">
              <a:solidFill>
                <a:schemeClr val="tx1"/>
              </a:solidFill>
            </a:endParaRPr>
          </a:p>
        </p:txBody>
      </p:sp>
      <p:pic>
        <p:nvPicPr>
          <p:cNvPr id="25" name="Picture 13" descr="C:\Users\20076171\Desktop\新しいフォルダー\imagesCA5327WA.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6004" y="6155059"/>
            <a:ext cx="715962" cy="371439"/>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p:cNvSpPr txBox="1"/>
          <p:nvPr/>
        </p:nvSpPr>
        <p:spPr>
          <a:xfrm>
            <a:off x="3962950" y="7681591"/>
            <a:ext cx="814647" cy="313932"/>
          </a:xfrm>
          <a:prstGeom prst="rect">
            <a:avLst/>
          </a:prstGeom>
          <a:solidFill>
            <a:schemeClr val="tx2"/>
          </a:solidFill>
        </p:spPr>
        <p:txBody>
          <a:bodyPr wrap="none" rtlCol="0">
            <a:spAutoFit/>
          </a:bodyPr>
          <a:lstStyle/>
          <a:p>
            <a:r>
              <a:rPr lang="ja-JP" altLang="en-US" sz="1600" dirty="0">
                <a:solidFill>
                  <a:schemeClr val="bg1"/>
                </a:solidFill>
                <a:latin typeface="+mn-ea"/>
                <a:ea typeface="+mn-ea"/>
              </a:rPr>
              <a:t>ＦＰＧＡ</a:t>
            </a:r>
            <a:endParaRPr kumimoji="1" lang="ja-JP" altLang="en-US" sz="1600" dirty="0" smtClean="0">
              <a:solidFill>
                <a:schemeClr val="bg1"/>
              </a:solidFill>
              <a:latin typeface="+mn-ea"/>
              <a:ea typeface="+mn-ea"/>
            </a:endParaRPr>
          </a:p>
        </p:txBody>
      </p:sp>
      <p:sp>
        <p:nvSpPr>
          <p:cNvPr id="27" name="下矢印 26"/>
          <p:cNvSpPr/>
          <p:nvPr/>
        </p:nvSpPr>
        <p:spPr bwMode="auto">
          <a:xfrm>
            <a:off x="907065" y="5750214"/>
            <a:ext cx="479643" cy="1056831"/>
          </a:xfrm>
          <a:prstGeom prst="downArrow">
            <a:avLst/>
          </a:prstGeom>
          <a:solidFill>
            <a:schemeClr val="accent1"/>
          </a:solidFill>
          <a:ln w="9525">
            <a:noFill/>
            <a:miter lim="800000"/>
            <a:headEnd/>
            <a:tailEnd/>
          </a:ln>
          <a:effectLst/>
        </p:spPr>
        <p:txBody>
          <a:bodyPr wrap="none" rtlCol="0" anchor="ctr" anchorCtr="0">
            <a:noAutofit/>
          </a:bodyPr>
          <a:lstStyle/>
          <a:p>
            <a:pPr algn="ctr"/>
            <a:endParaRPr kumimoji="1" lang="ja-JP" altLang="en-US" sz="1800" smtClean="0">
              <a:solidFill>
                <a:schemeClr val="tx1"/>
              </a:solidFill>
            </a:endParaRPr>
          </a:p>
        </p:txBody>
      </p:sp>
      <p:sp>
        <p:nvSpPr>
          <p:cNvPr id="28" name="下矢印 27"/>
          <p:cNvSpPr/>
          <p:nvPr/>
        </p:nvSpPr>
        <p:spPr bwMode="auto">
          <a:xfrm>
            <a:off x="3750282" y="6656460"/>
            <a:ext cx="318900" cy="211954"/>
          </a:xfrm>
          <a:prstGeom prst="downArrow">
            <a:avLst/>
          </a:prstGeom>
          <a:solidFill>
            <a:schemeClr val="accent1"/>
          </a:solidFill>
          <a:ln w="9525">
            <a:noFill/>
            <a:miter lim="800000"/>
            <a:headEnd/>
            <a:tailEnd/>
          </a:ln>
          <a:effectLst/>
        </p:spPr>
        <p:txBody>
          <a:bodyPr wrap="none" rtlCol="0" anchor="ctr" anchorCtr="0">
            <a:noAutofit/>
          </a:bodyPr>
          <a:lstStyle/>
          <a:p>
            <a:pPr algn="ctr"/>
            <a:endParaRPr kumimoji="1" lang="ja-JP" altLang="en-US" sz="1800" smtClean="0">
              <a:solidFill>
                <a:schemeClr val="tx1"/>
              </a:solidFill>
            </a:endParaRPr>
          </a:p>
        </p:txBody>
      </p:sp>
      <p:sp>
        <p:nvSpPr>
          <p:cNvPr id="29" name="角丸四角形 28"/>
          <p:cNvSpPr/>
          <p:nvPr/>
        </p:nvSpPr>
        <p:spPr bwMode="auto">
          <a:xfrm>
            <a:off x="1956402" y="5931063"/>
            <a:ext cx="1007863" cy="2146183"/>
          </a:xfrm>
          <a:prstGeom prst="roundRect">
            <a:avLst>
              <a:gd name="adj" fmla="val 7919"/>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endParaRPr kumimoji="1" lang="ja-JP" altLang="en-US" sz="1800" smtClean="0">
              <a:solidFill>
                <a:schemeClr val="tx1"/>
              </a:solidFill>
            </a:endParaRPr>
          </a:p>
        </p:txBody>
      </p:sp>
      <p:pic>
        <p:nvPicPr>
          <p:cNvPr id="30" name="Picture 11" descr="C:\Users\20076171\Desktop\新しいフォルダー\imagesCA0DTF6U.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3416" y="6897583"/>
            <a:ext cx="722511" cy="72251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C:\Users\20076171\Desktop\新しいフォルダー\imagesCAPRK8A6.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4527" y="6109531"/>
            <a:ext cx="788054" cy="478895"/>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p:cNvSpPr txBox="1"/>
          <p:nvPr/>
        </p:nvSpPr>
        <p:spPr>
          <a:xfrm>
            <a:off x="2149512" y="7681591"/>
            <a:ext cx="651140" cy="313932"/>
          </a:xfrm>
          <a:prstGeom prst="rect">
            <a:avLst/>
          </a:prstGeom>
          <a:solidFill>
            <a:schemeClr val="tx2"/>
          </a:solidFill>
        </p:spPr>
        <p:txBody>
          <a:bodyPr wrap="none" rtlCol="0">
            <a:spAutoFit/>
          </a:bodyPr>
          <a:lstStyle/>
          <a:p>
            <a:r>
              <a:rPr lang="ja-JP" altLang="en-US" sz="1600" dirty="0">
                <a:solidFill>
                  <a:schemeClr val="bg1"/>
                </a:solidFill>
                <a:latin typeface="+mn-ea"/>
                <a:ea typeface="+mn-ea"/>
              </a:rPr>
              <a:t>ＧＰＵ</a:t>
            </a:r>
            <a:endParaRPr kumimoji="1" lang="ja-JP" altLang="en-US" sz="1600" dirty="0" smtClean="0">
              <a:solidFill>
                <a:schemeClr val="bg1"/>
              </a:solidFill>
              <a:latin typeface="+mn-ea"/>
              <a:ea typeface="+mn-ea"/>
            </a:endParaRPr>
          </a:p>
        </p:txBody>
      </p:sp>
      <p:sp>
        <p:nvSpPr>
          <p:cNvPr id="34" name="下矢印 33"/>
          <p:cNvSpPr/>
          <p:nvPr/>
        </p:nvSpPr>
        <p:spPr bwMode="auto">
          <a:xfrm>
            <a:off x="2315222" y="6656460"/>
            <a:ext cx="318900" cy="211954"/>
          </a:xfrm>
          <a:prstGeom prst="downArrow">
            <a:avLst/>
          </a:prstGeom>
          <a:solidFill>
            <a:schemeClr val="accent1"/>
          </a:solidFill>
          <a:ln w="9525">
            <a:noFill/>
            <a:miter lim="800000"/>
            <a:headEnd/>
            <a:tailEnd/>
          </a:ln>
          <a:effectLst/>
        </p:spPr>
        <p:txBody>
          <a:bodyPr wrap="none" rtlCol="0" anchor="ctr" anchorCtr="0">
            <a:noAutofit/>
          </a:bodyPr>
          <a:lstStyle/>
          <a:p>
            <a:pPr algn="ctr"/>
            <a:endParaRPr kumimoji="1" lang="ja-JP" altLang="en-US" sz="1800" smtClean="0">
              <a:solidFill>
                <a:schemeClr val="tx1"/>
              </a:solidFill>
            </a:endParaRPr>
          </a:p>
        </p:txBody>
      </p:sp>
      <p:sp>
        <p:nvSpPr>
          <p:cNvPr id="35" name="下矢印 34"/>
          <p:cNvSpPr/>
          <p:nvPr/>
        </p:nvSpPr>
        <p:spPr bwMode="auto">
          <a:xfrm>
            <a:off x="3458940" y="5359284"/>
            <a:ext cx="1880783" cy="301896"/>
          </a:xfrm>
          <a:prstGeom prst="downArrow">
            <a:avLst>
              <a:gd name="adj1" fmla="val 64803"/>
              <a:gd name="adj2" fmla="val 50000"/>
            </a:avLst>
          </a:prstGeom>
          <a:solidFill>
            <a:schemeClr val="accent1"/>
          </a:solidFill>
          <a:ln w="9525">
            <a:noFill/>
            <a:miter lim="800000"/>
            <a:headEnd/>
            <a:tailEnd/>
          </a:ln>
          <a:effectLst/>
        </p:spPr>
        <p:txBody>
          <a:bodyPr wrap="none" rtlCol="0" anchor="ctr" anchorCtr="0">
            <a:noAutofit/>
          </a:bodyPr>
          <a:lstStyle/>
          <a:p>
            <a:pPr algn="ctr"/>
            <a:r>
              <a:rPr kumimoji="1" lang="ja-JP" altLang="en-US" sz="1400" dirty="0" smtClean="0">
                <a:solidFill>
                  <a:schemeClr val="bg1"/>
                </a:solidFill>
              </a:rPr>
              <a:t>ハード実装</a:t>
            </a:r>
          </a:p>
        </p:txBody>
      </p:sp>
      <p:pic>
        <p:nvPicPr>
          <p:cNvPr id="36" name="Picture 14" descr="C:\Users\20076171\Desktop\新しいフォルダー\imagesCAHPGPZ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4548" y="6833867"/>
            <a:ext cx="1044821" cy="783616"/>
          </a:xfrm>
          <a:prstGeom prst="rect">
            <a:avLst/>
          </a:prstGeom>
          <a:noFill/>
          <a:extLst>
            <a:ext uri="{909E8E84-426E-40DD-AFC4-6F175D3DCCD1}">
              <a14:hiddenFill xmlns:a14="http://schemas.microsoft.com/office/drawing/2010/main">
                <a:solidFill>
                  <a:srgbClr val="FFFFFF"/>
                </a:solidFill>
              </a14:hiddenFill>
            </a:ext>
          </a:extLst>
        </p:spPr>
      </p:pic>
      <p:sp>
        <p:nvSpPr>
          <p:cNvPr id="39" name="下矢印 38"/>
          <p:cNvSpPr/>
          <p:nvPr/>
        </p:nvSpPr>
        <p:spPr bwMode="auto">
          <a:xfrm>
            <a:off x="887605" y="5365499"/>
            <a:ext cx="1880783" cy="301896"/>
          </a:xfrm>
          <a:prstGeom prst="downArrow">
            <a:avLst>
              <a:gd name="adj1" fmla="val 64803"/>
              <a:gd name="adj2" fmla="val 50000"/>
            </a:avLst>
          </a:prstGeom>
          <a:solidFill>
            <a:schemeClr val="accent1"/>
          </a:solidFill>
          <a:ln w="9525">
            <a:noFill/>
            <a:miter lim="800000"/>
            <a:headEnd/>
            <a:tailEnd/>
          </a:ln>
          <a:effectLst/>
        </p:spPr>
        <p:txBody>
          <a:bodyPr wrap="none" rtlCol="0" anchor="ctr" anchorCtr="0">
            <a:noAutofit/>
          </a:bodyPr>
          <a:lstStyle/>
          <a:p>
            <a:pPr algn="ctr"/>
            <a:r>
              <a:rPr lang="ja-JP" altLang="en-US" sz="1400" dirty="0">
                <a:solidFill>
                  <a:schemeClr val="bg1"/>
                </a:solidFill>
              </a:rPr>
              <a:t>ソフト</a:t>
            </a:r>
            <a:r>
              <a:rPr kumimoji="1" lang="ja-JP" altLang="en-US" sz="1400" dirty="0" smtClean="0">
                <a:solidFill>
                  <a:schemeClr val="bg1"/>
                </a:solidFill>
              </a:rPr>
              <a:t>実装</a:t>
            </a:r>
          </a:p>
        </p:txBody>
      </p:sp>
      <p:sp>
        <p:nvSpPr>
          <p:cNvPr id="40" name="テキスト ボックス 39"/>
          <p:cNvSpPr txBox="1"/>
          <p:nvPr/>
        </p:nvSpPr>
        <p:spPr>
          <a:xfrm>
            <a:off x="890900" y="7691869"/>
            <a:ext cx="641522" cy="313932"/>
          </a:xfrm>
          <a:prstGeom prst="rect">
            <a:avLst/>
          </a:prstGeom>
          <a:solidFill>
            <a:schemeClr val="tx2"/>
          </a:solidFill>
        </p:spPr>
        <p:txBody>
          <a:bodyPr wrap="none" rtlCol="0">
            <a:spAutoFit/>
          </a:bodyPr>
          <a:lstStyle/>
          <a:p>
            <a:r>
              <a:rPr lang="ja-JP" altLang="en-US" sz="1600" dirty="0">
                <a:solidFill>
                  <a:schemeClr val="bg1"/>
                </a:solidFill>
                <a:latin typeface="+mn-ea"/>
                <a:ea typeface="+mn-ea"/>
              </a:rPr>
              <a:t>ＣＰＵ</a:t>
            </a:r>
            <a:endParaRPr kumimoji="1" lang="ja-JP" altLang="en-US" sz="1600" dirty="0" smtClean="0">
              <a:solidFill>
                <a:schemeClr val="bg1"/>
              </a:solidFill>
              <a:latin typeface="+mn-ea"/>
              <a:ea typeface="+mn-ea"/>
            </a:endParaRPr>
          </a:p>
        </p:txBody>
      </p:sp>
      <p:cxnSp>
        <p:nvCxnSpPr>
          <p:cNvPr id="41" name="直線矢印コネクタ 40"/>
          <p:cNvCxnSpPr/>
          <p:nvPr/>
        </p:nvCxnSpPr>
        <p:spPr bwMode="auto">
          <a:xfrm>
            <a:off x="5534025" y="3695719"/>
            <a:ext cx="19050" cy="490519"/>
          </a:xfrm>
          <a:prstGeom prst="straightConnector1">
            <a:avLst/>
          </a:prstGeom>
          <a:noFill/>
          <a:ln w="38100" cap="flat" cmpd="sng" algn="ctr">
            <a:solidFill>
              <a:srgbClr val="002060"/>
            </a:solidFill>
            <a:prstDash val="solid"/>
            <a:round/>
            <a:headEnd type="arrow" w="med" len="med"/>
            <a:tailEnd type="arrow" w="med" len="med"/>
          </a:ln>
          <a:effectLst/>
        </p:spPr>
      </p:cxnSp>
      <p:cxnSp>
        <p:nvCxnSpPr>
          <p:cNvPr id="43" name="直線矢印コネクタ 42"/>
          <p:cNvCxnSpPr/>
          <p:nvPr/>
        </p:nvCxnSpPr>
        <p:spPr bwMode="auto">
          <a:xfrm>
            <a:off x="5543550" y="4262456"/>
            <a:ext cx="9525" cy="3995764"/>
          </a:xfrm>
          <a:prstGeom prst="straightConnector1">
            <a:avLst/>
          </a:prstGeom>
          <a:noFill/>
          <a:ln w="38100" cap="flat" cmpd="sng" algn="ctr">
            <a:solidFill>
              <a:srgbClr val="002060"/>
            </a:solidFill>
            <a:prstDash val="solid"/>
            <a:round/>
            <a:headEnd type="arrow" w="med" len="med"/>
            <a:tailEnd type="arrow" w="med" len="med"/>
          </a:ln>
          <a:effectLst/>
        </p:spPr>
      </p:cxnSp>
      <p:sp>
        <p:nvSpPr>
          <p:cNvPr id="46" name="テキスト ボックス 45"/>
          <p:cNvSpPr txBox="1"/>
          <p:nvPr/>
        </p:nvSpPr>
        <p:spPr>
          <a:xfrm>
            <a:off x="5764812" y="3709571"/>
            <a:ext cx="816976" cy="424732"/>
          </a:xfrm>
          <a:prstGeom prst="rect">
            <a:avLst/>
          </a:prstGeom>
          <a:noFill/>
          <a:ln w="19050">
            <a:solidFill>
              <a:schemeClr val="accent5"/>
            </a:solidFill>
          </a:ln>
        </p:spPr>
        <p:txBody>
          <a:bodyPr wrap="square" rtlCol="0">
            <a:spAutoFit/>
          </a:bodyPr>
          <a:lstStyle/>
          <a:p>
            <a:r>
              <a:rPr kumimoji="1" lang="ja-JP" altLang="en-US" sz="1200" dirty="0" smtClean="0">
                <a:solidFill>
                  <a:schemeClr val="tx1"/>
                </a:solidFill>
                <a:latin typeface="+mn-ea"/>
                <a:ea typeface="+mn-ea"/>
              </a:rPr>
              <a:t>お客様の</a:t>
            </a:r>
            <a:endParaRPr kumimoji="1" lang="en-US" altLang="ja-JP" sz="1200" dirty="0" smtClean="0">
              <a:solidFill>
                <a:schemeClr val="tx1"/>
              </a:solidFill>
              <a:latin typeface="+mn-ea"/>
              <a:ea typeface="+mn-ea"/>
            </a:endParaRPr>
          </a:p>
          <a:p>
            <a:r>
              <a:rPr lang="ja-JP" altLang="en-US" sz="1200" dirty="0">
                <a:solidFill>
                  <a:schemeClr val="tx1"/>
                </a:solidFill>
                <a:latin typeface="+mn-ea"/>
                <a:ea typeface="+mn-ea"/>
              </a:rPr>
              <a:t>ご提供</a:t>
            </a:r>
            <a:endParaRPr kumimoji="1" lang="ja-JP" altLang="en-US" sz="1200" dirty="0" smtClean="0">
              <a:solidFill>
                <a:schemeClr val="tx1"/>
              </a:solidFill>
              <a:latin typeface="+mn-ea"/>
              <a:ea typeface="+mn-ea"/>
            </a:endParaRPr>
          </a:p>
        </p:txBody>
      </p:sp>
      <p:sp>
        <p:nvSpPr>
          <p:cNvPr id="48" name="テキスト ボックス 47"/>
          <p:cNvSpPr txBox="1"/>
          <p:nvPr/>
        </p:nvSpPr>
        <p:spPr>
          <a:xfrm>
            <a:off x="5688596" y="5703851"/>
            <a:ext cx="1071127" cy="424732"/>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wrap="none" rtlCol="0">
            <a:spAutoFit/>
          </a:bodyPr>
          <a:lstStyle/>
          <a:p>
            <a:r>
              <a:rPr lang="ja-JP" altLang="en-US" sz="1200" dirty="0" smtClean="0">
                <a:solidFill>
                  <a:schemeClr val="tx1"/>
                </a:solidFill>
                <a:latin typeface="+mn-ea"/>
                <a:ea typeface="+mn-ea"/>
              </a:rPr>
              <a:t>弊社サービス</a:t>
            </a:r>
            <a:endParaRPr lang="en-US" altLang="ja-JP" sz="1200" dirty="0" smtClean="0">
              <a:solidFill>
                <a:schemeClr val="tx1"/>
              </a:solidFill>
              <a:latin typeface="+mn-ea"/>
              <a:ea typeface="+mn-ea"/>
            </a:endParaRPr>
          </a:p>
          <a:p>
            <a:r>
              <a:rPr kumimoji="1" lang="ja-JP" altLang="en-US" sz="1200" dirty="0" smtClean="0">
                <a:solidFill>
                  <a:schemeClr val="tx1"/>
                </a:solidFill>
                <a:latin typeface="+mn-ea"/>
                <a:ea typeface="+mn-ea"/>
              </a:rPr>
              <a:t>のご提供</a:t>
            </a:r>
            <a:endParaRPr kumimoji="1" lang="en-US" altLang="ja-JP" sz="1200" dirty="0" smtClean="0">
              <a:solidFill>
                <a:schemeClr val="tx1"/>
              </a:solidFill>
              <a:latin typeface="+mn-ea"/>
              <a:ea typeface="+mn-ea"/>
            </a:endParaRPr>
          </a:p>
        </p:txBody>
      </p:sp>
      <p:sp>
        <p:nvSpPr>
          <p:cNvPr id="49" name="Text Box 31"/>
          <p:cNvSpPr txBox="1">
            <a:spLocks noChangeArrowheads="1"/>
          </p:cNvSpPr>
          <p:nvPr/>
        </p:nvSpPr>
        <p:spPr bwMode="gray">
          <a:xfrm>
            <a:off x="0" y="8812141"/>
            <a:ext cx="1117614" cy="307777"/>
          </a:xfrm>
          <a:prstGeom prst="rect">
            <a:avLst/>
          </a:prstGeom>
          <a:noFill/>
          <a:ln w="3175" cap="rnd">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u="sng" kern="0" dirty="0">
                <a:solidFill>
                  <a:srgbClr val="000000"/>
                </a:solidFill>
                <a:latin typeface="+mn-ea"/>
                <a:ea typeface="+mn-ea"/>
              </a:rPr>
              <a:t>３</a:t>
            </a:r>
            <a:r>
              <a:rPr kumimoji="0" lang="en-US" altLang="ja-JP" sz="1400" u="sng" kern="0" dirty="0" smtClean="0">
                <a:solidFill>
                  <a:srgbClr val="000000"/>
                </a:solidFill>
                <a:latin typeface="+mn-ea"/>
                <a:ea typeface="+mn-ea"/>
              </a:rPr>
              <a:t>.</a:t>
            </a:r>
            <a:r>
              <a:rPr kumimoji="0" lang="ja-JP" altLang="en-US" sz="1400" u="sng" kern="0" dirty="0" smtClean="0">
                <a:solidFill>
                  <a:srgbClr val="000000"/>
                </a:solidFill>
                <a:latin typeface="+mn-ea"/>
                <a:ea typeface="+mn-ea"/>
              </a:rPr>
              <a:t> 活用分野</a:t>
            </a:r>
            <a:endParaRPr kumimoji="0" lang="en-US" altLang="ja-JP" sz="1400" b="0" i="0" u="sng" strike="noStrike" kern="0" cap="none" spc="0" normalizeH="0" baseline="0" noProof="0" dirty="0">
              <a:ln>
                <a:noFill/>
              </a:ln>
              <a:solidFill>
                <a:srgbClr val="000000"/>
              </a:solidFill>
              <a:effectLst/>
              <a:uLnTx/>
              <a:uFillTx/>
              <a:latin typeface="+mn-ea"/>
              <a:ea typeface="+mn-ea"/>
            </a:endParaRPr>
          </a:p>
        </p:txBody>
      </p:sp>
      <p:sp>
        <p:nvSpPr>
          <p:cNvPr id="50" name="テキスト ボックス 49"/>
          <p:cNvSpPr txBox="1"/>
          <p:nvPr/>
        </p:nvSpPr>
        <p:spPr>
          <a:xfrm>
            <a:off x="126222" y="9123637"/>
            <a:ext cx="2257349" cy="258532"/>
          </a:xfrm>
          <a:prstGeom prst="rect">
            <a:avLst/>
          </a:prstGeom>
          <a:noFill/>
        </p:spPr>
        <p:txBody>
          <a:bodyPr wrap="none" rtlCol="0">
            <a:spAutoFit/>
          </a:bodyPr>
          <a:lstStyle/>
          <a:p>
            <a:r>
              <a:rPr kumimoji="1" lang="ja-JP" altLang="en-US" sz="1200" dirty="0" smtClean="0">
                <a:solidFill>
                  <a:schemeClr val="tx1"/>
                </a:solidFill>
                <a:latin typeface="+mn-ea"/>
                <a:ea typeface="+mn-ea"/>
              </a:rPr>
              <a:t>画像認識、通信、数値計算 など</a:t>
            </a:r>
          </a:p>
        </p:txBody>
      </p:sp>
      <p:sp>
        <p:nvSpPr>
          <p:cNvPr id="54" name="テキスト ボックス 53"/>
          <p:cNvSpPr txBox="1"/>
          <p:nvPr/>
        </p:nvSpPr>
        <p:spPr>
          <a:xfrm>
            <a:off x="2019402" y="8296569"/>
            <a:ext cx="3400290" cy="507831"/>
          </a:xfrm>
          <a:prstGeom prst="rect">
            <a:avLst/>
          </a:prstGeom>
          <a:noFill/>
        </p:spPr>
        <p:txBody>
          <a:bodyPr wrap="none" rtlCol="0">
            <a:spAutoFit/>
          </a:bodyPr>
          <a:lstStyle/>
          <a:p>
            <a:r>
              <a:rPr kumimoji="1" lang="ja-JP" altLang="en-US" sz="1000" dirty="0" smtClean="0">
                <a:solidFill>
                  <a:schemeClr val="tx1"/>
                </a:solidFill>
                <a:latin typeface="+mn-ea"/>
                <a:ea typeface="+mn-ea"/>
              </a:rPr>
              <a:t>（注１） ＧＰＵは </a:t>
            </a:r>
            <a:r>
              <a:rPr kumimoji="1" lang="en-US" altLang="ja-JP" sz="1000" dirty="0" smtClean="0">
                <a:solidFill>
                  <a:schemeClr val="tx1"/>
                </a:solidFill>
                <a:latin typeface="+mn-ea"/>
                <a:ea typeface="+mn-ea"/>
              </a:rPr>
              <a:t>n</a:t>
            </a:r>
            <a:r>
              <a:rPr kumimoji="1" lang="ja-JP" altLang="en-US" sz="1000" dirty="0" smtClean="0">
                <a:solidFill>
                  <a:schemeClr val="tx1"/>
                </a:solidFill>
                <a:latin typeface="+mn-ea"/>
                <a:ea typeface="+mn-ea"/>
              </a:rPr>
              <a:t>ＶＩＤＩＡ社の各製品に対応いたします</a:t>
            </a:r>
            <a:r>
              <a:rPr lang="ja-JP" altLang="en-US" sz="1000" dirty="0" smtClean="0">
                <a:solidFill>
                  <a:schemeClr val="tx1"/>
                </a:solidFill>
                <a:latin typeface="+mn-ea"/>
                <a:ea typeface="+mn-ea"/>
              </a:rPr>
              <a:t>。</a:t>
            </a:r>
            <a:endParaRPr lang="en-US" altLang="ja-JP" sz="1000" dirty="0" smtClean="0">
              <a:solidFill>
                <a:schemeClr val="tx1"/>
              </a:solidFill>
              <a:latin typeface="+mn-ea"/>
              <a:ea typeface="+mn-ea"/>
            </a:endParaRPr>
          </a:p>
          <a:p>
            <a:r>
              <a:rPr lang="ja-JP" altLang="en-US" sz="1000" dirty="0" smtClean="0">
                <a:solidFill>
                  <a:schemeClr val="tx1"/>
                </a:solidFill>
                <a:latin typeface="+mn-ea"/>
                <a:ea typeface="+mn-ea"/>
              </a:rPr>
              <a:t>（注２） ＦＰＧＡは ＡＬＴＥＲＡ社、Ｘｉｌｉｎｘ社、他 各メーカーの</a:t>
            </a:r>
            <a:endParaRPr lang="en-US" altLang="ja-JP" sz="1000" dirty="0" smtClean="0">
              <a:solidFill>
                <a:schemeClr val="tx1"/>
              </a:solidFill>
              <a:latin typeface="+mn-ea"/>
              <a:ea typeface="+mn-ea"/>
            </a:endParaRPr>
          </a:p>
          <a:p>
            <a:r>
              <a:rPr kumimoji="1" lang="ja-JP" altLang="en-US" sz="1000" dirty="0">
                <a:solidFill>
                  <a:schemeClr val="tx1"/>
                </a:solidFill>
                <a:latin typeface="+mn-ea"/>
                <a:ea typeface="+mn-ea"/>
              </a:rPr>
              <a:t> </a:t>
            </a:r>
            <a:r>
              <a:rPr kumimoji="1" lang="ja-JP" altLang="en-US" sz="1000" dirty="0" smtClean="0">
                <a:solidFill>
                  <a:schemeClr val="tx1"/>
                </a:solidFill>
                <a:latin typeface="+mn-ea"/>
                <a:ea typeface="+mn-ea"/>
              </a:rPr>
              <a:t>        </a:t>
            </a:r>
            <a:r>
              <a:rPr lang="ja-JP" altLang="en-US" sz="1000" dirty="0">
                <a:solidFill>
                  <a:schemeClr val="tx1"/>
                </a:solidFill>
                <a:latin typeface="+mn-ea"/>
                <a:ea typeface="+mn-ea"/>
              </a:rPr>
              <a:t>デバイス</a:t>
            </a:r>
            <a:r>
              <a:rPr kumimoji="1" lang="ja-JP" altLang="en-US" sz="1000" dirty="0" smtClean="0">
                <a:solidFill>
                  <a:schemeClr val="tx1"/>
                </a:solidFill>
                <a:latin typeface="+mn-ea"/>
                <a:ea typeface="+mn-ea"/>
              </a:rPr>
              <a:t>に対応可能です。</a:t>
            </a:r>
            <a:endParaRPr kumimoji="1" lang="en-US" altLang="ja-JP" sz="1000" dirty="0" smtClean="0">
              <a:solidFill>
                <a:schemeClr val="tx1"/>
              </a:solidFill>
              <a:latin typeface="+mn-ea"/>
              <a:ea typeface="+mn-ea"/>
            </a:endParaRPr>
          </a:p>
        </p:txBody>
      </p:sp>
      <p:sp>
        <p:nvSpPr>
          <p:cNvPr id="16" name="テキスト ボックス 15"/>
          <p:cNvSpPr txBox="1"/>
          <p:nvPr/>
        </p:nvSpPr>
        <p:spPr>
          <a:xfrm>
            <a:off x="2044532" y="8765531"/>
            <a:ext cx="3576620" cy="383182"/>
          </a:xfrm>
          <a:prstGeom prst="rect">
            <a:avLst/>
          </a:prstGeom>
          <a:noFill/>
        </p:spPr>
        <p:txBody>
          <a:bodyPr wrap="none" rtlCol="0">
            <a:spAutoFit/>
          </a:bodyPr>
          <a:lstStyle/>
          <a:p>
            <a:r>
              <a:rPr lang="ja-JP" altLang="en-US" sz="700" dirty="0" smtClean="0">
                <a:solidFill>
                  <a:schemeClr val="tx1"/>
                </a:solidFill>
                <a:latin typeface="+mn-ea"/>
                <a:ea typeface="+mn-ea"/>
              </a:rPr>
              <a:t>ＣＵＤＡ は ｎＶＩＤ</a:t>
            </a:r>
            <a:r>
              <a:rPr lang="en-US" altLang="ja-JP" sz="700" dirty="0" smtClean="0">
                <a:solidFill>
                  <a:schemeClr val="tx1"/>
                </a:solidFill>
                <a:latin typeface="+mn-ea"/>
                <a:ea typeface="+mn-ea"/>
              </a:rPr>
              <a:t>I</a:t>
            </a:r>
            <a:r>
              <a:rPr lang="ja-JP" altLang="en-US" sz="700" dirty="0" smtClean="0">
                <a:solidFill>
                  <a:schemeClr val="tx1"/>
                </a:solidFill>
                <a:latin typeface="+mn-ea"/>
                <a:ea typeface="+mn-ea"/>
              </a:rPr>
              <a:t>Ａ社が提供するＧＰＵ向けの統合開発環境です。</a:t>
            </a:r>
            <a:endParaRPr lang="en-US" altLang="ja-JP" sz="700" dirty="0" smtClean="0">
              <a:solidFill>
                <a:schemeClr val="tx1"/>
              </a:solidFill>
              <a:latin typeface="+mn-ea"/>
              <a:ea typeface="+mn-ea"/>
            </a:endParaRPr>
          </a:p>
          <a:p>
            <a:r>
              <a:rPr kumimoji="1" lang="ja-JP" altLang="en-US" sz="700" dirty="0" smtClean="0">
                <a:solidFill>
                  <a:schemeClr val="tx1"/>
                </a:solidFill>
                <a:latin typeface="+mn-ea"/>
                <a:ea typeface="+mn-ea"/>
              </a:rPr>
              <a:t>ＳＤＳＯＣ は Ｘｉｌｉｎｘ社が提供するＦＰＧＡ向けの統合開発環境です。</a:t>
            </a:r>
            <a:endParaRPr kumimoji="1" lang="en-US" altLang="ja-JP" sz="700" dirty="0" smtClean="0">
              <a:solidFill>
                <a:schemeClr val="tx1"/>
              </a:solidFill>
              <a:latin typeface="+mn-ea"/>
              <a:ea typeface="+mn-ea"/>
            </a:endParaRPr>
          </a:p>
          <a:p>
            <a:r>
              <a:rPr lang="ja-JP" altLang="en-US" sz="700" dirty="0" smtClean="0">
                <a:solidFill>
                  <a:schemeClr val="tx1"/>
                </a:solidFill>
                <a:latin typeface="+mn-ea"/>
                <a:ea typeface="+mn-ea"/>
              </a:rPr>
              <a:t>Ａｌｔｅｒａ ＳＤＫ </a:t>
            </a:r>
            <a:r>
              <a:rPr lang="en-US" altLang="ja-JP" sz="700" dirty="0" smtClean="0">
                <a:solidFill>
                  <a:schemeClr val="tx1"/>
                </a:solidFill>
                <a:latin typeface="+mn-ea"/>
                <a:ea typeface="+mn-ea"/>
              </a:rPr>
              <a:t>for </a:t>
            </a:r>
            <a:r>
              <a:rPr lang="ja-JP" altLang="en-US" sz="700" dirty="0" smtClean="0">
                <a:solidFill>
                  <a:schemeClr val="tx1"/>
                </a:solidFill>
                <a:latin typeface="+mn-ea"/>
                <a:ea typeface="+mn-ea"/>
              </a:rPr>
              <a:t>ＯｐｅｎＣＬ は Ａｌｔｅｒａ社が提供するＦＰＧＡ向けのＯｐｅｎＣＬ ＳＤＫです。</a:t>
            </a:r>
            <a:endParaRPr kumimoji="1" lang="ja-JP" altLang="en-US" sz="700" dirty="0" smtClean="0">
              <a:solidFill>
                <a:schemeClr val="tx1"/>
              </a:solidFill>
              <a:latin typeface="+mn-ea"/>
              <a:ea typeface="+mn-ea"/>
            </a:endParaRPr>
          </a:p>
        </p:txBody>
      </p:sp>
      <p:pic>
        <p:nvPicPr>
          <p:cNvPr id="18" name="Picture 2" descr="C:\Users\20076171\Desktop\新しいフォルダー\image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6416" y="6124251"/>
            <a:ext cx="785358" cy="4737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6" y="9486211"/>
            <a:ext cx="3185508" cy="378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直線コネクタ 19"/>
          <p:cNvCxnSpPr/>
          <p:nvPr/>
        </p:nvCxnSpPr>
        <p:spPr bwMode="auto">
          <a:xfrm>
            <a:off x="38081" y="9477386"/>
            <a:ext cx="6797842" cy="476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日立ディスプレイテンプレー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Arial"/>
        <a:ea typeface="HGP創英角ｺﾞｼｯｸUB"/>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9525">
          <a:noFill/>
          <a:miter lim="800000"/>
          <a:headEnd/>
          <a:tailEnd/>
        </a:ln>
        <a:effectLst/>
      </a:spPr>
      <a:bodyPr wrap="none" rtlCol="0" anchor="ctr" anchorCtr="0">
        <a:noAutofit/>
      </a:bodyPr>
      <a:lstStyle>
        <a:defPPr algn="ctr">
          <a:defRPr kumimoji="1" sz="1800" smtClean="0">
            <a:solidFill>
              <a:schemeClr val="tx1"/>
            </a:solidFill>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kumimoji="1" sz="2200" smtClean="0">
            <a:solidFill>
              <a:schemeClr val="tx1"/>
            </a:solidFill>
            <a:latin typeface="+mn-ea"/>
            <a:ea typeface="+mn-ea"/>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日立ディスプレイテンプレート</Template>
  <TotalTime>0</TotalTime>
  <Words>301</Words>
  <Application>Microsoft Office PowerPoint</Application>
  <PresentationFormat>A4 210 x 297 mm</PresentationFormat>
  <Paragraphs>32</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Arial</vt:lpstr>
      <vt:lpstr>ＭＳ Ｐゴシック</vt:lpstr>
      <vt:lpstr>ＭＳ Ｐ明朝</vt:lpstr>
      <vt:lpstr>HGPｺﾞｼｯｸE</vt:lpstr>
      <vt:lpstr>Times New Roman</vt:lpstr>
      <vt:lpstr>HGP創英角ｺﾞｼｯｸUB</vt:lpstr>
      <vt:lpstr>日立ディスプレイテンプレート</vt:lpstr>
      <vt:lpstr>アルゴリズムの最適化ハードインプリソリューション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HIGIS テンプレート</dc:subject>
  <dc:creator/>
  <cp:lastModifiedBy/>
  <cp:revision>1</cp:revision>
  <dcterms:created xsi:type="dcterms:W3CDTF">2015-06-30T07:43:13Z</dcterms:created>
  <dcterms:modified xsi:type="dcterms:W3CDTF">2015-07-02T00:41:49Z</dcterms:modified>
</cp:coreProperties>
</file>