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37" r:id="rId1"/>
  </p:sldMasterIdLst>
  <p:notesMasterIdLst>
    <p:notesMasterId r:id="rId15"/>
  </p:notesMasterIdLst>
  <p:handoutMasterIdLst>
    <p:handoutMasterId r:id="rId16"/>
  </p:handoutMasterIdLst>
  <p:sldIdLst>
    <p:sldId id="451" r:id="rId2"/>
    <p:sldId id="780" r:id="rId3"/>
    <p:sldId id="785" r:id="rId4"/>
    <p:sldId id="788" r:id="rId5"/>
    <p:sldId id="793" r:id="rId6"/>
    <p:sldId id="790" r:id="rId7"/>
    <p:sldId id="792" r:id="rId8"/>
    <p:sldId id="791" r:id="rId9"/>
    <p:sldId id="796" r:id="rId10"/>
    <p:sldId id="795" r:id="rId11"/>
    <p:sldId id="794" r:id="rId12"/>
    <p:sldId id="784" r:id="rId13"/>
    <p:sldId id="762" r:id="rId14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0000"/>
    <a:srgbClr val="00956F"/>
    <a:srgbClr val="008000"/>
    <a:srgbClr val="FFCC99"/>
    <a:srgbClr val="FFFFCC"/>
    <a:srgbClr val="FF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3" autoAdjust="0"/>
    <p:restoredTop sz="96108" autoAdjust="0"/>
  </p:normalViewPr>
  <p:slideViewPr>
    <p:cSldViewPr snapToGrid="0">
      <p:cViewPr varScale="1">
        <p:scale>
          <a:sx n="110" d="100"/>
          <a:sy n="110" d="100"/>
        </p:scale>
        <p:origin x="-1044" y="-78"/>
      </p:cViewPr>
      <p:guideLst>
        <p:guide orient="horz" pos="10"/>
        <p:guide pos="57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86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B7BB588-D8B8-4463-A448-D71D80CAAC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10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89513" cy="4470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1BA2823-BD53-4348-AB32-04FC01E29E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fld id="{0E708D12-56BE-413E-86C2-2EDBBC3D785D}" type="slidenum">
              <a:rPr lang="en-US" altLang="ja-JP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0</a:t>
            </a:fld>
            <a:endParaRPr lang="en-US" altLang="ja-JP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454650" y="6599238"/>
            <a:ext cx="323850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grpSp>
        <p:nvGrpSpPr>
          <p:cNvPr id="5" name="グループ化 97"/>
          <p:cNvGrpSpPr>
            <a:grpSpLocks/>
          </p:cNvGrpSpPr>
          <p:nvPr userDrawn="1"/>
        </p:nvGrpSpPr>
        <p:grpSpPr bwMode="auto">
          <a:xfrm>
            <a:off x="6642100" y="547688"/>
            <a:ext cx="1982788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099425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207250" y="555503"/>
              <a:ext cx="288925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434263" y="555503"/>
              <a:ext cx="338137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440738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69100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10413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6742113" y="947617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018338" y="947617"/>
              <a:ext cx="138112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7178675" y="947617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261225" y="947617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686675" y="893642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75834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5359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8383588" y="950792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8521700" y="868242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30" name="グループ化 98"/>
          <p:cNvGrpSpPr>
            <a:grpSpLocks/>
          </p:cNvGrpSpPr>
          <p:nvPr userDrawn="1"/>
        </p:nvGrpSpPr>
        <p:grpSpPr bwMode="auto">
          <a:xfrm>
            <a:off x="312738" y="2747963"/>
            <a:ext cx="8518525" cy="122237"/>
            <a:chOff x="312738" y="2747963"/>
            <a:chExt cx="8518525" cy="122237"/>
          </a:xfrm>
        </p:grpSpPr>
        <p:sp>
          <p:nvSpPr>
            <p:cNvPr id="31" name="正方形/長方形 11"/>
            <p:cNvSpPr>
              <a:spLocks noChangeArrowheads="1"/>
            </p:cNvSpPr>
            <p:nvPr/>
          </p:nvSpPr>
          <p:spPr bwMode="auto">
            <a:xfrm>
              <a:off x="312738" y="2747963"/>
              <a:ext cx="8518525" cy="1222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sz="2600"/>
            </a:p>
          </p:txBody>
        </p:sp>
        <p:sp>
          <p:nvSpPr>
            <p:cNvPr id="32" name="正方形/長方形 100"/>
            <p:cNvSpPr>
              <a:spLocks noChangeArrowheads="1"/>
            </p:cNvSpPr>
            <p:nvPr/>
          </p:nvSpPr>
          <p:spPr bwMode="auto">
            <a:xfrm>
              <a:off x="312738" y="2747963"/>
              <a:ext cx="1970087" cy="1222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3" name="正方形/長方形 101"/>
            <p:cNvSpPr>
              <a:spLocks noChangeArrowheads="1"/>
            </p:cNvSpPr>
            <p:nvPr/>
          </p:nvSpPr>
          <p:spPr bwMode="auto">
            <a:xfrm>
              <a:off x="312738" y="2747963"/>
              <a:ext cx="985837" cy="1222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7019CBEA-F385-4F8F-A088-E9300A97B78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15369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5499100" y="6599238"/>
            <a:ext cx="319405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sp>
        <p:nvSpPr>
          <p:cNvPr id="4" name="正方形/長方形 40"/>
          <p:cNvSpPr>
            <a:spLocks noChangeArrowheads="1"/>
          </p:cNvSpPr>
          <p:nvPr userDrawn="1"/>
        </p:nvSpPr>
        <p:spPr bwMode="auto">
          <a:xfrm>
            <a:off x="623888" y="739775"/>
            <a:ext cx="8520112" cy="63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sz="2600"/>
          </a:p>
        </p:txBody>
      </p:sp>
      <p:sp>
        <p:nvSpPr>
          <p:cNvPr id="5" name="正方形/長方形 67"/>
          <p:cNvSpPr>
            <a:spLocks noChangeArrowheads="1"/>
          </p:cNvSpPr>
          <p:nvPr userDrawn="1"/>
        </p:nvSpPr>
        <p:spPr bwMode="auto">
          <a:xfrm>
            <a:off x="0" y="739775"/>
            <a:ext cx="1971675" cy="63500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正方形/長方形 68"/>
          <p:cNvSpPr>
            <a:spLocks noChangeArrowheads="1"/>
          </p:cNvSpPr>
          <p:nvPr userDrawn="1"/>
        </p:nvSpPr>
        <p:spPr bwMode="auto">
          <a:xfrm>
            <a:off x="0" y="739775"/>
            <a:ext cx="985838" cy="635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7" name="グループ化 55"/>
          <p:cNvGrpSpPr>
            <a:grpSpLocks/>
          </p:cNvGrpSpPr>
          <p:nvPr userDrawn="1"/>
        </p:nvGrpSpPr>
        <p:grpSpPr bwMode="auto">
          <a:xfrm>
            <a:off x="7624763" y="203200"/>
            <a:ext cx="1344612" cy="385763"/>
            <a:chOff x="7624763" y="203200"/>
            <a:chExt cx="1344612" cy="3857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613775" y="207963"/>
              <a:ext cx="192088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008938" y="207963"/>
              <a:ext cx="195262" cy="180975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161338" y="207963"/>
              <a:ext cx="230187" cy="180975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5550" y="207963"/>
              <a:ext cx="47625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710488" y="207963"/>
              <a:ext cx="193675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942263" y="207963"/>
              <a:ext cx="49212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8383588" y="203200"/>
              <a:ext cx="204787" cy="192088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24763" y="441325"/>
              <a:ext cx="44450" cy="114300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7693025" y="474663"/>
              <a:ext cx="88900" cy="80962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07325" y="474663"/>
              <a:ext cx="61913" cy="825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7880350" y="474663"/>
              <a:ext cx="92075" cy="114300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7988300" y="474663"/>
              <a:ext cx="36513" cy="80962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8001000" y="441325"/>
              <a:ext cx="26988" cy="238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8045450" y="474663"/>
              <a:ext cx="69850" cy="80962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124825" y="474663"/>
              <a:ext cx="76200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8332788" y="438150"/>
              <a:ext cx="90487" cy="11747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8443913" y="474663"/>
              <a:ext cx="77787" cy="825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8262938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8575675" y="442913"/>
              <a:ext cx="130175" cy="112712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8726488" y="474663"/>
              <a:ext cx="77787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8909050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8805863" y="476250"/>
              <a:ext cx="95250" cy="793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8899525" y="419100"/>
              <a:ext cx="50800" cy="33338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6613525" cy="449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95EF2E4-1CFE-42D9-96F4-E8FE855DC1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5256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0020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3" r:id="rId3"/>
  </p:sldLayoutIdLst>
  <p:transition spd="med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3451225" y="4527550"/>
            <a:ext cx="238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2016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年 </a:t>
            </a:r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08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月 </a:t>
            </a:r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xx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日</a:t>
            </a:r>
            <a:endParaRPr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3075" name="Picture 6" descr="日本語ヨ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960938"/>
            <a:ext cx="3057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タイトル 28"/>
          <p:cNvSpPr>
            <a:spLocks noGrp="1"/>
          </p:cNvSpPr>
          <p:nvPr>
            <p:ph type="title" idx="4294967295"/>
          </p:nvPr>
        </p:nvSpPr>
        <p:spPr bwMode="gray">
          <a:xfrm>
            <a:off x="1840170" y="2827338"/>
            <a:ext cx="5330305" cy="143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を使用したアクセラレータ</a:t>
            </a:r>
            <a: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取り組みの御紹介</a:t>
            </a: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ハードウェア</a:t>
            </a: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ja-JP" altLang="en-US" sz="29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7523162" cy="449263"/>
          </a:xfrm>
        </p:spPr>
        <p:txBody>
          <a:bodyPr/>
          <a:lstStyle/>
          <a:p>
            <a:r>
              <a:rPr lang="ja-JP" altLang="en-US" sz="2800" b="1"/>
              <a:t>移動体</a:t>
            </a:r>
            <a:r>
              <a:rPr lang="ja-JP" altLang="en-US" sz="2800" b="1" smtClean="0"/>
              <a:t>検出：</a:t>
            </a:r>
            <a:r>
              <a:rPr lang="en-US" altLang="ja-JP" sz="2800" b="1" smtClean="0"/>
              <a:t>SoCFPGA</a:t>
            </a:r>
            <a:r>
              <a:rPr lang="ja-JP" altLang="en-US" sz="2800" b="1"/>
              <a:t>搭載</a:t>
            </a:r>
            <a:r>
              <a:rPr lang="en-US" altLang="ja-JP" sz="2800" b="1"/>
              <a:t>ARM-A9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57238" y="1160456"/>
            <a:ext cx="8158161" cy="23332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移動体検出：アルゴリズム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[step 1]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グリッド作成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元画像から縦横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1/N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としたグリッド構造を作成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各グリッド内に動きベクトルがあるかを判定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[step 2]</a:t>
            </a: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グリッド内の連続した１の領域をリカーシブに探索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元画像に表示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823826" y="4175155"/>
            <a:ext cx="1147311" cy="293298"/>
            <a:chOff x="1224951" y="3703607"/>
            <a:chExt cx="1147311" cy="293298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224951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2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1515373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rPr>
                <a:t>1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 bwMode="auto">
            <a:xfrm>
              <a:off x="1805795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096217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823826" y="4502950"/>
            <a:ext cx="1147311" cy="293298"/>
            <a:chOff x="1222083" y="4011275"/>
            <a:chExt cx="1147311" cy="293298"/>
          </a:xfrm>
        </p:grpSpPr>
        <p:sp>
          <p:nvSpPr>
            <p:cNvPr id="10" name="正方形/長方形 9"/>
            <p:cNvSpPr/>
            <p:nvPr/>
          </p:nvSpPr>
          <p:spPr bwMode="auto">
            <a:xfrm>
              <a:off x="1222083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1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1512505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1802927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093349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rPr>
                <a:t>4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823826" y="4830745"/>
            <a:ext cx="1147311" cy="293298"/>
            <a:chOff x="1219215" y="4327569"/>
            <a:chExt cx="1147311" cy="29329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1219215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1509637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1800059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2090481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823826" y="5158541"/>
            <a:ext cx="1147311" cy="293298"/>
            <a:chOff x="1216347" y="4686993"/>
            <a:chExt cx="1147311" cy="293298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1216347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1506769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1797191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087613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3264875" y="4169386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1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891728" y="4169386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1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264875" y="4845110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0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891728" y="4845110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0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 bwMode="auto">
          <a:xfrm>
            <a:off x="823826" y="4042885"/>
            <a:ext cx="114731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700180" y="4189515"/>
            <a:ext cx="0" cy="12508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82833" y="5592128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4x4 Pixel</a:t>
            </a:r>
            <a:r>
              <a:rPr lang="ja-JP" altLang="en-US"/>
              <a:t> </a:t>
            </a:r>
            <a:r>
              <a:rPr lang="en-US" altLang="ja-JP" smtClean="0"/>
              <a:t>Opt.Flow</a:t>
            </a:r>
            <a:r>
              <a:rPr lang="ja-JP" altLang="en-US" smtClean="0"/>
              <a:t>例</a:t>
            </a:r>
            <a:endParaRPr lang="en-US" altLang="ja-JP" smtClean="0"/>
          </a:p>
          <a:p>
            <a:r>
              <a:rPr lang="ja-JP" altLang="en-US" smtClean="0"/>
              <a:t>値：</a:t>
            </a:r>
            <a:r>
              <a:rPr kumimoji="1" lang="ja-JP" altLang="en-US" smtClean="0"/>
              <a:t>動きベクトル長</a:t>
            </a:r>
            <a:endParaRPr kumimoji="1" lang="en-US" altLang="ja-JP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1778" y="5579355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2x2 Grid</a:t>
            </a:r>
            <a:r>
              <a:rPr kumimoji="1" lang="ja-JP" altLang="en-US" smtClean="0"/>
              <a:t>作成</a:t>
            </a:r>
            <a:endParaRPr kumimoji="1" lang="en-US" altLang="ja-JP" smtClean="0"/>
          </a:p>
          <a:p>
            <a:r>
              <a:rPr lang="en-US" altLang="ja-JP" smtClean="0"/>
              <a:t>1:</a:t>
            </a:r>
            <a:r>
              <a:rPr lang="ja-JP" altLang="en-US" smtClean="0"/>
              <a:t>動きベクトルあり</a:t>
            </a:r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 bwMode="auto">
          <a:xfrm>
            <a:off x="2376558" y="4321804"/>
            <a:ext cx="638355" cy="983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76558" y="46390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1/2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487614" y="4195245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1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114467" y="4195245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1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487614" y="4870969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0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6114467" y="4870969"/>
            <a:ext cx="566468" cy="626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0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69" name="直線矢印コネクタ 68"/>
          <p:cNvCxnSpPr/>
          <p:nvPr/>
        </p:nvCxnSpPr>
        <p:spPr bwMode="auto">
          <a:xfrm>
            <a:off x="7320953" y="4037116"/>
            <a:ext cx="114731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 bwMode="auto">
          <a:xfrm>
            <a:off x="7197307" y="4183746"/>
            <a:ext cx="0" cy="12508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5385434" y="4134869"/>
            <a:ext cx="1406310" cy="715947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右矢印 71"/>
          <p:cNvSpPr/>
          <p:nvPr/>
        </p:nvSpPr>
        <p:spPr bwMode="auto">
          <a:xfrm>
            <a:off x="4642430" y="4353417"/>
            <a:ext cx="638355" cy="983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772139" y="37215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探索：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r>
              <a:rPr kumimoji="1" lang="ja-JP" altLang="en-US" smtClean="0"/>
              <a:t>連続領域</a:t>
            </a:r>
            <a:endParaRPr kumimoji="1" lang="en-US" altLang="ja-JP" smtClean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7313764" y="4168708"/>
            <a:ext cx="1147311" cy="293298"/>
            <a:chOff x="1224951" y="3703607"/>
            <a:chExt cx="1147311" cy="293298"/>
          </a:xfrm>
        </p:grpSpPr>
        <p:sp>
          <p:nvSpPr>
            <p:cNvPr id="76" name="正方形/長方形 75"/>
            <p:cNvSpPr/>
            <p:nvPr/>
          </p:nvSpPr>
          <p:spPr bwMode="auto">
            <a:xfrm>
              <a:off x="1224951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2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1515373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rPr>
                <a:t>1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1805795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1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2096217" y="3703607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7313764" y="4496503"/>
            <a:ext cx="1147311" cy="293298"/>
            <a:chOff x="1222083" y="4011275"/>
            <a:chExt cx="1147311" cy="293298"/>
          </a:xfrm>
        </p:grpSpPr>
        <p:sp>
          <p:nvSpPr>
            <p:cNvPr id="81" name="正方形/長方形 80"/>
            <p:cNvSpPr/>
            <p:nvPr/>
          </p:nvSpPr>
          <p:spPr bwMode="auto">
            <a:xfrm>
              <a:off x="1222083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1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1512505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 bwMode="auto">
            <a:xfrm>
              <a:off x="1802927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 bwMode="auto">
            <a:xfrm>
              <a:off x="2093349" y="4011275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rPr>
                <a:t>4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313764" y="4824298"/>
            <a:ext cx="1147311" cy="293298"/>
            <a:chOff x="1219215" y="4327569"/>
            <a:chExt cx="1147311" cy="293298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1219215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1509637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1800059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 bwMode="auto">
            <a:xfrm>
              <a:off x="2090481" y="4327569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313764" y="5143468"/>
            <a:ext cx="1147311" cy="293298"/>
            <a:chOff x="1216347" y="4686993"/>
            <a:chExt cx="1147311" cy="293298"/>
          </a:xfrm>
        </p:grpSpPr>
        <p:sp>
          <p:nvSpPr>
            <p:cNvPr id="91" name="正方形/長方形 90"/>
            <p:cNvSpPr/>
            <p:nvPr/>
          </p:nvSpPr>
          <p:spPr bwMode="auto">
            <a:xfrm>
              <a:off x="1216347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 bwMode="auto">
            <a:xfrm>
              <a:off x="1506769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 bwMode="auto">
            <a:xfrm>
              <a:off x="1797191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2087613" y="4686993"/>
              <a:ext cx="276045" cy="293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HGPｺﾞｼｯｸE" pitchFamily="50" charset="-128"/>
                  <a:ea typeface="HGPｺﾞｼｯｸE" pitchFamily="50" charset="-128"/>
                </a:rPr>
                <a:t>0</a:t>
              </a:r>
              <a:endParaRPr kumimoji="1" lang="ja-JP" altLang="en-US" sz="1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74" name="正方形/長方形 73"/>
          <p:cNvSpPr/>
          <p:nvPr/>
        </p:nvSpPr>
        <p:spPr bwMode="auto">
          <a:xfrm>
            <a:off x="7184265" y="4134869"/>
            <a:ext cx="1406310" cy="715947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7887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7523162" cy="449263"/>
          </a:xfrm>
        </p:spPr>
        <p:txBody>
          <a:bodyPr/>
          <a:lstStyle/>
          <a:p>
            <a:r>
              <a:rPr kumimoji="1" lang="en-US" altLang="ja-JP" sz="2800" b="1" smtClean="0"/>
              <a:t>HD</a:t>
            </a:r>
            <a:r>
              <a:rPr kumimoji="1" lang="ja-JP" altLang="en-US" sz="2800" b="1" smtClean="0"/>
              <a:t>画質を達成するために不足しているコト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57238" y="1160457"/>
            <a:ext cx="8158161" cy="515461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Ether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画像転送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Ether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転送はネットワーク負荷依存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⇒帯域制御など高機能な車載ネットワーク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(AVB?)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Cortex A9x2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の性能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グレースケール処理だけで数十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msec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A57x4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搭載品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(\?)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アルゴ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大きな動きと小さな動き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どちらかにしか照準が合わない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⇒画像ピラミッドを扱うアルゴ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(FarneBack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法が理想だが重い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カメラの性能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周囲の照明変化や物体の占有率により残像が出て誤認識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</a:t>
            </a: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CCD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の限界か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1225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Grp="1" noChangeArrowheads="1"/>
          </p:cNvSpPr>
          <p:nvPr/>
        </p:nvSpPr>
        <p:spPr bwMode="auto">
          <a:xfrm>
            <a:off x="8743950" y="6572250"/>
            <a:ext cx="400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2043E565-2B52-4A1D-8A87-AA93076C6376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11</a:t>
            </a:fld>
            <a:endParaRPr lang="en-US" altLang="ja-JP" b="1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3525" y="47625"/>
            <a:ext cx="68707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今後の取り組み</a:t>
            </a:r>
            <a:endParaRPr lang="en-US" altLang="ja-JP" sz="2800" dirty="0"/>
          </a:p>
          <a:p>
            <a:pPr algn="l"/>
            <a:endParaRPr lang="en-US" altLang="ja-JP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2300" y="2133598"/>
            <a:ext cx="825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引き続き　自動車向け自動運転技術へのＦＰＧＡ適用を推進していく予定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です。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41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9750" y="3148013"/>
            <a:ext cx="5270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END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38175" y="364807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pic>
        <p:nvPicPr>
          <p:cNvPr id="14341" name="Picture 4" descr="日本語ヨ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249863"/>
            <a:ext cx="33829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28"/>
          <p:cNvSpPr txBox="1">
            <a:spLocks/>
          </p:cNvSpPr>
          <p:nvPr/>
        </p:nvSpPr>
        <p:spPr bwMode="gray">
          <a:xfrm>
            <a:off x="539750" y="3608388"/>
            <a:ext cx="6797054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OpenCL</a:t>
            </a:r>
            <a:r>
              <a:rPr lang="ja-JP" altLang="en-US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を使用した</a:t>
            </a:r>
            <a:r>
              <a:rPr lang="ja-JP" altLang="en-US" sz="2400" kern="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アクセラレータ取り組み</a:t>
            </a:r>
            <a:r>
              <a:rPr lang="ja-JP" altLang="en-US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の御紹介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1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590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800" dirty="0" smtClean="0"/>
              <a:t>取り組み経過</a:t>
            </a:r>
            <a:r>
              <a:rPr lang="ja-JP" altLang="en-US" sz="2800" dirty="0"/>
              <a:t>報告</a:t>
            </a:r>
            <a:endParaRPr lang="en-US" altLang="ja-JP" sz="2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6764" y="933450"/>
            <a:ext cx="7729536" cy="4492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各社</a:t>
            </a:r>
            <a:r>
              <a:rPr lang="en-US" altLang="ja-JP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対応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状況調査</a:t>
            </a:r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’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16.07</a:t>
            </a:r>
            <a:endParaRPr lang="ja-JP" altLang="en-US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4213" y="1392238"/>
            <a:ext cx="8010525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Intel CPU/On Chip Graphics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Intel SDK for 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を提供。製品版もある</a:t>
            </a: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NVIDIA GPU</a:t>
            </a:r>
          </a:p>
          <a:p>
            <a:pPr>
              <a:defRPr/>
            </a:pP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解析ツール、並列化コンパイラなど、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NVIDIA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が優位だが、  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NVIDIA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の活用による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GPGPU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普及に積極的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AMD GPU/APU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AMD APP SDK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CUDA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追撃用途で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に積極的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 FPGA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ALTERA SDK for 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を提供。対応デバイスが多く、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Cyclone V-SOC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などホスト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ARM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を搭載している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Xilinx FPGA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SDSoC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</a:t>
            </a: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C/C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++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の環境</a:t>
            </a: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販売</a:t>
            </a:r>
            <a:endParaRPr lang="en-US" altLang="ja-JP" smtClean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SDAccel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対応表明。ただしツールの完成度低</a:t>
            </a:r>
            <a:endParaRPr lang="ja-JP" altLang="en-US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7"/>
          <p:cNvSpPr txBox="1">
            <a:spLocks noChangeArrowheads="1"/>
          </p:cNvSpPr>
          <p:nvPr/>
        </p:nvSpPr>
        <p:spPr bwMode="auto">
          <a:xfrm>
            <a:off x="909639" y="5675313"/>
            <a:ext cx="51863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OpenCL: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標準化団体</a:t>
            </a:r>
            <a:r>
              <a:rPr lang="en-US" altLang="ja-JP" sz="1200" dirty="0" err="1">
                <a:latin typeface="HGｺﾞｼｯｸE" pitchFamily="49" charset="-128"/>
                <a:ea typeface="HGｺﾞｼｯｸE" pitchFamily="49" charset="-128"/>
              </a:rPr>
              <a:t>Khronos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 Group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によって策定。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2015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現在バージョン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3.0</a:t>
            </a:r>
            <a:endParaRPr lang="ja-JP" altLang="en-US" sz="1200" dirty="0">
              <a:latin typeface="HGｺﾞｼｯｸE" pitchFamily="49" charset="-128"/>
              <a:ea typeface="HGｺﾞｼｯｸE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0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2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取り組み経過報告</a:t>
            </a:r>
            <a:endParaRPr lang="en-US" altLang="ja-JP" sz="28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66764" y="933450"/>
            <a:ext cx="6738936" cy="449263"/>
          </a:xfrm>
        </p:spPr>
        <p:txBody>
          <a:bodyPr/>
          <a:lstStyle/>
          <a:p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 FPGA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サポート実情調査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’</a:t>
            </a:r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16.7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endParaRPr lang="ja-JP" altLang="en-US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278"/>
              </p:ext>
            </p:extLst>
          </p:nvPr>
        </p:nvGraphicFramePr>
        <p:xfrm>
          <a:off x="447675" y="1471274"/>
          <a:ext cx="8410575" cy="50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15"/>
                <a:gridCol w="1051322"/>
                <a:gridCol w="1507917"/>
                <a:gridCol w="646992"/>
                <a:gridCol w="1006319"/>
                <a:gridCol w="1653312"/>
                <a:gridCol w="862598"/>
              </a:tblGrid>
              <a:tr h="4204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ＭＳ Ｐゴシック"/>
                        </a:rPr>
                        <a:t>ボード</a:t>
                      </a:r>
                      <a:endParaRPr lang="ja-JP" alt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FPGA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OpenCL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61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公表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実績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A9 Linux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提供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Driver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入手先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価格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232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開発キット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Altera)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TMC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有</a:t>
                      </a:r>
                      <a:endParaRPr lang="en-US" altLang="ja-JP" sz="17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Linux32@ARM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QuartusII)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$1,795 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err="1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SoCKit</a:t>
                      </a:r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err="1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Terasic</a:t>
                      </a:r>
                      <a:r>
                        <a:rPr 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l" rtl="0" fontAlgn="ctr"/>
                      <a:r>
                        <a:rPr 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DE1SOC</a:t>
                      </a:r>
                      <a:endParaRPr lang="en-US" sz="17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  <a:endParaRPr lang="ja-JP" altLang="en-US" sz="1700" b="0" i="0" u="none" strike="noStrike" dirty="0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Altera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と同じものが</a:t>
                      </a:r>
                      <a:r>
                        <a:rPr lang="ja-JP" altLang="en-US" sz="1600" b="0" i="0" u="none" strike="noStrike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使用可能</a:t>
                      </a:r>
                      <a:endParaRPr lang="ja-JP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↑と同じ</a:t>
                      </a:r>
                      <a:endParaRPr lang="ja-JP" altLang="en-US" sz="1700" b="0" i="0" u="none" strike="noStrike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$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249</a:t>
                      </a:r>
                    </a:p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(\33k)</a:t>
                      </a:r>
                      <a:endParaRPr lang="en-US" altLang="ja-JP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34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Helio(Macnica)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セミナー公表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未公開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未公開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\25k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 V GX FPGA 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開発キット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Altera)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シス研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-(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不要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Win64/Linux64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QuartusII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$6,995 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3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Nallatech385A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(Nallatech)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？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-(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不要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有　　　　　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ja-JP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Nallatech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提供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?)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\900k</a:t>
                      </a:r>
                      <a:endParaRPr lang="ja-JP" alt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34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S5PH-Q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Bit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Ware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？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-(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不要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有　　　　　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Bit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Ware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提供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?)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不明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 bwMode="auto">
          <a:xfrm>
            <a:off x="263525" y="3019245"/>
            <a:ext cx="8716573" cy="8798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00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3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取り組み経過報告</a:t>
            </a:r>
            <a:endParaRPr lang="en-US" altLang="ja-JP" sz="2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57239" y="1160458"/>
            <a:ext cx="7920036" cy="8397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取り組み：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</a:t>
            </a:r>
            <a:r>
              <a:rPr lang="ja-JP" altLang="en-US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公開している</a:t>
            </a:r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サンプルの味見、継続中</a:t>
            </a:r>
            <a:endParaRPr lang="ja-JP" altLang="en-US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47675" y="2143125"/>
            <a:ext cx="8229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HPEC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Optical Flow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を実際に動作させてみた。</a:t>
            </a:r>
            <a:endParaRPr lang="en-US" altLang="ja-JP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環境は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UVC-Camera + DE1SOC + Windows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パソコン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[DE1SOC] 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FPGA  :CycloneVSoC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HPS    :ARM Cortex A9(800MHz) Linux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WebCam :Elecom UCAM-0220FBN(2Mpixel)</a:t>
            </a: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HPEC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のサンプル「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CNN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計画中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OpenCL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コード入手　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‘16.07 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環境は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Arria-10(?)</a:t>
            </a:r>
          </a:p>
        </p:txBody>
      </p:sp>
    </p:spTree>
    <p:extLst>
      <p:ext uri="{BB962C8B-B14F-4D97-AF65-F5344CB8AC3E}">
        <p14:creationId xmlns:p14="http://schemas.microsoft.com/office/powerpoint/2010/main" val="205059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7523162" cy="449263"/>
          </a:xfrm>
        </p:spPr>
        <p:txBody>
          <a:bodyPr/>
          <a:lstStyle/>
          <a:p>
            <a:r>
              <a:rPr lang="ja-JP" altLang="en-US" sz="2800" b="1" smtClean="0"/>
              <a:t>オプティカルフロー</a:t>
            </a:r>
            <a:r>
              <a:rPr lang="ja-JP" altLang="en-US" sz="2800" b="1" smtClean="0"/>
              <a:t>：</a:t>
            </a:r>
            <a:r>
              <a:rPr lang="en-US" altLang="ja-JP" sz="2800" b="1" smtClean="0"/>
              <a:t>FPGA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57238" y="1160456"/>
            <a:ext cx="8158161" cy="23332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時間的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に離れた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つの画像から、各ピクセルの動きを追跡し、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動き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ベクトルとして表現するアルゴリズム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・勾配法とブロック比較法が有名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・全ピクセルの動きを追跡するものを密なオプティカルフローと呼び、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代表的な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LK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法アルゴリズムを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で記述し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FPGA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化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特徴点の動きを追跡するものを疎なオプティカルフローと呼ぶ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9" y="3953054"/>
            <a:ext cx="2613804" cy="163362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30" y="3953054"/>
            <a:ext cx="2621218" cy="163826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5" y="3974823"/>
            <a:ext cx="2586389" cy="161649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00" y="5606505"/>
            <a:ext cx="1198600" cy="953033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390904" y="571368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frame i</a:t>
            </a:r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986404" y="571368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frame i+1</a:t>
            </a:r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193765" y="571381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moving vector</a:t>
            </a:r>
          </a:p>
          <a:p>
            <a:r>
              <a:rPr lang="en-US" altLang="ja-JP" smtClean="0"/>
              <a:t>visualized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4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5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-3175" y="95250"/>
            <a:ext cx="793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800" b="1" kern="0">
                <a:latin typeface="+mj-ea"/>
                <a:ea typeface="+mj-ea"/>
              </a:rPr>
              <a:t>Altera</a:t>
            </a:r>
            <a:r>
              <a:rPr lang="ja-JP" altLang="en-US" sz="2800" b="1" kern="0" smtClean="0">
                <a:latin typeface="+mj-ea"/>
                <a:ea typeface="+mj-ea"/>
              </a:rPr>
              <a:t>の「</a:t>
            </a:r>
            <a:r>
              <a:rPr lang="en-US" altLang="ja-JP" sz="2800" b="1" kern="0">
                <a:latin typeface="+mj-ea"/>
                <a:ea typeface="+mj-ea"/>
              </a:rPr>
              <a:t>Opetical Flow</a:t>
            </a:r>
            <a:r>
              <a:rPr lang="ja-JP" altLang="en-US" sz="2800" b="1" kern="0" smtClean="0">
                <a:latin typeface="+mj-ea"/>
                <a:ea typeface="+mj-ea"/>
              </a:rPr>
              <a:t>」　</a:t>
            </a:r>
            <a:r>
              <a:rPr lang="en-US" altLang="ja-JP" sz="2800" b="1" kern="0" smtClean="0">
                <a:latin typeface="+mj-ea"/>
                <a:ea typeface="+mj-ea"/>
              </a:rPr>
              <a:t>YouTube</a:t>
            </a:r>
            <a:r>
              <a:rPr lang="ja-JP" altLang="en-US" sz="2800" b="1" kern="0" smtClean="0">
                <a:latin typeface="+mj-ea"/>
                <a:ea typeface="+mj-ea"/>
              </a:rPr>
              <a:t>について</a:t>
            </a:r>
            <a:endParaRPr lang="en-US" altLang="ja-JP" sz="28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47674" y="1031877"/>
            <a:ext cx="8486775" cy="2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Altera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HPEC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Opetical Flow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」は、</a:t>
            </a:r>
            <a:r>
              <a:rPr lang="en-US" altLang="ja-JP" sz="2000" b="1" u="sng" kern="0" smtClean="0">
                <a:latin typeface="+mj-lt"/>
                <a:ea typeface="HGP創英角ｺﾞｼｯｸUB" panose="020B0900000000000000" pitchFamily="50" charset="-128"/>
              </a:rPr>
              <a:t>YouTube</a:t>
            </a:r>
            <a:r>
              <a:rPr lang="ja-JP" altLang="en-US" sz="2000" b="1" u="sng" kern="0" smtClean="0">
                <a:latin typeface="+mj-lt"/>
                <a:ea typeface="HGP創英角ｺﾞｼｯｸUB" panose="020B0900000000000000" pitchFamily="50" charset="-128"/>
              </a:rPr>
              <a:t>でも公開</a:t>
            </a:r>
            <a:endParaRPr lang="en-US" altLang="ja-JP" sz="2000" b="1" u="sng" kern="0" smtClean="0">
              <a:latin typeface="+mj-lt"/>
              <a:ea typeface="HGP創英角ｺﾞｼｯｸUB" panose="020B0900000000000000" pitchFamily="50" charset="-128"/>
            </a:endParaRPr>
          </a:p>
          <a:p>
            <a:r>
              <a:rPr lang="en-US" altLang="ja-JP" sz="2000" b="1" smtClean="0">
                <a:latin typeface="+mj-lt"/>
              </a:rPr>
              <a:t>“Altera </a:t>
            </a:r>
            <a:r>
              <a:rPr lang="en-US" altLang="ja-JP" sz="2000" b="1">
                <a:latin typeface="+mj-lt"/>
              </a:rPr>
              <a:t>Demonstration of Lucas-Kanade Optical </a:t>
            </a:r>
            <a:r>
              <a:rPr lang="en-US" altLang="ja-JP" sz="2000" b="1" smtClean="0">
                <a:latin typeface="+mj-lt"/>
              </a:rPr>
              <a:t>Flow” </a:t>
            </a:r>
          </a:p>
          <a:p>
            <a:pPr marL="0" indent="0">
              <a:buNone/>
            </a:pPr>
            <a:r>
              <a:rPr lang="en-US" altLang="ja-JP" sz="2000" b="1" kern="0">
                <a:latin typeface="+mj-lt"/>
                <a:ea typeface="HGP創英角ｺﾞｼｯｸUB" panose="020B0900000000000000" pitchFamily="50" charset="-128"/>
              </a:rPr>
              <a:t> 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    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環境：</a:t>
            </a:r>
            <a:r>
              <a:rPr lang="en-US" altLang="ja-JP" sz="2000" b="1" smtClean="0">
                <a:latin typeface="+mj-lt"/>
              </a:rPr>
              <a:t>Cyclone-V SoC</a:t>
            </a:r>
            <a:r>
              <a:rPr lang="ja-JP" altLang="en-US" sz="2000" b="1" smtClean="0">
                <a:latin typeface="+mj-lt"/>
              </a:rPr>
              <a:t>の標準評価ボード＋</a:t>
            </a:r>
            <a:r>
              <a:rPr lang="en-US" altLang="ja-JP" sz="2000" b="1" smtClean="0">
                <a:latin typeface="+mj-lt"/>
              </a:rPr>
              <a:t>Camera I/F</a:t>
            </a:r>
          </a:p>
          <a:p>
            <a:r>
              <a:rPr lang="en-US" altLang="ja-JP" sz="2000" b="1" smtClean="0">
                <a:latin typeface="+mj-lt"/>
              </a:rPr>
              <a:t>LK</a:t>
            </a:r>
            <a:r>
              <a:rPr lang="ja-JP" altLang="en-US" sz="2000" b="1" smtClean="0">
                <a:latin typeface="+mj-lt"/>
              </a:rPr>
              <a:t>法の</a:t>
            </a:r>
            <a:r>
              <a:rPr lang="en-US" altLang="ja-JP" sz="2000" b="1" smtClean="0">
                <a:latin typeface="+mj-lt"/>
              </a:rPr>
              <a:t>Optical Flow</a:t>
            </a:r>
            <a:r>
              <a:rPr lang="ja-JP" altLang="en-US" sz="2000" b="1" smtClean="0">
                <a:latin typeface="+mj-lt"/>
              </a:rPr>
              <a:t>アルゴは</a:t>
            </a:r>
            <a:r>
              <a:rPr lang="en-US" altLang="ja-JP" sz="2000" b="1" smtClean="0">
                <a:latin typeface="+mj-lt"/>
              </a:rPr>
              <a:t>OpenCL</a:t>
            </a:r>
            <a:r>
              <a:rPr lang="ja-JP" altLang="en-US" sz="2000" b="1" smtClean="0">
                <a:latin typeface="+mj-lt"/>
              </a:rPr>
              <a:t>記述</a:t>
            </a:r>
            <a:endParaRPr lang="en-US" altLang="ja-JP" sz="2000" b="1" smtClean="0">
              <a:latin typeface="+mj-lt"/>
            </a:endParaRPr>
          </a:p>
          <a:p>
            <a:r>
              <a:rPr lang="en-US" altLang="ja-JP" sz="2000" b="1" smtClean="0">
                <a:latin typeface="+mj-lt"/>
              </a:rPr>
              <a:t>1280 x 720p</a:t>
            </a:r>
            <a:r>
              <a:rPr lang="ja-JP" altLang="en-US" sz="2000" b="1" smtClean="0">
                <a:latin typeface="+mj-lt"/>
              </a:rPr>
              <a:t>の</a:t>
            </a:r>
            <a:r>
              <a:rPr lang="en-US" altLang="ja-JP" sz="2000" b="1" smtClean="0">
                <a:latin typeface="+mj-lt"/>
              </a:rPr>
              <a:t>HD</a:t>
            </a:r>
            <a:r>
              <a:rPr lang="ja-JP" altLang="en-US" sz="2000" b="1" smtClean="0">
                <a:latin typeface="+mj-lt"/>
              </a:rPr>
              <a:t>画像から移動体検出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公開されているサンプルは</a:t>
            </a:r>
            <a:r>
              <a:rPr lang="en-US" altLang="ja-JP" sz="2000" b="1" smtClean="0">
                <a:latin typeface="+mj-lt"/>
              </a:rPr>
              <a:t>OpticalFlow</a:t>
            </a:r>
            <a:r>
              <a:rPr lang="ja-JP" altLang="en-US" sz="2000" b="1">
                <a:latin typeface="+mj-lt"/>
              </a:rPr>
              <a:t>演算</a:t>
            </a:r>
            <a:r>
              <a:rPr lang="ja-JP" altLang="en-US" sz="2000" b="1" smtClean="0">
                <a:latin typeface="+mj-lt"/>
              </a:rPr>
              <a:t>部分のみ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画像内の移動ベクトル抽出を</a:t>
            </a:r>
            <a:r>
              <a:rPr lang="en-US" altLang="ja-JP" sz="2000" b="1" smtClean="0">
                <a:latin typeface="+mj-lt"/>
              </a:rPr>
              <a:t>FPGA</a:t>
            </a:r>
            <a:r>
              <a:rPr lang="ja-JP" altLang="en-US" sz="2000" b="1" smtClean="0">
                <a:latin typeface="+mj-lt"/>
              </a:rPr>
              <a:t>で処理し、</a:t>
            </a:r>
            <a:endParaRPr lang="en-US" altLang="ja-JP" sz="2000" b="1" smtClean="0">
              <a:latin typeface="+mj-lt"/>
            </a:endParaRPr>
          </a:p>
          <a:p>
            <a:pPr marL="0" indent="0">
              <a:buNone/>
            </a:pPr>
            <a:r>
              <a:rPr lang="en-US" altLang="ja-JP" sz="2000" b="1">
                <a:latin typeface="+mj-lt"/>
              </a:rPr>
              <a:t> </a:t>
            </a:r>
            <a:r>
              <a:rPr lang="en-US" altLang="ja-JP" sz="2000" b="1" smtClean="0">
                <a:latin typeface="+mj-lt"/>
              </a:rPr>
              <a:t>    </a:t>
            </a:r>
            <a:r>
              <a:rPr lang="ja-JP" altLang="en-US" sz="2000" b="1" smtClean="0">
                <a:latin typeface="+mj-lt"/>
              </a:rPr>
              <a:t>移動ベクトルからの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包含矩形検出は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OpenCV</a:t>
            </a:r>
            <a:r>
              <a:rPr lang="ja-JP" altLang="en-US" sz="2000" b="1" smtClean="0">
                <a:latin typeface="+mj-lt"/>
              </a:rPr>
              <a:t>を利用している模様</a:t>
            </a:r>
            <a:endParaRPr lang="en-US" altLang="ja-JP" sz="2000" b="1">
              <a:latin typeface="+mj-lt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4196022"/>
            <a:ext cx="4454543" cy="22714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75" y="4196022"/>
            <a:ext cx="4211710" cy="2147628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 bwMode="auto">
          <a:xfrm>
            <a:off x="161925" y="4848225"/>
            <a:ext cx="1543050" cy="1066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4799" y="45404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CameraI/F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19374" y="5915025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CV Evaluation Board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6313" y="457554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Pedestrian Det.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80557" y="415663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Opt</a:t>
            </a:r>
            <a:r>
              <a:rPr kumimoji="1" lang="en-US" altLang="ja-JP" smtClean="0">
                <a:solidFill>
                  <a:schemeClr val="bg1"/>
                </a:solidFill>
              </a:rPr>
              <a:t>. Flow</a:t>
            </a:r>
          </a:p>
        </p:txBody>
      </p:sp>
      <p:cxnSp>
        <p:nvCxnSpPr>
          <p:cNvPr id="7" name="直線矢印コネクタ 6"/>
          <p:cNvCxnSpPr/>
          <p:nvPr/>
        </p:nvCxnSpPr>
        <p:spPr bwMode="auto">
          <a:xfrm flipH="1">
            <a:off x="5972175" y="1295400"/>
            <a:ext cx="1955800" cy="28612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 bwMode="auto">
          <a:xfrm>
            <a:off x="6752989" y="6008131"/>
            <a:ext cx="394172" cy="27622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13335" y="384810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smtClean="0">
                <a:solidFill>
                  <a:srgbClr val="FF0000"/>
                </a:solidFill>
              </a:rPr>
              <a:t>よ</a:t>
            </a:r>
            <a:r>
              <a:rPr lang="ja-JP" altLang="en-US" u="sng">
                <a:solidFill>
                  <a:srgbClr val="FF0000"/>
                </a:solidFill>
              </a:rPr>
              <a:t>～</a:t>
            </a:r>
            <a:r>
              <a:rPr kumimoji="1" lang="ja-JP" altLang="en-US" u="sng" smtClean="0">
                <a:solidFill>
                  <a:srgbClr val="FF0000"/>
                </a:solidFill>
              </a:rPr>
              <a:t>く見ると</a:t>
            </a:r>
            <a:r>
              <a:rPr kumimoji="1" lang="en-US" altLang="ja-JP" u="sng" smtClean="0">
                <a:solidFill>
                  <a:srgbClr val="FF0000"/>
                </a:solidFill>
              </a:rPr>
              <a:t>…7fps</a:t>
            </a:r>
            <a:r>
              <a:rPr lang="ja-JP" altLang="en-US" u="sng">
                <a:solidFill>
                  <a:srgbClr val="FF0000"/>
                </a:solidFill>
              </a:rPr>
              <a:t>？</a:t>
            </a:r>
            <a:endParaRPr kumimoji="1" lang="en-US" altLang="ja-JP" u="sng" smtClean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/>
          <p:cNvCxnSpPr>
            <a:endCxn id="20" idx="7"/>
          </p:cNvCxnSpPr>
          <p:nvPr/>
        </p:nvCxnSpPr>
        <p:spPr bwMode="auto">
          <a:xfrm flipH="1">
            <a:off x="7089436" y="4156630"/>
            <a:ext cx="2102615" cy="18919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55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" y="3805342"/>
            <a:ext cx="3711179" cy="2771930"/>
          </a:xfrm>
          <a:prstGeom prst="rect">
            <a:avLst/>
          </a:prstGeom>
        </p:spPr>
      </p:pic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6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-3175" y="85725"/>
            <a:ext cx="793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800" b="1" kern="0" smtClean="0">
                <a:latin typeface="+mj-ea"/>
                <a:ea typeface="+mj-ea"/>
              </a:rPr>
              <a:t>超</a:t>
            </a:r>
            <a:r>
              <a:rPr lang="en-US" altLang="ja-JP" sz="2800" b="1" kern="0" smtClean="0">
                <a:latin typeface="+mj-ea"/>
                <a:ea typeface="+mj-ea"/>
              </a:rPr>
              <a:t>L</a:t>
            </a:r>
            <a:r>
              <a:rPr lang="ja-JP" altLang="en-US" sz="2800" b="1" kern="0" smtClean="0">
                <a:latin typeface="+mj-ea"/>
                <a:ea typeface="+mj-ea"/>
              </a:rPr>
              <a:t>の「</a:t>
            </a:r>
            <a:r>
              <a:rPr lang="en-US" altLang="ja-JP" sz="2800" b="1" kern="0">
                <a:latin typeface="+mj-ea"/>
                <a:ea typeface="+mj-ea"/>
              </a:rPr>
              <a:t>Opetical Flow</a:t>
            </a:r>
            <a:r>
              <a:rPr lang="ja-JP" altLang="en-US" sz="2800" b="1" kern="0" smtClean="0">
                <a:latin typeface="+mj-ea"/>
                <a:ea typeface="+mj-ea"/>
              </a:rPr>
              <a:t>」デモ機について</a:t>
            </a:r>
            <a:endParaRPr lang="en-US" altLang="ja-JP" sz="28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47674" y="1031877"/>
            <a:ext cx="8486775" cy="2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Altera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HPEC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Opetical Flow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」を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DE1SOC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へ移植</a:t>
            </a:r>
            <a:r>
              <a:rPr lang="en-US" altLang="ja-JP" sz="2000" b="1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ja-JP" sz="2000" b="1" kern="0">
                <a:latin typeface="+mj-lt"/>
                <a:ea typeface="HGP創英角ｺﾞｼｯｸUB" panose="020B0900000000000000" pitchFamily="50" charset="-128"/>
              </a:rPr>
              <a:t> 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    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環境：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Terasic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社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DE1SOC</a:t>
            </a:r>
            <a:r>
              <a:rPr lang="ja-JP" altLang="en-US" sz="2000" b="1" smtClean="0">
                <a:latin typeface="+mj-lt"/>
              </a:rPr>
              <a:t>ボード＋</a:t>
            </a:r>
            <a:r>
              <a:rPr lang="en-US" altLang="ja-JP" sz="2000" b="1" smtClean="0">
                <a:latin typeface="+mj-lt"/>
              </a:rPr>
              <a:t>USB Camera</a:t>
            </a:r>
            <a:r>
              <a:rPr lang="ja-JP" altLang="en-US" sz="2000" b="1" smtClean="0">
                <a:latin typeface="+mj-lt"/>
              </a:rPr>
              <a:t>＋</a:t>
            </a:r>
            <a:r>
              <a:rPr lang="en-US" altLang="ja-JP" sz="2000" b="1" smtClean="0">
                <a:latin typeface="+mj-lt"/>
              </a:rPr>
              <a:t>WindowsPC</a:t>
            </a:r>
          </a:p>
          <a:p>
            <a:r>
              <a:rPr lang="en-US" altLang="ja-JP" sz="2000" b="1" smtClean="0">
                <a:latin typeface="+mj-lt"/>
              </a:rPr>
              <a:t>Optical Flow</a:t>
            </a:r>
            <a:r>
              <a:rPr lang="ja-JP" altLang="en-US" sz="2000" b="1" smtClean="0">
                <a:latin typeface="+mj-lt"/>
              </a:rPr>
              <a:t>アルゴは</a:t>
            </a:r>
            <a:r>
              <a:rPr lang="en-US" altLang="ja-JP" sz="2000" b="1" smtClean="0">
                <a:latin typeface="+mj-lt"/>
              </a:rPr>
              <a:t>Altera</a:t>
            </a:r>
            <a:r>
              <a:rPr lang="ja-JP" altLang="en-US" sz="2000" b="1" smtClean="0">
                <a:latin typeface="+mj-lt"/>
              </a:rPr>
              <a:t>公開の</a:t>
            </a:r>
            <a:r>
              <a:rPr lang="en-US" altLang="ja-JP" sz="2000" b="1" smtClean="0">
                <a:latin typeface="+mj-lt"/>
              </a:rPr>
              <a:t>OpenCL</a:t>
            </a:r>
            <a:r>
              <a:rPr lang="ja-JP" altLang="en-US" sz="2000" b="1" smtClean="0">
                <a:latin typeface="+mj-lt"/>
              </a:rPr>
              <a:t>記述</a:t>
            </a:r>
            <a:endParaRPr lang="en-US" altLang="ja-JP" sz="2000" b="1" smtClean="0">
              <a:latin typeface="+mj-lt"/>
            </a:endParaRPr>
          </a:p>
          <a:p>
            <a:r>
              <a:rPr lang="en-US" altLang="ja-JP" sz="2000" b="1" smtClean="0">
                <a:latin typeface="+mj-lt"/>
              </a:rPr>
              <a:t>320 x 240p</a:t>
            </a:r>
            <a:r>
              <a:rPr lang="ja-JP" altLang="en-US" sz="2000" b="1" smtClean="0">
                <a:latin typeface="+mj-lt"/>
              </a:rPr>
              <a:t>の</a:t>
            </a:r>
            <a:r>
              <a:rPr lang="en-US" altLang="ja-JP" sz="2000" b="1" smtClean="0">
                <a:latin typeface="+mj-lt"/>
              </a:rPr>
              <a:t>SD</a:t>
            </a:r>
            <a:r>
              <a:rPr lang="ja-JP" altLang="en-US" sz="2000" b="1" smtClean="0">
                <a:latin typeface="+mj-lt"/>
              </a:rPr>
              <a:t>画像から移動体検出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画像内の移動ベクトル抽出を</a:t>
            </a:r>
            <a:r>
              <a:rPr lang="en-US" altLang="ja-JP" sz="2000" b="1" smtClean="0">
                <a:latin typeface="+mj-lt"/>
              </a:rPr>
              <a:t>FPGA</a:t>
            </a:r>
            <a:r>
              <a:rPr lang="ja-JP" altLang="en-US" sz="2000" b="1" smtClean="0">
                <a:latin typeface="+mj-lt"/>
              </a:rPr>
              <a:t>で処理し、</a:t>
            </a:r>
            <a:endParaRPr lang="en-US" altLang="ja-JP" sz="2000" b="1" smtClean="0">
              <a:latin typeface="+mj-lt"/>
            </a:endParaRPr>
          </a:p>
          <a:p>
            <a:pPr marL="0" indent="0">
              <a:buNone/>
            </a:pPr>
            <a:r>
              <a:rPr lang="en-US" altLang="ja-JP" sz="2000" b="1">
                <a:latin typeface="+mj-lt"/>
              </a:rPr>
              <a:t> </a:t>
            </a:r>
            <a:r>
              <a:rPr lang="en-US" altLang="ja-JP" sz="2000" b="1" smtClean="0">
                <a:latin typeface="+mj-lt"/>
              </a:rPr>
              <a:t>    </a:t>
            </a:r>
            <a:r>
              <a:rPr lang="ja-JP" altLang="en-US" sz="2000" b="1" smtClean="0">
                <a:latin typeface="+mj-lt"/>
              </a:rPr>
              <a:t>移動ベクトルからの</a:t>
            </a:r>
            <a:r>
              <a:rPr lang="ja-JP" altLang="en-US" sz="2000" b="1">
                <a:solidFill>
                  <a:srgbClr val="FF0000"/>
                </a:solidFill>
                <a:latin typeface="+mj-lt"/>
              </a:rPr>
              <a:t>包含矩形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検出は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SoCFPGA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搭載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ARM-A9</a:t>
            </a:r>
            <a:r>
              <a:rPr lang="ja-JP" altLang="en-US" sz="2000" b="1" smtClean="0">
                <a:latin typeface="+mj-lt"/>
              </a:rPr>
              <a:t>を利用</a:t>
            </a:r>
            <a:endParaRPr lang="en-US" altLang="ja-JP" sz="2000" b="1">
              <a:latin typeface="+mj-lt"/>
            </a:endParaRPr>
          </a:p>
        </p:txBody>
      </p:sp>
      <p:sp>
        <p:nvSpPr>
          <p:cNvPr id="4" name="円/楕円 3"/>
          <p:cNvSpPr/>
          <p:nvPr/>
        </p:nvSpPr>
        <p:spPr bwMode="auto">
          <a:xfrm>
            <a:off x="1678844" y="4224779"/>
            <a:ext cx="1673956" cy="1066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8663" y="479474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USB Camera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7094" y="531295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DE1SOC Board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3805341"/>
            <a:ext cx="3714750" cy="2774597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908210" y="38686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8665" y="42057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tx1"/>
                </a:solidFill>
              </a:rPr>
              <a:t>RS232C</a:t>
            </a:r>
            <a:endParaRPr kumimoji="1" lang="en-US" altLang="ja-JP" smtClean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46810" y="438884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tx1"/>
                </a:solidFill>
              </a:rPr>
              <a:t>OpticalFlow</a:t>
            </a:r>
            <a:r>
              <a:rPr kumimoji="1" lang="ja-JP" altLang="en-US" smtClean="0">
                <a:solidFill>
                  <a:schemeClr val="tx1"/>
                </a:solidFill>
              </a:rPr>
              <a:t>描画画面</a:t>
            </a:r>
            <a:endParaRPr kumimoji="1" lang="en-US" altLang="ja-JP" smtClean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1061" y="620291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制御</a:t>
            </a:r>
            <a:r>
              <a:rPr kumimoji="1" lang="ja-JP" altLang="en-US" smtClean="0">
                <a:solidFill>
                  <a:schemeClr val="bg1"/>
                </a:solidFill>
              </a:rPr>
              <a:t>用</a:t>
            </a:r>
            <a:r>
              <a:rPr lang="en-US" altLang="ja-JP" smtClean="0">
                <a:solidFill>
                  <a:schemeClr val="bg1"/>
                </a:solidFill>
              </a:rPr>
              <a:t>RS232C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56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143123" y="1016151"/>
            <a:ext cx="3009901" cy="2755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DE1SOC(CV-SoC)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201133" y="1404628"/>
            <a:ext cx="2855568" cy="138558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CortexA9x2</a:t>
            </a:r>
            <a:endParaRPr kumimoji="1" lang="en-US" altLang="ja-JP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12" y="161925"/>
            <a:ext cx="7959696" cy="449263"/>
          </a:xfrm>
        </p:spPr>
        <p:txBody>
          <a:bodyPr/>
          <a:lstStyle/>
          <a:p>
            <a:r>
              <a:rPr lang="ja-JP" altLang="en-US" sz="2800" b="1" smtClean="0"/>
              <a:t>超</a:t>
            </a:r>
            <a:r>
              <a:rPr lang="en-US" altLang="ja-JP" sz="2800" b="1" smtClean="0"/>
              <a:t>L</a:t>
            </a:r>
            <a:r>
              <a:rPr lang="ja-JP" altLang="en-US" sz="2800" b="1" smtClean="0"/>
              <a:t>の</a:t>
            </a:r>
            <a:r>
              <a:rPr lang="ja-JP" altLang="en-US" sz="2800" b="1"/>
              <a:t>「</a:t>
            </a:r>
            <a:r>
              <a:rPr lang="en-US" altLang="ja-JP" sz="2800" b="1" smtClean="0"/>
              <a:t>Optical Flow</a:t>
            </a:r>
            <a:r>
              <a:rPr lang="ja-JP" altLang="en-US" sz="2800" b="1" smtClean="0"/>
              <a:t>」デモ機構成詳細：</a:t>
            </a:r>
            <a:r>
              <a:rPr lang="en-US" altLang="ja-JP" sz="2800" b="1" smtClean="0"/>
              <a:t>ether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5" name="涙形 4"/>
          <p:cNvSpPr/>
          <p:nvPr/>
        </p:nvSpPr>
        <p:spPr bwMode="auto">
          <a:xfrm>
            <a:off x="161925" y="1188789"/>
            <a:ext cx="1143000" cy="1142571"/>
          </a:xfrm>
          <a:prstGeom prst="teardrop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UVC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cam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52671" y="2204984"/>
            <a:ext cx="2597606" cy="44840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Linux/OpenCL drv.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238374" y="2854260"/>
            <a:ext cx="2857499" cy="825318"/>
          </a:xfrm>
          <a:prstGeom prst="rect">
            <a:avLst/>
          </a:prstGeom>
          <a:solidFill>
            <a:srgbClr val="FFCC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FPGA Fablic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OptFlow OpenCL</a:t>
            </a:r>
            <a:r>
              <a:rPr kumimoji="1" lang="en-US" altLang="ja-JP" sz="26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333620" y="1682464"/>
            <a:ext cx="2597606" cy="44840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C++/OpenCL</a:t>
            </a:r>
            <a:r>
              <a:rPr kumimoji="1" lang="en-US" altLang="ja-JP" sz="24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SW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1125" y="1016151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USB</a:t>
            </a:r>
          </a:p>
          <a:p>
            <a:r>
              <a:rPr lang="en-US" altLang="ja-JP"/>
              <a:t> </a:t>
            </a:r>
            <a:r>
              <a:rPr kumimoji="1" lang="en-US" altLang="ja-JP" smtClean="0"/>
              <a:t>2.0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98660" y="1016151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Ether</a:t>
            </a:r>
          </a:p>
          <a:p>
            <a:r>
              <a:rPr lang="en-US" altLang="ja-JP" smtClean="0"/>
              <a:t>100M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229346" y="953808"/>
            <a:ext cx="2466979" cy="20078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PC(x64)</a:t>
            </a:r>
            <a:endParaRPr kumimoji="1" lang="en-US" altLang="ja-JP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353174" y="1432095"/>
            <a:ext cx="2247902" cy="47422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C++</a:t>
            </a:r>
            <a:r>
              <a:rPr kumimoji="1" lang="en-US" altLang="ja-JP" sz="20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SW</a:t>
            </a: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353174" y="1966901"/>
            <a:ext cx="2247902" cy="47422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Windows</a:t>
            </a: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115045" y="2790181"/>
            <a:ext cx="2876555" cy="1276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Display</a:t>
            </a:r>
            <a:endParaRPr kumimoji="1" lang="en-US" altLang="ja-JP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14" name="直線矢印コネクタ 13"/>
          <p:cNvCxnSpPr>
            <a:stCxn id="9" idx="3"/>
            <a:endCxn id="20" idx="1"/>
          </p:cNvCxnSpPr>
          <p:nvPr/>
        </p:nvCxnSpPr>
        <p:spPr bwMode="auto">
          <a:xfrm>
            <a:off x="4931226" y="1906668"/>
            <a:ext cx="1421948" cy="29734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0"/>
            <a:endCxn id="7" idx="1"/>
          </p:cNvCxnSpPr>
          <p:nvPr/>
        </p:nvCxnSpPr>
        <p:spPr bwMode="auto">
          <a:xfrm>
            <a:off x="1304925" y="1760075"/>
            <a:ext cx="1047746" cy="6691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16164"/>
              </p:ext>
            </p:extLst>
          </p:nvPr>
        </p:nvGraphicFramePr>
        <p:xfrm>
          <a:off x="257172" y="4162425"/>
          <a:ext cx="8734428" cy="237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3"/>
                <a:gridCol w="1219200"/>
                <a:gridCol w="3276600"/>
                <a:gridCol w="3267075"/>
              </a:tblGrid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parts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Camera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Cyclone-V</a:t>
                      </a:r>
                      <a:r>
                        <a:rPr kumimoji="1" lang="en-US" altLang="ja-JP" sz="1800" b="1" baseline="0" smtClean="0"/>
                        <a:t> SoC(A-9 + FPGA)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PC</a:t>
                      </a:r>
                      <a:endParaRPr kumimoji="1" lang="ja-JP" altLang="en-US" sz="1800" b="1"/>
                    </a:p>
                  </a:txBody>
                  <a:tcPr anchor="ctr"/>
                </a:tc>
              </a:tr>
              <a:tr h="588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処理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smtClean="0"/>
                        <a:t>画像取得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(YuYv</a:t>
                      </a:r>
                      <a:r>
                        <a:rPr kumimoji="1" lang="ja-JP" altLang="en-US" sz="1400" b="1" smtClean="0"/>
                        <a:t>形式</a:t>
                      </a:r>
                      <a:r>
                        <a:rPr kumimoji="1" lang="en-US" altLang="ja-JP" sz="1400" b="1" smtClean="0"/>
                        <a:t>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グレースケール化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FPGA:</a:t>
                      </a:r>
                      <a:r>
                        <a:rPr kumimoji="1" lang="ja-JP" altLang="en-US" sz="1400" b="1" smtClean="0"/>
                        <a:t>移動ベクトル演算</a:t>
                      </a:r>
                      <a:r>
                        <a:rPr kumimoji="1" lang="en-US" altLang="ja-JP" sz="1400" b="1" smtClean="0"/>
                        <a:t>(</a:t>
                      </a:r>
                      <a:r>
                        <a:rPr kumimoji="1" lang="ja-JP" altLang="en-US" sz="1400" b="1" smtClean="0"/>
                        <a:t>密な</a:t>
                      </a:r>
                      <a:r>
                        <a:rPr kumimoji="1" lang="en-US" altLang="ja-JP" sz="1400" b="1" smtClean="0"/>
                        <a:t>LK</a:t>
                      </a:r>
                      <a:r>
                        <a:rPr kumimoji="1" lang="ja-JP" altLang="en-US" sz="1400" b="1" smtClean="0"/>
                        <a:t>法</a:t>
                      </a:r>
                      <a:r>
                        <a:rPr kumimoji="1" lang="en-US" altLang="ja-JP" sz="1400" b="1" smtClean="0"/>
                        <a:t>)</a:t>
                      </a:r>
                    </a:p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カメラ画像合成、包含矩形計算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smtClean="0"/>
                        <a:t>画像表示</a:t>
                      </a:r>
                      <a:endParaRPr kumimoji="1" lang="ja-JP" altLang="en-US" sz="1400" b="1"/>
                    </a:p>
                  </a:txBody>
                  <a:tcPr/>
                </a:tc>
              </a:tr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性能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30fps</a:t>
                      </a:r>
                    </a:p>
                    <a:p>
                      <a:r>
                        <a:rPr kumimoji="1" lang="en-US" altLang="ja-JP" sz="1400" b="1" smtClean="0"/>
                        <a:t>(320x240)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baseline="0" smtClean="0"/>
                        <a:t>UVC Cam  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10  msec</a:t>
                      </a:r>
                    </a:p>
                    <a:p>
                      <a:r>
                        <a:rPr kumimoji="1" lang="en-US" altLang="ja-JP" sz="1400" b="1" baseline="0" smtClean="0"/>
                        <a:t>FPGA proc:    &lt; 1  msec</a:t>
                      </a:r>
                      <a:r>
                        <a:rPr kumimoji="1" lang="ja-JP" altLang="en-US" sz="1400" b="1" baseline="0" smtClean="0"/>
                        <a:t>　</a:t>
                      </a:r>
                      <a:r>
                        <a:rPr kumimoji="1" lang="en-US" altLang="ja-JP" sz="1400" b="1" baseline="0" smtClean="0"/>
                        <a:t>(1,000fps!)</a:t>
                      </a:r>
                    </a:p>
                    <a:p>
                      <a:r>
                        <a:rPr kumimoji="1" lang="en-US" altLang="ja-JP" sz="1400" b="1" baseline="0" smtClean="0"/>
                        <a:t>CPU   proc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15  msec(</a:t>
                      </a:r>
                      <a:r>
                        <a:rPr kumimoji="1" lang="ja-JP" altLang="en-US" sz="1400" b="1" baseline="0" smtClean="0"/>
                        <a:t>移動体検出</a:t>
                      </a:r>
                      <a:r>
                        <a:rPr kumimoji="1" lang="en-US" altLang="ja-JP" sz="1400" b="1" baseline="0" smtClean="0"/>
                        <a:t>)</a:t>
                      </a:r>
                    </a:p>
                    <a:p>
                      <a:r>
                        <a:rPr kumimoji="1" lang="en-US" altLang="ja-JP" sz="1400" b="1" baseline="0" smtClean="0"/>
                        <a:t>Ether Tx     </a:t>
                      </a:r>
                      <a:r>
                        <a:rPr kumimoji="1" lang="ja-JP" altLang="en-US" sz="1400" b="1" baseline="0" smtClean="0"/>
                        <a:t>≒   </a:t>
                      </a:r>
                      <a:r>
                        <a:rPr kumimoji="1" lang="en-US" altLang="ja-JP" sz="1400" b="1" baseline="0" smtClean="0"/>
                        <a:t>5~25  msec(</a:t>
                      </a:r>
                      <a:r>
                        <a:rPr kumimoji="1" lang="ja-JP" altLang="en-US" sz="1400" b="1" baseline="0" smtClean="0"/>
                        <a:t>環境依存</a:t>
                      </a:r>
                      <a:r>
                        <a:rPr kumimoji="1" lang="en-US" altLang="ja-JP" sz="1400" b="1" baseline="0" smtClean="0"/>
                        <a:t>)</a:t>
                      </a:r>
                    </a:p>
                    <a:p>
                      <a:r>
                        <a:rPr kumimoji="1" lang="ja-JP" altLang="en-US" sz="1400" b="1" baseline="0" smtClean="0"/>
                        <a:t>処理全体で</a:t>
                      </a:r>
                      <a:r>
                        <a:rPr kumimoji="1" lang="en-US" altLang="ja-JP" sz="1400" b="1" baseline="0" smtClean="0"/>
                        <a:t>20fps</a:t>
                      </a:r>
                      <a:r>
                        <a:rPr kumimoji="1" lang="ja-JP" altLang="en-US" sz="1400" b="1" baseline="0" smtClean="0"/>
                        <a:t>程度</a:t>
                      </a:r>
                      <a:endParaRPr kumimoji="1" lang="en-US" altLang="ja-JP" sz="1400" b="1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20fps</a:t>
                      </a:r>
                      <a:endParaRPr kumimoji="1" lang="ja-JP" altLang="en-US" sz="1400" b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4" y="2840487"/>
            <a:ext cx="1514479" cy="11193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23780" y="37535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■各部説明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630" y="770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■構成図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29346" y="3301393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 fps</a:t>
            </a:r>
          </a:p>
          <a:p>
            <a:r>
              <a:rPr lang="en-US" altLang="ja-JP" smtClean="0"/>
              <a:t>(320x240)</a:t>
            </a:r>
            <a:endParaRPr kumimoji="1" lang="en-US" altLang="ja-JP" smtClean="0"/>
          </a:p>
        </p:txBody>
      </p:sp>
      <p:cxnSp>
        <p:nvCxnSpPr>
          <p:cNvPr id="32" name="直線矢印コネクタ 13"/>
          <p:cNvCxnSpPr>
            <a:stCxn id="20" idx="2"/>
            <a:endCxn id="21" idx="1"/>
          </p:cNvCxnSpPr>
          <p:nvPr/>
        </p:nvCxnSpPr>
        <p:spPr bwMode="auto">
          <a:xfrm rot="5400000">
            <a:off x="6302308" y="2253861"/>
            <a:ext cx="987554" cy="1362080"/>
          </a:xfrm>
          <a:prstGeom prst="bentConnector4">
            <a:avLst>
              <a:gd name="adj1" fmla="val 17673"/>
              <a:gd name="adj2" fmla="val 116783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30519" y="34132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VGA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143123" y="955310"/>
            <a:ext cx="3009901" cy="33578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DE1SOC(CV-SoC)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201133" y="1339316"/>
            <a:ext cx="2855568" cy="138558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CortexA9x2</a:t>
            </a:r>
            <a:endParaRPr kumimoji="1" lang="en-US" altLang="ja-JP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12" y="161925"/>
            <a:ext cx="7959696" cy="449263"/>
          </a:xfrm>
        </p:spPr>
        <p:txBody>
          <a:bodyPr/>
          <a:lstStyle/>
          <a:p>
            <a:r>
              <a:rPr lang="ja-JP" altLang="en-US" sz="2800" b="1" smtClean="0"/>
              <a:t>超</a:t>
            </a:r>
            <a:r>
              <a:rPr lang="en-US" altLang="ja-JP" sz="2800" b="1" smtClean="0"/>
              <a:t>L</a:t>
            </a:r>
            <a:r>
              <a:rPr lang="ja-JP" altLang="en-US" sz="2800" b="1" smtClean="0"/>
              <a:t>の</a:t>
            </a:r>
            <a:r>
              <a:rPr lang="ja-JP" altLang="en-US" sz="2800" b="1"/>
              <a:t>「</a:t>
            </a:r>
            <a:r>
              <a:rPr lang="en-US" altLang="ja-JP" sz="2800" b="1" smtClean="0"/>
              <a:t>Optical Flow</a:t>
            </a:r>
            <a:r>
              <a:rPr lang="ja-JP" altLang="en-US" sz="2800" b="1" smtClean="0"/>
              <a:t>」デモ機構成詳細：</a:t>
            </a:r>
            <a:r>
              <a:rPr lang="en-US" altLang="ja-JP" sz="2800" b="1" smtClean="0"/>
              <a:t>VGA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5" name="涙形 4"/>
          <p:cNvSpPr/>
          <p:nvPr/>
        </p:nvSpPr>
        <p:spPr bwMode="auto">
          <a:xfrm>
            <a:off x="161925" y="1188789"/>
            <a:ext cx="1143000" cy="1142571"/>
          </a:xfrm>
          <a:prstGeom prst="teardrop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UVC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cam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254702" y="2204984"/>
            <a:ext cx="2769055" cy="44840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Linux/OpenCL drv.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251979" y="1690628"/>
            <a:ext cx="2769055" cy="44840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C++/OpenCL</a:t>
            </a:r>
            <a:r>
              <a:rPr kumimoji="1" lang="en-US" altLang="ja-JP" sz="24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SW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1125" y="1016151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USB</a:t>
            </a:r>
          </a:p>
          <a:p>
            <a:r>
              <a:rPr lang="en-US" altLang="ja-JP"/>
              <a:t> </a:t>
            </a:r>
            <a:r>
              <a:rPr kumimoji="1" lang="en-US" altLang="ja-JP" smtClean="0"/>
              <a:t>2.0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115045" y="1121577"/>
            <a:ext cx="2876555" cy="1276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Display</a:t>
            </a:r>
            <a:endParaRPr kumimoji="1" lang="en-US" altLang="ja-JP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14" name="直線矢印コネクタ 13"/>
          <p:cNvCxnSpPr>
            <a:stCxn id="33" idx="3"/>
            <a:endCxn id="21" idx="1"/>
          </p:cNvCxnSpPr>
          <p:nvPr/>
        </p:nvCxnSpPr>
        <p:spPr bwMode="auto">
          <a:xfrm flipV="1">
            <a:off x="5056701" y="1760074"/>
            <a:ext cx="1058344" cy="19296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0"/>
            <a:endCxn id="7" idx="1"/>
          </p:cNvCxnSpPr>
          <p:nvPr/>
        </p:nvCxnSpPr>
        <p:spPr bwMode="auto">
          <a:xfrm>
            <a:off x="1304925" y="1760075"/>
            <a:ext cx="949777" cy="6691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546"/>
              </p:ext>
            </p:extLst>
          </p:nvPr>
        </p:nvGraphicFramePr>
        <p:xfrm>
          <a:off x="269390" y="4369459"/>
          <a:ext cx="5467353" cy="216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3"/>
                <a:gridCol w="1219200"/>
                <a:gridCol w="3276600"/>
              </a:tblGrid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parts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Camera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Cyclone-V</a:t>
                      </a:r>
                      <a:r>
                        <a:rPr kumimoji="1" lang="en-US" altLang="ja-JP" sz="1800" b="1" baseline="0" smtClean="0"/>
                        <a:t> SoC(A-9 + FPGA)</a:t>
                      </a:r>
                      <a:endParaRPr kumimoji="1" lang="ja-JP" altLang="en-US" sz="1800" b="1"/>
                    </a:p>
                  </a:txBody>
                  <a:tcPr anchor="ctr"/>
                </a:tc>
              </a:tr>
              <a:tr h="588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処理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smtClean="0"/>
                        <a:t>画像取得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(YuYv</a:t>
                      </a:r>
                      <a:r>
                        <a:rPr kumimoji="1" lang="ja-JP" altLang="en-US" sz="1400" b="1" smtClean="0"/>
                        <a:t>形式</a:t>
                      </a:r>
                      <a:r>
                        <a:rPr kumimoji="1" lang="en-US" altLang="ja-JP" sz="1400" b="1" smtClean="0"/>
                        <a:t>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グレースケール化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FPGA:</a:t>
                      </a:r>
                      <a:r>
                        <a:rPr kumimoji="1" lang="ja-JP" altLang="en-US" sz="1400" b="1" smtClean="0"/>
                        <a:t>移動ベクトル演算</a:t>
                      </a:r>
                      <a:r>
                        <a:rPr kumimoji="1" lang="en-US" altLang="ja-JP" sz="1400" b="1" smtClean="0"/>
                        <a:t>(</a:t>
                      </a:r>
                      <a:r>
                        <a:rPr kumimoji="1" lang="ja-JP" altLang="en-US" sz="1400" b="1" smtClean="0"/>
                        <a:t>密な</a:t>
                      </a:r>
                      <a:r>
                        <a:rPr kumimoji="1" lang="en-US" altLang="ja-JP" sz="1400" b="1" smtClean="0"/>
                        <a:t>LK</a:t>
                      </a:r>
                      <a:r>
                        <a:rPr kumimoji="1" lang="ja-JP" altLang="en-US" sz="1400" b="1" smtClean="0"/>
                        <a:t>法</a:t>
                      </a:r>
                      <a:r>
                        <a:rPr kumimoji="1" lang="en-US" altLang="ja-JP" sz="1400" b="1" smtClean="0"/>
                        <a:t>)</a:t>
                      </a:r>
                    </a:p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カメラ画像合成、包含矩形計算</a:t>
                      </a:r>
                      <a:endParaRPr kumimoji="1" lang="ja-JP" altLang="en-US" sz="1400" b="1"/>
                    </a:p>
                  </a:txBody>
                  <a:tcPr/>
                </a:tc>
              </a:tr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性能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30fps</a:t>
                      </a:r>
                    </a:p>
                    <a:p>
                      <a:r>
                        <a:rPr kumimoji="1" lang="en-US" altLang="ja-JP" sz="1400" b="1" smtClean="0"/>
                        <a:t>(320x240)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baseline="0" smtClean="0"/>
                        <a:t>UVC Cam  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10  msec</a:t>
                      </a:r>
                    </a:p>
                    <a:p>
                      <a:r>
                        <a:rPr kumimoji="1" lang="en-US" altLang="ja-JP" sz="1400" b="1" baseline="0" smtClean="0"/>
                        <a:t>FPGA proc:    &lt; 1  msec</a:t>
                      </a:r>
                      <a:r>
                        <a:rPr kumimoji="1" lang="ja-JP" altLang="en-US" sz="1400" b="1" baseline="0" smtClean="0"/>
                        <a:t>　</a:t>
                      </a:r>
                      <a:r>
                        <a:rPr kumimoji="1" lang="en-US" altLang="ja-JP" sz="1400" b="1" baseline="0" smtClean="0"/>
                        <a:t>(1,000fps!)</a:t>
                      </a:r>
                    </a:p>
                    <a:p>
                      <a:r>
                        <a:rPr kumimoji="1" lang="en-US" altLang="ja-JP" sz="1400" b="1" baseline="0" smtClean="0"/>
                        <a:t>CPU   proc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15  msec(</a:t>
                      </a:r>
                      <a:r>
                        <a:rPr kumimoji="1" lang="ja-JP" altLang="en-US" sz="1400" b="1" baseline="0" smtClean="0"/>
                        <a:t>移動体検出</a:t>
                      </a:r>
                      <a:r>
                        <a:rPr kumimoji="1" lang="en-US" altLang="ja-JP" sz="1400" b="1" baseline="0" smtClean="0"/>
                        <a:t>)</a:t>
                      </a:r>
                    </a:p>
                    <a:p>
                      <a:r>
                        <a:rPr kumimoji="1" lang="en-US" altLang="ja-JP" sz="1400" b="1" baseline="0" smtClean="0"/>
                        <a:t>VGA Video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15  msec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4" y="1171883"/>
            <a:ext cx="1514479" cy="11193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23780" y="3998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■各部説明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630" y="770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■構成図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29346" y="1632789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 fps</a:t>
            </a:r>
          </a:p>
          <a:p>
            <a:r>
              <a:rPr lang="en-US" altLang="ja-JP" smtClean="0"/>
              <a:t>(1024x768)</a:t>
            </a:r>
            <a:endParaRPr kumimoji="1" lang="en-US" altLang="ja-JP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59908" y="14215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VGA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238374" y="3136920"/>
            <a:ext cx="1361716" cy="1105624"/>
          </a:xfrm>
          <a:prstGeom prst="rect">
            <a:avLst/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OptFlow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OpenCL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694985" y="3136920"/>
            <a:ext cx="1361716" cy="1105624"/>
          </a:xfrm>
          <a:prstGeom prst="rect">
            <a:avLst/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Video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HDL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238374" y="2857500"/>
            <a:ext cx="2818327" cy="2122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AXI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上カーブ矢印 23"/>
          <p:cNvSpPr/>
          <p:nvPr/>
        </p:nvSpPr>
        <p:spPr bwMode="auto">
          <a:xfrm>
            <a:off x="2441121" y="2664678"/>
            <a:ext cx="881743" cy="584708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6" name="左カーブ矢印 25"/>
          <p:cNvSpPr/>
          <p:nvPr/>
        </p:nvSpPr>
        <p:spPr bwMode="auto">
          <a:xfrm flipH="1">
            <a:off x="4033156" y="2664678"/>
            <a:ext cx="432707" cy="650022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標準デザイ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35849</TotalTime>
  <Words>1008</Words>
  <Application>Microsoft Office PowerPoint</Application>
  <PresentationFormat>画面に合わせる (4:3)</PresentationFormat>
  <Paragraphs>290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12_標準デザイン</vt:lpstr>
      <vt:lpstr>OpenCLを使用したアクセラレータ 取り組みの御紹介 (ハードウェア)</vt:lpstr>
      <vt:lpstr>PowerPoint プレゼンテーション</vt:lpstr>
      <vt:lpstr>ALTERA FPGAのOpenCLサポート実情調査　’16.7 </vt:lpstr>
      <vt:lpstr>PowerPoint プレゼンテーション</vt:lpstr>
      <vt:lpstr>オプティカルフロー：FPGA</vt:lpstr>
      <vt:lpstr>PowerPoint プレゼンテーション</vt:lpstr>
      <vt:lpstr>PowerPoint プレゼンテーション</vt:lpstr>
      <vt:lpstr>超Lの「Optical Flow」デモ機構成詳細：ether</vt:lpstr>
      <vt:lpstr>超Lの「Optical Flow」デモ機構成詳細：VGA</vt:lpstr>
      <vt:lpstr>移動体検出：SoCFPGA搭載ARM-A9</vt:lpstr>
      <vt:lpstr>HD画質を達成するために不足しているコト</vt:lpstr>
      <vt:lpstr>PowerPoint プレゼンテーション</vt:lpstr>
      <vt:lpstr>PowerPoint プレゼンテーション</vt:lpstr>
    </vt:vector>
  </TitlesOfParts>
  <Manager>ブランド・コミュニケーション本部／デザイン本部</Manager>
  <Company>(株)日立製作所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小倉 建治</cp:lastModifiedBy>
  <cp:revision>2924</cp:revision>
  <cp:lastPrinted>2014-06-24T01:30:26Z</cp:lastPrinted>
  <dcterms:created xsi:type="dcterms:W3CDTF">2004-05-26T10:25:15Z</dcterms:created>
  <dcterms:modified xsi:type="dcterms:W3CDTF">2016-08-23T10:23:46Z</dcterms:modified>
</cp:coreProperties>
</file>