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9" r:id="rId2"/>
    <p:sldId id="305" r:id="rId3"/>
    <p:sldId id="296" r:id="rId4"/>
    <p:sldId id="306" r:id="rId5"/>
    <p:sldId id="309" r:id="rId6"/>
    <p:sldId id="293" r:id="rId7"/>
    <p:sldId id="308" r:id="rId8"/>
    <p:sldId id="287" r:id="rId9"/>
    <p:sldId id="310" r:id="rId10"/>
    <p:sldId id="298" r:id="rId11"/>
    <p:sldId id="292" r:id="rId12"/>
    <p:sldId id="294" r:id="rId13"/>
    <p:sldId id="291" r:id="rId14"/>
    <p:sldId id="312" r:id="rId15"/>
    <p:sldId id="279" r:id="rId16"/>
  </p:sldIdLst>
  <p:sldSz cx="9144000" cy="6858000" type="screen4x3"/>
  <p:notesSz cx="6735763" cy="986948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阪田 健" initials="阪田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1F1F"/>
    <a:srgbClr val="66FFFF"/>
    <a:srgbClr val="FFCCFF"/>
    <a:srgbClr val="99CCFF"/>
    <a:srgbClr val="FFFF99"/>
    <a:srgbClr val="FFFF66"/>
    <a:srgbClr val="0000CC"/>
    <a:srgbClr val="CCECFF"/>
    <a:srgbClr val="CC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0" autoAdjust="0"/>
    <p:restoredTop sz="86437" autoAdjust="0"/>
  </p:normalViewPr>
  <p:slideViewPr>
    <p:cSldViewPr showGuides="1">
      <p:cViewPr varScale="1">
        <p:scale>
          <a:sx n="127" d="100"/>
          <a:sy n="127" d="100"/>
        </p:scale>
        <p:origin x="-120" y="-90"/>
      </p:cViewPr>
      <p:guideLst>
        <p:guide orient="horz" pos="572"/>
        <p:guide orient="horz" pos="482"/>
        <p:guide pos="703"/>
        <p:guide pos="442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2184" y="-120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193" cy="4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2" y="0"/>
            <a:ext cx="2918193" cy="4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5704"/>
            <a:ext cx="2918193" cy="49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2" y="9375704"/>
            <a:ext cx="2918193" cy="49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11FC497-C021-499C-854C-0F25FD93C8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142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193" cy="4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2" y="0"/>
            <a:ext cx="2918193" cy="4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4" y="4688630"/>
            <a:ext cx="4940197" cy="444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704"/>
            <a:ext cx="2918193" cy="49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2" y="9375704"/>
            <a:ext cx="2918193" cy="49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C6D1F14F-1D83-460F-A7DF-925DB45EAE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86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8195" name="スライド番号プレースホルダ 3"/>
          <p:cNvSpPr txBox="1">
            <a:spLocks noGrp="1"/>
          </p:cNvSpPr>
          <p:nvPr/>
        </p:nvSpPr>
        <p:spPr bwMode="auto">
          <a:xfrm>
            <a:off x="3817939" y="9375617"/>
            <a:ext cx="2917825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61" tIns="45281" rIns="90561" bIns="45281" anchor="b"/>
          <a:lstStyle/>
          <a:p>
            <a:pPr algn="r" defTabSz="906463"/>
            <a:fld id="{BCDA9417-BD17-44AF-968C-4451D7A00838}" type="slidenum">
              <a:rPr lang="en-US" altLang="ja-JP" sz="1200">
                <a:solidFill>
                  <a:schemeClr val="tx1"/>
                </a:solidFill>
                <a:latin typeface="Times New Roman" pitchFamily="18" charset="0"/>
              </a:rPr>
              <a:pPr algn="r" defTabSz="906463"/>
              <a:t>0</a:t>
            </a:fld>
            <a:endParaRPr lang="en-US" altLang="ja-JP" sz="1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34820" name="スライド番号プレースホルダ 3"/>
          <p:cNvSpPr txBox="1">
            <a:spLocks noGrp="1"/>
          </p:cNvSpPr>
          <p:nvPr/>
        </p:nvSpPr>
        <p:spPr bwMode="auto">
          <a:xfrm>
            <a:off x="3818241" y="9375021"/>
            <a:ext cx="2917525" cy="49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50" tIns="45275" rIns="90550" bIns="45275" anchor="b"/>
          <a:lstStyle>
            <a:lvl1pPr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61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775A22-F8E9-4560-85C9-F3818EDD0808}" type="slidenum">
              <a:rPr lang="en-US" altLang="ja-JP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fld id="{718944C3-4B7B-4182-B55E-8D486F9CA1C8}" type="slidenum">
              <a:rPr lang="en-US" altLang="ja-JP" sz="120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pPr eaLnBrk="1" hangingPunct="1"/>
              <a:t>14</a:t>
            </a:fld>
            <a:endParaRPr lang="en-US" altLang="ja-JP" sz="1200" smtClean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8525" y="739775"/>
            <a:ext cx="4937125" cy="3703638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ja-JP" altLang="en-US" smtClean="0"/>
              <a:t>本日は有難うございました。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gray">
          <a:xfrm>
            <a:off x="5499647" y="6599238"/>
            <a:ext cx="319350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pl-PL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ULSI Systems Co.,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2014.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grpSp>
        <p:nvGrpSpPr>
          <p:cNvPr id="5" name="グループ化 93"/>
          <p:cNvGrpSpPr>
            <a:grpSpLocks/>
          </p:cNvGrpSpPr>
          <p:nvPr userDrawn="1"/>
        </p:nvGrpSpPr>
        <p:grpSpPr bwMode="auto">
          <a:xfrm>
            <a:off x="6843713" y="547688"/>
            <a:ext cx="1984375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8099845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7206798" y="555503"/>
              <a:ext cx="288694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gray">
            <a:xfrm>
              <a:off x="7433628" y="555503"/>
              <a:ext cx="339453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gray">
            <a:xfrm>
              <a:off x="8440885" y="555503"/>
              <a:ext cx="71380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gray">
            <a:xfrm>
              <a:off x="6768998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gray">
            <a:xfrm>
              <a:off x="7110037" y="555503"/>
              <a:ext cx="71381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gray">
            <a:xfrm>
              <a:off x="7760392" y="547566"/>
              <a:ext cx="302971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6642100" y="898404"/>
              <a:ext cx="65035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gray">
            <a:xfrm>
              <a:off x="6742032" y="947617"/>
              <a:ext cx="133243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gray">
            <a:xfrm>
              <a:off x="6911759" y="949204"/>
              <a:ext cx="90415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gray">
            <a:xfrm>
              <a:off x="7018036" y="947617"/>
              <a:ext cx="138003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7178246" y="947617"/>
              <a:ext cx="52345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gray">
            <a:xfrm>
              <a:off x="7195694" y="898404"/>
              <a:ext cx="39656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gray">
            <a:xfrm>
              <a:off x="7260730" y="947617"/>
              <a:ext cx="103104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33"/>
            <p:cNvSpPr>
              <a:spLocks noEditPoints="1"/>
            </p:cNvSpPr>
            <p:nvPr/>
          </p:nvSpPr>
          <p:spPr bwMode="gray">
            <a:xfrm>
              <a:off x="7378111" y="949204"/>
              <a:ext cx="114209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gray">
            <a:xfrm>
              <a:off x="7687425" y="893642"/>
              <a:ext cx="133243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38"/>
            <p:cNvSpPr>
              <a:spLocks noEditPoints="1"/>
            </p:cNvSpPr>
            <p:nvPr/>
          </p:nvSpPr>
          <p:spPr bwMode="gray">
            <a:xfrm>
              <a:off x="7850808" y="949204"/>
              <a:ext cx="114209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gray">
            <a:xfrm>
              <a:off x="7582734" y="915867"/>
              <a:ext cx="90416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gray">
            <a:xfrm>
              <a:off x="8045913" y="901579"/>
              <a:ext cx="191934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gray">
            <a:xfrm>
              <a:off x="8267986" y="949204"/>
              <a:ext cx="11262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gray">
            <a:xfrm>
              <a:off x="8536059" y="915867"/>
              <a:ext cx="88829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50"/>
            <p:cNvSpPr>
              <a:spLocks/>
            </p:cNvSpPr>
            <p:nvPr/>
          </p:nvSpPr>
          <p:spPr bwMode="gray">
            <a:xfrm>
              <a:off x="8383781" y="950792"/>
              <a:ext cx="141174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gray">
            <a:xfrm>
              <a:off x="8521783" y="868242"/>
              <a:ext cx="76139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正方形/長方形 11"/>
          <p:cNvSpPr>
            <a:spLocks noChangeArrowheads="1"/>
          </p:cNvSpPr>
          <p:nvPr userDrawn="1"/>
        </p:nvSpPr>
        <p:spPr bwMode="gray">
          <a:xfrm>
            <a:off x="325438" y="276383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/>
          </a:p>
        </p:txBody>
      </p:sp>
      <p:grpSp>
        <p:nvGrpSpPr>
          <p:cNvPr id="30" name="グループ化 38"/>
          <p:cNvGrpSpPr>
            <a:grpSpLocks/>
          </p:cNvGrpSpPr>
          <p:nvPr userDrawn="1"/>
        </p:nvGrpSpPr>
        <p:grpSpPr bwMode="auto">
          <a:xfrm>
            <a:off x="323850" y="2763838"/>
            <a:ext cx="2179638" cy="109537"/>
            <a:chOff x="312738" y="2747963"/>
            <a:chExt cx="1970087" cy="109537"/>
          </a:xfrm>
        </p:grpSpPr>
        <p:sp>
          <p:nvSpPr>
            <p:cNvPr id="31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正方形/長方形 40"/>
            <p:cNvSpPr/>
            <p:nvPr/>
          </p:nvSpPr>
          <p:spPr bwMode="gray">
            <a:xfrm>
              <a:off x="312738" y="2747963"/>
              <a:ext cx="985761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06" name="Rectangle 1058"/>
          <p:cNvSpPr>
            <a:spLocks noGrp="1" noChangeArrowheads="1"/>
          </p:cNvSpPr>
          <p:nvPr>
            <p:ph type="ctrTitle" sz="quarter"/>
          </p:nvPr>
        </p:nvSpPr>
        <p:spPr>
          <a:xfrm>
            <a:off x="2428875" y="3113088"/>
            <a:ext cx="4252913" cy="579437"/>
          </a:xfrm>
        </p:spPr>
        <p:txBody>
          <a:bodyPr wrap="none" lIns="0" tIns="0" rIns="0" bIns="0"/>
          <a:lstStyle>
            <a:lvl1pPr>
              <a:defRPr sz="29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28875" y="3656013"/>
            <a:ext cx="3454400" cy="431800"/>
          </a:xfrm>
        </p:spPr>
        <p:txBody>
          <a:bodyPr wrap="none" lIns="0" tIns="0" rIns="0" bIns="0" anchor="ctr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45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D7A83-B00A-451E-8FA8-7B4B9A8C536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123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B415-7D29-4F1E-BACA-9A28AB6B5D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580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2A395-3234-40DD-889D-4BF65525A8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0833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51638" y="180975"/>
            <a:ext cx="2212975" cy="64166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2713" y="180975"/>
            <a:ext cx="6486525" cy="64166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66C75-A7F6-439E-B936-4536AB7002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068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の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5529263" y="6599238"/>
            <a:ext cx="3163887" cy="214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>
                <a:solidFill>
                  <a:schemeClr val="tx1"/>
                </a:solidFill>
                <a:latin typeface="Arial" charset="0"/>
              </a:rPr>
              <a:t>© </a:t>
            </a:r>
            <a:r>
              <a:rPr kumimoji="0" lang="pl-PL" altLang="ja-JP" sz="90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>
                <a:solidFill>
                  <a:schemeClr val="tx1"/>
                </a:solidFill>
                <a:latin typeface="Arial" charset="0"/>
              </a:rPr>
              <a:t> 2014. All rights reserved.</a:t>
            </a:r>
          </a:p>
        </p:txBody>
      </p:sp>
      <p:grpSp>
        <p:nvGrpSpPr>
          <p:cNvPr id="3" name="グループ化 97"/>
          <p:cNvGrpSpPr>
            <a:grpSpLocks/>
          </p:cNvGrpSpPr>
          <p:nvPr userDrawn="1"/>
        </p:nvGrpSpPr>
        <p:grpSpPr bwMode="auto">
          <a:xfrm>
            <a:off x="6642100" y="547688"/>
            <a:ext cx="1982788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099425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7207250" y="555503"/>
              <a:ext cx="288925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7434263" y="555503"/>
              <a:ext cx="338137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8440738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769100" y="555503"/>
              <a:ext cx="285750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110413" y="555503"/>
              <a:ext cx="71437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642100" y="898404"/>
              <a:ext cx="65088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6742113" y="947617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7018338" y="947617"/>
              <a:ext cx="138112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7178675" y="947617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7196138" y="898404"/>
              <a:ext cx="39687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261225" y="947617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1" name="Freeform 33"/>
            <p:cNvSpPr>
              <a:spLocks noEditPoints="1"/>
            </p:cNvSpPr>
            <p:nvPr/>
          </p:nvSpPr>
          <p:spPr bwMode="auto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7686675" y="893642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3" name="Freeform 38"/>
            <p:cNvSpPr>
              <a:spLocks noEditPoints="1"/>
            </p:cNvSpPr>
            <p:nvPr/>
          </p:nvSpPr>
          <p:spPr bwMode="auto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auto">
            <a:xfrm>
              <a:off x="75834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045450" y="901579"/>
              <a:ext cx="192088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6" name="Freeform 45"/>
            <p:cNvSpPr>
              <a:spLocks noEditPoints="1"/>
            </p:cNvSpPr>
            <p:nvPr/>
          </p:nvSpPr>
          <p:spPr bwMode="auto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8535988" y="915867"/>
              <a:ext cx="88900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8383588" y="950792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29" name="Freeform 52"/>
            <p:cNvSpPr>
              <a:spLocks/>
            </p:cNvSpPr>
            <p:nvPr/>
          </p:nvSpPr>
          <p:spPr bwMode="auto">
            <a:xfrm>
              <a:off x="8521700" y="868242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grpSp>
        <p:nvGrpSpPr>
          <p:cNvPr id="5" name="グループ化 98"/>
          <p:cNvGrpSpPr>
            <a:grpSpLocks/>
          </p:cNvGrpSpPr>
          <p:nvPr userDrawn="1"/>
        </p:nvGrpSpPr>
        <p:grpSpPr bwMode="auto">
          <a:xfrm>
            <a:off x="312738" y="1231900"/>
            <a:ext cx="8518525" cy="122238"/>
            <a:chOff x="312738" y="2747963"/>
            <a:chExt cx="8518525" cy="122237"/>
          </a:xfrm>
        </p:grpSpPr>
        <p:sp>
          <p:nvSpPr>
            <p:cNvPr id="31" name="正方形/長方形 11"/>
            <p:cNvSpPr>
              <a:spLocks noChangeArrowheads="1"/>
            </p:cNvSpPr>
            <p:nvPr/>
          </p:nvSpPr>
          <p:spPr bwMode="auto">
            <a:xfrm>
              <a:off x="312738" y="2747963"/>
              <a:ext cx="8518525" cy="122237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 sz="2600"/>
            </a:p>
          </p:txBody>
        </p:sp>
        <p:sp>
          <p:nvSpPr>
            <p:cNvPr id="32" name="正方形/長方形 100"/>
            <p:cNvSpPr/>
            <p:nvPr/>
          </p:nvSpPr>
          <p:spPr bwMode="auto">
            <a:xfrm>
              <a:off x="312738" y="2747963"/>
              <a:ext cx="1970087" cy="1222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sp>
          <p:nvSpPr>
            <p:cNvPr id="33" name="正方形/長方形 101"/>
            <p:cNvSpPr/>
            <p:nvPr/>
          </p:nvSpPr>
          <p:spPr bwMode="auto">
            <a:xfrm>
              <a:off x="312738" y="2747963"/>
              <a:ext cx="985837" cy="1222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kern="0" dirty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1213" y="3429000"/>
            <a:ext cx="5759238" cy="449263"/>
          </a:xfrm>
          <a:prstGeom prst="rect">
            <a:avLst/>
          </a:prstGeom>
        </p:spPr>
        <p:txBody>
          <a:bodyPr anchor="b" anchorCtr="0"/>
          <a:lstStyle>
            <a:lvl1pPr>
              <a:defRPr sz="3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/>
          </p:nvPr>
        </p:nvSpPr>
        <p:spPr>
          <a:xfrm>
            <a:off x="3351211" y="3813533"/>
            <a:ext cx="57592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noProof="0" smtClean="0"/>
              <a:t>マスタ サブタイトルの書式設定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>
                <a:latin typeface="+mn-lt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581F6CD7-4503-430D-85B6-3118F55C7D5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08815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5499100" y="6599238"/>
            <a:ext cx="3194050" cy="217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Hitachi ULSI Systems</a:t>
            </a:r>
            <a:r>
              <a:rPr kumimoji="0" lang="ja-JP" altLang="en-US" sz="9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kumimoji="0" lang="pl-PL" altLang="ja-JP" sz="900" dirty="0">
                <a:solidFill>
                  <a:schemeClr val="tx1"/>
                </a:solidFill>
                <a:latin typeface="Arial" charset="0"/>
              </a:rPr>
              <a:t>Co., Ltd.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2013. All rights reserved.</a:t>
            </a:r>
          </a:p>
        </p:txBody>
      </p:sp>
      <p:sp>
        <p:nvSpPr>
          <p:cNvPr id="7" name="正方形/長方形 40"/>
          <p:cNvSpPr>
            <a:spLocks noChangeArrowheads="1"/>
          </p:cNvSpPr>
          <p:nvPr userDrawn="1"/>
        </p:nvSpPr>
        <p:spPr bwMode="auto">
          <a:xfrm>
            <a:off x="623888" y="739775"/>
            <a:ext cx="8520112" cy="635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/>
          </a:p>
        </p:txBody>
      </p:sp>
      <p:sp>
        <p:nvSpPr>
          <p:cNvPr id="8" name="正方形/長方形 67"/>
          <p:cNvSpPr/>
          <p:nvPr userDrawn="1"/>
        </p:nvSpPr>
        <p:spPr bwMode="auto">
          <a:xfrm>
            <a:off x="0" y="739775"/>
            <a:ext cx="1971675" cy="63500"/>
          </a:xfrm>
          <a:prstGeom prst="rect">
            <a:avLst/>
          </a:prstGeom>
          <a:solidFill>
            <a:srgbClr val="FD001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 dirty="0">
              <a:solidFill>
                <a:sysClr val="windowText" lastClr="000000"/>
              </a:solidFill>
              <a:ea typeface="HGPｺﾞｼｯｸE" pitchFamily="50" charset="-128"/>
            </a:endParaRPr>
          </a:p>
        </p:txBody>
      </p:sp>
      <p:sp>
        <p:nvSpPr>
          <p:cNvPr id="9" name="正方形/長方形 68"/>
          <p:cNvSpPr/>
          <p:nvPr userDrawn="1"/>
        </p:nvSpPr>
        <p:spPr bwMode="auto">
          <a:xfrm>
            <a:off x="0" y="739775"/>
            <a:ext cx="985838" cy="635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 dirty="0">
              <a:solidFill>
                <a:sysClr val="windowText" lastClr="000000"/>
              </a:solidFill>
              <a:ea typeface="HGPｺﾞｼｯｸE" pitchFamily="50" charset="-128"/>
            </a:endParaRPr>
          </a:p>
        </p:txBody>
      </p:sp>
      <p:grpSp>
        <p:nvGrpSpPr>
          <p:cNvPr id="2" name="グループ化 55"/>
          <p:cNvGrpSpPr>
            <a:grpSpLocks/>
          </p:cNvGrpSpPr>
          <p:nvPr userDrawn="1"/>
        </p:nvGrpSpPr>
        <p:grpSpPr bwMode="auto">
          <a:xfrm>
            <a:off x="7624763" y="203200"/>
            <a:ext cx="1344612" cy="385763"/>
            <a:chOff x="7624763" y="203200"/>
            <a:chExt cx="1344612" cy="385763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8613775" y="207963"/>
              <a:ext cx="192088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8008938" y="207963"/>
              <a:ext cx="195262" cy="180975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8161338" y="207963"/>
              <a:ext cx="230187" cy="180975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845550" y="207963"/>
              <a:ext cx="47625" cy="180975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710488" y="207963"/>
              <a:ext cx="193675" cy="180975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942263" y="207963"/>
              <a:ext cx="49212" cy="180975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383588" y="203200"/>
              <a:ext cx="204787" cy="192088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7624763" y="441325"/>
              <a:ext cx="44450" cy="114300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7693025" y="474663"/>
              <a:ext cx="88900" cy="80962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7807325" y="474663"/>
              <a:ext cx="61913" cy="825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7880350" y="474663"/>
              <a:ext cx="92075" cy="114300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7988300" y="474663"/>
              <a:ext cx="36513" cy="80962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8001000" y="441325"/>
              <a:ext cx="26988" cy="238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8045450" y="474663"/>
              <a:ext cx="69850" cy="80962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auto">
            <a:xfrm>
              <a:off x="8124825" y="474663"/>
              <a:ext cx="76200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auto">
            <a:xfrm>
              <a:off x="8332788" y="438150"/>
              <a:ext cx="90487" cy="11747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443913" y="474663"/>
              <a:ext cx="77787" cy="825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auto">
            <a:xfrm>
              <a:off x="8262938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auto">
            <a:xfrm>
              <a:off x="8575675" y="442913"/>
              <a:ext cx="130175" cy="112712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30" name="Freeform 45"/>
            <p:cNvSpPr>
              <a:spLocks noEditPoints="1"/>
            </p:cNvSpPr>
            <p:nvPr/>
          </p:nvSpPr>
          <p:spPr bwMode="auto">
            <a:xfrm>
              <a:off x="8726488" y="474663"/>
              <a:ext cx="77787" cy="825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auto">
            <a:xfrm>
              <a:off x="8909050" y="452438"/>
              <a:ext cx="60325" cy="104775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32" name="Freeform 50"/>
            <p:cNvSpPr>
              <a:spLocks/>
            </p:cNvSpPr>
            <p:nvPr/>
          </p:nvSpPr>
          <p:spPr bwMode="auto">
            <a:xfrm>
              <a:off x="8805863" y="476250"/>
              <a:ext cx="95250" cy="793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8899525" y="419100"/>
              <a:ext cx="50800" cy="33338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ea typeface="HGPｺﾞｼｯｸE" pitchFamily="50" charset="-128"/>
              </a:endParaRPr>
            </a:p>
          </p:txBody>
        </p:sp>
      </p:grpSp>
      <p:sp>
        <p:nvSpPr>
          <p:cNvPr id="34" name="スライド番号プレースホルダ 2"/>
          <p:cNvSpPr>
            <a:spLocks noGrp="1"/>
          </p:cNvSpPr>
          <p:nvPr userDrawn="1"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 smtClean="0"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9918CCA9-1549-4BDD-B3C2-ED538FBB77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BF91C3-4961-435B-887A-9E0E1385CDD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566738" y="3178175"/>
            <a:ext cx="7965702" cy="20891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>
                <a:latin typeface="+mj-ea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+mj-ea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+mj-ea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+mj-ea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grpSp>
        <p:nvGrpSpPr>
          <p:cNvPr id="6" name="グループ化 93"/>
          <p:cNvGrpSpPr>
            <a:grpSpLocks/>
          </p:cNvGrpSpPr>
          <p:nvPr userDrawn="1"/>
        </p:nvGrpSpPr>
        <p:grpSpPr bwMode="auto">
          <a:xfrm>
            <a:off x="6843713" y="547688"/>
            <a:ext cx="1984375" cy="569912"/>
            <a:chOff x="6642100" y="547566"/>
            <a:chExt cx="1982788" cy="569913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8099845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7206798" y="555503"/>
              <a:ext cx="288694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gray">
            <a:xfrm>
              <a:off x="7433628" y="555503"/>
              <a:ext cx="339453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gray">
            <a:xfrm>
              <a:off x="8440885" y="555503"/>
              <a:ext cx="71380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gray">
            <a:xfrm>
              <a:off x="6768998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gray">
            <a:xfrm>
              <a:off x="7110037" y="555503"/>
              <a:ext cx="71381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gray">
            <a:xfrm>
              <a:off x="7760392" y="547566"/>
              <a:ext cx="302971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gray">
            <a:xfrm>
              <a:off x="6642100" y="898404"/>
              <a:ext cx="65035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gray">
            <a:xfrm>
              <a:off x="6742032" y="947617"/>
              <a:ext cx="133243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gray">
            <a:xfrm>
              <a:off x="6911759" y="949204"/>
              <a:ext cx="90415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gray">
            <a:xfrm>
              <a:off x="7018036" y="947617"/>
              <a:ext cx="138003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gray">
            <a:xfrm>
              <a:off x="7178246" y="947617"/>
              <a:ext cx="52345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gray">
            <a:xfrm>
              <a:off x="7195694" y="898404"/>
              <a:ext cx="39656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gray">
            <a:xfrm>
              <a:off x="7260730" y="947617"/>
              <a:ext cx="103104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33"/>
            <p:cNvSpPr>
              <a:spLocks noEditPoints="1"/>
            </p:cNvSpPr>
            <p:nvPr/>
          </p:nvSpPr>
          <p:spPr bwMode="gray">
            <a:xfrm>
              <a:off x="7378111" y="949204"/>
              <a:ext cx="114209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gray">
            <a:xfrm>
              <a:off x="7687425" y="893642"/>
              <a:ext cx="133243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38"/>
            <p:cNvSpPr>
              <a:spLocks noEditPoints="1"/>
            </p:cNvSpPr>
            <p:nvPr/>
          </p:nvSpPr>
          <p:spPr bwMode="gray">
            <a:xfrm>
              <a:off x="7850808" y="949204"/>
              <a:ext cx="114209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41"/>
            <p:cNvSpPr>
              <a:spLocks/>
            </p:cNvSpPr>
            <p:nvPr/>
          </p:nvSpPr>
          <p:spPr bwMode="gray">
            <a:xfrm>
              <a:off x="7582734" y="915867"/>
              <a:ext cx="90416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gray">
            <a:xfrm>
              <a:off x="8045913" y="901579"/>
              <a:ext cx="191934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45"/>
            <p:cNvSpPr>
              <a:spLocks noEditPoints="1"/>
            </p:cNvSpPr>
            <p:nvPr/>
          </p:nvSpPr>
          <p:spPr bwMode="gray">
            <a:xfrm>
              <a:off x="8267986" y="949204"/>
              <a:ext cx="11262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gray">
            <a:xfrm>
              <a:off x="8536059" y="915867"/>
              <a:ext cx="88829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gray">
            <a:xfrm>
              <a:off x="8383781" y="950792"/>
              <a:ext cx="141174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52"/>
            <p:cNvSpPr>
              <a:spLocks/>
            </p:cNvSpPr>
            <p:nvPr/>
          </p:nvSpPr>
          <p:spPr bwMode="gray">
            <a:xfrm>
              <a:off x="8521783" y="868242"/>
              <a:ext cx="76139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正方形/長方形 11"/>
          <p:cNvSpPr>
            <a:spLocks noChangeArrowheads="1"/>
          </p:cNvSpPr>
          <p:nvPr userDrawn="1"/>
        </p:nvSpPr>
        <p:spPr bwMode="gray">
          <a:xfrm>
            <a:off x="325438" y="276383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/>
          </a:p>
        </p:txBody>
      </p:sp>
      <p:grpSp>
        <p:nvGrpSpPr>
          <p:cNvPr id="31" name="グループ化 38"/>
          <p:cNvGrpSpPr>
            <a:grpSpLocks/>
          </p:cNvGrpSpPr>
          <p:nvPr userDrawn="1"/>
        </p:nvGrpSpPr>
        <p:grpSpPr bwMode="auto">
          <a:xfrm>
            <a:off x="323850" y="2763838"/>
            <a:ext cx="2179638" cy="109537"/>
            <a:chOff x="312738" y="2747963"/>
            <a:chExt cx="1970087" cy="109537"/>
          </a:xfrm>
        </p:grpSpPr>
        <p:sp>
          <p:nvSpPr>
            <p:cNvPr id="32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正方形/長方形 40"/>
            <p:cNvSpPr/>
            <p:nvPr/>
          </p:nvSpPr>
          <p:spPr bwMode="gray">
            <a:xfrm>
              <a:off x="312738" y="2747963"/>
              <a:ext cx="985761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Text Box 13"/>
          <p:cNvSpPr txBox="1">
            <a:spLocks noChangeArrowheads="1"/>
          </p:cNvSpPr>
          <p:nvPr userDrawn="1"/>
        </p:nvSpPr>
        <p:spPr bwMode="gray">
          <a:xfrm>
            <a:off x="5499647" y="6599238"/>
            <a:ext cx="319350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pl-PL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ULSI Systems Co.,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2014.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36" name="Text Box 29"/>
          <p:cNvSpPr txBox="1">
            <a:spLocks noChangeArrowheads="1"/>
          </p:cNvSpPr>
          <p:nvPr userDrawn="1"/>
        </p:nvSpPr>
        <p:spPr bwMode="gray">
          <a:xfrm>
            <a:off x="547688" y="2159000"/>
            <a:ext cx="18510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r>
              <a:rPr lang="en-US" altLang="ja-JP" sz="3000" b="1" dirty="0">
                <a:solidFill>
                  <a:srgbClr val="1A1A1A"/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6678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6738" y="3152775"/>
            <a:ext cx="7772400" cy="452432"/>
          </a:xfrm>
        </p:spPr>
        <p:txBody>
          <a:bodyPr anchor="t"/>
          <a:lstStyle>
            <a:lvl1pPr algn="l">
              <a:defRPr sz="2600" b="0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403-9797-4537-9DE2-9AAA7D01E4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5" name="グループ化 93"/>
          <p:cNvGrpSpPr>
            <a:grpSpLocks/>
          </p:cNvGrpSpPr>
          <p:nvPr userDrawn="1"/>
        </p:nvGrpSpPr>
        <p:grpSpPr bwMode="auto">
          <a:xfrm>
            <a:off x="6843713" y="547688"/>
            <a:ext cx="1984375" cy="569912"/>
            <a:chOff x="6642100" y="547566"/>
            <a:chExt cx="1982788" cy="5699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8099845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7206798" y="555503"/>
              <a:ext cx="288694" cy="268288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gray">
            <a:xfrm>
              <a:off x="7433628" y="555503"/>
              <a:ext cx="339453" cy="268288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gray">
            <a:xfrm>
              <a:off x="8440885" y="555503"/>
              <a:ext cx="71380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gray">
            <a:xfrm>
              <a:off x="6768998" y="555503"/>
              <a:ext cx="285521" cy="268288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gray">
            <a:xfrm>
              <a:off x="7110037" y="555503"/>
              <a:ext cx="71381" cy="268288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gray">
            <a:xfrm>
              <a:off x="7760392" y="547566"/>
              <a:ext cx="302971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6642100" y="898404"/>
              <a:ext cx="65035" cy="169863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gray">
            <a:xfrm>
              <a:off x="6742032" y="947617"/>
              <a:ext cx="133243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gray">
            <a:xfrm>
              <a:off x="6911759" y="949204"/>
              <a:ext cx="90415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gray">
            <a:xfrm>
              <a:off x="7018036" y="947617"/>
              <a:ext cx="138003" cy="169862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7178246" y="947617"/>
              <a:ext cx="52345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gray">
            <a:xfrm>
              <a:off x="7195694" y="898404"/>
              <a:ext cx="39656" cy="36513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gray">
            <a:xfrm>
              <a:off x="7260730" y="947617"/>
              <a:ext cx="103104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33"/>
            <p:cNvSpPr>
              <a:spLocks noEditPoints="1"/>
            </p:cNvSpPr>
            <p:nvPr/>
          </p:nvSpPr>
          <p:spPr bwMode="gray">
            <a:xfrm>
              <a:off x="7378111" y="949204"/>
              <a:ext cx="114209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36"/>
            <p:cNvSpPr>
              <a:spLocks/>
            </p:cNvSpPr>
            <p:nvPr/>
          </p:nvSpPr>
          <p:spPr bwMode="gray">
            <a:xfrm>
              <a:off x="7687425" y="893642"/>
              <a:ext cx="133243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38"/>
            <p:cNvSpPr>
              <a:spLocks noEditPoints="1"/>
            </p:cNvSpPr>
            <p:nvPr/>
          </p:nvSpPr>
          <p:spPr bwMode="gray">
            <a:xfrm>
              <a:off x="7850808" y="949204"/>
              <a:ext cx="114209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gray">
            <a:xfrm>
              <a:off x="7582734" y="915867"/>
              <a:ext cx="90416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gray">
            <a:xfrm>
              <a:off x="8045913" y="901579"/>
              <a:ext cx="191934" cy="166688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gray">
            <a:xfrm>
              <a:off x="8267986" y="949204"/>
              <a:ext cx="11262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gray">
            <a:xfrm>
              <a:off x="8536059" y="915867"/>
              <a:ext cx="88829" cy="15398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50"/>
            <p:cNvSpPr>
              <a:spLocks/>
            </p:cNvSpPr>
            <p:nvPr/>
          </p:nvSpPr>
          <p:spPr bwMode="gray">
            <a:xfrm>
              <a:off x="8383781" y="950792"/>
              <a:ext cx="141174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gray">
            <a:xfrm>
              <a:off x="8521783" y="868242"/>
              <a:ext cx="76139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正方形/長方形 11"/>
          <p:cNvSpPr>
            <a:spLocks noChangeArrowheads="1"/>
          </p:cNvSpPr>
          <p:nvPr userDrawn="1"/>
        </p:nvSpPr>
        <p:spPr bwMode="gray">
          <a:xfrm>
            <a:off x="325438" y="276383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/>
          </a:p>
        </p:txBody>
      </p:sp>
      <p:grpSp>
        <p:nvGrpSpPr>
          <p:cNvPr id="30" name="グループ化 38"/>
          <p:cNvGrpSpPr>
            <a:grpSpLocks/>
          </p:cNvGrpSpPr>
          <p:nvPr userDrawn="1"/>
        </p:nvGrpSpPr>
        <p:grpSpPr bwMode="auto">
          <a:xfrm>
            <a:off x="323850" y="2763838"/>
            <a:ext cx="2179638" cy="109537"/>
            <a:chOff x="312738" y="2747963"/>
            <a:chExt cx="1970087" cy="109537"/>
          </a:xfrm>
        </p:grpSpPr>
        <p:sp>
          <p:nvSpPr>
            <p:cNvPr id="31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正方形/長方形 40"/>
            <p:cNvSpPr/>
            <p:nvPr/>
          </p:nvSpPr>
          <p:spPr bwMode="gray">
            <a:xfrm>
              <a:off x="312738" y="2747963"/>
              <a:ext cx="985761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5499647" y="6599238"/>
            <a:ext cx="319350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pl-PL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ULSI Systems Co.,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2014.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032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8454E-519B-441A-A0BB-CC668D95BA1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29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リード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864766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8454E-519B-441A-A0BB-CC668D95BA1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06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629B4-FF38-4553-8E11-1933ACAC96F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5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3202E-4C98-4BD3-8F5A-F536DAF7191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42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>
                <a:tab pos="896938" algn="l"/>
              </a:tabLst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FA61-85A9-48C5-8CB0-340F2AD3BE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46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350E2-02B0-4548-AA9B-25B377CEFA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46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12713" y="180975"/>
            <a:ext cx="7381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gray">
          <a:xfrm>
            <a:off x="5499647" y="6599238"/>
            <a:ext cx="3193503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pl-PL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 ULSI Systems Co.,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2014.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6" name="正方形/長方形 11"/>
          <p:cNvSpPr>
            <a:spLocks noChangeArrowheads="1"/>
          </p:cNvSpPr>
          <p:nvPr/>
        </p:nvSpPr>
        <p:spPr bwMode="gray">
          <a:xfrm>
            <a:off x="0" y="739775"/>
            <a:ext cx="9144000" cy="74613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/>
          </a:p>
        </p:txBody>
      </p:sp>
      <p:grpSp>
        <p:nvGrpSpPr>
          <p:cNvPr id="3078" name="グループ化 62"/>
          <p:cNvGrpSpPr>
            <a:grpSpLocks/>
          </p:cNvGrpSpPr>
          <p:nvPr/>
        </p:nvGrpSpPr>
        <p:grpSpPr bwMode="auto">
          <a:xfrm>
            <a:off x="0" y="739775"/>
            <a:ext cx="1481138" cy="74613"/>
            <a:chOff x="312738" y="2747963"/>
            <a:chExt cx="1970087" cy="109537"/>
          </a:xfrm>
        </p:grpSpPr>
        <p:sp>
          <p:nvSpPr>
            <p:cNvPr id="8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9"/>
            <p:cNvSpPr/>
            <p:nvPr/>
          </p:nvSpPr>
          <p:spPr bwMode="gray">
            <a:xfrm>
              <a:off x="312738" y="2747963"/>
              <a:ext cx="986100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79" name="グループ化 37"/>
          <p:cNvGrpSpPr>
            <a:grpSpLocks/>
          </p:cNvGrpSpPr>
          <p:nvPr/>
        </p:nvGrpSpPr>
        <p:grpSpPr bwMode="auto">
          <a:xfrm>
            <a:off x="7624763" y="201613"/>
            <a:ext cx="1346200" cy="387350"/>
            <a:chOff x="6642100" y="547566"/>
            <a:chExt cx="1982788" cy="569913"/>
          </a:xfrm>
        </p:grpSpPr>
        <p:sp>
          <p:nvSpPr>
            <p:cNvPr id="11" name="Freeform 5"/>
            <p:cNvSpPr>
              <a:spLocks/>
            </p:cNvSpPr>
            <p:nvPr/>
          </p:nvSpPr>
          <p:spPr bwMode="gray">
            <a:xfrm>
              <a:off x="8098794" y="554572"/>
              <a:ext cx="285260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gray">
            <a:xfrm>
              <a:off x="7207943" y="554572"/>
              <a:ext cx="287597" cy="26860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gray">
            <a:xfrm>
              <a:off x="7434747" y="554572"/>
              <a:ext cx="336700" cy="26860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gray">
            <a:xfrm>
              <a:off x="8440170" y="554572"/>
              <a:ext cx="72485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gray">
            <a:xfrm>
              <a:off x="6768362" y="554572"/>
              <a:ext cx="287597" cy="26860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gray">
            <a:xfrm>
              <a:off x="7109739" y="554572"/>
              <a:ext cx="72483" cy="26860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7759756" y="547566"/>
              <a:ext cx="303965" cy="282620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gray">
            <a:xfrm>
              <a:off x="6642100" y="897922"/>
              <a:ext cx="65469" cy="170506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6742642" y="946972"/>
              <a:ext cx="133278" cy="121457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gray">
            <a:xfrm>
              <a:off x="6910992" y="949308"/>
              <a:ext cx="91190" cy="121457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gray">
            <a:xfrm>
              <a:off x="7018548" y="946972"/>
              <a:ext cx="137954" cy="170507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gray">
            <a:xfrm>
              <a:off x="7177546" y="946972"/>
              <a:ext cx="53779" cy="121457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gray">
            <a:xfrm>
              <a:off x="7196251" y="897922"/>
              <a:ext cx="39750" cy="37371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gray">
            <a:xfrm>
              <a:off x="7261721" y="946972"/>
              <a:ext cx="102881" cy="121457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33"/>
            <p:cNvSpPr>
              <a:spLocks noEditPoints="1"/>
            </p:cNvSpPr>
            <p:nvPr/>
          </p:nvSpPr>
          <p:spPr bwMode="gray">
            <a:xfrm>
              <a:off x="7378630" y="949308"/>
              <a:ext cx="114572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gray">
            <a:xfrm>
              <a:off x="7687272" y="893251"/>
              <a:ext cx="133278" cy="175177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gray">
            <a:xfrm>
              <a:off x="7850945" y="949308"/>
              <a:ext cx="114572" cy="121457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gray">
            <a:xfrm>
              <a:off x="7584391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gray">
            <a:xfrm>
              <a:off x="8045016" y="902594"/>
              <a:ext cx="191732" cy="165835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45"/>
            <p:cNvSpPr>
              <a:spLocks noEditPoints="1"/>
            </p:cNvSpPr>
            <p:nvPr/>
          </p:nvSpPr>
          <p:spPr bwMode="gray">
            <a:xfrm>
              <a:off x="8267144" y="949308"/>
              <a:ext cx="112233" cy="121457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48"/>
            <p:cNvSpPr>
              <a:spLocks/>
            </p:cNvSpPr>
            <p:nvPr/>
          </p:nvSpPr>
          <p:spPr bwMode="gray">
            <a:xfrm>
              <a:off x="8536037" y="916608"/>
              <a:ext cx="88851" cy="154157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50"/>
            <p:cNvSpPr>
              <a:spLocks/>
            </p:cNvSpPr>
            <p:nvPr/>
          </p:nvSpPr>
          <p:spPr bwMode="gray">
            <a:xfrm>
              <a:off x="8384053" y="951643"/>
              <a:ext cx="140292" cy="11678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gray">
            <a:xfrm>
              <a:off x="8522007" y="867557"/>
              <a:ext cx="74822" cy="49051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スライド番号プレースホルダ 2"/>
          <p:cNvSpPr>
            <a:spLocks noGrp="1"/>
          </p:cNvSpPr>
          <p:nvPr>
            <p:ph type="sldNum" sz="quarter" idx="4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BF91C3-4961-435B-887A-9E0E1385CD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3" r:id="rId3"/>
    <p:sldLayoutId id="2147483694" r:id="rId4"/>
    <p:sldLayoutId id="2147483697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  <p:sldLayoutId id="2147483686" r:id="rId12"/>
    <p:sldLayoutId id="2147483685" r:id="rId13"/>
    <p:sldLayoutId id="2147483698" r:id="rId14"/>
    <p:sldLayoutId id="2147483700" r:id="rId1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809625" algn="l"/>
        </a:tabLs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tabLst>
          <a:tab pos="4127500" algn="l"/>
        </a:tabLst>
        <a:defRPr kumimoji="1" sz="2200">
          <a:solidFill>
            <a:srgbClr val="000000"/>
          </a:solidFill>
          <a:latin typeface="+mn-lt"/>
          <a:ea typeface="+mn-ea"/>
          <a:cs typeface="+mn-cs"/>
        </a:defRPr>
      </a:lvl1pPr>
      <a:lvl2pPr marL="544513" indent="-2746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tabLst>
          <a:tab pos="4127500" algn="l"/>
        </a:tabLst>
        <a:defRPr kumimoji="1" sz="2000">
          <a:solidFill>
            <a:srgbClr val="000000"/>
          </a:solidFill>
          <a:latin typeface="+mn-lt"/>
          <a:ea typeface="+mn-ea"/>
        </a:defRPr>
      </a:lvl2pPr>
      <a:lvl3pPr marL="728663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tabLst>
          <a:tab pos="4127500" algn="l"/>
        </a:tabLst>
        <a:defRPr kumimoji="1">
          <a:solidFill>
            <a:srgbClr val="000000"/>
          </a:solidFill>
          <a:latin typeface="+mn-lt"/>
          <a:ea typeface="+mn-ea"/>
        </a:defRPr>
      </a:lvl3pPr>
      <a:lvl4pPr marL="914400" indent="-18415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4127500" algn="l"/>
        </a:tabLst>
        <a:defRPr kumimoji="1" sz="1600">
          <a:solidFill>
            <a:srgbClr val="000000"/>
          </a:solidFill>
          <a:latin typeface="+mn-lt"/>
          <a:ea typeface="+mn-ea"/>
        </a:defRPr>
      </a:lvl4pPr>
      <a:lvl5pPr marL="1058863" indent="-142875" algn="l" rtl="0" eaLnBrk="0" fontAlgn="base" hangingPunct="0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5pPr>
      <a:lvl6pPr marL="1516063" indent="-142875" algn="l" rtl="0" fontAlgn="base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6pPr>
      <a:lvl7pPr marL="1973263" indent="-142875" algn="l" rtl="0" fontAlgn="base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7pPr>
      <a:lvl8pPr marL="2430463" indent="-142875" algn="l" rtl="0" fontAlgn="base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8pPr>
      <a:lvl9pPr marL="2887663" indent="-142875" algn="l" rtl="0" fontAlgn="base">
        <a:spcBef>
          <a:spcPct val="20000"/>
        </a:spcBef>
        <a:spcAft>
          <a:spcPct val="0"/>
        </a:spcAft>
        <a:buChar char="»"/>
        <a:tabLst>
          <a:tab pos="4127500" algn="l"/>
        </a:tabLst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3437512" y="5060950"/>
            <a:ext cx="238283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2015</a:t>
            </a:r>
            <a:r>
              <a:rPr lang="ja-JP" altLang="en-US" sz="1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年 月 日</a:t>
            </a:r>
            <a:endParaRPr lang="ja-JP" altLang="en-US" sz="18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7171" name="Picture 6" descr="日本語ヨコ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049" y="5472173"/>
            <a:ext cx="3209765" cy="29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2999318" y="5783263"/>
            <a:ext cx="32592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組込アーキテクチャ設計部</a:t>
            </a:r>
            <a:r>
              <a:rPr lang="ja-JP" altLang="en-US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</a:t>
            </a:r>
            <a:endParaRPr lang="en-US" altLang="ja-JP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8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デバイス事業部　</a:t>
            </a:r>
            <a:r>
              <a:rPr lang="ja-JP" altLang="en-US" sz="1800" dirty="0" smtClean="0">
                <a:solidFill>
                  <a:schemeClr val="tx1"/>
                </a:solidFill>
              </a:rPr>
              <a:t>小倉建治</a:t>
            </a:r>
            <a:r>
              <a:rPr lang="ja-JP" altLang="en-US" dirty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　</a:t>
            </a:r>
          </a:p>
        </p:txBody>
      </p:sp>
      <p:sp>
        <p:nvSpPr>
          <p:cNvPr id="7173" name="タイトル 60"/>
          <p:cNvSpPr>
            <a:spLocks/>
          </p:cNvSpPr>
          <p:nvPr/>
        </p:nvSpPr>
        <p:spPr bwMode="auto">
          <a:xfrm>
            <a:off x="1784077" y="2996952"/>
            <a:ext cx="5380211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altLang="ja-JP" sz="3600" dirty="0" smtClean="0"/>
              <a:t>FPGA</a:t>
            </a:r>
            <a:r>
              <a:rPr lang="ja-JP" altLang="en-US" sz="3600" dirty="0" smtClean="0"/>
              <a:t>設計実績とご提案</a:t>
            </a:r>
            <a:endParaRPr lang="en-US" altLang="ja-JP" sz="36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 flipV="1">
            <a:off x="1876425" y="4723911"/>
            <a:ext cx="5314950" cy="30163"/>
          </a:xfrm>
          <a:prstGeom prst="rect">
            <a:avLst/>
          </a:prstGeom>
          <a:gradFill rotWithShape="0">
            <a:gsLst>
              <a:gs pos="0">
                <a:srgbClr val="686868"/>
              </a:gs>
              <a:gs pos="100000">
                <a:srgbClr val="EDED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endParaRPr lang="ja-JP" altLang="en-US" b="1">
              <a:solidFill>
                <a:schemeClr val="tx1"/>
              </a:solidFill>
              <a:latin typeface="Arial" charset="0"/>
              <a:ea typeface="HGPｺﾞｼｯｸE" pitchFamily="50" charset="-128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2400" y="1401763"/>
            <a:ext cx="672465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ja-JP" altLang="en-US" sz="3200" u="sng" dirty="0" smtClean="0">
                <a:latin typeface="+mj-ea"/>
                <a:ea typeface="+mj-ea"/>
              </a:rPr>
              <a:t>　　　　　　　　　　　　　　　　　殿</a:t>
            </a:r>
            <a:endParaRPr lang="en-US" altLang="ja-JP" sz="3200" u="sng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Rectangle 143"/>
          <p:cNvSpPr txBox="1">
            <a:spLocks noChangeArrowheads="1"/>
          </p:cNvSpPr>
          <p:nvPr/>
        </p:nvSpPr>
        <p:spPr>
          <a:xfrm>
            <a:off x="2428874" y="3656012"/>
            <a:ext cx="4375373" cy="853107"/>
          </a:xfrm>
          <a:prstGeom prst="rect">
            <a:avLst/>
          </a:prstGeom>
          <a:noFill/>
        </p:spPr>
        <p:txBody>
          <a:bodyPr lIns="90000" rIns="90000"/>
          <a:lstStyle/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n"/>
              <a:tabLst>
                <a:tab pos="4127500" algn="l"/>
              </a:tabLst>
              <a:defRPr/>
            </a:pPr>
            <a:r>
              <a:rPr kumimoji="1" lang="en-US" altLang="ja-JP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SOC-FPGA</a:t>
            </a:r>
            <a:r>
              <a:rPr kumimoji="1" lang="ja-JP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設計実績</a:t>
            </a:r>
            <a:endParaRPr kumimoji="1" lang="en-US" altLang="ja-JP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n"/>
              <a:tabLst>
                <a:tab pos="4127500" algn="l"/>
              </a:tabLst>
              <a:defRPr/>
            </a:pPr>
            <a:r>
              <a:rPr kumimoji="1" lang="ja-JP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機能安全対応に向けた取組み</a:t>
            </a:r>
          </a:p>
        </p:txBody>
      </p:sp>
    </p:spTree>
    <p:extLst>
      <p:ext uri="{BB962C8B-B14F-4D97-AF65-F5344CB8AC3E}">
        <p14:creationId xmlns:p14="http://schemas.microsoft.com/office/powerpoint/2010/main" val="8726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667643"/>
              </p:ext>
            </p:extLst>
          </p:nvPr>
        </p:nvGraphicFramePr>
        <p:xfrm>
          <a:off x="539552" y="2205298"/>
          <a:ext cx="8136905" cy="3859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9914"/>
                <a:gridCol w="1142022"/>
                <a:gridCol w="2569549"/>
                <a:gridCol w="2355420"/>
              </a:tblGrid>
              <a:tr h="642290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項目</a:t>
                      </a:r>
                      <a:endParaRPr kumimoji="1" lang="en-US" altLang="ja-JP" dirty="0" smtClean="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XILINX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ALTERA(※)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092448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CRAM</a:t>
                      </a:r>
                      <a:r>
                        <a:rPr kumimoji="1" lang="ja-JP" altLang="en-US" dirty="0" smtClean="0"/>
                        <a:t>アクセス機能の公開状況</a:t>
                      </a:r>
                      <a:endParaRPr kumimoji="1" lang="en-US" altLang="ja-JP" dirty="0" smtClean="0"/>
                    </a:p>
                    <a:p>
                      <a:pPr algn="l"/>
                      <a:r>
                        <a:rPr kumimoji="1" lang="en-US" altLang="ja-JP" dirty="0" smtClean="0"/>
                        <a:t>(CRC</a:t>
                      </a:r>
                      <a:r>
                        <a:rPr kumimoji="1" lang="ja-JP" altLang="en-US" dirty="0" smtClean="0"/>
                        <a:t>エラー訂正用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アクセス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制限</a:t>
                      </a:r>
                      <a:endParaRPr kumimoji="1"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○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dirty="0" smtClean="0"/>
                        <a:t>読出し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書込み許可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▲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dirty="0" smtClean="0"/>
                        <a:t>書込み許可</a:t>
                      </a:r>
                      <a:endParaRPr kumimoji="1" lang="en-US" altLang="ja-JP" dirty="0" smtClean="0"/>
                    </a:p>
                  </a:txBody>
                  <a:tcPr anchor="ctr"/>
                </a:tc>
              </a:tr>
              <a:tr h="114549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サポート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デバイス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Virtex-4/5/6/7</a:t>
                      </a:r>
                    </a:p>
                    <a:p>
                      <a:r>
                        <a:rPr kumimoji="1" lang="en-US" altLang="ja-JP" dirty="0" smtClean="0"/>
                        <a:t>Kintex-7</a:t>
                      </a:r>
                    </a:p>
                    <a:p>
                      <a:r>
                        <a:rPr kumimoji="1" lang="en-US" altLang="ja-JP" dirty="0" smtClean="0"/>
                        <a:t>Artix-7</a:t>
                      </a:r>
                    </a:p>
                    <a:p>
                      <a:r>
                        <a:rPr kumimoji="1" lang="en-US" altLang="ja-JP" dirty="0" smtClean="0"/>
                        <a:t>Zynq-7000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Stratix</a:t>
                      </a:r>
                      <a:r>
                        <a:rPr kumimoji="1" lang="en-US" altLang="ja-JP" dirty="0" smtClean="0"/>
                        <a:t> V</a:t>
                      </a:r>
                    </a:p>
                    <a:p>
                      <a:r>
                        <a:rPr kumimoji="1" lang="en-US" altLang="ja-JP" dirty="0" err="1" smtClean="0"/>
                        <a:t>Arria</a:t>
                      </a:r>
                      <a:r>
                        <a:rPr kumimoji="1" lang="en-US" altLang="ja-JP" dirty="0" smtClean="0"/>
                        <a:t> V</a:t>
                      </a:r>
                    </a:p>
                    <a:p>
                      <a:r>
                        <a:rPr kumimoji="1" lang="en-US" altLang="ja-JP" dirty="0" smtClean="0"/>
                        <a:t>Cyclone V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936192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温度特性保証範囲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オートモーティブ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グレードあり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(Artix-7,Spartan</a:t>
                      </a:r>
                      <a:r>
                        <a:rPr kumimoji="1" lang="ja-JP" altLang="en-US" dirty="0" smtClean="0"/>
                        <a:t>ファミリ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オートモーティブ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グレードあり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(Cyclone</a:t>
                      </a:r>
                      <a:r>
                        <a:rPr kumimoji="1" lang="ja-JP" altLang="en-US" dirty="0" smtClean="0"/>
                        <a:t>ファミリ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タイトル 1"/>
          <p:cNvSpPr txBox="1">
            <a:spLocks/>
          </p:cNvSpPr>
          <p:nvPr/>
        </p:nvSpPr>
        <p:spPr bwMode="auto">
          <a:xfrm>
            <a:off x="904801" y="174790"/>
            <a:ext cx="6907559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600" dirty="0" smtClean="0"/>
              <a:t>FPGA</a:t>
            </a:r>
            <a:r>
              <a:rPr lang="ja-JP" altLang="en-US" sz="2600" dirty="0" smtClean="0"/>
              <a:t>ベンダー情報を活用した</a:t>
            </a:r>
            <a:r>
              <a:rPr lang="en-US" altLang="ja-JP" sz="2600" dirty="0" smtClean="0"/>
              <a:t>FPGA</a:t>
            </a:r>
            <a:r>
              <a:rPr lang="ja-JP" altLang="en-US" sz="2600" dirty="0" smtClean="0"/>
              <a:t>設計サービス</a:t>
            </a:r>
            <a:endParaRPr lang="ja-JP" altLang="en-US" sz="26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179388" y="908050"/>
            <a:ext cx="8641083" cy="86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tabLst>
                <a:tab pos="4127500" algn="l"/>
              </a:tabLst>
              <a:defRPr kumimoji="1"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451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tabLst>
                <a:tab pos="4127500" algn="l"/>
              </a:tabLst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7286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>
                <a:tab pos="4127500" algn="l"/>
              </a:tabLst>
              <a:defRPr kumimoji="1">
                <a:solidFill>
                  <a:srgbClr val="000000"/>
                </a:solidFill>
                <a:latin typeface="+mn-lt"/>
                <a:ea typeface="+mn-ea"/>
              </a:defRPr>
            </a:lvl3pPr>
            <a:lvl4pPr marL="914400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4127500" algn="l"/>
              </a:tabLst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1058863" indent="-1428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5pPr>
            <a:lvl6pPr marL="15160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19732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24304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28876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dirty="0" smtClean="0"/>
              <a:t>ターゲット製品に最適な高安全化技術の検討・提案</a:t>
            </a:r>
            <a:endParaRPr lang="en-US" altLang="ja-JP" dirty="0"/>
          </a:p>
          <a:p>
            <a:r>
              <a:rPr lang="en-US" altLang="ja-JP" dirty="0" smtClean="0"/>
              <a:t>FPGA</a:t>
            </a:r>
            <a:r>
              <a:rPr lang="ja-JP" altLang="en-US" dirty="0"/>
              <a:t>ベンダーが提供する</a:t>
            </a:r>
            <a:r>
              <a:rPr lang="ja-JP" altLang="en-US" dirty="0" smtClean="0"/>
              <a:t>高安全化技術を活用した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設計・検証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6562" y="6166204"/>
            <a:ext cx="374989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※(</a:t>
            </a:r>
            <a:r>
              <a:rPr kumimoji="1" lang="ja-JP" altLang="en-US" sz="1400" dirty="0" smtClean="0"/>
              <a:t>日立超</a:t>
            </a:r>
            <a:r>
              <a:rPr kumimoji="1" lang="en-US" altLang="ja-JP" sz="1400" dirty="0" smtClean="0"/>
              <a:t>L)</a:t>
            </a:r>
            <a:r>
              <a:rPr lang="ja-JP" altLang="en-US" sz="1400" dirty="0"/>
              <a:t>と</a:t>
            </a:r>
            <a:r>
              <a:rPr kumimoji="1" lang="en-US" altLang="ja-JP" sz="1400" dirty="0" smtClean="0"/>
              <a:t>ALTERA</a:t>
            </a:r>
            <a:r>
              <a:rPr kumimoji="1" lang="ja-JP" altLang="en-US" sz="1400" dirty="0" smtClean="0"/>
              <a:t>は</a:t>
            </a:r>
            <a:r>
              <a:rPr kumimoji="1" lang="en-US" altLang="ja-JP" sz="1400" dirty="0" smtClean="0"/>
              <a:t>DSN</a:t>
            </a:r>
            <a:r>
              <a:rPr lang="ja-JP" altLang="en-US" sz="1400" dirty="0" smtClean="0"/>
              <a:t>パートナー締結済</a:t>
            </a:r>
            <a:endParaRPr kumimoji="1" lang="ja-JP" altLang="en-US" sz="14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467544" y="1789984"/>
            <a:ext cx="4729764" cy="43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tabLst>
                <a:tab pos="4127500" algn="l"/>
              </a:tabLst>
              <a:defRPr kumimoji="1"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451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tabLst>
                <a:tab pos="4127500" algn="l"/>
              </a:tabLst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7286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>
                <a:tab pos="4127500" algn="l"/>
              </a:tabLst>
              <a:defRPr kumimoji="1">
                <a:solidFill>
                  <a:srgbClr val="000000"/>
                </a:solidFill>
                <a:latin typeface="+mn-lt"/>
                <a:ea typeface="+mn-ea"/>
              </a:defRPr>
            </a:lvl3pPr>
            <a:lvl4pPr marL="914400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4127500" algn="l"/>
              </a:tabLst>
              <a:defRPr kumimoji="1"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1058863" indent="-1428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5pPr>
            <a:lvl6pPr marL="15160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19732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24304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2887663" indent="-142875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127500" algn="l"/>
              </a:tabLst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ja-JP" altLang="en-US" sz="2000" dirty="0" smtClean="0"/>
              <a:t>各社の高安全性対応状況</a:t>
            </a:r>
            <a:endParaRPr lang="en-US" altLang="ja-JP" sz="2000" dirty="0" smtClean="0"/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107504" y="50396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A</a:t>
            </a: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0" name="スライド番号プレースホルダ 317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 lIns="36000" tIns="36000" rIns="36000" bIns="36000"/>
          <a:lstStyle/>
          <a:p>
            <a:pPr>
              <a:defRPr/>
            </a:pPr>
            <a:fld id="{5C35FF61-C257-4D26-AFB1-7A43F2AC24B7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150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08857" y="165103"/>
            <a:ext cx="4099247" cy="452432"/>
          </a:xfrm>
        </p:spPr>
        <p:txBody>
          <a:bodyPr/>
          <a:lstStyle/>
          <a:p>
            <a:r>
              <a:rPr kumimoji="1" lang="en-US" altLang="ja-JP" sz="2600" dirty="0" smtClean="0"/>
              <a:t>FPGA</a:t>
            </a:r>
            <a:r>
              <a:rPr kumimoji="1" lang="ja-JP" altLang="en-US" sz="2600" dirty="0" smtClean="0"/>
              <a:t>の高安全化のニーズ</a:t>
            </a:r>
            <a:endParaRPr kumimoji="1" lang="ja-JP" altLang="en-US" sz="26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機能安全のために、ハードウェアにはシステマティック故障（論理バグに類するもの）と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ランダム故障への対応が</a:t>
            </a:r>
            <a:r>
              <a:rPr lang="ja-JP" altLang="en-US" dirty="0">
                <a:solidFill>
                  <a:srgbClr val="FF0000"/>
                </a:solidFill>
              </a:rPr>
              <a:t>重要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FPGA</a:t>
            </a:r>
            <a:r>
              <a:rPr lang="ja-JP" altLang="en-US" dirty="0" smtClean="0"/>
              <a:t>では特</a:t>
            </a:r>
            <a:r>
              <a:rPr lang="ja-JP" altLang="en-US" dirty="0"/>
              <a:t>にコンフィグレーションメモリ（</a:t>
            </a:r>
            <a:r>
              <a:rPr lang="en-US" altLang="ja-JP" dirty="0"/>
              <a:t>CRAM</a:t>
            </a:r>
            <a:r>
              <a:rPr lang="ja-JP" altLang="en-US" dirty="0"/>
              <a:t>）の</a:t>
            </a:r>
            <a:r>
              <a:rPr lang="ja-JP" altLang="en-US" dirty="0" smtClean="0">
                <a:solidFill>
                  <a:srgbClr val="FF0000"/>
                </a:solidFill>
              </a:rPr>
              <a:t>ソフトエラーが問題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2A395-3234-40DD-889D-4BF65525A8B6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>
            <a:off x="5000752" y="4683041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9" name="Line 102"/>
          <p:cNvSpPr>
            <a:spLocks noChangeShapeType="1"/>
          </p:cNvSpPr>
          <p:nvPr/>
        </p:nvSpPr>
        <p:spPr bwMode="auto">
          <a:xfrm>
            <a:off x="5000752" y="4197733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10" name="Freeform 123"/>
          <p:cNvSpPr>
            <a:spLocks/>
          </p:cNvSpPr>
          <p:nvPr/>
        </p:nvSpPr>
        <p:spPr bwMode="auto">
          <a:xfrm>
            <a:off x="5047979" y="2454931"/>
            <a:ext cx="50861" cy="2656039"/>
          </a:xfrm>
          <a:custGeom>
            <a:avLst/>
            <a:gdLst>
              <a:gd name="T0" fmla="*/ 0 w 1"/>
              <a:gd name="T1" fmla="*/ 0 h 988"/>
              <a:gd name="T2" fmla="*/ 0 w 1"/>
              <a:gd name="T3" fmla="*/ 2147483647 h 988"/>
              <a:gd name="T4" fmla="*/ 0 60000 65536"/>
              <a:gd name="T5" fmla="*/ 0 60000 65536"/>
              <a:gd name="T6" fmla="*/ 0 w 1"/>
              <a:gd name="T7" fmla="*/ 0 h 988"/>
              <a:gd name="T8" fmla="*/ 1 w 1"/>
              <a:gd name="T9" fmla="*/ 988 h 9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88">
                <a:moveTo>
                  <a:pt x="0" y="0"/>
                </a:moveTo>
                <a:lnTo>
                  <a:pt x="0" y="9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arrow" w="sm" len="sm"/>
            <a:tailEnd type="none" w="sm" len="sm"/>
          </a:ln>
        </p:spPr>
        <p:txBody>
          <a:bodyPr lIns="0" tIns="0" rIns="0" bIns="0" anchor="ctr"/>
          <a:lstStyle/>
          <a:p>
            <a:endParaRPr lang="ja-JP" altLang="en-US"/>
          </a:p>
        </p:txBody>
      </p:sp>
      <p:sp>
        <p:nvSpPr>
          <p:cNvPr id="11" name="Text Box 88"/>
          <p:cNvSpPr txBox="1">
            <a:spLocks noChangeAspect="1" noChangeArrowheads="1"/>
          </p:cNvSpPr>
          <p:nvPr/>
        </p:nvSpPr>
        <p:spPr bwMode="auto">
          <a:xfrm>
            <a:off x="4460356" y="4598702"/>
            <a:ext cx="445635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 dirty="0">
                <a:latin typeface="Tahoma" pitchFamily="34" charset="0"/>
              </a:rPr>
              <a:t>2,000</a:t>
            </a:r>
          </a:p>
        </p:txBody>
      </p:sp>
      <p:sp>
        <p:nvSpPr>
          <p:cNvPr id="12" name="Text Box 88"/>
          <p:cNvSpPr txBox="1">
            <a:spLocks noChangeAspect="1" noChangeArrowheads="1"/>
          </p:cNvSpPr>
          <p:nvPr/>
        </p:nvSpPr>
        <p:spPr bwMode="auto">
          <a:xfrm>
            <a:off x="4469351" y="4134913"/>
            <a:ext cx="443904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>
                <a:latin typeface="Tahoma" pitchFamily="34" charset="0"/>
              </a:rPr>
              <a:t>4,000</a:t>
            </a:r>
          </a:p>
        </p:txBody>
      </p:sp>
      <p:sp>
        <p:nvSpPr>
          <p:cNvPr id="13" name="Line 94"/>
          <p:cNvSpPr>
            <a:spLocks noChangeShapeType="1"/>
          </p:cNvSpPr>
          <p:nvPr/>
        </p:nvSpPr>
        <p:spPr bwMode="auto">
          <a:xfrm>
            <a:off x="4993485" y="2835048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14" name="Text Box 88"/>
          <p:cNvSpPr txBox="1">
            <a:spLocks noChangeAspect="1" noChangeArrowheads="1"/>
          </p:cNvSpPr>
          <p:nvPr/>
        </p:nvSpPr>
        <p:spPr bwMode="auto">
          <a:xfrm>
            <a:off x="4379920" y="2750710"/>
            <a:ext cx="543418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>
                <a:latin typeface="Tahoma" pitchFamily="34" charset="0"/>
              </a:rPr>
              <a:t>10,000</a:t>
            </a:r>
          </a:p>
        </p:txBody>
      </p:sp>
      <p:sp>
        <p:nvSpPr>
          <p:cNvPr id="15" name="Line 102"/>
          <p:cNvSpPr>
            <a:spLocks noChangeShapeType="1"/>
          </p:cNvSpPr>
          <p:nvPr/>
        </p:nvSpPr>
        <p:spPr bwMode="auto">
          <a:xfrm>
            <a:off x="4995303" y="3745895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16" name="Text Box 88"/>
          <p:cNvSpPr txBox="1">
            <a:spLocks noChangeAspect="1" noChangeArrowheads="1"/>
          </p:cNvSpPr>
          <p:nvPr/>
        </p:nvSpPr>
        <p:spPr bwMode="auto">
          <a:xfrm>
            <a:off x="4462173" y="3673510"/>
            <a:ext cx="445635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>
                <a:latin typeface="Tahoma" pitchFamily="34" charset="0"/>
              </a:rPr>
              <a:t>6,000</a:t>
            </a:r>
          </a:p>
        </p:txBody>
      </p:sp>
      <p:sp>
        <p:nvSpPr>
          <p:cNvPr id="17" name="Line 102"/>
          <p:cNvSpPr>
            <a:spLocks noChangeShapeType="1"/>
          </p:cNvSpPr>
          <p:nvPr/>
        </p:nvSpPr>
        <p:spPr bwMode="auto">
          <a:xfrm>
            <a:off x="4989853" y="3294057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18" name="Text Box 88"/>
          <p:cNvSpPr txBox="1">
            <a:spLocks noChangeAspect="1" noChangeArrowheads="1"/>
          </p:cNvSpPr>
          <p:nvPr/>
        </p:nvSpPr>
        <p:spPr bwMode="auto">
          <a:xfrm>
            <a:off x="4456723" y="3212114"/>
            <a:ext cx="445635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ja-JP" sz="1400">
                <a:latin typeface="Tahoma" pitchFamily="34" charset="0"/>
              </a:rPr>
              <a:t>8,000</a:t>
            </a:r>
          </a:p>
        </p:txBody>
      </p:sp>
      <p:sp>
        <p:nvSpPr>
          <p:cNvPr id="19" name="Text Box 87"/>
          <p:cNvSpPr txBox="1">
            <a:spLocks noChangeAspect="1" noChangeArrowheads="1"/>
          </p:cNvSpPr>
          <p:nvPr/>
        </p:nvSpPr>
        <p:spPr bwMode="auto">
          <a:xfrm>
            <a:off x="5315153" y="5512681"/>
            <a:ext cx="2340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'</a:t>
            </a:r>
            <a:r>
              <a:rPr lang="en-US" altLang="ja-JP" sz="1400" dirty="0" smtClean="0">
                <a:latin typeface="Tahoma" pitchFamily="34" charset="0"/>
              </a:rPr>
              <a:t>05</a:t>
            </a:r>
            <a:endParaRPr lang="en-US" altLang="ja-JP" sz="1400" dirty="0">
              <a:latin typeface="Tahoma" pitchFamily="34" charset="0"/>
            </a:endParaRPr>
          </a:p>
        </p:txBody>
      </p:sp>
      <p:sp>
        <p:nvSpPr>
          <p:cNvPr id="20" name="Text Box 89"/>
          <p:cNvSpPr txBox="1">
            <a:spLocks noChangeAspect="1" noChangeArrowheads="1"/>
          </p:cNvSpPr>
          <p:nvPr/>
        </p:nvSpPr>
        <p:spPr bwMode="auto">
          <a:xfrm>
            <a:off x="6029016" y="5512681"/>
            <a:ext cx="2340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'</a:t>
            </a:r>
            <a:r>
              <a:rPr lang="en-US" altLang="ja-JP" sz="1400" dirty="0" smtClean="0">
                <a:latin typeface="Tahoma" pitchFamily="34" charset="0"/>
              </a:rPr>
              <a:t>07</a:t>
            </a:r>
            <a:endParaRPr lang="en-US" altLang="ja-JP" sz="1400" dirty="0">
              <a:latin typeface="Tahoma" pitchFamily="34" charset="0"/>
            </a:endParaRPr>
          </a:p>
        </p:txBody>
      </p:sp>
      <p:sp>
        <p:nvSpPr>
          <p:cNvPr id="21" name="Text Box 90"/>
          <p:cNvSpPr txBox="1">
            <a:spLocks noChangeAspect="1" noChangeArrowheads="1"/>
          </p:cNvSpPr>
          <p:nvPr/>
        </p:nvSpPr>
        <p:spPr bwMode="auto">
          <a:xfrm>
            <a:off x="6679303" y="5512681"/>
            <a:ext cx="2340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 smtClean="0">
                <a:latin typeface="Tahoma" pitchFamily="34" charset="0"/>
              </a:rPr>
              <a:t>'09</a:t>
            </a:r>
            <a:endParaRPr lang="en-US" altLang="ja-JP" sz="1400" dirty="0">
              <a:latin typeface="Tahoma" pitchFamily="34" charset="0"/>
            </a:endParaRPr>
          </a:p>
        </p:txBody>
      </p:sp>
      <p:sp>
        <p:nvSpPr>
          <p:cNvPr id="22" name="Line 102"/>
          <p:cNvSpPr>
            <a:spLocks noChangeShapeType="1"/>
          </p:cNvSpPr>
          <p:nvPr/>
        </p:nvSpPr>
        <p:spPr bwMode="auto">
          <a:xfrm>
            <a:off x="8157749" y="4723682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23" name="Line 104"/>
          <p:cNvSpPr>
            <a:spLocks noChangeShapeType="1"/>
          </p:cNvSpPr>
          <p:nvPr/>
        </p:nvSpPr>
        <p:spPr bwMode="auto">
          <a:xfrm>
            <a:off x="8157749" y="3253416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24" name="Text Box 106"/>
          <p:cNvSpPr txBox="1">
            <a:spLocks noChangeAspect="1" noChangeArrowheads="1"/>
          </p:cNvSpPr>
          <p:nvPr/>
        </p:nvSpPr>
        <p:spPr bwMode="auto">
          <a:xfrm rot="5400000">
            <a:off x="7981848" y="4002871"/>
            <a:ext cx="1699183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100" dirty="0">
                <a:latin typeface="Tahoma" pitchFamily="34" charset="0"/>
              </a:rPr>
              <a:t>□</a:t>
            </a:r>
            <a:r>
              <a:rPr lang="en-US" altLang="ja-JP" sz="1400" dirty="0">
                <a:latin typeface="Tahoma" pitchFamily="34" charset="0"/>
              </a:rPr>
              <a:t>CRAM-SER</a:t>
            </a:r>
            <a:r>
              <a:rPr lang="ja-JP" altLang="en-US" sz="1100" dirty="0">
                <a:latin typeface="Tahoma" pitchFamily="34" charset="0"/>
              </a:rPr>
              <a:t>（</a:t>
            </a:r>
            <a:r>
              <a:rPr lang="en-US" altLang="ja-JP" sz="1100" dirty="0">
                <a:latin typeface="Tahoma" pitchFamily="34" charset="0"/>
              </a:rPr>
              <a:t>FIT/</a:t>
            </a:r>
            <a:r>
              <a:rPr lang="en-US" altLang="ja-JP" sz="1100" dirty="0" err="1">
                <a:latin typeface="Tahoma" pitchFamily="34" charset="0"/>
              </a:rPr>
              <a:t>Mbits</a:t>
            </a:r>
            <a:r>
              <a:rPr lang="en-US" altLang="ja-JP" sz="1100" dirty="0">
                <a:latin typeface="Tahoma" pitchFamily="34" charset="0"/>
              </a:rPr>
              <a:t>)</a:t>
            </a:r>
          </a:p>
        </p:txBody>
      </p:sp>
      <p:sp>
        <p:nvSpPr>
          <p:cNvPr id="25" name="Freeform 123"/>
          <p:cNvSpPr>
            <a:spLocks/>
          </p:cNvSpPr>
          <p:nvPr/>
        </p:nvSpPr>
        <p:spPr bwMode="auto">
          <a:xfrm>
            <a:off x="8210428" y="2739422"/>
            <a:ext cx="1817" cy="2361989"/>
          </a:xfrm>
          <a:custGeom>
            <a:avLst/>
            <a:gdLst>
              <a:gd name="T0" fmla="*/ 0 w 1"/>
              <a:gd name="T1" fmla="*/ 0 h 988"/>
              <a:gd name="T2" fmla="*/ 0 w 1"/>
              <a:gd name="T3" fmla="*/ 2147483647 h 988"/>
              <a:gd name="T4" fmla="*/ 0 60000 65536"/>
              <a:gd name="T5" fmla="*/ 0 60000 65536"/>
              <a:gd name="T6" fmla="*/ 0 w 1"/>
              <a:gd name="T7" fmla="*/ 0 h 988"/>
              <a:gd name="T8" fmla="*/ 1 w 1"/>
              <a:gd name="T9" fmla="*/ 988 h 9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88">
                <a:moveTo>
                  <a:pt x="0" y="0"/>
                </a:moveTo>
                <a:lnTo>
                  <a:pt x="0" y="9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arrow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26" name="Freeform 130"/>
          <p:cNvSpPr>
            <a:spLocks/>
          </p:cNvSpPr>
          <p:nvPr/>
        </p:nvSpPr>
        <p:spPr bwMode="auto">
          <a:xfrm rot="21373618">
            <a:off x="7147802" y="2782453"/>
            <a:ext cx="1029932" cy="1506125"/>
          </a:xfrm>
          <a:custGeom>
            <a:avLst/>
            <a:gdLst>
              <a:gd name="T0" fmla="*/ 0 w 384"/>
              <a:gd name="T1" fmla="*/ 2147483647 h 630"/>
              <a:gd name="T2" fmla="*/ 2147483647 w 384"/>
              <a:gd name="T3" fmla="*/ 2147483647 h 630"/>
              <a:gd name="T4" fmla="*/ 2147483647 w 384"/>
              <a:gd name="T5" fmla="*/ 2147483647 h 630"/>
              <a:gd name="T6" fmla="*/ 2147483647 w 384"/>
              <a:gd name="T7" fmla="*/ 2147483647 h 630"/>
              <a:gd name="T8" fmla="*/ 2147483647 w 384"/>
              <a:gd name="T9" fmla="*/ 2147483647 h 630"/>
              <a:gd name="T10" fmla="*/ 2147483647 w 384"/>
              <a:gd name="T11" fmla="*/ 2147483647 h 630"/>
              <a:gd name="T12" fmla="*/ 2147483647 w 384"/>
              <a:gd name="T13" fmla="*/ 2147483647 h 630"/>
              <a:gd name="T14" fmla="*/ 2147483647 w 384"/>
              <a:gd name="T15" fmla="*/ 0 h 630"/>
              <a:gd name="T16" fmla="*/ 2147483647 w 384"/>
              <a:gd name="T17" fmla="*/ 2147483647 h 630"/>
              <a:gd name="T18" fmla="*/ 2147483647 w 384"/>
              <a:gd name="T19" fmla="*/ 2147483647 h 630"/>
              <a:gd name="T20" fmla="*/ 2147483647 w 384"/>
              <a:gd name="T21" fmla="*/ 2147483647 h 630"/>
              <a:gd name="T22" fmla="*/ 2147483647 w 384"/>
              <a:gd name="T23" fmla="*/ 2147483647 h 630"/>
              <a:gd name="T24" fmla="*/ 2147483647 w 384"/>
              <a:gd name="T25" fmla="*/ 2147483647 h 630"/>
              <a:gd name="T26" fmla="*/ 2147483647 w 384"/>
              <a:gd name="T27" fmla="*/ 2147483647 h 630"/>
              <a:gd name="T28" fmla="*/ 2147483647 w 384"/>
              <a:gd name="T29" fmla="*/ 2147483647 h 630"/>
              <a:gd name="T30" fmla="*/ 2147483647 w 384"/>
              <a:gd name="T31" fmla="*/ 2147483647 h 630"/>
              <a:gd name="T32" fmla="*/ 0 w 384"/>
              <a:gd name="T33" fmla="*/ 2147483647 h 6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84"/>
              <a:gd name="T52" fmla="*/ 0 h 630"/>
              <a:gd name="T53" fmla="*/ 384 w 384"/>
              <a:gd name="T54" fmla="*/ 630 h 6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84" h="630">
                <a:moveTo>
                  <a:pt x="0" y="585"/>
                </a:moveTo>
                <a:lnTo>
                  <a:pt x="96" y="510"/>
                </a:lnTo>
                <a:lnTo>
                  <a:pt x="171" y="414"/>
                </a:lnTo>
                <a:lnTo>
                  <a:pt x="225" y="306"/>
                </a:lnTo>
                <a:lnTo>
                  <a:pt x="252" y="195"/>
                </a:lnTo>
                <a:lnTo>
                  <a:pt x="270" y="99"/>
                </a:lnTo>
                <a:lnTo>
                  <a:pt x="222" y="99"/>
                </a:lnTo>
                <a:lnTo>
                  <a:pt x="312" y="0"/>
                </a:lnTo>
                <a:lnTo>
                  <a:pt x="384" y="117"/>
                </a:lnTo>
                <a:lnTo>
                  <a:pt x="327" y="99"/>
                </a:lnTo>
                <a:lnTo>
                  <a:pt x="315" y="186"/>
                </a:lnTo>
                <a:lnTo>
                  <a:pt x="300" y="267"/>
                </a:lnTo>
                <a:lnTo>
                  <a:pt x="276" y="348"/>
                </a:lnTo>
                <a:lnTo>
                  <a:pt x="216" y="459"/>
                </a:lnTo>
                <a:lnTo>
                  <a:pt x="141" y="555"/>
                </a:lnTo>
                <a:lnTo>
                  <a:pt x="39" y="630"/>
                </a:lnTo>
                <a:lnTo>
                  <a:pt x="0" y="585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100000">
                <a:srgbClr val="FF00FF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28" name="Text Box 88"/>
          <p:cNvSpPr txBox="1">
            <a:spLocks noChangeAspect="1" noChangeArrowheads="1"/>
          </p:cNvSpPr>
          <p:nvPr/>
        </p:nvSpPr>
        <p:spPr bwMode="auto">
          <a:xfrm>
            <a:off x="8303834" y="4589804"/>
            <a:ext cx="29335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 dirty="0">
                <a:latin typeface="Tahoma" pitchFamily="34" charset="0"/>
              </a:rPr>
              <a:t>100</a:t>
            </a:r>
          </a:p>
        </p:txBody>
      </p:sp>
      <p:sp>
        <p:nvSpPr>
          <p:cNvPr id="29" name="Text Box 90"/>
          <p:cNvSpPr txBox="1">
            <a:spLocks noChangeAspect="1" noChangeArrowheads="1"/>
          </p:cNvSpPr>
          <p:nvPr/>
        </p:nvSpPr>
        <p:spPr bwMode="auto">
          <a:xfrm>
            <a:off x="7295223" y="5512681"/>
            <a:ext cx="41357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'</a:t>
            </a:r>
            <a:r>
              <a:rPr lang="en-US" altLang="ja-JP" sz="1400" dirty="0" smtClean="0">
                <a:latin typeface="Tahoma" pitchFamily="34" charset="0"/>
              </a:rPr>
              <a:t>11</a:t>
            </a:r>
            <a:r>
              <a:rPr lang="ja-JP" altLang="en-US" sz="1400" dirty="0">
                <a:latin typeface="Tahoma" pitchFamily="34" charset="0"/>
              </a:rPr>
              <a:t>～</a:t>
            </a:r>
            <a:endParaRPr lang="en-US" altLang="ja-JP" sz="1400" dirty="0">
              <a:latin typeface="Tahoma" pitchFamily="34" charset="0"/>
            </a:endParaRPr>
          </a:p>
        </p:txBody>
      </p:sp>
      <p:sp>
        <p:nvSpPr>
          <p:cNvPr id="30" name="Text Box 456"/>
          <p:cNvSpPr txBox="1">
            <a:spLocks noChangeAspect="1" noChangeArrowheads="1"/>
          </p:cNvSpPr>
          <p:nvPr/>
        </p:nvSpPr>
        <p:spPr bwMode="auto">
          <a:xfrm>
            <a:off x="5328022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90</a:t>
            </a:r>
          </a:p>
        </p:txBody>
      </p:sp>
      <p:sp>
        <p:nvSpPr>
          <p:cNvPr id="31" name="Text Box 458"/>
          <p:cNvSpPr txBox="1">
            <a:spLocks noChangeAspect="1" noChangeArrowheads="1"/>
          </p:cNvSpPr>
          <p:nvPr/>
        </p:nvSpPr>
        <p:spPr bwMode="auto">
          <a:xfrm>
            <a:off x="6363401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>
                <a:latin typeface="Tahoma" pitchFamily="34" charset="0"/>
              </a:rPr>
              <a:t>65</a:t>
            </a:r>
          </a:p>
        </p:txBody>
      </p:sp>
      <p:sp>
        <p:nvSpPr>
          <p:cNvPr id="32" name="Text Box 459"/>
          <p:cNvSpPr txBox="1">
            <a:spLocks noChangeAspect="1" noChangeArrowheads="1"/>
          </p:cNvSpPr>
          <p:nvPr/>
        </p:nvSpPr>
        <p:spPr bwMode="auto">
          <a:xfrm>
            <a:off x="6817514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>
                <a:latin typeface="Tahoma" pitchFamily="34" charset="0"/>
              </a:rPr>
              <a:t>45</a:t>
            </a:r>
          </a:p>
        </p:txBody>
      </p:sp>
      <p:sp>
        <p:nvSpPr>
          <p:cNvPr id="33" name="Text Box 460"/>
          <p:cNvSpPr txBox="1">
            <a:spLocks noChangeAspect="1" noChangeArrowheads="1"/>
          </p:cNvSpPr>
          <p:nvPr/>
        </p:nvSpPr>
        <p:spPr bwMode="auto">
          <a:xfrm>
            <a:off x="7256532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32</a:t>
            </a:r>
          </a:p>
        </p:txBody>
      </p:sp>
      <p:sp>
        <p:nvSpPr>
          <p:cNvPr id="34" name="Text Box 461"/>
          <p:cNvSpPr txBox="1">
            <a:spLocks noChangeAspect="1" noChangeArrowheads="1"/>
          </p:cNvSpPr>
          <p:nvPr/>
        </p:nvSpPr>
        <p:spPr bwMode="auto">
          <a:xfrm>
            <a:off x="7531384" y="5152641"/>
            <a:ext cx="19556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25</a:t>
            </a:r>
          </a:p>
        </p:txBody>
      </p:sp>
      <p:sp>
        <p:nvSpPr>
          <p:cNvPr id="35" name="Text Box 462"/>
          <p:cNvSpPr txBox="1">
            <a:spLocks noChangeAspect="1" noChangeArrowheads="1"/>
          </p:cNvSpPr>
          <p:nvPr/>
        </p:nvSpPr>
        <p:spPr bwMode="auto">
          <a:xfrm>
            <a:off x="7825821" y="5152641"/>
            <a:ext cx="445636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18nm</a:t>
            </a:r>
          </a:p>
        </p:txBody>
      </p:sp>
      <p:sp>
        <p:nvSpPr>
          <p:cNvPr id="36" name="Text Box 88"/>
          <p:cNvSpPr txBox="1">
            <a:spLocks noChangeAspect="1" noChangeArrowheads="1"/>
          </p:cNvSpPr>
          <p:nvPr/>
        </p:nvSpPr>
        <p:spPr bwMode="auto">
          <a:xfrm>
            <a:off x="8304740" y="3129104"/>
            <a:ext cx="29335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>
                <a:latin typeface="Tahoma" pitchFamily="34" charset="0"/>
              </a:rPr>
              <a:t>400</a:t>
            </a:r>
          </a:p>
        </p:txBody>
      </p:sp>
      <p:pic>
        <p:nvPicPr>
          <p:cNvPr id="37" name="Picture 1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371" y="2844610"/>
            <a:ext cx="1184329" cy="9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線コネクタ 37"/>
          <p:cNvCxnSpPr/>
          <p:nvPr/>
        </p:nvCxnSpPr>
        <p:spPr>
          <a:xfrm>
            <a:off x="5053429" y="5103799"/>
            <a:ext cx="3160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 bwMode="auto">
          <a:xfrm>
            <a:off x="5058878" y="5459717"/>
            <a:ext cx="31551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5057063" y="5383508"/>
            <a:ext cx="0" cy="109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 rot="5400000">
            <a:off x="8159074" y="5431323"/>
            <a:ext cx="1099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17"/>
          <p:cNvSpPr txBox="1">
            <a:spLocks noChangeAspect="1" noChangeArrowheads="1"/>
          </p:cNvSpPr>
          <p:nvPr/>
        </p:nvSpPr>
        <p:spPr bwMode="auto">
          <a:xfrm rot="16200000">
            <a:off x="3202422" y="3723081"/>
            <a:ext cx="1969192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Tahoma" pitchFamily="34" charset="0"/>
                <a:ea typeface="+mn-ea"/>
              </a:rPr>
              <a:t>◆</a:t>
            </a:r>
            <a:r>
              <a:rPr lang="en-US" altLang="ja-JP" sz="1400" dirty="0">
                <a:latin typeface="Tahoma" pitchFamily="34" charset="0"/>
                <a:ea typeface="+mn-ea"/>
              </a:rPr>
              <a:t>FPGA-SER(FIT/Device)</a:t>
            </a:r>
          </a:p>
        </p:txBody>
      </p:sp>
      <p:sp>
        <p:nvSpPr>
          <p:cNvPr id="43" name="フリーフォーム 42"/>
          <p:cNvSpPr/>
          <p:nvPr/>
        </p:nvSpPr>
        <p:spPr>
          <a:xfrm>
            <a:off x="5438520" y="2844610"/>
            <a:ext cx="1082605" cy="808047"/>
          </a:xfrm>
          <a:custGeom>
            <a:avLst/>
            <a:gdLst>
              <a:gd name="connsiteX0" fmla="*/ 0 w 498475"/>
              <a:gd name="connsiteY0" fmla="*/ 187325 h 279400"/>
              <a:gd name="connsiteX1" fmla="*/ 0 w 498475"/>
              <a:gd name="connsiteY1" fmla="*/ 187325 h 279400"/>
              <a:gd name="connsiteX2" fmla="*/ 161925 w 498475"/>
              <a:gd name="connsiteY2" fmla="*/ 279400 h 279400"/>
              <a:gd name="connsiteX3" fmla="*/ 498475 w 498475"/>
              <a:gd name="connsiteY3" fmla="*/ 66675 h 279400"/>
              <a:gd name="connsiteX4" fmla="*/ 327025 w 498475"/>
              <a:gd name="connsiteY4" fmla="*/ 0 h 279400"/>
              <a:gd name="connsiteX5" fmla="*/ 0 w 498475"/>
              <a:gd name="connsiteY5" fmla="*/ 187325 h 279400"/>
              <a:gd name="connsiteX0" fmla="*/ 0 w 599802"/>
              <a:gd name="connsiteY0" fmla="*/ 158055 h 279400"/>
              <a:gd name="connsiteX1" fmla="*/ 101327 w 599802"/>
              <a:gd name="connsiteY1" fmla="*/ 187325 h 279400"/>
              <a:gd name="connsiteX2" fmla="*/ 263252 w 599802"/>
              <a:gd name="connsiteY2" fmla="*/ 279400 h 279400"/>
              <a:gd name="connsiteX3" fmla="*/ 599802 w 599802"/>
              <a:gd name="connsiteY3" fmla="*/ 66675 h 279400"/>
              <a:gd name="connsiteX4" fmla="*/ 428352 w 599802"/>
              <a:gd name="connsiteY4" fmla="*/ 0 h 279400"/>
              <a:gd name="connsiteX5" fmla="*/ 0 w 599802"/>
              <a:gd name="connsiteY5" fmla="*/ 158055 h 279400"/>
              <a:gd name="connsiteX0" fmla="*/ 0 w 599802"/>
              <a:gd name="connsiteY0" fmla="*/ 158055 h 279400"/>
              <a:gd name="connsiteX1" fmla="*/ 1314 w 599802"/>
              <a:gd name="connsiteY1" fmla="*/ 199231 h 279400"/>
              <a:gd name="connsiteX2" fmla="*/ 263252 w 599802"/>
              <a:gd name="connsiteY2" fmla="*/ 279400 h 279400"/>
              <a:gd name="connsiteX3" fmla="*/ 599802 w 599802"/>
              <a:gd name="connsiteY3" fmla="*/ 66675 h 279400"/>
              <a:gd name="connsiteX4" fmla="*/ 428352 w 599802"/>
              <a:gd name="connsiteY4" fmla="*/ 0 h 279400"/>
              <a:gd name="connsiteX5" fmla="*/ 0 w 599802"/>
              <a:gd name="connsiteY5" fmla="*/ 158055 h 279400"/>
              <a:gd name="connsiteX0" fmla="*/ 0 w 599802"/>
              <a:gd name="connsiteY0" fmla="*/ 158055 h 484187"/>
              <a:gd name="connsiteX1" fmla="*/ 1314 w 599802"/>
              <a:gd name="connsiteY1" fmla="*/ 199231 h 484187"/>
              <a:gd name="connsiteX2" fmla="*/ 451371 w 599802"/>
              <a:gd name="connsiteY2" fmla="*/ 484187 h 484187"/>
              <a:gd name="connsiteX3" fmla="*/ 599802 w 599802"/>
              <a:gd name="connsiteY3" fmla="*/ 66675 h 484187"/>
              <a:gd name="connsiteX4" fmla="*/ 428352 w 599802"/>
              <a:gd name="connsiteY4" fmla="*/ 0 h 484187"/>
              <a:gd name="connsiteX5" fmla="*/ 0 w 599802"/>
              <a:gd name="connsiteY5" fmla="*/ 158055 h 484187"/>
              <a:gd name="connsiteX0" fmla="*/ 0 w 945084"/>
              <a:gd name="connsiteY0" fmla="*/ 158055 h 484187"/>
              <a:gd name="connsiteX1" fmla="*/ 1314 w 945084"/>
              <a:gd name="connsiteY1" fmla="*/ 199231 h 484187"/>
              <a:gd name="connsiteX2" fmla="*/ 451371 w 945084"/>
              <a:gd name="connsiteY2" fmla="*/ 484187 h 484187"/>
              <a:gd name="connsiteX3" fmla="*/ 945084 w 945084"/>
              <a:gd name="connsiteY3" fmla="*/ 223838 h 484187"/>
              <a:gd name="connsiteX4" fmla="*/ 428352 w 945084"/>
              <a:gd name="connsiteY4" fmla="*/ 0 h 484187"/>
              <a:gd name="connsiteX5" fmla="*/ 0 w 945084"/>
              <a:gd name="connsiteY5" fmla="*/ 158055 h 484187"/>
              <a:gd name="connsiteX0" fmla="*/ 0 w 945084"/>
              <a:gd name="connsiteY0" fmla="*/ 210442 h 536574"/>
              <a:gd name="connsiteX1" fmla="*/ 1314 w 945084"/>
              <a:gd name="connsiteY1" fmla="*/ 251618 h 536574"/>
              <a:gd name="connsiteX2" fmla="*/ 451371 w 945084"/>
              <a:gd name="connsiteY2" fmla="*/ 536574 h 536574"/>
              <a:gd name="connsiteX3" fmla="*/ 945084 w 945084"/>
              <a:gd name="connsiteY3" fmla="*/ 276225 h 536574"/>
              <a:gd name="connsiteX4" fmla="*/ 464071 w 945084"/>
              <a:gd name="connsiteY4" fmla="*/ 0 h 536574"/>
              <a:gd name="connsiteX5" fmla="*/ 0 w 945084"/>
              <a:gd name="connsiteY5" fmla="*/ 210442 h 53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5084" h="536574">
                <a:moveTo>
                  <a:pt x="0" y="210442"/>
                </a:moveTo>
                <a:lnTo>
                  <a:pt x="1314" y="251618"/>
                </a:lnTo>
                <a:lnTo>
                  <a:pt x="451371" y="536574"/>
                </a:lnTo>
                <a:lnTo>
                  <a:pt x="945084" y="276225"/>
                </a:lnTo>
                <a:lnTo>
                  <a:pt x="464071" y="0"/>
                </a:lnTo>
                <a:lnTo>
                  <a:pt x="0" y="21044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Text Box 131"/>
          <p:cNvSpPr txBox="1">
            <a:spLocks noChangeAspect="1" noChangeArrowheads="1"/>
          </p:cNvSpPr>
          <p:nvPr/>
        </p:nvSpPr>
        <p:spPr bwMode="auto">
          <a:xfrm>
            <a:off x="5878644" y="5715225"/>
            <a:ext cx="152836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400" dirty="0">
                <a:latin typeface="Tahoma" pitchFamily="34" charset="0"/>
              </a:rPr>
              <a:t>Process node / Age</a:t>
            </a:r>
            <a:endParaRPr lang="ja-JP" altLang="en-US" sz="1400" dirty="0">
              <a:latin typeface="Tahoma" pitchFamily="34" charset="0"/>
            </a:endParaRPr>
          </a:p>
        </p:txBody>
      </p:sp>
      <p:sp>
        <p:nvSpPr>
          <p:cNvPr id="45" name="Text Box 129"/>
          <p:cNvSpPr txBox="1">
            <a:spLocks noChangeAspect="1" noChangeArrowheads="1"/>
          </p:cNvSpPr>
          <p:nvPr/>
        </p:nvSpPr>
        <p:spPr bwMode="auto">
          <a:xfrm>
            <a:off x="7377003" y="2407045"/>
            <a:ext cx="7153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200" dirty="0">
                <a:latin typeface="Tahoma" pitchFamily="34" charset="0"/>
              </a:rPr>
              <a:t>∝</a:t>
            </a:r>
            <a:r>
              <a:rPr lang="en-US" altLang="ja-JP" sz="1200" dirty="0">
                <a:latin typeface="Tahoma" pitchFamily="34" charset="0"/>
              </a:rPr>
              <a:t>CRAM</a:t>
            </a:r>
          </a:p>
          <a:p>
            <a:pPr>
              <a:lnSpc>
                <a:spcPct val="100000"/>
              </a:lnSpc>
            </a:pPr>
            <a:r>
              <a:rPr lang="en-US" altLang="ja-JP" sz="1200" dirty="0">
                <a:latin typeface="Tahoma" pitchFamily="34" charset="0"/>
              </a:rPr>
              <a:t>   Capacity</a:t>
            </a:r>
            <a:endParaRPr lang="ja-JP" altLang="en-US" sz="1200" dirty="0">
              <a:latin typeface="Tahoma" pitchFamily="34" charset="0"/>
            </a:endParaRPr>
          </a:p>
        </p:txBody>
      </p:sp>
      <p:sp>
        <p:nvSpPr>
          <p:cNvPr id="46" name="Freeform 121"/>
          <p:cNvSpPr>
            <a:spLocks/>
          </p:cNvSpPr>
          <p:nvPr/>
        </p:nvSpPr>
        <p:spPr bwMode="auto">
          <a:xfrm>
            <a:off x="5187848" y="3927587"/>
            <a:ext cx="2463110" cy="815220"/>
          </a:xfrm>
          <a:custGeom>
            <a:avLst/>
            <a:gdLst>
              <a:gd name="T0" fmla="*/ 0 w 13399"/>
              <a:gd name="T1" fmla="*/ 0 h 28655"/>
              <a:gd name="T2" fmla="*/ 2147483647 w 13399"/>
              <a:gd name="T3" fmla="*/ 369379780 h 28655"/>
              <a:gd name="T4" fmla="*/ 2147483647 w 13399"/>
              <a:gd name="T5" fmla="*/ 2147483647 h 28655"/>
              <a:gd name="T6" fmla="*/ 2147483647 w 13399"/>
              <a:gd name="T7" fmla="*/ 2147483647 h 28655"/>
              <a:gd name="T8" fmla="*/ 2147483647 w 13399"/>
              <a:gd name="T9" fmla="*/ 2147483647 h 28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99"/>
              <a:gd name="T16" fmla="*/ 0 h 28655"/>
              <a:gd name="T17" fmla="*/ 13399 w 13399"/>
              <a:gd name="T18" fmla="*/ 28655 h 28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99" h="28655">
                <a:moveTo>
                  <a:pt x="0" y="0"/>
                </a:moveTo>
                <a:lnTo>
                  <a:pt x="1304" y="2900"/>
                </a:lnTo>
                <a:lnTo>
                  <a:pt x="6931" y="21554"/>
                </a:lnTo>
                <a:lnTo>
                  <a:pt x="9780" y="26678"/>
                </a:lnTo>
                <a:lnTo>
                  <a:pt x="13399" y="286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47" name="Rectangle 120"/>
          <p:cNvSpPr>
            <a:spLocks noChangeArrowheads="1"/>
          </p:cNvSpPr>
          <p:nvPr/>
        </p:nvSpPr>
        <p:spPr bwMode="auto">
          <a:xfrm>
            <a:off x="6928010" y="4640009"/>
            <a:ext cx="96271" cy="1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48" name="円弧 47"/>
          <p:cNvSpPr/>
          <p:nvPr/>
        </p:nvSpPr>
        <p:spPr>
          <a:xfrm flipH="1">
            <a:off x="7440250" y="4575459"/>
            <a:ext cx="54494" cy="222334"/>
          </a:xfrm>
          <a:prstGeom prst="arc">
            <a:avLst>
              <a:gd name="adj1" fmla="val 16472393"/>
              <a:gd name="adj2" fmla="val 158578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49" name="直線コネクタ 48"/>
          <p:cNvCxnSpPr>
            <a:stCxn id="69" idx="3"/>
          </p:cNvCxnSpPr>
          <p:nvPr/>
        </p:nvCxnSpPr>
        <p:spPr>
          <a:xfrm flipV="1">
            <a:off x="7680022" y="4721292"/>
            <a:ext cx="465013" cy="95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98"/>
          <p:cNvSpPr>
            <a:spLocks/>
          </p:cNvSpPr>
          <p:nvPr/>
        </p:nvSpPr>
        <p:spPr bwMode="auto">
          <a:xfrm>
            <a:off x="5169684" y="3241462"/>
            <a:ext cx="2510338" cy="1145134"/>
          </a:xfrm>
          <a:custGeom>
            <a:avLst/>
            <a:gdLst>
              <a:gd name="T0" fmla="*/ 0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2147483647 w 10000"/>
              <a:gd name="T13" fmla="*/ 2147483647 h 10000"/>
              <a:gd name="T14" fmla="*/ 2147483647 w 10000"/>
              <a:gd name="T15" fmla="*/ 2147483647 h 10000"/>
              <a:gd name="T16" fmla="*/ 2147483647 w 10000"/>
              <a:gd name="T17" fmla="*/ 0 h 10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00"/>
              <a:gd name="T28" fmla="*/ 0 h 10000"/>
              <a:gd name="T29" fmla="*/ 10000 w 10000"/>
              <a:gd name="T30" fmla="*/ 10000 h 10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00" h="10000">
                <a:moveTo>
                  <a:pt x="0" y="9977"/>
                </a:moveTo>
                <a:lnTo>
                  <a:pt x="1555" y="10000"/>
                </a:lnTo>
                <a:lnTo>
                  <a:pt x="3726" y="9956"/>
                </a:lnTo>
                <a:lnTo>
                  <a:pt x="5285" y="9934"/>
                </a:lnTo>
                <a:lnTo>
                  <a:pt x="6542" y="9219"/>
                </a:lnTo>
                <a:lnTo>
                  <a:pt x="7638" y="7672"/>
                </a:lnTo>
                <a:lnTo>
                  <a:pt x="9056" y="4350"/>
                </a:lnTo>
                <a:lnTo>
                  <a:pt x="9740" y="1490"/>
                </a:lnTo>
                <a:cubicBezTo>
                  <a:pt x="9864" y="604"/>
                  <a:pt x="9876" y="886"/>
                  <a:pt x="1000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ja-JP" altLang="en-US"/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auto">
          <a:xfrm rot="2700000">
            <a:off x="5358676" y="4337071"/>
            <a:ext cx="105188" cy="7992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2" name="Text Box 108"/>
          <p:cNvSpPr txBox="1">
            <a:spLocks noChangeAspect="1" noChangeArrowheads="1"/>
          </p:cNvSpPr>
          <p:nvPr/>
        </p:nvSpPr>
        <p:spPr bwMode="auto">
          <a:xfrm>
            <a:off x="5100569" y="3576153"/>
            <a:ext cx="57547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>
                <a:latin typeface="Tahoma" pitchFamily="34" charset="0"/>
              </a:rPr>
              <a:t>Virtex4</a:t>
            </a:r>
          </a:p>
          <a:p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 err="1" smtClean="0">
                <a:latin typeface="Tahoma" pitchFamily="34" charset="0"/>
              </a:rPr>
              <a:t>StratixII</a:t>
            </a:r>
            <a:endParaRPr lang="en-US" altLang="ja-JP" sz="1100" dirty="0">
              <a:latin typeface="Tahoma" pitchFamily="34" charset="0"/>
            </a:endParaRPr>
          </a:p>
        </p:txBody>
      </p:sp>
      <p:sp>
        <p:nvSpPr>
          <p:cNvPr id="53" name="Text Box 110"/>
          <p:cNvSpPr txBox="1">
            <a:spLocks noChangeAspect="1" noChangeArrowheads="1"/>
          </p:cNvSpPr>
          <p:nvPr/>
        </p:nvSpPr>
        <p:spPr bwMode="auto">
          <a:xfrm>
            <a:off x="6915414" y="3109727"/>
            <a:ext cx="55463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>
                <a:latin typeface="Tahoma" pitchFamily="34" charset="0"/>
                <a:ea typeface="HGP創英角ｺﾞｼｯｸUB" pitchFamily="50" charset="-128"/>
              </a:rPr>
              <a:t>Virtex7</a:t>
            </a:r>
          </a:p>
          <a:p>
            <a:pPr>
              <a:lnSpc>
                <a:spcPct val="90000"/>
              </a:lnSpc>
            </a:pPr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 err="1" smtClean="0">
                <a:latin typeface="Tahoma" pitchFamily="34" charset="0"/>
                <a:ea typeface="HGP創英角ｺﾞｼｯｸUB" pitchFamily="50" charset="-128"/>
              </a:rPr>
              <a:t>StratixV</a:t>
            </a:r>
            <a:endParaRPr lang="en-US" altLang="ja-JP" sz="1100" dirty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54" name="Text Box 110"/>
          <p:cNvSpPr txBox="1">
            <a:spLocks noChangeAspect="1" noChangeArrowheads="1"/>
          </p:cNvSpPr>
          <p:nvPr/>
        </p:nvSpPr>
        <p:spPr bwMode="auto">
          <a:xfrm>
            <a:off x="6639107" y="3586609"/>
            <a:ext cx="60753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>
                <a:latin typeface="Tahoma" pitchFamily="34" charset="0"/>
                <a:ea typeface="HGP創英角ｺﾞｼｯｸUB" pitchFamily="50" charset="-128"/>
              </a:rPr>
              <a:t>Virtex6</a:t>
            </a:r>
          </a:p>
          <a:p>
            <a:pPr>
              <a:lnSpc>
                <a:spcPct val="90000"/>
              </a:lnSpc>
            </a:pPr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 err="1" smtClean="0">
                <a:latin typeface="Tahoma" pitchFamily="34" charset="0"/>
                <a:ea typeface="HGP創英角ｺﾞｼｯｸUB" pitchFamily="50" charset="-128"/>
              </a:rPr>
              <a:t>StratixIV</a:t>
            </a:r>
            <a:endParaRPr lang="en-US" altLang="ja-JP" sz="1100" dirty="0"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55" name="Rectangle 96"/>
          <p:cNvSpPr>
            <a:spLocks noChangeArrowheads="1"/>
          </p:cNvSpPr>
          <p:nvPr/>
        </p:nvSpPr>
        <p:spPr bwMode="auto">
          <a:xfrm rot="2700000">
            <a:off x="6929909" y="4026284"/>
            <a:ext cx="105188" cy="7992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6" name="Text Box 109"/>
          <p:cNvSpPr txBox="1">
            <a:spLocks noChangeAspect="1" noChangeArrowheads="1"/>
          </p:cNvSpPr>
          <p:nvPr/>
        </p:nvSpPr>
        <p:spPr bwMode="auto">
          <a:xfrm>
            <a:off x="5994449" y="3911838"/>
            <a:ext cx="628377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>
                <a:latin typeface="Tahoma" pitchFamily="34" charset="0"/>
              </a:rPr>
              <a:t>Virtex5</a:t>
            </a:r>
          </a:p>
          <a:p>
            <a:r>
              <a:rPr lang="ja-JP" altLang="en-US" sz="1100" dirty="0">
                <a:latin typeface="Tahoma" pitchFamily="34" charset="0"/>
                <a:ea typeface="HGP創英角ｺﾞｼｯｸUB" pitchFamily="50" charset="-128"/>
              </a:rPr>
              <a:t>・</a:t>
            </a:r>
            <a:r>
              <a:rPr lang="en-US" altLang="ja-JP" sz="1100" dirty="0" err="1" smtClean="0">
                <a:latin typeface="Tahoma" pitchFamily="34" charset="0"/>
              </a:rPr>
              <a:t>StratixIII</a:t>
            </a:r>
            <a:endParaRPr lang="en-US" altLang="ja-JP" sz="1100" dirty="0">
              <a:latin typeface="Tahoma" pitchFamily="34" charset="0"/>
            </a:endParaRPr>
          </a:p>
        </p:txBody>
      </p:sp>
      <p:sp>
        <p:nvSpPr>
          <p:cNvPr id="57" name="Rectangle 96"/>
          <p:cNvSpPr>
            <a:spLocks noChangeArrowheads="1"/>
          </p:cNvSpPr>
          <p:nvPr/>
        </p:nvSpPr>
        <p:spPr bwMode="auto">
          <a:xfrm rot="2700000">
            <a:off x="6404956" y="4301213"/>
            <a:ext cx="105188" cy="7992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 rot="2700000">
            <a:off x="7569301" y="3364068"/>
            <a:ext cx="105188" cy="7992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ja-JP" altLang="en-US">
              <a:latin typeface="Calibri" pitchFamily="34" charset="0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V="1">
            <a:off x="7687288" y="2863736"/>
            <a:ext cx="107171" cy="36338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7460230" y="4575459"/>
            <a:ext cx="72113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弧 60"/>
          <p:cNvSpPr/>
          <p:nvPr/>
        </p:nvSpPr>
        <p:spPr>
          <a:xfrm flipH="1" flipV="1">
            <a:off x="5540240" y="4288578"/>
            <a:ext cx="52678" cy="291663"/>
          </a:xfrm>
          <a:prstGeom prst="arc">
            <a:avLst>
              <a:gd name="adj1" fmla="val 16472393"/>
              <a:gd name="adj2" fmla="val 15857851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5089759" y="4570680"/>
            <a:ext cx="49044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ine 102"/>
          <p:cNvSpPr>
            <a:spLocks noChangeShapeType="1"/>
          </p:cNvSpPr>
          <p:nvPr/>
        </p:nvSpPr>
        <p:spPr bwMode="auto">
          <a:xfrm>
            <a:off x="8161381" y="4255108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64" name="Text Box 88"/>
          <p:cNvSpPr txBox="1">
            <a:spLocks noChangeAspect="1" noChangeArrowheads="1"/>
          </p:cNvSpPr>
          <p:nvPr/>
        </p:nvSpPr>
        <p:spPr bwMode="auto">
          <a:xfrm>
            <a:off x="8307466" y="4121231"/>
            <a:ext cx="29335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>
                <a:latin typeface="Tahoma" pitchFamily="34" charset="0"/>
              </a:rPr>
              <a:t>200</a:t>
            </a:r>
          </a:p>
        </p:txBody>
      </p:sp>
      <p:sp>
        <p:nvSpPr>
          <p:cNvPr id="65" name="Line 102"/>
          <p:cNvSpPr>
            <a:spLocks noChangeShapeType="1"/>
          </p:cNvSpPr>
          <p:nvPr/>
        </p:nvSpPr>
        <p:spPr bwMode="auto">
          <a:xfrm>
            <a:off x="8165014" y="3760241"/>
            <a:ext cx="5449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ja-JP" altLang="en-US"/>
          </a:p>
        </p:txBody>
      </p:sp>
      <p:sp>
        <p:nvSpPr>
          <p:cNvPr id="66" name="Text Box 88"/>
          <p:cNvSpPr txBox="1">
            <a:spLocks noChangeAspect="1" noChangeArrowheads="1"/>
          </p:cNvSpPr>
          <p:nvPr/>
        </p:nvSpPr>
        <p:spPr bwMode="auto">
          <a:xfrm>
            <a:off x="8311098" y="3626364"/>
            <a:ext cx="293350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>
                <a:latin typeface="Tahoma" pitchFamily="34" charset="0"/>
              </a:rPr>
              <a:t>300</a:t>
            </a:r>
          </a:p>
        </p:txBody>
      </p:sp>
      <p:sp>
        <p:nvSpPr>
          <p:cNvPr id="67" name="Rectangle 120"/>
          <p:cNvSpPr>
            <a:spLocks noChangeArrowheads="1"/>
          </p:cNvSpPr>
          <p:nvPr/>
        </p:nvSpPr>
        <p:spPr bwMode="auto">
          <a:xfrm>
            <a:off x="6410321" y="4482224"/>
            <a:ext cx="96273" cy="12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68" name="Rectangle 120"/>
          <p:cNvSpPr>
            <a:spLocks noChangeArrowheads="1"/>
          </p:cNvSpPr>
          <p:nvPr/>
        </p:nvSpPr>
        <p:spPr bwMode="auto">
          <a:xfrm>
            <a:off x="5358595" y="3951497"/>
            <a:ext cx="96271" cy="1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69" name="Rectangle 120"/>
          <p:cNvSpPr>
            <a:spLocks noChangeArrowheads="1"/>
          </p:cNvSpPr>
          <p:nvPr/>
        </p:nvSpPr>
        <p:spPr bwMode="auto">
          <a:xfrm>
            <a:off x="7592829" y="4673487"/>
            <a:ext cx="87190" cy="114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ja-JP" altLang="en-US">
              <a:latin typeface="Calibri" pitchFamily="34" charset="0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683568" y="3280433"/>
            <a:ext cx="288032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センサ</a:t>
            </a: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1404044" y="3280433"/>
            <a:ext cx="1439763" cy="144016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1544663" y="4216537"/>
            <a:ext cx="1155129" cy="36004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ハードウェア</a:t>
            </a: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1548061" y="3712481"/>
            <a:ext cx="1155129" cy="36004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ソフトウェア</a:t>
            </a:r>
          </a:p>
        </p:txBody>
      </p:sp>
      <p:sp>
        <p:nvSpPr>
          <p:cNvPr id="73" name="テキスト ボックス 408"/>
          <p:cNvSpPr txBox="1">
            <a:spLocks noChangeArrowheads="1"/>
          </p:cNvSpPr>
          <p:nvPr/>
        </p:nvSpPr>
        <p:spPr bwMode="auto">
          <a:xfrm>
            <a:off x="1187623" y="6016737"/>
            <a:ext cx="2175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ea typeface="HGPｺﾞｼｯｸE" pitchFamily="50" charset="-128"/>
              </a:rPr>
              <a:t>安全関連システム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6" name="右矢印 5"/>
          <p:cNvSpPr/>
          <p:nvPr/>
        </p:nvSpPr>
        <p:spPr bwMode="auto">
          <a:xfrm>
            <a:off x="971600" y="3856497"/>
            <a:ext cx="432048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右矢印 73"/>
          <p:cNvSpPr/>
          <p:nvPr/>
        </p:nvSpPr>
        <p:spPr bwMode="auto">
          <a:xfrm>
            <a:off x="2843808" y="3856497"/>
            <a:ext cx="432048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3275856" y="3280433"/>
            <a:ext cx="288032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アクチェータ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1403648" y="3280433"/>
            <a:ext cx="1155129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コントローラ</a:t>
            </a: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2555775" y="2617862"/>
            <a:ext cx="86409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システマティック故障</a:t>
            </a:r>
          </a:p>
        </p:txBody>
      </p:sp>
      <p:sp>
        <p:nvSpPr>
          <p:cNvPr id="79" name="爆発 2 78"/>
          <p:cNvSpPr/>
          <p:nvPr/>
        </p:nvSpPr>
        <p:spPr bwMode="auto">
          <a:xfrm>
            <a:off x="2267744" y="2204864"/>
            <a:ext cx="1512168" cy="1591676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33029"/>
              <a:gd name="connsiteX1" fmla="*/ 14790 w 21600"/>
              <a:gd name="connsiteY1" fmla="*/ 0 h 33029"/>
              <a:gd name="connsiteX2" fmla="*/ 14525 w 21600"/>
              <a:gd name="connsiteY2" fmla="*/ 5777 h 33029"/>
              <a:gd name="connsiteX3" fmla="*/ 18007 w 21600"/>
              <a:gd name="connsiteY3" fmla="*/ 3172 h 33029"/>
              <a:gd name="connsiteX4" fmla="*/ 16380 w 21600"/>
              <a:gd name="connsiteY4" fmla="*/ 6532 h 33029"/>
              <a:gd name="connsiteX5" fmla="*/ 21600 w 21600"/>
              <a:gd name="connsiteY5" fmla="*/ 6645 h 33029"/>
              <a:gd name="connsiteX6" fmla="*/ 16985 w 21600"/>
              <a:gd name="connsiteY6" fmla="*/ 9402 h 33029"/>
              <a:gd name="connsiteX7" fmla="*/ 18270 w 21600"/>
              <a:gd name="connsiteY7" fmla="*/ 11290 h 33029"/>
              <a:gd name="connsiteX8" fmla="*/ 16380 w 21600"/>
              <a:gd name="connsiteY8" fmla="*/ 12310 h 33029"/>
              <a:gd name="connsiteX9" fmla="*/ 18877 w 21600"/>
              <a:gd name="connsiteY9" fmla="*/ 15632 h 33029"/>
              <a:gd name="connsiteX10" fmla="*/ 14640 w 21600"/>
              <a:gd name="connsiteY10" fmla="*/ 14350 h 33029"/>
              <a:gd name="connsiteX11" fmla="*/ 14942 w 21600"/>
              <a:gd name="connsiteY11" fmla="*/ 17370 h 33029"/>
              <a:gd name="connsiteX12" fmla="*/ 12180 w 21600"/>
              <a:gd name="connsiteY12" fmla="*/ 15935 h 33029"/>
              <a:gd name="connsiteX13" fmla="*/ 11612 w 21600"/>
              <a:gd name="connsiteY13" fmla="*/ 18842 h 33029"/>
              <a:gd name="connsiteX14" fmla="*/ 9872 w 21600"/>
              <a:gd name="connsiteY14" fmla="*/ 17370 h 33029"/>
              <a:gd name="connsiteX15" fmla="*/ 8700 w 21600"/>
              <a:gd name="connsiteY15" fmla="*/ 19712 h 33029"/>
              <a:gd name="connsiteX16" fmla="*/ 7527 w 21600"/>
              <a:gd name="connsiteY16" fmla="*/ 18125 h 33029"/>
              <a:gd name="connsiteX17" fmla="*/ 2604 w 21600"/>
              <a:gd name="connsiteY17" fmla="*/ 33029 h 33029"/>
              <a:gd name="connsiteX18" fmla="*/ 4805 w 21600"/>
              <a:gd name="connsiteY18" fmla="*/ 18240 h 33029"/>
              <a:gd name="connsiteX19" fmla="*/ 1285 w 21600"/>
              <a:gd name="connsiteY19" fmla="*/ 17825 h 33029"/>
              <a:gd name="connsiteX20" fmla="*/ 3330 w 21600"/>
              <a:gd name="connsiteY20" fmla="*/ 15370 h 33029"/>
              <a:gd name="connsiteX21" fmla="*/ 0 w 21600"/>
              <a:gd name="connsiteY21" fmla="*/ 12877 h 33029"/>
              <a:gd name="connsiteX22" fmla="*/ 3935 w 21600"/>
              <a:gd name="connsiteY22" fmla="*/ 11592 h 33029"/>
              <a:gd name="connsiteX23" fmla="*/ 1172 w 21600"/>
              <a:gd name="connsiteY23" fmla="*/ 8270 h 33029"/>
              <a:gd name="connsiteX24" fmla="*/ 5372 w 21600"/>
              <a:gd name="connsiteY24" fmla="*/ 7817 h 33029"/>
              <a:gd name="connsiteX25" fmla="*/ 4502 w 21600"/>
              <a:gd name="connsiteY25" fmla="*/ 3625 h 33029"/>
              <a:gd name="connsiteX26" fmla="*/ 8550 w 21600"/>
              <a:gd name="connsiteY26" fmla="*/ 6382 h 33029"/>
              <a:gd name="connsiteX27" fmla="*/ 9722 w 21600"/>
              <a:gd name="connsiteY27" fmla="*/ 1887 h 33029"/>
              <a:gd name="connsiteX28" fmla="*/ 11462 w 21600"/>
              <a:gd name="connsiteY28" fmla="*/ 4342 h 33029"/>
              <a:gd name="connsiteX0" fmla="*/ 11462 w 21600"/>
              <a:gd name="connsiteY0" fmla="*/ 4342 h 31830"/>
              <a:gd name="connsiteX1" fmla="*/ 14790 w 21600"/>
              <a:gd name="connsiteY1" fmla="*/ 0 h 31830"/>
              <a:gd name="connsiteX2" fmla="*/ 14525 w 21600"/>
              <a:gd name="connsiteY2" fmla="*/ 5777 h 31830"/>
              <a:gd name="connsiteX3" fmla="*/ 18007 w 21600"/>
              <a:gd name="connsiteY3" fmla="*/ 3172 h 31830"/>
              <a:gd name="connsiteX4" fmla="*/ 16380 w 21600"/>
              <a:gd name="connsiteY4" fmla="*/ 6532 h 31830"/>
              <a:gd name="connsiteX5" fmla="*/ 21600 w 21600"/>
              <a:gd name="connsiteY5" fmla="*/ 6645 h 31830"/>
              <a:gd name="connsiteX6" fmla="*/ 16985 w 21600"/>
              <a:gd name="connsiteY6" fmla="*/ 9402 h 31830"/>
              <a:gd name="connsiteX7" fmla="*/ 18270 w 21600"/>
              <a:gd name="connsiteY7" fmla="*/ 11290 h 31830"/>
              <a:gd name="connsiteX8" fmla="*/ 16380 w 21600"/>
              <a:gd name="connsiteY8" fmla="*/ 12310 h 31830"/>
              <a:gd name="connsiteX9" fmla="*/ 18877 w 21600"/>
              <a:gd name="connsiteY9" fmla="*/ 15632 h 31830"/>
              <a:gd name="connsiteX10" fmla="*/ 14640 w 21600"/>
              <a:gd name="connsiteY10" fmla="*/ 14350 h 31830"/>
              <a:gd name="connsiteX11" fmla="*/ 14942 w 21600"/>
              <a:gd name="connsiteY11" fmla="*/ 17370 h 31830"/>
              <a:gd name="connsiteX12" fmla="*/ 12180 w 21600"/>
              <a:gd name="connsiteY12" fmla="*/ 15935 h 31830"/>
              <a:gd name="connsiteX13" fmla="*/ 11612 w 21600"/>
              <a:gd name="connsiteY13" fmla="*/ 18842 h 31830"/>
              <a:gd name="connsiteX14" fmla="*/ 9872 w 21600"/>
              <a:gd name="connsiteY14" fmla="*/ 17370 h 31830"/>
              <a:gd name="connsiteX15" fmla="*/ 8700 w 21600"/>
              <a:gd name="connsiteY15" fmla="*/ 19712 h 31830"/>
              <a:gd name="connsiteX16" fmla="*/ 7527 w 21600"/>
              <a:gd name="connsiteY16" fmla="*/ 18125 h 31830"/>
              <a:gd name="connsiteX17" fmla="*/ 1855 w 21600"/>
              <a:gd name="connsiteY17" fmla="*/ 31830 h 31830"/>
              <a:gd name="connsiteX18" fmla="*/ 4805 w 21600"/>
              <a:gd name="connsiteY18" fmla="*/ 18240 h 31830"/>
              <a:gd name="connsiteX19" fmla="*/ 1285 w 21600"/>
              <a:gd name="connsiteY19" fmla="*/ 17825 h 31830"/>
              <a:gd name="connsiteX20" fmla="*/ 3330 w 21600"/>
              <a:gd name="connsiteY20" fmla="*/ 15370 h 31830"/>
              <a:gd name="connsiteX21" fmla="*/ 0 w 21600"/>
              <a:gd name="connsiteY21" fmla="*/ 12877 h 31830"/>
              <a:gd name="connsiteX22" fmla="*/ 3935 w 21600"/>
              <a:gd name="connsiteY22" fmla="*/ 11592 h 31830"/>
              <a:gd name="connsiteX23" fmla="*/ 1172 w 21600"/>
              <a:gd name="connsiteY23" fmla="*/ 8270 h 31830"/>
              <a:gd name="connsiteX24" fmla="*/ 5372 w 21600"/>
              <a:gd name="connsiteY24" fmla="*/ 7817 h 31830"/>
              <a:gd name="connsiteX25" fmla="*/ 4502 w 21600"/>
              <a:gd name="connsiteY25" fmla="*/ 3625 h 31830"/>
              <a:gd name="connsiteX26" fmla="*/ 8550 w 21600"/>
              <a:gd name="connsiteY26" fmla="*/ 6382 h 31830"/>
              <a:gd name="connsiteX27" fmla="*/ 9722 w 21600"/>
              <a:gd name="connsiteY27" fmla="*/ 1887 h 31830"/>
              <a:gd name="connsiteX28" fmla="*/ 11462 w 21600"/>
              <a:gd name="connsiteY28" fmla="*/ 4342 h 3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00" h="31830">
                <a:moveTo>
                  <a:pt x="11462" y="4342"/>
                </a:moveTo>
                <a:lnTo>
                  <a:pt x="14790" y="0"/>
                </a:lnTo>
                <a:cubicBezTo>
                  <a:pt x="14702" y="1926"/>
                  <a:pt x="14613" y="3851"/>
                  <a:pt x="14525" y="5777"/>
                </a:cubicBez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6985" y="9402"/>
                </a:lnTo>
                <a:lnTo>
                  <a:pt x="18270" y="11290"/>
                </a:lnTo>
                <a:lnTo>
                  <a:pt x="16380" y="12310"/>
                </a:lnTo>
                <a:lnTo>
                  <a:pt x="18877" y="15632"/>
                </a:lnTo>
                <a:lnTo>
                  <a:pt x="14640" y="14350"/>
                </a:lnTo>
                <a:cubicBezTo>
                  <a:pt x="14741" y="15357"/>
                  <a:pt x="14841" y="16363"/>
                  <a:pt x="14942" y="17370"/>
                </a:cubicBezTo>
                <a:lnTo>
                  <a:pt x="12180" y="1593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cubicBezTo>
                  <a:pt x="6657" y="19283"/>
                  <a:pt x="2725" y="30672"/>
                  <a:pt x="1855" y="31830"/>
                </a:cubicBezTo>
                <a:cubicBezTo>
                  <a:pt x="1818" y="30710"/>
                  <a:pt x="4842" y="19360"/>
                  <a:pt x="4805" y="18240"/>
                </a:cubicBez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lnTo>
                  <a:pt x="11462" y="4342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1" name="爆発 2 80"/>
          <p:cNvSpPr/>
          <p:nvPr/>
        </p:nvSpPr>
        <p:spPr bwMode="auto">
          <a:xfrm>
            <a:off x="467544" y="4552374"/>
            <a:ext cx="1440160" cy="1464363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13675 h 30933"/>
              <a:gd name="connsiteX1" fmla="*/ 18361 w 21600"/>
              <a:gd name="connsiteY1" fmla="*/ 0 h 30933"/>
              <a:gd name="connsiteX2" fmla="*/ 14525 w 21600"/>
              <a:gd name="connsiteY2" fmla="*/ 15110 h 30933"/>
              <a:gd name="connsiteX3" fmla="*/ 18007 w 21600"/>
              <a:gd name="connsiteY3" fmla="*/ 12505 h 30933"/>
              <a:gd name="connsiteX4" fmla="*/ 16380 w 21600"/>
              <a:gd name="connsiteY4" fmla="*/ 15865 h 30933"/>
              <a:gd name="connsiteX5" fmla="*/ 21600 w 21600"/>
              <a:gd name="connsiteY5" fmla="*/ 15978 h 30933"/>
              <a:gd name="connsiteX6" fmla="*/ 16985 w 21600"/>
              <a:gd name="connsiteY6" fmla="*/ 18735 h 30933"/>
              <a:gd name="connsiteX7" fmla="*/ 18270 w 21600"/>
              <a:gd name="connsiteY7" fmla="*/ 20623 h 30933"/>
              <a:gd name="connsiteX8" fmla="*/ 16380 w 21600"/>
              <a:gd name="connsiteY8" fmla="*/ 21643 h 30933"/>
              <a:gd name="connsiteX9" fmla="*/ 18877 w 21600"/>
              <a:gd name="connsiteY9" fmla="*/ 24965 h 30933"/>
              <a:gd name="connsiteX10" fmla="*/ 14640 w 21600"/>
              <a:gd name="connsiteY10" fmla="*/ 23683 h 30933"/>
              <a:gd name="connsiteX11" fmla="*/ 14942 w 21600"/>
              <a:gd name="connsiteY11" fmla="*/ 26703 h 30933"/>
              <a:gd name="connsiteX12" fmla="*/ 12180 w 21600"/>
              <a:gd name="connsiteY12" fmla="*/ 25268 h 30933"/>
              <a:gd name="connsiteX13" fmla="*/ 11612 w 21600"/>
              <a:gd name="connsiteY13" fmla="*/ 28175 h 30933"/>
              <a:gd name="connsiteX14" fmla="*/ 9872 w 21600"/>
              <a:gd name="connsiteY14" fmla="*/ 26703 h 30933"/>
              <a:gd name="connsiteX15" fmla="*/ 8700 w 21600"/>
              <a:gd name="connsiteY15" fmla="*/ 29045 h 30933"/>
              <a:gd name="connsiteX16" fmla="*/ 7527 w 21600"/>
              <a:gd name="connsiteY16" fmla="*/ 27458 h 30933"/>
              <a:gd name="connsiteX17" fmla="*/ 4917 w 21600"/>
              <a:gd name="connsiteY17" fmla="*/ 30933 h 30933"/>
              <a:gd name="connsiteX18" fmla="*/ 4805 w 21600"/>
              <a:gd name="connsiteY18" fmla="*/ 27573 h 30933"/>
              <a:gd name="connsiteX19" fmla="*/ 1285 w 21600"/>
              <a:gd name="connsiteY19" fmla="*/ 27158 h 30933"/>
              <a:gd name="connsiteX20" fmla="*/ 3330 w 21600"/>
              <a:gd name="connsiteY20" fmla="*/ 24703 h 30933"/>
              <a:gd name="connsiteX21" fmla="*/ 0 w 21600"/>
              <a:gd name="connsiteY21" fmla="*/ 22210 h 30933"/>
              <a:gd name="connsiteX22" fmla="*/ 3935 w 21600"/>
              <a:gd name="connsiteY22" fmla="*/ 20925 h 30933"/>
              <a:gd name="connsiteX23" fmla="*/ 1172 w 21600"/>
              <a:gd name="connsiteY23" fmla="*/ 17603 h 30933"/>
              <a:gd name="connsiteX24" fmla="*/ 5372 w 21600"/>
              <a:gd name="connsiteY24" fmla="*/ 17150 h 30933"/>
              <a:gd name="connsiteX25" fmla="*/ 4502 w 21600"/>
              <a:gd name="connsiteY25" fmla="*/ 12958 h 30933"/>
              <a:gd name="connsiteX26" fmla="*/ 8550 w 21600"/>
              <a:gd name="connsiteY26" fmla="*/ 15715 h 30933"/>
              <a:gd name="connsiteX27" fmla="*/ 9722 w 21600"/>
              <a:gd name="connsiteY27" fmla="*/ 11220 h 30933"/>
              <a:gd name="connsiteX28" fmla="*/ 11462 w 21600"/>
              <a:gd name="connsiteY28" fmla="*/ 13675 h 30933"/>
              <a:gd name="connsiteX0" fmla="*/ 11462 w 21600"/>
              <a:gd name="connsiteY0" fmla="*/ 12026 h 29284"/>
              <a:gd name="connsiteX1" fmla="*/ 19598 w 21600"/>
              <a:gd name="connsiteY1" fmla="*/ 0 h 29284"/>
              <a:gd name="connsiteX2" fmla="*/ 14525 w 21600"/>
              <a:gd name="connsiteY2" fmla="*/ 13461 h 29284"/>
              <a:gd name="connsiteX3" fmla="*/ 18007 w 21600"/>
              <a:gd name="connsiteY3" fmla="*/ 10856 h 29284"/>
              <a:gd name="connsiteX4" fmla="*/ 16380 w 21600"/>
              <a:gd name="connsiteY4" fmla="*/ 14216 h 29284"/>
              <a:gd name="connsiteX5" fmla="*/ 21600 w 21600"/>
              <a:gd name="connsiteY5" fmla="*/ 14329 h 29284"/>
              <a:gd name="connsiteX6" fmla="*/ 16985 w 21600"/>
              <a:gd name="connsiteY6" fmla="*/ 17086 h 29284"/>
              <a:gd name="connsiteX7" fmla="*/ 18270 w 21600"/>
              <a:gd name="connsiteY7" fmla="*/ 18974 h 29284"/>
              <a:gd name="connsiteX8" fmla="*/ 16380 w 21600"/>
              <a:gd name="connsiteY8" fmla="*/ 19994 h 29284"/>
              <a:gd name="connsiteX9" fmla="*/ 18877 w 21600"/>
              <a:gd name="connsiteY9" fmla="*/ 23316 h 29284"/>
              <a:gd name="connsiteX10" fmla="*/ 14640 w 21600"/>
              <a:gd name="connsiteY10" fmla="*/ 22034 h 29284"/>
              <a:gd name="connsiteX11" fmla="*/ 14942 w 21600"/>
              <a:gd name="connsiteY11" fmla="*/ 25054 h 29284"/>
              <a:gd name="connsiteX12" fmla="*/ 12180 w 21600"/>
              <a:gd name="connsiteY12" fmla="*/ 23619 h 29284"/>
              <a:gd name="connsiteX13" fmla="*/ 11612 w 21600"/>
              <a:gd name="connsiteY13" fmla="*/ 26526 h 29284"/>
              <a:gd name="connsiteX14" fmla="*/ 9872 w 21600"/>
              <a:gd name="connsiteY14" fmla="*/ 25054 h 29284"/>
              <a:gd name="connsiteX15" fmla="*/ 8700 w 21600"/>
              <a:gd name="connsiteY15" fmla="*/ 27396 h 29284"/>
              <a:gd name="connsiteX16" fmla="*/ 7527 w 21600"/>
              <a:gd name="connsiteY16" fmla="*/ 25809 h 29284"/>
              <a:gd name="connsiteX17" fmla="*/ 4917 w 21600"/>
              <a:gd name="connsiteY17" fmla="*/ 29284 h 29284"/>
              <a:gd name="connsiteX18" fmla="*/ 4805 w 21600"/>
              <a:gd name="connsiteY18" fmla="*/ 25924 h 29284"/>
              <a:gd name="connsiteX19" fmla="*/ 1285 w 21600"/>
              <a:gd name="connsiteY19" fmla="*/ 25509 h 29284"/>
              <a:gd name="connsiteX20" fmla="*/ 3330 w 21600"/>
              <a:gd name="connsiteY20" fmla="*/ 23054 h 29284"/>
              <a:gd name="connsiteX21" fmla="*/ 0 w 21600"/>
              <a:gd name="connsiteY21" fmla="*/ 20561 h 29284"/>
              <a:gd name="connsiteX22" fmla="*/ 3935 w 21600"/>
              <a:gd name="connsiteY22" fmla="*/ 19276 h 29284"/>
              <a:gd name="connsiteX23" fmla="*/ 1172 w 21600"/>
              <a:gd name="connsiteY23" fmla="*/ 15954 h 29284"/>
              <a:gd name="connsiteX24" fmla="*/ 5372 w 21600"/>
              <a:gd name="connsiteY24" fmla="*/ 15501 h 29284"/>
              <a:gd name="connsiteX25" fmla="*/ 4502 w 21600"/>
              <a:gd name="connsiteY25" fmla="*/ 11309 h 29284"/>
              <a:gd name="connsiteX26" fmla="*/ 8550 w 21600"/>
              <a:gd name="connsiteY26" fmla="*/ 14066 h 29284"/>
              <a:gd name="connsiteX27" fmla="*/ 9722 w 21600"/>
              <a:gd name="connsiteY27" fmla="*/ 9571 h 29284"/>
              <a:gd name="connsiteX28" fmla="*/ 11462 w 21600"/>
              <a:gd name="connsiteY28" fmla="*/ 12026 h 2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00" h="29284">
                <a:moveTo>
                  <a:pt x="11462" y="12026"/>
                </a:moveTo>
                <a:cubicBezTo>
                  <a:pt x="12571" y="10579"/>
                  <a:pt x="18489" y="1447"/>
                  <a:pt x="19598" y="0"/>
                </a:cubicBezTo>
                <a:cubicBezTo>
                  <a:pt x="19510" y="1926"/>
                  <a:pt x="14613" y="11535"/>
                  <a:pt x="14525" y="13461"/>
                </a:cubicBezTo>
                <a:lnTo>
                  <a:pt x="18007" y="10856"/>
                </a:lnTo>
                <a:lnTo>
                  <a:pt x="16380" y="14216"/>
                </a:lnTo>
                <a:lnTo>
                  <a:pt x="21600" y="14329"/>
                </a:lnTo>
                <a:lnTo>
                  <a:pt x="16985" y="17086"/>
                </a:lnTo>
                <a:lnTo>
                  <a:pt x="18270" y="18974"/>
                </a:lnTo>
                <a:lnTo>
                  <a:pt x="16380" y="19994"/>
                </a:lnTo>
                <a:lnTo>
                  <a:pt x="18877" y="23316"/>
                </a:lnTo>
                <a:lnTo>
                  <a:pt x="14640" y="22034"/>
                </a:lnTo>
                <a:cubicBezTo>
                  <a:pt x="14741" y="23041"/>
                  <a:pt x="14841" y="24047"/>
                  <a:pt x="14942" y="25054"/>
                </a:cubicBezTo>
                <a:lnTo>
                  <a:pt x="12180" y="23619"/>
                </a:lnTo>
                <a:lnTo>
                  <a:pt x="11612" y="26526"/>
                </a:lnTo>
                <a:lnTo>
                  <a:pt x="9872" y="25054"/>
                </a:lnTo>
                <a:lnTo>
                  <a:pt x="8700" y="27396"/>
                </a:lnTo>
                <a:lnTo>
                  <a:pt x="7527" y="25809"/>
                </a:lnTo>
                <a:lnTo>
                  <a:pt x="4917" y="29284"/>
                </a:lnTo>
                <a:cubicBezTo>
                  <a:pt x="4880" y="28164"/>
                  <a:pt x="4842" y="27044"/>
                  <a:pt x="4805" y="25924"/>
                </a:cubicBezTo>
                <a:lnTo>
                  <a:pt x="1285" y="25509"/>
                </a:lnTo>
                <a:lnTo>
                  <a:pt x="3330" y="23054"/>
                </a:lnTo>
                <a:lnTo>
                  <a:pt x="0" y="20561"/>
                </a:lnTo>
                <a:lnTo>
                  <a:pt x="3935" y="19276"/>
                </a:lnTo>
                <a:lnTo>
                  <a:pt x="1172" y="15954"/>
                </a:lnTo>
                <a:lnTo>
                  <a:pt x="5372" y="15501"/>
                </a:lnTo>
                <a:lnTo>
                  <a:pt x="4502" y="11309"/>
                </a:lnTo>
                <a:lnTo>
                  <a:pt x="8550" y="14066"/>
                </a:lnTo>
                <a:lnTo>
                  <a:pt x="9722" y="9571"/>
                </a:lnTo>
                <a:lnTo>
                  <a:pt x="11462" y="12026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755575" y="5296657"/>
            <a:ext cx="86409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ランダム故障</a:t>
            </a:r>
          </a:p>
        </p:txBody>
      </p:sp>
      <p:sp>
        <p:nvSpPr>
          <p:cNvPr id="83" name="爆発 2 82"/>
          <p:cNvSpPr/>
          <p:nvPr/>
        </p:nvSpPr>
        <p:spPr bwMode="auto">
          <a:xfrm flipV="1">
            <a:off x="2267744" y="4530012"/>
            <a:ext cx="1368152" cy="1339295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30784"/>
              <a:gd name="connsiteX1" fmla="*/ 14790 w 21600"/>
              <a:gd name="connsiteY1" fmla="*/ 0 h 30784"/>
              <a:gd name="connsiteX2" fmla="*/ 14525 w 21600"/>
              <a:gd name="connsiteY2" fmla="*/ 5777 h 30784"/>
              <a:gd name="connsiteX3" fmla="*/ 18007 w 21600"/>
              <a:gd name="connsiteY3" fmla="*/ 3172 h 30784"/>
              <a:gd name="connsiteX4" fmla="*/ 16380 w 21600"/>
              <a:gd name="connsiteY4" fmla="*/ 6532 h 30784"/>
              <a:gd name="connsiteX5" fmla="*/ 21600 w 21600"/>
              <a:gd name="connsiteY5" fmla="*/ 6645 h 30784"/>
              <a:gd name="connsiteX6" fmla="*/ 16985 w 21600"/>
              <a:gd name="connsiteY6" fmla="*/ 9402 h 30784"/>
              <a:gd name="connsiteX7" fmla="*/ 18270 w 21600"/>
              <a:gd name="connsiteY7" fmla="*/ 11290 h 30784"/>
              <a:gd name="connsiteX8" fmla="*/ 16380 w 21600"/>
              <a:gd name="connsiteY8" fmla="*/ 12310 h 30784"/>
              <a:gd name="connsiteX9" fmla="*/ 18877 w 21600"/>
              <a:gd name="connsiteY9" fmla="*/ 15632 h 30784"/>
              <a:gd name="connsiteX10" fmla="*/ 14640 w 21600"/>
              <a:gd name="connsiteY10" fmla="*/ 14350 h 30784"/>
              <a:gd name="connsiteX11" fmla="*/ 14942 w 21600"/>
              <a:gd name="connsiteY11" fmla="*/ 17370 h 30784"/>
              <a:gd name="connsiteX12" fmla="*/ 12180 w 21600"/>
              <a:gd name="connsiteY12" fmla="*/ 15935 h 30784"/>
              <a:gd name="connsiteX13" fmla="*/ 11612 w 21600"/>
              <a:gd name="connsiteY13" fmla="*/ 18842 h 30784"/>
              <a:gd name="connsiteX14" fmla="*/ 9872 w 21600"/>
              <a:gd name="connsiteY14" fmla="*/ 17370 h 30784"/>
              <a:gd name="connsiteX15" fmla="*/ 8700 w 21600"/>
              <a:gd name="connsiteY15" fmla="*/ 19712 h 30784"/>
              <a:gd name="connsiteX16" fmla="*/ 7527 w 21600"/>
              <a:gd name="connsiteY16" fmla="*/ 18125 h 30784"/>
              <a:gd name="connsiteX17" fmla="*/ 2511 w 21600"/>
              <a:gd name="connsiteY17" fmla="*/ 30784 h 30784"/>
              <a:gd name="connsiteX18" fmla="*/ 4805 w 21600"/>
              <a:gd name="connsiteY18" fmla="*/ 18240 h 30784"/>
              <a:gd name="connsiteX19" fmla="*/ 1285 w 21600"/>
              <a:gd name="connsiteY19" fmla="*/ 17825 h 30784"/>
              <a:gd name="connsiteX20" fmla="*/ 3330 w 21600"/>
              <a:gd name="connsiteY20" fmla="*/ 15370 h 30784"/>
              <a:gd name="connsiteX21" fmla="*/ 0 w 21600"/>
              <a:gd name="connsiteY21" fmla="*/ 12877 h 30784"/>
              <a:gd name="connsiteX22" fmla="*/ 3935 w 21600"/>
              <a:gd name="connsiteY22" fmla="*/ 11592 h 30784"/>
              <a:gd name="connsiteX23" fmla="*/ 1172 w 21600"/>
              <a:gd name="connsiteY23" fmla="*/ 8270 h 30784"/>
              <a:gd name="connsiteX24" fmla="*/ 5372 w 21600"/>
              <a:gd name="connsiteY24" fmla="*/ 7817 h 30784"/>
              <a:gd name="connsiteX25" fmla="*/ 4502 w 21600"/>
              <a:gd name="connsiteY25" fmla="*/ 3625 h 30784"/>
              <a:gd name="connsiteX26" fmla="*/ 8550 w 21600"/>
              <a:gd name="connsiteY26" fmla="*/ 6382 h 30784"/>
              <a:gd name="connsiteX27" fmla="*/ 9722 w 21600"/>
              <a:gd name="connsiteY27" fmla="*/ 1887 h 30784"/>
              <a:gd name="connsiteX28" fmla="*/ 11462 w 21600"/>
              <a:gd name="connsiteY28" fmla="*/ 4342 h 30784"/>
              <a:gd name="connsiteX0" fmla="*/ 11462 w 21600"/>
              <a:gd name="connsiteY0" fmla="*/ 4342 h 28696"/>
              <a:gd name="connsiteX1" fmla="*/ 14790 w 21600"/>
              <a:gd name="connsiteY1" fmla="*/ 0 h 28696"/>
              <a:gd name="connsiteX2" fmla="*/ 14525 w 21600"/>
              <a:gd name="connsiteY2" fmla="*/ 5777 h 28696"/>
              <a:gd name="connsiteX3" fmla="*/ 18007 w 21600"/>
              <a:gd name="connsiteY3" fmla="*/ 3172 h 28696"/>
              <a:gd name="connsiteX4" fmla="*/ 16380 w 21600"/>
              <a:gd name="connsiteY4" fmla="*/ 6532 h 28696"/>
              <a:gd name="connsiteX5" fmla="*/ 21600 w 21600"/>
              <a:gd name="connsiteY5" fmla="*/ 6645 h 28696"/>
              <a:gd name="connsiteX6" fmla="*/ 16985 w 21600"/>
              <a:gd name="connsiteY6" fmla="*/ 9402 h 28696"/>
              <a:gd name="connsiteX7" fmla="*/ 18270 w 21600"/>
              <a:gd name="connsiteY7" fmla="*/ 11290 h 28696"/>
              <a:gd name="connsiteX8" fmla="*/ 16380 w 21600"/>
              <a:gd name="connsiteY8" fmla="*/ 12310 h 28696"/>
              <a:gd name="connsiteX9" fmla="*/ 18877 w 21600"/>
              <a:gd name="connsiteY9" fmla="*/ 15632 h 28696"/>
              <a:gd name="connsiteX10" fmla="*/ 14640 w 21600"/>
              <a:gd name="connsiteY10" fmla="*/ 14350 h 28696"/>
              <a:gd name="connsiteX11" fmla="*/ 14942 w 21600"/>
              <a:gd name="connsiteY11" fmla="*/ 17370 h 28696"/>
              <a:gd name="connsiteX12" fmla="*/ 12180 w 21600"/>
              <a:gd name="connsiteY12" fmla="*/ 15935 h 28696"/>
              <a:gd name="connsiteX13" fmla="*/ 11612 w 21600"/>
              <a:gd name="connsiteY13" fmla="*/ 18842 h 28696"/>
              <a:gd name="connsiteX14" fmla="*/ 9872 w 21600"/>
              <a:gd name="connsiteY14" fmla="*/ 17370 h 28696"/>
              <a:gd name="connsiteX15" fmla="*/ 8700 w 21600"/>
              <a:gd name="connsiteY15" fmla="*/ 19712 h 28696"/>
              <a:gd name="connsiteX16" fmla="*/ 7527 w 21600"/>
              <a:gd name="connsiteY16" fmla="*/ 18125 h 28696"/>
              <a:gd name="connsiteX17" fmla="*/ 2748 w 21600"/>
              <a:gd name="connsiteY17" fmla="*/ 28696 h 28696"/>
              <a:gd name="connsiteX18" fmla="*/ 4805 w 21600"/>
              <a:gd name="connsiteY18" fmla="*/ 18240 h 28696"/>
              <a:gd name="connsiteX19" fmla="*/ 1285 w 21600"/>
              <a:gd name="connsiteY19" fmla="*/ 17825 h 28696"/>
              <a:gd name="connsiteX20" fmla="*/ 3330 w 21600"/>
              <a:gd name="connsiteY20" fmla="*/ 15370 h 28696"/>
              <a:gd name="connsiteX21" fmla="*/ 0 w 21600"/>
              <a:gd name="connsiteY21" fmla="*/ 12877 h 28696"/>
              <a:gd name="connsiteX22" fmla="*/ 3935 w 21600"/>
              <a:gd name="connsiteY22" fmla="*/ 11592 h 28696"/>
              <a:gd name="connsiteX23" fmla="*/ 1172 w 21600"/>
              <a:gd name="connsiteY23" fmla="*/ 8270 h 28696"/>
              <a:gd name="connsiteX24" fmla="*/ 5372 w 21600"/>
              <a:gd name="connsiteY24" fmla="*/ 7817 h 28696"/>
              <a:gd name="connsiteX25" fmla="*/ 4502 w 21600"/>
              <a:gd name="connsiteY25" fmla="*/ 3625 h 28696"/>
              <a:gd name="connsiteX26" fmla="*/ 8550 w 21600"/>
              <a:gd name="connsiteY26" fmla="*/ 6382 h 28696"/>
              <a:gd name="connsiteX27" fmla="*/ 9722 w 21600"/>
              <a:gd name="connsiteY27" fmla="*/ 1887 h 28696"/>
              <a:gd name="connsiteX28" fmla="*/ 11462 w 21600"/>
              <a:gd name="connsiteY28" fmla="*/ 4342 h 2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00" h="28696">
                <a:moveTo>
                  <a:pt x="11462" y="4342"/>
                </a:moveTo>
                <a:lnTo>
                  <a:pt x="14790" y="0"/>
                </a:lnTo>
                <a:cubicBezTo>
                  <a:pt x="14702" y="1926"/>
                  <a:pt x="14613" y="3851"/>
                  <a:pt x="14525" y="5777"/>
                </a:cubicBez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6985" y="9402"/>
                </a:lnTo>
                <a:lnTo>
                  <a:pt x="18270" y="11290"/>
                </a:lnTo>
                <a:lnTo>
                  <a:pt x="16380" y="12310"/>
                </a:lnTo>
                <a:lnTo>
                  <a:pt x="18877" y="15632"/>
                </a:lnTo>
                <a:lnTo>
                  <a:pt x="14640" y="14350"/>
                </a:lnTo>
                <a:cubicBezTo>
                  <a:pt x="14741" y="15357"/>
                  <a:pt x="14841" y="16363"/>
                  <a:pt x="14942" y="17370"/>
                </a:cubicBezTo>
                <a:lnTo>
                  <a:pt x="12180" y="1593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cubicBezTo>
                  <a:pt x="6657" y="19283"/>
                  <a:pt x="3618" y="27538"/>
                  <a:pt x="2748" y="28696"/>
                </a:cubicBezTo>
                <a:cubicBezTo>
                  <a:pt x="2711" y="27576"/>
                  <a:pt x="4842" y="19360"/>
                  <a:pt x="4805" y="18240"/>
                </a:cubicBez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lnTo>
                  <a:pt x="11462" y="4342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2483768" y="5224649"/>
            <a:ext cx="864097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システマティック故障</a:t>
            </a:r>
          </a:p>
        </p:txBody>
      </p:sp>
      <p:sp>
        <p:nvSpPr>
          <p:cNvPr id="85" name="テキスト ボックス 408"/>
          <p:cNvSpPr txBox="1">
            <a:spLocks noChangeArrowheads="1"/>
          </p:cNvSpPr>
          <p:nvPr/>
        </p:nvSpPr>
        <p:spPr bwMode="auto">
          <a:xfrm>
            <a:off x="4788024" y="6016737"/>
            <a:ext cx="3486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dirty="0" smtClean="0">
                <a:ea typeface="HGPｺﾞｼｯｸE" pitchFamily="50" charset="-128"/>
              </a:rPr>
              <a:t>FPGA</a:t>
            </a:r>
            <a:r>
              <a:rPr lang="ja-JP" altLang="en-US" sz="2000" dirty="0" smtClean="0">
                <a:ea typeface="HGPｺﾞｼｯｸE" pitchFamily="50" charset="-128"/>
              </a:rPr>
              <a:t>のソフトエラーレート推移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27" name="Text Box 152"/>
          <p:cNvSpPr txBox="1">
            <a:spLocks noChangeAspect="1" noChangeArrowheads="1"/>
          </p:cNvSpPr>
          <p:nvPr/>
        </p:nvSpPr>
        <p:spPr bwMode="auto">
          <a:xfrm>
            <a:off x="5788136" y="3136417"/>
            <a:ext cx="41998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1400" dirty="0">
                <a:latin typeface="Tahoma" pitchFamily="34" charset="0"/>
              </a:rPr>
              <a:t>FPGA</a:t>
            </a: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07504" y="50396"/>
            <a:ext cx="1296144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B-1</a:t>
            </a: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12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角丸四角形吹き出し 609"/>
          <p:cNvSpPr/>
          <p:nvPr/>
        </p:nvSpPr>
        <p:spPr bwMode="auto">
          <a:xfrm>
            <a:off x="6804248" y="2492896"/>
            <a:ext cx="2016224" cy="1440160"/>
          </a:xfrm>
          <a:prstGeom prst="wedgeRoundRectCallout">
            <a:avLst>
              <a:gd name="adj1" fmla="val -5987"/>
              <a:gd name="adj2" fmla="val 85643"/>
              <a:gd name="adj3" fmla="val 16667"/>
            </a:avLst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0865" y="165103"/>
            <a:ext cx="3595191" cy="452432"/>
          </a:xfrm>
        </p:spPr>
        <p:txBody>
          <a:bodyPr/>
          <a:lstStyle/>
          <a:p>
            <a:r>
              <a:rPr kumimoji="1" lang="en-US" altLang="ja-JP" sz="2600" dirty="0" smtClean="0"/>
              <a:t>TMR</a:t>
            </a:r>
            <a:r>
              <a:rPr kumimoji="1" lang="ja-JP" altLang="en-US" sz="2600" dirty="0" smtClean="0"/>
              <a:t>変換サービス</a:t>
            </a:r>
            <a:endParaRPr kumimoji="1" lang="ja-JP" altLang="en-US" sz="2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階層構造を持つ</a:t>
            </a:r>
            <a:r>
              <a:rPr kumimoji="1" lang="en-US" altLang="ja-JP" dirty="0" smtClean="0"/>
              <a:t>RTL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TMR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(Triple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Module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Redundancy)</a:t>
            </a:r>
            <a:r>
              <a:rPr kumimoji="1" lang="ja-JP" altLang="en-US" dirty="0" smtClean="0"/>
              <a:t>に自動変換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モジュール</a:t>
            </a:r>
            <a:r>
              <a:rPr lang="ja-JP" altLang="en-US" dirty="0"/>
              <a:t>単位</a:t>
            </a:r>
            <a:r>
              <a:rPr lang="ja-JP" altLang="en-US" dirty="0" smtClean="0"/>
              <a:t>で</a:t>
            </a:r>
            <a:r>
              <a:rPr lang="en-US" altLang="ja-JP" dirty="0" smtClean="0"/>
              <a:t>TMR</a:t>
            </a:r>
            <a:r>
              <a:rPr lang="ja-JP" altLang="en-US" dirty="0" smtClean="0"/>
              <a:t>変換の有無を選択可能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フリップフロップ（</a:t>
            </a:r>
            <a:r>
              <a:rPr kumimoji="1" lang="en-US" altLang="ja-JP" dirty="0" smtClean="0"/>
              <a:t>FF</a:t>
            </a:r>
            <a:r>
              <a:rPr kumimoji="1" lang="ja-JP" altLang="en-US" dirty="0" smtClean="0"/>
              <a:t>）毎に多数決回路（</a:t>
            </a:r>
            <a:r>
              <a:rPr kumimoji="1" lang="en-US" altLang="ja-JP" dirty="0" smtClean="0"/>
              <a:t>TRV</a:t>
            </a:r>
            <a:r>
              <a:rPr kumimoji="1" lang="ja-JP" altLang="en-US" dirty="0" smtClean="0"/>
              <a:t>）を挿入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TRV</a:t>
            </a:r>
            <a:r>
              <a:rPr kumimoji="1" lang="ja-JP" altLang="en-US" dirty="0" err="1" smtClean="0"/>
              <a:t>が</a:t>
            </a:r>
            <a:r>
              <a:rPr lang="ja-JP" altLang="en-US" dirty="0" err="1" smtClean="0"/>
              <a:t>論理縮退に</a:t>
            </a:r>
            <a:r>
              <a:rPr lang="ja-JP" altLang="en-US" dirty="0" smtClean="0"/>
              <a:t>より除去</a:t>
            </a:r>
            <a:r>
              <a:rPr kumimoji="1" lang="ja-JP" altLang="en-US" dirty="0" smtClean="0"/>
              <a:t>されないように実装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454E-519B-441A-A0BB-CC668D95BA1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5" name="Rectangle 109"/>
          <p:cNvSpPr>
            <a:spLocks noChangeArrowheads="1"/>
          </p:cNvSpPr>
          <p:nvPr/>
        </p:nvSpPr>
        <p:spPr bwMode="auto">
          <a:xfrm>
            <a:off x="1187378" y="4434928"/>
            <a:ext cx="1440406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1A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Rectangle 112"/>
          <p:cNvSpPr>
            <a:spLocks noChangeArrowheads="1"/>
          </p:cNvSpPr>
          <p:nvPr/>
        </p:nvSpPr>
        <p:spPr bwMode="auto">
          <a:xfrm>
            <a:off x="1187378" y="5155902"/>
            <a:ext cx="1440406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1B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Rectangle 115"/>
          <p:cNvSpPr>
            <a:spLocks noChangeArrowheads="1"/>
          </p:cNvSpPr>
          <p:nvPr/>
        </p:nvSpPr>
        <p:spPr bwMode="auto">
          <a:xfrm>
            <a:off x="1187378" y="5877868"/>
            <a:ext cx="1440406" cy="43224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1C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3" name="Rectangle 551"/>
          <p:cNvSpPr>
            <a:spLocks noChangeArrowheads="1"/>
          </p:cNvSpPr>
          <p:nvPr/>
        </p:nvSpPr>
        <p:spPr bwMode="auto">
          <a:xfrm>
            <a:off x="3923928" y="4434332"/>
            <a:ext cx="430460" cy="433438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sp>
        <p:nvSpPr>
          <p:cNvPr id="24" name="Rectangle 552"/>
          <p:cNvSpPr>
            <a:spLocks noChangeArrowheads="1"/>
          </p:cNvSpPr>
          <p:nvPr/>
        </p:nvSpPr>
        <p:spPr bwMode="auto">
          <a:xfrm>
            <a:off x="2843808" y="4434928"/>
            <a:ext cx="432840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25" name="Rectangle 553"/>
          <p:cNvSpPr>
            <a:spLocks noChangeArrowheads="1"/>
          </p:cNvSpPr>
          <p:nvPr/>
        </p:nvSpPr>
        <p:spPr bwMode="auto">
          <a:xfrm>
            <a:off x="3923928" y="5155306"/>
            <a:ext cx="430460" cy="433438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sp>
        <p:nvSpPr>
          <p:cNvPr id="26" name="Rectangle 554"/>
          <p:cNvSpPr>
            <a:spLocks noChangeArrowheads="1"/>
          </p:cNvSpPr>
          <p:nvPr/>
        </p:nvSpPr>
        <p:spPr bwMode="auto">
          <a:xfrm>
            <a:off x="2843808" y="5155902"/>
            <a:ext cx="432840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27" name="Rectangle 555"/>
          <p:cNvSpPr>
            <a:spLocks noChangeArrowheads="1"/>
          </p:cNvSpPr>
          <p:nvPr/>
        </p:nvSpPr>
        <p:spPr bwMode="auto">
          <a:xfrm>
            <a:off x="3923928" y="5877272"/>
            <a:ext cx="430460" cy="433440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grpSp>
        <p:nvGrpSpPr>
          <p:cNvPr id="28" name="Group 556"/>
          <p:cNvGrpSpPr>
            <a:grpSpLocks/>
          </p:cNvGrpSpPr>
          <p:nvPr/>
        </p:nvGrpSpPr>
        <p:grpSpPr bwMode="auto">
          <a:xfrm>
            <a:off x="2626098" y="4653137"/>
            <a:ext cx="217710" cy="1440952"/>
            <a:chOff x="2426" y="1933"/>
            <a:chExt cx="227" cy="1361"/>
          </a:xfrm>
        </p:grpSpPr>
        <p:sp>
          <p:nvSpPr>
            <p:cNvPr id="29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30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33" name="Line 561"/>
          <p:cNvSpPr>
            <a:spLocks noChangeShapeType="1"/>
          </p:cNvSpPr>
          <p:nvPr/>
        </p:nvSpPr>
        <p:spPr bwMode="auto">
          <a:xfrm flipV="1">
            <a:off x="3275556" y="4653136"/>
            <a:ext cx="14431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4" name="Line 562"/>
          <p:cNvSpPr>
            <a:spLocks noChangeShapeType="1"/>
          </p:cNvSpPr>
          <p:nvPr/>
        </p:nvSpPr>
        <p:spPr bwMode="auto">
          <a:xfrm>
            <a:off x="3275556" y="5373084"/>
            <a:ext cx="288332" cy="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5" name="Line 563"/>
          <p:cNvSpPr>
            <a:spLocks noChangeShapeType="1"/>
          </p:cNvSpPr>
          <p:nvPr/>
        </p:nvSpPr>
        <p:spPr bwMode="auto">
          <a:xfrm flipV="1">
            <a:off x="3419872" y="6237311"/>
            <a:ext cx="288032" cy="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6" name="Rectangle 564"/>
          <p:cNvSpPr>
            <a:spLocks noChangeArrowheads="1"/>
          </p:cNvSpPr>
          <p:nvPr/>
        </p:nvSpPr>
        <p:spPr bwMode="auto">
          <a:xfrm>
            <a:off x="2843808" y="5877868"/>
            <a:ext cx="432840" cy="432248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159" name="Line 565"/>
          <p:cNvSpPr>
            <a:spLocks noChangeShapeType="1"/>
          </p:cNvSpPr>
          <p:nvPr/>
        </p:nvSpPr>
        <p:spPr bwMode="auto">
          <a:xfrm flipV="1">
            <a:off x="3275856" y="3356991"/>
            <a:ext cx="360040" cy="8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71" name="Line 565"/>
          <p:cNvSpPr>
            <a:spLocks noChangeShapeType="1"/>
          </p:cNvSpPr>
          <p:nvPr/>
        </p:nvSpPr>
        <p:spPr bwMode="auto">
          <a:xfrm>
            <a:off x="2627784" y="3356992"/>
            <a:ext cx="216024" cy="1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72" name="Line 565"/>
          <p:cNvSpPr>
            <a:spLocks noChangeShapeType="1"/>
          </p:cNvSpPr>
          <p:nvPr/>
        </p:nvSpPr>
        <p:spPr bwMode="auto">
          <a:xfrm>
            <a:off x="5075810" y="3356992"/>
            <a:ext cx="216024" cy="1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95" name="Group 556"/>
          <p:cNvGrpSpPr>
            <a:grpSpLocks/>
          </p:cNvGrpSpPr>
          <p:nvPr/>
        </p:nvGrpSpPr>
        <p:grpSpPr bwMode="auto">
          <a:xfrm>
            <a:off x="4355976" y="4653137"/>
            <a:ext cx="360040" cy="1440754"/>
            <a:chOff x="2426" y="1933"/>
            <a:chExt cx="227" cy="1361"/>
          </a:xfrm>
        </p:grpSpPr>
        <p:sp>
          <p:nvSpPr>
            <p:cNvPr id="96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97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38" name="Rectangle 109"/>
          <p:cNvSpPr>
            <a:spLocks noChangeArrowheads="1"/>
          </p:cNvSpPr>
          <p:nvPr/>
        </p:nvSpPr>
        <p:spPr bwMode="auto">
          <a:xfrm>
            <a:off x="4716016" y="4437708"/>
            <a:ext cx="1440406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2A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39" name="Rectangle 112"/>
          <p:cNvSpPr>
            <a:spLocks noChangeArrowheads="1"/>
          </p:cNvSpPr>
          <p:nvPr/>
        </p:nvSpPr>
        <p:spPr bwMode="auto">
          <a:xfrm>
            <a:off x="4716016" y="5158682"/>
            <a:ext cx="1440406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2B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0" name="Rectangle 115"/>
          <p:cNvSpPr>
            <a:spLocks noChangeArrowheads="1"/>
          </p:cNvSpPr>
          <p:nvPr/>
        </p:nvSpPr>
        <p:spPr bwMode="auto">
          <a:xfrm>
            <a:off x="4716016" y="5880648"/>
            <a:ext cx="1440406" cy="432248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2C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88" name="Group 556"/>
          <p:cNvGrpSpPr>
            <a:grpSpLocks/>
          </p:cNvGrpSpPr>
          <p:nvPr/>
        </p:nvGrpSpPr>
        <p:grpSpPr bwMode="auto">
          <a:xfrm>
            <a:off x="898699" y="4653136"/>
            <a:ext cx="288925" cy="1440952"/>
            <a:chOff x="2426" y="1933"/>
            <a:chExt cx="227" cy="1361"/>
          </a:xfrm>
        </p:grpSpPr>
        <p:sp>
          <p:nvSpPr>
            <p:cNvPr id="189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190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191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92" name="Line 568"/>
          <p:cNvSpPr>
            <a:spLocks noChangeShapeType="1"/>
          </p:cNvSpPr>
          <p:nvPr/>
        </p:nvSpPr>
        <p:spPr bwMode="auto">
          <a:xfrm flipH="1">
            <a:off x="2338487" y="4293096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93" name="Line 565"/>
          <p:cNvSpPr>
            <a:spLocks noChangeShapeType="1"/>
          </p:cNvSpPr>
          <p:nvPr/>
        </p:nvSpPr>
        <p:spPr bwMode="auto">
          <a:xfrm>
            <a:off x="2339752" y="4293096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94" name="Line 565"/>
          <p:cNvSpPr>
            <a:spLocks noChangeShapeType="1"/>
          </p:cNvSpPr>
          <p:nvPr/>
        </p:nvSpPr>
        <p:spPr bwMode="auto">
          <a:xfrm flipV="1">
            <a:off x="4499992" y="4293096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98" name="Line 568"/>
          <p:cNvSpPr>
            <a:spLocks noChangeShapeType="1"/>
          </p:cNvSpPr>
          <p:nvPr/>
        </p:nvSpPr>
        <p:spPr bwMode="auto">
          <a:xfrm flipH="1">
            <a:off x="2339752" y="5014317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199" name="Line 565"/>
          <p:cNvSpPr>
            <a:spLocks noChangeShapeType="1"/>
          </p:cNvSpPr>
          <p:nvPr/>
        </p:nvSpPr>
        <p:spPr bwMode="auto">
          <a:xfrm>
            <a:off x="2341017" y="5014317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00" name="Line 565"/>
          <p:cNvSpPr>
            <a:spLocks noChangeShapeType="1"/>
          </p:cNvSpPr>
          <p:nvPr/>
        </p:nvSpPr>
        <p:spPr bwMode="auto">
          <a:xfrm flipV="1">
            <a:off x="4501257" y="5014317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04" name="Line 568"/>
          <p:cNvSpPr>
            <a:spLocks noChangeShapeType="1"/>
          </p:cNvSpPr>
          <p:nvPr/>
        </p:nvSpPr>
        <p:spPr bwMode="auto">
          <a:xfrm flipH="1">
            <a:off x="2341017" y="5735538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05" name="Line 565"/>
          <p:cNvSpPr>
            <a:spLocks noChangeShapeType="1"/>
          </p:cNvSpPr>
          <p:nvPr/>
        </p:nvSpPr>
        <p:spPr bwMode="auto">
          <a:xfrm>
            <a:off x="2342282" y="5735538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06" name="Line 565"/>
          <p:cNvSpPr>
            <a:spLocks noChangeShapeType="1"/>
          </p:cNvSpPr>
          <p:nvPr/>
        </p:nvSpPr>
        <p:spPr bwMode="auto">
          <a:xfrm flipV="1">
            <a:off x="4502522" y="5735538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10" name="Line 565"/>
          <p:cNvSpPr>
            <a:spLocks noChangeShapeType="1"/>
          </p:cNvSpPr>
          <p:nvPr/>
        </p:nvSpPr>
        <p:spPr bwMode="auto">
          <a:xfrm flipH="1" flipV="1">
            <a:off x="3563888" y="4653136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213" name="Group 556"/>
          <p:cNvGrpSpPr>
            <a:grpSpLocks/>
          </p:cNvGrpSpPr>
          <p:nvPr/>
        </p:nvGrpSpPr>
        <p:grpSpPr bwMode="auto">
          <a:xfrm>
            <a:off x="3419872" y="4509120"/>
            <a:ext cx="504056" cy="1440160"/>
            <a:chOff x="2426" y="1933"/>
            <a:chExt cx="227" cy="1361"/>
          </a:xfrm>
        </p:grpSpPr>
        <p:sp>
          <p:nvSpPr>
            <p:cNvPr id="214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15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16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21" name="Group 556"/>
          <p:cNvGrpSpPr>
            <a:grpSpLocks/>
          </p:cNvGrpSpPr>
          <p:nvPr/>
        </p:nvGrpSpPr>
        <p:grpSpPr bwMode="auto">
          <a:xfrm>
            <a:off x="3563888" y="4653136"/>
            <a:ext cx="360040" cy="1440754"/>
            <a:chOff x="2426" y="1933"/>
            <a:chExt cx="227" cy="1361"/>
          </a:xfrm>
        </p:grpSpPr>
        <p:sp>
          <p:nvSpPr>
            <p:cNvPr id="222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23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24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25" name="Line 565"/>
          <p:cNvSpPr>
            <a:spLocks noChangeShapeType="1"/>
          </p:cNvSpPr>
          <p:nvPr/>
        </p:nvSpPr>
        <p:spPr bwMode="auto">
          <a:xfrm flipH="1" flipV="1">
            <a:off x="3419872" y="4509120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26" name="Line 565"/>
          <p:cNvSpPr>
            <a:spLocks noChangeShapeType="1"/>
          </p:cNvSpPr>
          <p:nvPr/>
        </p:nvSpPr>
        <p:spPr bwMode="auto">
          <a:xfrm flipH="1" flipV="1">
            <a:off x="3707904" y="4797152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227" name="Group 556"/>
          <p:cNvGrpSpPr>
            <a:grpSpLocks/>
          </p:cNvGrpSpPr>
          <p:nvPr/>
        </p:nvGrpSpPr>
        <p:grpSpPr bwMode="auto">
          <a:xfrm>
            <a:off x="3707904" y="4797152"/>
            <a:ext cx="216024" cy="1440754"/>
            <a:chOff x="2426" y="1933"/>
            <a:chExt cx="227" cy="1361"/>
          </a:xfrm>
        </p:grpSpPr>
        <p:sp>
          <p:nvSpPr>
            <p:cNvPr id="228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29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230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231" name="Line 565"/>
          <p:cNvSpPr>
            <a:spLocks noChangeShapeType="1"/>
          </p:cNvSpPr>
          <p:nvPr/>
        </p:nvSpPr>
        <p:spPr bwMode="auto">
          <a:xfrm flipH="1" flipV="1">
            <a:off x="3419872" y="6093296"/>
            <a:ext cx="0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32" name="Line 563"/>
          <p:cNvSpPr>
            <a:spLocks noChangeShapeType="1"/>
          </p:cNvSpPr>
          <p:nvPr/>
        </p:nvSpPr>
        <p:spPr bwMode="auto">
          <a:xfrm flipV="1">
            <a:off x="3275856" y="6093295"/>
            <a:ext cx="144016" cy="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65" name="Line 568"/>
          <p:cNvSpPr>
            <a:spLocks noChangeShapeType="1"/>
          </p:cNvSpPr>
          <p:nvPr/>
        </p:nvSpPr>
        <p:spPr bwMode="auto">
          <a:xfrm flipH="1">
            <a:off x="5866879" y="4291704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66" name="Line 565"/>
          <p:cNvSpPr>
            <a:spLocks noChangeShapeType="1"/>
          </p:cNvSpPr>
          <p:nvPr/>
        </p:nvSpPr>
        <p:spPr bwMode="auto">
          <a:xfrm>
            <a:off x="5868144" y="4291704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71" name="Line 568"/>
          <p:cNvSpPr>
            <a:spLocks noChangeShapeType="1"/>
          </p:cNvSpPr>
          <p:nvPr/>
        </p:nvSpPr>
        <p:spPr bwMode="auto">
          <a:xfrm flipH="1">
            <a:off x="5868144" y="5012925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72" name="Line 565"/>
          <p:cNvSpPr>
            <a:spLocks noChangeShapeType="1"/>
          </p:cNvSpPr>
          <p:nvPr/>
        </p:nvSpPr>
        <p:spPr bwMode="auto">
          <a:xfrm>
            <a:off x="5869409" y="5012925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277" name="Line 568"/>
          <p:cNvSpPr>
            <a:spLocks noChangeShapeType="1"/>
          </p:cNvSpPr>
          <p:nvPr/>
        </p:nvSpPr>
        <p:spPr bwMode="auto">
          <a:xfrm flipH="1">
            <a:off x="5869409" y="5734146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278" name="Line 565"/>
          <p:cNvSpPr>
            <a:spLocks noChangeShapeType="1"/>
          </p:cNvSpPr>
          <p:nvPr/>
        </p:nvSpPr>
        <p:spPr bwMode="auto">
          <a:xfrm>
            <a:off x="5870674" y="5734146"/>
            <a:ext cx="21602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12" name="Rectangle 109"/>
          <p:cNvSpPr>
            <a:spLocks noChangeArrowheads="1"/>
          </p:cNvSpPr>
          <p:nvPr/>
        </p:nvSpPr>
        <p:spPr bwMode="auto">
          <a:xfrm>
            <a:off x="1187624" y="3142360"/>
            <a:ext cx="1440406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1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3" name="Rectangle 552"/>
          <p:cNvSpPr>
            <a:spLocks noChangeArrowheads="1"/>
          </p:cNvSpPr>
          <p:nvPr/>
        </p:nvSpPr>
        <p:spPr bwMode="auto">
          <a:xfrm>
            <a:off x="2844054" y="3142360"/>
            <a:ext cx="432840" cy="432246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314" name="Rectangle 109"/>
          <p:cNvSpPr>
            <a:spLocks noChangeArrowheads="1"/>
          </p:cNvSpPr>
          <p:nvPr/>
        </p:nvSpPr>
        <p:spPr bwMode="auto">
          <a:xfrm>
            <a:off x="3635896" y="3145140"/>
            <a:ext cx="1440406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組合せ</a:t>
            </a:r>
            <a:r>
              <a:rPr lang="ja-JP" altLang="en-US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論理</a:t>
            </a:r>
            <a:r>
              <a:rPr lang="en-US" altLang="ja-JP" sz="16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2</a:t>
            </a:r>
            <a:endParaRPr lang="en-US" altLang="ja-JP" sz="16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5" name="Rectangle 552"/>
          <p:cNvSpPr>
            <a:spLocks noChangeArrowheads="1"/>
          </p:cNvSpPr>
          <p:nvPr/>
        </p:nvSpPr>
        <p:spPr bwMode="auto">
          <a:xfrm>
            <a:off x="5292080" y="3140968"/>
            <a:ext cx="432840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316" name="Line 147"/>
          <p:cNvSpPr>
            <a:spLocks noChangeShapeType="1"/>
          </p:cNvSpPr>
          <p:nvPr/>
        </p:nvSpPr>
        <p:spPr bwMode="auto">
          <a:xfrm>
            <a:off x="899592" y="3356992"/>
            <a:ext cx="2883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4" name="角丸四角形 13"/>
          <p:cNvSpPr/>
          <p:nvPr/>
        </p:nvSpPr>
        <p:spPr bwMode="auto">
          <a:xfrm>
            <a:off x="611560" y="4149080"/>
            <a:ext cx="7920880" cy="2304256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7" name="角丸四角形 316"/>
          <p:cNvSpPr/>
          <p:nvPr/>
        </p:nvSpPr>
        <p:spPr bwMode="auto">
          <a:xfrm>
            <a:off x="611560" y="2852936"/>
            <a:ext cx="5688632" cy="864096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8" name="Line 568"/>
          <p:cNvSpPr>
            <a:spLocks noChangeShapeType="1"/>
          </p:cNvSpPr>
          <p:nvPr/>
        </p:nvSpPr>
        <p:spPr bwMode="auto">
          <a:xfrm flipH="1">
            <a:off x="2338487" y="2996952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319" name="Line 565"/>
          <p:cNvSpPr>
            <a:spLocks noChangeShapeType="1"/>
          </p:cNvSpPr>
          <p:nvPr/>
        </p:nvSpPr>
        <p:spPr bwMode="auto">
          <a:xfrm>
            <a:off x="2339752" y="2996952"/>
            <a:ext cx="10801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20" name="Line 565"/>
          <p:cNvSpPr>
            <a:spLocks noChangeShapeType="1"/>
          </p:cNvSpPr>
          <p:nvPr/>
        </p:nvSpPr>
        <p:spPr bwMode="auto">
          <a:xfrm flipV="1">
            <a:off x="3419872" y="2996952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24" name="Line 568"/>
          <p:cNvSpPr>
            <a:spLocks noChangeShapeType="1"/>
          </p:cNvSpPr>
          <p:nvPr/>
        </p:nvSpPr>
        <p:spPr bwMode="auto">
          <a:xfrm flipH="1">
            <a:off x="4787778" y="2996952"/>
            <a:ext cx="1265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ja-JP" altLang="en-US"/>
          </a:p>
        </p:txBody>
      </p:sp>
      <p:sp>
        <p:nvSpPr>
          <p:cNvPr id="325" name="Line 565"/>
          <p:cNvSpPr>
            <a:spLocks noChangeShapeType="1"/>
          </p:cNvSpPr>
          <p:nvPr/>
        </p:nvSpPr>
        <p:spPr bwMode="auto">
          <a:xfrm>
            <a:off x="4789043" y="2996952"/>
            <a:ext cx="10801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326" name="Line 565"/>
          <p:cNvSpPr>
            <a:spLocks noChangeShapeType="1"/>
          </p:cNvSpPr>
          <p:nvPr/>
        </p:nvSpPr>
        <p:spPr bwMode="auto">
          <a:xfrm flipV="1">
            <a:off x="5869163" y="2996952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173" name="テキスト ボックス 408"/>
          <p:cNvSpPr txBox="1">
            <a:spLocks noChangeArrowheads="1"/>
          </p:cNvSpPr>
          <p:nvPr/>
        </p:nvSpPr>
        <p:spPr bwMode="auto">
          <a:xfrm>
            <a:off x="251520" y="2636912"/>
            <a:ext cx="95410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dirty="0"/>
              <a:t>元回路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174" name="テキスト ボックス 408"/>
          <p:cNvSpPr txBox="1">
            <a:spLocks noChangeArrowheads="1"/>
          </p:cNvSpPr>
          <p:nvPr/>
        </p:nvSpPr>
        <p:spPr bwMode="auto">
          <a:xfrm>
            <a:off x="179512" y="3995772"/>
            <a:ext cx="214513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ea typeface="HGPｺﾞｼｯｸE" pitchFamily="50" charset="-128"/>
              </a:rPr>
              <a:t>三重化回路</a:t>
            </a:r>
            <a:r>
              <a:rPr lang="en-US" altLang="ja-JP" sz="2000" dirty="0" smtClean="0">
                <a:ea typeface="HGPｺﾞｼｯｸE" pitchFamily="50" charset="-128"/>
              </a:rPr>
              <a:t>(TMR)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330" name="Line 565"/>
          <p:cNvSpPr>
            <a:spLocks noChangeShapeType="1"/>
          </p:cNvSpPr>
          <p:nvPr/>
        </p:nvSpPr>
        <p:spPr bwMode="auto">
          <a:xfrm flipV="1">
            <a:off x="5724128" y="3356992"/>
            <a:ext cx="360040" cy="8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cxnSp>
        <p:nvCxnSpPr>
          <p:cNvPr id="352" name="直線コネクタ 351"/>
          <p:cNvCxnSpPr/>
          <p:nvPr/>
        </p:nvCxnSpPr>
        <p:spPr bwMode="auto">
          <a:xfrm flipH="1">
            <a:off x="7957392" y="3284984"/>
            <a:ext cx="2167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3" name="直線コネクタ 352"/>
          <p:cNvCxnSpPr/>
          <p:nvPr/>
        </p:nvCxnSpPr>
        <p:spPr bwMode="auto">
          <a:xfrm flipH="1">
            <a:off x="7812360" y="3645024"/>
            <a:ext cx="1440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5" name="直線コネクタ 354"/>
          <p:cNvCxnSpPr/>
          <p:nvPr/>
        </p:nvCxnSpPr>
        <p:spPr bwMode="auto">
          <a:xfrm>
            <a:off x="7956376" y="3284984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6" name="直線コネクタ 355"/>
          <p:cNvCxnSpPr/>
          <p:nvPr/>
        </p:nvCxnSpPr>
        <p:spPr bwMode="auto">
          <a:xfrm flipH="1">
            <a:off x="8388424" y="3212976"/>
            <a:ext cx="1440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7" name="Text Box 276"/>
          <p:cNvSpPr txBox="1">
            <a:spLocks noChangeArrowheads="1"/>
          </p:cNvSpPr>
          <p:nvPr/>
        </p:nvSpPr>
        <p:spPr bwMode="auto">
          <a:xfrm>
            <a:off x="6732240" y="3429000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r>
              <a:rPr lang="en-US" altLang="ja-JP" sz="14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C</a:t>
            </a:r>
            <a:endParaRPr lang="en-US" altLang="ja-JP" sz="14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8" name="Text Box 276"/>
          <p:cNvSpPr txBox="1">
            <a:spLocks noChangeArrowheads="1"/>
          </p:cNvSpPr>
          <p:nvPr/>
        </p:nvSpPr>
        <p:spPr bwMode="auto">
          <a:xfrm>
            <a:off x="6732017" y="2997647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r>
              <a:rPr lang="en-US" altLang="ja-JP" sz="14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B</a:t>
            </a:r>
            <a:endParaRPr lang="en-US" altLang="ja-JP" sz="14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9" name="Text Box 276"/>
          <p:cNvSpPr txBox="1">
            <a:spLocks noChangeArrowheads="1"/>
          </p:cNvSpPr>
          <p:nvPr/>
        </p:nvSpPr>
        <p:spPr bwMode="auto">
          <a:xfrm>
            <a:off x="8605142" y="3068960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US" altLang="ja-JP" sz="14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Q</a:t>
            </a:r>
            <a:endParaRPr lang="en-US" altLang="ja-JP" sz="14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360" name="直線コネクタ 359"/>
          <p:cNvCxnSpPr/>
          <p:nvPr/>
        </p:nvCxnSpPr>
        <p:spPr bwMode="auto">
          <a:xfrm flipH="1">
            <a:off x="7957392" y="3140968"/>
            <a:ext cx="21671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直線コネクタ 360"/>
          <p:cNvCxnSpPr/>
          <p:nvPr/>
        </p:nvCxnSpPr>
        <p:spPr bwMode="auto">
          <a:xfrm>
            <a:off x="7956376" y="2780928"/>
            <a:ext cx="0" cy="3600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5" name="直線コネクタ 374"/>
          <p:cNvCxnSpPr/>
          <p:nvPr/>
        </p:nvCxnSpPr>
        <p:spPr bwMode="auto">
          <a:xfrm flipH="1">
            <a:off x="7811666" y="2780928"/>
            <a:ext cx="14471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直線コネクタ 373"/>
          <p:cNvCxnSpPr/>
          <p:nvPr/>
        </p:nvCxnSpPr>
        <p:spPr bwMode="auto">
          <a:xfrm flipH="1">
            <a:off x="7380312" y="3571751"/>
            <a:ext cx="142007" cy="126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6" name="直線コネクタ 375"/>
          <p:cNvCxnSpPr/>
          <p:nvPr/>
        </p:nvCxnSpPr>
        <p:spPr bwMode="auto">
          <a:xfrm flipH="1">
            <a:off x="7092280" y="3573016"/>
            <a:ext cx="43227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77" name="グループ化 376"/>
          <p:cNvGrpSpPr/>
          <p:nvPr/>
        </p:nvGrpSpPr>
        <p:grpSpPr>
          <a:xfrm flipV="1">
            <a:off x="3347864" y="3284984"/>
            <a:ext cx="144463" cy="142875"/>
            <a:chOff x="7668344" y="3933056"/>
            <a:chExt cx="144463" cy="142875"/>
          </a:xfrm>
        </p:grpSpPr>
        <p:sp>
          <p:nvSpPr>
            <p:cNvPr id="378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79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cxnSp>
        <p:nvCxnSpPr>
          <p:cNvPr id="380" name="直線コネクタ 379"/>
          <p:cNvCxnSpPr>
            <a:stCxn id="557" idx="0"/>
          </p:cNvCxnSpPr>
          <p:nvPr/>
        </p:nvCxnSpPr>
        <p:spPr bwMode="auto">
          <a:xfrm flipH="1" flipV="1">
            <a:off x="7380312" y="2852936"/>
            <a:ext cx="2605" cy="3239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2" name="直線コネクタ 381"/>
          <p:cNvCxnSpPr/>
          <p:nvPr/>
        </p:nvCxnSpPr>
        <p:spPr bwMode="auto">
          <a:xfrm flipH="1" flipV="1">
            <a:off x="7092057" y="2706638"/>
            <a:ext cx="64807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83" name="グループ化 382"/>
          <p:cNvGrpSpPr/>
          <p:nvPr/>
        </p:nvGrpSpPr>
        <p:grpSpPr>
          <a:xfrm flipV="1">
            <a:off x="7164288" y="2636912"/>
            <a:ext cx="144463" cy="142875"/>
            <a:chOff x="7668344" y="3933056"/>
            <a:chExt cx="144463" cy="142875"/>
          </a:xfrm>
        </p:grpSpPr>
        <p:sp>
          <p:nvSpPr>
            <p:cNvPr id="384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85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cxnSp>
        <p:nvCxnSpPr>
          <p:cNvPr id="386" name="直線コネクタ 385"/>
          <p:cNvCxnSpPr/>
          <p:nvPr/>
        </p:nvCxnSpPr>
        <p:spPr bwMode="auto">
          <a:xfrm flipH="1">
            <a:off x="7236296" y="3717032"/>
            <a:ext cx="28803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直線コネクタ 386"/>
          <p:cNvCxnSpPr/>
          <p:nvPr/>
        </p:nvCxnSpPr>
        <p:spPr bwMode="auto">
          <a:xfrm flipV="1">
            <a:off x="7236296" y="2708920"/>
            <a:ext cx="0" cy="100811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8" name="Text Box 276"/>
          <p:cNvSpPr txBox="1">
            <a:spLocks noChangeArrowheads="1"/>
          </p:cNvSpPr>
          <p:nvPr/>
        </p:nvSpPr>
        <p:spPr bwMode="auto">
          <a:xfrm>
            <a:off x="6732017" y="2564904"/>
            <a:ext cx="2873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r>
              <a:rPr lang="en-US" altLang="ja-JP" sz="1400" dirty="0"/>
              <a:t>A</a:t>
            </a:r>
            <a:endParaRPr lang="en-US" altLang="ja-JP" sz="140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8101408" y="3068960"/>
            <a:ext cx="287016" cy="288032"/>
            <a:chOff x="8804648" y="5517232"/>
            <a:chExt cx="504057" cy="432048"/>
          </a:xfrm>
        </p:grpSpPr>
        <p:sp>
          <p:nvSpPr>
            <p:cNvPr id="411" name="フリーフォーム 410"/>
            <p:cNvSpPr/>
            <p:nvPr/>
          </p:nvSpPr>
          <p:spPr bwMode="auto">
            <a:xfrm>
              <a:off x="8804648" y="5517232"/>
              <a:ext cx="504057" cy="216024"/>
            </a:xfrm>
            <a:custGeom>
              <a:avLst/>
              <a:gdLst>
                <a:gd name="connsiteX0" fmla="*/ 110613 w 453462"/>
                <a:gd name="connsiteY0" fmla="*/ 221533 h 221533"/>
                <a:gd name="connsiteX1" fmla="*/ 110613 w 453462"/>
                <a:gd name="connsiteY1" fmla="*/ 221533 h 221533"/>
                <a:gd name="connsiteX2" fmla="*/ 95864 w 453462"/>
                <a:gd name="connsiteY2" fmla="*/ 155165 h 221533"/>
                <a:gd name="connsiteX3" fmla="*/ 73742 w 453462"/>
                <a:gd name="connsiteY3" fmla="*/ 88798 h 221533"/>
                <a:gd name="connsiteX4" fmla="*/ 58993 w 453462"/>
                <a:gd name="connsiteY4" fmla="*/ 66675 h 221533"/>
                <a:gd name="connsiteX5" fmla="*/ 22123 w 453462"/>
                <a:gd name="connsiteY5" fmla="*/ 15056 h 221533"/>
                <a:gd name="connsiteX6" fmla="*/ 0 w 453462"/>
                <a:gd name="connsiteY6" fmla="*/ 7682 h 221533"/>
                <a:gd name="connsiteX7" fmla="*/ 66368 w 453462"/>
                <a:gd name="connsiteY7" fmla="*/ 15056 h 221533"/>
                <a:gd name="connsiteX8" fmla="*/ 132735 w 453462"/>
                <a:gd name="connsiteY8" fmla="*/ 7682 h 221533"/>
                <a:gd name="connsiteX9" fmla="*/ 243348 w 453462"/>
                <a:gd name="connsiteY9" fmla="*/ 22430 h 221533"/>
                <a:gd name="connsiteX10" fmla="*/ 265471 w 453462"/>
                <a:gd name="connsiteY10" fmla="*/ 29804 h 221533"/>
                <a:gd name="connsiteX11" fmla="*/ 287593 w 453462"/>
                <a:gd name="connsiteY11" fmla="*/ 44553 h 221533"/>
                <a:gd name="connsiteX12" fmla="*/ 309716 w 453462"/>
                <a:gd name="connsiteY12" fmla="*/ 51927 h 221533"/>
                <a:gd name="connsiteX13" fmla="*/ 353961 w 453462"/>
                <a:gd name="connsiteY13" fmla="*/ 81423 h 221533"/>
                <a:gd name="connsiteX14" fmla="*/ 368710 w 453462"/>
                <a:gd name="connsiteY14" fmla="*/ 96172 h 221533"/>
                <a:gd name="connsiteX15" fmla="*/ 390832 w 453462"/>
                <a:gd name="connsiteY15" fmla="*/ 103546 h 221533"/>
                <a:gd name="connsiteX16" fmla="*/ 449826 w 453462"/>
                <a:gd name="connsiteY16" fmla="*/ 177288 h 221533"/>
                <a:gd name="connsiteX17" fmla="*/ 449826 w 453462"/>
                <a:gd name="connsiteY17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65471 w 455834"/>
                <a:gd name="connsiteY10" fmla="*/ 29804 h 221533"/>
                <a:gd name="connsiteX11" fmla="*/ 287593 w 455834"/>
                <a:gd name="connsiteY11" fmla="*/ 44553 h 221533"/>
                <a:gd name="connsiteX12" fmla="*/ 309716 w 455834"/>
                <a:gd name="connsiteY12" fmla="*/ 51927 h 221533"/>
                <a:gd name="connsiteX13" fmla="*/ 353961 w 455834"/>
                <a:gd name="connsiteY13" fmla="*/ 81423 h 221533"/>
                <a:gd name="connsiteX14" fmla="*/ 368710 w 455834"/>
                <a:gd name="connsiteY14" fmla="*/ 96172 h 221533"/>
                <a:gd name="connsiteX15" fmla="*/ 449826 w 455834"/>
                <a:gd name="connsiteY15" fmla="*/ 177288 h 221533"/>
                <a:gd name="connsiteX16" fmla="*/ 449826 w 455834"/>
                <a:gd name="connsiteY16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65471 w 455834"/>
                <a:gd name="connsiteY10" fmla="*/ 29804 h 221533"/>
                <a:gd name="connsiteX11" fmla="*/ 287593 w 455834"/>
                <a:gd name="connsiteY11" fmla="*/ 44553 h 221533"/>
                <a:gd name="connsiteX12" fmla="*/ 353961 w 455834"/>
                <a:gd name="connsiteY12" fmla="*/ 81423 h 221533"/>
                <a:gd name="connsiteX13" fmla="*/ 368710 w 455834"/>
                <a:gd name="connsiteY13" fmla="*/ 96172 h 221533"/>
                <a:gd name="connsiteX14" fmla="*/ 449826 w 455834"/>
                <a:gd name="connsiteY14" fmla="*/ 177288 h 221533"/>
                <a:gd name="connsiteX15" fmla="*/ 449826 w 455834"/>
                <a:gd name="connsiteY15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87593 w 455834"/>
                <a:gd name="connsiteY10" fmla="*/ 44553 h 221533"/>
                <a:gd name="connsiteX11" fmla="*/ 353961 w 455834"/>
                <a:gd name="connsiteY11" fmla="*/ 81423 h 221533"/>
                <a:gd name="connsiteX12" fmla="*/ 368710 w 455834"/>
                <a:gd name="connsiteY12" fmla="*/ 96172 h 221533"/>
                <a:gd name="connsiteX13" fmla="*/ 449826 w 455834"/>
                <a:gd name="connsiteY13" fmla="*/ 177288 h 221533"/>
                <a:gd name="connsiteX14" fmla="*/ 449826 w 455834"/>
                <a:gd name="connsiteY14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87593 w 455834"/>
                <a:gd name="connsiteY9" fmla="*/ 44553 h 221533"/>
                <a:gd name="connsiteX10" fmla="*/ 353961 w 455834"/>
                <a:gd name="connsiteY10" fmla="*/ 81423 h 221533"/>
                <a:gd name="connsiteX11" fmla="*/ 368710 w 455834"/>
                <a:gd name="connsiteY11" fmla="*/ 96172 h 221533"/>
                <a:gd name="connsiteX12" fmla="*/ 449826 w 455834"/>
                <a:gd name="connsiteY12" fmla="*/ 177288 h 221533"/>
                <a:gd name="connsiteX13" fmla="*/ 449826 w 455834"/>
                <a:gd name="connsiteY13" fmla="*/ 221533 h 221533"/>
                <a:gd name="connsiteX0" fmla="*/ 110613 w 456926"/>
                <a:gd name="connsiteY0" fmla="*/ 221533 h 221533"/>
                <a:gd name="connsiteX1" fmla="*/ 110613 w 456926"/>
                <a:gd name="connsiteY1" fmla="*/ 221533 h 221533"/>
                <a:gd name="connsiteX2" fmla="*/ 95864 w 456926"/>
                <a:gd name="connsiteY2" fmla="*/ 155165 h 221533"/>
                <a:gd name="connsiteX3" fmla="*/ 73742 w 456926"/>
                <a:gd name="connsiteY3" fmla="*/ 88798 h 221533"/>
                <a:gd name="connsiteX4" fmla="*/ 58993 w 456926"/>
                <a:gd name="connsiteY4" fmla="*/ 66675 h 221533"/>
                <a:gd name="connsiteX5" fmla="*/ 22123 w 456926"/>
                <a:gd name="connsiteY5" fmla="*/ 15056 h 221533"/>
                <a:gd name="connsiteX6" fmla="*/ 0 w 456926"/>
                <a:gd name="connsiteY6" fmla="*/ 7682 h 221533"/>
                <a:gd name="connsiteX7" fmla="*/ 66368 w 456926"/>
                <a:gd name="connsiteY7" fmla="*/ 15056 h 221533"/>
                <a:gd name="connsiteX8" fmla="*/ 132735 w 456926"/>
                <a:gd name="connsiteY8" fmla="*/ 7682 h 221533"/>
                <a:gd name="connsiteX9" fmla="*/ 287593 w 456926"/>
                <a:gd name="connsiteY9" fmla="*/ 44553 h 221533"/>
                <a:gd name="connsiteX10" fmla="*/ 353961 w 456926"/>
                <a:gd name="connsiteY10" fmla="*/ 81423 h 221533"/>
                <a:gd name="connsiteX11" fmla="*/ 449826 w 456926"/>
                <a:gd name="connsiteY11" fmla="*/ 177288 h 221533"/>
                <a:gd name="connsiteX12" fmla="*/ 449826 w 456926"/>
                <a:gd name="connsiteY12" fmla="*/ 221533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95864 w 449826"/>
                <a:gd name="connsiteY2" fmla="*/ 155165 h 221533"/>
                <a:gd name="connsiteX3" fmla="*/ 73742 w 449826"/>
                <a:gd name="connsiteY3" fmla="*/ 88798 h 221533"/>
                <a:gd name="connsiteX4" fmla="*/ 58993 w 449826"/>
                <a:gd name="connsiteY4" fmla="*/ 66675 h 221533"/>
                <a:gd name="connsiteX5" fmla="*/ 22123 w 449826"/>
                <a:gd name="connsiteY5" fmla="*/ 15056 h 221533"/>
                <a:gd name="connsiteX6" fmla="*/ 0 w 449826"/>
                <a:gd name="connsiteY6" fmla="*/ 7682 h 221533"/>
                <a:gd name="connsiteX7" fmla="*/ 66368 w 449826"/>
                <a:gd name="connsiteY7" fmla="*/ 15056 h 221533"/>
                <a:gd name="connsiteX8" fmla="*/ 132735 w 449826"/>
                <a:gd name="connsiteY8" fmla="*/ 7682 h 221533"/>
                <a:gd name="connsiteX9" fmla="*/ 287593 w 449826"/>
                <a:gd name="connsiteY9" fmla="*/ 44553 h 221533"/>
                <a:gd name="connsiteX10" fmla="*/ 353961 w 449826"/>
                <a:gd name="connsiteY10" fmla="*/ 81423 h 221533"/>
                <a:gd name="connsiteX11" fmla="*/ 449826 w 449826"/>
                <a:gd name="connsiteY11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58993 w 449826"/>
                <a:gd name="connsiteY3" fmla="*/ 66675 h 221533"/>
                <a:gd name="connsiteX4" fmla="*/ 22123 w 449826"/>
                <a:gd name="connsiteY4" fmla="*/ 15056 h 221533"/>
                <a:gd name="connsiteX5" fmla="*/ 0 w 449826"/>
                <a:gd name="connsiteY5" fmla="*/ 7682 h 221533"/>
                <a:gd name="connsiteX6" fmla="*/ 66368 w 449826"/>
                <a:gd name="connsiteY6" fmla="*/ 15056 h 221533"/>
                <a:gd name="connsiteX7" fmla="*/ 132735 w 449826"/>
                <a:gd name="connsiteY7" fmla="*/ 7682 h 221533"/>
                <a:gd name="connsiteX8" fmla="*/ 287593 w 449826"/>
                <a:gd name="connsiteY8" fmla="*/ 44553 h 221533"/>
                <a:gd name="connsiteX9" fmla="*/ 353961 w 449826"/>
                <a:gd name="connsiteY9" fmla="*/ 81423 h 221533"/>
                <a:gd name="connsiteX10" fmla="*/ 449826 w 449826"/>
                <a:gd name="connsiteY10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22123 w 449826"/>
                <a:gd name="connsiteY3" fmla="*/ 15056 h 221533"/>
                <a:gd name="connsiteX4" fmla="*/ 0 w 449826"/>
                <a:gd name="connsiteY4" fmla="*/ 7682 h 221533"/>
                <a:gd name="connsiteX5" fmla="*/ 66368 w 449826"/>
                <a:gd name="connsiteY5" fmla="*/ 15056 h 221533"/>
                <a:gd name="connsiteX6" fmla="*/ 132735 w 449826"/>
                <a:gd name="connsiteY6" fmla="*/ 7682 h 221533"/>
                <a:gd name="connsiteX7" fmla="*/ 287593 w 449826"/>
                <a:gd name="connsiteY7" fmla="*/ 44553 h 221533"/>
                <a:gd name="connsiteX8" fmla="*/ 353961 w 449826"/>
                <a:gd name="connsiteY8" fmla="*/ 81423 h 221533"/>
                <a:gd name="connsiteX9" fmla="*/ 449826 w 449826"/>
                <a:gd name="connsiteY9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22123 w 449826"/>
                <a:gd name="connsiteY3" fmla="*/ 15056 h 221533"/>
                <a:gd name="connsiteX4" fmla="*/ 0 w 449826"/>
                <a:gd name="connsiteY4" fmla="*/ 7682 h 221533"/>
                <a:gd name="connsiteX5" fmla="*/ 132735 w 449826"/>
                <a:gd name="connsiteY5" fmla="*/ 7682 h 221533"/>
                <a:gd name="connsiteX6" fmla="*/ 287593 w 449826"/>
                <a:gd name="connsiteY6" fmla="*/ 44553 h 221533"/>
                <a:gd name="connsiteX7" fmla="*/ 353961 w 449826"/>
                <a:gd name="connsiteY7" fmla="*/ 81423 h 221533"/>
                <a:gd name="connsiteX8" fmla="*/ 449826 w 449826"/>
                <a:gd name="connsiteY8" fmla="*/ 177288 h 221533"/>
                <a:gd name="connsiteX0" fmla="*/ 132480 w 471693"/>
                <a:gd name="connsiteY0" fmla="*/ 214475 h 214475"/>
                <a:gd name="connsiteX1" fmla="*/ 132480 w 471693"/>
                <a:gd name="connsiteY1" fmla="*/ 214475 h 214475"/>
                <a:gd name="connsiteX2" fmla="*/ 95609 w 471693"/>
                <a:gd name="connsiteY2" fmla="*/ 81740 h 214475"/>
                <a:gd name="connsiteX3" fmla="*/ 3797 w 471693"/>
                <a:gd name="connsiteY3" fmla="*/ 178820 h 214475"/>
                <a:gd name="connsiteX4" fmla="*/ 21867 w 471693"/>
                <a:gd name="connsiteY4" fmla="*/ 624 h 214475"/>
                <a:gd name="connsiteX5" fmla="*/ 154602 w 471693"/>
                <a:gd name="connsiteY5" fmla="*/ 624 h 214475"/>
                <a:gd name="connsiteX6" fmla="*/ 309460 w 471693"/>
                <a:gd name="connsiteY6" fmla="*/ 37495 h 214475"/>
                <a:gd name="connsiteX7" fmla="*/ 375828 w 471693"/>
                <a:gd name="connsiteY7" fmla="*/ 74365 h 214475"/>
                <a:gd name="connsiteX8" fmla="*/ 471693 w 471693"/>
                <a:gd name="connsiteY8" fmla="*/ 170230 h 214475"/>
                <a:gd name="connsiteX0" fmla="*/ 111618 w 450831"/>
                <a:gd name="connsiteY0" fmla="*/ 213851 h 213851"/>
                <a:gd name="connsiteX1" fmla="*/ 111618 w 450831"/>
                <a:gd name="connsiteY1" fmla="*/ 213851 h 213851"/>
                <a:gd name="connsiteX2" fmla="*/ 74747 w 450831"/>
                <a:gd name="connsiteY2" fmla="*/ 81116 h 213851"/>
                <a:gd name="connsiteX3" fmla="*/ 1005 w 450831"/>
                <a:gd name="connsiteY3" fmla="*/ 0 h 213851"/>
                <a:gd name="connsiteX4" fmla="*/ 133740 w 450831"/>
                <a:gd name="connsiteY4" fmla="*/ 0 h 213851"/>
                <a:gd name="connsiteX5" fmla="*/ 288598 w 450831"/>
                <a:gd name="connsiteY5" fmla="*/ 36871 h 213851"/>
                <a:gd name="connsiteX6" fmla="*/ 354966 w 450831"/>
                <a:gd name="connsiteY6" fmla="*/ 73741 h 213851"/>
                <a:gd name="connsiteX7" fmla="*/ 450831 w 450831"/>
                <a:gd name="connsiteY7" fmla="*/ 169606 h 213851"/>
                <a:gd name="connsiteX0" fmla="*/ 111618 w 475951"/>
                <a:gd name="connsiteY0" fmla="*/ 213851 h 234264"/>
                <a:gd name="connsiteX1" fmla="*/ 111618 w 475951"/>
                <a:gd name="connsiteY1" fmla="*/ 213851 h 234264"/>
                <a:gd name="connsiteX2" fmla="*/ 74747 w 475951"/>
                <a:gd name="connsiteY2" fmla="*/ 81116 h 234264"/>
                <a:gd name="connsiteX3" fmla="*/ 1005 w 475951"/>
                <a:gd name="connsiteY3" fmla="*/ 0 h 234264"/>
                <a:gd name="connsiteX4" fmla="*/ 133740 w 475951"/>
                <a:gd name="connsiteY4" fmla="*/ 0 h 234264"/>
                <a:gd name="connsiteX5" fmla="*/ 288598 w 475951"/>
                <a:gd name="connsiteY5" fmla="*/ 36871 h 234264"/>
                <a:gd name="connsiteX6" fmla="*/ 354966 w 475951"/>
                <a:gd name="connsiteY6" fmla="*/ 73741 h 234264"/>
                <a:gd name="connsiteX7" fmla="*/ 475951 w 475951"/>
                <a:gd name="connsiteY7" fmla="*/ 234264 h 234264"/>
                <a:gd name="connsiteX0" fmla="*/ 111618 w 354966"/>
                <a:gd name="connsiteY0" fmla="*/ 213851 h 213851"/>
                <a:gd name="connsiteX1" fmla="*/ 111618 w 354966"/>
                <a:gd name="connsiteY1" fmla="*/ 213851 h 213851"/>
                <a:gd name="connsiteX2" fmla="*/ 74747 w 354966"/>
                <a:gd name="connsiteY2" fmla="*/ 81116 h 213851"/>
                <a:gd name="connsiteX3" fmla="*/ 1005 w 354966"/>
                <a:gd name="connsiteY3" fmla="*/ 0 h 213851"/>
                <a:gd name="connsiteX4" fmla="*/ 133740 w 354966"/>
                <a:gd name="connsiteY4" fmla="*/ 0 h 213851"/>
                <a:gd name="connsiteX5" fmla="*/ 288598 w 354966"/>
                <a:gd name="connsiteY5" fmla="*/ 36871 h 213851"/>
                <a:gd name="connsiteX6" fmla="*/ 354966 w 354966"/>
                <a:gd name="connsiteY6" fmla="*/ 73741 h 213851"/>
                <a:gd name="connsiteX0" fmla="*/ 111618 w 475547"/>
                <a:gd name="connsiteY0" fmla="*/ 213851 h 227924"/>
                <a:gd name="connsiteX1" fmla="*/ 111618 w 475547"/>
                <a:gd name="connsiteY1" fmla="*/ 213851 h 227924"/>
                <a:gd name="connsiteX2" fmla="*/ 74747 w 475547"/>
                <a:gd name="connsiteY2" fmla="*/ 81116 h 227924"/>
                <a:gd name="connsiteX3" fmla="*/ 1005 w 475547"/>
                <a:gd name="connsiteY3" fmla="*/ 0 h 227924"/>
                <a:gd name="connsiteX4" fmla="*/ 133740 w 475547"/>
                <a:gd name="connsiteY4" fmla="*/ 0 h 227924"/>
                <a:gd name="connsiteX5" fmla="*/ 288598 w 475547"/>
                <a:gd name="connsiteY5" fmla="*/ 36871 h 227924"/>
                <a:gd name="connsiteX6" fmla="*/ 475547 w 475547"/>
                <a:gd name="connsiteY6" fmla="*/ 227924 h 227924"/>
                <a:gd name="connsiteX0" fmla="*/ 111618 w 475547"/>
                <a:gd name="connsiteY0" fmla="*/ 213851 h 227924"/>
                <a:gd name="connsiteX1" fmla="*/ 111618 w 475547"/>
                <a:gd name="connsiteY1" fmla="*/ 213851 h 227924"/>
                <a:gd name="connsiteX2" fmla="*/ 74747 w 475547"/>
                <a:gd name="connsiteY2" fmla="*/ 81116 h 227924"/>
                <a:gd name="connsiteX3" fmla="*/ 1005 w 475547"/>
                <a:gd name="connsiteY3" fmla="*/ 0 h 227924"/>
                <a:gd name="connsiteX4" fmla="*/ 133740 w 475547"/>
                <a:gd name="connsiteY4" fmla="*/ 0 h 227924"/>
                <a:gd name="connsiteX5" fmla="*/ 288598 w 475547"/>
                <a:gd name="connsiteY5" fmla="*/ 36871 h 227924"/>
                <a:gd name="connsiteX6" fmla="*/ 475547 w 475547"/>
                <a:gd name="connsiteY6" fmla="*/ 227924 h 227924"/>
                <a:gd name="connsiteX0" fmla="*/ 111618 w 475547"/>
                <a:gd name="connsiteY0" fmla="*/ 213851 h 213851"/>
                <a:gd name="connsiteX1" fmla="*/ 111618 w 475547"/>
                <a:gd name="connsiteY1" fmla="*/ 213851 h 213851"/>
                <a:gd name="connsiteX2" fmla="*/ 74747 w 475547"/>
                <a:gd name="connsiteY2" fmla="*/ 81116 h 213851"/>
                <a:gd name="connsiteX3" fmla="*/ 1005 w 475547"/>
                <a:gd name="connsiteY3" fmla="*/ 0 h 213851"/>
                <a:gd name="connsiteX4" fmla="*/ 133740 w 475547"/>
                <a:gd name="connsiteY4" fmla="*/ 0 h 213851"/>
                <a:gd name="connsiteX5" fmla="*/ 288598 w 475547"/>
                <a:gd name="connsiteY5" fmla="*/ 36871 h 213851"/>
                <a:gd name="connsiteX6" fmla="*/ 475547 w 475547"/>
                <a:gd name="connsiteY6" fmla="*/ 208029 h 213851"/>
                <a:gd name="connsiteX0" fmla="*/ 111618 w 455450"/>
                <a:gd name="connsiteY0" fmla="*/ 213851 h 282634"/>
                <a:gd name="connsiteX1" fmla="*/ 111618 w 455450"/>
                <a:gd name="connsiteY1" fmla="*/ 213851 h 282634"/>
                <a:gd name="connsiteX2" fmla="*/ 74747 w 455450"/>
                <a:gd name="connsiteY2" fmla="*/ 81116 h 282634"/>
                <a:gd name="connsiteX3" fmla="*/ 1005 w 455450"/>
                <a:gd name="connsiteY3" fmla="*/ 0 h 282634"/>
                <a:gd name="connsiteX4" fmla="*/ 133740 w 455450"/>
                <a:gd name="connsiteY4" fmla="*/ 0 h 282634"/>
                <a:gd name="connsiteX5" fmla="*/ 288598 w 455450"/>
                <a:gd name="connsiteY5" fmla="*/ 36871 h 282634"/>
                <a:gd name="connsiteX6" fmla="*/ 455450 w 455450"/>
                <a:gd name="connsiteY6" fmla="*/ 282634 h 282634"/>
                <a:gd name="connsiteX0" fmla="*/ 111618 w 460474"/>
                <a:gd name="connsiteY0" fmla="*/ 213851 h 213851"/>
                <a:gd name="connsiteX1" fmla="*/ 111618 w 460474"/>
                <a:gd name="connsiteY1" fmla="*/ 213851 h 213851"/>
                <a:gd name="connsiteX2" fmla="*/ 74747 w 460474"/>
                <a:gd name="connsiteY2" fmla="*/ 81116 h 213851"/>
                <a:gd name="connsiteX3" fmla="*/ 1005 w 460474"/>
                <a:gd name="connsiteY3" fmla="*/ 0 h 213851"/>
                <a:gd name="connsiteX4" fmla="*/ 133740 w 460474"/>
                <a:gd name="connsiteY4" fmla="*/ 0 h 213851"/>
                <a:gd name="connsiteX5" fmla="*/ 288598 w 460474"/>
                <a:gd name="connsiteY5" fmla="*/ 36871 h 213851"/>
                <a:gd name="connsiteX6" fmla="*/ 460474 w 460474"/>
                <a:gd name="connsiteY6" fmla="*/ 213003 h 213851"/>
                <a:gd name="connsiteX0" fmla="*/ 111601 w 460457"/>
                <a:gd name="connsiteY0" fmla="*/ 213851 h 213851"/>
                <a:gd name="connsiteX1" fmla="*/ 111601 w 460457"/>
                <a:gd name="connsiteY1" fmla="*/ 213851 h 213851"/>
                <a:gd name="connsiteX2" fmla="*/ 103868 w 460457"/>
                <a:gd name="connsiteY2" fmla="*/ 133531 h 213851"/>
                <a:gd name="connsiteX3" fmla="*/ 74730 w 460457"/>
                <a:gd name="connsiteY3" fmla="*/ 81116 h 213851"/>
                <a:gd name="connsiteX4" fmla="*/ 988 w 460457"/>
                <a:gd name="connsiteY4" fmla="*/ 0 h 213851"/>
                <a:gd name="connsiteX5" fmla="*/ 133723 w 460457"/>
                <a:gd name="connsiteY5" fmla="*/ 0 h 213851"/>
                <a:gd name="connsiteX6" fmla="*/ 288581 w 460457"/>
                <a:gd name="connsiteY6" fmla="*/ 36871 h 213851"/>
                <a:gd name="connsiteX7" fmla="*/ 460457 w 460457"/>
                <a:gd name="connsiteY7" fmla="*/ 213003 h 213851"/>
                <a:gd name="connsiteX0" fmla="*/ 111852 w 460708"/>
                <a:gd name="connsiteY0" fmla="*/ 213851 h 213851"/>
                <a:gd name="connsiteX1" fmla="*/ 111852 w 460708"/>
                <a:gd name="connsiteY1" fmla="*/ 213851 h 213851"/>
                <a:gd name="connsiteX2" fmla="*/ 104119 w 460708"/>
                <a:gd name="connsiteY2" fmla="*/ 133531 h 213851"/>
                <a:gd name="connsiteX3" fmla="*/ 59908 w 460708"/>
                <a:gd name="connsiteY3" fmla="*/ 66194 h 213851"/>
                <a:gd name="connsiteX4" fmla="*/ 1239 w 460708"/>
                <a:gd name="connsiteY4" fmla="*/ 0 h 213851"/>
                <a:gd name="connsiteX5" fmla="*/ 133974 w 460708"/>
                <a:gd name="connsiteY5" fmla="*/ 0 h 213851"/>
                <a:gd name="connsiteX6" fmla="*/ 288832 w 460708"/>
                <a:gd name="connsiteY6" fmla="*/ 36871 h 213851"/>
                <a:gd name="connsiteX7" fmla="*/ 460708 w 460708"/>
                <a:gd name="connsiteY7" fmla="*/ 213003 h 213851"/>
                <a:gd name="connsiteX0" fmla="*/ 131552 w 480408"/>
                <a:gd name="connsiteY0" fmla="*/ 228027 h 228027"/>
                <a:gd name="connsiteX1" fmla="*/ 131552 w 480408"/>
                <a:gd name="connsiteY1" fmla="*/ 228027 h 228027"/>
                <a:gd name="connsiteX2" fmla="*/ 123819 w 480408"/>
                <a:gd name="connsiteY2" fmla="*/ 147707 h 228027"/>
                <a:gd name="connsiteX3" fmla="*/ 79608 w 480408"/>
                <a:gd name="connsiteY3" fmla="*/ 80370 h 228027"/>
                <a:gd name="connsiteX4" fmla="*/ 20939 w 480408"/>
                <a:gd name="connsiteY4" fmla="*/ 14176 h 228027"/>
                <a:gd name="connsiteX5" fmla="*/ 153674 w 480408"/>
                <a:gd name="connsiteY5" fmla="*/ 14176 h 228027"/>
                <a:gd name="connsiteX6" fmla="*/ 308532 w 480408"/>
                <a:gd name="connsiteY6" fmla="*/ 51047 h 228027"/>
                <a:gd name="connsiteX7" fmla="*/ 480408 w 480408"/>
                <a:gd name="connsiteY7" fmla="*/ 227179 h 228027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58669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94952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94952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0237 w 459469"/>
                <a:gd name="connsiteY2" fmla="*/ 141379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69" h="213851">
                  <a:moveTo>
                    <a:pt x="110613" y="213851"/>
                  </a:moveTo>
                  <a:lnTo>
                    <a:pt x="110613" y="213851"/>
                  </a:lnTo>
                  <a:cubicBezTo>
                    <a:pt x="108884" y="201772"/>
                    <a:pt x="109025" y="173966"/>
                    <a:pt x="100237" y="141379"/>
                  </a:cubicBezTo>
                  <a:cubicBezTo>
                    <a:pt x="94091" y="108792"/>
                    <a:pt x="83303" y="89757"/>
                    <a:pt x="66597" y="66194"/>
                  </a:cubicBezTo>
                  <a:cubicBezTo>
                    <a:pt x="49891" y="42631"/>
                    <a:pt x="37737" y="29215"/>
                    <a:pt x="0" y="0"/>
                  </a:cubicBezTo>
                  <a:lnTo>
                    <a:pt x="132735" y="0"/>
                  </a:lnTo>
                  <a:cubicBezTo>
                    <a:pt x="169606" y="4916"/>
                    <a:pt x="233137" y="1371"/>
                    <a:pt x="287593" y="36871"/>
                  </a:cubicBezTo>
                  <a:cubicBezTo>
                    <a:pt x="342049" y="72372"/>
                    <a:pt x="393075" y="105500"/>
                    <a:pt x="459469" y="213003"/>
                  </a:cubicBezTo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フリーフォーム 411"/>
            <p:cNvSpPr/>
            <p:nvPr/>
          </p:nvSpPr>
          <p:spPr bwMode="auto">
            <a:xfrm flipV="1">
              <a:off x="8804648" y="5733256"/>
              <a:ext cx="504057" cy="216024"/>
            </a:xfrm>
            <a:custGeom>
              <a:avLst/>
              <a:gdLst>
                <a:gd name="connsiteX0" fmla="*/ 110613 w 453462"/>
                <a:gd name="connsiteY0" fmla="*/ 221533 h 221533"/>
                <a:gd name="connsiteX1" fmla="*/ 110613 w 453462"/>
                <a:gd name="connsiteY1" fmla="*/ 221533 h 221533"/>
                <a:gd name="connsiteX2" fmla="*/ 95864 w 453462"/>
                <a:gd name="connsiteY2" fmla="*/ 155165 h 221533"/>
                <a:gd name="connsiteX3" fmla="*/ 73742 w 453462"/>
                <a:gd name="connsiteY3" fmla="*/ 88798 h 221533"/>
                <a:gd name="connsiteX4" fmla="*/ 58993 w 453462"/>
                <a:gd name="connsiteY4" fmla="*/ 66675 h 221533"/>
                <a:gd name="connsiteX5" fmla="*/ 22123 w 453462"/>
                <a:gd name="connsiteY5" fmla="*/ 15056 h 221533"/>
                <a:gd name="connsiteX6" fmla="*/ 0 w 453462"/>
                <a:gd name="connsiteY6" fmla="*/ 7682 h 221533"/>
                <a:gd name="connsiteX7" fmla="*/ 66368 w 453462"/>
                <a:gd name="connsiteY7" fmla="*/ 15056 h 221533"/>
                <a:gd name="connsiteX8" fmla="*/ 132735 w 453462"/>
                <a:gd name="connsiteY8" fmla="*/ 7682 h 221533"/>
                <a:gd name="connsiteX9" fmla="*/ 243348 w 453462"/>
                <a:gd name="connsiteY9" fmla="*/ 22430 h 221533"/>
                <a:gd name="connsiteX10" fmla="*/ 265471 w 453462"/>
                <a:gd name="connsiteY10" fmla="*/ 29804 h 221533"/>
                <a:gd name="connsiteX11" fmla="*/ 287593 w 453462"/>
                <a:gd name="connsiteY11" fmla="*/ 44553 h 221533"/>
                <a:gd name="connsiteX12" fmla="*/ 309716 w 453462"/>
                <a:gd name="connsiteY12" fmla="*/ 51927 h 221533"/>
                <a:gd name="connsiteX13" fmla="*/ 353961 w 453462"/>
                <a:gd name="connsiteY13" fmla="*/ 81423 h 221533"/>
                <a:gd name="connsiteX14" fmla="*/ 368710 w 453462"/>
                <a:gd name="connsiteY14" fmla="*/ 96172 h 221533"/>
                <a:gd name="connsiteX15" fmla="*/ 390832 w 453462"/>
                <a:gd name="connsiteY15" fmla="*/ 103546 h 221533"/>
                <a:gd name="connsiteX16" fmla="*/ 449826 w 453462"/>
                <a:gd name="connsiteY16" fmla="*/ 177288 h 221533"/>
                <a:gd name="connsiteX17" fmla="*/ 449826 w 453462"/>
                <a:gd name="connsiteY17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65471 w 455834"/>
                <a:gd name="connsiteY10" fmla="*/ 29804 h 221533"/>
                <a:gd name="connsiteX11" fmla="*/ 287593 w 455834"/>
                <a:gd name="connsiteY11" fmla="*/ 44553 h 221533"/>
                <a:gd name="connsiteX12" fmla="*/ 309716 w 455834"/>
                <a:gd name="connsiteY12" fmla="*/ 51927 h 221533"/>
                <a:gd name="connsiteX13" fmla="*/ 353961 w 455834"/>
                <a:gd name="connsiteY13" fmla="*/ 81423 h 221533"/>
                <a:gd name="connsiteX14" fmla="*/ 368710 w 455834"/>
                <a:gd name="connsiteY14" fmla="*/ 96172 h 221533"/>
                <a:gd name="connsiteX15" fmla="*/ 449826 w 455834"/>
                <a:gd name="connsiteY15" fmla="*/ 177288 h 221533"/>
                <a:gd name="connsiteX16" fmla="*/ 449826 w 455834"/>
                <a:gd name="connsiteY16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65471 w 455834"/>
                <a:gd name="connsiteY10" fmla="*/ 29804 h 221533"/>
                <a:gd name="connsiteX11" fmla="*/ 287593 w 455834"/>
                <a:gd name="connsiteY11" fmla="*/ 44553 h 221533"/>
                <a:gd name="connsiteX12" fmla="*/ 353961 w 455834"/>
                <a:gd name="connsiteY12" fmla="*/ 81423 h 221533"/>
                <a:gd name="connsiteX13" fmla="*/ 368710 w 455834"/>
                <a:gd name="connsiteY13" fmla="*/ 96172 h 221533"/>
                <a:gd name="connsiteX14" fmla="*/ 449826 w 455834"/>
                <a:gd name="connsiteY14" fmla="*/ 177288 h 221533"/>
                <a:gd name="connsiteX15" fmla="*/ 449826 w 455834"/>
                <a:gd name="connsiteY15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43348 w 455834"/>
                <a:gd name="connsiteY9" fmla="*/ 22430 h 221533"/>
                <a:gd name="connsiteX10" fmla="*/ 287593 w 455834"/>
                <a:gd name="connsiteY10" fmla="*/ 44553 h 221533"/>
                <a:gd name="connsiteX11" fmla="*/ 353961 w 455834"/>
                <a:gd name="connsiteY11" fmla="*/ 81423 h 221533"/>
                <a:gd name="connsiteX12" fmla="*/ 368710 w 455834"/>
                <a:gd name="connsiteY12" fmla="*/ 96172 h 221533"/>
                <a:gd name="connsiteX13" fmla="*/ 449826 w 455834"/>
                <a:gd name="connsiteY13" fmla="*/ 177288 h 221533"/>
                <a:gd name="connsiteX14" fmla="*/ 449826 w 455834"/>
                <a:gd name="connsiteY14" fmla="*/ 221533 h 221533"/>
                <a:gd name="connsiteX0" fmla="*/ 110613 w 455834"/>
                <a:gd name="connsiteY0" fmla="*/ 221533 h 221533"/>
                <a:gd name="connsiteX1" fmla="*/ 110613 w 455834"/>
                <a:gd name="connsiteY1" fmla="*/ 221533 h 221533"/>
                <a:gd name="connsiteX2" fmla="*/ 95864 w 455834"/>
                <a:gd name="connsiteY2" fmla="*/ 155165 h 221533"/>
                <a:gd name="connsiteX3" fmla="*/ 73742 w 455834"/>
                <a:gd name="connsiteY3" fmla="*/ 88798 h 221533"/>
                <a:gd name="connsiteX4" fmla="*/ 58993 w 455834"/>
                <a:gd name="connsiteY4" fmla="*/ 66675 h 221533"/>
                <a:gd name="connsiteX5" fmla="*/ 22123 w 455834"/>
                <a:gd name="connsiteY5" fmla="*/ 15056 h 221533"/>
                <a:gd name="connsiteX6" fmla="*/ 0 w 455834"/>
                <a:gd name="connsiteY6" fmla="*/ 7682 h 221533"/>
                <a:gd name="connsiteX7" fmla="*/ 66368 w 455834"/>
                <a:gd name="connsiteY7" fmla="*/ 15056 h 221533"/>
                <a:gd name="connsiteX8" fmla="*/ 132735 w 455834"/>
                <a:gd name="connsiteY8" fmla="*/ 7682 h 221533"/>
                <a:gd name="connsiteX9" fmla="*/ 287593 w 455834"/>
                <a:gd name="connsiteY9" fmla="*/ 44553 h 221533"/>
                <a:gd name="connsiteX10" fmla="*/ 353961 w 455834"/>
                <a:gd name="connsiteY10" fmla="*/ 81423 h 221533"/>
                <a:gd name="connsiteX11" fmla="*/ 368710 w 455834"/>
                <a:gd name="connsiteY11" fmla="*/ 96172 h 221533"/>
                <a:gd name="connsiteX12" fmla="*/ 449826 w 455834"/>
                <a:gd name="connsiteY12" fmla="*/ 177288 h 221533"/>
                <a:gd name="connsiteX13" fmla="*/ 449826 w 455834"/>
                <a:gd name="connsiteY13" fmla="*/ 221533 h 221533"/>
                <a:gd name="connsiteX0" fmla="*/ 110613 w 456926"/>
                <a:gd name="connsiteY0" fmla="*/ 221533 h 221533"/>
                <a:gd name="connsiteX1" fmla="*/ 110613 w 456926"/>
                <a:gd name="connsiteY1" fmla="*/ 221533 h 221533"/>
                <a:gd name="connsiteX2" fmla="*/ 95864 w 456926"/>
                <a:gd name="connsiteY2" fmla="*/ 155165 h 221533"/>
                <a:gd name="connsiteX3" fmla="*/ 73742 w 456926"/>
                <a:gd name="connsiteY3" fmla="*/ 88798 h 221533"/>
                <a:gd name="connsiteX4" fmla="*/ 58993 w 456926"/>
                <a:gd name="connsiteY4" fmla="*/ 66675 h 221533"/>
                <a:gd name="connsiteX5" fmla="*/ 22123 w 456926"/>
                <a:gd name="connsiteY5" fmla="*/ 15056 h 221533"/>
                <a:gd name="connsiteX6" fmla="*/ 0 w 456926"/>
                <a:gd name="connsiteY6" fmla="*/ 7682 h 221533"/>
                <a:gd name="connsiteX7" fmla="*/ 66368 w 456926"/>
                <a:gd name="connsiteY7" fmla="*/ 15056 h 221533"/>
                <a:gd name="connsiteX8" fmla="*/ 132735 w 456926"/>
                <a:gd name="connsiteY8" fmla="*/ 7682 h 221533"/>
                <a:gd name="connsiteX9" fmla="*/ 287593 w 456926"/>
                <a:gd name="connsiteY9" fmla="*/ 44553 h 221533"/>
                <a:gd name="connsiteX10" fmla="*/ 353961 w 456926"/>
                <a:gd name="connsiteY10" fmla="*/ 81423 h 221533"/>
                <a:gd name="connsiteX11" fmla="*/ 449826 w 456926"/>
                <a:gd name="connsiteY11" fmla="*/ 177288 h 221533"/>
                <a:gd name="connsiteX12" fmla="*/ 449826 w 456926"/>
                <a:gd name="connsiteY12" fmla="*/ 221533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95864 w 449826"/>
                <a:gd name="connsiteY2" fmla="*/ 155165 h 221533"/>
                <a:gd name="connsiteX3" fmla="*/ 73742 w 449826"/>
                <a:gd name="connsiteY3" fmla="*/ 88798 h 221533"/>
                <a:gd name="connsiteX4" fmla="*/ 58993 w 449826"/>
                <a:gd name="connsiteY4" fmla="*/ 66675 h 221533"/>
                <a:gd name="connsiteX5" fmla="*/ 22123 w 449826"/>
                <a:gd name="connsiteY5" fmla="*/ 15056 h 221533"/>
                <a:gd name="connsiteX6" fmla="*/ 0 w 449826"/>
                <a:gd name="connsiteY6" fmla="*/ 7682 h 221533"/>
                <a:gd name="connsiteX7" fmla="*/ 66368 w 449826"/>
                <a:gd name="connsiteY7" fmla="*/ 15056 h 221533"/>
                <a:gd name="connsiteX8" fmla="*/ 132735 w 449826"/>
                <a:gd name="connsiteY8" fmla="*/ 7682 h 221533"/>
                <a:gd name="connsiteX9" fmla="*/ 287593 w 449826"/>
                <a:gd name="connsiteY9" fmla="*/ 44553 h 221533"/>
                <a:gd name="connsiteX10" fmla="*/ 353961 w 449826"/>
                <a:gd name="connsiteY10" fmla="*/ 81423 h 221533"/>
                <a:gd name="connsiteX11" fmla="*/ 449826 w 449826"/>
                <a:gd name="connsiteY11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58993 w 449826"/>
                <a:gd name="connsiteY3" fmla="*/ 66675 h 221533"/>
                <a:gd name="connsiteX4" fmla="*/ 22123 w 449826"/>
                <a:gd name="connsiteY4" fmla="*/ 15056 h 221533"/>
                <a:gd name="connsiteX5" fmla="*/ 0 w 449826"/>
                <a:gd name="connsiteY5" fmla="*/ 7682 h 221533"/>
                <a:gd name="connsiteX6" fmla="*/ 66368 w 449826"/>
                <a:gd name="connsiteY6" fmla="*/ 15056 h 221533"/>
                <a:gd name="connsiteX7" fmla="*/ 132735 w 449826"/>
                <a:gd name="connsiteY7" fmla="*/ 7682 h 221533"/>
                <a:gd name="connsiteX8" fmla="*/ 287593 w 449826"/>
                <a:gd name="connsiteY8" fmla="*/ 44553 h 221533"/>
                <a:gd name="connsiteX9" fmla="*/ 353961 w 449826"/>
                <a:gd name="connsiteY9" fmla="*/ 81423 h 221533"/>
                <a:gd name="connsiteX10" fmla="*/ 449826 w 449826"/>
                <a:gd name="connsiteY10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22123 w 449826"/>
                <a:gd name="connsiteY3" fmla="*/ 15056 h 221533"/>
                <a:gd name="connsiteX4" fmla="*/ 0 w 449826"/>
                <a:gd name="connsiteY4" fmla="*/ 7682 h 221533"/>
                <a:gd name="connsiteX5" fmla="*/ 66368 w 449826"/>
                <a:gd name="connsiteY5" fmla="*/ 15056 h 221533"/>
                <a:gd name="connsiteX6" fmla="*/ 132735 w 449826"/>
                <a:gd name="connsiteY6" fmla="*/ 7682 h 221533"/>
                <a:gd name="connsiteX7" fmla="*/ 287593 w 449826"/>
                <a:gd name="connsiteY7" fmla="*/ 44553 h 221533"/>
                <a:gd name="connsiteX8" fmla="*/ 353961 w 449826"/>
                <a:gd name="connsiteY8" fmla="*/ 81423 h 221533"/>
                <a:gd name="connsiteX9" fmla="*/ 449826 w 449826"/>
                <a:gd name="connsiteY9" fmla="*/ 177288 h 221533"/>
                <a:gd name="connsiteX0" fmla="*/ 110613 w 449826"/>
                <a:gd name="connsiteY0" fmla="*/ 221533 h 221533"/>
                <a:gd name="connsiteX1" fmla="*/ 110613 w 449826"/>
                <a:gd name="connsiteY1" fmla="*/ 221533 h 221533"/>
                <a:gd name="connsiteX2" fmla="*/ 73742 w 449826"/>
                <a:gd name="connsiteY2" fmla="*/ 88798 h 221533"/>
                <a:gd name="connsiteX3" fmla="*/ 22123 w 449826"/>
                <a:gd name="connsiteY3" fmla="*/ 15056 h 221533"/>
                <a:gd name="connsiteX4" fmla="*/ 0 w 449826"/>
                <a:gd name="connsiteY4" fmla="*/ 7682 h 221533"/>
                <a:gd name="connsiteX5" fmla="*/ 132735 w 449826"/>
                <a:gd name="connsiteY5" fmla="*/ 7682 h 221533"/>
                <a:gd name="connsiteX6" fmla="*/ 287593 w 449826"/>
                <a:gd name="connsiteY6" fmla="*/ 44553 h 221533"/>
                <a:gd name="connsiteX7" fmla="*/ 353961 w 449826"/>
                <a:gd name="connsiteY7" fmla="*/ 81423 h 221533"/>
                <a:gd name="connsiteX8" fmla="*/ 449826 w 449826"/>
                <a:gd name="connsiteY8" fmla="*/ 177288 h 221533"/>
                <a:gd name="connsiteX0" fmla="*/ 132480 w 471693"/>
                <a:gd name="connsiteY0" fmla="*/ 214475 h 214475"/>
                <a:gd name="connsiteX1" fmla="*/ 132480 w 471693"/>
                <a:gd name="connsiteY1" fmla="*/ 214475 h 214475"/>
                <a:gd name="connsiteX2" fmla="*/ 95609 w 471693"/>
                <a:gd name="connsiteY2" fmla="*/ 81740 h 214475"/>
                <a:gd name="connsiteX3" fmla="*/ 3797 w 471693"/>
                <a:gd name="connsiteY3" fmla="*/ 178820 h 214475"/>
                <a:gd name="connsiteX4" fmla="*/ 21867 w 471693"/>
                <a:gd name="connsiteY4" fmla="*/ 624 h 214475"/>
                <a:gd name="connsiteX5" fmla="*/ 154602 w 471693"/>
                <a:gd name="connsiteY5" fmla="*/ 624 h 214475"/>
                <a:gd name="connsiteX6" fmla="*/ 309460 w 471693"/>
                <a:gd name="connsiteY6" fmla="*/ 37495 h 214475"/>
                <a:gd name="connsiteX7" fmla="*/ 375828 w 471693"/>
                <a:gd name="connsiteY7" fmla="*/ 74365 h 214475"/>
                <a:gd name="connsiteX8" fmla="*/ 471693 w 471693"/>
                <a:gd name="connsiteY8" fmla="*/ 170230 h 214475"/>
                <a:gd name="connsiteX0" fmla="*/ 111618 w 450831"/>
                <a:gd name="connsiteY0" fmla="*/ 213851 h 213851"/>
                <a:gd name="connsiteX1" fmla="*/ 111618 w 450831"/>
                <a:gd name="connsiteY1" fmla="*/ 213851 h 213851"/>
                <a:gd name="connsiteX2" fmla="*/ 74747 w 450831"/>
                <a:gd name="connsiteY2" fmla="*/ 81116 h 213851"/>
                <a:gd name="connsiteX3" fmla="*/ 1005 w 450831"/>
                <a:gd name="connsiteY3" fmla="*/ 0 h 213851"/>
                <a:gd name="connsiteX4" fmla="*/ 133740 w 450831"/>
                <a:gd name="connsiteY4" fmla="*/ 0 h 213851"/>
                <a:gd name="connsiteX5" fmla="*/ 288598 w 450831"/>
                <a:gd name="connsiteY5" fmla="*/ 36871 h 213851"/>
                <a:gd name="connsiteX6" fmla="*/ 354966 w 450831"/>
                <a:gd name="connsiteY6" fmla="*/ 73741 h 213851"/>
                <a:gd name="connsiteX7" fmla="*/ 450831 w 450831"/>
                <a:gd name="connsiteY7" fmla="*/ 169606 h 213851"/>
                <a:gd name="connsiteX0" fmla="*/ 111618 w 475951"/>
                <a:gd name="connsiteY0" fmla="*/ 213851 h 234264"/>
                <a:gd name="connsiteX1" fmla="*/ 111618 w 475951"/>
                <a:gd name="connsiteY1" fmla="*/ 213851 h 234264"/>
                <a:gd name="connsiteX2" fmla="*/ 74747 w 475951"/>
                <a:gd name="connsiteY2" fmla="*/ 81116 h 234264"/>
                <a:gd name="connsiteX3" fmla="*/ 1005 w 475951"/>
                <a:gd name="connsiteY3" fmla="*/ 0 h 234264"/>
                <a:gd name="connsiteX4" fmla="*/ 133740 w 475951"/>
                <a:gd name="connsiteY4" fmla="*/ 0 h 234264"/>
                <a:gd name="connsiteX5" fmla="*/ 288598 w 475951"/>
                <a:gd name="connsiteY5" fmla="*/ 36871 h 234264"/>
                <a:gd name="connsiteX6" fmla="*/ 354966 w 475951"/>
                <a:gd name="connsiteY6" fmla="*/ 73741 h 234264"/>
                <a:gd name="connsiteX7" fmla="*/ 475951 w 475951"/>
                <a:gd name="connsiteY7" fmla="*/ 234264 h 234264"/>
                <a:gd name="connsiteX0" fmla="*/ 111618 w 354966"/>
                <a:gd name="connsiteY0" fmla="*/ 213851 h 213851"/>
                <a:gd name="connsiteX1" fmla="*/ 111618 w 354966"/>
                <a:gd name="connsiteY1" fmla="*/ 213851 h 213851"/>
                <a:gd name="connsiteX2" fmla="*/ 74747 w 354966"/>
                <a:gd name="connsiteY2" fmla="*/ 81116 h 213851"/>
                <a:gd name="connsiteX3" fmla="*/ 1005 w 354966"/>
                <a:gd name="connsiteY3" fmla="*/ 0 h 213851"/>
                <a:gd name="connsiteX4" fmla="*/ 133740 w 354966"/>
                <a:gd name="connsiteY4" fmla="*/ 0 h 213851"/>
                <a:gd name="connsiteX5" fmla="*/ 288598 w 354966"/>
                <a:gd name="connsiteY5" fmla="*/ 36871 h 213851"/>
                <a:gd name="connsiteX6" fmla="*/ 354966 w 354966"/>
                <a:gd name="connsiteY6" fmla="*/ 73741 h 213851"/>
                <a:gd name="connsiteX0" fmla="*/ 111618 w 475547"/>
                <a:gd name="connsiteY0" fmla="*/ 213851 h 227924"/>
                <a:gd name="connsiteX1" fmla="*/ 111618 w 475547"/>
                <a:gd name="connsiteY1" fmla="*/ 213851 h 227924"/>
                <a:gd name="connsiteX2" fmla="*/ 74747 w 475547"/>
                <a:gd name="connsiteY2" fmla="*/ 81116 h 227924"/>
                <a:gd name="connsiteX3" fmla="*/ 1005 w 475547"/>
                <a:gd name="connsiteY3" fmla="*/ 0 h 227924"/>
                <a:gd name="connsiteX4" fmla="*/ 133740 w 475547"/>
                <a:gd name="connsiteY4" fmla="*/ 0 h 227924"/>
                <a:gd name="connsiteX5" fmla="*/ 288598 w 475547"/>
                <a:gd name="connsiteY5" fmla="*/ 36871 h 227924"/>
                <a:gd name="connsiteX6" fmla="*/ 475547 w 475547"/>
                <a:gd name="connsiteY6" fmla="*/ 227924 h 227924"/>
                <a:gd name="connsiteX0" fmla="*/ 111618 w 475547"/>
                <a:gd name="connsiteY0" fmla="*/ 213851 h 227924"/>
                <a:gd name="connsiteX1" fmla="*/ 111618 w 475547"/>
                <a:gd name="connsiteY1" fmla="*/ 213851 h 227924"/>
                <a:gd name="connsiteX2" fmla="*/ 74747 w 475547"/>
                <a:gd name="connsiteY2" fmla="*/ 81116 h 227924"/>
                <a:gd name="connsiteX3" fmla="*/ 1005 w 475547"/>
                <a:gd name="connsiteY3" fmla="*/ 0 h 227924"/>
                <a:gd name="connsiteX4" fmla="*/ 133740 w 475547"/>
                <a:gd name="connsiteY4" fmla="*/ 0 h 227924"/>
                <a:gd name="connsiteX5" fmla="*/ 288598 w 475547"/>
                <a:gd name="connsiteY5" fmla="*/ 36871 h 227924"/>
                <a:gd name="connsiteX6" fmla="*/ 475547 w 475547"/>
                <a:gd name="connsiteY6" fmla="*/ 227924 h 227924"/>
                <a:gd name="connsiteX0" fmla="*/ 111618 w 475547"/>
                <a:gd name="connsiteY0" fmla="*/ 213851 h 213851"/>
                <a:gd name="connsiteX1" fmla="*/ 111618 w 475547"/>
                <a:gd name="connsiteY1" fmla="*/ 213851 h 213851"/>
                <a:gd name="connsiteX2" fmla="*/ 74747 w 475547"/>
                <a:gd name="connsiteY2" fmla="*/ 81116 h 213851"/>
                <a:gd name="connsiteX3" fmla="*/ 1005 w 475547"/>
                <a:gd name="connsiteY3" fmla="*/ 0 h 213851"/>
                <a:gd name="connsiteX4" fmla="*/ 133740 w 475547"/>
                <a:gd name="connsiteY4" fmla="*/ 0 h 213851"/>
                <a:gd name="connsiteX5" fmla="*/ 288598 w 475547"/>
                <a:gd name="connsiteY5" fmla="*/ 36871 h 213851"/>
                <a:gd name="connsiteX6" fmla="*/ 475547 w 475547"/>
                <a:gd name="connsiteY6" fmla="*/ 208029 h 213851"/>
                <a:gd name="connsiteX0" fmla="*/ 111618 w 455450"/>
                <a:gd name="connsiteY0" fmla="*/ 213851 h 282634"/>
                <a:gd name="connsiteX1" fmla="*/ 111618 w 455450"/>
                <a:gd name="connsiteY1" fmla="*/ 213851 h 282634"/>
                <a:gd name="connsiteX2" fmla="*/ 74747 w 455450"/>
                <a:gd name="connsiteY2" fmla="*/ 81116 h 282634"/>
                <a:gd name="connsiteX3" fmla="*/ 1005 w 455450"/>
                <a:gd name="connsiteY3" fmla="*/ 0 h 282634"/>
                <a:gd name="connsiteX4" fmla="*/ 133740 w 455450"/>
                <a:gd name="connsiteY4" fmla="*/ 0 h 282634"/>
                <a:gd name="connsiteX5" fmla="*/ 288598 w 455450"/>
                <a:gd name="connsiteY5" fmla="*/ 36871 h 282634"/>
                <a:gd name="connsiteX6" fmla="*/ 455450 w 455450"/>
                <a:gd name="connsiteY6" fmla="*/ 282634 h 282634"/>
                <a:gd name="connsiteX0" fmla="*/ 111618 w 460474"/>
                <a:gd name="connsiteY0" fmla="*/ 213851 h 213851"/>
                <a:gd name="connsiteX1" fmla="*/ 111618 w 460474"/>
                <a:gd name="connsiteY1" fmla="*/ 213851 h 213851"/>
                <a:gd name="connsiteX2" fmla="*/ 74747 w 460474"/>
                <a:gd name="connsiteY2" fmla="*/ 81116 h 213851"/>
                <a:gd name="connsiteX3" fmla="*/ 1005 w 460474"/>
                <a:gd name="connsiteY3" fmla="*/ 0 h 213851"/>
                <a:gd name="connsiteX4" fmla="*/ 133740 w 460474"/>
                <a:gd name="connsiteY4" fmla="*/ 0 h 213851"/>
                <a:gd name="connsiteX5" fmla="*/ 288598 w 460474"/>
                <a:gd name="connsiteY5" fmla="*/ 36871 h 213851"/>
                <a:gd name="connsiteX6" fmla="*/ 460474 w 460474"/>
                <a:gd name="connsiteY6" fmla="*/ 213003 h 213851"/>
                <a:gd name="connsiteX0" fmla="*/ 111601 w 460457"/>
                <a:gd name="connsiteY0" fmla="*/ 213851 h 213851"/>
                <a:gd name="connsiteX1" fmla="*/ 111601 w 460457"/>
                <a:gd name="connsiteY1" fmla="*/ 213851 h 213851"/>
                <a:gd name="connsiteX2" fmla="*/ 103868 w 460457"/>
                <a:gd name="connsiteY2" fmla="*/ 133531 h 213851"/>
                <a:gd name="connsiteX3" fmla="*/ 74730 w 460457"/>
                <a:gd name="connsiteY3" fmla="*/ 81116 h 213851"/>
                <a:gd name="connsiteX4" fmla="*/ 988 w 460457"/>
                <a:gd name="connsiteY4" fmla="*/ 0 h 213851"/>
                <a:gd name="connsiteX5" fmla="*/ 133723 w 460457"/>
                <a:gd name="connsiteY5" fmla="*/ 0 h 213851"/>
                <a:gd name="connsiteX6" fmla="*/ 288581 w 460457"/>
                <a:gd name="connsiteY6" fmla="*/ 36871 h 213851"/>
                <a:gd name="connsiteX7" fmla="*/ 460457 w 460457"/>
                <a:gd name="connsiteY7" fmla="*/ 213003 h 213851"/>
                <a:gd name="connsiteX0" fmla="*/ 111852 w 460708"/>
                <a:gd name="connsiteY0" fmla="*/ 213851 h 213851"/>
                <a:gd name="connsiteX1" fmla="*/ 111852 w 460708"/>
                <a:gd name="connsiteY1" fmla="*/ 213851 h 213851"/>
                <a:gd name="connsiteX2" fmla="*/ 104119 w 460708"/>
                <a:gd name="connsiteY2" fmla="*/ 133531 h 213851"/>
                <a:gd name="connsiteX3" fmla="*/ 59908 w 460708"/>
                <a:gd name="connsiteY3" fmla="*/ 66194 h 213851"/>
                <a:gd name="connsiteX4" fmla="*/ 1239 w 460708"/>
                <a:gd name="connsiteY4" fmla="*/ 0 h 213851"/>
                <a:gd name="connsiteX5" fmla="*/ 133974 w 460708"/>
                <a:gd name="connsiteY5" fmla="*/ 0 h 213851"/>
                <a:gd name="connsiteX6" fmla="*/ 288832 w 460708"/>
                <a:gd name="connsiteY6" fmla="*/ 36871 h 213851"/>
                <a:gd name="connsiteX7" fmla="*/ 460708 w 460708"/>
                <a:gd name="connsiteY7" fmla="*/ 213003 h 213851"/>
                <a:gd name="connsiteX0" fmla="*/ 131552 w 480408"/>
                <a:gd name="connsiteY0" fmla="*/ 228027 h 228027"/>
                <a:gd name="connsiteX1" fmla="*/ 131552 w 480408"/>
                <a:gd name="connsiteY1" fmla="*/ 228027 h 228027"/>
                <a:gd name="connsiteX2" fmla="*/ 123819 w 480408"/>
                <a:gd name="connsiteY2" fmla="*/ 147707 h 228027"/>
                <a:gd name="connsiteX3" fmla="*/ 79608 w 480408"/>
                <a:gd name="connsiteY3" fmla="*/ 80370 h 228027"/>
                <a:gd name="connsiteX4" fmla="*/ 20939 w 480408"/>
                <a:gd name="connsiteY4" fmla="*/ 14176 h 228027"/>
                <a:gd name="connsiteX5" fmla="*/ 153674 w 480408"/>
                <a:gd name="connsiteY5" fmla="*/ 14176 h 228027"/>
                <a:gd name="connsiteX6" fmla="*/ 308532 w 480408"/>
                <a:gd name="connsiteY6" fmla="*/ 51047 h 228027"/>
                <a:gd name="connsiteX7" fmla="*/ 480408 w 480408"/>
                <a:gd name="connsiteY7" fmla="*/ 227179 h 228027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58669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2880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94952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94952 w 459469"/>
                <a:gd name="connsiteY2" fmla="*/ 133531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5523 w 459469"/>
                <a:gd name="connsiteY2" fmla="*/ 138764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  <a:gd name="connsiteX0" fmla="*/ 110613 w 459469"/>
                <a:gd name="connsiteY0" fmla="*/ 213851 h 213851"/>
                <a:gd name="connsiteX1" fmla="*/ 110613 w 459469"/>
                <a:gd name="connsiteY1" fmla="*/ 213851 h 213851"/>
                <a:gd name="connsiteX2" fmla="*/ 100237 w 459469"/>
                <a:gd name="connsiteY2" fmla="*/ 141379 h 213851"/>
                <a:gd name="connsiteX3" fmla="*/ 66597 w 459469"/>
                <a:gd name="connsiteY3" fmla="*/ 66194 h 213851"/>
                <a:gd name="connsiteX4" fmla="*/ 0 w 459469"/>
                <a:gd name="connsiteY4" fmla="*/ 0 h 213851"/>
                <a:gd name="connsiteX5" fmla="*/ 132735 w 459469"/>
                <a:gd name="connsiteY5" fmla="*/ 0 h 213851"/>
                <a:gd name="connsiteX6" fmla="*/ 287593 w 459469"/>
                <a:gd name="connsiteY6" fmla="*/ 36871 h 213851"/>
                <a:gd name="connsiteX7" fmla="*/ 459469 w 459469"/>
                <a:gd name="connsiteY7" fmla="*/ 213003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69" h="213851">
                  <a:moveTo>
                    <a:pt x="110613" y="213851"/>
                  </a:moveTo>
                  <a:lnTo>
                    <a:pt x="110613" y="213851"/>
                  </a:lnTo>
                  <a:cubicBezTo>
                    <a:pt x="108884" y="201772"/>
                    <a:pt x="109025" y="173966"/>
                    <a:pt x="100237" y="141379"/>
                  </a:cubicBezTo>
                  <a:cubicBezTo>
                    <a:pt x="94091" y="108792"/>
                    <a:pt x="83303" y="89757"/>
                    <a:pt x="66597" y="66194"/>
                  </a:cubicBezTo>
                  <a:cubicBezTo>
                    <a:pt x="49891" y="42631"/>
                    <a:pt x="37737" y="29215"/>
                    <a:pt x="0" y="0"/>
                  </a:cubicBezTo>
                  <a:lnTo>
                    <a:pt x="132735" y="0"/>
                  </a:lnTo>
                  <a:cubicBezTo>
                    <a:pt x="169606" y="4916"/>
                    <a:pt x="233137" y="1371"/>
                    <a:pt x="287593" y="36871"/>
                  </a:cubicBezTo>
                  <a:cubicBezTo>
                    <a:pt x="342049" y="72372"/>
                    <a:pt x="393075" y="105500"/>
                    <a:pt x="459469" y="213003"/>
                  </a:cubicBezTo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4" name="グループ化 413"/>
          <p:cNvGrpSpPr/>
          <p:nvPr/>
        </p:nvGrpSpPr>
        <p:grpSpPr>
          <a:xfrm flipV="1">
            <a:off x="5796136" y="3284984"/>
            <a:ext cx="144463" cy="142875"/>
            <a:chOff x="7668344" y="3933056"/>
            <a:chExt cx="144463" cy="142875"/>
          </a:xfrm>
        </p:grpSpPr>
        <p:sp>
          <p:nvSpPr>
            <p:cNvPr id="415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6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17" name="グループ化 416"/>
          <p:cNvGrpSpPr/>
          <p:nvPr/>
        </p:nvGrpSpPr>
        <p:grpSpPr>
          <a:xfrm flipV="1">
            <a:off x="3347864" y="4581128"/>
            <a:ext cx="144463" cy="142875"/>
            <a:chOff x="7668344" y="3933056"/>
            <a:chExt cx="144463" cy="142875"/>
          </a:xfrm>
        </p:grpSpPr>
        <p:sp>
          <p:nvSpPr>
            <p:cNvPr id="418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9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20" name="グループ化 419"/>
          <p:cNvGrpSpPr/>
          <p:nvPr/>
        </p:nvGrpSpPr>
        <p:grpSpPr>
          <a:xfrm flipV="1">
            <a:off x="3347864" y="5157192"/>
            <a:ext cx="144463" cy="142875"/>
            <a:chOff x="7668344" y="3933056"/>
            <a:chExt cx="144463" cy="142875"/>
          </a:xfrm>
        </p:grpSpPr>
        <p:sp>
          <p:nvSpPr>
            <p:cNvPr id="421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2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23" name="グループ化 422"/>
          <p:cNvGrpSpPr/>
          <p:nvPr/>
        </p:nvGrpSpPr>
        <p:grpSpPr>
          <a:xfrm flipV="1">
            <a:off x="3491433" y="5301208"/>
            <a:ext cx="144463" cy="142875"/>
            <a:chOff x="7668344" y="3933056"/>
            <a:chExt cx="144463" cy="142875"/>
          </a:xfrm>
        </p:grpSpPr>
        <p:sp>
          <p:nvSpPr>
            <p:cNvPr id="424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5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26" name="グループ化 425"/>
          <p:cNvGrpSpPr/>
          <p:nvPr/>
        </p:nvGrpSpPr>
        <p:grpSpPr>
          <a:xfrm flipV="1">
            <a:off x="3635896" y="5445224"/>
            <a:ext cx="144463" cy="142875"/>
            <a:chOff x="7668344" y="3933056"/>
            <a:chExt cx="144463" cy="142875"/>
          </a:xfrm>
        </p:grpSpPr>
        <p:sp>
          <p:nvSpPr>
            <p:cNvPr id="427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8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29" name="グループ化 428"/>
          <p:cNvGrpSpPr/>
          <p:nvPr/>
        </p:nvGrpSpPr>
        <p:grpSpPr>
          <a:xfrm flipV="1">
            <a:off x="3635896" y="6166445"/>
            <a:ext cx="144463" cy="142875"/>
            <a:chOff x="7668344" y="3933056"/>
            <a:chExt cx="144463" cy="142875"/>
          </a:xfrm>
        </p:grpSpPr>
        <p:sp>
          <p:nvSpPr>
            <p:cNvPr id="430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1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32" name="グループ化 431"/>
          <p:cNvGrpSpPr/>
          <p:nvPr/>
        </p:nvGrpSpPr>
        <p:grpSpPr>
          <a:xfrm flipV="1">
            <a:off x="4427984" y="4581128"/>
            <a:ext cx="144463" cy="142875"/>
            <a:chOff x="7668344" y="3933056"/>
            <a:chExt cx="144463" cy="142875"/>
          </a:xfrm>
        </p:grpSpPr>
        <p:sp>
          <p:nvSpPr>
            <p:cNvPr id="433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4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35" name="グループ化 434"/>
          <p:cNvGrpSpPr/>
          <p:nvPr/>
        </p:nvGrpSpPr>
        <p:grpSpPr>
          <a:xfrm flipV="1">
            <a:off x="4427984" y="5301208"/>
            <a:ext cx="144463" cy="142875"/>
            <a:chOff x="7668344" y="3933056"/>
            <a:chExt cx="144463" cy="142875"/>
          </a:xfrm>
        </p:grpSpPr>
        <p:sp>
          <p:nvSpPr>
            <p:cNvPr id="436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7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38" name="グループ化 437"/>
          <p:cNvGrpSpPr/>
          <p:nvPr/>
        </p:nvGrpSpPr>
        <p:grpSpPr>
          <a:xfrm flipV="1">
            <a:off x="4427984" y="6021288"/>
            <a:ext cx="144463" cy="142875"/>
            <a:chOff x="7668344" y="3933056"/>
            <a:chExt cx="144463" cy="142875"/>
          </a:xfrm>
        </p:grpSpPr>
        <p:sp>
          <p:nvSpPr>
            <p:cNvPr id="439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0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495" name="Rectangle 551"/>
          <p:cNvSpPr>
            <a:spLocks noChangeArrowheads="1"/>
          </p:cNvSpPr>
          <p:nvPr/>
        </p:nvSpPr>
        <p:spPr bwMode="auto">
          <a:xfrm>
            <a:off x="7454006" y="4434332"/>
            <a:ext cx="430460" cy="433438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sp>
        <p:nvSpPr>
          <p:cNvPr id="496" name="Rectangle 552"/>
          <p:cNvSpPr>
            <a:spLocks noChangeArrowheads="1"/>
          </p:cNvSpPr>
          <p:nvPr/>
        </p:nvSpPr>
        <p:spPr bwMode="auto">
          <a:xfrm>
            <a:off x="6373886" y="4434928"/>
            <a:ext cx="432840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497" name="Rectangle 553"/>
          <p:cNvSpPr>
            <a:spLocks noChangeArrowheads="1"/>
          </p:cNvSpPr>
          <p:nvPr/>
        </p:nvSpPr>
        <p:spPr bwMode="auto">
          <a:xfrm>
            <a:off x="7454006" y="5155306"/>
            <a:ext cx="430460" cy="433438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sp>
        <p:nvSpPr>
          <p:cNvPr id="498" name="Rectangle 554"/>
          <p:cNvSpPr>
            <a:spLocks noChangeArrowheads="1"/>
          </p:cNvSpPr>
          <p:nvPr/>
        </p:nvSpPr>
        <p:spPr bwMode="auto">
          <a:xfrm>
            <a:off x="6373886" y="5155902"/>
            <a:ext cx="432840" cy="432246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sp>
        <p:nvSpPr>
          <p:cNvPr id="499" name="Rectangle 555"/>
          <p:cNvSpPr>
            <a:spLocks noChangeArrowheads="1"/>
          </p:cNvSpPr>
          <p:nvPr/>
        </p:nvSpPr>
        <p:spPr bwMode="auto">
          <a:xfrm>
            <a:off x="7454006" y="5877272"/>
            <a:ext cx="430460" cy="433440"/>
          </a:xfrm>
          <a:prstGeom prst="rect">
            <a:avLst/>
          </a:prstGeom>
          <a:solidFill>
            <a:srgbClr val="66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TRV</a:t>
            </a:r>
          </a:p>
        </p:txBody>
      </p:sp>
      <p:grpSp>
        <p:nvGrpSpPr>
          <p:cNvPr id="500" name="Group 556"/>
          <p:cNvGrpSpPr>
            <a:grpSpLocks/>
          </p:cNvGrpSpPr>
          <p:nvPr/>
        </p:nvGrpSpPr>
        <p:grpSpPr bwMode="auto">
          <a:xfrm>
            <a:off x="6156176" y="4653137"/>
            <a:ext cx="217710" cy="1440952"/>
            <a:chOff x="2426" y="1933"/>
            <a:chExt cx="227" cy="1361"/>
          </a:xfrm>
        </p:grpSpPr>
        <p:sp>
          <p:nvSpPr>
            <p:cNvPr id="501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03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04" name="Line 561"/>
          <p:cNvSpPr>
            <a:spLocks noChangeShapeType="1"/>
          </p:cNvSpPr>
          <p:nvPr/>
        </p:nvSpPr>
        <p:spPr bwMode="auto">
          <a:xfrm flipV="1">
            <a:off x="6805634" y="4653136"/>
            <a:ext cx="144316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05" name="Line 562"/>
          <p:cNvSpPr>
            <a:spLocks noChangeShapeType="1"/>
          </p:cNvSpPr>
          <p:nvPr/>
        </p:nvSpPr>
        <p:spPr bwMode="auto">
          <a:xfrm>
            <a:off x="6805634" y="5373084"/>
            <a:ext cx="288332" cy="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06" name="Line 563"/>
          <p:cNvSpPr>
            <a:spLocks noChangeShapeType="1"/>
          </p:cNvSpPr>
          <p:nvPr/>
        </p:nvSpPr>
        <p:spPr bwMode="auto">
          <a:xfrm flipV="1">
            <a:off x="6949950" y="6237311"/>
            <a:ext cx="288032" cy="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07" name="Rectangle 564"/>
          <p:cNvSpPr>
            <a:spLocks noChangeArrowheads="1"/>
          </p:cNvSpPr>
          <p:nvPr/>
        </p:nvSpPr>
        <p:spPr bwMode="auto">
          <a:xfrm>
            <a:off x="6373886" y="5877868"/>
            <a:ext cx="432840" cy="432248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0" rIns="0" anchor="ctr"/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FF</a:t>
            </a:r>
          </a:p>
        </p:txBody>
      </p:sp>
      <p:grpSp>
        <p:nvGrpSpPr>
          <p:cNvPr id="508" name="Group 556"/>
          <p:cNvGrpSpPr>
            <a:grpSpLocks/>
          </p:cNvGrpSpPr>
          <p:nvPr/>
        </p:nvGrpSpPr>
        <p:grpSpPr bwMode="auto">
          <a:xfrm>
            <a:off x="7886054" y="4653137"/>
            <a:ext cx="360040" cy="1440754"/>
            <a:chOff x="2426" y="1933"/>
            <a:chExt cx="227" cy="1361"/>
          </a:xfrm>
        </p:grpSpPr>
        <p:sp>
          <p:nvSpPr>
            <p:cNvPr id="509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10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11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12" name="Line 565"/>
          <p:cNvSpPr>
            <a:spLocks noChangeShapeType="1"/>
          </p:cNvSpPr>
          <p:nvPr/>
        </p:nvSpPr>
        <p:spPr bwMode="auto">
          <a:xfrm flipV="1">
            <a:off x="8030070" y="4293096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13" name="Line 565"/>
          <p:cNvSpPr>
            <a:spLocks noChangeShapeType="1"/>
          </p:cNvSpPr>
          <p:nvPr/>
        </p:nvSpPr>
        <p:spPr bwMode="auto">
          <a:xfrm flipV="1">
            <a:off x="8031335" y="5014317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14" name="Line 565"/>
          <p:cNvSpPr>
            <a:spLocks noChangeShapeType="1"/>
          </p:cNvSpPr>
          <p:nvPr/>
        </p:nvSpPr>
        <p:spPr bwMode="auto">
          <a:xfrm flipV="1">
            <a:off x="8032600" y="5735538"/>
            <a:ext cx="0" cy="3600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15" name="Line 565"/>
          <p:cNvSpPr>
            <a:spLocks noChangeShapeType="1"/>
          </p:cNvSpPr>
          <p:nvPr/>
        </p:nvSpPr>
        <p:spPr bwMode="auto">
          <a:xfrm flipH="1" flipV="1">
            <a:off x="7093966" y="4653136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516" name="Group 556"/>
          <p:cNvGrpSpPr>
            <a:grpSpLocks/>
          </p:cNvGrpSpPr>
          <p:nvPr/>
        </p:nvGrpSpPr>
        <p:grpSpPr bwMode="auto">
          <a:xfrm>
            <a:off x="6949950" y="4509120"/>
            <a:ext cx="504056" cy="1440160"/>
            <a:chOff x="2426" y="1933"/>
            <a:chExt cx="227" cy="1361"/>
          </a:xfrm>
        </p:grpSpPr>
        <p:sp>
          <p:nvSpPr>
            <p:cNvPr id="517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18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19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20" name="Group 556"/>
          <p:cNvGrpSpPr>
            <a:grpSpLocks/>
          </p:cNvGrpSpPr>
          <p:nvPr/>
        </p:nvGrpSpPr>
        <p:grpSpPr bwMode="auto">
          <a:xfrm>
            <a:off x="7093966" y="4653136"/>
            <a:ext cx="360040" cy="1440754"/>
            <a:chOff x="2426" y="1933"/>
            <a:chExt cx="227" cy="1361"/>
          </a:xfrm>
        </p:grpSpPr>
        <p:sp>
          <p:nvSpPr>
            <p:cNvPr id="521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22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23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24" name="Line 565"/>
          <p:cNvSpPr>
            <a:spLocks noChangeShapeType="1"/>
          </p:cNvSpPr>
          <p:nvPr/>
        </p:nvSpPr>
        <p:spPr bwMode="auto">
          <a:xfrm flipH="1" flipV="1">
            <a:off x="6949950" y="4509120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25" name="Line 565"/>
          <p:cNvSpPr>
            <a:spLocks noChangeShapeType="1"/>
          </p:cNvSpPr>
          <p:nvPr/>
        </p:nvSpPr>
        <p:spPr bwMode="auto">
          <a:xfrm flipH="1" flipV="1">
            <a:off x="7237982" y="4797152"/>
            <a:ext cx="0" cy="144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526" name="Group 556"/>
          <p:cNvGrpSpPr>
            <a:grpSpLocks/>
          </p:cNvGrpSpPr>
          <p:nvPr/>
        </p:nvGrpSpPr>
        <p:grpSpPr bwMode="auto">
          <a:xfrm>
            <a:off x="7237982" y="4797152"/>
            <a:ext cx="216024" cy="1440754"/>
            <a:chOff x="2426" y="1933"/>
            <a:chExt cx="227" cy="1361"/>
          </a:xfrm>
        </p:grpSpPr>
        <p:sp>
          <p:nvSpPr>
            <p:cNvPr id="527" name="Line 557"/>
            <p:cNvSpPr>
              <a:spLocks noChangeShapeType="1"/>
            </p:cNvSpPr>
            <p:nvPr/>
          </p:nvSpPr>
          <p:spPr bwMode="auto">
            <a:xfrm>
              <a:off x="2426" y="193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28" name="Line 558"/>
            <p:cNvSpPr>
              <a:spLocks noChangeShapeType="1"/>
            </p:cNvSpPr>
            <p:nvPr/>
          </p:nvSpPr>
          <p:spPr bwMode="auto">
            <a:xfrm>
              <a:off x="2426" y="261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  <p:sp>
          <p:nvSpPr>
            <p:cNvPr id="529" name="Line 559"/>
            <p:cNvSpPr>
              <a:spLocks noChangeShapeType="1"/>
            </p:cNvSpPr>
            <p:nvPr/>
          </p:nvSpPr>
          <p:spPr bwMode="auto">
            <a:xfrm>
              <a:off x="2426" y="3294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30" name="Line 565"/>
          <p:cNvSpPr>
            <a:spLocks noChangeShapeType="1"/>
          </p:cNvSpPr>
          <p:nvPr/>
        </p:nvSpPr>
        <p:spPr bwMode="auto">
          <a:xfrm flipH="1" flipV="1">
            <a:off x="6949950" y="6093296"/>
            <a:ext cx="0" cy="14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sp>
        <p:nvSpPr>
          <p:cNvPr id="531" name="Line 563"/>
          <p:cNvSpPr>
            <a:spLocks noChangeShapeType="1"/>
          </p:cNvSpPr>
          <p:nvPr/>
        </p:nvSpPr>
        <p:spPr bwMode="auto">
          <a:xfrm flipV="1">
            <a:off x="6805934" y="6093295"/>
            <a:ext cx="144016" cy="7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ja-JP" altLang="en-US"/>
          </a:p>
        </p:txBody>
      </p:sp>
      <p:grpSp>
        <p:nvGrpSpPr>
          <p:cNvPr id="532" name="グループ化 531"/>
          <p:cNvGrpSpPr/>
          <p:nvPr/>
        </p:nvGrpSpPr>
        <p:grpSpPr>
          <a:xfrm flipV="1">
            <a:off x="6877942" y="4581128"/>
            <a:ext cx="144463" cy="142875"/>
            <a:chOff x="7668344" y="3933056"/>
            <a:chExt cx="144463" cy="142875"/>
          </a:xfrm>
        </p:grpSpPr>
        <p:sp>
          <p:nvSpPr>
            <p:cNvPr id="533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4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35" name="グループ化 534"/>
          <p:cNvGrpSpPr/>
          <p:nvPr/>
        </p:nvGrpSpPr>
        <p:grpSpPr>
          <a:xfrm flipV="1">
            <a:off x="6877942" y="5157192"/>
            <a:ext cx="144463" cy="142875"/>
            <a:chOff x="7668344" y="3933056"/>
            <a:chExt cx="144463" cy="142875"/>
          </a:xfrm>
        </p:grpSpPr>
        <p:sp>
          <p:nvSpPr>
            <p:cNvPr id="536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7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38" name="グループ化 537"/>
          <p:cNvGrpSpPr/>
          <p:nvPr/>
        </p:nvGrpSpPr>
        <p:grpSpPr>
          <a:xfrm flipV="1">
            <a:off x="7021511" y="5301208"/>
            <a:ext cx="144463" cy="142875"/>
            <a:chOff x="7668344" y="3933056"/>
            <a:chExt cx="144463" cy="142875"/>
          </a:xfrm>
        </p:grpSpPr>
        <p:sp>
          <p:nvSpPr>
            <p:cNvPr id="539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0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41" name="グループ化 540"/>
          <p:cNvGrpSpPr/>
          <p:nvPr/>
        </p:nvGrpSpPr>
        <p:grpSpPr>
          <a:xfrm flipV="1">
            <a:off x="7165974" y="5445224"/>
            <a:ext cx="144463" cy="142875"/>
            <a:chOff x="7668344" y="3933056"/>
            <a:chExt cx="144463" cy="142875"/>
          </a:xfrm>
        </p:grpSpPr>
        <p:sp>
          <p:nvSpPr>
            <p:cNvPr id="542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3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44" name="グループ化 543"/>
          <p:cNvGrpSpPr/>
          <p:nvPr/>
        </p:nvGrpSpPr>
        <p:grpSpPr>
          <a:xfrm flipV="1">
            <a:off x="7165974" y="6166445"/>
            <a:ext cx="144463" cy="142875"/>
            <a:chOff x="7668344" y="3933056"/>
            <a:chExt cx="144463" cy="142875"/>
          </a:xfrm>
        </p:grpSpPr>
        <p:sp>
          <p:nvSpPr>
            <p:cNvPr id="545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6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47" name="グループ化 546"/>
          <p:cNvGrpSpPr/>
          <p:nvPr/>
        </p:nvGrpSpPr>
        <p:grpSpPr>
          <a:xfrm flipV="1">
            <a:off x="7958062" y="4581128"/>
            <a:ext cx="144463" cy="142875"/>
            <a:chOff x="7668344" y="3933056"/>
            <a:chExt cx="144463" cy="142875"/>
          </a:xfrm>
        </p:grpSpPr>
        <p:sp>
          <p:nvSpPr>
            <p:cNvPr id="548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9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50" name="グループ化 549"/>
          <p:cNvGrpSpPr/>
          <p:nvPr/>
        </p:nvGrpSpPr>
        <p:grpSpPr>
          <a:xfrm flipV="1">
            <a:off x="7958062" y="5301208"/>
            <a:ext cx="144463" cy="142875"/>
            <a:chOff x="7668344" y="3933056"/>
            <a:chExt cx="144463" cy="142875"/>
          </a:xfrm>
        </p:grpSpPr>
        <p:sp>
          <p:nvSpPr>
            <p:cNvPr id="551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2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53" name="グループ化 552"/>
          <p:cNvGrpSpPr/>
          <p:nvPr/>
        </p:nvGrpSpPr>
        <p:grpSpPr>
          <a:xfrm flipV="1">
            <a:off x="7958062" y="6021288"/>
            <a:ext cx="144463" cy="142875"/>
            <a:chOff x="7668344" y="3933056"/>
            <a:chExt cx="144463" cy="142875"/>
          </a:xfrm>
        </p:grpSpPr>
        <p:sp>
          <p:nvSpPr>
            <p:cNvPr id="554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5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56" name="グループ化 555"/>
          <p:cNvGrpSpPr/>
          <p:nvPr/>
        </p:nvGrpSpPr>
        <p:grpSpPr>
          <a:xfrm flipV="1">
            <a:off x="7308304" y="3068960"/>
            <a:ext cx="144463" cy="142875"/>
            <a:chOff x="7668344" y="3933056"/>
            <a:chExt cx="144463" cy="142875"/>
          </a:xfrm>
        </p:grpSpPr>
        <p:sp>
          <p:nvSpPr>
            <p:cNvPr id="557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8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71" name="グループ化 570"/>
          <p:cNvGrpSpPr/>
          <p:nvPr/>
        </p:nvGrpSpPr>
        <p:grpSpPr>
          <a:xfrm>
            <a:off x="7524328" y="3068960"/>
            <a:ext cx="288032" cy="288032"/>
            <a:chOff x="9972600" y="4437112"/>
            <a:chExt cx="503238" cy="431800"/>
          </a:xfrm>
        </p:grpSpPr>
        <p:sp>
          <p:nvSpPr>
            <p:cNvPr id="572" name="Oval 24"/>
            <p:cNvSpPr>
              <a:spLocks noChangeArrowheads="1"/>
            </p:cNvSpPr>
            <p:nvPr/>
          </p:nvSpPr>
          <p:spPr bwMode="auto">
            <a:xfrm>
              <a:off x="10115475" y="4437112"/>
              <a:ext cx="360363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3" name="Rectangle 31"/>
            <p:cNvSpPr>
              <a:spLocks noChangeArrowheads="1"/>
            </p:cNvSpPr>
            <p:nvPr/>
          </p:nvSpPr>
          <p:spPr bwMode="auto">
            <a:xfrm>
              <a:off x="9972600" y="4437112"/>
              <a:ext cx="3222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4" name="Line 33"/>
            <p:cNvSpPr>
              <a:spLocks noChangeShapeType="1"/>
            </p:cNvSpPr>
            <p:nvPr/>
          </p:nvSpPr>
          <p:spPr bwMode="auto">
            <a:xfrm flipH="1">
              <a:off x="9972600" y="48689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5" name="Line 34"/>
            <p:cNvSpPr>
              <a:spLocks noChangeShapeType="1"/>
            </p:cNvSpPr>
            <p:nvPr/>
          </p:nvSpPr>
          <p:spPr bwMode="auto">
            <a:xfrm flipH="1">
              <a:off x="9972600" y="44371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6" name="Line 35"/>
            <p:cNvSpPr>
              <a:spLocks noChangeShapeType="1"/>
            </p:cNvSpPr>
            <p:nvPr/>
          </p:nvSpPr>
          <p:spPr bwMode="auto">
            <a:xfrm>
              <a:off x="9972600" y="443711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77" name="グループ化 576"/>
          <p:cNvGrpSpPr/>
          <p:nvPr/>
        </p:nvGrpSpPr>
        <p:grpSpPr>
          <a:xfrm>
            <a:off x="7524328" y="2636912"/>
            <a:ext cx="288032" cy="288032"/>
            <a:chOff x="9972600" y="4437112"/>
            <a:chExt cx="503238" cy="431800"/>
          </a:xfrm>
        </p:grpSpPr>
        <p:sp>
          <p:nvSpPr>
            <p:cNvPr id="578" name="Oval 24"/>
            <p:cNvSpPr>
              <a:spLocks noChangeArrowheads="1"/>
            </p:cNvSpPr>
            <p:nvPr/>
          </p:nvSpPr>
          <p:spPr bwMode="auto">
            <a:xfrm>
              <a:off x="10115475" y="4437112"/>
              <a:ext cx="360363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9" name="Rectangle 31"/>
            <p:cNvSpPr>
              <a:spLocks noChangeArrowheads="1"/>
            </p:cNvSpPr>
            <p:nvPr/>
          </p:nvSpPr>
          <p:spPr bwMode="auto">
            <a:xfrm>
              <a:off x="9972600" y="4437112"/>
              <a:ext cx="3222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0" name="Line 33"/>
            <p:cNvSpPr>
              <a:spLocks noChangeShapeType="1"/>
            </p:cNvSpPr>
            <p:nvPr/>
          </p:nvSpPr>
          <p:spPr bwMode="auto">
            <a:xfrm flipH="1">
              <a:off x="9972600" y="48689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1" name="Line 34"/>
            <p:cNvSpPr>
              <a:spLocks noChangeShapeType="1"/>
            </p:cNvSpPr>
            <p:nvPr/>
          </p:nvSpPr>
          <p:spPr bwMode="auto">
            <a:xfrm flipH="1">
              <a:off x="9972600" y="44371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2" name="Line 35"/>
            <p:cNvSpPr>
              <a:spLocks noChangeShapeType="1"/>
            </p:cNvSpPr>
            <p:nvPr/>
          </p:nvSpPr>
          <p:spPr bwMode="auto">
            <a:xfrm>
              <a:off x="9972600" y="443711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83" name="グループ化 582"/>
          <p:cNvGrpSpPr/>
          <p:nvPr/>
        </p:nvGrpSpPr>
        <p:grpSpPr>
          <a:xfrm>
            <a:off x="7524328" y="3501008"/>
            <a:ext cx="288032" cy="288032"/>
            <a:chOff x="9972600" y="4437112"/>
            <a:chExt cx="503238" cy="431800"/>
          </a:xfrm>
        </p:grpSpPr>
        <p:sp>
          <p:nvSpPr>
            <p:cNvPr id="584" name="Oval 24"/>
            <p:cNvSpPr>
              <a:spLocks noChangeArrowheads="1"/>
            </p:cNvSpPr>
            <p:nvPr/>
          </p:nvSpPr>
          <p:spPr bwMode="auto">
            <a:xfrm>
              <a:off x="10115475" y="4437112"/>
              <a:ext cx="360363" cy="431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5" name="Rectangle 31"/>
            <p:cNvSpPr>
              <a:spLocks noChangeArrowheads="1"/>
            </p:cNvSpPr>
            <p:nvPr/>
          </p:nvSpPr>
          <p:spPr bwMode="auto">
            <a:xfrm>
              <a:off x="9972600" y="4437112"/>
              <a:ext cx="322263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6" name="Line 33"/>
            <p:cNvSpPr>
              <a:spLocks noChangeShapeType="1"/>
            </p:cNvSpPr>
            <p:nvPr/>
          </p:nvSpPr>
          <p:spPr bwMode="auto">
            <a:xfrm flipH="1">
              <a:off x="9972600" y="48689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7" name="Line 34"/>
            <p:cNvSpPr>
              <a:spLocks noChangeShapeType="1"/>
            </p:cNvSpPr>
            <p:nvPr/>
          </p:nvSpPr>
          <p:spPr bwMode="auto">
            <a:xfrm flipH="1">
              <a:off x="9972600" y="4437112"/>
              <a:ext cx="322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8" name="Line 35"/>
            <p:cNvSpPr>
              <a:spLocks noChangeShapeType="1"/>
            </p:cNvSpPr>
            <p:nvPr/>
          </p:nvSpPr>
          <p:spPr bwMode="auto">
            <a:xfrm>
              <a:off x="9972600" y="443711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cxnSp>
        <p:nvCxnSpPr>
          <p:cNvPr id="590" name="直線コネクタ 589"/>
          <p:cNvCxnSpPr/>
          <p:nvPr/>
        </p:nvCxnSpPr>
        <p:spPr bwMode="auto">
          <a:xfrm flipH="1">
            <a:off x="7380312" y="2852936"/>
            <a:ext cx="142007" cy="126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5" name="直線コネクタ 594"/>
          <p:cNvCxnSpPr/>
          <p:nvPr/>
        </p:nvCxnSpPr>
        <p:spPr bwMode="auto">
          <a:xfrm flipH="1">
            <a:off x="7092280" y="3140968"/>
            <a:ext cx="43227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6" name="直線コネクタ 595"/>
          <p:cNvCxnSpPr>
            <a:stCxn id="598" idx="0"/>
          </p:cNvCxnSpPr>
          <p:nvPr/>
        </p:nvCxnSpPr>
        <p:spPr bwMode="auto">
          <a:xfrm flipH="1" flipV="1">
            <a:off x="7380312" y="3284984"/>
            <a:ext cx="2605" cy="32397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7" name="グループ化 596"/>
          <p:cNvGrpSpPr/>
          <p:nvPr/>
        </p:nvGrpSpPr>
        <p:grpSpPr>
          <a:xfrm flipV="1">
            <a:off x="7308304" y="3501008"/>
            <a:ext cx="144463" cy="142875"/>
            <a:chOff x="7668344" y="3933056"/>
            <a:chExt cx="144463" cy="142875"/>
          </a:xfrm>
        </p:grpSpPr>
        <p:sp>
          <p:nvSpPr>
            <p:cNvPr id="598" name="Oval 592"/>
            <p:cNvSpPr>
              <a:spLocks noChangeArrowheads="1"/>
            </p:cNvSpPr>
            <p:nvPr/>
          </p:nvSpPr>
          <p:spPr bwMode="auto">
            <a:xfrm>
              <a:off x="7704857" y="396798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9" name="Rectangle 593"/>
            <p:cNvSpPr>
              <a:spLocks noChangeArrowheads="1"/>
            </p:cNvSpPr>
            <p:nvPr/>
          </p:nvSpPr>
          <p:spPr bwMode="auto">
            <a:xfrm>
              <a:off x="7668344" y="3933056"/>
              <a:ext cx="144463" cy="14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cxnSp>
        <p:nvCxnSpPr>
          <p:cNvPr id="600" name="直線コネクタ 599"/>
          <p:cNvCxnSpPr/>
          <p:nvPr/>
        </p:nvCxnSpPr>
        <p:spPr bwMode="auto">
          <a:xfrm flipH="1">
            <a:off x="7380312" y="3284984"/>
            <a:ext cx="142007" cy="126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8" name="直線コネクタ 607"/>
          <p:cNvCxnSpPr>
            <a:endCxn id="572" idx="6"/>
          </p:cNvCxnSpPr>
          <p:nvPr/>
        </p:nvCxnSpPr>
        <p:spPr bwMode="auto">
          <a:xfrm flipH="1">
            <a:off x="7812360" y="3212976"/>
            <a:ext cx="36073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1" name="下矢印 610"/>
          <p:cNvSpPr/>
          <p:nvPr/>
        </p:nvSpPr>
        <p:spPr bwMode="auto">
          <a:xfrm>
            <a:off x="3347864" y="3687668"/>
            <a:ext cx="1512168" cy="49077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変換</a:t>
            </a:r>
          </a:p>
        </p:txBody>
      </p:sp>
      <p:sp>
        <p:nvSpPr>
          <p:cNvPr id="233" name="テキスト ボックス 408"/>
          <p:cNvSpPr txBox="1">
            <a:spLocks noChangeArrowheads="1"/>
          </p:cNvSpPr>
          <p:nvPr/>
        </p:nvSpPr>
        <p:spPr bwMode="auto">
          <a:xfrm>
            <a:off x="6989903" y="2204864"/>
            <a:ext cx="1614545" cy="36933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dirty="0" smtClean="0">
                <a:ea typeface="HGPｺﾞｼｯｸE" pitchFamily="50" charset="-128"/>
              </a:rPr>
              <a:t>比較器</a:t>
            </a:r>
            <a:r>
              <a:rPr lang="en-US" altLang="ja-JP" sz="2000" dirty="0" smtClean="0">
                <a:ea typeface="HGPｺﾞｼｯｸE" pitchFamily="50" charset="-128"/>
              </a:rPr>
              <a:t>(TRV)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234" name="Text Box 41"/>
          <p:cNvSpPr txBox="1">
            <a:spLocks noChangeArrowheads="1"/>
          </p:cNvSpPr>
          <p:nvPr/>
        </p:nvSpPr>
        <p:spPr bwMode="auto">
          <a:xfrm>
            <a:off x="107504" y="-27384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B-2</a:t>
            </a: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642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3" name="Rectangle 12"/>
          <p:cNvSpPr txBox="1">
            <a:spLocks noGrp="1" noChangeArrowheads="1"/>
          </p:cNvSpPr>
          <p:nvPr/>
        </p:nvSpPr>
        <p:spPr bwMode="auto">
          <a:xfrm>
            <a:off x="8731250" y="65563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DC625B9C-CCF2-4ADC-A704-4A46F7EF5353}" type="slidenum">
              <a:rPr lang="en-US" altLang="ja-JP" sz="1400"/>
              <a:pPr algn="r" eaLnBrk="1" hangingPunct="1"/>
              <a:t>12</a:t>
            </a:fld>
            <a:endParaRPr lang="en-US" altLang="ja-JP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08857" y="165103"/>
            <a:ext cx="2875111" cy="452432"/>
          </a:xfrm>
        </p:spPr>
        <p:txBody>
          <a:bodyPr/>
          <a:lstStyle/>
          <a:p>
            <a:r>
              <a:rPr lang="ja-JP" altLang="en-US" sz="2600" dirty="0" smtClean="0">
                <a:solidFill>
                  <a:srgbClr val="1C1C1C"/>
                </a:solidFill>
                <a:latin typeface="HGPｺﾞｼｯｸE" pitchFamily="50" charset="-128"/>
              </a:rPr>
              <a:t>中性子</a:t>
            </a:r>
            <a:r>
              <a:rPr lang="ja-JP" altLang="en-US" sz="2600" dirty="0">
                <a:solidFill>
                  <a:srgbClr val="1C1C1C"/>
                </a:solidFill>
                <a:latin typeface="HGPｺﾞｼｯｸE" pitchFamily="50" charset="-128"/>
              </a:rPr>
              <a:t>線</a:t>
            </a:r>
            <a:r>
              <a:rPr lang="ja-JP" altLang="en-US" sz="2600" dirty="0" smtClean="0">
                <a:solidFill>
                  <a:srgbClr val="1C1C1C"/>
                </a:solidFill>
                <a:latin typeface="HGPｺﾞｼｯｸE" pitchFamily="50" charset="-128"/>
              </a:rPr>
              <a:t>評価</a:t>
            </a:r>
            <a:endParaRPr kumimoji="1" lang="ja-JP" altLang="en-US" sz="26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中性子照射加速試験の</a:t>
            </a:r>
            <a:r>
              <a:rPr lang="ja-JP" altLang="en-US" sz="240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評価環境構築</a:t>
            </a:r>
            <a:r>
              <a:rPr lang="ja-JP" altLang="en-US" sz="240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及び実施結果の分析</a:t>
            </a:r>
            <a:endParaRPr lang="en-US" altLang="ja-JP" sz="2400" dirty="0" smtClean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lvl="1"/>
            <a:r>
              <a:rPr kumimoji="1" lang="ja-JP" altLang="en-US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診断</a:t>
            </a:r>
            <a:r>
              <a:rPr kumimoji="1" lang="ja-JP" altLang="en-US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機能を</a:t>
            </a:r>
            <a:r>
              <a:rPr kumimoji="1" lang="en-US" altLang="ja-JP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FPGA</a:t>
            </a:r>
            <a:r>
              <a:rPr kumimoji="1" lang="ja-JP" altLang="en-US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に実装</a:t>
            </a:r>
            <a:endParaRPr kumimoji="1" lang="ja-JP" altLang="en-US" dirty="0"/>
          </a:p>
        </p:txBody>
      </p:sp>
      <p:pic>
        <p:nvPicPr>
          <p:cNvPr id="63" name="Picture 88" descr="MC900434949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3708549"/>
            <a:ext cx="13065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Line 83"/>
          <p:cNvSpPr>
            <a:spLocks noChangeShapeType="1"/>
          </p:cNvSpPr>
          <p:nvPr/>
        </p:nvSpPr>
        <p:spPr bwMode="auto">
          <a:xfrm flipV="1">
            <a:off x="1838325" y="1928961"/>
            <a:ext cx="0" cy="452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5" name="Text Box 86"/>
          <p:cNvSpPr txBox="1">
            <a:spLocks noChangeArrowheads="1"/>
          </p:cNvSpPr>
          <p:nvPr/>
        </p:nvSpPr>
        <p:spPr bwMode="auto">
          <a:xfrm>
            <a:off x="533400" y="2649686"/>
            <a:ext cx="2527300" cy="604781"/>
          </a:xfrm>
          <a:prstGeom prst="rect">
            <a:avLst/>
          </a:prstGeom>
          <a:solidFill>
            <a:schemeClr val="bg1">
              <a:alpha val="67058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ja-JP" altLang="en-US" sz="1200" dirty="0" smtClean="0">
                <a:ea typeface="HGP創英角ｺﾞｼｯｸUB" pitchFamily="50" charset="-128"/>
              </a:rPr>
              <a:t>無線</a:t>
            </a:r>
            <a:r>
              <a:rPr lang="en-US" altLang="ja-JP" sz="1200" dirty="0" smtClean="0">
                <a:ea typeface="HGP創英角ｺﾞｼｯｸUB" pitchFamily="50" charset="-128"/>
              </a:rPr>
              <a:t>LAN</a:t>
            </a:r>
          </a:p>
          <a:p>
            <a:pPr algn="ctr">
              <a:spcBef>
                <a:spcPct val="50000"/>
              </a:spcBef>
            </a:pPr>
            <a:r>
              <a:rPr lang="ja-JP" altLang="en-US" sz="1200" dirty="0" smtClean="0">
                <a:ea typeface="HGP創英角ｺﾞｼｯｸUB" pitchFamily="50" charset="-128"/>
              </a:rPr>
              <a:t>（既設）</a:t>
            </a:r>
          </a:p>
        </p:txBody>
      </p:sp>
      <p:sp>
        <p:nvSpPr>
          <p:cNvPr id="66" name="Line 74"/>
          <p:cNvSpPr>
            <a:spLocks noChangeShapeType="1"/>
          </p:cNvSpPr>
          <p:nvPr/>
        </p:nvSpPr>
        <p:spPr bwMode="auto">
          <a:xfrm flipV="1">
            <a:off x="2546350" y="3310086"/>
            <a:ext cx="0" cy="46355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2393950" y="4538811"/>
            <a:ext cx="1536700" cy="714375"/>
          </a:xfrm>
          <a:custGeom>
            <a:avLst/>
            <a:gdLst>
              <a:gd name="T0" fmla="*/ 2147483647 w 968"/>
              <a:gd name="T1" fmla="*/ 2147483647 h 450"/>
              <a:gd name="T2" fmla="*/ 2147483647 w 968"/>
              <a:gd name="T3" fmla="*/ 2147483647 h 450"/>
              <a:gd name="T4" fmla="*/ 2147483647 w 968"/>
              <a:gd name="T5" fmla="*/ 2147483647 h 450"/>
              <a:gd name="T6" fmla="*/ 2147483647 w 968"/>
              <a:gd name="T7" fmla="*/ 2147483647 h 450"/>
              <a:gd name="T8" fmla="*/ 2147483647 w 968"/>
              <a:gd name="T9" fmla="*/ 2147483647 h 450"/>
              <a:gd name="T10" fmla="*/ 2147483647 w 968"/>
              <a:gd name="T11" fmla="*/ 2147483647 h 450"/>
              <a:gd name="T12" fmla="*/ 2147483647 w 968"/>
              <a:gd name="T13" fmla="*/ 2147483647 h 450"/>
              <a:gd name="T14" fmla="*/ 2147483647 w 968"/>
              <a:gd name="T15" fmla="*/ 2147483647 h 450"/>
              <a:gd name="T16" fmla="*/ 2147483647 w 968"/>
              <a:gd name="T17" fmla="*/ 0 h 4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68"/>
              <a:gd name="T28" fmla="*/ 0 h 450"/>
              <a:gd name="T29" fmla="*/ 968 w 968"/>
              <a:gd name="T30" fmla="*/ 450 h 4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68" h="450">
                <a:moveTo>
                  <a:pt x="898" y="24"/>
                </a:moveTo>
                <a:cubicBezTo>
                  <a:pt x="933" y="160"/>
                  <a:pt x="968" y="297"/>
                  <a:pt x="904" y="342"/>
                </a:cubicBezTo>
                <a:cubicBezTo>
                  <a:pt x="840" y="387"/>
                  <a:pt x="629" y="290"/>
                  <a:pt x="514" y="294"/>
                </a:cubicBezTo>
                <a:cubicBezTo>
                  <a:pt x="399" y="298"/>
                  <a:pt x="255" y="381"/>
                  <a:pt x="214" y="366"/>
                </a:cubicBezTo>
                <a:cubicBezTo>
                  <a:pt x="173" y="351"/>
                  <a:pt x="234" y="220"/>
                  <a:pt x="268" y="204"/>
                </a:cubicBezTo>
                <a:cubicBezTo>
                  <a:pt x="302" y="188"/>
                  <a:pt x="409" y="231"/>
                  <a:pt x="418" y="270"/>
                </a:cubicBezTo>
                <a:cubicBezTo>
                  <a:pt x="427" y="309"/>
                  <a:pt x="384" y="426"/>
                  <a:pt x="322" y="438"/>
                </a:cubicBezTo>
                <a:cubicBezTo>
                  <a:pt x="260" y="450"/>
                  <a:pt x="92" y="415"/>
                  <a:pt x="46" y="342"/>
                </a:cubicBezTo>
                <a:cubicBezTo>
                  <a:pt x="0" y="269"/>
                  <a:pt x="23" y="134"/>
                  <a:pt x="46" y="0"/>
                </a:cubicBezTo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8" name="AutoShape 55"/>
          <p:cNvSpPr>
            <a:spLocks noChangeArrowheads="1"/>
          </p:cNvSpPr>
          <p:nvPr/>
        </p:nvSpPr>
        <p:spPr bwMode="auto">
          <a:xfrm>
            <a:off x="4953000" y="2414736"/>
            <a:ext cx="1628775" cy="3314700"/>
          </a:xfrm>
          <a:prstGeom prst="cube">
            <a:avLst>
              <a:gd name="adj" fmla="val 46324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1200"/>
              <a:t>コンクリート</a:t>
            </a:r>
          </a:p>
          <a:p>
            <a:pPr algn="ctr"/>
            <a:r>
              <a:rPr lang="ja-JP" altLang="en-US" sz="1200"/>
              <a:t>ブロック</a:t>
            </a:r>
          </a:p>
        </p:txBody>
      </p:sp>
      <p:sp>
        <p:nvSpPr>
          <p:cNvPr id="69" name="AutoShape 54"/>
          <p:cNvSpPr>
            <a:spLocks noChangeArrowheads="1"/>
          </p:cNvSpPr>
          <p:nvPr/>
        </p:nvSpPr>
        <p:spPr bwMode="auto">
          <a:xfrm rot="-5400000">
            <a:off x="6762750" y="3080370"/>
            <a:ext cx="1466850" cy="13906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42 w 21600"/>
              <a:gd name="T13" fmla="*/ 5342 h 21600"/>
              <a:gd name="T14" fmla="*/ 16258 w 21600"/>
              <a:gd name="T15" fmla="*/ 162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83" y="21600"/>
                </a:lnTo>
                <a:lnTo>
                  <a:pt x="14517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ja-JP" altLang="en-US" sz="1200"/>
              <a:t>中性子</a:t>
            </a:r>
          </a:p>
          <a:p>
            <a:pPr algn="ctr"/>
            <a:r>
              <a:rPr lang="ja-JP" altLang="en-US" sz="1200"/>
              <a:t>ビーム</a:t>
            </a:r>
          </a:p>
        </p:txBody>
      </p:sp>
      <p:pic>
        <p:nvPicPr>
          <p:cNvPr id="70" name="平行四辺形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H="1" flipV="1">
            <a:off x="6381750" y="2568724"/>
            <a:ext cx="608013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図 23" descr="b3-071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2150" y="3608536"/>
            <a:ext cx="117316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26"/>
          <p:cNvSpPr>
            <a:spLocks noChangeArrowheads="1"/>
          </p:cNvSpPr>
          <p:nvPr/>
        </p:nvSpPr>
        <p:spPr bwMode="auto">
          <a:xfrm>
            <a:off x="3563938" y="3811736"/>
            <a:ext cx="6080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>
                <a:ea typeface="HGPｺﾞｼｯｸE" pitchFamily="50" charset="-128"/>
              </a:rPr>
              <a:t>PC(1)</a:t>
            </a:r>
          </a:p>
        </p:txBody>
      </p:sp>
      <p:sp>
        <p:nvSpPr>
          <p:cNvPr id="73" name="正方形/長方形 46"/>
          <p:cNvSpPr>
            <a:spLocks noChangeArrowheads="1"/>
          </p:cNvSpPr>
          <p:nvPr/>
        </p:nvSpPr>
        <p:spPr bwMode="auto">
          <a:xfrm>
            <a:off x="6618288" y="2132856"/>
            <a:ext cx="1176337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 dirty="0" smtClean="0">
                <a:ea typeface="HGPｺﾞｼｯｸE" pitchFamily="50" charset="-128"/>
              </a:rPr>
              <a:t>FPGA</a:t>
            </a:r>
          </a:p>
          <a:p>
            <a:pPr>
              <a:lnSpc>
                <a:spcPct val="90000"/>
              </a:lnSpc>
            </a:pPr>
            <a:r>
              <a:rPr lang="ja-JP" altLang="en-US" sz="1200" dirty="0" smtClean="0">
                <a:ea typeface="HGPｺﾞｼｯｸE" pitchFamily="50" charset="-128"/>
              </a:rPr>
              <a:t>評価</a:t>
            </a:r>
            <a:r>
              <a:rPr lang="ja-JP" altLang="en-US" sz="1200" dirty="0">
                <a:ea typeface="HGPｺﾞｼｯｸE" pitchFamily="50" charset="-128"/>
              </a:rPr>
              <a:t>ボード</a:t>
            </a:r>
            <a:endParaRPr lang="en-US" altLang="ja-JP" sz="1200" dirty="0">
              <a:ea typeface="HGPｺﾞｼｯｸE" pitchFamily="50" charset="-128"/>
            </a:endParaRPr>
          </a:p>
        </p:txBody>
      </p:sp>
      <p:pic>
        <p:nvPicPr>
          <p:cNvPr id="74" name="平行四辺形 2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62725" y="3283099"/>
            <a:ext cx="4238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正方形/長方形 27"/>
          <p:cNvSpPr>
            <a:spLocks noChangeArrowheads="1"/>
          </p:cNvSpPr>
          <p:nvPr/>
        </p:nvSpPr>
        <p:spPr bwMode="auto">
          <a:xfrm>
            <a:off x="6499225" y="3759349"/>
            <a:ext cx="6080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>
                <a:ea typeface="HGPｺﾞｼｯｸE" pitchFamily="50" charset="-128"/>
              </a:rPr>
              <a:t>FPGA</a:t>
            </a:r>
          </a:p>
        </p:txBody>
      </p:sp>
      <p:pic>
        <p:nvPicPr>
          <p:cNvPr id="76" name="Picture 53" descr="33ri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48625" y="328992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Freeform 57"/>
          <p:cNvSpPr>
            <a:spLocks/>
          </p:cNvSpPr>
          <p:nvPr/>
        </p:nvSpPr>
        <p:spPr bwMode="auto">
          <a:xfrm>
            <a:off x="4248150" y="4253061"/>
            <a:ext cx="2181225" cy="1182688"/>
          </a:xfrm>
          <a:custGeom>
            <a:avLst/>
            <a:gdLst>
              <a:gd name="T0" fmla="*/ 0 w 1374"/>
              <a:gd name="T1" fmla="*/ 0 h 745"/>
              <a:gd name="T2" fmla="*/ 2147483647 w 1374"/>
              <a:gd name="T3" fmla="*/ 2147483647 h 745"/>
              <a:gd name="T4" fmla="*/ 2147483647 w 1374"/>
              <a:gd name="T5" fmla="*/ 2147483647 h 745"/>
              <a:gd name="T6" fmla="*/ 2147483647 w 1374"/>
              <a:gd name="T7" fmla="*/ 2147483647 h 745"/>
              <a:gd name="T8" fmla="*/ 2147483647 w 1374"/>
              <a:gd name="T9" fmla="*/ 2147483647 h 745"/>
              <a:gd name="T10" fmla="*/ 2147483647 w 1374"/>
              <a:gd name="T11" fmla="*/ 2147483647 h 745"/>
              <a:gd name="T12" fmla="*/ 2147483647 w 1374"/>
              <a:gd name="T13" fmla="*/ 2147483647 h 7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74"/>
              <a:gd name="T22" fmla="*/ 0 h 745"/>
              <a:gd name="T23" fmla="*/ 1374 w 1374"/>
              <a:gd name="T24" fmla="*/ 745 h 7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74" h="745">
                <a:moveTo>
                  <a:pt x="0" y="0"/>
                </a:moveTo>
                <a:cubicBezTo>
                  <a:pt x="123" y="6"/>
                  <a:pt x="247" y="12"/>
                  <a:pt x="306" y="102"/>
                </a:cubicBezTo>
                <a:cubicBezTo>
                  <a:pt x="365" y="192"/>
                  <a:pt x="297" y="436"/>
                  <a:pt x="354" y="540"/>
                </a:cubicBezTo>
                <a:cubicBezTo>
                  <a:pt x="411" y="644"/>
                  <a:pt x="516" y="707"/>
                  <a:pt x="648" y="726"/>
                </a:cubicBezTo>
                <a:cubicBezTo>
                  <a:pt x="780" y="745"/>
                  <a:pt x="1051" y="705"/>
                  <a:pt x="1146" y="654"/>
                </a:cubicBezTo>
                <a:cubicBezTo>
                  <a:pt x="1241" y="603"/>
                  <a:pt x="1180" y="469"/>
                  <a:pt x="1218" y="420"/>
                </a:cubicBezTo>
                <a:cubicBezTo>
                  <a:pt x="1256" y="371"/>
                  <a:pt x="1315" y="365"/>
                  <a:pt x="1374" y="360"/>
                </a:cubicBezTo>
              </a:path>
            </a:pathLst>
          </a:custGeom>
          <a:noFill/>
          <a:ln w="254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8" name="Freeform 58"/>
          <p:cNvSpPr>
            <a:spLocks/>
          </p:cNvSpPr>
          <p:nvPr/>
        </p:nvSpPr>
        <p:spPr bwMode="auto">
          <a:xfrm>
            <a:off x="4229100" y="4318149"/>
            <a:ext cx="2190750" cy="1314450"/>
          </a:xfrm>
          <a:custGeom>
            <a:avLst/>
            <a:gdLst>
              <a:gd name="T0" fmla="*/ 0 w 1380"/>
              <a:gd name="T1" fmla="*/ 2147483647 h 828"/>
              <a:gd name="T2" fmla="*/ 2147483647 w 1380"/>
              <a:gd name="T3" fmla="*/ 2147483647 h 828"/>
              <a:gd name="T4" fmla="*/ 2147483647 w 1380"/>
              <a:gd name="T5" fmla="*/ 2147483647 h 828"/>
              <a:gd name="T6" fmla="*/ 2147483647 w 1380"/>
              <a:gd name="T7" fmla="*/ 2147483647 h 828"/>
              <a:gd name="T8" fmla="*/ 2147483647 w 1380"/>
              <a:gd name="T9" fmla="*/ 2147483647 h 828"/>
              <a:gd name="T10" fmla="*/ 2147483647 w 1380"/>
              <a:gd name="T11" fmla="*/ 2147483647 h 828"/>
              <a:gd name="T12" fmla="*/ 2147483647 w 1380"/>
              <a:gd name="T13" fmla="*/ 2147483647 h 8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80"/>
              <a:gd name="T22" fmla="*/ 0 h 828"/>
              <a:gd name="T23" fmla="*/ 1380 w 1380"/>
              <a:gd name="T24" fmla="*/ 828 h 8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80" h="828">
                <a:moveTo>
                  <a:pt x="0" y="13"/>
                </a:moveTo>
                <a:cubicBezTo>
                  <a:pt x="122" y="6"/>
                  <a:pt x="244" y="0"/>
                  <a:pt x="288" y="85"/>
                </a:cubicBezTo>
                <a:cubicBezTo>
                  <a:pt x="332" y="170"/>
                  <a:pt x="198" y="404"/>
                  <a:pt x="264" y="523"/>
                </a:cubicBezTo>
                <a:cubicBezTo>
                  <a:pt x="330" y="642"/>
                  <a:pt x="528" y="770"/>
                  <a:pt x="684" y="799"/>
                </a:cubicBezTo>
                <a:cubicBezTo>
                  <a:pt x="840" y="828"/>
                  <a:pt x="1097" y="756"/>
                  <a:pt x="1200" y="697"/>
                </a:cubicBezTo>
                <a:cubicBezTo>
                  <a:pt x="1303" y="638"/>
                  <a:pt x="1272" y="490"/>
                  <a:pt x="1302" y="445"/>
                </a:cubicBezTo>
                <a:cubicBezTo>
                  <a:pt x="1332" y="400"/>
                  <a:pt x="1356" y="413"/>
                  <a:pt x="1380" y="427"/>
                </a:cubicBezTo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9" name="Line 59"/>
          <p:cNvSpPr>
            <a:spLocks noChangeShapeType="1"/>
          </p:cNvSpPr>
          <p:nvPr/>
        </p:nvSpPr>
        <p:spPr bwMode="auto">
          <a:xfrm flipV="1">
            <a:off x="3152775" y="2167086"/>
            <a:ext cx="0" cy="408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0" name="正方形/長方形 26"/>
          <p:cNvSpPr>
            <a:spLocks noChangeArrowheads="1"/>
          </p:cNvSpPr>
          <p:nvPr/>
        </p:nvSpPr>
        <p:spPr bwMode="auto">
          <a:xfrm>
            <a:off x="3475038" y="2198836"/>
            <a:ext cx="7508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200">
                <a:ea typeface="HGPｺﾞｼｯｸE" pitchFamily="50" charset="-128"/>
              </a:rPr>
              <a:t>照射室</a:t>
            </a:r>
          </a:p>
        </p:txBody>
      </p:sp>
      <p:sp>
        <p:nvSpPr>
          <p:cNvPr id="81" name="正方形/長方形 26"/>
          <p:cNvSpPr>
            <a:spLocks noChangeArrowheads="1"/>
          </p:cNvSpPr>
          <p:nvPr/>
        </p:nvSpPr>
        <p:spPr bwMode="auto">
          <a:xfrm>
            <a:off x="2100263" y="2214711"/>
            <a:ext cx="7508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200" dirty="0">
                <a:ea typeface="HGPｺﾞｼｯｸE" pitchFamily="50" charset="-128"/>
              </a:rPr>
              <a:t>制御室</a:t>
            </a:r>
          </a:p>
        </p:txBody>
      </p:sp>
      <p:pic>
        <p:nvPicPr>
          <p:cNvPr id="82" name="図 23" descr="b3-071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5475" y="3614886"/>
            <a:ext cx="117316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" name="正方形/長方形 26"/>
          <p:cNvSpPr>
            <a:spLocks noChangeArrowheads="1"/>
          </p:cNvSpPr>
          <p:nvPr/>
        </p:nvSpPr>
        <p:spPr bwMode="auto">
          <a:xfrm>
            <a:off x="2227263" y="3818086"/>
            <a:ext cx="60801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>
                <a:ea typeface="HGPｺﾞｼｯｸE" pitchFamily="50" charset="-128"/>
              </a:rPr>
              <a:t>PC(2)</a:t>
            </a:r>
          </a:p>
        </p:txBody>
      </p:sp>
      <p:sp>
        <p:nvSpPr>
          <p:cNvPr id="84" name="正方形/長方形 25"/>
          <p:cNvSpPr>
            <a:spLocks noChangeArrowheads="1"/>
          </p:cNvSpPr>
          <p:nvPr/>
        </p:nvSpPr>
        <p:spPr bwMode="auto">
          <a:xfrm>
            <a:off x="3187700" y="5149999"/>
            <a:ext cx="938213" cy="25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 dirty="0">
                <a:ea typeface="HGPｺﾞｼｯｸE" pitchFamily="50" charset="-128"/>
              </a:rPr>
              <a:t>LAN (</a:t>
            </a:r>
            <a:r>
              <a:rPr lang="ja-JP" altLang="en-US" sz="1200" dirty="0">
                <a:ea typeface="HGPｺﾞｼｯｸE" pitchFamily="50" charset="-128"/>
              </a:rPr>
              <a:t>既設</a:t>
            </a:r>
            <a:r>
              <a:rPr lang="en-US" altLang="ja-JP" sz="1200" dirty="0">
                <a:ea typeface="HGPｺﾞｼｯｸE" pitchFamily="50" charset="-128"/>
              </a:rPr>
              <a:t>)</a:t>
            </a:r>
          </a:p>
        </p:txBody>
      </p:sp>
      <p:sp>
        <p:nvSpPr>
          <p:cNvPr id="85" name="Freeform 66"/>
          <p:cNvSpPr>
            <a:spLocks/>
          </p:cNvSpPr>
          <p:nvPr/>
        </p:nvSpPr>
        <p:spPr bwMode="auto">
          <a:xfrm>
            <a:off x="4210050" y="4381649"/>
            <a:ext cx="2632075" cy="1854200"/>
          </a:xfrm>
          <a:custGeom>
            <a:avLst/>
            <a:gdLst>
              <a:gd name="T0" fmla="*/ 0 w 1658"/>
              <a:gd name="T1" fmla="*/ 2147483647 h 1168"/>
              <a:gd name="T2" fmla="*/ 2147483647 w 1658"/>
              <a:gd name="T3" fmla="*/ 2147483647 h 1168"/>
              <a:gd name="T4" fmla="*/ 2147483647 w 1658"/>
              <a:gd name="T5" fmla="*/ 2147483647 h 1168"/>
              <a:gd name="T6" fmla="*/ 2147483647 w 1658"/>
              <a:gd name="T7" fmla="*/ 2147483647 h 1168"/>
              <a:gd name="T8" fmla="*/ 2147483647 w 1658"/>
              <a:gd name="T9" fmla="*/ 2147483647 h 1168"/>
              <a:gd name="T10" fmla="*/ 2147483647 w 1658"/>
              <a:gd name="T11" fmla="*/ 2147483647 h 1168"/>
              <a:gd name="T12" fmla="*/ 2147483647 w 1658"/>
              <a:gd name="T13" fmla="*/ 2147483647 h 1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8"/>
              <a:gd name="T22" fmla="*/ 0 h 1168"/>
              <a:gd name="T23" fmla="*/ 1658 w 1658"/>
              <a:gd name="T24" fmla="*/ 1168 h 1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8" h="1168">
                <a:moveTo>
                  <a:pt x="0" y="51"/>
                </a:moveTo>
                <a:cubicBezTo>
                  <a:pt x="109" y="25"/>
                  <a:pt x="218" y="0"/>
                  <a:pt x="240" y="75"/>
                </a:cubicBezTo>
                <a:cubicBezTo>
                  <a:pt x="262" y="150"/>
                  <a:pt x="97" y="343"/>
                  <a:pt x="132" y="501"/>
                </a:cubicBezTo>
                <a:cubicBezTo>
                  <a:pt x="167" y="659"/>
                  <a:pt x="288" y="923"/>
                  <a:pt x="450" y="1023"/>
                </a:cubicBezTo>
                <a:cubicBezTo>
                  <a:pt x="612" y="1123"/>
                  <a:pt x="915" y="1168"/>
                  <a:pt x="1104" y="1101"/>
                </a:cubicBezTo>
                <a:cubicBezTo>
                  <a:pt x="1293" y="1034"/>
                  <a:pt x="1510" y="739"/>
                  <a:pt x="1584" y="621"/>
                </a:cubicBezTo>
                <a:cubicBezTo>
                  <a:pt x="1658" y="503"/>
                  <a:pt x="1603" y="448"/>
                  <a:pt x="1548" y="393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6" name="正方形/長方形 25"/>
          <p:cNvSpPr>
            <a:spLocks noChangeArrowheads="1"/>
          </p:cNvSpPr>
          <p:nvPr/>
        </p:nvSpPr>
        <p:spPr bwMode="auto">
          <a:xfrm>
            <a:off x="6444208" y="5889774"/>
            <a:ext cx="13827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 dirty="0">
                <a:ea typeface="HGPｺﾞｼｯｸE" pitchFamily="50" charset="-128"/>
              </a:rPr>
              <a:t>Reset, </a:t>
            </a:r>
            <a:r>
              <a:rPr lang="en-US" altLang="ja-JP" sz="1200" dirty="0" err="1">
                <a:ea typeface="HGPｺﾞｼｯｸE" pitchFamily="50" charset="-128"/>
              </a:rPr>
              <a:t>Reconfig</a:t>
            </a:r>
            <a:endParaRPr lang="en-US" altLang="ja-JP" sz="1200" dirty="0">
              <a:ea typeface="HGPｺﾞｼｯｸE" pitchFamily="50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1200" dirty="0">
                <a:ea typeface="HGPｺﾞｼｯｸE" pitchFamily="50" charset="-128"/>
              </a:rPr>
              <a:t>(</a:t>
            </a:r>
            <a:r>
              <a:rPr lang="ja-JP" altLang="en-US" sz="1200" dirty="0">
                <a:ea typeface="HGPｺﾞｼｯｸE" pitchFamily="50" charset="-128"/>
              </a:rPr>
              <a:t>レベル変換</a:t>
            </a:r>
            <a:r>
              <a:rPr lang="en-US" altLang="ja-JP" sz="1200" dirty="0">
                <a:ea typeface="HGPｺﾞｼｯｸE" pitchFamily="50" charset="-128"/>
              </a:rPr>
              <a:t>BOX)</a:t>
            </a:r>
          </a:p>
        </p:txBody>
      </p:sp>
      <p:sp>
        <p:nvSpPr>
          <p:cNvPr id="87" name="正方形/長方形 25"/>
          <p:cNvSpPr>
            <a:spLocks noChangeArrowheads="1"/>
          </p:cNvSpPr>
          <p:nvPr/>
        </p:nvSpPr>
        <p:spPr bwMode="auto">
          <a:xfrm>
            <a:off x="5010150" y="4981724"/>
            <a:ext cx="1033463" cy="25876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>
                <a:ea typeface="HGPｺﾞｼｯｸE" pitchFamily="50" charset="-128"/>
              </a:rPr>
              <a:t>USB (Config)</a:t>
            </a:r>
          </a:p>
        </p:txBody>
      </p:sp>
      <p:sp>
        <p:nvSpPr>
          <p:cNvPr id="88" name="正方形/長方形 25"/>
          <p:cNvSpPr>
            <a:spLocks noChangeArrowheads="1"/>
          </p:cNvSpPr>
          <p:nvPr/>
        </p:nvSpPr>
        <p:spPr bwMode="auto">
          <a:xfrm>
            <a:off x="5111750" y="5635774"/>
            <a:ext cx="1033463" cy="25717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200">
                <a:ea typeface="HGPｺﾞｼｯｸE" pitchFamily="50" charset="-128"/>
              </a:rPr>
              <a:t>USB (UART)</a:t>
            </a:r>
          </a:p>
        </p:txBody>
      </p:sp>
      <p:pic>
        <p:nvPicPr>
          <p:cNvPr id="89" name="平行四辺形 22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4375739" flipH="1">
            <a:off x="6227763" y="5597674"/>
            <a:ext cx="4095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73" descr="an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14550" y="2716361"/>
            <a:ext cx="855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AutoShape 71"/>
          <p:cNvSpPr>
            <a:spLocks noChangeArrowheads="1"/>
          </p:cNvSpPr>
          <p:nvPr/>
        </p:nvSpPr>
        <p:spPr bwMode="auto">
          <a:xfrm>
            <a:off x="2263775" y="3249761"/>
            <a:ext cx="561975" cy="209550"/>
          </a:xfrm>
          <a:prstGeom prst="cube">
            <a:avLst>
              <a:gd name="adj" fmla="val 50000"/>
            </a:avLst>
          </a:prstGeom>
          <a:solidFill>
            <a:srgbClr val="FF99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3" name="Line 76"/>
          <p:cNvSpPr>
            <a:spLocks noChangeShapeType="1"/>
          </p:cNvSpPr>
          <p:nvPr/>
        </p:nvSpPr>
        <p:spPr bwMode="auto">
          <a:xfrm flipV="1">
            <a:off x="1092200" y="3310086"/>
            <a:ext cx="0" cy="84455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4" name="正方形/長方形 26"/>
          <p:cNvSpPr>
            <a:spLocks noChangeArrowheads="1"/>
          </p:cNvSpPr>
          <p:nvPr/>
        </p:nvSpPr>
        <p:spPr bwMode="auto">
          <a:xfrm>
            <a:off x="550863" y="2214711"/>
            <a:ext cx="7508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200">
                <a:ea typeface="HGPｺﾞｼｯｸE" pitchFamily="50" charset="-128"/>
              </a:rPr>
              <a:t>別施設</a:t>
            </a:r>
          </a:p>
        </p:txBody>
      </p:sp>
      <p:pic>
        <p:nvPicPr>
          <p:cNvPr id="95" name="Picture 80" descr="an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0400" y="2716361"/>
            <a:ext cx="855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AutoShape 81"/>
          <p:cNvSpPr>
            <a:spLocks noChangeArrowheads="1"/>
          </p:cNvSpPr>
          <p:nvPr/>
        </p:nvSpPr>
        <p:spPr bwMode="auto">
          <a:xfrm>
            <a:off x="809625" y="3249761"/>
            <a:ext cx="561975" cy="209550"/>
          </a:xfrm>
          <a:prstGeom prst="cube">
            <a:avLst>
              <a:gd name="adj" fmla="val 50000"/>
            </a:avLst>
          </a:prstGeom>
          <a:solidFill>
            <a:srgbClr val="FF99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8" name="Line 84"/>
          <p:cNvSpPr>
            <a:spLocks noChangeShapeType="1"/>
          </p:cNvSpPr>
          <p:nvPr/>
        </p:nvSpPr>
        <p:spPr bwMode="auto">
          <a:xfrm>
            <a:off x="1828800" y="1932136"/>
            <a:ext cx="4476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9" name="Line 85"/>
          <p:cNvSpPr>
            <a:spLocks noChangeShapeType="1"/>
          </p:cNvSpPr>
          <p:nvPr/>
        </p:nvSpPr>
        <p:spPr bwMode="auto">
          <a:xfrm>
            <a:off x="1828800" y="6453336"/>
            <a:ext cx="3663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0" name="正方形/長方形 26"/>
          <p:cNvSpPr>
            <a:spLocks noChangeArrowheads="1"/>
          </p:cNvSpPr>
          <p:nvPr/>
        </p:nvSpPr>
        <p:spPr bwMode="auto">
          <a:xfrm>
            <a:off x="1039813" y="4262586"/>
            <a:ext cx="582612" cy="257175"/>
          </a:xfrm>
          <a:prstGeom prst="rect">
            <a:avLst/>
          </a:prstGeom>
          <a:solidFill>
            <a:schemeClr val="bg1">
              <a:alpha val="67842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ja-JP" sz="1200">
                <a:ea typeface="HGPｺﾞｼｯｸE" pitchFamily="50" charset="-128"/>
              </a:rPr>
              <a:t>PC(3)</a:t>
            </a:r>
          </a:p>
        </p:txBody>
      </p:sp>
      <p:sp>
        <p:nvSpPr>
          <p:cNvPr id="41" name="角丸四角形吹き出し 40"/>
          <p:cNvSpPr/>
          <p:nvPr/>
        </p:nvSpPr>
        <p:spPr bwMode="auto">
          <a:xfrm>
            <a:off x="7164288" y="4509120"/>
            <a:ext cx="1728192" cy="1296144"/>
          </a:xfrm>
          <a:prstGeom prst="wedgeRoundRectCallout">
            <a:avLst>
              <a:gd name="adj1" fmla="val -71785"/>
              <a:gd name="adj2" fmla="val -6736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7380312" y="4581128"/>
            <a:ext cx="1296144" cy="576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試験対象論理</a:t>
            </a: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956376" y="5229200"/>
            <a:ext cx="720080" cy="216024"/>
          </a:xfrm>
          <a:prstGeom prst="rect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CRC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7380312" y="5229200"/>
            <a:ext cx="50405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テスト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/>
              <a:t>I/F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956376" y="5517232"/>
            <a:ext cx="720080" cy="216024"/>
          </a:xfrm>
          <a:prstGeom prst="rect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HGPｺﾞｼｯｸE" pitchFamily="50" charset="-128"/>
                <a:ea typeface="HGPｺﾞｼｯｸE" pitchFamily="50" charset="-128"/>
              </a:rPr>
              <a:t>比較器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107504" y="-27384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C.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31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5" name="Text Box 5"/>
          <p:cNvSpPr txBox="1">
            <a:spLocks noChangeArrowheads="1"/>
          </p:cNvSpPr>
          <p:nvPr/>
        </p:nvSpPr>
        <p:spPr bwMode="auto">
          <a:xfrm>
            <a:off x="3175" y="-49213"/>
            <a:ext cx="12509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4800" b="1">
                <a:solidFill>
                  <a:schemeClr val="bg1"/>
                </a:solidFill>
              </a:rPr>
              <a:t>2</a:t>
            </a:r>
            <a:r>
              <a:rPr lang="en-US" altLang="ja-JP" sz="3600" b="1">
                <a:solidFill>
                  <a:schemeClr val="bg1"/>
                </a:solidFill>
              </a:rPr>
              <a:t>-6-2</a:t>
            </a:r>
            <a:endParaRPr lang="en-US" altLang="ja-JP" sz="2400" b="1">
              <a:solidFill>
                <a:schemeClr val="bg1"/>
              </a:solidFill>
            </a:endParaRPr>
          </a:p>
        </p:txBody>
      </p:sp>
      <p:sp>
        <p:nvSpPr>
          <p:cNvPr id="95310" name="AutoShape 78"/>
          <p:cNvSpPr>
            <a:spLocks noChangeArrowheads="1"/>
          </p:cNvSpPr>
          <p:nvPr/>
        </p:nvSpPr>
        <p:spPr bwMode="auto">
          <a:xfrm>
            <a:off x="1871663" y="4464050"/>
            <a:ext cx="1665287" cy="809625"/>
          </a:xfrm>
          <a:prstGeom prst="upArrowCallout">
            <a:avLst>
              <a:gd name="adj1" fmla="val 51574"/>
              <a:gd name="adj2" fmla="val 51469"/>
              <a:gd name="adj3" fmla="val 16755"/>
              <a:gd name="adj4" fmla="val 6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5311" name="AutoShape 79"/>
          <p:cNvSpPr>
            <a:spLocks noChangeArrowheads="1"/>
          </p:cNvSpPr>
          <p:nvPr/>
        </p:nvSpPr>
        <p:spPr bwMode="auto">
          <a:xfrm>
            <a:off x="3627438" y="4464050"/>
            <a:ext cx="3240087" cy="809625"/>
          </a:xfrm>
          <a:prstGeom prst="upArrowCallout">
            <a:avLst>
              <a:gd name="adj1" fmla="val 100345"/>
              <a:gd name="adj2" fmla="val 100142"/>
              <a:gd name="adj3" fmla="val 16755"/>
              <a:gd name="adj4" fmla="val 6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5312" name="AutoShape 80"/>
          <p:cNvSpPr>
            <a:spLocks noChangeArrowheads="1"/>
          </p:cNvSpPr>
          <p:nvPr/>
        </p:nvSpPr>
        <p:spPr bwMode="auto">
          <a:xfrm>
            <a:off x="6867525" y="3563938"/>
            <a:ext cx="2070100" cy="809625"/>
          </a:xfrm>
          <a:prstGeom prst="leftArrowCallout">
            <a:avLst>
              <a:gd name="adj1" fmla="val 32157"/>
              <a:gd name="adj2" fmla="val 30194"/>
              <a:gd name="adj3" fmla="val 29025"/>
              <a:gd name="adj4" fmla="val 8297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5313" name="AutoShape 81"/>
          <p:cNvSpPr>
            <a:spLocks noChangeArrowheads="1"/>
          </p:cNvSpPr>
          <p:nvPr/>
        </p:nvSpPr>
        <p:spPr bwMode="auto">
          <a:xfrm>
            <a:off x="6867525" y="2079625"/>
            <a:ext cx="2070100" cy="1393825"/>
          </a:xfrm>
          <a:prstGeom prst="leftArrowCallout">
            <a:avLst>
              <a:gd name="adj1" fmla="val 21880"/>
              <a:gd name="adj2" fmla="val 18588"/>
              <a:gd name="adj3" fmla="val 16860"/>
              <a:gd name="adj4" fmla="val 8297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95315" name="Text Box 83"/>
          <p:cNvSpPr txBox="1">
            <a:spLocks noChangeArrowheads="1"/>
          </p:cNvSpPr>
          <p:nvPr/>
        </p:nvSpPr>
        <p:spPr bwMode="auto">
          <a:xfrm>
            <a:off x="7316788" y="2079625"/>
            <a:ext cx="1827212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マイコン展開</a:t>
            </a:r>
          </a:p>
          <a:p>
            <a:pPr algn="l">
              <a:lnSpc>
                <a:spcPct val="90000"/>
              </a:lnSpc>
            </a:pPr>
            <a:r>
              <a:rPr lang="ja-JP" altLang="en-US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　・</a:t>
            </a:r>
            <a:r>
              <a:rPr lang="en-US" altLang="ja-JP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SH-2A</a:t>
            </a:r>
          </a:p>
          <a:p>
            <a:pPr algn="l">
              <a:lnSpc>
                <a:spcPct val="90000"/>
              </a:lnSpc>
            </a:pPr>
            <a:r>
              <a:rPr lang="ja-JP" altLang="en-US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　・</a:t>
            </a:r>
            <a:r>
              <a:rPr lang="en-US" altLang="ja-JP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R8C</a:t>
            </a:r>
          </a:p>
          <a:p>
            <a:pPr algn="l">
              <a:lnSpc>
                <a:spcPct val="90000"/>
              </a:lnSpc>
            </a:pPr>
            <a:r>
              <a:rPr lang="ja-JP" altLang="en-US" sz="2000" i="0" dirty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　</a:t>
            </a:r>
            <a:r>
              <a:rPr lang="ja-JP" altLang="en-US" sz="2000" i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dirty="0"/>
              <a:t>RH</a:t>
            </a:r>
            <a:r>
              <a:rPr lang="en-US" altLang="ja-JP" sz="2000" i="0" dirty="0" smtClean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850</a:t>
            </a:r>
            <a:endParaRPr lang="en-US" altLang="ja-JP" sz="2000" i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l">
              <a:lnSpc>
                <a:spcPct val="90000"/>
              </a:lnSpc>
            </a:pPr>
            <a:endParaRPr lang="ja-JP" altLang="en-US" sz="2000" i="0" dirty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5316" name="Text Box 84"/>
          <p:cNvSpPr txBox="1">
            <a:spLocks noChangeArrowheads="1"/>
          </p:cNvSpPr>
          <p:nvPr/>
        </p:nvSpPr>
        <p:spPr bwMode="auto">
          <a:xfrm>
            <a:off x="7361238" y="3783013"/>
            <a:ext cx="1389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ＩＯ展開</a:t>
            </a:r>
          </a:p>
        </p:txBody>
      </p:sp>
      <p:sp>
        <p:nvSpPr>
          <p:cNvPr id="95317" name="Text Box 85"/>
          <p:cNvSpPr txBox="1">
            <a:spLocks noChangeArrowheads="1"/>
          </p:cNvSpPr>
          <p:nvPr/>
        </p:nvSpPr>
        <p:spPr bwMode="auto">
          <a:xfrm>
            <a:off x="1849438" y="4824413"/>
            <a:ext cx="1698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0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ＥＣＵ展開</a:t>
            </a:r>
          </a:p>
        </p:txBody>
      </p:sp>
      <p:sp>
        <p:nvSpPr>
          <p:cNvPr id="95318" name="Text Box 86"/>
          <p:cNvSpPr txBox="1">
            <a:spLocks noChangeArrowheads="1"/>
          </p:cNvSpPr>
          <p:nvPr/>
        </p:nvSpPr>
        <p:spPr bwMode="auto">
          <a:xfrm>
            <a:off x="3760788" y="4805363"/>
            <a:ext cx="3781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0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より効率的な診断ソフトへ</a:t>
            </a:r>
          </a:p>
        </p:txBody>
      </p:sp>
      <p:pic>
        <p:nvPicPr>
          <p:cNvPr id="95319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952500"/>
            <a:ext cx="2825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320" name="Text Box 88"/>
          <p:cNvSpPr txBox="1">
            <a:spLocks noChangeArrowheads="1"/>
          </p:cNvSpPr>
          <p:nvPr/>
        </p:nvSpPr>
        <p:spPr bwMode="auto">
          <a:xfrm>
            <a:off x="611188" y="889000"/>
            <a:ext cx="853281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4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豊富なマイコン設計技術を活用した機能安全への取組み強化</a:t>
            </a:r>
          </a:p>
        </p:txBody>
      </p:sp>
      <p:pic>
        <p:nvPicPr>
          <p:cNvPr id="95321" name="Picture 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719263"/>
            <a:ext cx="5761037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322" name="Text Box 90"/>
          <p:cNvSpPr txBox="1">
            <a:spLocks noChangeArrowheads="1"/>
          </p:cNvSpPr>
          <p:nvPr/>
        </p:nvSpPr>
        <p:spPr bwMode="auto">
          <a:xfrm>
            <a:off x="7662863" y="3159125"/>
            <a:ext cx="8731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ja-JP" sz="1400" i="0">
                <a:solidFill>
                  <a:schemeClr val="tx2"/>
                </a:solidFill>
                <a:latin typeface="Times New Roman"/>
                <a:ea typeface="HGPｺﾞｼｯｸE" pitchFamily="50" charset="-128"/>
              </a:rPr>
              <a:t>…</a:t>
            </a:r>
            <a:endParaRPr lang="en-US" altLang="ja-JP" sz="1400" i="0">
              <a:solidFill>
                <a:schemeClr val="tx2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5323" name="Text Box 91"/>
          <p:cNvSpPr txBox="1">
            <a:spLocks noChangeArrowheads="1"/>
          </p:cNvSpPr>
          <p:nvPr/>
        </p:nvSpPr>
        <p:spPr bwMode="auto">
          <a:xfrm>
            <a:off x="517525" y="5994400"/>
            <a:ext cx="795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0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（マイコン故障率、故障モード、故障検出の考え方への貢献など）</a:t>
            </a:r>
          </a:p>
        </p:txBody>
      </p:sp>
      <p:sp>
        <p:nvSpPr>
          <p:cNvPr id="95324" name="Text Box 92"/>
          <p:cNvSpPr txBox="1">
            <a:spLocks noChangeArrowheads="1"/>
          </p:cNvSpPr>
          <p:nvPr/>
        </p:nvSpPr>
        <p:spPr bwMode="auto">
          <a:xfrm>
            <a:off x="611188" y="5543550"/>
            <a:ext cx="784383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ja-JP" altLang="en-US" sz="2400" i="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rPr>
              <a:t>マイコン機能安全に関するより深い議論への貢献</a:t>
            </a:r>
          </a:p>
        </p:txBody>
      </p:sp>
      <p:pic>
        <p:nvPicPr>
          <p:cNvPr id="95325" name="Picture 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607050"/>
            <a:ext cx="2825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タイトル 1"/>
          <p:cNvSpPr txBox="1">
            <a:spLocks/>
          </p:cNvSpPr>
          <p:nvPr/>
        </p:nvSpPr>
        <p:spPr>
          <a:xfrm>
            <a:off x="1408857" y="165103"/>
            <a:ext cx="4603303" cy="45243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2600" kern="0" dirty="0" smtClean="0">
                <a:solidFill>
                  <a:srgbClr val="1C1C1C"/>
                </a:solidFill>
                <a:latin typeface="HGPｺﾞｼｯｸE" pitchFamily="50" charset="-128"/>
              </a:rPr>
              <a:t>マイコン機能安全への取組み</a:t>
            </a:r>
            <a:endParaRPr lang="ja-JP" altLang="en-US" sz="2600" kern="0" dirty="0"/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07504" y="-27384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D</a:t>
            </a: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86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番号プレースホルダ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/>
            <a:fld id="{4B3727EB-266E-4D35-B084-675676345EDF}" type="slidenum">
              <a:rPr lang="en-US" altLang="ja-JP" sz="140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ja-JP" sz="1400" smtClean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9699" name="Picture 1028" descr="HITAC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18CCA9-1549-4BDD-B3C2-ED538FBB77C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06006" y="3235042"/>
            <a:ext cx="583434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571500" indent="-571500" algn="ctr">
              <a:lnSpc>
                <a:spcPts val="4200"/>
              </a:lnSpc>
              <a:buFont typeface="Wingdings" pitchFamily="2" charset="2"/>
              <a:buChar char="Ø"/>
            </a:pPr>
            <a:r>
              <a:rPr lang="en-US" altLang="ja-JP" sz="4000" dirty="0"/>
              <a:t>FPGA</a:t>
            </a:r>
            <a:r>
              <a:rPr lang="ja-JP" altLang="en-US" sz="4000" dirty="0"/>
              <a:t>設計実績とご提案</a:t>
            </a:r>
            <a:endParaRPr lang="en-US" altLang="ja-JP" sz="40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6769" y="165103"/>
            <a:ext cx="5539407" cy="452432"/>
          </a:xfrm>
        </p:spPr>
        <p:txBody>
          <a:bodyPr/>
          <a:lstStyle/>
          <a:p>
            <a:r>
              <a:rPr lang="en-US" altLang="ja-JP" sz="2600" dirty="0" smtClean="0"/>
              <a:t>FPGA</a:t>
            </a:r>
            <a:r>
              <a:rPr lang="ja-JP" altLang="en-US" sz="2600" dirty="0"/>
              <a:t>上位</a:t>
            </a:r>
            <a:r>
              <a:rPr lang="ja-JP" altLang="en-US" sz="2600" dirty="0" smtClean="0"/>
              <a:t>設計に関するご提案</a:t>
            </a:r>
            <a:endParaRPr kumimoji="1" lang="ja-JP" altLang="en-US" sz="2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1196752"/>
            <a:ext cx="7200800" cy="4680520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ja-JP" altLang="en-US" sz="2800" dirty="0">
                <a:solidFill>
                  <a:srgbClr val="00B0F0"/>
                </a:solidFill>
                <a:latin typeface="+mn-ea"/>
              </a:rPr>
              <a:t>上位</a:t>
            </a:r>
            <a:r>
              <a:rPr lang="ja-JP" altLang="en-US" sz="2800" dirty="0" smtClean="0">
                <a:solidFill>
                  <a:srgbClr val="00B0F0"/>
                </a:solidFill>
                <a:latin typeface="+mn-ea"/>
              </a:rPr>
              <a:t>設計スタッフをアサイン</a:t>
            </a:r>
            <a:r>
              <a:rPr lang="ja-JP" altLang="en-US" sz="2800" dirty="0" smtClean="0">
                <a:latin typeface="+mn-ea"/>
              </a:rPr>
              <a:t>、</a:t>
            </a:r>
            <a:r>
              <a:rPr lang="en-US" altLang="ja-JP" sz="2800" dirty="0" smtClean="0">
                <a:latin typeface="+mn-ea"/>
              </a:rPr>
              <a:t>ARM</a:t>
            </a:r>
            <a:r>
              <a:rPr lang="ja-JP" altLang="en-US" sz="2800" dirty="0" smtClean="0">
                <a:latin typeface="+mn-ea"/>
              </a:rPr>
              <a:t>コア内蔵</a:t>
            </a:r>
            <a:r>
              <a:rPr lang="en-US" altLang="ja-JP" sz="2800" dirty="0" smtClean="0">
                <a:latin typeface="+mn-ea"/>
              </a:rPr>
              <a:t>FPGA</a:t>
            </a:r>
            <a:r>
              <a:rPr lang="ja-JP" altLang="en-US" sz="2800" dirty="0" err="1" smtClean="0">
                <a:latin typeface="+mn-ea"/>
              </a:rPr>
              <a:t>での</a:t>
            </a:r>
            <a:r>
              <a:rPr lang="ja-JP" altLang="en-US" sz="2800" dirty="0" smtClean="0">
                <a:latin typeface="+mn-ea"/>
              </a:rPr>
              <a:t>内部バス最適化、性能推定、高速</a:t>
            </a:r>
            <a:r>
              <a:rPr lang="en-US" altLang="ja-JP" sz="2800" dirty="0" smtClean="0">
                <a:latin typeface="+mn-ea"/>
              </a:rPr>
              <a:t>IO</a:t>
            </a:r>
            <a:r>
              <a:rPr lang="ja-JP" altLang="en-US" sz="2800" dirty="0" smtClean="0">
                <a:latin typeface="+mn-ea"/>
              </a:rPr>
              <a:t>実現による</a:t>
            </a:r>
            <a:r>
              <a:rPr lang="en-US" altLang="ja-JP" sz="2800" dirty="0" smtClean="0">
                <a:latin typeface="+mn-ea"/>
              </a:rPr>
              <a:t>FPGA</a:t>
            </a:r>
            <a:r>
              <a:rPr lang="ja-JP" altLang="en-US" sz="2800" dirty="0" smtClean="0">
                <a:latin typeface="+mn-ea"/>
              </a:rPr>
              <a:t>間高速通信など設計経験豊富</a:t>
            </a:r>
            <a:endParaRPr lang="en-US" altLang="ja-JP" sz="2800" dirty="0" smtClean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ja-JP" altLang="en-US" sz="2800" dirty="0">
                <a:solidFill>
                  <a:srgbClr val="00B0F0"/>
                </a:solidFill>
                <a:latin typeface="+mn-ea"/>
              </a:rPr>
              <a:t>高速</a:t>
            </a:r>
            <a:r>
              <a:rPr lang="ja-JP" altLang="en-US" sz="2800" dirty="0" smtClean="0">
                <a:solidFill>
                  <a:srgbClr val="00B0F0"/>
                </a:solidFill>
                <a:latin typeface="+mn-ea"/>
              </a:rPr>
              <a:t>高機能</a:t>
            </a:r>
            <a:r>
              <a:rPr lang="en-US" altLang="ja-JP" sz="2800" dirty="0" smtClean="0">
                <a:solidFill>
                  <a:srgbClr val="00B0F0"/>
                </a:solidFill>
                <a:latin typeface="+mn-ea"/>
              </a:rPr>
              <a:t>FPGA</a:t>
            </a:r>
            <a:r>
              <a:rPr lang="ja-JP" altLang="en-US" sz="2800" dirty="0">
                <a:solidFill>
                  <a:srgbClr val="00B0F0"/>
                </a:solidFill>
                <a:latin typeface="+mn-ea"/>
              </a:rPr>
              <a:t>設計実績</a:t>
            </a:r>
            <a:r>
              <a:rPr lang="ja-JP" altLang="en-US" sz="2800" dirty="0" smtClean="0">
                <a:solidFill>
                  <a:srgbClr val="00B0F0"/>
                </a:solidFill>
                <a:latin typeface="+mn-ea"/>
              </a:rPr>
              <a:t>多数</a:t>
            </a:r>
            <a:r>
              <a:rPr lang="ja-JP" altLang="en-US" sz="2800" dirty="0" smtClean="0">
                <a:latin typeface="+mn-ea"/>
              </a:rPr>
              <a:t>、スパコン、ストレージ、通信機器向けなど</a:t>
            </a:r>
            <a:endParaRPr lang="en-US" altLang="ja-JP" sz="2800" dirty="0" smtClean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ja-JP" sz="2800" dirty="0" smtClean="0">
                <a:solidFill>
                  <a:srgbClr val="00B0F0"/>
                </a:solidFill>
                <a:latin typeface="+mn-ea"/>
              </a:rPr>
              <a:t>ALTERA SOC-FPGA</a:t>
            </a:r>
            <a:r>
              <a:rPr lang="ja-JP" altLang="en-US" sz="2800" dirty="0" smtClean="0">
                <a:solidFill>
                  <a:srgbClr val="00B0F0"/>
                </a:solidFill>
                <a:latin typeface="+mn-ea"/>
              </a:rPr>
              <a:t>設計実績</a:t>
            </a:r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(2013-14)</a:t>
            </a:r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あり</a:t>
            </a:r>
            <a:r>
              <a:rPr lang="ja-JP" altLang="en-US" sz="2800" dirty="0" smtClean="0">
                <a:latin typeface="+mn-ea"/>
              </a:rPr>
              <a:t>、</a:t>
            </a:r>
            <a:r>
              <a:rPr lang="en-US" altLang="ja-JP" sz="2800" dirty="0" smtClean="0">
                <a:latin typeface="+mn-ea"/>
              </a:rPr>
              <a:t>ALTERA DSN</a:t>
            </a:r>
            <a:r>
              <a:rPr lang="ja-JP" altLang="en-US" sz="2800" dirty="0" smtClean="0">
                <a:latin typeface="+mn-ea"/>
              </a:rPr>
              <a:t>パートナー</a:t>
            </a:r>
            <a:endParaRPr lang="en-US" altLang="ja-JP" sz="2800" dirty="0" smtClean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ja-JP" altLang="en-US" sz="2800" dirty="0" smtClean="0">
                <a:solidFill>
                  <a:srgbClr val="00B0F0"/>
                </a:solidFill>
                <a:latin typeface="+mn-ea"/>
              </a:rPr>
              <a:t>機能安全対応実績あり</a:t>
            </a:r>
            <a:r>
              <a:rPr lang="ja-JP" altLang="en-US" sz="2800" dirty="0" smtClean="0">
                <a:latin typeface="+mn-ea"/>
              </a:rPr>
              <a:t>、</a:t>
            </a:r>
            <a:r>
              <a:rPr lang="en-US" altLang="ja-JP" sz="2800" dirty="0">
                <a:latin typeface="+mn-ea"/>
              </a:rPr>
              <a:t>C</a:t>
            </a:r>
            <a:r>
              <a:rPr lang="en-US" altLang="ja-JP" sz="2800" dirty="0" smtClean="0">
                <a:latin typeface="+mn-ea"/>
              </a:rPr>
              <a:t>RAM</a:t>
            </a:r>
            <a:r>
              <a:rPr lang="ja-JP" altLang="en-US" sz="2800" dirty="0" smtClean="0">
                <a:latin typeface="+mn-ea"/>
              </a:rPr>
              <a:t>中性子線耐性技術、</a:t>
            </a:r>
            <a:r>
              <a:rPr lang="en-US" altLang="ja-JP" sz="2800" dirty="0" smtClean="0">
                <a:latin typeface="+mn-ea"/>
              </a:rPr>
              <a:t>SW</a:t>
            </a:r>
            <a:r>
              <a:rPr lang="ja-JP" altLang="en-US" sz="2800" dirty="0" smtClean="0">
                <a:latin typeface="+mn-ea"/>
              </a:rPr>
              <a:t>の故障検出率評価</a:t>
            </a:r>
            <a:r>
              <a:rPr lang="en-US" altLang="ja-JP" sz="2800" dirty="0" smtClean="0">
                <a:latin typeface="+mn-ea"/>
              </a:rPr>
              <a:t>(RH850)</a:t>
            </a:r>
          </a:p>
          <a:p>
            <a:pPr>
              <a:buFont typeface="Wingdings" pitchFamily="2" charset="2"/>
              <a:buChar char="u"/>
            </a:pPr>
            <a:endParaRPr lang="en-US" altLang="ja-JP" sz="2800" dirty="0" smtClean="0">
              <a:latin typeface="+mn-ea"/>
            </a:endParaRPr>
          </a:p>
          <a:p>
            <a:pPr>
              <a:buFont typeface="Wingdings" pitchFamily="2" charset="2"/>
              <a:buChar char="u"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454E-519B-441A-A0BB-CC668D95BA1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107504" y="-27384"/>
            <a:ext cx="719161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1</a:t>
            </a: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16575" y="6165304"/>
            <a:ext cx="447590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ALTERA DSN : ALTERA Design Service Network</a:t>
            </a:r>
            <a:endParaRPr kumimoji="1" lang="ja-JP" alt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ChangeArrowheads="1"/>
          </p:cNvSpPr>
          <p:nvPr/>
        </p:nvSpPr>
        <p:spPr bwMode="auto">
          <a:xfrm>
            <a:off x="1323374" y="168256"/>
            <a:ext cx="346465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ja-JP" sz="2600" dirty="0" smtClean="0">
                <a:latin typeface="+mj-ea"/>
                <a:ea typeface="+mj-ea"/>
              </a:rPr>
              <a:t>FPGA</a:t>
            </a:r>
            <a:r>
              <a:rPr lang="ja-JP" altLang="en-US" sz="2600" dirty="0" smtClean="0">
                <a:latin typeface="+mj-ea"/>
                <a:ea typeface="+mj-ea"/>
              </a:rPr>
              <a:t>案件実績</a:t>
            </a:r>
            <a:endParaRPr lang="en-US" altLang="ja-JP" sz="2600" dirty="0">
              <a:latin typeface="+mj-ea"/>
              <a:ea typeface="+mj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465433"/>
              </p:ext>
            </p:extLst>
          </p:nvPr>
        </p:nvGraphicFramePr>
        <p:xfrm>
          <a:off x="243254" y="1444625"/>
          <a:ext cx="8654561" cy="4709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862"/>
                <a:gridCol w="2190090"/>
                <a:gridCol w="2507495"/>
                <a:gridCol w="2391114"/>
              </a:tblGrid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cap="none" spc="0" dirty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案</a:t>
                      </a:r>
                      <a:r>
                        <a:rPr lang="ja-JP" altLang="en-US" sz="1800" b="1" u="none" strike="noStrike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件名</a:t>
                      </a:r>
                      <a:endParaRPr lang="ja-JP" altLang="en-US" sz="1800" b="1" i="0" u="none" strike="noStrike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スパコン通信</a:t>
                      </a:r>
                      <a:endParaRPr lang="en-US" sz="1800" b="1" i="0" u="none" strike="noStrike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cap="none" spc="0" dirty="0" smtClean="0">
                          <a:ln w="1905"/>
                          <a:solidFill>
                            <a:srgbClr val="FF00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ストレージ</a:t>
                      </a:r>
                      <a:endParaRPr lang="en-US" sz="1800" b="1" i="0" u="none" strike="noStrike" cap="none" spc="0" dirty="0">
                        <a:ln w="1905"/>
                        <a:solidFill>
                          <a:srgbClr val="FF0000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車載試作</a:t>
                      </a:r>
                      <a:endParaRPr lang="en-US" sz="1800" b="1" i="0" u="none" strike="noStrike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開発期間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12/3</a:t>
                      </a:r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13/6</a:t>
                      </a:r>
                      <a:r>
                        <a:rPr lang="ja-JP" alt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'14/3</a:t>
                      </a:r>
                      <a:endParaRPr lang="en-US" altLang="ja-JP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14/1</a:t>
                      </a:r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～</a:t>
                      </a:r>
                      <a:r>
                        <a:rPr lang="en-US" altLang="ja-JP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'14/9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</a:tr>
              <a:tr h="3268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FPGA</a:t>
                      </a:r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型番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ALTERA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ALTERA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XILINX</a:t>
                      </a: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ARM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A9 x 2Core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-</a:t>
                      </a: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smtClean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StratixV  5SGXEA7N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StratixV</a:t>
                      </a:r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 </a:t>
                      </a:r>
                      <a:r>
                        <a:rPr lang="en-US" sz="180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5SGXEABN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Vertex7  XC7VX485T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　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CycloneV</a:t>
                      </a:r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ST  5CSTFD6D5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Kintex7  XC7K325T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9806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用途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 Express</a:t>
                      </a:r>
                      <a:r>
                        <a:rPr lang="ja-JP" alt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を用いた</a:t>
                      </a:r>
                      <a:br>
                        <a:rPr lang="ja-JP" alt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CPU</a:t>
                      </a:r>
                      <a:r>
                        <a:rPr lang="ja-JP" alt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間通信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 Express</a:t>
                      </a:r>
                      <a:r>
                        <a:rPr lang="ja-JP" alt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を用いた</a:t>
                      </a:r>
                      <a:br>
                        <a:rPr lang="ja-JP" alt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</a:br>
                      <a:r>
                        <a:rPr lang="ja-JP" alt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高速ストレージ</a:t>
                      </a:r>
                      <a:endParaRPr lang="ja-JP" alt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放射線耐性向上評価試作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3268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内部動作周波数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250MHz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200MHz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100MHz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  <a:tr h="98067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キーワード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PCIe</a:t>
                      </a:r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Gen3, </a:t>
                      </a:r>
                      <a:r>
                        <a:rPr lang="en-US" sz="18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Nios</a:t>
                      </a:r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, DDR3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PCIe</a:t>
                      </a:r>
                      <a:r>
                        <a:rPr lang="en-US" sz="18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 Gen3, HPS, DDR3</a:t>
                      </a:r>
                      <a:endParaRPr lang="en-US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SEM, Partial </a:t>
                      </a:r>
                      <a:r>
                        <a:rPr lang="en-US" sz="1800" u="none" strike="noStrike" dirty="0" err="1">
                          <a:effectLst/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Reconfig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marL="7545" marR="7545" marT="8172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107504" y="50396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2.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スライド番号プレースホルダ 317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 lIns="36000" tIns="36000" rIns="36000" bIns="36000"/>
          <a:lstStyle/>
          <a:p>
            <a:pPr>
              <a:defRPr/>
            </a:pPr>
            <a:fld id="{5C35FF61-C257-4D26-AFB1-7A43F2AC24B7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2" name="角丸四角形 1"/>
          <p:cNvSpPr/>
          <p:nvPr/>
        </p:nvSpPr>
        <p:spPr bwMode="auto">
          <a:xfrm>
            <a:off x="3995936" y="1412776"/>
            <a:ext cx="2520280" cy="468052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テキスト ボックス 71"/>
          <p:cNvSpPr txBox="1"/>
          <p:nvPr/>
        </p:nvSpPr>
        <p:spPr>
          <a:xfrm>
            <a:off x="107504" y="2303145"/>
            <a:ext cx="6644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①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Cortex-A9 x 2core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搭載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ALTERA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Cyclone</a:t>
            </a:r>
          </a:p>
          <a:p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(SOC-FPGA)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でシステムコアを実現</a:t>
            </a:r>
            <a:endParaRPr lang="ja-JP" altLang="en-US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②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Cyclone-FPGA(CPU)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</a:t>
            </a:r>
            <a:r>
              <a:rPr lang="en-US" altLang="ja-JP" dirty="0" err="1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Stratix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-FPGA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間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LVDS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インタフェース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500MHz</a:t>
            </a:r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、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及び</a:t>
            </a:r>
            <a:r>
              <a:rPr lang="en-US" altLang="ja-JP" dirty="0" err="1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PCIe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Gen2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で接続しアプリケーション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に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より選択できる最適化構造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③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FPGA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詳細論理設計～実機検証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まで一貫した設計開発体制で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対応し、計画通りに完了</a:t>
            </a:r>
            <a:endParaRPr lang="ja-JP" altLang="en-US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④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日程計画策定、実施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F-Up</a:t>
            </a:r>
            <a:r>
              <a:rPr lang="ja-JP" altLang="en-US" dirty="0" err="1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、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 </a:t>
            </a:r>
            <a:r>
              <a:rPr lang="en-US" altLang="ja-JP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DR</a:t>
            </a:r>
            <a:r>
              <a:rPr lang="ja-JP" altLang="en-US" dirty="0" smtClean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による日程・品質管理を推進</a:t>
            </a:r>
            <a:endParaRPr lang="en-US" altLang="ja-JP" dirty="0" smtClean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4" name="スライド番号プレースホルダ 2"/>
          <p:cNvSpPr txBox="1">
            <a:spLocks noGrp="1"/>
          </p:cNvSpPr>
          <p:nvPr/>
        </p:nvSpPr>
        <p:spPr bwMode="auto">
          <a:xfrm>
            <a:off x="8810625" y="6523940"/>
            <a:ext cx="2825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74131DD2-F1EC-4A4B-AD75-DC3352D6AF10}" type="slidenum">
              <a:rPr lang="en-US" altLang="ja-JP" sz="1400">
                <a:solidFill>
                  <a:schemeClr val="tx1"/>
                </a:solidFill>
                <a:latin typeface="+mn-lt"/>
                <a:ea typeface="ＭＳ Ｐゴシック" pitchFamily="50" charset="-128"/>
              </a:rPr>
              <a:pPr algn="r">
                <a:defRPr/>
              </a:pPr>
              <a:t>4</a:t>
            </a:fld>
            <a:endParaRPr lang="en-US" altLang="ja-JP" sz="1400" dirty="0">
              <a:solidFill>
                <a:schemeClr val="tx1"/>
              </a:solidFill>
              <a:latin typeface="+mn-lt"/>
              <a:ea typeface="ＭＳ Ｐゴシック" pitchFamily="50" charset="-128"/>
            </a:endParaRPr>
          </a:p>
        </p:txBody>
      </p:sp>
      <p:sp>
        <p:nvSpPr>
          <p:cNvPr id="60" name="テキスト ボックス 58"/>
          <p:cNvSpPr txBox="1">
            <a:spLocks noChangeArrowheads="1"/>
          </p:cNvSpPr>
          <p:nvPr/>
        </p:nvSpPr>
        <p:spPr bwMode="auto">
          <a:xfrm>
            <a:off x="251520" y="984250"/>
            <a:ext cx="8559105" cy="104644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FPGA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間通信仕様、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SOC-FPGA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内部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方式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設計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バス性能最適化と評価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内蔵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設計など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に精通した上位設計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スタッフをアサイン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FPGA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論理設計～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FPGA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ボードの設計・実機評価まで一貫体制で対応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-36512" y="50396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3.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5" name="タイトル 1"/>
          <p:cNvSpPr txBox="1">
            <a:spLocks/>
          </p:cNvSpPr>
          <p:nvPr/>
        </p:nvSpPr>
        <p:spPr bwMode="auto">
          <a:xfrm>
            <a:off x="904801" y="160940"/>
            <a:ext cx="690755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en-US" altLang="ja-JP" sz="2800" dirty="0" smtClean="0">
                <a:solidFill>
                  <a:srgbClr val="1C1C1C"/>
                </a:solidFill>
              </a:rPr>
              <a:t>14</a:t>
            </a:r>
            <a:r>
              <a:rPr lang="ja-JP" altLang="en-US" sz="2800" dirty="0" smtClean="0">
                <a:solidFill>
                  <a:srgbClr val="1C1C1C"/>
                </a:solidFill>
              </a:rPr>
              <a:t>年度 </a:t>
            </a:r>
            <a:r>
              <a:rPr lang="en-US" altLang="ja-JP" sz="2800" dirty="0" smtClean="0">
                <a:solidFill>
                  <a:srgbClr val="1C1C1C"/>
                </a:solidFill>
              </a:rPr>
              <a:t>SOC-FPGA</a:t>
            </a:r>
            <a:r>
              <a:rPr lang="ja-JP" altLang="en-US" sz="2800" dirty="0" smtClean="0">
                <a:solidFill>
                  <a:srgbClr val="1C1C1C"/>
                </a:solidFill>
              </a:rPr>
              <a:t>設計実績の</a:t>
            </a:r>
            <a:r>
              <a:rPr lang="ja-JP" altLang="en-US" sz="2800" dirty="0">
                <a:solidFill>
                  <a:srgbClr val="1C1C1C"/>
                </a:solidFill>
              </a:rPr>
              <a:t>ご紹介</a:t>
            </a:r>
            <a:endParaRPr lang="en-US" altLang="ja-JP" sz="2800" dirty="0">
              <a:solidFill>
                <a:srgbClr val="1C1C1C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190690" y="2708920"/>
            <a:ext cx="4917814" cy="3600400"/>
            <a:chOff x="4190690" y="2708920"/>
            <a:chExt cx="4917814" cy="3600400"/>
          </a:xfrm>
        </p:grpSpPr>
        <p:sp>
          <p:nvSpPr>
            <p:cNvPr id="36" name="正方形/長方形 68"/>
            <p:cNvSpPr>
              <a:spLocks noChangeArrowheads="1"/>
            </p:cNvSpPr>
            <p:nvPr/>
          </p:nvSpPr>
          <p:spPr bwMode="auto">
            <a:xfrm>
              <a:off x="6656275" y="3050952"/>
              <a:ext cx="990600" cy="82708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4" name="正方形/長方形 68"/>
            <p:cNvSpPr>
              <a:spLocks noChangeArrowheads="1"/>
            </p:cNvSpPr>
            <p:nvPr/>
          </p:nvSpPr>
          <p:spPr bwMode="auto">
            <a:xfrm>
              <a:off x="6587020" y="2983508"/>
              <a:ext cx="990600" cy="82708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5" name="正方形/長方形 68"/>
            <p:cNvSpPr>
              <a:spLocks noChangeArrowheads="1"/>
            </p:cNvSpPr>
            <p:nvPr/>
          </p:nvSpPr>
          <p:spPr bwMode="auto">
            <a:xfrm>
              <a:off x="5728182" y="4896446"/>
              <a:ext cx="1117600" cy="749300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6" name="正方形/長方形 68"/>
            <p:cNvSpPr>
              <a:spLocks noChangeArrowheads="1"/>
            </p:cNvSpPr>
            <p:nvPr/>
          </p:nvSpPr>
          <p:spPr bwMode="auto">
            <a:xfrm>
              <a:off x="7290282" y="4896446"/>
              <a:ext cx="1143000" cy="749300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6614007" y="2991446"/>
              <a:ext cx="1006475" cy="3079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>
                  <a:solidFill>
                    <a:schemeClr val="tx1"/>
                  </a:solidFill>
                </a:rPr>
                <a:t>SOC_FPGA</a:t>
              </a:r>
            </a:p>
          </p:txBody>
        </p:sp>
        <p:sp>
          <p:nvSpPr>
            <p:cNvPr id="11" name="正方形/長方形 68"/>
            <p:cNvSpPr>
              <a:spLocks noChangeArrowheads="1"/>
            </p:cNvSpPr>
            <p:nvPr/>
          </p:nvSpPr>
          <p:spPr bwMode="auto">
            <a:xfrm>
              <a:off x="6745770" y="3299421"/>
              <a:ext cx="654050" cy="42703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400" dirty="0"/>
                <a:t>A9×</a:t>
              </a:r>
              <a:r>
                <a:rPr lang="ja-JP" altLang="en-US" sz="1400" dirty="0"/>
                <a:t>２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793270" y="4893271"/>
              <a:ext cx="1008062" cy="3079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solidFill>
                    <a:schemeClr val="tx1"/>
                  </a:solidFill>
                </a:rPr>
                <a:t>FE_FPGA</a:t>
              </a:r>
            </a:p>
          </p:txBody>
        </p:sp>
        <p:sp>
          <p:nvSpPr>
            <p:cNvPr id="13" name="正方形/長方形 68"/>
            <p:cNvSpPr>
              <a:spLocks noChangeArrowheads="1"/>
            </p:cNvSpPr>
            <p:nvPr/>
          </p:nvSpPr>
          <p:spPr bwMode="auto">
            <a:xfrm>
              <a:off x="5821845" y="5183783"/>
              <a:ext cx="935037" cy="382588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ja-JP" altLang="en-US" sz="1100" b="0" dirty="0" smtClean="0">
                  <a:solidFill>
                    <a:schemeClr val="tx1"/>
                  </a:solidFill>
                </a:rPr>
                <a:t>アクセラレータ</a:t>
              </a:r>
              <a:endParaRPr lang="ja-JP" altLang="en-US" sz="1100" b="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7372832" y="4886921"/>
              <a:ext cx="1006475" cy="3079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>
                  <a:solidFill>
                    <a:schemeClr val="tx1"/>
                  </a:solidFill>
                </a:rPr>
                <a:t>BE_FPGA</a:t>
              </a:r>
            </a:p>
          </p:txBody>
        </p:sp>
        <p:sp>
          <p:nvSpPr>
            <p:cNvPr id="15" name="正方形/長方形 68"/>
            <p:cNvSpPr>
              <a:spLocks noChangeArrowheads="1"/>
            </p:cNvSpPr>
            <p:nvPr/>
          </p:nvSpPr>
          <p:spPr bwMode="auto">
            <a:xfrm>
              <a:off x="7387120" y="5239346"/>
              <a:ext cx="944562" cy="3175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 dirty="0"/>
                <a:t>Flash</a:t>
              </a:r>
              <a:r>
                <a:rPr lang="ja-JP" altLang="en-US" sz="1100" dirty="0"/>
                <a:t>制御</a:t>
              </a:r>
            </a:p>
          </p:txBody>
        </p:sp>
        <p:sp>
          <p:nvSpPr>
            <p:cNvPr id="16" name="正方形/長方形 68"/>
            <p:cNvSpPr>
              <a:spLocks noChangeArrowheads="1"/>
            </p:cNvSpPr>
            <p:nvPr/>
          </p:nvSpPr>
          <p:spPr bwMode="auto">
            <a:xfrm>
              <a:off x="5576155" y="3258145"/>
              <a:ext cx="627063" cy="29686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 dirty="0" smtClean="0"/>
                <a:t>DDR3</a:t>
              </a:r>
              <a:endParaRPr lang="ja-JP" altLang="en-US" sz="1100" dirty="0"/>
            </a:p>
          </p:txBody>
        </p:sp>
        <p:sp>
          <p:nvSpPr>
            <p:cNvPr id="17" name="正方形/長方形 68"/>
            <p:cNvSpPr>
              <a:spLocks noChangeArrowheads="1"/>
            </p:cNvSpPr>
            <p:nvPr/>
          </p:nvSpPr>
          <p:spPr bwMode="auto">
            <a:xfrm>
              <a:off x="5771045" y="5794971"/>
              <a:ext cx="1046162" cy="38258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/>
                <a:t>Flash Memory</a:t>
              </a:r>
              <a:endParaRPr lang="ja-JP" altLang="en-US" sz="1100"/>
            </a:p>
          </p:txBody>
        </p:sp>
        <p:sp>
          <p:nvSpPr>
            <p:cNvPr id="18" name="正方形/長方形 68"/>
            <p:cNvSpPr>
              <a:spLocks noChangeArrowheads="1"/>
            </p:cNvSpPr>
            <p:nvPr/>
          </p:nvSpPr>
          <p:spPr bwMode="auto">
            <a:xfrm>
              <a:off x="5280507" y="2754907"/>
              <a:ext cx="3798888" cy="355441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/>
            </a:p>
          </p:txBody>
        </p:sp>
        <p:sp>
          <p:nvSpPr>
            <p:cNvPr id="19" name="正方形/長方形 68"/>
            <p:cNvSpPr>
              <a:spLocks noChangeArrowheads="1"/>
            </p:cNvSpPr>
            <p:nvPr/>
          </p:nvSpPr>
          <p:spPr bwMode="auto">
            <a:xfrm>
              <a:off x="4294212" y="4426546"/>
              <a:ext cx="850900" cy="187166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190690" y="4431308"/>
              <a:ext cx="1029382" cy="3416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ja-JP" altLang="en-US" sz="1800">
                  <a:solidFill>
                    <a:srgbClr val="E31F1F"/>
                  </a:solidFill>
                </a:rPr>
                <a:t>サーバ</a:t>
              </a:r>
              <a:endParaRPr lang="en-US" altLang="ja-JP" sz="1800">
                <a:solidFill>
                  <a:srgbClr val="E31F1F"/>
                </a:solidFill>
              </a:endParaRPr>
            </a:p>
          </p:txBody>
        </p:sp>
        <p:sp>
          <p:nvSpPr>
            <p:cNvPr id="21" name="正方形/長方形 68"/>
            <p:cNvSpPr>
              <a:spLocks noChangeArrowheads="1"/>
            </p:cNvSpPr>
            <p:nvPr/>
          </p:nvSpPr>
          <p:spPr bwMode="auto">
            <a:xfrm>
              <a:off x="4408512" y="5431433"/>
              <a:ext cx="636587" cy="59213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>
                  <a:solidFill>
                    <a:schemeClr val="tx1"/>
                  </a:solidFill>
                </a:rPr>
                <a:t>NVMe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ja-JP" altLang="en-US" sz="1100">
                  <a:solidFill>
                    <a:schemeClr val="tx1"/>
                  </a:solidFill>
                </a:rPr>
                <a:t>ドライバ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7865368" y="2829521"/>
              <a:ext cx="1243136" cy="3139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600" dirty="0" smtClean="0">
                  <a:solidFill>
                    <a:srgbClr val="E31F1F"/>
                  </a:solidFill>
                </a:rPr>
                <a:t>FPGA</a:t>
              </a:r>
              <a:r>
                <a:rPr lang="ja-JP" altLang="en-US" sz="1600" dirty="0" smtClean="0">
                  <a:solidFill>
                    <a:srgbClr val="E31F1F"/>
                  </a:solidFill>
                </a:rPr>
                <a:t>ボード</a:t>
              </a:r>
              <a:endParaRPr lang="en-US" altLang="ja-JP" sz="1600" dirty="0">
                <a:solidFill>
                  <a:srgbClr val="E31F1F"/>
                </a:solidFill>
              </a:endParaRPr>
            </a:p>
          </p:txBody>
        </p:sp>
        <p:cxnSp>
          <p:nvCxnSpPr>
            <p:cNvPr id="23" name="直線コネクタ 22"/>
            <p:cNvCxnSpPr>
              <a:endCxn id="6" idx="1"/>
            </p:cNvCxnSpPr>
            <p:nvPr/>
          </p:nvCxnSpPr>
          <p:spPr bwMode="auto">
            <a:xfrm>
              <a:off x="6845782" y="5271096"/>
              <a:ext cx="444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2" idx="0"/>
            </p:cNvCxnSpPr>
            <p:nvPr/>
          </p:nvCxnSpPr>
          <p:spPr bwMode="auto">
            <a:xfrm flipV="1">
              <a:off x="6297301" y="3810596"/>
              <a:ext cx="646906" cy="1082675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6" idx="0"/>
            </p:cNvCxnSpPr>
            <p:nvPr/>
          </p:nvCxnSpPr>
          <p:spPr bwMode="auto">
            <a:xfrm flipH="1" flipV="1">
              <a:off x="7345051" y="3810596"/>
              <a:ext cx="516731" cy="1085850"/>
            </a:xfrm>
            <a:prstGeom prst="line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 bwMode="auto">
            <a:xfrm flipV="1">
              <a:off x="6301270" y="5653683"/>
              <a:ext cx="0" cy="146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68"/>
            <p:cNvSpPr>
              <a:spLocks noChangeArrowheads="1"/>
            </p:cNvSpPr>
            <p:nvPr/>
          </p:nvSpPr>
          <p:spPr bwMode="auto">
            <a:xfrm>
              <a:off x="7341082" y="5802908"/>
              <a:ext cx="1047750" cy="3810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/>
                <a:t>Flash Memory</a:t>
              </a:r>
              <a:endParaRPr lang="ja-JP" altLang="en-US" sz="1100"/>
            </a:p>
          </p:txBody>
        </p:sp>
        <p:sp>
          <p:nvSpPr>
            <p:cNvPr id="28" name="左右矢印 135"/>
            <p:cNvSpPr>
              <a:spLocks noChangeArrowheads="1"/>
            </p:cNvSpPr>
            <p:nvPr/>
          </p:nvSpPr>
          <p:spPr bwMode="auto">
            <a:xfrm>
              <a:off x="5145111" y="5271096"/>
              <a:ext cx="676733" cy="203199"/>
            </a:xfrm>
            <a:prstGeom prst="leftRightArrow">
              <a:avLst>
                <a:gd name="adj1" fmla="val 50000"/>
                <a:gd name="adj2" fmla="val 49877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2600"/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235749" y="5445224"/>
              <a:ext cx="560387" cy="30797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 err="1">
                  <a:solidFill>
                    <a:schemeClr val="tx1"/>
                  </a:solidFill>
                </a:rPr>
                <a:t>PCIe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 bwMode="auto">
            <a:xfrm flipV="1">
              <a:off x="7888770" y="5653683"/>
              <a:ext cx="0" cy="146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68"/>
            <p:cNvSpPr>
              <a:spLocks noChangeArrowheads="1"/>
            </p:cNvSpPr>
            <p:nvPr/>
          </p:nvSpPr>
          <p:spPr bwMode="auto">
            <a:xfrm>
              <a:off x="8018151" y="3330154"/>
              <a:ext cx="627062" cy="2968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 dirty="0" smtClean="0"/>
                <a:t>DDR3</a:t>
              </a:r>
              <a:endParaRPr lang="ja-JP" altLang="en-US" sz="1100" dirty="0"/>
            </a:p>
          </p:txBody>
        </p:sp>
        <p:sp>
          <p:nvSpPr>
            <p:cNvPr id="47" name="正方形/長方形 68"/>
            <p:cNvSpPr>
              <a:spLocks noChangeArrowheads="1"/>
            </p:cNvSpPr>
            <p:nvPr/>
          </p:nvSpPr>
          <p:spPr bwMode="auto">
            <a:xfrm>
              <a:off x="4418037" y="4855171"/>
              <a:ext cx="627062" cy="2968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 anchorCtr="1"/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ja-JP" sz="1100">
                  <a:solidFill>
                    <a:schemeClr val="tx1"/>
                  </a:solidFill>
                </a:rPr>
                <a:t>DRAM</a:t>
              </a:r>
              <a:endParaRPr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5277331" y="3950394"/>
              <a:ext cx="1292225" cy="73866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 smtClean="0">
                  <a:solidFill>
                    <a:schemeClr val="accent2"/>
                  </a:solidFill>
                </a:rPr>
                <a:t>LVDS 500MHz</a:t>
              </a:r>
            </a:p>
            <a:p>
              <a:pPr algn="ctr" eaLnBrk="1" hangingPunct="1"/>
              <a:r>
                <a:rPr lang="en-US" altLang="ja-JP" sz="1400" dirty="0" smtClean="0">
                  <a:solidFill>
                    <a:schemeClr val="accent2"/>
                  </a:solidFill>
                </a:rPr>
                <a:t>or</a:t>
              </a:r>
            </a:p>
            <a:p>
              <a:pPr algn="ctr" eaLnBrk="1" hangingPunct="1"/>
              <a:r>
                <a:rPr lang="en-US" altLang="ja-JP" sz="1400" dirty="0" err="1" smtClean="0">
                  <a:solidFill>
                    <a:schemeClr val="accent2"/>
                  </a:solidFill>
                </a:rPr>
                <a:t>PCIe</a:t>
              </a:r>
              <a:r>
                <a:rPr lang="en-US" altLang="ja-JP" sz="1400" dirty="0" smtClean="0">
                  <a:solidFill>
                    <a:schemeClr val="accent2"/>
                  </a:solidFill>
                </a:rPr>
                <a:t> Gen2 x4</a:t>
              </a:r>
              <a:endParaRPr lang="en-US" altLang="ja-JP" sz="1400" dirty="0">
                <a:solidFill>
                  <a:schemeClr val="accent2"/>
                </a:solidFill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7720494" y="4264242"/>
              <a:ext cx="1292225" cy="30777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en-US" altLang="ja-JP" sz="1400" dirty="0" err="1" smtClean="0"/>
                <a:t>PCIe</a:t>
              </a:r>
              <a:r>
                <a:rPr lang="en-US" altLang="ja-JP" sz="1400" dirty="0" smtClean="0"/>
                <a:t> Gen2 x1</a:t>
              </a:r>
              <a:endParaRPr lang="en-US" altLang="ja-JP" sz="1400" dirty="0"/>
            </a:p>
          </p:txBody>
        </p:sp>
        <p:cxnSp>
          <p:nvCxnSpPr>
            <p:cNvPr id="37" name="直線コネクタ 36"/>
            <p:cNvCxnSpPr>
              <a:stCxn id="46" idx="1"/>
              <a:endCxn id="36" idx="3"/>
            </p:cNvCxnSpPr>
            <p:nvPr/>
          </p:nvCxnSpPr>
          <p:spPr bwMode="auto">
            <a:xfrm flipH="1" flipV="1">
              <a:off x="7646875" y="3464496"/>
              <a:ext cx="371276" cy="14089"/>
            </a:xfrm>
            <a:prstGeom prst="line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4" idx="1"/>
              <a:endCxn id="16" idx="3"/>
            </p:cNvCxnSpPr>
            <p:nvPr/>
          </p:nvCxnSpPr>
          <p:spPr bwMode="auto">
            <a:xfrm flipH="1">
              <a:off x="6203218" y="3397052"/>
              <a:ext cx="383802" cy="9525"/>
            </a:xfrm>
            <a:prstGeom prst="line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6444208" y="2708920"/>
              <a:ext cx="1355849" cy="3139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007A5C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1pPr>
              <a:lvl2pPr marL="742950" indent="-28575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2pPr>
              <a:lvl3pPr marL="11430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3pPr>
              <a:lvl4pPr marL="16002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4pPr>
              <a:lvl5pPr marL="2057400" indent="-228600" eaLnBrk="0" hangingPunct="0"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HGPｺﾞｼｯｸE" pitchFamily="50" charset="-128"/>
                  <a:ea typeface="HGPｺﾞｼｯｸE" pitchFamily="50" charset="-128"/>
                </a:defRPr>
              </a:lvl9pPr>
            </a:lstStyle>
            <a:p>
              <a:pPr algn="ctr" eaLnBrk="1" hangingPunct="1"/>
              <a:r>
                <a:rPr lang="ja-JP" altLang="en-US" sz="1600" dirty="0" smtClean="0">
                  <a:solidFill>
                    <a:schemeClr val="accent6">
                      <a:lumMod val="75000"/>
                    </a:schemeClr>
                  </a:solidFill>
                </a:rPr>
                <a:t>システムコア</a:t>
              </a:r>
              <a:endParaRPr lang="en-US" altLang="ja-JP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8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-14946"/>
            <a:ext cx="6173272" cy="812530"/>
          </a:xfrm>
        </p:spPr>
        <p:txBody>
          <a:bodyPr/>
          <a:lstStyle/>
          <a:p>
            <a:r>
              <a:rPr lang="en-US" altLang="ja-JP" sz="2600" dirty="0" smtClean="0"/>
              <a:t>FPGA</a:t>
            </a:r>
            <a:r>
              <a:rPr lang="ja-JP" altLang="en-US" sz="2600" dirty="0" smtClean="0"/>
              <a:t>の</a:t>
            </a:r>
            <a:r>
              <a:rPr lang="en-US" altLang="ja-JP" sz="2600" dirty="0" smtClean="0"/>
              <a:t>CRAM</a:t>
            </a:r>
            <a:r>
              <a:rPr lang="ja-JP" altLang="en-US" sz="2600" dirty="0" smtClean="0"/>
              <a:t>ソフトエラー耐性技術の実績</a:t>
            </a:r>
            <a:endParaRPr lang="ja-JP" altLang="en-US" sz="2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コンフィグレーションメモリ（</a:t>
            </a:r>
            <a:r>
              <a:rPr lang="en-US" altLang="ja-JP" dirty="0" smtClean="0"/>
              <a:t>CRAM</a:t>
            </a:r>
            <a:r>
              <a:rPr lang="ja-JP" altLang="en-US" dirty="0" smtClean="0"/>
              <a:t>）のソフトエラー対策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                  ⇒</a:t>
            </a:r>
            <a:r>
              <a:rPr lang="ja-JP" altLang="en-US" dirty="0" smtClean="0">
                <a:solidFill>
                  <a:srgbClr val="FF0000"/>
                </a:solidFill>
              </a:rPr>
              <a:t>コンフィグレーション階層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FF0000"/>
                </a:solidFill>
              </a:rPr>
              <a:t>機能階層</a:t>
            </a:r>
            <a:r>
              <a:rPr lang="ja-JP" altLang="en-US" dirty="0" smtClean="0"/>
              <a:t>での対策が可能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454E-519B-441A-A0BB-CC668D95BA1F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5" name="スライド番号プレースホルダ 2"/>
          <p:cNvSpPr txBox="1">
            <a:spLocks/>
          </p:cNvSpPr>
          <p:nvPr/>
        </p:nvSpPr>
        <p:spPr bwMode="gray">
          <a:xfrm>
            <a:off x="8620125" y="6545263"/>
            <a:ext cx="473075" cy="304800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latin typeface="HGPｺﾞｼｯｸE" pitchFamily="50" charset="-128"/>
                <a:ea typeface="HGPｺﾞｼｯｸE" pitchFamily="50" charset="-128"/>
                <a:cs typeface="+mn-cs"/>
              </a:defRPr>
            </a:lvl9pPr>
          </a:lstStyle>
          <a:p>
            <a:pPr>
              <a:defRPr/>
            </a:pPr>
            <a:fld id="{1AA7DC6A-6040-45CA-855E-AC9D7B97F3F0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7" name="テキスト ボックス 408"/>
          <p:cNvSpPr txBox="1">
            <a:spLocks noChangeArrowheads="1"/>
          </p:cNvSpPr>
          <p:nvPr/>
        </p:nvSpPr>
        <p:spPr bwMode="auto">
          <a:xfrm>
            <a:off x="1425575" y="6301060"/>
            <a:ext cx="1322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dirty="0" smtClean="0">
                <a:ea typeface="HGPｺﾞｼｯｸE" pitchFamily="50" charset="-128"/>
              </a:rPr>
              <a:t>FPGA</a:t>
            </a:r>
            <a:r>
              <a:rPr lang="ja-JP" altLang="en-US" dirty="0"/>
              <a:t>構造</a:t>
            </a:r>
            <a:endParaRPr lang="ja-JP" altLang="en-US" sz="2000" dirty="0">
              <a:ea typeface="HGPｺﾞｼｯｸE" pitchFamily="50" charset="-128"/>
            </a:endParaRPr>
          </a:p>
        </p:txBody>
      </p:sp>
      <p:grpSp>
        <p:nvGrpSpPr>
          <p:cNvPr id="8" name="グループ化 435"/>
          <p:cNvGrpSpPr>
            <a:grpSpLocks/>
          </p:cNvGrpSpPr>
          <p:nvPr/>
        </p:nvGrpSpPr>
        <p:grpSpPr bwMode="auto">
          <a:xfrm>
            <a:off x="390525" y="2112963"/>
            <a:ext cx="3779838" cy="3779837"/>
            <a:chOff x="276160" y="1961173"/>
            <a:chExt cx="3915752" cy="3915752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276160" y="1961173"/>
              <a:ext cx="3915752" cy="391575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>
                <a:ea typeface="HGPｺﾞｼｯｸE" pitchFamily="50" charset="-128"/>
              </a:endParaRPr>
            </a:p>
          </p:txBody>
        </p:sp>
        <p:grpSp>
          <p:nvGrpSpPr>
            <p:cNvPr id="10" name="グループ化 40"/>
            <p:cNvGrpSpPr>
              <a:grpSpLocks/>
            </p:cNvGrpSpPr>
            <p:nvPr/>
          </p:nvGrpSpPr>
          <p:grpSpPr bwMode="auto">
            <a:xfrm>
              <a:off x="434219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77" name="直線コネクタ 36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8" name="直線コネクタ 37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9" name="直線コネクタ 38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0" name="直線コネクタ 39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1" name="グループ化 41"/>
            <p:cNvGrpSpPr>
              <a:grpSpLocks/>
            </p:cNvGrpSpPr>
            <p:nvPr/>
          </p:nvGrpSpPr>
          <p:grpSpPr bwMode="auto">
            <a:xfrm>
              <a:off x="1299378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73" name="直線コネクタ 42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4" name="直線コネクタ 43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5" name="直線コネクタ 44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6" name="直線コネクタ 45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2" name="グループ化 56"/>
            <p:cNvGrpSpPr>
              <a:grpSpLocks/>
            </p:cNvGrpSpPr>
            <p:nvPr/>
          </p:nvGrpSpPr>
          <p:grpSpPr bwMode="auto">
            <a:xfrm>
              <a:off x="2164538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69" name="直線コネクタ 57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0" name="直線コネクタ 58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1" name="直線コネクタ 59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2" name="直線コネクタ 60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3" name="グループ化 67"/>
            <p:cNvGrpSpPr>
              <a:grpSpLocks/>
            </p:cNvGrpSpPr>
            <p:nvPr/>
          </p:nvGrpSpPr>
          <p:grpSpPr bwMode="auto">
            <a:xfrm>
              <a:off x="3029701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65" name="直線コネクタ 68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6" name="直線コネクタ 69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7" name="直線コネクタ 70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8" name="直線コネクタ 71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4" name="グループ化 77"/>
            <p:cNvGrpSpPr>
              <a:grpSpLocks/>
            </p:cNvGrpSpPr>
            <p:nvPr/>
          </p:nvGrpSpPr>
          <p:grpSpPr bwMode="auto">
            <a:xfrm>
              <a:off x="3894863" y="2177784"/>
              <a:ext cx="108771" cy="3480668"/>
              <a:chOff x="570379" y="2743186"/>
              <a:chExt cx="130475" cy="2435382"/>
            </a:xfrm>
          </p:grpSpPr>
          <p:cxnSp>
            <p:nvCxnSpPr>
              <p:cNvPr id="261" name="直線コネクタ 78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2" name="直線コネクタ 79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3" name="直線コネクタ 80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4" name="直線コネクタ 81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5" name="グループ化 82"/>
            <p:cNvGrpSpPr>
              <a:grpSpLocks/>
            </p:cNvGrpSpPr>
            <p:nvPr/>
          </p:nvGrpSpPr>
          <p:grpSpPr bwMode="auto">
            <a:xfrm rot="-5400000">
              <a:off x="2164516" y="3922473"/>
              <a:ext cx="108771" cy="3480668"/>
              <a:chOff x="570379" y="2743186"/>
              <a:chExt cx="130475" cy="2435382"/>
            </a:xfrm>
          </p:grpSpPr>
          <p:cxnSp>
            <p:nvCxnSpPr>
              <p:cNvPr id="257" name="直線コネクタ 83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8" name="直線コネクタ 84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9" name="直線コネクタ 85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0" name="直線コネクタ 86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6" name="グループ化 87"/>
            <p:cNvGrpSpPr>
              <a:grpSpLocks/>
            </p:cNvGrpSpPr>
            <p:nvPr/>
          </p:nvGrpSpPr>
          <p:grpSpPr bwMode="auto">
            <a:xfrm rot="-5400000">
              <a:off x="2164516" y="3055514"/>
              <a:ext cx="108771" cy="3480668"/>
              <a:chOff x="570379" y="2743186"/>
              <a:chExt cx="130475" cy="2435382"/>
            </a:xfrm>
          </p:grpSpPr>
          <p:cxnSp>
            <p:nvCxnSpPr>
              <p:cNvPr id="253" name="直線コネクタ 88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4" name="直線コネクタ 89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5" name="直線コネクタ 90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6" name="直線コネクタ 91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7" name="グループ化 92"/>
            <p:cNvGrpSpPr>
              <a:grpSpLocks/>
            </p:cNvGrpSpPr>
            <p:nvPr/>
          </p:nvGrpSpPr>
          <p:grpSpPr bwMode="auto">
            <a:xfrm rot="-5400000">
              <a:off x="2164516" y="2188554"/>
              <a:ext cx="108771" cy="3480668"/>
              <a:chOff x="570379" y="2743186"/>
              <a:chExt cx="130475" cy="2435382"/>
            </a:xfrm>
          </p:grpSpPr>
          <p:cxnSp>
            <p:nvCxnSpPr>
              <p:cNvPr id="249" name="直線コネクタ 93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0" name="直線コネクタ 94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1" name="直線コネクタ 95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2" name="直線コネクタ 96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8" name="グループ化 97"/>
            <p:cNvGrpSpPr>
              <a:grpSpLocks/>
            </p:cNvGrpSpPr>
            <p:nvPr/>
          </p:nvGrpSpPr>
          <p:grpSpPr bwMode="auto">
            <a:xfrm rot="-5400000">
              <a:off x="2164516" y="1321594"/>
              <a:ext cx="108771" cy="3480668"/>
              <a:chOff x="570379" y="2743186"/>
              <a:chExt cx="130475" cy="2435382"/>
            </a:xfrm>
          </p:grpSpPr>
          <p:cxnSp>
            <p:nvCxnSpPr>
              <p:cNvPr id="245" name="直線コネクタ 98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6" name="直線コネクタ 99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7" name="直線コネクタ 100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8" name="直線コネクタ 101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9" name="グループ化 102"/>
            <p:cNvGrpSpPr>
              <a:grpSpLocks/>
            </p:cNvGrpSpPr>
            <p:nvPr/>
          </p:nvGrpSpPr>
          <p:grpSpPr bwMode="auto">
            <a:xfrm rot="-5400000">
              <a:off x="2164516" y="454634"/>
              <a:ext cx="108771" cy="3480668"/>
              <a:chOff x="570379" y="2743186"/>
              <a:chExt cx="130475" cy="2435382"/>
            </a:xfrm>
          </p:grpSpPr>
          <p:cxnSp>
            <p:nvCxnSpPr>
              <p:cNvPr id="241" name="直線コネクタ 103"/>
              <p:cNvCxnSpPr>
                <a:cxnSpLocks noChangeShapeType="1"/>
              </p:cNvCxnSpPr>
              <p:nvPr/>
            </p:nvCxnSpPr>
            <p:spPr bwMode="auto">
              <a:xfrm>
                <a:off x="570379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2" name="直線コネクタ 104"/>
              <p:cNvCxnSpPr>
                <a:cxnSpLocks noChangeShapeType="1"/>
              </p:cNvCxnSpPr>
              <p:nvPr/>
            </p:nvCxnSpPr>
            <p:spPr bwMode="auto">
              <a:xfrm>
                <a:off x="613310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3" name="直線コネクタ 105"/>
              <p:cNvCxnSpPr>
                <a:cxnSpLocks noChangeShapeType="1"/>
              </p:cNvCxnSpPr>
              <p:nvPr/>
            </p:nvCxnSpPr>
            <p:spPr bwMode="auto">
              <a:xfrm>
                <a:off x="657923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4" name="直線コネクタ 106"/>
              <p:cNvCxnSpPr>
                <a:cxnSpLocks noChangeShapeType="1"/>
              </p:cNvCxnSpPr>
              <p:nvPr/>
            </p:nvCxnSpPr>
            <p:spPr bwMode="auto">
              <a:xfrm>
                <a:off x="700854" y="2743186"/>
                <a:ext cx="0" cy="24353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" name="正方形/長方形 19"/>
            <p:cNvSpPr/>
            <p:nvPr/>
          </p:nvSpPr>
          <p:spPr bwMode="auto">
            <a:xfrm>
              <a:off x="333721" y="2061492"/>
              <a:ext cx="271356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333721" y="2916675"/>
              <a:ext cx="271356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333721" y="3803106"/>
              <a:ext cx="271356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333721" y="4658289"/>
              <a:ext cx="271356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1210283" y="2061492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1210283" y="2916675"/>
              <a:ext cx="273001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1210283" y="3803106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1210283" y="4658289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2088490" y="2061492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2088490" y="2916675"/>
              <a:ext cx="273001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2088490" y="3803106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 bwMode="auto">
            <a:xfrm>
              <a:off x="2088490" y="4658289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2950252" y="2061492"/>
              <a:ext cx="271357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 bwMode="auto">
            <a:xfrm>
              <a:off x="2950252" y="2916675"/>
              <a:ext cx="271357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 bwMode="auto">
            <a:xfrm>
              <a:off x="2950252" y="3803106"/>
              <a:ext cx="271357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2950252" y="4658289"/>
              <a:ext cx="271357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3836682" y="2061492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auto">
            <a:xfrm>
              <a:off x="3836682" y="2916675"/>
              <a:ext cx="273001" cy="2730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3836682" y="3803106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836682" y="4658289"/>
              <a:ext cx="273001" cy="2713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333721" y="5521695"/>
              <a:ext cx="271356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auto">
            <a:xfrm>
              <a:off x="1210283" y="5521695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auto">
            <a:xfrm>
              <a:off x="2088490" y="5521695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 bwMode="auto">
            <a:xfrm>
              <a:off x="2950252" y="5521695"/>
              <a:ext cx="271357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 bwMode="auto">
            <a:xfrm>
              <a:off x="3836682" y="5521695"/>
              <a:ext cx="273001" cy="2713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200" dirty="0">
                  <a:latin typeface="Arial Narrow" pitchFamily="34" charset="0"/>
                  <a:ea typeface="HGPｺﾞｼｯｸE" pitchFamily="50" charset="-128"/>
                </a:rPr>
                <a:t>SW</a:t>
              </a:r>
              <a:endParaRPr lang="ja-JP" altLang="en-US" sz="1200" dirty="0">
                <a:latin typeface="Arial Narrow" pitchFamily="34" charset="0"/>
                <a:ea typeface="HGPｺﾞｼｯｸE" pitchFamily="50" charset="-128"/>
              </a:endParaRPr>
            </a:p>
          </p:txBody>
        </p:sp>
        <p:grpSp>
          <p:nvGrpSpPr>
            <p:cNvPr id="45" name="グループ化 182"/>
            <p:cNvGrpSpPr>
              <a:grpSpLocks/>
            </p:cNvGrpSpPr>
            <p:nvPr/>
          </p:nvGrpSpPr>
          <p:grpSpPr bwMode="auto">
            <a:xfrm>
              <a:off x="416716" y="2314861"/>
              <a:ext cx="835726" cy="3189614"/>
              <a:chOff x="608576" y="2723313"/>
              <a:chExt cx="553202" cy="2111339"/>
            </a:xfrm>
          </p:grpSpPr>
          <p:grpSp>
            <p:nvGrpSpPr>
              <p:cNvPr id="193" name="グループ化 145"/>
              <p:cNvGrpSpPr>
                <a:grpSpLocks/>
              </p:cNvGrpSpPr>
              <p:nvPr/>
            </p:nvGrpSpPr>
            <p:grpSpPr bwMode="auto">
              <a:xfrm>
                <a:off x="608576" y="2723313"/>
                <a:ext cx="553202" cy="231816"/>
                <a:chOff x="608576" y="2723313"/>
                <a:chExt cx="553202" cy="231816"/>
              </a:xfrm>
            </p:grpSpPr>
            <p:sp>
              <p:nvSpPr>
                <p:cNvPr id="231" name="円/楕円 134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32" name="円/楕円 135"/>
                <p:cNvSpPr>
                  <a:spLocks noChangeArrowheads="1"/>
                </p:cNvSpPr>
                <p:nvPr/>
              </p:nvSpPr>
              <p:spPr bwMode="auto">
                <a:xfrm>
                  <a:off x="608576" y="285702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33" name="円/楕円 136"/>
                <p:cNvSpPr>
                  <a:spLocks noChangeArrowheads="1"/>
                </p:cNvSpPr>
                <p:nvPr/>
              </p:nvSpPr>
              <p:spPr bwMode="auto">
                <a:xfrm>
                  <a:off x="690052" y="293745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34" name="円/楕円 137"/>
                <p:cNvSpPr>
                  <a:spLocks noChangeArrowheads="1"/>
                </p:cNvSpPr>
                <p:nvPr/>
              </p:nvSpPr>
              <p:spPr bwMode="auto">
                <a:xfrm>
                  <a:off x="634767" y="288507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235" name="直線コネクタ 13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6" name="直線コネクタ 14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7" name="直線コネクタ 14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8" name="直線コネクタ 142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9" name="直線コネクタ 143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0" name="直線コネクタ 14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94" name="正方形/長方形 193"/>
              <p:cNvSpPr/>
              <p:nvPr/>
            </p:nvSpPr>
            <p:spPr bwMode="auto">
              <a:xfrm>
                <a:off x="738703" y="2746106"/>
                <a:ext cx="361421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95" name="グループ化 146"/>
              <p:cNvGrpSpPr>
                <a:grpSpLocks/>
              </p:cNvGrpSpPr>
              <p:nvPr/>
            </p:nvGrpSpPr>
            <p:grpSpPr bwMode="auto">
              <a:xfrm>
                <a:off x="608576" y="3297176"/>
                <a:ext cx="553202" cy="231816"/>
                <a:chOff x="608576" y="2723313"/>
                <a:chExt cx="553202" cy="231816"/>
              </a:xfrm>
            </p:grpSpPr>
            <p:sp>
              <p:nvSpPr>
                <p:cNvPr id="221" name="円/楕円 147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22" name="円/楕円 148"/>
                <p:cNvSpPr>
                  <a:spLocks noChangeArrowheads="1"/>
                </p:cNvSpPr>
                <p:nvPr/>
              </p:nvSpPr>
              <p:spPr bwMode="auto">
                <a:xfrm>
                  <a:off x="608576" y="285702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23" name="円/楕円 149"/>
                <p:cNvSpPr>
                  <a:spLocks noChangeArrowheads="1"/>
                </p:cNvSpPr>
                <p:nvPr/>
              </p:nvSpPr>
              <p:spPr bwMode="auto">
                <a:xfrm>
                  <a:off x="690052" y="293745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24" name="円/楕円 150"/>
                <p:cNvSpPr>
                  <a:spLocks noChangeArrowheads="1"/>
                </p:cNvSpPr>
                <p:nvPr/>
              </p:nvSpPr>
              <p:spPr bwMode="auto">
                <a:xfrm>
                  <a:off x="634767" y="288507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225" name="直線コネクタ 15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6" name="直線コネクタ 152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7" name="直線コネクタ 153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8" name="直線コネクタ 15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9" name="直線コネクタ 15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0" name="直線コネクタ 15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96" name="正方形/長方形 195"/>
              <p:cNvSpPr/>
              <p:nvPr/>
            </p:nvSpPr>
            <p:spPr bwMode="auto">
              <a:xfrm>
                <a:off x="738703" y="3319807"/>
                <a:ext cx="361421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97" name="グループ化 158"/>
              <p:cNvGrpSpPr>
                <a:grpSpLocks/>
              </p:cNvGrpSpPr>
              <p:nvPr/>
            </p:nvGrpSpPr>
            <p:grpSpPr bwMode="auto">
              <a:xfrm>
                <a:off x="608576" y="3882949"/>
                <a:ext cx="553202" cy="231816"/>
                <a:chOff x="608576" y="2723313"/>
                <a:chExt cx="553202" cy="231816"/>
              </a:xfrm>
            </p:grpSpPr>
            <p:sp>
              <p:nvSpPr>
                <p:cNvPr id="211" name="円/楕円 159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12" name="円/楕円 160"/>
                <p:cNvSpPr>
                  <a:spLocks noChangeArrowheads="1"/>
                </p:cNvSpPr>
                <p:nvPr/>
              </p:nvSpPr>
              <p:spPr bwMode="auto">
                <a:xfrm>
                  <a:off x="608576" y="285702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13" name="円/楕円 161"/>
                <p:cNvSpPr>
                  <a:spLocks noChangeArrowheads="1"/>
                </p:cNvSpPr>
                <p:nvPr/>
              </p:nvSpPr>
              <p:spPr bwMode="auto">
                <a:xfrm>
                  <a:off x="690052" y="293745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14" name="円/楕円 162"/>
                <p:cNvSpPr>
                  <a:spLocks noChangeArrowheads="1"/>
                </p:cNvSpPr>
                <p:nvPr/>
              </p:nvSpPr>
              <p:spPr bwMode="auto">
                <a:xfrm>
                  <a:off x="634767" y="288507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215" name="直線コネクタ 163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6" name="直線コネクタ 16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7" name="直線コネクタ 16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8" name="直線コネクタ 16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9" name="直線コネクタ 16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0" name="直線コネクタ 16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98" name="正方形/長方形 197"/>
              <p:cNvSpPr/>
              <p:nvPr/>
            </p:nvSpPr>
            <p:spPr bwMode="auto">
              <a:xfrm>
                <a:off x="738703" y="3905484"/>
                <a:ext cx="361421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99" name="グループ化 170"/>
              <p:cNvGrpSpPr>
                <a:grpSpLocks/>
              </p:cNvGrpSpPr>
              <p:nvPr/>
            </p:nvGrpSpPr>
            <p:grpSpPr bwMode="auto">
              <a:xfrm>
                <a:off x="608576" y="4452056"/>
                <a:ext cx="553202" cy="231816"/>
                <a:chOff x="608576" y="2723313"/>
                <a:chExt cx="553202" cy="231816"/>
              </a:xfrm>
            </p:grpSpPr>
            <p:sp>
              <p:nvSpPr>
                <p:cNvPr id="201" name="円/楕円 171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02" name="円/楕円 172"/>
                <p:cNvSpPr>
                  <a:spLocks noChangeArrowheads="1"/>
                </p:cNvSpPr>
                <p:nvPr/>
              </p:nvSpPr>
              <p:spPr bwMode="auto">
                <a:xfrm>
                  <a:off x="608576" y="285702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03" name="円/楕円 173"/>
                <p:cNvSpPr>
                  <a:spLocks noChangeArrowheads="1"/>
                </p:cNvSpPr>
                <p:nvPr/>
              </p:nvSpPr>
              <p:spPr bwMode="auto">
                <a:xfrm>
                  <a:off x="690052" y="293745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204" name="円/楕円 174"/>
                <p:cNvSpPr>
                  <a:spLocks noChangeArrowheads="1"/>
                </p:cNvSpPr>
                <p:nvPr/>
              </p:nvSpPr>
              <p:spPr bwMode="auto">
                <a:xfrm>
                  <a:off x="634767" y="2885077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205" name="直線コネクタ 17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6" name="直線コネクタ 17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7" name="直線コネクタ 17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8" name="直線コネクタ 17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9" name="直線コネクタ 17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0" name="直線コネクタ 18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00" name="正方形/長方形 199"/>
              <p:cNvSpPr/>
              <p:nvPr/>
            </p:nvSpPr>
            <p:spPr bwMode="auto">
              <a:xfrm>
                <a:off x="738703" y="4474832"/>
                <a:ext cx="361421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</p:grpSp>
        <p:grpSp>
          <p:nvGrpSpPr>
            <p:cNvPr id="46" name="グループ化 183"/>
            <p:cNvGrpSpPr>
              <a:grpSpLocks/>
            </p:cNvGrpSpPr>
            <p:nvPr/>
          </p:nvGrpSpPr>
          <p:grpSpPr bwMode="auto">
            <a:xfrm>
              <a:off x="1289678" y="2314861"/>
              <a:ext cx="835726" cy="3189614"/>
              <a:chOff x="608576" y="2723313"/>
              <a:chExt cx="553202" cy="2111339"/>
            </a:xfrm>
          </p:grpSpPr>
          <p:grpSp>
            <p:nvGrpSpPr>
              <p:cNvPr id="145" name="グループ化 184"/>
              <p:cNvGrpSpPr>
                <a:grpSpLocks/>
              </p:cNvGrpSpPr>
              <p:nvPr/>
            </p:nvGrpSpPr>
            <p:grpSpPr bwMode="auto">
              <a:xfrm>
                <a:off x="608576" y="2723313"/>
                <a:ext cx="553202" cy="231817"/>
                <a:chOff x="608576" y="2723313"/>
                <a:chExt cx="553202" cy="231817"/>
              </a:xfrm>
            </p:grpSpPr>
            <p:sp>
              <p:nvSpPr>
                <p:cNvPr id="183" name="円/楕円 222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84" name="円/楕円 223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85" name="円/楕円 224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86" name="円/楕円 225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87" name="直線コネクタ 2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8" name="直線コネクタ 22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9" name="直線コネクタ 22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0" name="直線コネクタ 22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1" name="直線コネクタ 23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2" name="直線コネクタ 23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46" name="正方形/長方形 145"/>
              <p:cNvSpPr/>
              <p:nvPr/>
            </p:nvSpPr>
            <p:spPr bwMode="auto">
              <a:xfrm>
                <a:off x="738909" y="2746106"/>
                <a:ext cx="360333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47" name="グループ化 186"/>
              <p:cNvGrpSpPr>
                <a:grpSpLocks/>
              </p:cNvGrpSpPr>
              <p:nvPr/>
            </p:nvGrpSpPr>
            <p:grpSpPr bwMode="auto">
              <a:xfrm>
                <a:off x="608576" y="3297176"/>
                <a:ext cx="553202" cy="231817"/>
                <a:chOff x="608576" y="2723313"/>
                <a:chExt cx="553202" cy="231817"/>
              </a:xfrm>
            </p:grpSpPr>
            <p:sp>
              <p:nvSpPr>
                <p:cNvPr id="173" name="円/楕円 212"/>
                <p:cNvSpPr>
                  <a:spLocks noChangeArrowheads="1"/>
                </p:cNvSpPr>
                <p:nvPr/>
              </p:nvSpPr>
              <p:spPr bwMode="auto">
                <a:xfrm>
                  <a:off x="661480" y="2911791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74" name="円/楕円 213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75" name="円/楕円 214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76" name="円/楕円 215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77" name="直線コネクタ 21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8" name="直線コネクタ 21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9" name="直線コネクタ 21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0" name="直線コネクタ 21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1" name="直線コネクタ 22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2" name="直線コネクタ 22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48" name="正方形/長方形 147"/>
              <p:cNvSpPr/>
              <p:nvPr/>
            </p:nvSpPr>
            <p:spPr bwMode="auto">
              <a:xfrm>
                <a:off x="738909" y="3319807"/>
                <a:ext cx="360333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49" name="グループ化 188"/>
              <p:cNvGrpSpPr>
                <a:grpSpLocks/>
              </p:cNvGrpSpPr>
              <p:nvPr/>
            </p:nvGrpSpPr>
            <p:grpSpPr bwMode="auto">
              <a:xfrm>
                <a:off x="608576" y="3882949"/>
                <a:ext cx="553202" cy="231817"/>
                <a:chOff x="608576" y="2723313"/>
                <a:chExt cx="553202" cy="231817"/>
              </a:xfrm>
            </p:grpSpPr>
            <p:sp>
              <p:nvSpPr>
                <p:cNvPr id="163" name="円/楕円 202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64" name="円/楕円 203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65" name="円/楕円 204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66" name="円/楕円 205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67" name="直線コネクタ 20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8" name="直線コネクタ 20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9" name="直線コネクタ 20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0" name="直線コネクタ 20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1" name="直線コネクタ 21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2" name="直線コネクタ 21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0" name="正方形/長方形 149"/>
              <p:cNvSpPr/>
              <p:nvPr/>
            </p:nvSpPr>
            <p:spPr bwMode="auto">
              <a:xfrm>
                <a:off x="738909" y="3905484"/>
                <a:ext cx="360333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51" name="グループ化 190"/>
              <p:cNvGrpSpPr>
                <a:grpSpLocks/>
              </p:cNvGrpSpPr>
              <p:nvPr/>
            </p:nvGrpSpPr>
            <p:grpSpPr bwMode="auto">
              <a:xfrm>
                <a:off x="608576" y="4452056"/>
                <a:ext cx="553202" cy="231817"/>
                <a:chOff x="608576" y="2723313"/>
                <a:chExt cx="553202" cy="231817"/>
              </a:xfrm>
            </p:grpSpPr>
            <p:sp>
              <p:nvSpPr>
                <p:cNvPr id="153" name="円/楕円 192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54" name="円/楕円 193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55" name="円/楕円 194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56" name="円/楕円 195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57" name="直線コネクタ 19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8" name="直線コネクタ 19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9" name="直線コネクタ 19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0" name="直線コネクタ 19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1" name="直線コネクタ 20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2" name="直線コネクタ 201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2" name="正方形/長方形 151"/>
              <p:cNvSpPr/>
              <p:nvPr/>
            </p:nvSpPr>
            <p:spPr bwMode="auto">
              <a:xfrm>
                <a:off x="738909" y="4474832"/>
                <a:ext cx="360333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</p:grpSp>
        <p:grpSp>
          <p:nvGrpSpPr>
            <p:cNvPr id="47" name="グループ化 232"/>
            <p:cNvGrpSpPr>
              <a:grpSpLocks/>
            </p:cNvGrpSpPr>
            <p:nvPr/>
          </p:nvGrpSpPr>
          <p:grpSpPr bwMode="auto">
            <a:xfrm>
              <a:off x="2148250" y="2314861"/>
              <a:ext cx="835726" cy="3189614"/>
              <a:chOff x="608576" y="2723313"/>
              <a:chExt cx="553202" cy="2111339"/>
            </a:xfrm>
          </p:grpSpPr>
          <p:grpSp>
            <p:nvGrpSpPr>
              <p:cNvPr id="97" name="グループ化 233"/>
              <p:cNvGrpSpPr>
                <a:grpSpLocks/>
              </p:cNvGrpSpPr>
              <p:nvPr/>
            </p:nvGrpSpPr>
            <p:grpSpPr bwMode="auto">
              <a:xfrm>
                <a:off x="608576" y="2723313"/>
                <a:ext cx="553202" cy="231817"/>
                <a:chOff x="608576" y="2723313"/>
                <a:chExt cx="553202" cy="231817"/>
              </a:xfrm>
            </p:grpSpPr>
            <p:sp>
              <p:nvSpPr>
                <p:cNvPr id="135" name="円/楕円 271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36" name="円/楕円 272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37" name="円/楕円 273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38" name="円/楕円 274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39" name="直線コネクタ 27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直線コネクタ 27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1" name="直線コネクタ 27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2" name="直線コネクタ 27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直線コネクタ 27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4" name="直線コネクタ 28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8" name="正方形/長方形 97"/>
              <p:cNvSpPr/>
              <p:nvPr/>
            </p:nvSpPr>
            <p:spPr bwMode="auto">
              <a:xfrm>
                <a:off x="738843" y="2746106"/>
                <a:ext cx="361421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99" name="グループ化 235"/>
              <p:cNvGrpSpPr>
                <a:grpSpLocks/>
              </p:cNvGrpSpPr>
              <p:nvPr/>
            </p:nvGrpSpPr>
            <p:grpSpPr bwMode="auto">
              <a:xfrm>
                <a:off x="608576" y="3297176"/>
                <a:ext cx="553202" cy="231817"/>
                <a:chOff x="608576" y="2723313"/>
                <a:chExt cx="553202" cy="231817"/>
              </a:xfrm>
            </p:grpSpPr>
            <p:sp>
              <p:nvSpPr>
                <p:cNvPr id="125" name="円/楕円 261"/>
                <p:cNvSpPr>
                  <a:spLocks noChangeArrowheads="1"/>
                </p:cNvSpPr>
                <p:nvPr/>
              </p:nvSpPr>
              <p:spPr bwMode="auto">
                <a:xfrm>
                  <a:off x="661480" y="2911791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26" name="円/楕円 262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27" name="円/楕円 263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28" name="円/楕円 264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29" name="直線コネクタ 26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0" name="直線コネクタ 26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1" name="直線コネクタ 26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2" name="直線コネクタ 26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3" name="直線コネクタ 26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直線コネクタ 27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0" name="正方形/長方形 99"/>
              <p:cNvSpPr/>
              <p:nvPr/>
            </p:nvSpPr>
            <p:spPr bwMode="auto">
              <a:xfrm>
                <a:off x="738843" y="3319807"/>
                <a:ext cx="361421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01" name="グループ化 237"/>
              <p:cNvGrpSpPr>
                <a:grpSpLocks/>
              </p:cNvGrpSpPr>
              <p:nvPr/>
            </p:nvGrpSpPr>
            <p:grpSpPr bwMode="auto">
              <a:xfrm>
                <a:off x="608576" y="3882949"/>
                <a:ext cx="553202" cy="231817"/>
                <a:chOff x="608576" y="2723313"/>
                <a:chExt cx="553202" cy="231817"/>
              </a:xfrm>
            </p:grpSpPr>
            <p:sp>
              <p:nvSpPr>
                <p:cNvPr id="115" name="円/楕円 251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16" name="円/楕円 252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17" name="円/楕円 253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18" name="円/楕円 254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19" name="直線コネクタ 25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0" name="直線コネクタ 25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1" name="直線コネクタ 25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2" name="直線コネクタ 25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" name="直線コネクタ 25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4" name="直線コネクタ 26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2" name="正方形/長方形 101"/>
              <p:cNvSpPr/>
              <p:nvPr/>
            </p:nvSpPr>
            <p:spPr bwMode="auto">
              <a:xfrm>
                <a:off x="738843" y="3905484"/>
                <a:ext cx="361421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103" name="グループ化 239"/>
              <p:cNvGrpSpPr>
                <a:grpSpLocks/>
              </p:cNvGrpSpPr>
              <p:nvPr/>
            </p:nvGrpSpPr>
            <p:grpSpPr bwMode="auto">
              <a:xfrm>
                <a:off x="608576" y="4452056"/>
                <a:ext cx="553202" cy="231817"/>
                <a:chOff x="608576" y="2723313"/>
                <a:chExt cx="553202" cy="231817"/>
              </a:xfrm>
            </p:grpSpPr>
            <p:sp>
              <p:nvSpPr>
                <p:cNvPr id="105" name="円/楕円 241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06" name="円/楕円 242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07" name="円/楕円 243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108" name="円/楕円 244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109" name="直線コネクタ 24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0" name="直線コネクタ 24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1" name="直線コネクタ 24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2" name="直線コネクタ 24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直線コネクタ 24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4" name="直線コネクタ 250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4" name="正方形/長方形 103"/>
              <p:cNvSpPr/>
              <p:nvPr/>
            </p:nvSpPr>
            <p:spPr bwMode="auto">
              <a:xfrm>
                <a:off x="738843" y="4474832"/>
                <a:ext cx="361421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</p:grpSp>
        <p:grpSp>
          <p:nvGrpSpPr>
            <p:cNvPr id="48" name="グループ化 281"/>
            <p:cNvGrpSpPr>
              <a:grpSpLocks/>
            </p:cNvGrpSpPr>
            <p:nvPr/>
          </p:nvGrpSpPr>
          <p:grpSpPr bwMode="auto">
            <a:xfrm>
              <a:off x="3016416" y="2314861"/>
              <a:ext cx="835726" cy="3189614"/>
              <a:chOff x="608576" y="2723313"/>
              <a:chExt cx="553202" cy="2111339"/>
            </a:xfrm>
          </p:grpSpPr>
          <p:grpSp>
            <p:nvGrpSpPr>
              <p:cNvPr id="49" name="グループ化 282"/>
              <p:cNvGrpSpPr>
                <a:grpSpLocks/>
              </p:cNvGrpSpPr>
              <p:nvPr/>
            </p:nvGrpSpPr>
            <p:grpSpPr bwMode="auto">
              <a:xfrm>
                <a:off x="608576" y="2723313"/>
                <a:ext cx="553202" cy="231817"/>
                <a:chOff x="608576" y="2723313"/>
                <a:chExt cx="553202" cy="231817"/>
              </a:xfrm>
            </p:grpSpPr>
            <p:sp>
              <p:nvSpPr>
                <p:cNvPr id="87" name="円/楕円 320"/>
                <p:cNvSpPr>
                  <a:spLocks noChangeArrowheads="1"/>
                </p:cNvSpPr>
                <p:nvPr/>
              </p:nvSpPr>
              <p:spPr bwMode="auto">
                <a:xfrm>
                  <a:off x="661480" y="2911789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88" name="円/楕円 321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89" name="円/楕円 322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90" name="円/楕円 323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91" name="直線コネクタ 32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" name="直線コネクタ 32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" name="直線コネクタ 32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4" name="直線コネクタ 32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5" name="直線コネクタ 32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6" name="直線コネクタ 32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0" name="正方形/長方形 49"/>
              <p:cNvSpPr/>
              <p:nvPr/>
            </p:nvSpPr>
            <p:spPr bwMode="auto">
              <a:xfrm>
                <a:off x="738958" y="2746106"/>
                <a:ext cx="360333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51" name="グループ化 284"/>
              <p:cNvGrpSpPr>
                <a:grpSpLocks/>
              </p:cNvGrpSpPr>
              <p:nvPr/>
            </p:nvGrpSpPr>
            <p:grpSpPr bwMode="auto">
              <a:xfrm>
                <a:off x="608576" y="3297176"/>
                <a:ext cx="553202" cy="231817"/>
                <a:chOff x="608576" y="2723313"/>
                <a:chExt cx="553202" cy="231817"/>
              </a:xfrm>
            </p:grpSpPr>
            <p:sp>
              <p:nvSpPr>
                <p:cNvPr id="77" name="円/楕円 310"/>
                <p:cNvSpPr>
                  <a:spLocks noChangeArrowheads="1"/>
                </p:cNvSpPr>
                <p:nvPr/>
              </p:nvSpPr>
              <p:spPr bwMode="auto">
                <a:xfrm>
                  <a:off x="661480" y="2911791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78" name="円/楕円 311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79" name="円/楕円 312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80" name="円/楕円 313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81" name="直線コネクタ 31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2" name="直線コネクタ 31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3" name="直線コネクタ 31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4" name="直線コネクタ 31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5" name="直線コネクタ 31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6" name="直線コネクタ 31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2" name="正方形/長方形 51"/>
              <p:cNvSpPr/>
              <p:nvPr/>
            </p:nvSpPr>
            <p:spPr bwMode="auto">
              <a:xfrm>
                <a:off x="738958" y="3319807"/>
                <a:ext cx="360333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53" name="グループ化 286"/>
              <p:cNvGrpSpPr>
                <a:grpSpLocks/>
              </p:cNvGrpSpPr>
              <p:nvPr/>
            </p:nvGrpSpPr>
            <p:grpSpPr bwMode="auto">
              <a:xfrm>
                <a:off x="608576" y="3882949"/>
                <a:ext cx="553202" cy="231817"/>
                <a:chOff x="608576" y="2723313"/>
                <a:chExt cx="553202" cy="231817"/>
              </a:xfrm>
            </p:grpSpPr>
            <p:sp>
              <p:nvSpPr>
                <p:cNvPr id="67" name="円/楕円 300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68" name="円/楕円 301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69" name="円/楕円 302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70" name="円/楕円 303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71" name="直線コネクタ 30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2" name="直線コネクタ 30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3" name="直線コネクタ 30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4" name="直線コネクタ 30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5" name="直線コネクタ 30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6" name="直線コネクタ 30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4" name="正方形/長方形 53"/>
              <p:cNvSpPr/>
              <p:nvPr/>
            </p:nvSpPr>
            <p:spPr bwMode="auto">
              <a:xfrm>
                <a:off x="738958" y="3905484"/>
                <a:ext cx="360333" cy="3603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  <p:grpSp>
            <p:nvGrpSpPr>
              <p:cNvPr id="55" name="グループ化 288"/>
              <p:cNvGrpSpPr>
                <a:grpSpLocks/>
              </p:cNvGrpSpPr>
              <p:nvPr/>
            </p:nvGrpSpPr>
            <p:grpSpPr bwMode="auto">
              <a:xfrm>
                <a:off x="608576" y="4452056"/>
                <a:ext cx="553202" cy="231817"/>
                <a:chOff x="608576" y="2723313"/>
                <a:chExt cx="553202" cy="231817"/>
              </a:xfrm>
            </p:grpSpPr>
            <p:sp>
              <p:nvSpPr>
                <p:cNvPr id="57" name="円/楕円 290"/>
                <p:cNvSpPr>
                  <a:spLocks noChangeArrowheads="1"/>
                </p:cNvSpPr>
                <p:nvPr/>
              </p:nvSpPr>
              <p:spPr bwMode="auto">
                <a:xfrm>
                  <a:off x="661480" y="291179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58" name="円/楕円 291"/>
                <p:cNvSpPr>
                  <a:spLocks noChangeArrowheads="1"/>
                </p:cNvSpPr>
                <p:nvPr/>
              </p:nvSpPr>
              <p:spPr bwMode="auto">
                <a:xfrm>
                  <a:off x="608576" y="285702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59" name="円/楕円 292"/>
                <p:cNvSpPr>
                  <a:spLocks noChangeArrowheads="1"/>
                </p:cNvSpPr>
                <p:nvPr/>
              </p:nvSpPr>
              <p:spPr bwMode="auto">
                <a:xfrm>
                  <a:off x="690052" y="2937460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60" name="円/楕円 293"/>
                <p:cNvSpPr>
                  <a:spLocks noChangeArrowheads="1"/>
                </p:cNvSpPr>
                <p:nvPr/>
              </p:nvSpPr>
              <p:spPr bwMode="auto">
                <a:xfrm>
                  <a:off x="634767" y="2885078"/>
                  <a:ext cx="17670" cy="1767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cxnSp>
              <p:nvCxnSpPr>
                <p:cNvPr id="61" name="直線コネクタ 294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64926" y="2723518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2" name="直線コネクタ 29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788752" y="2749725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" name="直線コネクタ 296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17340" y="2775932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" name="直線コネクタ 297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848309" y="2802139"/>
                  <a:ext cx="0" cy="28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5" name="直線コネクタ 298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72617" y="2849297"/>
                  <a:ext cx="0" cy="108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6" name="直線コネクタ 299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053778" y="2795313"/>
                  <a:ext cx="180000" cy="360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6" name="正方形/長方形 55"/>
              <p:cNvSpPr/>
              <p:nvPr/>
            </p:nvSpPr>
            <p:spPr bwMode="auto">
              <a:xfrm>
                <a:off x="738958" y="4474832"/>
                <a:ext cx="360333" cy="36033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ja-JP" sz="1400" dirty="0">
                    <a:latin typeface="Arial Narrow" pitchFamily="34" charset="0"/>
                    <a:ea typeface="HGPｺﾞｼｯｸE" pitchFamily="50" charset="-128"/>
                  </a:rPr>
                  <a:t>LUT</a:t>
                </a:r>
                <a:endParaRPr lang="ja-JP" altLang="en-US" sz="1400" dirty="0">
                  <a:latin typeface="Arial Narrow" pitchFamily="34" charset="0"/>
                  <a:ea typeface="HGPｺﾞｼｯｸE" pitchFamily="50" charset="-128"/>
                </a:endParaRPr>
              </a:p>
            </p:txBody>
          </p:sp>
        </p:grpSp>
      </p:grpSp>
      <p:sp>
        <p:nvSpPr>
          <p:cNvPr id="281" name="テキスト ボックス 392"/>
          <p:cNvSpPr txBox="1">
            <a:spLocks noChangeArrowheads="1"/>
          </p:cNvSpPr>
          <p:nvPr/>
        </p:nvSpPr>
        <p:spPr bwMode="auto">
          <a:xfrm>
            <a:off x="439738" y="5908675"/>
            <a:ext cx="300196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600">
                <a:ea typeface="HGPｺﾞｼｯｸE" pitchFamily="50" charset="-128"/>
              </a:rPr>
              <a:t>LUT</a:t>
            </a:r>
            <a:r>
              <a:rPr lang="ja-JP" altLang="en-US" sz="1600">
                <a:ea typeface="HGPｺﾞｼｯｸE" pitchFamily="50" charset="-128"/>
              </a:rPr>
              <a:t>：</a:t>
            </a:r>
            <a:r>
              <a:rPr lang="en-US" altLang="ja-JP" sz="1600">
                <a:ea typeface="HGPｺﾞｼｯｸE" pitchFamily="50" charset="-128"/>
              </a:rPr>
              <a:t>Look Up Table, SW:</a:t>
            </a:r>
            <a:r>
              <a:rPr lang="ja-JP" altLang="en-US" sz="1600">
                <a:ea typeface="HGPｺﾞｼｯｸE" pitchFamily="50" charset="-128"/>
              </a:rPr>
              <a:t> </a:t>
            </a:r>
            <a:r>
              <a:rPr lang="en-US" altLang="ja-JP" sz="1600">
                <a:ea typeface="HGPｺﾞｼｯｸE" pitchFamily="50" charset="-128"/>
              </a:rPr>
              <a:t>Switch</a:t>
            </a:r>
            <a:endParaRPr lang="ja-JP" altLang="en-US" sz="1600">
              <a:ea typeface="HGPｺﾞｼｯｸE" pitchFamily="50" charset="-128"/>
            </a:endParaRPr>
          </a:p>
        </p:txBody>
      </p:sp>
      <p:sp>
        <p:nvSpPr>
          <p:cNvPr id="282" name="正方形/長方形 396"/>
          <p:cNvSpPr>
            <a:spLocks noChangeArrowheads="1"/>
          </p:cNvSpPr>
          <p:nvPr/>
        </p:nvSpPr>
        <p:spPr bwMode="auto">
          <a:xfrm>
            <a:off x="723900" y="24288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3" name="正方形/長方形 398"/>
          <p:cNvSpPr>
            <a:spLocks noChangeArrowheads="1"/>
          </p:cNvSpPr>
          <p:nvPr/>
        </p:nvSpPr>
        <p:spPr bwMode="auto">
          <a:xfrm>
            <a:off x="723900" y="32734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4" name="正方形/長方形 400"/>
          <p:cNvSpPr>
            <a:spLocks noChangeArrowheads="1"/>
          </p:cNvSpPr>
          <p:nvPr/>
        </p:nvSpPr>
        <p:spPr bwMode="auto">
          <a:xfrm>
            <a:off x="723900" y="40989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5" name="正方形/長方形 401"/>
          <p:cNvSpPr>
            <a:spLocks noChangeArrowheads="1"/>
          </p:cNvSpPr>
          <p:nvPr/>
        </p:nvSpPr>
        <p:spPr bwMode="auto">
          <a:xfrm>
            <a:off x="723900" y="49434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6" name="正方形/長方形 403"/>
          <p:cNvSpPr>
            <a:spLocks noChangeArrowheads="1"/>
          </p:cNvSpPr>
          <p:nvPr/>
        </p:nvSpPr>
        <p:spPr bwMode="auto">
          <a:xfrm>
            <a:off x="1577975" y="2428875"/>
            <a:ext cx="504825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7" name="正方形/長方形 407"/>
          <p:cNvSpPr>
            <a:spLocks noChangeArrowheads="1"/>
          </p:cNvSpPr>
          <p:nvPr/>
        </p:nvSpPr>
        <p:spPr bwMode="auto">
          <a:xfrm>
            <a:off x="1577975" y="3273425"/>
            <a:ext cx="504825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8" name="正方形/長方形 409"/>
          <p:cNvSpPr>
            <a:spLocks noChangeArrowheads="1"/>
          </p:cNvSpPr>
          <p:nvPr/>
        </p:nvSpPr>
        <p:spPr bwMode="auto">
          <a:xfrm>
            <a:off x="1577975" y="4098925"/>
            <a:ext cx="504825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89" name="正方形/長方形 437"/>
          <p:cNvSpPr>
            <a:spLocks noChangeArrowheads="1"/>
          </p:cNvSpPr>
          <p:nvPr/>
        </p:nvSpPr>
        <p:spPr bwMode="auto">
          <a:xfrm>
            <a:off x="1577975" y="4943475"/>
            <a:ext cx="504825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0" name="正方形/長方形 438"/>
          <p:cNvSpPr>
            <a:spLocks noChangeArrowheads="1"/>
          </p:cNvSpPr>
          <p:nvPr/>
        </p:nvSpPr>
        <p:spPr bwMode="auto">
          <a:xfrm>
            <a:off x="2413000" y="24288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1" name="正方形/長方形 439"/>
          <p:cNvSpPr>
            <a:spLocks noChangeArrowheads="1"/>
          </p:cNvSpPr>
          <p:nvPr/>
        </p:nvSpPr>
        <p:spPr bwMode="auto">
          <a:xfrm>
            <a:off x="2413000" y="32734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2" name="正方形/長方形 440"/>
          <p:cNvSpPr>
            <a:spLocks noChangeArrowheads="1"/>
          </p:cNvSpPr>
          <p:nvPr/>
        </p:nvSpPr>
        <p:spPr bwMode="auto">
          <a:xfrm>
            <a:off x="2413000" y="40989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3" name="正方形/長方形 445"/>
          <p:cNvSpPr>
            <a:spLocks noChangeArrowheads="1"/>
          </p:cNvSpPr>
          <p:nvPr/>
        </p:nvSpPr>
        <p:spPr bwMode="auto">
          <a:xfrm>
            <a:off x="2413000" y="49434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4" name="正方形/長方形 446"/>
          <p:cNvSpPr>
            <a:spLocks noChangeArrowheads="1"/>
          </p:cNvSpPr>
          <p:nvPr/>
        </p:nvSpPr>
        <p:spPr bwMode="auto">
          <a:xfrm>
            <a:off x="3248025" y="24288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5" name="正方形/長方形 447"/>
          <p:cNvSpPr>
            <a:spLocks noChangeArrowheads="1"/>
          </p:cNvSpPr>
          <p:nvPr/>
        </p:nvSpPr>
        <p:spPr bwMode="auto">
          <a:xfrm>
            <a:off x="3248025" y="32734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6" name="正方形/長方形 448"/>
          <p:cNvSpPr>
            <a:spLocks noChangeArrowheads="1"/>
          </p:cNvSpPr>
          <p:nvPr/>
        </p:nvSpPr>
        <p:spPr bwMode="auto">
          <a:xfrm>
            <a:off x="3248025" y="409892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sp>
        <p:nvSpPr>
          <p:cNvPr id="297" name="正方形/長方形 449"/>
          <p:cNvSpPr>
            <a:spLocks noChangeArrowheads="1"/>
          </p:cNvSpPr>
          <p:nvPr/>
        </p:nvSpPr>
        <p:spPr bwMode="auto">
          <a:xfrm>
            <a:off x="3248025" y="4943475"/>
            <a:ext cx="503238" cy="192088"/>
          </a:xfrm>
          <a:prstGeom prst="rect">
            <a:avLst/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ja-JP" sz="1400">
                <a:latin typeface="Arial Narrow" pitchFamily="34" charset="0"/>
                <a:ea typeface="HGPｺﾞｼｯｸE" pitchFamily="50" charset="-128"/>
              </a:rPr>
              <a:t>CRAM</a:t>
            </a:r>
          </a:p>
        </p:txBody>
      </p:sp>
      <p:grpSp>
        <p:nvGrpSpPr>
          <p:cNvPr id="298" name="グループ化 395"/>
          <p:cNvGrpSpPr>
            <a:grpSpLocks/>
          </p:cNvGrpSpPr>
          <p:nvPr/>
        </p:nvGrpSpPr>
        <p:grpSpPr bwMode="auto">
          <a:xfrm>
            <a:off x="566738" y="2085975"/>
            <a:ext cx="1587500" cy="2000250"/>
            <a:chOff x="468779" y="1800225"/>
            <a:chExt cx="1588621" cy="2000250"/>
          </a:xfrm>
        </p:grpSpPr>
        <p:sp>
          <p:nvSpPr>
            <p:cNvPr id="299" name="角丸四角形 331"/>
            <p:cNvSpPr>
              <a:spLocks noChangeArrowheads="1"/>
            </p:cNvSpPr>
            <p:nvPr/>
          </p:nvSpPr>
          <p:spPr bwMode="auto">
            <a:xfrm>
              <a:off x="468779" y="1919395"/>
              <a:ext cx="1056104" cy="104841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endParaRPr lang="ja-JP" altLang="en-US">
                <a:ea typeface="HGPｺﾞｼｯｸE" pitchFamily="50" charset="-128"/>
              </a:endParaRPr>
            </a:p>
          </p:txBody>
        </p:sp>
        <p:cxnSp>
          <p:nvCxnSpPr>
            <p:cNvPr id="300" name="直線コネクタ 443"/>
            <p:cNvCxnSpPr>
              <a:cxnSpLocks noChangeShapeType="1"/>
            </p:cNvCxnSpPr>
            <p:nvPr/>
          </p:nvCxnSpPr>
          <p:spPr bwMode="auto">
            <a:xfrm flipV="1">
              <a:off x="1352550" y="1800225"/>
              <a:ext cx="704850" cy="123826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  <p:cxnSp>
          <p:nvCxnSpPr>
            <p:cNvPr id="301" name="直線コネクタ 444"/>
            <p:cNvCxnSpPr>
              <a:cxnSpLocks noChangeShapeType="1"/>
            </p:cNvCxnSpPr>
            <p:nvPr/>
          </p:nvCxnSpPr>
          <p:spPr bwMode="auto">
            <a:xfrm>
              <a:off x="1374371" y="2949300"/>
              <a:ext cx="616354" cy="851175"/>
            </a:xfrm>
            <a:prstGeom prst="line">
              <a:avLst/>
            </a:prstGeom>
            <a:noFill/>
            <a:ln w="38100" algn="ctr">
              <a:solidFill>
                <a:srgbClr val="FFC000"/>
              </a:solidFill>
              <a:round/>
              <a:headEnd/>
              <a:tailEnd/>
            </a:ln>
          </p:spPr>
        </p:cxnSp>
      </p:grpSp>
      <p:grpSp>
        <p:nvGrpSpPr>
          <p:cNvPr id="302" name="グループ化 391"/>
          <p:cNvGrpSpPr>
            <a:grpSpLocks/>
          </p:cNvGrpSpPr>
          <p:nvPr/>
        </p:nvGrpSpPr>
        <p:grpSpPr bwMode="auto">
          <a:xfrm>
            <a:off x="1968500" y="2084388"/>
            <a:ext cx="3060700" cy="1968500"/>
            <a:chOff x="4938735" y="2206486"/>
            <a:chExt cx="3060305" cy="1967949"/>
          </a:xfrm>
        </p:grpSpPr>
        <p:sp>
          <p:nvSpPr>
            <p:cNvPr id="303" name="角丸四角形 302"/>
            <p:cNvSpPr/>
            <p:nvPr/>
          </p:nvSpPr>
          <p:spPr bwMode="auto">
            <a:xfrm>
              <a:off x="4938735" y="2206486"/>
              <a:ext cx="3060305" cy="1967949"/>
            </a:xfrm>
            <a:prstGeom prst="roundRect">
              <a:avLst>
                <a:gd name="adj" fmla="val 7439"/>
              </a:avLst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304" name="正方形/長方形 303"/>
            <p:cNvSpPr/>
            <p:nvPr/>
          </p:nvSpPr>
          <p:spPr bwMode="auto">
            <a:xfrm>
              <a:off x="6348253" y="3366623"/>
              <a:ext cx="576189" cy="5761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400" dirty="0">
                  <a:latin typeface="Arial Narrow" pitchFamily="34" charset="0"/>
                  <a:ea typeface="HGPｺﾞｼｯｸE" pitchFamily="50" charset="-128"/>
                </a:rPr>
                <a:t>LUT</a:t>
              </a:r>
            </a:p>
          </p:txBody>
        </p:sp>
        <p:cxnSp>
          <p:nvCxnSpPr>
            <p:cNvPr id="305" name="直線コネクタ 335"/>
            <p:cNvCxnSpPr>
              <a:cxnSpLocks noChangeShapeType="1"/>
            </p:cNvCxnSpPr>
            <p:nvPr/>
          </p:nvCxnSpPr>
          <p:spPr bwMode="auto">
            <a:xfrm>
              <a:off x="6231146" y="3551840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6" name="直線コネクタ 336"/>
            <p:cNvCxnSpPr>
              <a:cxnSpLocks noChangeShapeType="1"/>
            </p:cNvCxnSpPr>
            <p:nvPr/>
          </p:nvCxnSpPr>
          <p:spPr bwMode="auto">
            <a:xfrm>
              <a:off x="6231146" y="3635732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" name="直線コネクタ 337"/>
            <p:cNvCxnSpPr>
              <a:cxnSpLocks noChangeShapeType="1"/>
            </p:cNvCxnSpPr>
            <p:nvPr/>
          </p:nvCxnSpPr>
          <p:spPr bwMode="auto">
            <a:xfrm>
              <a:off x="6231146" y="3719624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8" name="直線コネクタ 338"/>
            <p:cNvCxnSpPr>
              <a:cxnSpLocks noChangeShapeType="1"/>
            </p:cNvCxnSpPr>
            <p:nvPr/>
          </p:nvCxnSpPr>
          <p:spPr bwMode="auto">
            <a:xfrm>
              <a:off x="6231146" y="3803514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9" name="直線コネクタ 339"/>
            <p:cNvCxnSpPr>
              <a:cxnSpLocks noChangeShapeType="1"/>
            </p:cNvCxnSpPr>
            <p:nvPr/>
          </p:nvCxnSpPr>
          <p:spPr bwMode="auto">
            <a:xfrm>
              <a:off x="6498045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0" name="直線コネクタ 340"/>
            <p:cNvCxnSpPr>
              <a:cxnSpLocks noChangeShapeType="1"/>
            </p:cNvCxnSpPr>
            <p:nvPr/>
          </p:nvCxnSpPr>
          <p:spPr bwMode="auto">
            <a:xfrm>
              <a:off x="6580841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1" name="直線コネクタ 341"/>
            <p:cNvCxnSpPr>
              <a:cxnSpLocks noChangeShapeType="1"/>
            </p:cNvCxnSpPr>
            <p:nvPr/>
          </p:nvCxnSpPr>
          <p:spPr bwMode="auto">
            <a:xfrm>
              <a:off x="6663636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2" name="直線コネクタ 342"/>
            <p:cNvCxnSpPr>
              <a:cxnSpLocks noChangeShapeType="1"/>
            </p:cNvCxnSpPr>
            <p:nvPr/>
          </p:nvCxnSpPr>
          <p:spPr bwMode="auto">
            <a:xfrm>
              <a:off x="6746431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3" name="直線コネクタ 343"/>
            <p:cNvCxnSpPr>
              <a:cxnSpLocks noChangeShapeType="1"/>
            </p:cNvCxnSpPr>
            <p:nvPr/>
          </p:nvCxnSpPr>
          <p:spPr bwMode="auto">
            <a:xfrm>
              <a:off x="6539443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4" name="直線コネクタ 344"/>
            <p:cNvCxnSpPr>
              <a:cxnSpLocks noChangeShapeType="1"/>
            </p:cNvCxnSpPr>
            <p:nvPr/>
          </p:nvCxnSpPr>
          <p:spPr bwMode="auto">
            <a:xfrm>
              <a:off x="6622238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5" name="直線コネクタ 345"/>
            <p:cNvCxnSpPr>
              <a:cxnSpLocks noChangeShapeType="1"/>
            </p:cNvCxnSpPr>
            <p:nvPr/>
          </p:nvCxnSpPr>
          <p:spPr bwMode="auto">
            <a:xfrm>
              <a:off x="6705034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6" name="直線コネクタ 346"/>
            <p:cNvCxnSpPr>
              <a:cxnSpLocks noChangeShapeType="1"/>
            </p:cNvCxnSpPr>
            <p:nvPr/>
          </p:nvCxnSpPr>
          <p:spPr bwMode="auto">
            <a:xfrm>
              <a:off x="6787830" y="3246867"/>
              <a:ext cx="0" cy="1152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7" name="正方形/長方形 347"/>
            <p:cNvSpPr>
              <a:spLocks noChangeArrowheads="1"/>
            </p:cNvSpPr>
            <p:nvPr/>
          </p:nvSpPr>
          <p:spPr bwMode="auto">
            <a:xfrm>
              <a:off x="6347689" y="2676615"/>
              <a:ext cx="576435" cy="576434"/>
            </a:xfrm>
            <a:prstGeom prst="rect">
              <a:avLst/>
            </a:prstGeom>
            <a:solidFill>
              <a:srgbClr val="E6B18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ja-JP" sz="1400">
                  <a:latin typeface="Arial Narrow" pitchFamily="34" charset="0"/>
                  <a:ea typeface="HGPｺﾞｼｯｸE" pitchFamily="50" charset="-128"/>
                </a:rPr>
                <a:t>CRAM</a:t>
              </a:r>
            </a:p>
          </p:txBody>
        </p:sp>
        <p:cxnSp>
          <p:nvCxnSpPr>
            <p:cNvPr id="318" name="直線コネクタ 349"/>
            <p:cNvCxnSpPr>
              <a:cxnSpLocks noChangeShapeType="1"/>
            </p:cNvCxnSpPr>
            <p:nvPr/>
          </p:nvCxnSpPr>
          <p:spPr bwMode="auto">
            <a:xfrm>
              <a:off x="6932716" y="2762589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9" name="直線コネクタ 350"/>
            <p:cNvCxnSpPr>
              <a:cxnSpLocks noChangeShapeType="1"/>
            </p:cNvCxnSpPr>
            <p:nvPr/>
          </p:nvCxnSpPr>
          <p:spPr bwMode="auto">
            <a:xfrm>
              <a:off x="6932716" y="2845390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0" name="直線コネクタ 351"/>
            <p:cNvCxnSpPr>
              <a:cxnSpLocks noChangeShapeType="1"/>
            </p:cNvCxnSpPr>
            <p:nvPr/>
          </p:nvCxnSpPr>
          <p:spPr bwMode="auto">
            <a:xfrm>
              <a:off x="6932716" y="2928192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1" name="直線コネクタ 352"/>
            <p:cNvCxnSpPr>
              <a:cxnSpLocks noChangeShapeType="1"/>
            </p:cNvCxnSpPr>
            <p:nvPr/>
          </p:nvCxnSpPr>
          <p:spPr bwMode="auto">
            <a:xfrm>
              <a:off x="6932716" y="3010994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2" name="直線コネクタ 353"/>
            <p:cNvCxnSpPr>
              <a:cxnSpLocks noChangeShapeType="1"/>
            </p:cNvCxnSpPr>
            <p:nvPr/>
          </p:nvCxnSpPr>
          <p:spPr bwMode="auto">
            <a:xfrm>
              <a:off x="6932716" y="2803990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3" name="直線コネクタ 354"/>
            <p:cNvCxnSpPr>
              <a:cxnSpLocks noChangeShapeType="1"/>
            </p:cNvCxnSpPr>
            <p:nvPr/>
          </p:nvCxnSpPr>
          <p:spPr bwMode="auto">
            <a:xfrm>
              <a:off x="6932716" y="2886791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4" name="直線コネクタ 355"/>
            <p:cNvCxnSpPr>
              <a:cxnSpLocks noChangeShapeType="1"/>
            </p:cNvCxnSpPr>
            <p:nvPr/>
          </p:nvCxnSpPr>
          <p:spPr bwMode="auto">
            <a:xfrm>
              <a:off x="6932716" y="2969593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5" name="直線コネクタ 356"/>
            <p:cNvCxnSpPr>
              <a:cxnSpLocks noChangeShapeType="1"/>
            </p:cNvCxnSpPr>
            <p:nvPr/>
          </p:nvCxnSpPr>
          <p:spPr bwMode="auto">
            <a:xfrm>
              <a:off x="6932716" y="3052394"/>
              <a:ext cx="11528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6" name="直線コネクタ 357"/>
            <p:cNvCxnSpPr>
              <a:cxnSpLocks noChangeShapeType="1"/>
            </p:cNvCxnSpPr>
            <p:nvPr/>
          </p:nvCxnSpPr>
          <p:spPr bwMode="auto">
            <a:xfrm>
              <a:off x="6932721" y="3658589"/>
              <a:ext cx="23057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" name="直線コネクタ 358"/>
            <p:cNvCxnSpPr>
              <a:cxnSpLocks noChangeShapeType="1"/>
            </p:cNvCxnSpPr>
            <p:nvPr/>
          </p:nvCxnSpPr>
          <p:spPr bwMode="auto">
            <a:xfrm>
              <a:off x="7157679" y="3246866"/>
              <a:ext cx="0" cy="40350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28" name="グループ化 364"/>
            <p:cNvGrpSpPr>
              <a:grpSpLocks/>
            </p:cNvGrpSpPr>
            <p:nvPr/>
          </p:nvGrpSpPr>
          <p:grpSpPr bwMode="auto">
            <a:xfrm>
              <a:off x="7245373" y="3178241"/>
              <a:ext cx="172931" cy="864652"/>
              <a:chOff x="4912520" y="3093279"/>
              <a:chExt cx="152400" cy="252000"/>
            </a:xfrm>
          </p:grpSpPr>
          <p:cxnSp>
            <p:nvCxnSpPr>
              <p:cNvPr id="367" name="直線コネクタ 360"/>
              <p:cNvCxnSpPr>
                <a:cxnSpLocks noChangeShapeType="1"/>
              </p:cNvCxnSpPr>
              <p:nvPr/>
            </p:nvCxnSpPr>
            <p:spPr bwMode="auto">
              <a:xfrm>
                <a:off x="49125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8" name="直線コネクタ 361"/>
              <p:cNvCxnSpPr>
                <a:cxnSpLocks noChangeShapeType="1"/>
              </p:cNvCxnSpPr>
              <p:nvPr/>
            </p:nvCxnSpPr>
            <p:spPr bwMode="auto">
              <a:xfrm>
                <a:off x="49633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9" name="直線コネクタ 362"/>
              <p:cNvCxnSpPr>
                <a:cxnSpLocks noChangeShapeType="1"/>
              </p:cNvCxnSpPr>
              <p:nvPr/>
            </p:nvCxnSpPr>
            <p:spPr bwMode="auto">
              <a:xfrm>
                <a:off x="50141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70" name="直線コネクタ 363"/>
              <p:cNvCxnSpPr>
                <a:cxnSpLocks noChangeShapeType="1"/>
              </p:cNvCxnSpPr>
              <p:nvPr/>
            </p:nvCxnSpPr>
            <p:spPr bwMode="auto">
              <a:xfrm>
                <a:off x="50649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29" name="グループ化 365"/>
            <p:cNvGrpSpPr>
              <a:grpSpLocks/>
            </p:cNvGrpSpPr>
            <p:nvPr/>
          </p:nvGrpSpPr>
          <p:grpSpPr bwMode="auto">
            <a:xfrm rot="-5400000">
              <a:off x="6922868" y="1726788"/>
              <a:ext cx="172930" cy="1556375"/>
              <a:chOff x="4912520" y="3093279"/>
              <a:chExt cx="152400" cy="252000"/>
            </a:xfrm>
          </p:grpSpPr>
          <p:cxnSp>
            <p:nvCxnSpPr>
              <p:cNvPr id="363" name="直線コネクタ 366"/>
              <p:cNvCxnSpPr>
                <a:cxnSpLocks noChangeShapeType="1"/>
              </p:cNvCxnSpPr>
              <p:nvPr/>
            </p:nvCxnSpPr>
            <p:spPr bwMode="auto">
              <a:xfrm>
                <a:off x="49125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4" name="直線コネクタ 367"/>
              <p:cNvCxnSpPr>
                <a:cxnSpLocks noChangeShapeType="1"/>
              </p:cNvCxnSpPr>
              <p:nvPr/>
            </p:nvCxnSpPr>
            <p:spPr bwMode="auto">
              <a:xfrm>
                <a:off x="49633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5" name="直線コネクタ 368"/>
              <p:cNvCxnSpPr>
                <a:cxnSpLocks noChangeShapeType="1"/>
              </p:cNvCxnSpPr>
              <p:nvPr/>
            </p:nvCxnSpPr>
            <p:spPr bwMode="auto">
              <a:xfrm>
                <a:off x="50141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66" name="直線コネクタ 369"/>
              <p:cNvCxnSpPr>
                <a:cxnSpLocks noChangeShapeType="1"/>
              </p:cNvCxnSpPr>
              <p:nvPr/>
            </p:nvCxnSpPr>
            <p:spPr bwMode="auto">
              <a:xfrm>
                <a:off x="5064920" y="3093279"/>
                <a:ext cx="0" cy="252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30" name="正方形/長方形 329"/>
            <p:cNvSpPr/>
            <p:nvPr/>
          </p:nvSpPr>
          <p:spPr bwMode="auto">
            <a:xfrm>
              <a:off x="7045076" y="2339799"/>
              <a:ext cx="576188" cy="9792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ja-JP" sz="1400" dirty="0">
                  <a:latin typeface="Arial Narrow" pitchFamily="34" charset="0"/>
                  <a:ea typeface="HGPｺﾞｼｯｸE" pitchFamily="50" charset="-128"/>
                </a:rPr>
                <a:t>SW</a:t>
              </a:r>
            </a:p>
          </p:txBody>
        </p:sp>
        <p:cxnSp>
          <p:nvCxnSpPr>
            <p:cNvPr id="331" name="直線コネクタ 397"/>
            <p:cNvCxnSpPr>
              <a:cxnSpLocks noChangeShapeType="1"/>
            </p:cNvCxnSpPr>
            <p:nvPr/>
          </p:nvCxnSpPr>
          <p:spPr bwMode="auto">
            <a:xfrm>
              <a:off x="6052001" y="2632952"/>
              <a:ext cx="392725" cy="1372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2" name="直線コネクタ 399"/>
            <p:cNvCxnSpPr>
              <a:cxnSpLocks noChangeShapeType="1"/>
            </p:cNvCxnSpPr>
            <p:nvPr/>
          </p:nvCxnSpPr>
          <p:spPr bwMode="auto">
            <a:xfrm flipV="1">
              <a:off x="6067253" y="2835035"/>
              <a:ext cx="377474" cy="2783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33" name="正方形/長方形 402"/>
            <p:cNvSpPr>
              <a:spLocks noChangeArrowheads="1"/>
            </p:cNvSpPr>
            <p:nvPr/>
          </p:nvSpPr>
          <p:spPr bwMode="auto">
            <a:xfrm>
              <a:off x="6444727" y="2766403"/>
              <a:ext cx="73206" cy="73206"/>
            </a:xfrm>
            <a:prstGeom prst="rect">
              <a:avLst/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</a:pPr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334" name="角丸四角形 404"/>
            <p:cNvSpPr>
              <a:spLocks noChangeArrowheads="1"/>
            </p:cNvSpPr>
            <p:nvPr/>
          </p:nvSpPr>
          <p:spPr bwMode="auto">
            <a:xfrm>
              <a:off x="5057800" y="2326374"/>
              <a:ext cx="1074272" cy="1728780"/>
            </a:xfrm>
            <a:prstGeom prst="roundRect">
              <a:avLst>
                <a:gd name="adj" fmla="val 8954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endParaRPr lang="ja-JP" altLang="en-US">
                <a:ea typeface="HGPｺﾞｼｯｸE" pitchFamily="50" charset="-128"/>
              </a:endParaRPr>
            </a:p>
          </p:txBody>
        </p:sp>
        <p:grpSp>
          <p:nvGrpSpPr>
            <p:cNvPr id="335" name="グループ化 395"/>
            <p:cNvGrpSpPr/>
            <p:nvPr/>
          </p:nvGrpSpPr>
          <p:grpSpPr>
            <a:xfrm>
              <a:off x="5239716" y="2917269"/>
              <a:ext cx="721091" cy="333627"/>
              <a:chOff x="3907543" y="2856289"/>
              <a:chExt cx="450342" cy="208360"/>
            </a:xfrm>
            <a:solidFill>
              <a:schemeClr val="bg1"/>
            </a:solidFill>
          </p:grpSpPr>
          <p:cxnSp>
            <p:nvCxnSpPr>
              <p:cNvPr id="339" name="直線コネクタ 338"/>
              <p:cNvCxnSpPr/>
              <p:nvPr/>
            </p:nvCxnSpPr>
            <p:spPr bwMode="auto">
              <a:xfrm rot="16200000">
                <a:off x="4025562" y="2942169"/>
                <a:ext cx="0" cy="36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直線コネクタ 339"/>
              <p:cNvCxnSpPr/>
              <p:nvPr/>
            </p:nvCxnSpPr>
            <p:spPr bwMode="auto">
              <a:xfrm rot="16200000">
                <a:off x="3971293" y="2957226"/>
                <a:ext cx="144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直線コネクタ 340"/>
              <p:cNvCxnSpPr/>
              <p:nvPr/>
            </p:nvCxnSpPr>
            <p:spPr bwMode="auto">
              <a:xfrm rot="16200000">
                <a:off x="4130910" y="2801112"/>
                <a:ext cx="0" cy="180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直線コネクタ 341"/>
              <p:cNvCxnSpPr/>
              <p:nvPr/>
            </p:nvCxnSpPr>
            <p:spPr bwMode="auto">
              <a:xfrm rot="16200000">
                <a:off x="4130910" y="2939225"/>
                <a:ext cx="0" cy="180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直線コネクタ 342"/>
              <p:cNvCxnSpPr/>
              <p:nvPr/>
            </p:nvCxnSpPr>
            <p:spPr bwMode="auto">
              <a:xfrm rot="16200000">
                <a:off x="4145123" y="2957226"/>
                <a:ext cx="144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直線コネクタ 343"/>
              <p:cNvCxnSpPr/>
              <p:nvPr/>
            </p:nvCxnSpPr>
            <p:spPr bwMode="auto">
              <a:xfrm rot="16200000">
                <a:off x="3974513" y="2890828"/>
                <a:ext cx="0" cy="72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直線コネクタ 344"/>
              <p:cNvCxnSpPr/>
              <p:nvPr/>
            </p:nvCxnSpPr>
            <p:spPr bwMode="auto">
              <a:xfrm rot="16200000">
                <a:off x="3974513" y="2871776"/>
                <a:ext cx="0" cy="72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直線コネクタ 345"/>
              <p:cNvCxnSpPr/>
              <p:nvPr/>
            </p:nvCxnSpPr>
            <p:spPr bwMode="auto">
              <a:xfrm rot="16200000">
                <a:off x="3989570" y="2944558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直線コネクタ 346"/>
              <p:cNvCxnSpPr/>
              <p:nvPr/>
            </p:nvCxnSpPr>
            <p:spPr bwMode="auto">
              <a:xfrm rot="16200000">
                <a:off x="3953849" y="2887405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直線コネクタ 347"/>
              <p:cNvCxnSpPr/>
              <p:nvPr/>
            </p:nvCxnSpPr>
            <p:spPr bwMode="auto">
              <a:xfrm rot="16200000">
                <a:off x="3925275" y="2944558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直線コネクタ 348"/>
              <p:cNvCxnSpPr/>
              <p:nvPr/>
            </p:nvCxnSpPr>
            <p:spPr bwMode="auto">
              <a:xfrm rot="16200000">
                <a:off x="3925543" y="2942169"/>
                <a:ext cx="0" cy="36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直線コネクタ 349"/>
              <p:cNvCxnSpPr/>
              <p:nvPr/>
            </p:nvCxnSpPr>
            <p:spPr bwMode="auto">
              <a:xfrm rot="16200000">
                <a:off x="4339885" y="2942169"/>
                <a:ext cx="0" cy="36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1" name="直線コネクタ 350"/>
              <p:cNvCxnSpPr/>
              <p:nvPr/>
            </p:nvCxnSpPr>
            <p:spPr bwMode="auto">
              <a:xfrm rot="16200000">
                <a:off x="4288836" y="2890828"/>
                <a:ext cx="0" cy="72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2" name="直線コネクタ 351"/>
              <p:cNvCxnSpPr/>
              <p:nvPr/>
            </p:nvCxnSpPr>
            <p:spPr bwMode="auto">
              <a:xfrm rot="16200000">
                <a:off x="4288836" y="2871776"/>
                <a:ext cx="0" cy="72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3" name="直線コネクタ 352"/>
              <p:cNvCxnSpPr/>
              <p:nvPr/>
            </p:nvCxnSpPr>
            <p:spPr bwMode="auto">
              <a:xfrm rot="16200000">
                <a:off x="4303893" y="2944558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4" name="直線コネクタ 353"/>
              <p:cNvCxnSpPr/>
              <p:nvPr/>
            </p:nvCxnSpPr>
            <p:spPr bwMode="auto">
              <a:xfrm rot="16200000">
                <a:off x="4268172" y="2887405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直線コネクタ 354"/>
              <p:cNvCxnSpPr/>
              <p:nvPr/>
            </p:nvCxnSpPr>
            <p:spPr bwMode="auto">
              <a:xfrm rot="16200000">
                <a:off x="4239598" y="2944558"/>
                <a:ext cx="36000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直線コネクタ 355"/>
              <p:cNvCxnSpPr/>
              <p:nvPr/>
            </p:nvCxnSpPr>
            <p:spPr bwMode="auto">
              <a:xfrm rot="16200000">
                <a:off x="4239866" y="2942169"/>
                <a:ext cx="0" cy="3600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57" name="グループ化 391"/>
              <p:cNvGrpSpPr/>
              <p:nvPr/>
            </p:nvGrpSpPr>
            <p:grpSpPr>
              <a:xfrm>
                <a:off x="4080921" y="2856289"/>
                <a:ext cx="101055" cy="65484"/>
                <a:chOff x="4142811" y="2653904"/>
                <a:chExt cx="101055" cy="65484"/>
              </a:xfrm>
              <a:grpFill/>
            </p:grpSpPr>
            <p:sp>
              <p:nvSpPr>
                <p:cNvPr id="361" name="二等辺三角形 360"/>
                <p:cNvSpPr/>
                <p:nvPr/>
              </p:nvSpPr>
              <p:spPr bwMode="auto">
                <a:xfrm rot="5400000">
                  <a:off x="4146069" y="2650646"/>
                  <a:ext cx="65484" cy="72000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lnSpc>
                      <a:spcPct val="90000"/>
                    </a:lnSpc>
                    <a:defRPr/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362" name="円/楕円 361"/>
                <p:cNvSpPr/>
                <p:nvPr/>
              </p:nvSpPr>
              <p:spPr bwMode="auto">
                <a:xfrm>
                  <a:off x="4198147" y="2666525"/>
                  <a:ext cx="45719" cy="45719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lnSpc>
                      <a:spcPct val="90000"/>
                    </a:lnSpc>
                    <a:defRPr/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</p:grpSp>
          <p:grpSp>
            <p:nvGrpSpPr>
              <p:cNvPr id="358" name="グループ化 392"/>
              <p:cNvGrpSpPr/>
              <p:nvPr/>
            </p:nvGrpSpPr>
            <p:grpSpPr>
              <a:xfrm flipH="1">
                <a:off x="4080921" y="2999165"/>
                <a:ext cx="101055" cy="65484"/>
                <a:chOff x="4142811" y="2653904"/>
                <a:chExt cx="101055" cy="65484"/>
              </a:xfrm>
              <a:grpFill/>
            </p:grpSpPr>
            <p:sp>
              <p:nvSpPr>
                <p:cNvPr id="359" name="二等辺三角形 358"/>
                <p:cNvSpPr/>
                <p:nvPr/>
              </p:nvSpPr>
              <p:spPr bwMode="auto">
                <a:xfrm rot="5400000">
                  <a:off x="4146069" y="2650646"/>
                  <a:ext cx="65484" cy="72000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 anchor="ctr"/>
                <a:lstStyle/>
                <a:p>
                  <a:pPr>
                    <a:lnSpc>
                      <a:spcPct val="90000"/>
                    </a:lnSpc>
                    <a:defRPr/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  <p:sp>
              <p:nvSpPr>
                <p:cNvPr id="360" name="円/楕円 359"/>
                <p:cNvSpPr/>
                <p:nvPr/>
              </p:nvSpPr>
              <p:spPr bwMode="auto">
                <a:xfrm>
                  <a:off x="4198147" y="2666525"/>
                  <a:ext cx="45719" cy="45719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lnSpc>
                      <a:spcPct val="90000"/>
                    </a:lnSpc>
                    <a:defRPr/>
                  </a:pPr>
                  <a:endParaRPr lang="ja-JP" altLang="en-US">
                    <a:ea typeface="HGPｺﾞｼｯｸE" pitchFamily="50" charset="-128"/>
                  </a:endParaRPr>
                </a:p>
              </p:txBody>
            </p:sp>
          </p:grpSp>
        </p:grpSp>
        <p:sp>
          <p:nvSpPr>
            <p:cNvPr id="336" name="稲妻 405"/>
            <p:cNvSpPr>
              <a:spLocks noChangeArrowheads="1"/>
            </p:cNvSpPr>
            <p:nvPr/>
          </p:nvSpPr>
          <p:spPr bwMode="auto">
            <a:xfrm>
              <a:off x="5250356" y="2738494"/>
              <a:ext cx="216167" cy="274527"/>
            </a:xfrm>
            <a:prstGeom prst="lightningBolt">
              <a:avLst/>
            </a:prstGeom>
            <a:solidFill>
              <a:srgbClr val="FF0000"/>
            </a:solidFill>
            <a:ln w="9525" algn="ctr">
              <a:solidFill>
                <a:srgbClr val="FFC000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337" name="テキスト ボックス 336"/>
            <p:cNvSpPr txBox="1"/>
            <p:nvPr/>
          </p:nvSpPr>
          <p:spPr>
            <a:xfrm>
              <a:off x="5059369" y="2417564"/>
              <a:ext cx="1085710" cy="2856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ja-JP" altLang="en-US" sz="1400" dirty="0">
                  <a:ea typeface="HGPｺﾞｼｯｸE" pitchFamily="50" charset="-128"/>
                </a:rPr>
                <a:t>ソフトエラー</a:t>
              </a:r>
              <a:endParaRPr lang="ja-JP" altLang="en-US" sz="1050" dirty="0">
                <a:ea typeface="HGPｺﾞｼｯｸE" pitchFamily="50" charset="-128"/>
              </a:endParaRPr>
            </a:p>
          </p:txBody>
        </p:sp>
        <p:sp>
          <p:nvSpPr>
            <p:cNvPr id="338" name="テキスト ボックス 441"/>
            <p:cNvSpPr txBox="1">
              <a:spLocks noChangeArrowheads="1"/>
            </p:cNvSpPr>
            <p:nvPr/>
          </p:nvSpPr>
          <p:spPr bwMode="auto">
            <a:xfrm>
              <a:off x="5145142" y="3295251"/>
              <a:ext cx="914035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ja-JP" sz="1400">
                  <a:ea typeface="HGPｺﾞｼｯｸE" pitchFamily="50" charset="-128"/>
                </a:rPr>
                <a:t>CRAM</a:t>
              </a:r>
              <a:r>
                <a:rPr lang="ja-JP" altLang="en-US" sz="1400">
                  <a:ea typeface="HGPｺﾞｼｯｸE" pitchFamily="50" charset="-128"/>
                </a:rPr>
                <a:t>を</a:t>
              </a:r>
              <a:endParaRPr lang="en-US" altLang="ja-JP" sz="1400">
                <a:ea typeface="HGPｺﾞｼｯｸE" pitchFamily="50" charset="-128"/>
              </a:endParaRPr>
            </a:p>
            <a:p>
              <a:pPr algn="ctr">
                <a:lnSpc>
                  <a:spcPct val="90000"/>
                </a:lnSpc>
              </a:pPr>
              <a:r>
                <a:rPr lang="ja-JP" altLang="en-US" sz="1400">
                  <a:ea typeface="HGPｺﾞｼｯｸE" pitchFamily="50" charset="-128"/>
                </a:rPr>
                <a:t>構成する</a:t>
              </a:r>
              <a:r>
                <a:rPr lang="en-US" altLang="ja-JP" sz="1400">
                  <a:ea typeface="HGPｺﾞｼｯｸE" pitchFamily="50" charset="-128"/>
                </a:rPr>
                <a:t>SRAM</a:t>
              </a:r>
              <a:endParaRPr lang="ja-JP" altLang="en-US" sz="1400">
                <a:ea typeface="HGPｺﾞｼｯｸE" pitchFamily="50" charset="-128"/>
              </a:endParaRPr>
            </a:p>
          </p:txBody>
        </p:sp>
      </p:grpSp>
      <p:sp>
        <p:nvSpPr>
          <p:cNvPr id="371" name="平行四辺形 370"/>
          <p:cNvSpPr/>
          <p:nvPr/>
        </p:nvSpPr>
        <p:spPr bwMode="auto">
          <a:xfrm>
            <a:off x="5323256" y="5029704"/>
            <a:ext cx="3073676" cy="425838"/>
          </a:xfrm>
          <a:prstGeom prst="parallelogram">
            <a:avLst>
              <a:gd name="adj" fmla="val 102873"/>
            </a:avLst>
          </a:prstGeom>
          <a:gradFill>
            <a:gsLst>
              <a:gs pos="24000">
                <a:schemeClr val="accent5">
                  <a:lumMod val="75000"/>
                </a:schemeClr>
              </a:gs>
              <a:gs pos="61000">
                <a:schemeClr val="accent6">
                  <a:lumMod val="40000"/>
                  <a:lumOff val="60000"/>
                  <a:alpha val="83000"/>
                </a:schemeClr>
              </a:gs>
            </a:gsLst>
            <a:lin ang="2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ja-JP" altLang="en-US">
              <a:ea typeface="HGPｺﾞｼｯｸE" pitchFamily="50" charset="-128"/>
            </a:endParaRPr>
          </a:p>
        </p:txBody>
      </p:sp>
      <p:sp>
        <p:nvSpPr>
          <p:cNvPr id="372" name="平行四辺形 451"/>
          <p:cNvSpPr>
            <a:spLocks noChangeArrowheads="1"/>
          </p:cNvSpPr>
          <p:nvPr/>
        </p:nvSpPr>
        <p:spPr bwMode="auto">
          <a:xfrm>
            <a:off x="5475288" y="2932113"/>
            <a:ext cx="2057400" cy="427037"/>
          </a:xfrm>
          <a:prstGeom prst="parallelogram">
            <a:avLst>
              <a:gd name="adj" fmla="val 102580"/>
            </a:avLst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ja-JP" altLang="en-US" sz="1400">
              <a:latin typeface="Arial Narrow" pitchFamily="34" charset="0"/>
              <a:ea typeface="HGPｺﾞｼｯｸE" pitchFamily="50" charset="-128"/>
            </a:endParaRPr>
          </a:p>
        </p:txBody>
      </p:sp>
      <p:grpSp>
        <p:nvGrpSpPr>
          <p:cNvPr id="373" name="グループ化 395"/>
          <p:cNvGrpSpPr/>
          <p:nvPr/>
        </p:nvGrpSpPr>
        <p:grpSpPr>
          <a:xfrm>
            <a:off x="6064150" y="2967661"/>
            <a:ext cx="723724" cy="372577"/>
            <a:chOff x="3907543" y="2856289"/>
            <a:chExt cx="450342" cy="208360"/>
          </a:xfrm>
          <a:solidFill>
            <a:schemeClr val="bg1"/>
          </a:solidFill>
        </p:grpSpPr>
        <p:cxnSp>
          <p:nvCxnSpPr>
            <p:cNvPr id="374" name="直線コネクタ 373"/>
            <p:cNvCxnSpPr/>
            <p:nvPr/>
          </p:nvCxnSpPr>
          <p:spPr bwMode="auto">
            <a:xfrm rot="16200000">
              <a:off x="4025562" y="2942169"/>
              <a:ext cx="0" cy="36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線コネクタ 374"/>
            <p:cNvCxnSpPr/>
            <p:nvPr/>
          </p:nvCxnSpPr>
          <p:spPr bwMode="auto">
            <a:xfrm rot="16200000">
              <a:off x="3971293" y="2957226"/>
              <a:ext cx="144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線コネクタ 375"/>
            <p:cNvCxnSpPr/>
            <p:nvPr/>
          </p:nvCxnSpPr>
          <p:spPr bwMode="auto">
            <a:xfrm rot="16200000">
              <a:off x="4130910" y="2801112"/>
              <a:ext cx="0" cy="18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線コネクタ 376"/>
            <p:cNvCxnSpPr/>
            <p:nvPr/>
          </p:nvCxnSpPr>
          <p:spPr bwMode="auto">
            <a:xfrm rot="16200000">
              <a:off x="4130910" y="2939225"/>
              <a:ext cx="0" cy="180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線コネクタ 377"/>
            <p:cNvCxnSpPr/>
            <p:nvPr/>
          </p:nvCxnSpPr>
          <p:spPr bwMode="auto">
            <a:xfrm rot="16200000">
              <a:off x="4145123" y="2957226"/>
              <a:ext cx="144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線コネクタ 378"/>
            <p:cNvCxnSpPr/>
            <p:nvPr/>
          </p:nvCxnSpPr>
          <p:spPr bwMode="auto">
            <a:xfrm rot="16200000">
              <a:off x="3974513" y="2890828"/>
              <a:ext cx="0" cy="72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線コネクタ 379"/>
            <p:cNvCxnSpPr/>
            <p:nvPr/>
          </p:nvCxnSpPr>
          <p:spPr bwMode="auto">
            <a:xfrm rot="16200000">
              <a:off x="3974513" y="2871776"/>
              <a:ext cx="0" cy="72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線コネクタ 380"/>
            <p:cNvCxnSpPr/>
            <p:nvPr/>
          </p:nvCxnSpPr>
          <p:spPr bwMode="auto">
            <a:xfrm rot="16200000">
              <a:off x="3989570" y="2944558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線コネクタ 381"/>
            <p:cNvCxnSpPr/>
            <p:nvPr/>
          </p:nvCxnSpPr>
          <p:spPr bwMode="auto">
            <a:xfrm rot="16200000">
              <a:off x="3953849" y="2887405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直線コネクタ 382"/>
            <p:cNvCxnSpPr/>
            <p:nvPr/>
          </p:nvCxnSpPr>
          <p:spPr bwMode="auto">
            <a:xfrm rot="16200000">
              <a:off x="3925275" y="2944558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直線コネクタ 383"/>
            <p:cNvCxnSpPr/>
            <p:nvPr/>
          </p:nvCxnSpPr>
          <p:spPr bwMode="auto">
            <a:xfrm rot="16200000">
              <a:off x="3925543" y="2942169"/>
              <a:ext cx="0" cy="36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直線コネクタ 384"/>
            <p:cNvCxnSpPr/>
            <p:nvPr/>
          </p:nvCxnSpPr>
          <p:spPr bwMode="auto">
            <a:xfrm rot="16200000">
              <a:off x="4339885" y="2942169"/>
              <a:ext cx="0" cy="36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直線コネクタ 385"/>
            <p:cNvCxnSpPr/>
            <p:nvPr/>
          </p:nvCxnSpPr>
          <p:spPr bwMode="auto">
            <a:xfrm rot="16200000">
              <a:off x="4288836" y="2890828"/>
              <a:ext cx="0" cy="72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直線コネクタ 386"/>
            <p:cNvCxnSpPr/>
            <p:nvPr/>
          </p:nvCxnSpPr>
          <p:spPr bwMode="auto">
            <a:xfrm rot="16200000">
              <a:off x="4288836" y="2871776"/>
              <a:ext cx="0" cy="72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直線コネクタ 387"/>
            <p:cNvCxnSpPr/>
            <p:nvPr/>
          </p:nvCxnSpPr>
          <p:spPr bwMode="auto">
            <a:xfrm rot="16200000">
              <a:off x="4303893" y="2944558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直線コネクタ 388"/>
            <p:cNvCxnSpPr/>
            <p:nvPr/>
          </p:nvCxnSpPr>
          <p:spPr bwMode="auto">
            <a:xfrm rot="16200000">
              <a:off x="4268172" y="2887405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直線コネクタ 389"/>
            <p:cNvCxnSpPr/>
            <p:nvPr/>
          </p:nvCxnSpPr>
          <p:spPr bwMode="auto">
            <a:xfrm rot="16200000">
              <a:off x="4239598" y="2944558"/>
              <a:ext cx="3600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1" name="直線コネクタ 390"/>
            <p:cNvCxnSpPr/>
            <p:nvPr/>
          </p:nvCxnSpPr>
          <p:spPr bwMode="auto">
            <a:xfrm rot="16200000">
              <a:off x="4239866" y="2942169"/>
              <a:ext cx="0" cy="36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92" name="グループ化 391"/>
            <p:cNvGrpSpPr/>
            <p:nvPr/>
          </p:nvGrpSpPr>
          <p:grpSpPr>
            <a:xfrm>
              <a:off x="4080921" y="2856289"/>
              <a:ext cx="101055" cy="65484"/>
              <a:chOff x="4142811" y="2653904"/>
              <a:chExt cx="101055" cy="65484"/>
            </a:xfrm>
            <a:grpFill/>
          </p:grpSpPr>
          <p:sp>
            <p:nvSpPr>
              <p:cNvPr id="396" name="二等辺三角形 395"/>
              <p:cNvSpPr/>
              <p:nvPr/>
            </p:nvSpPr>
            <p:spPr bwMode="auto">
              <a:xfrm rot="5400000">
                <a:off x="4146069" y="2650646"/>
                <a:ext cx="65484" cy="72000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90000"/>
                  </a:lnSpc>
                  <a:defRPr/>
                </a:pPr>
                <a:endParaRPr lang="ja-JP" altLang="en-US">
                  <a:ea typeface="HGPｺﾞｼｯｸE" pitchFamily="50" charset="-128"/>
                </a:endParaRPr>
              </a:p>
            </p:txBody>
          </p:sp>
          <p:sp>
            <p:nvSpPr>
              <p:cNvPr id="397" name="円/楕円 396"/>
              <p:cNvSpPr/>
              <p:nvPr/>
            </p:nvSpPr>
            <p:spPr bwMode="auto">
              <a:xfrm>
                <a:off x="4198147" y="2666525"/>
                <a:ext cx="45719" cy="45719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defRPr/>
                </a:pPr>
                <a:endParaRPr lang="ja-JP" altLang="en-US">
                  <a:ea typeface="HGPｺﾞｼｯｸE" pitchFamily="50" charset="-128"/>
                </a:endParaRPr>
              </a:p>
            </p:txBody>
          </p:sp>
        </p:grpSp>
        <p:grpSp>
          <p:nvGrpSpPr>
            <p:cNvPr id="393" name="グループ化 392"/>
            <p:cNvGrpSpPr/>
            <p:nvPr/>
          </p:nvGrpSpPr>
          <p:grpSpPr>
            <a:xfrm flipH="1">
              <a:off x="4080921" y="2999165"/>
              <a:ext cx="101055" cy="65484"/>
              <a:chOff x="4142811" y="2653904"/>
              <a:chExt cx="101055" cy="65484"/>
            </a:xfrm>
            <a:grpFill/>
          </p:grpSpPr>
          <p:sp>
            <p:nvSpPr>
              <p:cNvPr id="394" name="二等辺三角形 393"/>
              <p:cNvSpPr/>
              <p:nvPr/>
            </p:nvSpPr>
            <p:spPr bwMode="auto">
              <a:xfrm rot="5400000">
                <a:off x="4146069" y="2650646"/>
                <a:ext cx="65484" cy="72000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>
                  <a:lnSpc>
                    <a:spcPct val="90000"/>
                  </a:lnSpc>
                  <a:defRPr/>
                </a:pPr>
                <a:endParaRPr lang="ja-JP" altLang="en-US">
                  <a:ea typeface="HGPｺﾞｼｯｸE" pitchFamily="50" charset="-128"/>
                </a:endParaRPr>
              </a:p>
            </p:txBody>
          </p:sp>
          <p:sp>
            <p:nvSpPr>
              <p:cNvPr id="395" name="円/楕円 394"/>
              <p:cNvSpPr/>
              <p:nvPr/>
            </p:nvSpPr>
            <p:spPr bwMode="auto">
              <a:xfrm>
                <a:off x="4198147" y="2666525"/>
                <a:ext cx="45719" cy="45719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defRPr/>
                </a:pPr>
                <a:endParaRPr lang="ja-JP" altLang="en-US">
                  <a:ea typeface="HGPｺﾞｼｯｸE" pitchFamily="50" charset="-128"/>
                </a:endParaRPr>
              </a:p>
            </p:txBody>
          </p:sp>
        </p:grpSp>
      </p:grpSp>
      <p:sp>
        <p:nvSpPr>
          <p:cNvPr id="398" name="平行四辺形 521"/>
          <p:cNvSpPr>
            <a:spLocks noChangeArrowheads="1"/>
          </p:cNvSpPr>
          <p:nvPr/>
        </p:nvSpPr>
        <p:spPr bwMode="auto">
          <a:xfrm>
            <a:off x="7294563" y="2932113"/>
            <a:ext cx="1252537" cy="427037"/>
          </a:xfrm>
          <a:prstGeom prst="parallelogram">
            <a:avLst>
              <a:gd name="adj" fmla="val 102604"/>
            </a:avLst>
          </a:prstGeom>
          <a:solidFill>
            <a:srgbClr val="E6B18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ja-JP" altLang="en-US" sz="1400">
              <a:latin typeface="Arial Narrow" pitchFamily="34" charset="0"/>
              <a:ea typeface="HGPｺﾞｼｯｸE" pitchFamily="50" charset="-128"/>
            </a:endParaRPr>
          </a:p>
        </p:txBody>
      </p:sp>
      <p:grpSp>
        <p:nvGrpSpPr>
          <p:cNvPr id="399" name="グループ化 398"/>
          <p:cNvGrpSpPr/>
          <p:nvPr/>
        </p:nvGrpSpPr>
        <p:grpSpPr>
          <a:xfrm>
            <a:off x="6037117" y="5098607"/>
            <a:ext cx="601390" cy="233619"/>
            <a:chOff x="5765010" y="3950755"/>
            <a:chExt cx="601390" cy="233619"/>
          </a:xfrm>
          <a:solidFill>
            <a:schemeClr val="bg1"/>
          </a:solidFill>
        </p:grpSpPr>
        <p:sp>
          <p:nvSpPr>
            <p:cNvPr id="400" name="フローチャート : 論理積ゲート 399"/>
            <p:cNvSpPr/>
            <p:nvPr/>
          </p:nvSpPr>
          <p:spPr bwMode="auto">
            <a:xfrm>
              <a:off x="5934799" y="3950755"/>
              <a:ext cx="258417" cy="233619"/>
            </a:xfrm>
            <a:prstGeom prst="flowChartDelay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>
                <a:ea typeface="HGPｺﾞｼｯｸE" pitchFamily="50" charset="-128"/>
              </a:endParaRPr>
            </a:p>
          </p:txBody>
        </p:sp>
        <p:cxnSp>
          <p:nvCxnSpPr>
            <p:cNvPr id="401" name="直線コネクタ 400"/>
            <p:cNvCxnSpPr/>
            <p:nvPr/>
          </p:nvCxnSpPr>
          <p:spPr bwMode="auto">
            <a:xfrm flipV="1">
              <a:off x="5765010" y="4005064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2" name="直線コネクタ 401"/>
            <p:cNvCxnSpPr/>
            <p:nvPr/>
          </p:nvCxnSpPr>
          <p:spPr bwMode="auto">
            <a:xfrm flipV="1">
              <a:off x="5765010" y="4124127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直線コネクタ 402"/>
            <p:cNvCxnSpPr/>
            <p:nvPr/>
          </p:nvCxnSpPr>
          <p:spPr bwMode="auto">
            <a:xfrm flipV="1">
              <a:off x="6198398" y="4059834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4" name="グループ化 403"/>
          <p:cNvGrpSpPr/>
          <p:nvPr/>
        </p:nvGrpSpPr>
        <p:grpSpPr>
          <a:xfrm>
            <a:off x="6515749" y="5153376"/>
            <a:ext cx="546627" cy="233619"/>
            <a:chOff x="5765010" y="3950755"/>
            <a:chExt cx="546627" cy="233619"/>
          </a:xfrm>
          <a:solidFill>
            <a:schemeClr val="bg1"/>
          </a:solidFill>
        </p:grpSpPr>
        <p:sp>
          <p:nvSpPr>
            <p:cNvPr id="405" name="月 404"/>
            <p:cNvSpPr/>
            <p:nvPr/>
          </p:nvSpPr>
          <p:spPr bwMode="auto">
            <a:xfrm rot="10800000">
              <a:off x="5882417" y="3950755"/>
              <a:ext cx="258417" cy="233619"/>
            </a:xfrm>
            <a:prstGeom prst="moon">
              <a:avLst>
                <a:gd name="adj" fmla="val 74880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>
                <a:ea typeface="HGPｺﾞｼｯｸE" pitchFamily="50" charset="-128"/>
              </a:endParaRPr>
            </a:p>
          </p:txBody>
        </p:sp>
        <p:cxnSp>
          <p:nvCxnSpPr>
            <p:cNvPr id="406" name="直線コネクタ 405"/>
            <p:cNvCxnSpPr/>
            <p:nvPr/>
          </p:nvCxnSpPr>
          <p:spPr bwMode="auto">
            <a:xfrm flipV="1">
              <a:off x="5765010" y="4005064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直線コネクタ 406"/>
            <p:cNvCxnSpPr/>
            <p:nvPr/>
          </p:nvCxnSpPr>
          <p:spPr bwMode="auto">
            <a:xfrm flipV="1">
              <a:off x="5765010" y="4124127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8" name="直線コネクタ 407"/>
            <p:cNvCxnSpPr/>
            <p:nvPr/>
          </p:nvCxnSpPr>
          <p:spPr bwMode="auto">
            <a:xfrm flipV="1">
              <a:off x="6143635" y="4059834"/>
              <a:ext cx="168002" cy="19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09" name="直線コネクタ 534"/>
          <p:cNvCxnSpPr>
            <a:cxnSpLocks noChangeShapeType="1"/>
          </p:cNvCxnSpPr>
          <p:nvPr/>
        </p:nvCxnSpPr>
        <p:spPr bwMode="auto">
          <a:xfrm>
            <a:off x="5451475" y="4165600"/>
            <a:ext cx="3143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410" name="テキスト ボックス 536"/>
          <p:cNvSpPr txBox="1">
            <a:spLocks noChangeArrowheads="1"/>
          </p:cNvSpPr>
          <p:nvPr/>
        </p:nvSpPr>
        <p:spPr bwMode="auto">
          <a:xfrm>
            <a:off x="5580112" y="5419324"/>
            <a:ext cx="160653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600" dirty="0" smtClean="0">
                <a:ea typeface="HGPｺﾞｼｯｸE" pitchFamily="50" charset="-128"/>
              </a:rPr>
              <a:t>ユーザ論理回路</a:t>
            </a:r>
            <a:endParaRPr lang="ja-JP" altLang="en-US" sz="1600" dirty="0">
              <a:ea typeface="HGPｺﾞｼｯｸE" pitchFamily="50" charset="-128"/>
            </a:endParaRPr>
          </a:p>
        </p:txBody>
      </p:sp>
      <p:sp>
        <p:nvSpPr>
          <p:cNvPr id="412" name="テキスト ボックス 538"/>
          <p:cNvSpPr txBox="1">
            <a:spLocks noChangeArrowheads="1"/>
          </p:cNvSpPr>
          <p:nvPr/>
        </p:nvSpPr>
        <p:spPr bwMode="auto">
          <a:xfrm>
            <a:off x="5523586" y="3422650"/>
            <a:ext cx="1928734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1600" dirty="0">
                <a:ea typeface="HGPｺﾞｼｯｸE" pitchFamily="50" charset="-128"/>
              </a:rPr>
              <a:t>論理・配線</a:t>
            </a:r>
            <a:r>
              <a:rPr lang="ja-JP" altLang="en-US" sz="1600" dirty="0" smtClean="0">
                <a:ea typeface="HGPｺﾞｼｯｸE" pitchFamily="50" charset="-128"/>
              </a:rPr>
              <a:t>設定情報</a:t>
            </a:r>
            <a:endParaRPr lang="en-US" altLang="ja-JP" sz="1600" dirty="0">
              <a:ea typeface="HGPｺﾞｼｯｸE" pitchFamily="50" charset="-128"/>
            </a:endParaRPr>
          </a:p>
        </p:txBody>
      </p:sp>
      <p:sp>
        <p:nvSpPr>
          <p:cNvPr id="413" name="テキスト ボックス 539"/>
          <p:cNvSpPr txBox="1">
            <a:spLocks noChangeArrowheads="1"/>
          </p:cNvSpPr>
          <p:nvPr/>
        </p:nvSpPr>
        <p:spPr bwMode="auto">
          <a:xfrm>
            <a:off x="7716838" y="2432050"/>
            <a:ext cx="8001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600">
                <a:ea typeface="HGPｺﾞｼｯｸE" pitchFamily="50" charset="-128"/>
              </a:rPr>
              <a:t>CRAM</a:t>
            </a:r>
          </a:p>
          <a:p>
            <a:pPr algn="ctr">
              <a:lnSpc>
                <a:spcPct val="90000"/>
              </a:lnSpc>
            </a:pPr>
            <a:r>
              <a:rPr lang="ja-JP" altLang="en-US" sz="1600">
                <a:ea typeface="HGPｺﾞｼｯｸE" pitchFamily="50" charset="-128"/>
              </a:rPr>
              <a:t>制御部</a:t>
            </a:r>
            <a:endParaRPr lang="en-US" altLang="ja-JP" sz="1600">
              <a:ea typeface="HGPｺﾞｼｯｸE" pitchFamily="50" charset="-128"/>
            </a:endParaRPr>
          </a:p>
        </p:txBody>
      </p:sp>
      <p:sp>
        <p:nvSpPr>
          <p:cNvPr id="414" name="テキスト ボックス 540"/>
          <p:cNvSpPr txBox="1">
            <a:spLocks noChangeArrowheads="1"/>
          </p:cNvSpPr>
          <p:nvPr/>
        </p:nvSpPr>
        <p:spPr bwMode="auto">
          <a:xfrm>
            <a:off x="5940424" y="2584450"/>
            <a:ext cx="731289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600" dirty="0" smtClean="0">
                <a:ea typeface="HGPｺﾞｼｯｸE" pitchFamily="50" charset="-128"/>
              </a:rPr>
              <a:t>CRAM</a:t>
            </a:r>
            <a:endParaRPr lang="en-US" altLang="ja-JP" sz="1600" dirty="0">
              <a:ea typeface="HGPｺﾞｼｯｸE" pitchFamily="50" charset="-128"/>
            </a:endParaRPr>
          </a:p>
        </p:txBody>
      </p:sp>
      <p:sp>
        <p:nvSpPr>
          <p:cNvPr id="415" name="テキスト ボックス 541"/>
          <p:cNvSpPr txBox="1">
            <a:spLocks noChangeArrowheads="1"/>
          </p:cNvSpPr>
          <p:nvPr/>
        </p:nvSpPr>
        <p:spPr bwMode="auto">
          <a:xfrm>
            <a:off x="7520632" y="4762590"/>
            <a:ext cx="939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1600">
                <a:ea typeface="HGPｺﾞｼｯｸE" pitchFamily="50" charset="-128"/>
              </a:rPr>
              <a:t>LUT/SW</a:t>
            </a:r>
            <a:endParaRPr lang="ja-JP" altLang="en-US" sz="1600">
              <a:ea typeface="HGPｺﾞｼｯｸE" pitchFamily="50" charset="-128"/>
            </a:endParaRPr>
          </a:p>
        </p:txBody>
      </p:sp>
      <p:sp>
        <p:nvSpPr>
          <p:cNvPr id="416" name="テキスト ボックス 544"/>
          <p:cNvSpPr txBox="1">
            <a:spLocks noChangeArrowheads="1"/>
          </p:cNvSpPr>
          <p:nvPr/>
        </p:nvSpPr>
        <p:spPr bwMode="auto">
          <a:xfrm>
            <a:off x="5222875" y="2112743"/>
            <a:ext cx="348845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800" u="sng" dirty="0" smtClean="0">
                <a:ea typeface="HGPｺﾞｼｯｸE" pitchFamily="50" charset="-128"/>
              </a:rPr>
              <a:t>コンフィグレーション階層での対策</a:t>
            </a:r>
            <a:endParaRPr lang="ja-JP" altLang="en-US" sz="1800" u="sng" dirty="0">
              <a:ea typeface="HGPｺﾞｼｯｸE" pitchFamily="50" charset="-128"/>
            </a:endParaRPr>
          </a:p>
        </p:txBody>
      </p:sp>
      <p:sp>
        <p:nvSpPr>
          <p:cNvPr id="417" name="テキスト ボックス 546"/>
          <p:cNvSpPr txBox="1">
            <a:spLocks noChangeArrowheads="1"/>
          </p:cNvSpPr>
          <p:nvPr/>
        </p:nvSpPr>
        <p:spPr bwMode="auto">
          <a:xfrm>
            <a:off x="5229015" y="4383512"/>
            <a:ext cx="200728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800" u="sng" dirty="0">
                <a:ea typeface="HGPｺﾞｼｯｸE" pitchFamily="50" charset="-128"/>
              </a:rPr>
              <a:t>機能</a:t>
            </a:r>
            <a:r>
              <a:rPr lang="ja-JP" altLang="en-US" sz="1800" u="sng" dirty="0" smtClean="0">
                <a:ea typeface="HGPｺﾞｼｯｸE" pitchFamily="50" charset="-128"/>
              </a:rPr>
              <a:t>階層での対策</a:t>
            </a:r>
            <a:endParaRPr lang="ja-JP" altLang="en-US" sz="1800" u="sng" dirty="0">
              <a:ea typeface="HGPｺﾞｼｯｸE" pitchFamily="50" charset="-128"/>
            </a:endParaRPr>
          </a:p>
        </p:txBody>
      </p:sp>
      <p:sp>
        <p:nvSpPr>
          <p:cNvPr id="418" name="テキスト ボックス 547"/>
          <p:cNvSpPr txBox="1">
            <a:spLocks noChangeArrowheads="1"/>
          </p:cNvSpPr>
          <p:nvPr/>
        </p:nvSpPr>
        <p:spPr bwMode="auto">
          <a:xfrm>
            <a:off x="4724200" y="6173788"/>
            <a:ext cx="441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000" dirty="0">
                <a:ea typeface="HGPｺﾞｼｯｸE" pitchFamily="50" charset="-128"/>
              </a:rPr>
              <a:t>FPGA</a:t>
            </a:r>
            <a:r>
              <a:rPr lang="ja-JP" altLang="en-US" sz="2000" dirty="0">
                <a:ea typeface="HGPｺﾞｼｯｸE" pitchFamily="50" charset="-128"/>
              </a:rPr>
              <a:t>チップ内の構成</a:t>
            </a:r>
            <a:r>
              <a:rPr lang="ja-JP" altLang="en-US" sz="2000" dirty="0" smtClean="0">
                <a:ea typeface="HGPｺﾞｼｯｸE" pitchFamily="50" charset="-128"/>
              </a:rPr>
              <a:t>階層とエラー対策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419" name="台形 418"/>
          <p:cNvSpPr/>
          <p:nvPr/>
        </p:nvSpPr>
        <p:spPr bwMode="auto">
          <a:xfrm rot="5400000">
            <a:off x="7386489" y="5165021"/>
            <a:ext cx="342900" cy="166687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endParaRPr lang="ja-JP" altLang="en-US">
              <a:ea typeface="HGPｺﾞｼｯｸE" pitchFamily="50" charset="-128"/>
            </a:endParaRPr>
          </a:p>
        </p:txBody>
      </p:sp>
      <p:cxnSp>
        <p:nvCxnSpPr>
          <p:cNvPr id="420" name="直線コネクタ 549"/>
          <p:cNvCxnSpPr>
            <a:cxnSpLocks noChangeShapeType="1"/>
          </p:cNvCxnSpPr>
          <p:nvPr/>
        </p:nvCxnSpPr>
        <p:spPr bwMode="auto">
          <a:xfrm flipV="1">
            <a:off x="7314257" y="5161053"/>
            <a:ext cx="166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1" name="直線コネクタ 550"/>
          <p:cNvCxnSpPr>
            <a:cxnSpLocks noChangeShapeType="1"/>
          </p:cNvCxnSpPr>
          <p:nvPr/>
        </p:nvCxnSpPr>
        <p:spPr bwMode="auto">
          <a:xfrm flipV="1">
            <a:off x="7314257" y="5345203"/>
            <a:ext cx="166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2" name="直線コネクタ 551"/>
          <p:cNvCxnSpPr>
            <a:cxnSpLocks noChangeShapeType="1"/>
          </p:cNvCxnSpPr>
          <p:nvPr/>
        </p:nvCxnSpPr>
        <p:spPr bwMode="auto">
          <a:xfrm flipV="1">
            <a:off x="7650807" y="5243603"/>
            <a:ext cx="166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" name="左カーブ矢印 5"/>
          <p:cNvSpPr/>
          <p:nvPr/>
        </p:nvSpPr>
        <p:spPr bwMode="auto">
          <a:xfrm flipH="1">
            <a:off x="5004048" y="3500147"/>
            <a:ext cx="576064" cy="2203918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11" name="上矢印 410"/>
          <p:cNvSpPr/>
          <p:nvPr/>
        </p:nvSpPr>
        <p:spPr bwMode="auto">
          <a:xfrm rot="18901709">
            <a:off x="6942035" y="2651058"/>
            <a:ext cx="270215" cy="1090091"/>
          </a:xfrm>
          <a:prstGeom prst="upArrow">
            <a:avLst>
              <a:gd name="adj1" fmla="val 50000"/>
              <a:gd name="adj2" fmla="val 569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5" name="上矢印 424"/>
          <p:cNvSpPr/>
          <p:nvPr/>
        </p:nvSpPr>
        <p:spPr bwMode="auto">
          <a:xfrm rot="18901709">
            <a:off x="7175055" y="5538820"/>
            <a:ext cx="262610" cy="601652"/>
          </a:xfrm>
          <a:prstGeom prst="upArrow">
            <a:avLst>
              <a:gd name="adj1" fmla="val 50000"/>
              <a:gd name="adj2" fmla="val 569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3" name="テキスト ボックス 552"/>
          <p:cNvSpPr txBox="1">
            <a:spLocks noChangeArrowheads="1"/>
          </p:cNvSpPr>
          <p:nvPr/>
        </p:nvSpPr>
        <p:spPr bwMode="auto">
          <a:xfrm>
            <a:off x="7421563" y="3409950"/>
            <a:ext cx="16850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dirty="0" smtClean="0">
                <a:solidFill>
                  <a:srgbClr val="0000CC"/>
                </a:solidFill>
                <a:ea typeface="HGPｺﾞｼｯｸE" pitchFamily="50" charset="-128"/>
              </a:rPr>
              <a:t>対策①</a:t>
            </a:r>
            <a:endParaRPr lang="en-US" altLang="ja-JP" dirty="0">
              <a:solidFill>
                <a:srgbClr val="0000CC"/>
              </a:solidFill>
              <a:ea typeface="HGPｺﾞｼｯｸE" pitchFamily="50" charset="-128"/>
            </a:endParaRPr>
          </a:p>
          <a:p>
            <a:pPr>
              <a:lnSpc>
                <a:spcPct val="90000"/>
              </a:lnSpc>
            </a:pPr>
            <a:r>
              <a:rPr lang="en-US" altLang="ja-JP" dirty="0" smtClean="0">
                <a:solidFill>
                  <a:srgbClr val="0000CC"/>
                </a:solidFill>
                <a:ea typeface="HGPｺﾞｼｯｸE" pitchFamily="50" charset="-128"/>
              </a:rPr>
              <a:t>CRC</a:t>
            </a:r>
            <a:r>
              <a:rPr lang="ja-JP" altLang="en-US" dirty="0" smtClean="0">
                <a:solidFill>
                  <a:srgbClr val="0000CC"/>
                </a:solidFill>
                <a:ea typeface="HGPｺﾞｼｯｸE" pitchFamily="50" charset="-128"/>
              </a:rPr>
              <a:t>符号訂正</a:t>
            </a:r>
            <a:endParaRPr lang="en-US" altLang="ja-JP" dirty="0">
              <a:solidFill>
                <a:srgbClr val="0000CC"/>
              </a:solidFill>
              <a:ea typeface="HGPｺﾞｼｯｸE" pitchFamily="50" charset="-128"/>
            </a:endParaRPr>
          </a:p>
        </p:txBody>
      </p:sp>
      <p:sp>
        <p:nvSpPr>
          <p:cNvPr id="424" name="テキスト ボックス 553"/>
          <p:cNvSpPr txBox="1">
            <a:spLocks noChangeArrowheads="1"/>
          </p:cNvSpPr>
          <p:nvPr/>
        </p:nvSpPr>
        <p:spPr bwMode="auto">
          <a:xfrm>
            <a:off x="7421563" y="5502365"/>
            <a:ext cx="14670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dirty="0" smtClean="0">
                <a:solidFill>
                  <a:srgbClr val="0000CC"/>
                </a:solidFill>
                <a:ea typeface="HGPｺﾞｼｯｸE" pitchFamily="50" charset="-128"/>
              </a:rPr>
              <a:t>対策</a:t>
            </a:r>
            <a:r>
              <a:rPr lang="ja-JP" altLang="en-US" dirty="0">
                <a:solidFill>
                  <a:srgbClr val="0000CC"/>
                </a:solidFill>
                <a:ea typeface="HGPｺﾞｼｯｸE" pitchFamily="50" charset="-128"/>
              </a:rPr>
              <a:t>②</a:t>
            </a:r>
            <a:endParaRPr lang="en-US" altLang="ja-JP" dirty="0">
              <a:solidFill>
                <a:srgbClr val="0000CC"/>
              </a:solidFill>
              <a:ea typeface="HGPｺﾞｼｯｸE" pitchFamily="50" charset="-128"/>
            </a:endParaRPr>
          </a:p>
          <a:p>
            <a:pPr>
              <a:lnSpc>
                <a:spcPct val="90000"/>
              </a:lnSpc>
            </a:pPr>
            <a:r>
              <a:rPr lang="ja-JP" altLang="en-US" dirty="0" smtClean="0">
                <a:solidFill>
                  <a:srgbClr val="0000CC"/>
                </a:solidFill>
                <a:ea typeface="HGPｺﾞｼｯｸE" pitchFamily="50" charset="-128"/>
              </a:rPr>
              <a:t>論理多重化</a:t>
            </a:r>
            <a:endParaRPr lang="en-US" altLang="ja-JP" dirty="0">
              <a:solidFill>
                <a:srgbClr val="0000CC"/>
              </a:solidFill>
              <a:ea typeface="HGPｺﾞｼｯｸE" pitchFamily="50" charset="-128"/>
            </a:endParaRPr>
          </a:p>
        </p:txBody>
      </p:sp>
      <p:sp>
        <p:nvSpPr>
          <p:cNvPr id="426" name="Text Box 41"/>
          <p:cNvSpPr txBox="1">
            <a:spLocks noChangeArrowheads="1"/>
          </p:cNvSpPr>
          <p:nvPr/>
        </p:nvSpPr>
        <p:spPr bwMode="auto">
          <a:xfrm>
            <a:off x="107504" y="-27384"/>
            <a:ext cx="719161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en-US" altLang="ja-JP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4</a:t>
            </a: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72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5401270"/>
          </a:xfrm>
        </p:spPr>
        <p:txBody>
          <a:bodyPr/>
          <a:lstStyle/>
          <a:p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年度 ご提案</a:t>
            </a:r>
            <a:r>
              <a:rPr lang="ja-JP" altLang="en-US" dirty="0"/>
              <a:t>　</a:t>
            </a:r>
            <a:r>
              <a:rPr kumimoji="1" lang="ja-JP" altLang="en-US" dirty="0" smtClean="0"/>
              <a:t>設計体制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【</a:t>
            </a:r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上位設計</a:t>
            </a:r>
            <a:r>
              <a:rPr lang="ja-JP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並び</a:t>
            </a:r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に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SOC-FPGA</a:t>
            </a:r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設計スタッフ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】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１</a:t>
            </a:r>
            <a:r>
              <a:rPr lang="ja-JP" altLang="en-US" dirty="0" smtClean="0"/>
              <a:t>名</a:t>
            </a:r>
            <a:r>
              <a:rPr lang="en-US" altLang="ja-JP" dirty="0" smtClean="0"/>
              <a:t>/1</a:t>
            </a:r>
            <a:r>
              <a:rPr lang="ja-JP" altLang="en-US" dirty="0" smtClean="0"/>
              <a:t>名 </a:t>
            </a:r>
            <a:r>
              <a:rPr lang="en-US" altLang="ja-JP" dirty="0" smtClean="0"/>
              <a:t>(=</a:t>
            </a:r>
            <a:r>
              <a:rPr lang="ja-JP" altLang="en-US" dirty="0" smtClean="0"/>
              <a:t>常駐</a:t>
            </a:r>
            <a:r>
              <a:rPr lang="en-US" altLang="ja-JP" dirty="0" smtClean="0"/>
              <a:t>/</a:t>
            </a:r>
            <a:r>
              <a:rPr lang="ja-JP" altLang="en-US" dirty="0" smtClean="0"/>
              <a:t>随時常駐</a:t>
            </a:r>
            <a:r>
              <a:rPr lang="en-US" altLang="ja-JP" dirty="0" smtClean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ja-JP" dirty="0" smtClean="0"/>
              <a:t>SW/HW</a:t>
            </a:r>
            <a:r>
              <a:rPr lang="ja-JP" altLang="en-US" dirty="0" smtClean="0"/>
              <a:t>切り分け</a:t>
            </a:r>
            <a:r>
              <a:rPr lang="ja-JP" altLang="en-US" dirty="0"/>
              <a:t>検討</a:t>
            </a:r>
            <a:r>
              <a:rPr lang="ja-JP" altLang="en-US" dirty="0" smtClean="0"/>
              <a:t>、</a:t>
            </a:r>
            <a:r>
              <a:rPr lang="en-US" altLang="ja-JP" dirty="0"/>
              <a:t> FPGA</a:t>
            </a:r>
            <a:r>
              <a:rPr lang="ja-JP" altLang="en-US" dirty="0"/>
              <a:t>性能要求定義、 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内</a:t>
            </a:r>
            <a:r>
              <a:rPr lang="en-US" altLang="ja-JP" dirty="0" smtClean="0"/>
              <a:t>IP</a:t>
            </a:r>
            <a:r>
              <a:rPr lang="ja-JP" altLang="en-US" dirty="0" smtClean="0"/>
              <a:t>構成・最適化検討に精通</a:t>
            </a:r>
            <a:endParaRPr lang="en-US" altLang="ja-JP" dirty="0" smtClean="0"/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日程計画、</a:t>
            </a:r>
            <a:r>
              <a:rPr lang="en-US" altLang="ja-JP" dirty="0" smtClean="0"/>
              <a:t>PJ</a:t>
            </a:r>
            <a:r>
              <a:rPr lang="ja-JP" altLang="en-US" dirty="0" smtClean="0"/>
              <a:t>管理、品質管理などのスキル有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【</a:t>
            </a:r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実装設計スタッフ</a:t>
            </a: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】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ja-JP" altLang="en-US" dirty="0" smtClean="0"/>
              <a:t>名</a:t>
            </a:r>
            <a:r>
              <a:rPr lang="en-US" altLang="ja-JP" dirty="0" smtClean="0"/>
              <a:t>/3</a:t>
            </a:r>
            <a:r>
              <a:rPr lang="ja-JP" altLang="en-US" dirty="0" smtClean="0"/>
              <a:t>名 </a:t>
            </a:r>
            <a:endParaRPr lang="en-US" altLang="ja-JP" dirty="0" smtClean="0"/>
          </a:p>
          <a:p>
            <a:pPr>
              <a:buFont typeface="Wingdings" pitchFamily="2" charset="2"/>
              <a:buChar char="l"/>
            </a:pPr>
            <a:r>
              <a:rPr lang="en-US" altLang="ja-JP" dirty="0" smtClean="0"/>
              <a:t>ALTELA </a:t>
            </a:r>
            <a:r>
              <a:rPr lang="en-US" altLang="ja-JP" dirty="0"/>
              <a:t>SOC FPGA</a:t>
            </a:r>
            <a:r>
              <a:rPr lang="ja-JP" altLang="en-US" dirty="0"/>
              <a:t>のみならず、超高速伝送</a:t>
            </a:r>
            <a:r>
              <a:rPr lang="en-US" altLang="ja-JP" dirty="0"/>
              <a:t>IP</a:t>
            </a:r>
            <a:r>
              <a:rPr lang="ja-JP" altLang="en-US" dirty="0" smtClean="0"/>
              <a:t>応用に</a:t>
            </a:r>
            <a:r>
              <a:rPr lang="ja-JP" altLang="en-US" dirty="0"/>
              <a:t>対応</a:t>
            </a:r>
            <a:r>
              <a:rPr lang="ja-JP" altLang="en-US" dirty="0" smtClean="0"/>
              <a:t>可能</a:t>
            </a:r>
            <a:r>
              <a:rPr lang="en-US" altLang="ja-JP" dirty="0" smtClean="0"/>
              <a:t>FPGA</a:t>
            </a:r>
            <a:r>
              <a:rPr lang="ja-JP" altLang="en-US" dirty="0"/>
              <a:t>論理設計、検証、合成・実装まで多数の設計</a:t>
            </a:r>
            <a:r>
              <a:rPr lang="ja-JP" altLang="en-US" dirty="0" smtClean="0"/>
              <a:t>経験有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【</a:t>
            </a:r>
            <a:r>
              <a:rPr lang="ja-JP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機能安全設計スタッフ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】 </a:t>
            </a:r>
            <a:r>
              <a:rPr lang="en-US" altLang="ja-JP" dirty="0" smtClean="0"/>
              <a:t>1</a:t>
            </a:r>
            <a:r>
              <a:rPr lang="ja-JP" altLang="en-US" dirty="0" smtClean="0"/>
              <a:t>名</a:t>
            </a:r>
            <a:r>
              <a:rPr lang="en-US" altLang="ja-JP" dirty="0" smtClean="0"/>
              <a:t>/0</a:t>
            </a:r>
            <a:r>
              <a:rPr lang="ja-JP" altLang="en-US" dirty="0" smtClean="0"/>
              <a:t>名</a:t>
            </a:r>
            <a:endParaRPr lang="en-US" altLang="ja-JP" dirty="0" smtClean="0"/>
          </a:p>
          <a:p>
            <a:pPr>
              <a:buFont typeface="Wingdings" pitchFamily="2" charset="2"/>
              <a:buChar char="l"/>
            </a:pPr>
            <a:r>
              <a:rPr lang="ja-JP" altLang="en-US" dirty="0" smtClean="0"/>
              <a:t>ルネサス</a:t>
            </a:r>
            <a:r>
              <a:rPr lang="ja-JP" altLang="en-US" dirty="0"/>
              <a:t>・マイコンの設計経験、</a:t>
            </a:r>
            <a:r>
              <a:rPr lang="en-US" altLang="ja-JP" dirty="0" smtClean="0"/>
              <a:t>HW(RH850)</a:t>
            </a:r>
            <a:r>
              <a:rPr lang="ja-JP" altLang="en-US" dirty="0" smtClean="0"/>
              <a:t>機能</a:t>
            </a:r>
            <a:r>
              <a:rPr lang="ja-JP" altLang="en-US" dirty="0"/>
              <a:t>安全分野での経験</a:t>
            </a:r>
            <a:r>
              <a:rPr lang="ja-JP" altLang="en-US" dirty="0" smtClean="0"/>
              <a:t>有</a:t>
            </a:r>
            <a:endParaRPr lang="ja-JP" altLang="en-US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2015</a:t>
            </a:r>
            <a:r>
              <a:rPr kumimoji="1" lang="ja-JP" altLang="en-US" sz="1600" dirty="0" smtClean="0"/>
              <a:t>年</a:t>
            </a:r>
            <a:r>
              <a:rPr kumimoji="1" lang="en-US" altLang="ja-JP" sz="1600" dirty="0" smtClean="0"/>
              <a:t>4</a:t>
            </a:r>
            <a:r>
              <a:rPr kumimoji="1" lang="ja-JP" altLang="en-US" sz="1600" dirty="0" smtClean="0"/>
              <a:t>月着手を前提に、御社ご指定場所での常駐及び随時常駐可能な設計体制です。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・ご指定場所が弊社近郊である場合、また開発着手の前倒しなどにより、対応可能なスタッフ数の増員が可能な場合も御座います。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8454E-519B-441A-A0BB-CC668D95BA1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1408857" y="165103"/>
            <a:ext cx="2875111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09625" algn="l"/>
              </a:tabLs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2600" dirty="0" smtClean="0"/>
              <a:t>設計リソースご提案</a:t>
            </a:r>
            <a:endParaRPr lang="ja-JP" altLang="en-US" sz="2600" dirty="0"/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107504" y="-27384"/>
            <a:ext cx="1224136" cy="7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B2B2B2"/>
            </a:outerShdw>
          </a:effectLst>
        </p:spPr>
        <p:txBody>
          <a:bodyPr wrap="square" lIns="54000" tIns="10800" rIns="54000" bIns="10800">
            <a:spAutoFit/>
          </a:bodyPr>
          <a:lstStyle/>
          <a:p>
            <a:pPr>
              <a:defRPr/>
            </a:pPr>
            <a:r>
              <a:rPr lang="ja-JP" altLang="en-US" sz="5000" i="1" dirty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５</a:t>
            </a:r>
            <a:r>
              <a:rPr lang="en-US" altLang="ja-JP" sz="5000" i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rPr>
              <a:t>.</a:t>
            </a:r>
            <a:endParaRPr lang="en-US" altLang="ja-JP" sz="5000" i="1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47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1" name="Text Box 31"/>
          <p:cNvSpPr txBox="1">
            <a:spLocks noChangeArrowheads="1"/>
          </p:cNvSpPr>
          <p:nvPr/>
        </p:nvSpPr>
        <p:spPr bwMode="gray">
          <a:xfrm>
            <a:off x="561975" y="3163888"/>
            <a:ext cx="2754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ja-JP" dirty="0">
                <a:solidFill>
                  <a:schemeClr val="tx1"/>
                </a:solidFill>
                <a:latin typeface="+mj-ea"/>
                <a:ea typeface="+mj-ea"/>
              </a:rPr>
              <a:t>FPGA</a:t>
            </a:r>
            <a:r>
              <a:rPr lang="ja-JP" altLang="en-US" dirty="0">
                <a:solidFill>
                  <a:schemeClr val="tx1"/>
                </a:solidFill>
                <a:latin typeface="+mj-ea"/>
                <a:ea typeface="+mj-ea"/>
              </a:rPr>
              <a:t>設計実績とご提案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gray">
          <a:xfrm>
            <a:off x="561975" y="2154238"/>
            <a:ext cx="99536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ja-JP" sz="3000" b="1" dirty="0">
                <a:solidFill>
                  <a:schemeClr val="tx1"/>
                </a:solidFill>
                <a:latin typeface="+mj-lt"/>
                <a:ea typeface="Arial Unicode MS" pitchFamily="50" charset="-128"/>
                <a:cs typeface="Arial Unicode MS" pitchFamily="50" charset="-128"/>
              </a:rPr>
              <a:t>END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gray">
          <a:xfrm>
            <a:off x="561975" y="4748213"/>
            <a:ext cx="293381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株式会社 </a:t>
            </a:r>
            <a:r>
              <a:rPr lang="ja-JP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日立超</a:t>
            </a:r>
            <a:r>
              <a:rPr lang="en-US" altLang="ja-JP" sz="1600" dirty="0" smtClean="0">
                <a:solidFill>
                  <a:schemeClr val="tx1"/>
                </a:solidFill>
                <a:latin typeface="+mn-ea"/>
                <a:ea typeface="+mn-ea"/>
              </a:rPr>
              <a:t>LSI</a:t>
            </a:r>
            <a:r>
              <a:rPr lang="ja-JP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システムズ</a:t>
            </a:r>
            <a:endParaRPr lang="en-US" altLang="ja-JP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デバイス事業部</a:t>
            </a:r>
            <a:endParaRPr lang="ja-JP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gray">
          <a:xfrm>
            <a:off x="561975" y="4410075"/>
            <a:ext cx="129715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600" dirty="0" smtClean="0">
                <a:solidFill>
                  <a:schemeClr val="tx1"/>
                </a:solidFill>
                <a:latin typeface="+mn-ea"/>
                <a:ea typeface="+mn-ea"/>
              </a:rPr>
              <a:t>2015/xx/</a:t>
            </a:r>
            <a:r>
              <a:rPr lang="en-US" altLang="ja-JP" sz="1600" dirty="0" err="1" smtClean="0">
                <a:solidFill>
                  <a:schemeClr val="tx1"/>
                </a:solidFill>
                <a:latin typeface="+mn-ea"/>
                <a:ea typeface="+mn-ea"/>
              </a:rPr>
              <a:t>yy</a:t>
            </a:r>
            <a:endParaRPr lang="en-US" altLang="ja-JP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sz="quarter"/>
          </p:nvPr>
        </p:nvSpPr>
        <p:spPr>
          <a:xfrm>
            <a:off x="2428875" y="3201982"/>
            <a:ext cx="743793" cy="401648"/>
          </a:xfrm>
        </p:spPr>
        <p:txBody>
          <a:bodyPr/>
          <a:lstStyle/>
          <a:p>
            <a:r>
              <a:rPr kumimoji="1" lang="ja-JP" altLang="en-US" dirty="0" smtClean="0"/>
              <a:t>付録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sz="quarter" idx="1"/>
          </p:nvPr>
        </p:nvSpPr>
        <p:spPr>
          <a:xfrm>
            <a:off x="2428875" y="4016053"/>
            <a:ext cx="3454400" cy="997123"/>
          </a:xfrm>
        </p:spPr>
        <p:txBody>
          <a:bodyPr/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ja-JP" dirty="0" smtClean="0"/>
              <a:t>A. FPGA</a:t>
            </a:r>
            <a:r>
              <a:rPr lang="ja-JP" altLang="en-US" dirty="0"/>
              <a:t>ベンダー情報を活用した</a:t>
            </a:r>
            <a:r>
              <a:rPr lang="en-US" altLang="ja-JP" dirty="0"/>
              <a:t>FPGA</a:t>
            </a:r>
            <a:r>
              <a:rPr lang="ja-JP" altLang="en-US" dirty="0"/>
              <a:t>設計サービス</a:t>
            </a:r>
          </a:p>
          <a:p>
            <a:pPr marL="342900" indent="-342900">
              <a:buFont typeface="Wingdings" pitchFamily="2" charset="2"/>
              <a:buChar char="n"/>
            </a:pPr>
            <a:r>
              <a:rPr kumimoji="1" lang="en-US" altLang="ja-JP" dirty="0" smtClean="0"/>
              <a:t>B. </a:t>
            </a:r>
            <a:r>
              <a:rPr kumimoji="1" lang="ja-JP" altLang="en-US" dirty="0" smtClean="0"/>
              <a:t>高安全性</a:t>
            </a:r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関連</a:t>
            </a:r>
            <a:r>
              <a:rPr kumimoji="1" lang="ja-JP" altLang="en-US" dirty="0" smtClean="0"/>
              <a:t>技術</a:t>
            </a:r>
            <a:endParaRPr kumimoji="1" lang="en-US" altLang="ja-JP" dirty="0" smtClean="0"/>
          </a:p>
          <a:p>
            <a:pPr marL="342900" indent="-342900">
              <a:buFont typeface="Wingdings" pitchFamily="2" charset="2"/>
              <a:buChar char="n"/>
            </a:pPr>
            <a:r>
              <a:rPr lang="en-US" altLang="ja-JP" dirty="0" smtClean="0"/>
              <a:t>C. </a:t>
            </a:r>
            <a:r>
              <a:rPr lang="ja-JP" altLang="en-US" dirty="0" smtClean="0"/>
              <a:t>中性子線評価</a:t>
            </a:r>
            <a:endParaRPr lang="en-US" altLang="ja-JP" dirty="0" smtClean="0"/>
          </a:p>
          <a:p>
            <a:pPr marL="342900" indent="-342900">
              <a:buFont typeface="Wingdings" pitchFamily="2" charset="2"/>
              <a:buChar char="n"/>
            </a:pPr>
            <a:r>
              <a:rPr kumimoji="1" lang="en-US" altLang="ja-JP" dirty="0" smtClean="0"/>
              <a:t>D. </a:t>
            </a:r>
            <a:r>
              <a:rPr lang="ja-JP" altLang="en-US" dirty="0" smtClean="0"/>
              <a:t>マイコン機能安全への取組み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655050" y="6545263"/>
            <a:ext cx="488950" cy="304800"/>
          </a:xfrm>
        </p:spPr>
        <p:txBody>
          <a:bodyPr/>
          <a:lstStyle/>
          <a:p>
            <a:pPr>
              <a:defRPr/>
            </a:pPr>
            <a:fld id="{4ABF91C3-4961-435B-887A-9E0E1385CDD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068774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0000"/>
        </a:dk1>
        <a:lt1>
          <a:srgbClr val="FFFFFF"/>
        </a:lt1>
        <a:dk2>
          <a:srgbClr val="772335"/>
        </a:dk2>
        <a:lt2>
          <a:srgbClr val="808080"/>
        </a:lt2>
        <a:accent1>
          <a:srgbClr val="5DAA87"/>
        </a:accent1>
        <a:accent2>
          <a:srgbClr val="275646"/>
        </a:accent2>
        <a:accent3>
          <a:srgbClr val="FFFFFF"/>
        </a:accent3>
        <a:accent4>
          <a:srgbClr val="000000"/>
        </a:accent4>
        <a:accent5>
          <a:srgbClr val="B6D2C3"/>
        </a:accent5>
        <a:accent6>
          <a:srgbClr val="224D3F"/>
        </a:accent6>
        <a:hlink>
          <a:srgbClr val="0000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AA87"/>
        </a:accent1>
        <a:accent2>
          <a:srgbClr val="275646"/>
        </a:accent2>
        <a:accent3>
          <a:srgbClr val="FFFFFF"/>
        </a:accent3>
        <a:accent4>
          <a:srgbClr val="000000"/>
        </a:accent4>
        <a:accent5>
          <a:srgbClr val="B6D2C3"/>
        </a:accent5>
        <a:accent6>
          <a:srgbClr val="224D3F"/>
        </a:accent6>
        <a:hlink>
          <a:srgbClr val="0000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Words>992</Words>
  <Application>Microsoft Office PowerPoint</Application>
  <PresentationFormat>画面に合わせる (4:3)</PresentationFormat>
  <Paragraphs>373</Paragraphs>
  <Slides>15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標準デザイン</vt:lpstr>
      <vt:lpstr>PowerPoint プレゼンテーション</vt:lpstr>
      <vt:lpstr>PowerPoint プレゼンテーション</vt:lpstr>
      <vt:lpstr>FPGA上位設計に関するご提案</vt:lpstr>
      <vt:lpstr>PowerPoint プレゼンテーション</vt:lpstr>
      <vt:lpstr>PowerPoint プレゼンテーション</vt:lpstr>
      <vt:lpstr>FPGAのCRAMソフトエラー耐性技術の実績</vt:lpstr>
      <vt:lpstr>PowerPoint プレゼンテーション</vt:lpstr>
      <vt:lpstr>PowerPoint プレゼンテーション</vt:lpstr>
      <vt:lpstr>付録</vt:lpstr>
      <vt:lpstr>PowerPoint プレゼンテーション</vt:lpstr>
      <vt:lpstr>FPGAの高安全化のニーズ</vt:lpstr>
      <vt:lpstr>TMR変換サービス</vt:lpstr>
      <vt:lpstr>中性子線評価</vt:lpstr>
      <vt:lpstr>PowerPoint プレゼンテーション</vt:lpstr>
      <vt:lpstr>PowerPoint プレゼンテーション</vt:lpstr>
    </vt:vector>
  </TitlesOfParts>
  <Manager>経営企画室</Manager>
  <Company>日立超LSIシステムズ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【社外発表】　社外向けプレゼン資料用FMT</dc:title>
  <dc:subject>(和文社名)ホワイトタイプ</dc:subject>
  <dc:creator>経営企画室</dc:creator>
  <cp:lastModifiedBy>平岡 徹</cp:lastModifiedBy>
  <cp:revision>418</cp:revision>
  <cp:lastPrinted>2014-11-05T07:15:00Z</cp:lastPrinted>
  <dcterms:created xsi:type="dcterms:W3CDTF">2004-05-26T10:25:15Z</dcterms:created>
  <dcterms:modified xsi:type="dcterms:W3CDTF">2015-01-27T23:08:40Z</dcterms:modified>
</cp:coreProperties>
</file>