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37" r:id="rId1"/>
  </p:sldMasterIdLst>
  <p:notesMasterIdLst>
    <p:notesMasterId r:id="rId3"/>
  </p:notesMasterIdLst>
  <p:handoutMasterIdLst>
    <p:handoutMasterId r:id="rId4"/>
  </p:handoutMasterIdLst>
  <p:sldIdLst>
    <p:sldId id="922" r:id="rId2"/>
  </p:sldIdLst>
  <p:sldSz cx="9144000" cy="6858000" type="screen4x3"/>
  <p:notesSz cx="6734175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山田 貞則" initials="山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FF"/>
    <a:srgbClr val="FFCCFF"/>
    <a:srgbClr val="0038A8"/>
    <a:srgbClr val="3333FF"/>
    <a:srgbClr val="003192"/>
    <a:srgbClr val="00359E"/>
    <a:srgbClr val="002B82"/>
    <a:srgbClr val="DE88A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78" autoAdjust="0"/>
    <p:restoredTop sz="86463" autoAdjust="0"/>
  </p:normalViewPr>
  <p:slideViewPr>
    <p:cSldViewPr snapToGrid="0">
      <p:cViewPr>
        <p:scale>
          <a:sx n="125" d="100"/>
          <a:sy n="125" d="100"/>
        </p:scale>
        <p:origin x="-366" y="6"/>
      </p:cViewPr>
      <p:guideLst>
        <p:guide orient="horz" pos="10"/>
        <p:guide pos="57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862" y="-114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6838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t" anchorCtr="0" compatLnSpc="1">
            <a:prstTxWarp prst="textNoShape">
              <a:avLst/>
            </a:prstTxWarp>
          </a:bodyPr>
          <a:lstStyle>
            <a:lvl1pPr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340" y="2"/>
            <a:ext cx="2916837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t" anchorCtr="0" compatLnSpc="1">
            <a:prstTxWarp prst="textNoShape">
              <a:avLst/>
            </a:prstTxWarp>
          </a:bodyPr>
          <a:lstStyle>
            <a:lvl1pPr algn="r"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05"/>
            <a:ext cx="2916838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b" anchorCtr="0" compatLnSpc="1">
            <a:prstTxWarp prst="textNoShape">
              <a:avLst/>
            </a:prstTxWarp>
          </a:bodyPr>
          <a:lstStyle>
            <a:lvl1pPr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340" y="9372005"/>
            <a:ext cx="2916837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b" anchorCtr="0" compatLnSpc="1">
            <a:prstTxWarp prst="textNoShape">
              <a:avLst/>
            </a:prstTxWarp>
          </a:bodyPr>
          <a:lstStyle>
            <a:lvl1pPr algn="r"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C4D9885-7DA9-46D6-85AC-8875379EBE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782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6838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t" anchorCtr="0" compatLnSpc="1">
            <a:prstTxWarp prst="textNoShape">
              <a:avLst/>
            </a:prstTxWarp>
          </a:bodyPr>
          <a:lstStyle>
            <a:lvl1pPr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340" y="2"/>
            <a:ext cx="2916837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t" anchorCtr="0" compatLnSpc="1">
            <a:prstTxWarp prst="textNoShape">
              <a:avLst/>
            </a:prstTxWarp>
          </a:bodyPr>
          <a:lstStyle>
            <a:lvl1pPr algn="r"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2760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995" y="4687534"/>
            <a:ext cx="4936186" cy="443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05"/>
            <a:ext cx="2916838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b" anchorCtr="0" compatLnSpc="1">
            <a:prstTxWarp prst="textNoShape">
              <a:avLst/>
            </a:prstTxWarp>
          </a:bodyPr>
          <a:lstStyle>
            <a:lvl1pPr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340" y="9372005"/>
            <a:ext cx="2916837" cy="49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32" tIns="45266" rIns="90532" bIns="45266" numCol="1" anchor="b" anchorCtr="0" compatLnSpc="1">
            <a:prstTxWarp prst="textNoShape">
              <a:avLst/>
            </a:prstTxWarp>
          </a:bodyPr>
          <a:lstStyle>
            <a:lvl1pPr algn="r" defTabSz="90617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B10329-BD95-4FA5-810B-C32FBD7B9E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360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34820" name="スライド番号プレースホルダ 3"/>
          <p:cNvSpPr txBox="1">
            <a:spLocks noGrp="1"/>
          </p:cNvSpPr>
          <p:nvPr/>
        </p:nvSpPr>
        <p:spPr bwMode="auto">
          <a:xfrm>
            <a:off x="3817340" y="9372005"/>
            <a:ext cx="2916837" cy="4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32" tIns="45266" rIns="90532" bIns="45266" anchor="b"/>
          <a:lstStyle>
            <a:lvl1pPr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75A22-F8E9-4560-85C9-F3818EDD0808}" type="slidenum">
              <a:rPr lang="en-US" altLang="ja-JP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454650" y="6599238"/>
            <a:ext cx="32385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 smtClean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 smtClean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</a:rPr>
              <a:t> 2014. All rights reserved.</a:t>
            </a:r>
          </a:p>
        </p:txBody>
      </p:sp>
      <p:grpSp>
        <p:nvGrpSpPr>
          <p:cNvPr id="5" name="グループ化 97"/>
          <p:cNvGrpSpPr>
            <a:grpSpLocks/>
          </p:cNvGrpSpPr>
          <p:nvPr userDrawn="1"/>
        </p:nvGrpSpPr>
        <p:grpSpPr bwMode="auto">
          <a:xfrm>
            <a:off x="6642100" y="547688"/>
            <a:ext cx="1982788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099425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207250" y="555503"/>
              <a:ext cx="288925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434263" y="555503"/>
              <a:ext cx="338137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440738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69100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10413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6742113" y="947617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018338" y="947617"/>
              <a:ext cx="138112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7178675" y="947617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261225" y="947617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686675" y="893642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75834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5359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8383588" y="950792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8521700" y="868242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30" name="グループ化 98"/>
          <p:cNvGrpSpPr>
            <a:grpSpLocks/>
          </p:cNvGrpSpPr>
          <p:nvPr userDrawn="1"/>
        </p:nvGrpSpPr>
        <p:grpSpPr bwMode="auto">
          <a:xfrm>
            <a:off x="312738" y="2747963"/>
            <a:ext cx="8518525" cy="122237"/>
            <a:chOff x="312738" y="2747963"/>
            <a:chExt cx="8518525" cy="122237"/>
          </a:xfrm>
        </p:grpSpPr>
        <p:sp>
          <p:nvSpPr>
            <p:cNvPr id="31" name="正方形/長方形 11"/>
            <p:cNvSpPr>
              <a:spLocks noChangeArrowheads="1"/>
            </p:cNvSpPr>
            <p:nvPr/>
          </p:nvSpPr>
          <p:spPr bwMode="auto">
            <a:xfrm>
              <a:off x="312738" y="2747963"/>
              <a:ext cx="8518525" cy="1222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sz="2600"/>
            </a:p>
          </p:txBody>
        </p:sp>
        <p:sp>
          <p:nvSpPr>
            <p:cNvPr id="32" name="正方形/長方形 100"/>
            <p:cNvSpPr>
              <a:spLocks noChangeArrowheads="1"/>
            </p:cNvSpPr>
            <p:nvPr/>
          </p:nvSpPr>
          <p:spPr bwMode="auto">
            <a:xfrm>
              <a:off x="312738" y="2747963"/>
              <a:ext cx="1970087" cy="122237"/>
            </a:xfrm>
            <a:prstGeom prst="rect">
              <a:avLst/>
            </a:prstGeom>
            <a:solidFill>
              <a:srgbClr val="FD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3" name="正方形/長方形 101"/>
            <p:cNvSpPr>
              <a:spLocks noChangeArrowheads="1"/>
            </p:cNvSpPr>
            <p:nvPr/>
          </p:nvSpPr>
          <p:spPr bwMode="auto">
            <a:xfrm>
              <a:off x="312738" y="2747963"/>
              <a:ext cx="985837" cy="12223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solidFill>
                  <a:schemeClr val="tx1"/>
                </a:solidFill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13125613-1FE7-44EF-A080-23BCDAF87673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975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5499100" y="6599238"/>
            <a:ext cx="319405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 smtClean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 smtClean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</a:rPr>
              <a:t> 2014. All rights reserved.</a:t>
            </a:r>
          </a:p>
        </p:txBody>
      </p:sp>
      <p:sp>
        <p:nvSpPr>
          <p:cNvPr id="4" name="正方形/長方形 40"/>
          <p:cNvSpPr>
            <a:spLocks noChangeArrowheads="1"/>
          </p:cNvSpPr>
          <p:nvPr userDrawn="1"/>
        </p:nvSpPr>
        <p:spPr bwMode="auto">
          <a:xfrm>
            <a:off x="623888" y="739775"/>
            <a:ext cx="8520112" cy="63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sz="2600"/>
          </a:p>
        </p:txBody>
      </p:sp>
      <p:sp>
        <p:nvSpPr>
          <p:cNvPr id="5" name="正方形/長方形 67"/>
          <p:cNvSpPr>
            <a:spLocks noChangeArrowheads="1"/>
          </p:cNvSpPr>
          <p:nvPr userDrawn="1"/>
        </p:nvSpPr>
        <p:spPr bwMode="auto">
          <a:xfrm>
            <a:off x="0" y="739775"/>
            <a:ext cx="1971675" cy="63500"/>
          </a:xfrm>
          <a:prstGeom prst="rect">
            <a:avLst/>
          </a:prstGeom>
          <a:solidFill>
            <a:srgbClr val="FD00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kumimoji="0" lang="ja-JP" altLang="en-US" smtClean="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正方形/長方形 68"/>
          <p:cNvSpPr>
            <a:spLocks noChangeArrowheads="1"/>
          </p:cNvSpPr>
          <p:nvPr userDrawn="1"/>
        </p:nvSpPr>
        <p:spPr bwMode="auto">
          <a:xfrm>
            <a:off x="0" y="739775"/>
            <a:ext cx="985838" cy="635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kumimoji="0" lang="ja-JP" altLang="en-US" smtClean="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7" name="グループ化 55"/>
          <p:cNvGrpSpPr>
            <a:grpSpLocks/>
          </p:cNvGrpSpPr>
          <p:nvPr userDrawn="1"/>
        </p:nvGrpSpPr>
        <p:grpSpPr bwMode="auto">
          <a:xfrm>
            <a:off x="7624763" y="203200"/>
            <a:ext cx="1344612" cy="385763"/>
            <a:chOff x="7624763" y="203200"/>
            <a:chExt cx="1344612" cy="3857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613775" y="207963"/>
              <a:ext cx="192088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008938" y="207963"/>
              <a:ext cx="195262" cy="180975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161338" y="207963"/>
              <a:ext cx="230187" cy="180975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5550" y="207963"/>
              <a:ext cx="47625" cy="180975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710488" y="207963"/>
              <a:ext cx="193675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942263" y="207963"/>
              <a:ext cx="49212" cy="180975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2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kumimoji="0" lang="ja-JP" altLang="en-US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8383588" y="203200"/>
              <a:ext cx="204787" cy="192088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24763" y="441325"/>
              <a:ext cx="44450" cy="114300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7693025" y="474663"/>
              <a:ext cx="88900" cy="80962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07325" y="474663"/>
              <a:ext cx="61913" cy="825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7880350" y="474663"/>
              <a:ext cx="92075" cy="114300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7988300" y="474663"/>
              <a:ext cx="36513" cy="80962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8001000" y="441325"/>
              <a:ext cx="26988" cy="238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8045450" y="474663"/>
              <a:ext cx="69850" cy="80962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124825" y="474663"/>
              <a:ext cx="76200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8332788" y="438150"/>
              <a:ext cx="90487" cy="11747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8443913" y="474663"/>
              <a:ext cx="77787" cy="825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8262938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8575675" y="442913"/>
              <a:ext cx="130175" cy="112712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8726488" y="474663"/>
              <a:ext cx="77787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8909050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8805863" y="476250"/>
              <a:ext cx="95250" cy="793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8899525" y="419100"/>
              <a:ext cx="50800" cy="33338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6613525" cy="449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solidFill>
                  <a:schemeClr val="tx1"/>
                </a:solidFill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D0858342-04E6-4CE4-AD1F-2AD26FC7BC1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9519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81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0" r:id="rId3"/>
  </p:sldLayoutIdLst>
  <p:transition spd="med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4.bmp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12"/>
          <p:cNvSpPr txBox="1">
            <a:spLocks noChangeArrowheads="1"/>
          </p:cNvSpPr>
          <p:nvPr/>
        </p:nvSpPr>
        <p:spPr bwMode="auto">
          <a:xfrm>
            <a:off x="426720" y="4040211"/>
            <a:ext cx="263080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chemeClr val="tx1"/>
                </a:solidFill>
              </a:rPr>
              <a:t>■市場</a:t>
            </a:r>
            <a:r>
              <a:rPr lang="ja-JP" altLang="en-US" sz="1200" b="1" dirty="0">
                <a:solidFill>
                  <a:schemeClr val="tx1"/>
                </a:solidFill>
              </a:rPr>
              <a:t>要求：</a:t>
            </a:r>
            <a:r>
              <a:rPr lang="en-US" altLang="ja-JP" sz="1200" b="1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1.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200" b="1" dirty="0">
                <a:solidFill>
                  <a:schemeClr val="tx1"/>
                </a:solidFill>
              </a:rPr>
              <a:t>Ｄ画像／カラー画像 など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高機能化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   </a:t>
            </a:r>
            <a:r>
              <a:rPr lang="ja-JP" altLang="en-US" sz="1200" b="1" dirty="0" err="1" smtClean="0">
                <a:solidFill>
                  <a:schemeClr val="tx1"/>
                </a:solidFill>
              </a:rPr>
              <a:t>へ</a:t>
            </a:r>
            <a:r>
              <a:rPr lang="ja-JP" altLang="en-US" sz="1200" b="1" dirty="0" err="1">
                <a:solidFill>
                  <a:schemeClr val="tx1"/>
                </a:solidFill>
              </a:rPr>
              <a:t>の</a:t>
            </a:r>
            <a:r>
              <a:rPr lang="ja-JP" altLang="en-US" sz="1200" b="1" dirty="0">
                <a:solidFill>
                  <a:schemeClr val="tx1"/>
                </a:solidFill>
              </a:rPr>
              <a:t>対応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2.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同時</a:t>
            </a:r>
            <a:r>
              <a:rPr lang="ja-JP" altLang="en-US" sz="1200" b="1" dirty="0">
                <a:solidFill>
                  <a:schemeClr val="tx1"/>
                </a:solidFill>
              </a:rPr>
              <a:t>多断面取得による検査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時間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   の</a:t>
            </a:r>
            <a:r>
              <a:rPr lang="ja-JP" altLang="en-US" sz="1200" b="1" dirty="0">
                <a:solidFill>
                  <a:schemeClr val="tx1"/>
                </a:solidFill>
              </a:rPr>
              <a:t>短縮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⇒</a:t>
            </a:r>
            <a:r>
              <a:rPr lang="ja-JP" altLang="en-US" sz="1200" b="1" dirty="0">
                <a:solidFill>
                  <a:schemeClr val="tx1"/>
                </a:solidFill>
              </a:rPr>
              <a:t>高性能な</a:t>
            </a:r>
            <a:r>
              <a:rPr lang="en-US" altLang="ja-JP" sz="1200" b="1" dirty="0">
                <a:solidFill>
                  <a:schemeClr val="tx1"/>
                </a:solidFill>
              </a:rPr>
              <a:t>2</a:t>
            </a:r>
            <a:r>
              <a:rPr lang="ja-JP" altLang="en-US" sz="1200" b="1" dirty="0">
                <a:solidFill>
                  <a:schemeClr val="tx1"/>
                </a:solidFill>
              </a:rPr>
              <a:t>次元アレイ探触子用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ＩＣ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■ＩＣの特徴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1.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高耐圧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2.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低消費電力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3.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アナログ・デジタル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    混在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sp>
        <p:nvSpPr>
          <p:cNvPr id="144" name="スライド番号プレースホルダ 2"/>
          <p:cNvSpPr txBox="1">
            <a:spLocks noGrp="1"/>
          </p:cNvSpPr>
          <p:nvPr/>
        </p:nvSpPr>
        <p:spPr bwMode="auto">
          <a:xfrm>
            <a:off x="8810625" y="6523940"/>
            <a:ext cx="282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74131DD2-F1EC-4A4B-AD75-DC3352D6AF10}" type="slidenum">
              <a:rPr lang="en-US" altLang="ja-JP" sz="1400">
                <a:solidFill>
                  <a:schemeClr val="tx1"/>
                </a:solidFill>
                <a:latin typeface="+mn-lt"/>
                <a:ea typeface="ＭＳ Ｐゴシック" pitchFamily="50" charset="-128"/>
              </a:rPr>
              <a:pPr algn="r">
                <a:defRPr/>
              </a:pPr>
              <a:t>0</a:t>
            </a:fld>
            <a:endParaRPr lang="en-US" altLang="ja-JP" sz="1400" dirty="0">
              <a:solidFill>
                <a:schemeClr val="tx1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763"/>
            <a:ext cx="85169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ja-JP" altLang="en-US" sz="2400" b="0" dirty="0">
                <a:solidFill>
                  <a:srgbClr val="1C1C1C"/>
                </a:solidFill>
              </a:rPr>
              <a:t> ２</a:t>
            </a:r>
            <a:r>
              <a:rPr lang="en-US" altLang="ja-JP" sz="2400" b="0" dirty="0" smtClean="0">
                <a:solidFill>
                  <a:srgbClr val="1C1C1C"/>
                </a:solidFill>
              </a:rPr>
              <a:t>.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　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デバイス</a:t>
            </a:r>
            <a:r>
              <a:rPr lang="ja-JP" altLang="en-US" sz="2400" b="0" dirty="0">
                <a:solidFill>
                  <a:schemeClr val="tx1"/>
                </a:solidFill>
              </a:rPr>
              <a:t>開発参画事例</a:t>
            </a:r>
            <a:endParaRPr lang="en-US" altLang="ja-JP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4650" y="1095375"/>
            <a:ext cx="8401050" cy="521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Rectangle 82"/>
          <p:cNvSpPr>
            <a:spLocks noChangeArrowheads="1"/>
          </p:cNvSpPr>
          <p:nvPr/>
        </p:nvSpPr>
        <p:spPr bwMode="auto">
          <a:xfrm>
            <a:off x="4705350" y="4124325"/>
            <a:ext cx="195385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■</a:t>
            </a:r>
            <a:r>
              <a:rPr lang="en-US" altLang="ja-JP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FT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アーキテクチャ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      多重比較回路方式の実装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en-US" altLang="ja-JP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r>
              <a:rPr lang="ja-JP" altLang="en-US" sz="11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．</a:t>
            </a:r>
            <a:r>
              <a:rPr lang="en-US" altLang="ja-JP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重化回路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自動実装技術の実現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２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．パーシャル・リコンフィグ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en-US" altLang="ja-JP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    </a:t>
            </a:r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利用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環境の立上げ・評価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３．中性子線照射による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   FPGA</a:t>
            </a:r>
            <a:r>
              <a:rPr lang="ja-JP" altLang="en-US" sz="11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復帰実験のサポート</a:t>
            </a:r>
            <a:endParaRPr lang="en-US" altLang="ja-JP" sz="11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Line 86"/>
          <p:cNvSpPr>
            <a:spLocks noChangeShapeType="1"/>
          </p:cNvSpPr>
          <p:nvPr/>
        </p:nvSpPr>
        <p:spPr bwMode="auto">
          <a:xfrm>
            <a:off x="374650" y="3706813"/>
            <a:ext cx="839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36"/>
          <p:cNvSpPr>
            <a:spLocks noChangeShapeType="1"/>
          </p:cNvSpPr>
          <p:nvPr/>
        </p:nvSpPr>
        <p:spPr bwMode="auto">
          <a:xfrm>
            <a:off x="4575175" y="1095375"/>
            <a:ext cx="19050" cy="521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611313"/>
            <a:ext cx="12541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76238" y="1397000"/>
            <a:ext cx="2814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■</a:t>
            </a:r>
            <a:r>
              <a:rPr lang="en-US" altLang="ja-JP" sz="1200" dirty="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NF1000/NF2000</a:t>
            </a:r>
            <a:endParaRPr lang="en-US" altLang="ja-JP" sz="1200" dirty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・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NF-PJ</a:t>
            </a:r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発足時より製品基本部である</a:t>
            </a:r>
            <a:endParaRPr lang="en-US" altLang="ja-JP" sz="12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ASIC</a:t>
            </a:r>
            <a:r>
              <a:rPr lang="ja-JP" altLang="en-US" sz="1200" dirty="0" err="1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OS</a:t>
            </a:r>
            <a:r>
              <a:rPr lang="ja-JP" altLang="en-US" sz="1200" dirty="0" err="1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OS</a:t>
            </a:r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連携ソフト開発を担当</a:t>
            </a:r>
            <a:endParaRPr lang="en-US" altLang="ja-JP" sz="12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3" name="正方形/長方形 24"/>
          <p:cNvSpPr>
            <a:spLocks noChangeArrowheads="1"/>
          </p:cNvSpPr>
          <p:nvPr/>
        </p:nvSpPr>
        <p:spPr bwMode="auto">
          <a:xfrm>
            <a:off x="3071813" y="2552700"/>
            <a:ext cx="790575" cy="184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b="0">
                <a:solidFill>
                  <a:schemeClr val="tx1"/>
                </a:solidFill>
              </a:rPr>
              <a:t>ASIC</a:t>
            </a:r>
            <a:endParaRPr lang="ja-JP" altLang="en-US" sz="1100" b="0">
              <a:solidFill>
                <a:schemeClr val="tx1"/>
              </a:solidFill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071813" y="1460500"/>
            <a:ext cx="83227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 b="0" dirty="0">
                <a:solidFill>
                  <a:schemeClr val="tx1"/>
                </a:solidFill>
              </a:rPr>
              <a:t>【 </a:t>
            </a:r>
            <a:r>
              <a:rPr lang="en-US" altLang="ja-JP" sz="1050" b="0" dirty="0" smtClean="0">
                <a:solidFill>
                  <a:schemeClr val="tx1"/>
                </a:solidFill>
              </a:rPr>
              <a:t>NF2000 </a:t>
            </a:r>
            <a:r>
              <a:rPr lang="en-US" altLang="ja-JP" sz="1050" b="0" dirty="0">
                <a:solidFill>
                  <a:schemeClr val="tx1"/>
                </a:solidFill>
              </a:rPr>
              <a:t>】</a:t>
            </a:r>
            <a:endParaRPr lang="ja-JP" altLang="en-US" sz="1050" b="0" dirty="0">
              <a:solidFill>
                <a:schemeClr val="tx1"/>
              </a:solidFill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081338" y="2768600"/>
            <a:ext cx="1457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ja-JP" altLang="en-US" sz="1050" b="0" dirty="0">
                <a:solidFill>
                  <a:schemeClr val="tx1"/>
                </a:solidFill>
              </a:rPr>
              <a:t>・</a:t>
            </a:r>
            <a:r>
              <a:rPr lang="en-US" altLang="ja-JP" sz="1050" b="0" dirty="0">
                <a:solidFill>
                  <a:schemeClr val="tx1"/>
                </a:solidFill>
              </a:rPr>
              <a:t>ARM(A9/4</a:t>
            </a:r>
            <a:r>
              <a:rPr lang="ja-JP" altLang="en-US" sz="1050" b="0" dirty="0">
                <a:solidFill>
                  <a:schemeClr val="tx1"/>
                </a:solidFill>
              </a:rPr>
              <a:t>コア</a:t>
            </a:r>
            <a:r>
              <a:rPr lang="en-US" altLang="ja-JP" sz="1050" b="0" dirty="0">
                <a:solidFill>
                  <a:schemeClr val="tx1"/>
                </a:solidFill>
              </a:rPr>
              <a:t>)1GHz</a:t>
            </a:r>
          </a:p>
          <a:p>
            <a:pPr>
              <a:defRPr/>
            </a:pPr>
            <a:r>
              <a:rPr lang="ja-JP" altLang="en-US" sz="1050" b="0" dirty="0">
                <a:solidFill>
                  <a:schemeClr val="tx1"/>
                </a:solidFill>
              </a:rPr>
              <a:t>・検証用</a:t>
            </a:r>
            <a:r>
              <a:rPr lang="en-US" altLang="ja-JP" sz="1050" b="0" dirty="0">
                <a:solidFill>
                  <a:schemeClr val="tx1"/>
                </a:solidFill>
              </a:rPr>
              <a:t>FPGA</a:t>
            </a:r>
            <a:r>
              <a:rPr lang="ja-JP" altLang="en-US" sz="1050" b="0" dirty="0">
                <a:solidFill>
                  <a:schemeClr val="tx1"/>
                </a:solidFill>
              </a:rPr>
              <a:t>（</a:t>
            </a:r>
            <a:r>
              <a:rPr lang="en-US" altLang="ja-JP" sz="1050" b="0" dirty="0" smtClean="0">
                <a:solidFill>
                  <a:schemeClr val="tx1"/>
                </a:solidFill>
              </a:rPr>
              <a:t>Virtex7</a:t>
            </a:r>
            <a:r>
              <a:rPr lang="ja-JP" altLang="en-US" sz="1050" b="0" dirty="0" smtClean="0">
                <a:solidFill>
                  <a:schemeClr val="tx1"/>
                </a:solidFill>
              </a:rPr>
              <a:t>）</a:t>
            </a:r>
            <a:endParaRPr lang="en-US" altLang="ja-JP" sz="1050" b="0" dirty="0">
              <a:solidFill>
                <a:schemeClr val="tx1"/>
              </a:solidFill>
            </a:endParaRPr>
          </a:p>
        </p:txBody>
      </p:sp>
      <p:sp>
        <p:nvSpPr>
          <p:cNvPr id="36" name="正方形/長方形 32"/>
          <p:cNvSpPr>
            <a:spLocks noChangeArrowheads="1"/>
          </p:cNvSpPr>
          <p:nvPr/>
        </p:nvSpPr>
        <p:spPr bwMode="auto">
          <a:xfrm>
            <a:off x="3071813" y="3116263"/>
            <a:ext cx="790575" cy="184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ja-JP" altLang="en-US" sz="1100" b="0">
                <a:solidFill>
                  <a:schemeClr val="tx1"/>
                </a:solidFill>
              </a:rPr>
              <a:t>ソフト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081338" y="3317875"/>
            <a:ext cx="1476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ja-JP" altLang="en-US" sz="1050" b="0" dirty="0">
                <a:solidFill>
                  <a:schemeClr val="tx1"/>
                </a:solidFill>
              </a:rPr>
              <a:t>・</a:t>
            </a:r>
            <a:r>
              <a:rPr lang="en-US" altLang="ja-JP" sz="1050" b="0" dirty="0">
                <a:solidFill>
                  <a:schemeClr val="tx1"/>
                </a:solidFill>
              </a:rPr>
              <a:t>OS</a:t>
            </a:r>
            <a:r>
              <a:rPr lang="ja-JP" altLang="en-US" sz="1050" b="0" dirty="0">
                <a:solidFill>
                  <a:schemeClr val="tx1"/>
                </a:solidFill>
              </a:rPr>
              <a:t>（</a:t>
            </a:r>
            <a:r>
              <a:rPr lang="en-US" altLang="ja-JP" sz="1050" b="0" dirty="0">
                <a:solidFill>
                  <a:schemeClr val="tx1"/>
                </a:solidFill>
              </a:rPr>
              <a:t>T-Kernel</a:t>
            </a:r>
            <a:r>
              <a:rPr lang="ja-JP" altLang="en-US" sz="1050" b="0" dirty="0">
                <a:solidFill>
                  <a:schemeClr val="tx1"/>
                </a:solidFill>
              </a:rPr>
              <a:t>）</a:t>
            </a:r>
            <a:endParaRPr lang="en-US" altLang="ja-JP" sz="105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050" b="0" dirty="0">
                <a:solidFill>
                  <a:schemeClr val="tx1"/>
                </a:solidFill>
              </a:rPr>
              <a:t>・マイクロ（ｶｰﾈﾙ、ﾄﾞﾗｲﾊﾞ）</a:t>
            </a:r>
            <a:endParaRPr lang="en-US" altLang="ja-JP" sz="1050" b="0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>
            <a:cxnSpLocks noChangeShapeType="1"/>
            <a:endCxn id="33" idx="0"/>
          </p:cNvCxnSpPr>
          <p:nvPr/>
        </p:nvCxnSpPr>
        <p:spPr bwMode="auto">
          <a:xfrm flipH="1">
            <a:off x="3467100" y="1951038"/>
            <a:ext cx="223838" cy="601662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コネクタ 40"/>
          <p:cNvCxnSpPr>
            <a:cxnSpLocks noChangeShapeType="1"/>
          </p:cNvCxnSpPr>
          <p:nvPr/>
        </p:nvCxnSpPr>
        <p:spPr bwMode="auto">
          <a:xfrm>
            <a:off x="4052888" y="1931988"/>
            <a:ext cx="123825" cy="314325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コネクタ 43"/>
          <p:cNvCxnSpPr>
            <a:cxnSpLocks noChangeShapeType="1"/>
          </p:cNvCxnSpPr>
          <p:nvPr/>
        </p:nvCxnSpPr>
        <p:spPr bwMode="auto">
          <a:xfrm>
            <a:off x="3776663" y="2132013"/>
            <a:ext cx="400050" cy="104775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795713" y="2241550"/>
            <a:ext cx="752475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altLang="ja-JP" sz="1050" b="0" dirty="0">
                <a:solidFill>
                  <a:schemeClr val="tx1"/>
                </a:solidFill>
              </a:rPr>
              <a:t>NAND Flash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76238" y="3009715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■</a:t>
            </a:r>
            <a:r>
              <a:rPr lang="en-US" altLang="ja-JP" sz="1200" dirty="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IFS</a:t>
            </a:r>
            <a:r>
              <a:rPr lang="ja-JP" altLang="en-US" sz="1200" dirty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対応先行技術習得</a:t>
            </a:r>
            <a:endParaRPr lang="en-US" altLang="ja-JP" sz="1200" dirty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・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IFS_GSK</a:t>
            </a:r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・特研の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FPGA</a:t>
            </a:r>
            <a:r>
              <a:rPr lang="ja-JP" altLang="en-US" sz="1200" dirty="0" err="1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、</a:t>
            </a:r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ボード、</a:t>
            </a:r>
            <a:endParaRPr lang="en-US" altLang="ja-JP" sz="12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マイクロ開発に参画。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176338" y="2176930"/>
            <a:ext cx="18478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ARM(A9/4</a:t>
            </a:r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コア</a:t>
            </a:r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内蔵</a:t>
            </a:r>
            <a:r>
              <a:rPr lang="en-US" altLang="ja-JP" sz="1100" dirty="0" err="1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SoC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検証用</a:t>
            </a:r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FPGA</a:t>
            </a:r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設計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T-Kernel</a:t>
            </a: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擬似カーネル、ドライバ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33413" y="1958975"/>
            <a:ext cx="4667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1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項目</a:t>
            </a:r>
          </a:p>
        </p:txBody>
      </p:sp>
      <p:sp>
        <p:nvSpPr>
          <p:cNvPr id="45" name="正方形/長方形 53"/>
          <p:cNvSpPr>
            <a:spLocks noChangeArrowheads="1"/>
          </p:cNvSpPr>
          <p:nvPr/>
        </p:nvSpPr>
        <p:spPr bwMode="auto">
          <a:xfrm>
            <a:off x="566738" y="2001838"/>
            <a:ext cx="2400300" cy="952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en-US" sz="110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547688" y="2185895"/>
            <a:ext cx="723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ASIC</a:t>
            </a: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　　　　　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OS </a:t>
            </a:r>
          </a:p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マイクロ</a:t>
            </a:r>
            <a:endParaRPr lang="en-US" altLang="ja-JP" sz="11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47" name="直線コネクタ 57"/>
          <p:cNvCxnSpPr>
            <a:cxnSpLocks noChangeShapeType="1"/>
          </p:cNvCxnSpPr>
          <p:nvPr/>
        </p:nvCxnSpPr>
        <p:spPr bwMode="auto">
          <a:xfrm>
            <a:off x="1214438" y="1995488"/>
            <a:ext cx="0" cy="952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コネクタ 59"/>
          <p:cNvCxnSpPr>
            <a:cxnSpLocks noChangeShapeType="1"/>
          </p:cNvCxnSpPr>
          <p:nvPr/>
        </p:nvCxnSpPr>
        <p:spPr bwMode="auto">
          <a:xfrm flipH="1">
            <a:off x="571500" y="2568575"/>
            <a:ext cx="23860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コネクタ 61"/>
          <p:cNvCxnSpPr>
            <a:cxnSpLocks noChangeShapeType="1"/>
          </p:cNvCxnSpPr>
          <p:nvPr/>
        </p:nvCxnSpPr>
        <p:spPr bwMode="auto">
          <a:xfrm flipH="1">
            <a:off x="571500" y="2722655"/>
            <a:ext cx="23860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1338263" y="1958975"/>
            <a:ext cx="139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（日立超</a:t>
            </a:r>
            <a:r>
              <a:rPr lang="en-US" altLang="ja-JP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L</a:t>
            </a:r>
            <a:r>
              <a:rPr lang="ja-JP" altLang="en-US" sz="11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）担当部分</a:t>
            </a:r>
          </a:p>
        </p:txBody>
      </p:sp>
      <p:cxnSp>
        <p:nvCxnSpPr>
          <p:cNvPr id="51" name="直線コネクタ 65"/>
          <p:cNvCxnSpPr>
            <a:cxnSpLocks noChangeShapeType="1"/>
          </p:cNvCxnSpPr>
          <p:nvPr/>
        </p:nvCxnSpPr>
        <p:spPr bwMode="auto">
          <a:xfrm flipH="1">
            <a:off x="581025" y="2187575"/>
            <a:ext cx="23860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7388" y="5229225"/>
            <a:ext cx="1176541" cy="102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238751"/>
            <a:ext cx="1326033" cy="104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90875" y="4086225"/>
            <a:ext cx="1346932" cy="109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グループ化 52"/>
          <p:cNvGrpSpPr/>
          <p:nvPr/>
        </p:nvGrpSpPr>
        <p:grpSpPr>
          <a:xfrm>
            <a:off x="7140892" y="1427764"/>
            <a:ext cx="1517333" cy="1317981"/>
            <a:chOff x="6826249" y="1527175"/>
            <a:chExt cx="1625575" cy="1349375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7065853" y="1527175"/>
              <a:ext cx="715196" cy="155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>
                <a:defRPr/>
              </a:pPr>
              <a:r>
                <a:rPr lang="ja-JP" altLang="en-US" sz="1050" b="0" dirty="0"/>
                <a:t>・</a:t>
              </a:r>
              <a:r>
                <a:rPr lang="en-US" altLang="ja-JP" sz="1050" b="0" dirty="0"/>
                <a:t>ARM(A9/4</a:t>
              </a:r>
              <a:r>
                <a:rPr lang="ja-JP" altLang="en-US" sz="1050" b="0" dirty="0"/>
                <a:t>コア</a:t>
              </a:r>
              <a:r>
                <a:rPr lang="en-US" altLang="ja-JP" sz="1050" b="0" dirty="0"/>
                <a:t>)1GHz</a:t>
              </a:r>
            </a:p>
            <a:p>
              <a:pPr>
                <a:defRPr/>
              </a:pPr>
              <a:r>
                <a:rPr lang="ja-JP" altLang="en-US" sz="1050" b="0" dirty="0"/>
                <a:t>・検証用</a:t>
              </a:r>
              <a:r>
                <a:rPr lang="en-US" altLang="ja-JP" sz="1050" b="0" dirty="0"/>
                <a:t>FPGA</a:t>
              </a:r>
              <a:r>
                <a:rPr lang="ja-JP" altLang="en-US" sz="1050" b="0" dirty="0"/>
                <a:t>（</a:t>
              </a:r>
              <a:r>
                <a:rPr lang="en-US" altLang="ja-JP" sz="1050" b="0" dirty="0"/>
                <a:t>Virtex6</a:t>
              </a:r>
              <a:r>
                <a:rPr lang="ja-JP" altLang="en-US" sz="1050" b="0" dirty="0"/>
                <a:t>）</a:t>
              </a:r>
              <a:endParaRPr lang="en-US" altLang="ja-JP" sz="1050" b="0" dirty="0"/>
            </a:p>
          </p:txBody>
        </p:sp>
        <p:sp>
          <p:nvSpPr>
            <p:cNvPr id="55" name="正方形/長方形 32"/>
            <p:cNvSpPr>
              <a:spLocks noChangeArrowheads="1"/>
            </p:cNvSpPr>
            <p:nvPr/>
          </p:nvSpPr>
          <p:spPr bwMode="auto">
            <a:xfrm>
              <a:off x="7061178" y="1686956"/>
              <a:ext cx="387982" cy="846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ja-JP" altLang="en-US" sz="1100" b="0"/>
                <a:t>ソフト</a:t>
              </a: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7065853" y="1779615"/>
              <a:ext cx="724545" cy="15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>
                <a:defRPr/>
              </a:pPr>
              <a:endParaRPr lang="en-US" altLang="ja-JP" sz="1050" b="0" dirty="0"/>
            </a:p>
          </p:txBody>
        </p:sp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19609" y="2132739"/>
              <a:ext cx="661019" cy="501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正方形/長方形 61"/>
            <p:cNvSpPr/>
            <p:nvPr/>
          </p:nvSpPr>
          <p:spPr bwMode="auto">
            <a:xfrm>
              <a:off x="6826249" y="1536245"/>
              <a:ext cx="1625575" cy="13403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defRPr/>
              </a:pPr>
              <a:endParaRPr lang="ja-JP" altLang="en-US" dirty="0"/>
            </a:p>
          </p:txBody>
        </p:sp>
        <p:grpSp>
          <p:nvGrpSpPr>
            <p:cNvPr id="63" name="グループ化 1303"/>
            <p:cNvGrpSpPr>
              <a:grpSpLocks/>
            </p:cNvGrpSpPr>
            <p:nvPr/>
          </p:nvGrpSpPr>
          <p:grpSpPr bwMode="auto">
            <a:xfrm>
              <a:off x="6877315" y="1885405"/>
              <a:ext cx="1539462" cy="917043"/>
              <a:chOff x="2393291" y="4664676"/>
              <a:chExt cx="3137537" cy="1926606"/>
            </a:xfrm>
          </p:grpSpPr>
          <p:grpSp>
            <p:nvGrpSpPr>
              <p:cNvPr id="67" name="Group 36"/>
              <p:cNvGrpSpPr>
                <a:grpSpLocks/>
              </p:cNvGrpSpPr>
              <p:nvPr/>
            </p:nvGrpSpPr>
            <p:grpSpPr bwMode="auto">
              <a:xfrm>
                <a:off x="3259464" y="5602767"/>
                <a:ext cx="241281" cy="339044"/>
                <a:chOff x="1284" y="1519"/>
                <a:chExt cx="116" cy="163"/>
              </a:xfrm>
            </p:grpSpPr>
            <p:sp>
              <p:nvSpPr>
                <p:cNvPr id="494" name="Freeform 33"/>
                <p:cNvSpPr>
                  <a:spLocks/>
                </p:cNvSpPr>
                <p:nvPr/>
              </p:nvSpPr>
              <p:spPr bwMode="auto">
                <a:xfrm>
                  <a:off x="1284" y="1524"/>
                  <a:ext cx="90" cy="158"/>
                </a:xfrm>
                <a:custGeom>
                  <a:avLst/>
                  <a:gdLst>
                    <a:gd name="T0" fmla="*/ 90 w 90"/>
                    <a:gd name="T1" fmla="*/ 73 h 158"/>
                    <a:gd name="T2" fmla="*/ 90 w 90"/>
                    <a:gd name="T3" fmla="*/ 158 h 158"/>
                    <a:gd name="T4" fmla="*/ 0 w 90"/>
                    <a:gd name="T5" fmla="*/ 83 h 158"/>
                    <a:gd name="T6" fmla="*/ 0 w 90"/>
                    <a:gd name="T7" fmla="*/ 0 h 158"/>
                    <a:gd name="T8" fmla="*/ 90 w 90"/>
                    <a:gd name="T9" fmla="*/ 73 h 1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158"/>
                    <a:gd name="T17" fmla="*/ 90 w 90"/>
                    <a:gd name="T18" fmla="*/ 158 h 1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158">
                      <a:moveTo>
                        <a:pt x="90" y="73"/>
                      </a:moveTo>
                      <a:lnTo>
                        <a:pt x="90" y="158"/>
                      </a:lnTo>
                      <a:lnTo>
                        <a:pt x="0" y="83"/>
                      </a:lnTo>
                      <a:lnTo>
                        <a:pt x="0" y="0"/>
                      </a:lnTo>
                      <a:lnTo>
                        <a:pt x="90" y="73"/>
                      </a:lnTo>
                      <a:close/>
                    </a:path>
                  </a:pathLst>
                </a:custGeom>
                <a:solidFill>
                  <a:srgbClr val="D429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5" name="Freeform 34"/>
                <p:cNvSpPr>
                  <a:spLocks/>
                </p:cNvSpPr>
                <p:nvPr/>
              </p:nvSpPr>
              <p:spPr bwMode="auto">
                <a:xfrm>
                  <a:off x="1284" y="1519"/>
                  <a:ext cx="116" cy="78"/>
                </a:xfrm>
                <a:custGeom>
                  <a:avLst/>
                  <a:gdLst>
                    <a:gd name="T0" fmla="*/ 116 w 116"/>
                    <a:gd name="T1" fmla="*/ 75 h 78"/>
                    <a:gd name="T2" fmla="*/ 90 w 116"/>
                    <a:gd name="T3" fmla="*/ 78 h 78"/>
                    <a:gd name="T4" fmla="*/ 0 w 116"/>
                    <a:gd name="T5" fmla="*/ 5 h 78"/>
                    <a:gd name="T6" fmla="*/ 26 w 116"/>
                    <a:gd name="T7" fmla="*/ 0 h 78"/>
                    <a:gd name="T8" fmla="*/ 116 w 116"/>
                    <a:gd name="T9" fmla="*/ 75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"/>
                    <a:gd name="T16" fmla="*/ 0 h 78"/>
                    <a:gd name="T17" fmla="*/ 116 w 11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" h="78">
                      <a:moveTo>
                        <a:pt x="116" y="75"/>
                      </a:moveTo>
                      <a:lnTo>
                        <a:pt x="90" y="78"/>
                      </a:ln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116" y="75"/>
                      </a:lnTo>
                      <a:close/>
                    </a:path>
                  </a:pathLst>
                </a:custGeom>
                <a:solidFill>
                  <a:srgbClr val="9E1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6" name="Freeform 35"/>
                <p:cNvSpPr>
                  <a:spLocks/>
                </p:cNvSpPr>
                <p:nvPr/>
              </p:nvSpPr>
              <p:spPr bwMode="auto">
                <a:xfrm>
                  <a:off x="1374" y="1594"/>
                  <a:ext cx="26" cy="88"/>
                </a:xfrm>
                <a:custGeom>
                  <a:avLst/>
                  <a:gdLst>
                    <a:gd name="T0" fmla="*/ 0 w 26"/>
                    <a:gd name="T1" fmla="*/ 3 h 88"/>
                    <a:gd name="T2" fmla="*/ 0 w 26"/>
                    <a:gd name="T3" fmla="*/ 88 h 88"/>
                    <a:gd name="T4" fmla="*/ 26 w 26"/>
                    <a:gd name="T5" fmla="*/ 83 h 88"/>
                    <a:gd name="T6" fmla="*/ 26 w 26"/>
                    <a:gd name="T7" fmla="*/ 0 h 88"/>
                    <a:gd name="T8" fmla="*/ 0 w 26"/>
                    <a:gd name="T9" fmla="*/ 3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88"/>
                    <a:gd name="T17" fmla="*/ 26 w 26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88">
                      <a:moveTo>
                        <a:pt x="0" y="3"/>
                      </a:moveTo>
                      <a:lnTo>
                        <a:pt x="0" y="88"/>
                      </a:lnTo>
                      <a:lnTo>
                        <a:pt x="26" y="83"/>
                      </a:lnTo>
                      <a:lnTo>
                        <a:pt x="2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D028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68" name="Group 40"/>
              <p:cNvGrpSpPr>
                <a:grpSpLocks/>
              </p:cNvGrpSpPr>
              <p:nvPr/>
            </p:nvGrpSpPr>
            <p:grpSpPr bwMode="auto">
              <a:xfrm>
                <a:off x="4896441" y="5324044"/>
                <a:ext cx="241281" cy="341124"/>
                <a:chOff x="2071" y="1385"/>
                <a:chExt cx="116" cy="164"/>
              </a:xfrm>
            </p:grpSpPr>
            <p:sp>
              <p:nvSpPr>
                <p:cNvPr id="491" name="Freeform 37"/>
                <p:cNvSpPr>
                  <a:spLocks/>
                </p:cNvSpPr>
                <p:nvPr/>
              </p:nvSpPr>
              <p:spPr bwMode="auto">
                <a:xfrm>
                  <a:off x="2071" y="1390"/>
                  <a:ext cx="90" cy="159"/>
                </a:xfrm>
                <a:custGeom>
                  <a:avLst/>
                  <a:gdLst>
                    <a:gd name="T0" fmla="*/ 90 w 90"/>
                    <a:gd name="T1" fmla="*/ 74 h 159"/>
                    <a:gd name="T2" fmla="*/ 90 w 90"/>
                    <a:gd name="T3" fmla="*/ 159 h 159"/>
                    <a:gd name="T4" fmla="*/ 0 w 90"/>
                    <a:gd name="T5" fmla="*/ 84 h 159"/>
                    <a:gd name="T6" fmla="*/ 0 w 90"/>
                    <a:gd name="T7" fmla="*/ 0 h 159"/>
                    <a:gd name="T8" fmla="*/ 90 w 90"/>
                    <a:gd name="T9" fmla="*/ 74 h 1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159"/>
                    <a:gd name="T17" fmla="*/ 90 w 90"/>
                    <a:gd name="T18" fmla="*/ 159 h 1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159">
                      <a:moveTo>
                        <a:pt x="90" y="74"/>
                      </a:moveTo>
                      <a:lnTo>
                        <a:pt x="90" y="159"/>
                      </a:lnTo>
                      <a:lnTo>
                        <a:pt x="0" y="84"/>
                      </a:lnTo>
                      <a:lnTo>
                        <a:pt x="0" y="0"/>
                      </a:lnTo>
                      <a:lnTo>
                        <a:pt x="90" y="74"/>
                      </a:lnTo>
                      <a:close/>
                    </a:path>
                  </a:pathLst>
                </a:custGeom>
                <a:solidFill>
                  <a:srgbClr val="D429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2" name="Freeform 38"/>
                <p:cNvSpPr>
                  <a:spLocks/>
                </p:cNvSpPr>
                <p:nvPr/>
              </p:nvSpPr>
              <p:spPr bwMode="auto">
                <a:xfrm>
                  <a:off x="2071" y="1385"/>
                  <a:ext cx="116" cy="79"/>
                </a:xfrm>
                <a:custGeom>
                  <a:avLst/>
                  <a:gdLst>
                    <a:gd name="T0" fmla="*/ 116 w 116"/>
                    <a:gd name="T1" fmla="*/ 75 h 79"/>
                    <a:gd name="T2" fmla="*/ 90 w 116"/>
                    <a:gd name="T3" fmla="*/ 79 h 79"/>
                    <a:gd name="T4" fmla="*/ 0 w 116"/>
                    <a:gd name="T5" fmla="*/ 5 h 79"/>
                    <a:gd name="T6" fmla="*/ 26 w 116"/>
                    <a:gd name="T7" fmla="*/ 0 h 79"/>
                    <a:gd name="T8" fmla="*/ 116 w 116"/>
                    <a:gd name="T9" fmla="*/ 75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"/>
                    <a:gd name="T16" fmla="*/ 0 h 79"/>
                    <a:gd name="T17" fmla="*/ 116 w 116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" h="79">
                      <a:moveTo>
                        <a:pt x="116" y="75"/>
                      </a:moveTo>
                      <a:lnTo>
                        <a:pt x="90" y="79"/>
                      </a:ln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116" y="75"/>
                      </a:lnTo>
                      <a:close/>
                    </a:path>
                  </a:pathLst>
                </a:custGeom>
                <a:solidFill>
                  <a:srgbClr val="9E1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3" name="Freeform 39"/>
                <p:cNvSpPr>
                  <a:spLocks/>
                </p:cNvSpPr>
                <p:nvPr/>
              </p:nvSpPr>
              <p:spPr bwMode="auto">
                <a:xfrm>
                  <a:off x="2161" y="1460"/>
                  <a:ext cx="26" cy="89"/>
                </a:xfrm>
                <a:custGeom>
                  <a:avLst/>
                  <a:gdLst>
                    <a:gd name="T0" fmla="*/ 0 w 26"/>
                    <a:gd name="T1" fmla="*/ 4 h 89"/>
                    <a:gd name="T2" fmla="*/ 0 w 26"/>
                    <a:gd name="T3" fmla="*/ 89 h 89"/>
                    <a:gd name="T4" fmla="*/ 26 w 26"/>
                    <a:gd name="T5" fmla="*/ 84 h 89"/>
                    <a:gd name="T6" fmla="*/ 26 w 26"/>
                    <a:gd name="T7" fmla="*/ 0 h 89"/>
                    <a:gd name="T8" fmla="*/ 0 w 26"/>
                    <a:gd name="T9" fmla="*/ 4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89"/>
                    <a:gd name="T17" fmla="*/ 26 w 2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89">
                      <a:moveTo>
                        <a:pt x="0" y="4"/>
                      </a:moveTo>
                      <a:lnTo>
                        <a:pt x="0" y="89"/>
                      </a:lnTo>
                      <a:lnTo>
                        <a:pt x="26" y="84"/>
                      </a:lnTo>
                      <a:lnTo>
                        <a:pt x="26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D028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69" name="Group 55"/>
              <p:cNvGrpSpPr>
                <a:grpSpLocks/>
              </p:cNvGrpSpPr>
              <p:nvPr/>
            </p:nvGrpSpPr>
            <p:grpSpPr bwMode="auto">
              <a:xfrm>
                <a:off x="2962003" y="5332368"/>
                <a:ext cx="2005126" cy="526243"/>
                <a:chOff x="1141" y="1389"/>
                <a:chExt cx="964" cy="253"/>
              </a:xfrm>
            </p:grpSpPr>
            <p:sp>
              <p:nvSpPr>
                <p:cNvPr id="477" name="Freeform 41"/>
                <p:cNvSpPr>
                  <a:spLocks/>
                </p:cNvSpPr>
                <p:nvPr/>
              </p:nvSpPr>
              <p:spPr bwMode="auto">
                <a:xfrm>
                  <a:off x="1271" y="1589"/>
                  <a:ext cx="60" cy="53"/>
                </a:xfrm>
                <a:custGeom>
                  <a:avLst/>
                  <a:gdLst>
                    <a:gd name="T0" fmla="*/ 39 w 60"/>
                    <a:gd name="T1" fmla="*/ 53 h 53"/>
                    <a:gd name="T2" fmla="*/ 60 w 60"/>
                    <a:gd name="T3" fmla="*/ 20 h 53"/>
                    <a:gd name="T4" fmla="*/ 22 w 60"/>
                    <a:gd name="T5" fmla="*/ 0 h 53"/>
                    <a:gd name="T6" fmla="*/ 0 w 60"/>
                    <a:gd name="T7" fmla="*/ 33 h 53"/>
                    <a:gd name="T8" fmla="*/ 39 w 60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3"/>
                    <a:gd name="T17" fmla="*/ 60 w 60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3">
                      <a:moveTo>
                        <a:pt x="39" y="53"/>
                      </a:moveTo>
                      <a:lnTo>
                        <a:pt x="60" y="20"/>
                      </a:lnTo>
                      <a:lnTo>
                        <a:pt x="22" y="0"/>
                      </a:lnTo>
                      <a:lnTo>
                        <a:pt x="0" y="33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78" name="Freeform 42"/>
                <p:cNvSpPr>
                  <a:spLocks/>
                </p:cNvSpPr>
                <p:nvPr/>
              </p:nvSpPr>
              <p:spPr bwMode="auto">
                <a:xfrm>
                  <a:off x="1196" y="1549"/>
                  <a:ext cx="59" cy="53"/>
                </a:xfrm>
                <a:custGeom>
                  <a:avLst/>
                  <a:gdLst>
                    <a:gd name="T0" fmla="*/ 37 w 59"/>
                    <a:gd name="T1" fmla="*/ 53 h 53"/>
                    <a:gd name="T2" fmla="*/ 59 w 59"/>
                    <a:gd name="T3" fmla="*/ 20 h 53"/>
                    <a:gd name="T4" fmla="*/ 22 w 59"/>
                    <a:gd name="T5" fmla="*/ 0 h 53"/>
                    <a:gd name="T6" fmla="*/ 0 w 59"/>
                    <a:gd name="T7" fmla="*/ 33 h 53"/>
                    <a:gd name="T8" fmla="*/ 37 w 59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3"/>
                    <a:gd name="T17" fmla="*/ 59 w 59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3">
                      <a:moveTo>
                        <a:pt x="37" y="53"/>
                      </a:moveTo>
                      <a:lnTo>
                        <a:pt x="59" y="20"/>
                      </a:lnTo>
                      <a:lnTo>
                        <a:pt x="22" y="0"/>
                      </a:lnTo>
                      <a:lnTo>
                        <a:pt x="0" y="33"/>
                      </a:lnTo>
                      <a:lnTo>
                        <a:pt x="37" y="5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79" name="Freeform 43"/>
                <p:cNvSpPr>
                  <a:spLocks/>
                </p:cNvSpPr>
                <p:nvPr/>
              </p:nvSpPr>
              <p:spPr bwMode="auto">
                <a:xfrm>
                  <a:off x="1141" y="1517"/>
                  <a:ext cx="63" cy="45"/>
                </a:xfrm>
                <a:custGeom>
                  <a:avLst/>
                  <a:gdLst>
                    <a:gd name="T0" fmla="*/ 17 w 63"/>
                    <a:gd name="T1" fmla="*/ 45 h 45"/>
                    <a:gd name="T2" fmla="*/ 39 w 63"/>
                    <a:gd name="T3" fmla="*/ 12 h 45"/>
                    <a:gd name="T4" fmla="*/ 33 w 63"/>
                    <a:gd name="T5" fmla="*/ 9 h 45"/>
                    <a:gd name="T6" fmla="*/ 22 w 63"/>
                    <a:gd name="T7" fmla="*/ 25 h 45"/>
                    <a:gd name="T8" fmla="*/ 30 w 63"/>
                    <a:gd name="T9" fmla="*/ 44 h 45"/>
                    <a:gd name="T10" fmla="*/ 37 w 63"/>
                    <a:gd name="T11" fmla="*/ 39 h 45"/>
                    <a:gd name="T12" fmla="*/ 43 w 63"/>
                    <a:gd name="T13" fmla="*/ 33 h 45"/>
                    <a:gd name="T14" fmla="*/ 44 w 63"/>
                    <a:gd name="T15" fmla="*/ 25 h 45"/>
                    <a:gd name="T16" fmla="*/ 43 w 63"/>
                    <a:gd name="T17" fmla="*/ 18 h 45"/>
                    <a:gd name="T18" fmla="*/ 37 w 63"/>
                    <a:gd name="T19" fmla="*/ 12 h 45"/>
                    <a:gd name="T20" fmla="*/ 26 w 63"/>
                    <a:gd name="T21" fmla="*/ 45 h 45"/>
                    <a:gd name="T22" fmla="*/ 63 w 63"/>
                    <a:gd name="T23" fmla="*/ 39 h 45"/>
                    <a:gd name="T24" fmla="*/ 55 w 63"/>
                    <a:gd name="T25" fmla="*/ 0 h 45"/>
                    <a:gd name="T26" fmla="*/ 18 w 63"/>
                    <a:gd name="T27" fmla="*/ 7 h 45"/>
                    <a:gd name="T28" fmla="*/ 14 w 63"/>
                    <a:gd name="T29" fmla="*/ 7 h 45"/>
                    <a:gd name="T30" fmla="*/ 7 w 63"/>
                    <a:gd name="T31" fmla="*/ 12 h 45"/>
                    <a:gd name="T32" fmla="*/ 2 w 63"/>
                    <a:gd name="T33" fmla="*/ 18 h 45"/>
                    <a:gd name="T34" fmla="*/ 0 w 63"/>
                    <a:gd name="T35" fmla="*/ 25 h 45"/>
                    <a:gd name="T36" fmla="*/ 2 w 63"/>
                    <a:gd name="T37" fmla="*/ 33 h 45"/>
                    <a:gd name="T38" fmla="*/ 7 w 63"/>
                    <a:gd name="T39" fmla="*/ 39 h 45"/>
                    <a:gd name="T40" fmla="*/ 11 w 63"/>
                    <a:gd name="T41" fmla="*/ 43 h 45"/>
                    <a:gd name="T42" fmla="*/ 17 w 63"/>
                    <a:gd name="T43" fmla="*/ 45 h 4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3"/>
                    <a:gd name="T67" fmla="*/ 0 h 45"/>
                    <a:gd name="T68" fmla="*/ 63 w 63"/>
                    <a:gd name="T69" fmla="*/ 45 h 4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3" h="45">
                      <a:moveTo>
                        <a:pt x="17" y="45"/>
                      </a:moveTo>
                      <a:lnTo>
                        <a:pt x="39" y="12"/>
                      </a:lnTo>
                      <a:lnTo>
                        <a:pt x="33" y="9"/>
                      </a:lnTo>
                      <a:lnTo>
                        <a:pt x="22" y="25"/>
                      </a:lnTo>
                      <a:lnTo>
                        <a:pt x="30" y="44"/>
                      </a:lnTo>
                      <a:lnTo>
                        <a:pt x="37" y="39"/>
                      </a:lnTo>
                      <a:lnTo>
                        <a:pt x="43" y="33"/>
                      </a:lnTo>
                      <a:lnTo>
                        <a:pt x="44" y="25"/>
                      </a:lnTo>
                      <a:lnTo>
                        <a:pt x="43" y="18"/>
                      </a:lnTo>
                      <a:lnTo>
                        <a:pt x="37" y="12"/>
                      </a:lnTo>
                      <a:lnTo>
                        <a:pt x="26" y="45"/>
                      </a:lnTo>
                      <a:lnTo>
                        <a:pt x="63" y="39"/>
                      </a:lnTo>
                      <a:lnTo>
                        <a:pt x="55" y="0"/>
                      </a:lnTo>
                      <a:lnTo>
                        <a:pt x="18" y="7"/>
                      </a:lnTo>
                      <a:lnTo>
                        <a:pt x="14" y="7"/>
                      </a:lnTo>
                      <a:lnTo>
                        <a:pt x="7" y="12"/>
                      </a:lnTo>
                      <a:lnTo>
                        <a:pt x="2" y="18"/>
                      </a:lnTo>
                      <a:lnTo>
                        <a:pt x="0" y="25"/>
                      </a:lnTo>
                      <a:lnTo>
                        <a:pt x="2" y="33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7" y="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0" name="Freeform 44"/>
                <p:cNvSpPr>
                  <a:spLocks/>
                </p:cNvSpPr>
                <p:nvPr/>
              </p:nvSpPr>
              <p:spPr bwMode="auto">
                <a:xfrm>
                  <a:off x="1238" y="1502"/>
                  <a:ext cx="52" cy="47"/>
                </a:xfrm>
                <a:custGeom>
                  <a:avLst/>
                  <a:gdLst>
                    <a:gd name="T0" fmla="*/ 0 w 52"/>
                    <a:gd name="T1" fmla="*/ 8 h 47"/>
                    <a:gd name="T2" fmla="*/ 9 w 52"/>
                    <a:gd name="T3" fmla="*/ 47 h 47"/>
                    <a:gd name="T4" fmla="*/ 52 w 52"/>
                    <a:gd name="T5" fmla="*/ 39 h 47"/>
                    <a:gd name="T6" fmla="*/ 44 w 52"/>
                    <a:gd name="T7" fmla="*/ 0 h 47"/>
                    <a:gd name="T8" fmla="*/ 0 w 52"/>
                    <a:gd name="T9" fmla="*/ 8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8"/>
                      </a:moveTo>
                      <a:lnTo>
                        <a:pt x="9" y="47"/>
                      </a:lnTo>
                      <a:lnTo>
                        <a:pt x="52" y="39"/>
                      </a:lnTo>
                      <a:lnTo>
                        <a:pt x="4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1" name="Freeform 45"/>
                <p:cNvSpPr>
                  <a:spLocks/>
                </p:cNvSpPr>
                <p:nvPr/>
              </p:nvSpPr>
              <p:spPr bwMode="auto">
                <a:xfrm>
                  <a:off x="1325" y="1487"/>
                  <a:ext cx="52" cy="47"/>
                </a:xfrm>
                <a:custGeom>
                  <a:avLst/>
                  <a:gdLst>
                    <a:gd name="T0" fmla="*/ 0 w 52"/>
                    <a:gd name="T1" fmla="*/ 8 h 47"/>
                    <a:gd name="T2" fmla="*/ 8 w 52"/>
                    <a:gd name="T3" fmla="*/ 47 h 47"/>
                    <a:gd name="T4" fmla="*/ 52 w 52"/>
                    <a:gd name="T5" fmla="*/ 39 h 47"/>
                    <a:gd name="T6" fmla="*/ 43 w 52"/>
                    <a:gd name="T7" fmla="*/ 0 h 47"/>
                    <a:gd name="T8" fmla="*/ 0 w 52"/>
                    <a:gd name="T9" fmla="*/ 8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8"/>
                      </a:moveTo>
                      <a:lnTo>
                        <a:pt x="8" y="47"/>
                      </a:lnTo>
                      <a:lnTo>
                        <a:pt x="52" y="39"/>
                      </a:lnTo>
                      <a:lnTo>
                        <a:pt x="43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2" name="Freeform 46"/>
                <p:cNvSpPr>
                  <a:spLocks/>
                </p:cNvSpPr>
                <p:nvPr/>
              </p:nvSpPr>
              <p:spPr bwMode="auto">
                <a:xfrm>
                  <a:off x="1411" y="1474"/>
                  <a:ext cx="52" cy="45"/>
                </a:xfrm>
                <a:custGeom>
                  <a:avLst/>
                  <a:gdLst>
                    <a:gd name="T0" fmla="*/ 0 w 52"/>
                    <a:gd name="T1" fmla="*/ 6 h 45"/>
                    <a:gd name="T2" fmla="*/ 8 w 52"/>
                    <a:gd name="T3" fmla="*/ 45 h 45"/>
                    <a:gd name="T4" fmla="*/ 52 w 52"/>
                    <a:gd name="T5" fmla="*/ 38 h 45"/>
                    <a:gd name="T6" fmla="*/ 43 w 52"/>
                    <a:gd name="T7" fmla="*/ 0 h 45"/>
                    <a:gd name="T8" fmla="*/ 0 w 52"/>
                    <a:gd name="T9" fmla="*/ 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5"/>
                    <a:gd name="T17" fmla="*/ 52 w 52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5">
                      <a:moveTo>
                        <a:pt x="0" y="6"/>
                      </a:moveTo>
                      <a:lnTo>
                        <a:pt x="8" y="45"/>
                      </a:lnTo>
                      <a:lnTo>
                        <a:pt x="52" y="38"/>
                      </a:lnTo>
                      <a:lnTo>
                        <a:pt x="43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3" name="Freeform 47"/>
                <p:cNvSpPr>
                  <a:spLocks/>
                </p:cNvSpPr>
                <p:nvPr/>
              </p:nvSpPr>
              <p:spPr bwMode="auto">
                <a:xfrm>
                  <a:off x="1497" y="1459"/>
                  <a:ext cx="52" cy="46"/>
                </a:xfrm>
                <a:custGeom>
                  <a:avLst/>
                  <a:gdLst>
                    <a:gd name="T0" fmla="*/ 0 w 52"/>
                    <a:gd name="T1" fmla="*/ 7 h 46"/>
                    <a:gd name="T2" fmla="*/ 8 w 52"/>
                    <a:gd name="T3" fmla="*/ 46 h 46"/>
                    <a:gd name="T4" fmla="*/ 52 w 52"/>
                    <a:gd name="T5" fmla="*/ 38 h 46"/>
                    <a:gd name="T6" fmla="*/ 44 w 52"/>
                    <a:gd name="T7" fmla="*/ 0 h 46"/>
                    <a:gd name="T8" fmla="*/ 0 w 52"/>
                    <a:gd name="T9" fmla="*/ 7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6"/>
                    <a:gd name="T17" fmla="*/ 52 w 52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6">
                      <a:moveTo>
                        <a:pt x="0" y="7"/>
                      </a:moveTo>
                      <a:lnTo>
                        <a:pt x="8" y="46"/>
                      </a:lnTo>
                      <a:lnTo>
                        <a:pt x="52" y="38"/>
                      </a:lnTo>
                      <a:lnTo>
                        <a:pt x="44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4" name="Freeform 48"/>
                <p:cNvSpPr>
                  <a:spLocks/>
                </p:cNvSpPr>
                <p:nvPr/>
              </p:nvSpPr>
              <p:spPr bwMode="auto">
                <a:xfrm>
                  <a:off x="1583" y="1444"/>
                  <a:ext cx="52" cy="46"/>
                </a:xfrm>
                <a:custGeom>
                  <a:avLst/>
                  <a:gdLst>
                    <a:gd name="T0" fmla="*/ 0 w 52"/>
                    <a:gd name="T1" fmla="*/ 7 h 46"/>
                    <a:gd name="T2" fmla="*/ 8 w 52"/>
                    <a:gd name="T3" fmla="*/ 46 h 46"/>
                    <a:gd name="T4" fmla="*/ 52 w 52"/>
                    <a:gd name="T5" fmla="*/ 38 h 46"/>
                    <a:gd name="T6" fmla="*/ 44 w 52"/>
                    <a:gd name="T7" fmla="*/ 0 h 46"/>
                    <a:gd name="T8" fmla="*/ 0 w 52"/>
                    <a:gd name="T9" fmla="*/ 7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6"/>
                    <a:gd name="T17" fmla="*/ 52 w 52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6">
                      <a:moveTo>
                        <a:pt x="0" y="7"/>
                      </a:moveTo>
                      <a:lnTo>
                        <a:pt x="8" y="46"/>
                      </a:lnTo>
                      <a:lnTo>
                        <a:pt x="52" y="38"/>
                      </a:lnTo>
                      <a:lnTo>
                        <a:pt x="44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5" name="Freeform 49"/>
                <p:cNvSpPr>
                  <a:spLocks/>
                </p:cNvSpPr>
                <p:nvPr/>
              </p:nvSpPr>
              <p:spPr bwMode="auto">
                <a:xfrm>
                  <a:off x="1669" y="1430"/>
                  <a:ext cx="52" cy="46"/>
                </a:xfrm>
                <a:custGeom>
                  <a:avLst/>
                  <a:gdLst>
                    <a:gd name="T0" fmla="*/ 0 w 52"/>
                    <a:gd name="T1" fmla="*/ 7 h 46"/>
                    <a:gd name="T2" fmla="*/ 8 w 52"/>
                    <a:gd name="T3" fmla="*/ 46 h 46"/>
                    <a:gd name="T4" fmla="*/ 52 w 52"/>
                    <a:gd name="T5" fmla="*/ 39 h 46"/>
                    <a:gd name="T6" fmla="*/ 44 w 52"/>
                    <a:gd name="T7" fmla="*/ 0 h 46"/>
                    <a:gd name="T8" fmla="*/ 0 w 52"/>
                    <a:gd name="T9" fmla="*/ 7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6"/>
                    <a:gd name="T17" fmla="*/ 52 w 52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6">
                      <a:moveTo>
                        <a:pt x="0" y="7"/>
                      </a:moveTo>
                      <a:lnTo>
                        <a:pt x="8" y="46"/>
                      </a:lnTo>
                      <a:lnTo>
                        <a:pt x="52" y="39"/>
                      </a:lnTo>
                      <a:lnTo>
                        <a:pt x="44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6" name="Freeform 50"/>
                <p:cNvSpPr>
                  <a:spLocks/>
                </p:cNvSpPr>
                <p:nvPr/>
              </p:nvSpPr>
              <p:spPr bwMode="auto">
                <a:xfrm>
                  <a:off x="1755" y="1415"/>
                  <a:ext cx="51" cy="46"/>
                </a:xfrm>
                <a:custGeom>
                  <a:avLst/>
                  <a:gdLst>
                    <a:gd name="T0" fmla="*/ 0 w 51"/>
                    <a:gd name="T1" fmla="*/ 7 h 46"/>
                    <a:gd name="T2" fmla="*/ 9 w 51"/>
                    <a:gd name="T3" fmla="*/ 46 h 46"/>
                    <a:gd name="T4" fmla="*/ 51 w 51"/>
                    <a:gd name="T5" fmla="*/ 39 h 46"/>
                    <a:gd name="T6" fmla="*/ 43 w 51"/>
                    <a:gd name="T7" fmla="*/ 0 h 46"/>
                    <a:gd name="T8" fmla="*/ 0 w 51"/>
                    <a:gd name="T9" fmla="*/ 7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7"/>
                      </a:moveTo>
                      <a:lnTo>
                        <a:pt x="9" y="46"/>
                      </a:lnTo>
                      <a:lnTo>
                        <a:pt x="51" y="39"/>
                      </a:lnTo>
                      <a:lnTo>
                        <a:pt x="4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7" name="Freeform 51"/>
                <p:cNvSpPr>
                  <a:spLocks/>
                </p:cNvSpPr>
                <p:nvPr/>
              </p:nvSpPr>
              <p:spPr bwMode="auto">
                <a:xfrm>
                  <a:off x="1841" y="1400"/>
                  <a:ext cx="51" cy="46"/>
                </a:xfrm>
                <a:custGeom>
                  <a:avLst/>
                  <a:gdLst>
                    <a:gd name="T0" fmla="*/ 0 w 51"/>
                    <a:gd name="T1" fmla="*/ 7 h 46"/>
                    <a:gd name="T2" fmla="*/ 9 w 51"/>
                    <a:gd name="T3" fmla="*/ 46 h 46"/>
                    <a:gd name="T4" fmla="*/ 51 w 51"/>
                    <a:gd name="T5" fmla="*/ 39 h 46"/>
                    <a:gd name="T6" fmla="*/ 43 w 51"/>
                    <a:gd name="T7" fmla="*/ 0 h 46"/>
                    <a:gd name="T8" fmla="*/ 0 w 51"/>
                    <a:gd name="T9" fmla="*/ 7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7"/>
                      </a:moveTo>
                      <a:lnTo>
                        <a:pt x="9" y="46"/>
                      </a:lnTo>
                      <a:lnTo>
                        <a:pt x="51" y="39"/>
                      </a:lnTo>
                      <a:lnTo>
                        <a:pt x="4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8" name="Freeform 52"/>
                <p:cNvSpPr>
                  <a:spLocks/>
                </p:cNvSpPr>
                <p:nvPr/>
              </p:nvSpPr>
              <p:spPr bwMode="auto">
                <a:xfrm>
                  <a:off x="1928" y="1389"/>
                  <a:ext cx="54" cy="45"/>
                </a:xfrm>
                <a:custGeom>
                  <a:avLst/>
                  <a:gdLst>
                    <a:gd name="T0" fmla="*/ 0 w 54"/>
                    <a:gd name="T1" fmla="*/ 5 h 45"/>
                    <a:gd name="T2" fmla="*/ 8 w 54"/>
                    <a:gd name="T3" fmla="*/ 43 h 45"/>
                    <a:gd name="T4" fmla="*/ 31 w 54"/>
                    <a:gd name="T5" fmla="*/ 40 h 45"/>
                    <a:gd name="T6" fmla="*/ 27 w 54"/>
                    <a:gd name="T7" fmla="*/ 20 h 45"/>
                    <a:gd name="T8" fmla="*/ 17 w 54"/>
                    <a:gd name="T9" fmla="*/ 37 h 45"/>
                    <a:gd name="T10" fmla="*/ 35 w 54"/>
                    <a:gd name="T11" fmla="*/ 45 h 45"/>
                    <a:gd name="T12" fmla="*/ 54 w 54"/>
                    <a:gd name="T13" fmla="*/ 10 h 45"/>
                    <a:gd name="T14" fmla="*/ 37 w 54"/>
                    <a:gd name="T15" fmla="*/ 2 h 45"/>
                    <a:gd name="T16" fmla="*/ 35 w 54"/>
                    <a:gd name="T17" fmla="*/ 1 h 45"/>
                    <a:gd name="T18" fmla="*/ 27 w 54"/>
                    <a:gd name="T19" fmla="*/ 0 h 45"/>
                    <a:gd name="T20" fmla="*/ 23 w 54"/>
                    <a:gd name="T21" fmla="*/ 1 h 45"/>
                    <a:gd name="T22" fmla="*/ 0 w 54"/>
                    <a:gd name="T23" fmla="*/ 5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"/>
                    <a:gd name="T37" fmla="*/ 0 h 45"/>
                    <a:gd name="T38" fmla="*/ 54 w 54"/>
                    <a:gd name="T39" fmla="*/ 45 h 4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" h="45">
                      <a:moveTo>
                        <a:pt x="0" y="5"/>
                      </a:moveTo>
                      <a:lnTo>
                        <a:pt x="8" y="43"/>
                      </a:lnTo>
                      <a:lnTo>
                        <a:pt x="31" y="40"/>
                      </a:lnTo>
                      <a:lnTo>
                        <a:pt x="27" y="20"/>
                      </a:lnTo>
                      <a:lnTo>
                        <a:pt x="17" y="37"/>
                      </a:lnTo>
                      <a:lnTo>
                        <a:pt x="35" y="45"/>
                      </a:lnTo>
                      <a:lnTo>
                        <a:pt x="54" y="10"/>
                      </a:lnTo>
                      <a:lnTo>
                        <a:pt x="37" y="2"/>
                      </a:lnTo>
                      <a:lnTo>
                        <a:pt x="35" y="1"/>
                      </a:lnTo>
                      <a:lnTo>
                        <a:pt x="27" y="0"/>
                      </a:lnTo>
                      <a:lnTo>
                        <a:pt x="23" y="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9" name="Freeform 53"/>
                <p:cNvSpPr>
                  <a:spLocks/>
                </p:cNvSpPr>
                <p:nvPr/>
              </p:nvSpPr>
              <p:spPr bwMode="auto">
                <a:xfrm>
                  <a:off x="2003" y="1417"/>
                  <a:ext cx="57" cy="53"/>
                </a:xfrm>
                <a:custGeom>
                  <a:avLst/>
                  <a:gdLst>
                    <a:gd name="T0" fmla="*/ 19 w 57"/>
                    <a:gd name="T1" fmla="*/ 0 h 53"/>
                    <a:gd name="T2" fmla="*/ 0 w 57"/>
                    <a:gd name="T3" fmla="*/ 35 h 53"/>
                    <a:gd name="T4" fmla="*/ 38 w 57"/>
                    <a:gd name="T5" fmla="*/ 53 h 53"/>
                    <a:gd name="T6" fmla="*/ 57 w 57"/>
                    <a:gd name="T7" fmla="*/ 18 h 53"/>
                    <a:gd name="T8" fmla="*/ 19 w 57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53"/>
                    <a:gd name="T17" fmla="*/ 57 w 57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53">
                      <a:moveTo>
                        <a:pt x="19" y="0"/>
                      </a:moveTo>
                      <a:lnTo>
                        <a:pt x="0" y="35"/>
                      </a:lnTo>
                      <a:lnTo>
                        <a:pt x="38" y="53"/>
                      </a:lnTo>
                      <a:lnTo>
                        <a:pt x="57" y="18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0" name="Freeform 54"/>
                <p:cNvSpPr>
                  <a:spLocks/>
                </p:cNvSpPr>
                <p:nvPr/>
              </p:nvSpPr>
              <p:spPr bwMode="auto">
                <a:xfrm>
                  <a:off x="2081" y="1452"/>
                  <a:ext cx="24" cy="38"/>
                </a:xfrm>
                <a:custGeom>
                  <a:avLst/>
                  <a:gdLst>
                    <a:gd name="T0" fmla="*/ 19 w 24"/>
                    <a:gd name="T1" fmla="*/ 0 h 38"/>
                    <a:gd name="T2" fmla="*/ 0 w 24"/>
                    <a:gd name="T3" fmla="*/ 35 h 38"/>
                    <a:gd name="T4" fmla="*/ 5 w 24"/>
                    <a:gd name="T5" fmla="*/ 38 h 38"/>
                    <a:gd name="T6" fmla="*/ 24 w 24"/>
                    <a:gd name="T7" fmla="*/ 3 h 38"/>
                    <a:gd name="T8" fmla="*/ 19 w 24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8"/>
                    <a:gd name="T17" fmla="*/ 24 w 24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8">
                      <a:moveTo>
                        <a:pt x="19" y="0"/>
                      </a:moveTo>
                      <a:lnTo>
                        <a:pt x="0" y="35"/>
                      </a:lnTo>
                      <a:lnTo>
                        <a:pt x="5" y="38"/>
                      </a:lnTo>
                      <a:lnTo>
                        <a:pt x="24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70" name="Rectangle 56"/>
              <p:cNvSpPr>
                <a:spLocks noChangeArrowheads="1"/>
              </p:cNvSpPr>
              <p:nvPr/>
            </p:nvSpPr>
            <p:spPr bwMode="auto">
              <a:xfrm>
                <a:off x="2633370" y="6233013"/>
                <a:ext cx="1148167" cy="208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2555249" y="6267980"/>
                <a:ext cx="885368" cy="323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ja-JP" altLang="en-US" sz="1000" i="1" dirty="0">
                    <a:solidFill>
                      <a:srgbClr val="000000"/>
                    </a:solidFill>
                    <a:cs typeface="Times New Roman" pitchFamily="18" charset="0"/>
                  </a:rPr>
                  <a:t>送信</a:t>
                </a:r>
                <a:r>
                  <a:rPr lang="en-US" altLang="ja-JP" sz="1000" i="1" dirty="0">
                    <a:solidFill>
                      <a:srgbClr val="000000"/>
                    </a:solidFill>
                    <a:cs typeface="Times New Roman" pitchFamily="18" charset="0"/>
                  </a:rPr>
                  <a:t>LSI</a:t>
                </a:r>
                <a:endParaRPr lang="ja-JP" altLang="ja-JP" sz="1000" i="1" dirty="0">
                  <a:cs typeface="Times New Roman" pitchFamily="18" charset="0"/>
                </a:endParaRPr>
              </a:p>
            </p:txBody>
          </p:sp>
          <p:sp>
            <p:nvSpPr>
              <p:cNvPr id="72" name="Freeform 59"/>
              <p:cNvSpPr>
                <a:spLocks/>
              </p:cNvSpPr>
              <p:nvPr/>
            </p:nvSpPr>
            <p:spPr bwMode="auto">
              <a:xfrm>
                <a:off x="2745690" y="4729156"/>
                <a:ext cx="2575055" cy="1470572"/>
              </a:xfrm>
              <a:custGeom>
                <a:avLst/>
                <a:gdLst>
                  <a:gd name="T0" fmla="*/ 2147483647 w 1238"/>
                  <a:gd name="T1" fmla="*/ 2147483647 h 707"/>
                  <a:gd name="T2" fmla="*/ 0 w 1238"/>
                  <a:gd name="T3" fmla="*/ 2147483647 h 707"/>
                  <a:gd name="T4" fmla="*/ 2147483647 w 1238"/>
                  <a:gd name="T5" fmla="*/ 0 h 707"/>
                  <a:gd name="T6" fmla="*/ 2147483647 w 1238"/>
                  <a:gd name="T7" fmla="*/ 2147483647 h 707"/>
                  <a:gd name="T8" fmla="*/ 2147483647 w 1238"/>
                  <a:gd name="T9" fmla="*/ 2147483647 h 7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8"/>
                  <a:gd name="T16" fmla="*/ 0 h 707"/>
                  <a:gd name="T17" fmla="*/ 1238 w 1238"/>
                  <a:gd name="T18" fmla="*/ 707 h 7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8" h="707">
                    <a:moveTo>
                      <a:pt x="4" y="707"/>
                    </a:moveTo>
                    <a:lnTo>
                      <a:pt x="0" y="225"/>
                    </a:lnTo>
                    <a:lnTo>
                      <a:pt x="1238" y="0"/>
                    </a:lnTo>
                    <a:lnTo>
                      <a:pt x="1238" y="482"/>
                    </a:lnTo>
                    <a:lnTo>
                      <a:pt x="4" y="707"/>
                    </a:lnTo>
                    <a:close/>
                  </a:path>
                </a:pathLst>
              </a:custGeom>
              <a:solidFill>
                <a:srgbClr val="D0DA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3" name="Freeform 60"/>
              <p:cNvSpPr>
                <a:spLocks/>
              </p:cNvSpPr>
              <p:nvPr/>
            </p:nvSpPr>
            <p:spPr bwMode="auto">
              <a:xfrm>
                <a:off x="2674969" y="4664676"/>
                <a:ext cx="2643697" cy="532485"/>
              </a:xfrm>
              <a:custGeom>
                <a:avLst/>
                <a:gdLst>
                  <a:gd name="T0" fmla="*/ 2147483647 w 1271"/>
                  <a:gd name="T1" fmla="*/ 2147483647 h 256"/>
                  <a:gd name="T2" fmla="*/ 0 w 1271"/>
                  <a:gd name="T3" fmla="*/ 2147483647 h 256"/>
                  <a:gd name="T4" fmla="*/ 2147483647 w 1271"/>
                  <a:gd name="T5" fmla="*/ 0 h 256"/>
                  <a:gd name="T6" fmla="*/ 2147483647 w 1271"/>
                  <a:gd name="T7" fmla="*/ 2147483647 h 256"/>
                  <a:gd name="T8" fmla="*/ 2147483647 w 1271"/>
                  <a:gd name="T9" fmla="*/ 2147483647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256"/>
                  <a:gd name="T17" fmla="*/ 1271 w 1271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256">
                    <a:moveTo>
                      <a:pt x="33" y="256"/>
                    </a:moveTo>
                    <a:lnTo>
                      <a:pt x="0" y="223"/>
                    </a:lnTo>
                    <a:lnTo>
                      <a:pt x="1232" y="0"/>
                    </a:lnTo>
                    <a:lnTo>
                      <a:pt x="1271" y="31"/>
                    </a:lnTo>
                    <a:lnTo>
                      <a:pt x="33" y="256"/>
                    </a:lnTo>
                    <a:close/>
                  </a:path>
                </a:pathLst>
              </a:custGeom>
              <a:solidFill>
                <a:srgbClr val="B4C4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4" name="Freeform 61"/>
              <p:cNvSpPr>
                <a:spLocks/>
              </p:cNvSpPr>
              <p:nvPr/>
            </p:nvSpPr>
            <p:spPr bwMode="auto">
              <a:xfrm>
                <a:off x="2674969" y="5132681"/>
                <a:ext cx="76960" cy="1067050"/>
              </a:xfrm>
              <a:custGeom>
                <a:avLst/>
                <a:gdLst>
                  <a:gd name="T0" fmla="*/ 2147483647 w 37"/>
                  <a:gd name="T1" fmla="*/ 2147483647 h 513"/>
                  <a:gd name="T2" fmla="*/ 0 w 37"/>
                  <a:gd name="T3" fmla="*/ 0 h 513"/>
                  <a:gd name="T4" fmla="*/ 0 w 37"/>
                  <a:gd name="T5" fmla="*/ 2147483647 h 513"/>
                  <a:gd name="T6" fmla="*/ 2147483647 w 37"/>
                  <a:gd name="T7" fmla="*/ 2147483647 h 513"/>
                  <a:gd name="T8" fmla="*/ 2147483647 w 37"/>
                  <a:gd name="T9" fmla="*/ 2147483647 h 5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3"/>
                  <a:gd name="T17" fmla="*/ 37 w 37"/>
                  <a:gd name="T18" fmla="*/ 513 h 5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3">
                    <a:moveTo>
                      <a:pt x="37" y="32"/>
                    </a:moveTo>
                    <a:lnTo>
                      <a:pt x="0" y="0"/>
                    </a:lnTo>
                    <a:lnTo>
                      <a:pt x="0" y="482"/>
                    </a:lnTo>
                    <a:lnTo>
                      <a:pt x="37" y="513"/>
                    </a:ln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4C45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 flipV="1">
                <a:off x="3866816" y="5272041"/>
                <a:ext cx="834086" cy="153922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6" name="Freeform 63"/>
              <p:cNvSpPr>
                <a:spLocks/>
              </p:cNvSpPr>
              <p:nvPr/>
            </p:nvSpPr>
            <p:spPr bwMode="auto">
              <a:xfrm>
                <a:off x="4723781" y="5584044"/>
                <a:ext cx="488803" cy="364002"/>
              </a:xfrm>
              <a:custGeom>
                <a:avLst/>
                <a:gdLst>
                  <a:gd name="T0" fmla="*/ 2147483647 w 235"/>
                  <a:gd name="T1" fmla="*/ 2147483647 h 175"/>
                  <a:gd name="T2" fmla="*/ 2147483647 w 235"/>
                  <a:gd name="T3" fmla="*/ 2147483647 h 175"/>
                  <a:gd name="T4" fmla="*/ 2147483647 w 235"/>
                  <a:gd name="T5" fmla="*/ 0 h 175"/>
                  <a:gd name="T6" fmla="*/ 0 w 235"/>
                  <a:gd name="T7" fmla="*/ 2147483647 h 175"/>
                  <a:gd name="T8" fmla="*/ 2147483647 w 235"/>
                  <a:gd name="T9" fmla="*/ 2147483647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5"/>
                  <a:gd name="T16" fmla="*/ 0 h 175"/>
                  <a:gd name="T17" fmla="*/ 235 w 235"/>
                  <a:gd name="T18" fmla="*/ 175 h 1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5" h="175">
                    <a:moveTo>
                      <a:pt x="220" y="175"/>
                    </a:moveTo>
                    <a:lnTo>
                      <a:pt x="235" y="172"/>
                    </a:lnTo>
                    <a:lnTo>
                      <a:pt x="15" y="0"/>
                    </a:lnTo>
                    <a:lnTo>
                      <a:pt x="0" y="2"/>
                    </a:lnTo>
                    <a:lnTo>
                      <a:pt x="220" y="175"/>
                    </a:lnTo>
                    <a:close/>
                  </a:path>
                </a:pathLst>
              </a:custGeom>
              <a:solidFill>
                <a:srgbClr val="AA96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 flipH="1" flipV="1">
                <a:off x="4723781" y="5592363"/>
                <a:ext cx="451364" cy="355683"/>
              </a:xfrm>
              <a:prstGeom prst="line">
                <a:avLst/>
              </a:prstGeom>
              <a:noFill/>
              <a:ln w="1">
                <a:solidFill>
                  <a:srgbClr val="AA96A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auto">
              <a:xfrm>
                <a:off x="4723781" y="4885158"/>
                <a:ext cx="488803" cy="1054568"/>
              </a:xfrm>
              <a:custGeom>
                <a:avLst/>
                <a:gdLst>
                  <a:gd name="T0" fmla="*/ 2147483647 w 235"/>
                  <a:gd name="T1" fmla="*/ 2147483647 h 507"/>
                  <a:gd name="T2" fmla="*/ 2147483647 w 235"/>
                  <a:gd name="T3" fmla="*/ 2147483647 h 507"/>
                  <a:gd name="T4" fmla="*/ 0 w 235"/>
                  <a:gd name="T5" fmla="*/ 0 h 507"/>
                  <a:gd name="T6" fmla="*/ 2147483647 w 235"/>
                  <a:gd name="T7" fmla="*/ 2147483647 h 507"/>
                  <a:gd name="T8" fmla="*/ 2147483647 w 235"/>
                  <a:gd name="T9" fmla="*/ 2147483647 h 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5"/>
                  <a:gd name="T16" fmla="*/ 0 h 507"/>
                  <a:gd name="T17" fmla="*/ 235 w 235"/>
                  <a:gd name="T18" fmla="*/ 507 h 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5" h="507">
                    <a:moveTo>
                      <a:pt x="235" y="507"/>
                    </a:moveTo>
                    <a:lnTo>
                      <a:pt x="235" y="132"/>
                    </a:lnTo>
                    <a:lnTo>
                      <a:pt x="0" y="0"/>
                    </a:lnTo>
                    <a:lnTo>
                      <a:pt x="13" y="335"/>
                    </a:lnTo>
                    <a:lnTo>
                      <a:pt x="235" y="507"/>
                    </a:lnTo>
                    <a:close/>
                  </a:path>
                </a:pathLst>
              </a:custGeom>
              <a:solidFill>
                <a:srgbClr val="B9C8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 flipH="1" flipV="1">
                <a:off x="4750823" y="5584044"/>
                <a:ext cx="461762" cy="355683"/>
              </a:xfrm>
              <a:prstGeom prst="line">
                <a:avLst/>
              </a:prstGeom>
              <a:noFill/>
              <a:ln w="1">
                <a:solidFill>
                  <a:srgbClr val="EBCF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auto">
              <a:xfrm>
                <a:off x="4692583" y="4887238"/>
                <a:ext cx="482563" cy="1060808"/>
              </a:xfrm>
              <a:custGeom>
                <a:avLst/>
                <a:gdLst>
                  <a:gd name="T0" fmla="*/ 2147483647 w 232"/>
                  <a:gd name="T1" fmla="*/ 2147483647 h 510"/>
                  <a:gd name="T2" fmla="*/ 2147483647 w 232"/>
                  <a:gd name="T3" fmla="*/ 2147483647 h 510"/>
                  <a:gd name="T4" fmla="*/ 2147483647 w 232"/>
                  <a:gd name="T5" fmla="*/ 2147483647 h 510"/>
                  <a:gd name="T6" fmla="*/ 0 w 232"/>
                  <a:gd name="T7" fmla="*/ 0 h 510"/>
                  <a:gd name="T8" fmla="*/ 2147483647 w 232"/>
                  <a:gd name="T9" fmla="*/ 214748364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510"/>
                  <a:gd name="T17" fmla="*/ 232 w 232"/>
                  <a:gd name="T18" fmla="*/ 510 h 5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510">
                    <a:moveTo>
                      <a:pt x="231" y="133"/>
                    </a:moveTo>
                    <a:lnTo>
                      <a:pt x="232" y="510"/>
                    </a:lnTo>
                    <a:lnTo>
                      <a:pt x="13" y="336"/>
                    </a:lnTo>
                    <a:lnTo>
                      <a:pt x="0" y="0"/>
                    </a:lnTo>
                    <a:lnTo>
                      <a:pt x="231" y="133"/>
                    </a:lnTo>
                    <a:close/>
                  </a:path>
                </a:pathLst>
              </a:custGeom>
              <a:solidFill>
                <a:srgbClr val="96AC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 flipH="1" flipV="1">
                <a:off x="4692583" y="4887238"/>
                <a:ext cx="480484" cy="278723"/>
              </a:xfrm>
              <a:prstGeom prst="line">
                <a:avLst/>
              </a:prstGeom>
              <a:noFill/>
              <a:ln w="1">
                <a:solidFill>
                  <a:srgbClr val="B9C8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4692583" y="4883078"/>
                <a:ext cx="520002" cy="280803"/>
              </a:xfrm>
              <a:custGeom>
                <a:avLst/>
                <a:gdLst>
                  <a:gd name="T0" fmla="*/ 2147483647 w 250"/>
                  <a:gd name="T1" fmla="*/ 2147483647 h 135"/>
                  <a:gd name="T2" fmla="*/ 2147483647 w 250"/>
                  <a:gd name="T3" fmla="*/ 2147483647 h 135"/>
                  <a:gd name="T4" fmla="*/ 0 w 250"/>
                  <a:gd name="T5" fmla="*/ 2147483647 h 135"/>
                  <a:gd name="T6" fmla="*/ 2147483647 w 250"/>
                  <a:gd name="T7" fmla="*/ 0 h 135"/>
                  <a:gd name="T8" fmla="*/ 2147483647 w 250"/>
                  <a:gd name="T9" fmla="*/ 2147483647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35"/>
                  <a:gd name="T17" fmla="*/ 250 w 250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35">
                    <a:moveTo>
                      <a:pt x="250" y="133"/>
                    </a:moveTo>
                    <a:lnTo>
                      <a:pt x="234" y="135"/>
                    </a:lnTo>
                    <a:lnTo>
                      <a:pt x="0" y="1"/>
                    </a:lnTo>
                    <a:lnTo>
                      <a:pt x="15" y="0"/>
                    </a:lnTo>
                    <a:lnTo>
                      <a:pt x="250" y="133"/>
                    </a:lnTo>
                    <a:close/>
                  </a:path>
                </a:pathLst>
              </a:custGeom>
              <a:solidFill>
                <a:srgbClr val="68599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 flipH="1" flipV="1">
                <a:off x="4717543" y="4883078"/>
                <a:ext cx="488803" cy="276641"/>
              </a:xfrm>
              <a:prstGeom prst="line">
                <a:avLst/>
              </a:prstGeom>
              <a:noFill/>
              <a:ln w="1">
                <a:solidFill>
                  <a:srgbClr val="6859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4" name="Rectangle 71"/>
              <p:cNvSpPr>
                <a:spLocks noChangeArrowheads="1"/>
              </p:cNvSpPr>
              <p:nvPr/>
            </p:nvSpPr>
            <p:spPr bwMode="auto">
              <a:xfrm>
                <a:off x="5173065" y="5159721"/>
                <a:ext cx="39520" cy="792487"/>
              </a:xfrm>
              <a:prstGeom prst="rect">
                <a:avLst/>
              </a:prstGeom>
              <a:solidFill>
                <a:srgbClr val="FFE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5" name="Group 84"/>
              <p:cNvGrpSpPr>
                <a:grpSpLocks/>
              </p:cNvGrpSpPr>
              <p:nvPr/>
            </p:nvGrpSpPr>
            <p:grpSpPr bwMode="auto">
              <a:xfrm>
                <a:off x="5173065" y="5163887"/>
                <a:ext cx="41599" cy="786249"/>
                <a:chOff x="2204" y="1308"/>
                <a:chExt cx="20" cy="378"/>
              </a:xfrm>
            </p:grpSpPr>
            <p:pic>
              <p:nvPicPr>
                <p:cNvPr id="465" name="Picture 72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308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6" name="Picture 7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385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7" name="Picture 74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462"/>
                  <a:ext cx="2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8" name="Picture 7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540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9" name="Picture 76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204" y="1617"/>
                  <a:ext cx="20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0" name="Freeform 77"/>
                <p:cNvSpPr>
                  <a:spLocks/>
                </p:cNvSpPr>
                <p:nvPr/>
              </p:nvSpPr>
              <p:spPr bwMode="auto">
                <a:xfrm>
                  <a:off x="2204" y="1308"/>
                  <a:ext cx="19" cy="377"/>
                </a:xfrm>
                <a:custGeom>
                  <a:avLst/>
                  <a:gdLst>
                    <a:gd name="T0" fmla="*/ 0 w 19"/>
                    <a:gd name="T1" fmla="*/ 1 h 377"/>
                    <a:gd name="T2" fmla="*/ 1 w 19"/>
                    <a:gd name="T3" fmla="*/ 377 h 377"/>
                    <a:gd name="T4" fmla="*/ 19 w 19"/>
                    <a:gd name="T5" fmla="*/ 374 h 377"/>
                    <a:gd name="T6" fmla="*/ 19 w 19"/>
                    <a:gd name="T7" fmla="*/ 0 h 377"/>
                    <a:gd name="T8" fmla="*/ 0 w 19"/>
                    <a:gd name="T9" fmla="*/ 1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377"/>
                    <a:gd name="T17" fmla="*/ 19 w 19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377">
                      <a:moveTo>
                        <a:pt x="0" y="1"/>
                      </a:moveTo>
                      <a:lnTo>
                        <a:pt x="1" y="377"/>
                      </a:lnTo>
                      <a:lnTo>
                        <a:pt x="19" y="374"/>
                      </a:lnTo>
                      <a:lnTo>
                        <a:pt x="19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71" name="Freeform 78"/>
                <p:cNvSpPr>
                  <a:spLocks/>
                </p:cNvSpPr>
                <p:nvPr/>
              </p:nvSpPr>
              <p:spPr bwMode="auto">
                <a:xfrm>
                  <a:off x="2204" y="1308"/>
                  <a:ext cx="19" cy="377"/>
                </a:xfrm>
                <a:custGeom>
                  <a:avLst/>
                  <a:gdLst>
                    <a:gd name="T0" fmla="*/ 0 w 19"/>
                    <a:gd name="T1" fmla="*/ 1 h 377"/>
                    <a:gd name="T2" fmla="*/ 1 w 19"/>
                    <a:gd name="T3" fmla="*/ 377 h 377"/>
                    <a:gd name="T4" fmla="*/ 19 w 19"/>
                    <a:gd name="T5" fmla="*/ 374 h 377"/>
                    <a:gd name="T6" fmla="*/ 19 w 19"/>
                    <a:gd name="T7" fmla="*/ 0 h 377"/>
                    <a:gd name="T8" fmla="*/ 0 w 19"/>
                    <a:gd name="T9" fmla="*/ 1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377"/>
                    <a:gd name="T17" fmla="*/ 19 w 19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377">
                      <a:moveTo>
                        <a:pt x="0" y="1"/>
                      </a:moveTo>
                      <a:lnTo>
                        <a:pt x="1" y="377"/>
                      </a:lnTo>
                      <a:lnTo>
                        <a:pt x="19" y="374"/>
                      </a:lnTo>
                      <a:lnTo>
                        <a:pt x="19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pic>
              <p:nvPicPr>
                <p:cNvPr id="472" name="Picture 79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308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3" name="Picture 80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385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4" name="Picture 8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462"/>
                  <a:ext cx="2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5" name="Picture 82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4" y="1540"/>
                  <a:ext cx="20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6" name="Picture 83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204" y="1617"/>
                  <a:ext cx="20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173065" y="5159721"/>
                <a:ext cx="39520" cy="792487"/>
              </a:xfrm>
              <a:prstGeom prst="rect">
                <a:avLst/>
              </a:prstGeom>
              <a:solidFill>
                <a:srgbClr val="B9C8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4700902" y="5126441"/>
                <a:ext cx="216321" cy="133121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4894342" y="5215882"/>
                <a:ext cx="208002" cy="235041"/>
              </a:xfrm>
              <a:custGeom>
                <a:avLst/>
                <a:gdLst>
                  <a:gd name="T0" fmla="*/ 0 w 100"/>
                  <a:gd name="T1" fmla="*/ 0 h 113"/>
                  <a:gd name="T2" fmla="*/ 2147483647 w 100"/>
                  <a:gd name="T3" fmla="*/ 2147483647 h 113"/>
                  <a:gd name="T4" fmla="*/ 2147483647 w 100"/>
                  <a:gd name="T5" fmla="*/ 2147483647 h 113"/>
                  <a:gd name="T6" fmla="*/ 2147483647 w 100"/>
                  <a:gd name="T7" fmla="*/ 2147483647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113"/>
                  <a:gd name="T14" fmla="*/ 100 w 100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113">
                    <a:moveTo>
                      <a:pt x="0" y="0"/>
                    </a:moveTo>
                    <a:lnTo>
                      <a:pt x="63" y="41"/>
                    </a:lnTo>
                    <a:lnTo>
                      <a:pt x="63" y="87"/>
                    </a:lnTo>
                    <a:lnTo>
                      <a:pt x="100" y="113"/>
                    </a:lnTo>
                  </a:path>
                </a:pathLst>
              </a:cu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842344" y="5163881"/>
                <a:ext cx="81121" cy="191362"/>
              </a:xfrm>
              <a:custGeom>
                <a:avLst/>
                <a:gdLst>
                  <a:gd name="T0" fmla="*/ 2147483647 w 39"/>
                  <a:gd name="T1" fmla="*/ 2147483647 h 92"/>
                  <a:gd name="T2" fmla="*/ 2147483647 w 39"/>
                  <a:gd name="T3" fmla="*/ 2147483647 h 92"/>
                  <a:gd name="T4" fmla="*/ 0 w 39"/>
                  <a:gd name="T5" fmla="*/ 2147483647 h 92"/>
                  <a:gd name="T6" fmla="*/ 0 w 39"/>
                  <a:gd name="T7" fmla="*/ 0 h 92"/>
                  <a:gd name="T8" fmla="*/ 2147483647 w 39"/>
                  <a:gd name="T9" fmla="*/ 2147483647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92"/>
                  <a:gd name="T17" fmla="*/ 39 w 3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92">
                    <a:moveTo>
                      <a:pt x="39" y="26"/>
                    </a:moveTo>
                    <a:lnTo>
                      <a:pt x="39" y="92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39" y="26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 flipH="1" flipV="1">
                <a:off x="4842344" y="5163881"/>
                <a:ext cx="81121" cy="519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4842344" y="5155561"/>
                <a:ext cx="114401" cy="60321"/>
              </a:xfrm>
              <a:custGeom>
                <a:avLst/>
                <a:gdLst>
                  <a:gd name="T0" fmla="*/ 2147483647 w 55"/>
                  <a:gd name="T1" fmla="*/ 2147483647 h 29"/>
                  <a:gd name="T2" fmla="*/ 2147483647 w 55"/>
                  <a:gd name="T3" fmla="*/ 2147483647 h 29"/>
                  <a:gd name="T4" fmla="*/ 0 w 55"/>
                  <a:gd name="T5" fmla="*/ 2147483647 h 29"/>
                  <a:gd name="T6" fmla="*/ 2147483647 w 55"/>
                  <a:gd name="T7" fmla="*/ 0 h 29"/>
                  <a:gd name="T8" fmla="*/ 2147483647 w 55"/>
                  <a:gd name="T9" fmla="*/ 2147483647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29"/>
                  <a:gd name="T17" fmla="*/ 55 w 55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29">
                    <a:moveTo>
                      <a:pt x="55" y="26"/>
                    </a:moveTo>
                    <a:lnTo>
                      <a:pt x="39" y="29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55" y="26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 flipH="1" flipV="1">
                <a:off x="4877703" y="5155561"/>
                <a:ext cx="79041" cy="6032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4923464" y="5215882"/>
                <a:ext cx="33280" cy="139360"/>
              </a:xfrm>
              <a:custGeom>
                <a:avLst/>
                <a:gdLst>
                  <a:gd name="T0" fmla="*/ 0 w 16"/>
                  <a:gd name="T1" fmla="*/ 2147483647 h 67"/>
                  <a:gd name="T2" fmla="*/ 0 w 16"/>
                  <a:gd name="T3" fmla="*/ 2147483647 h 67"/>
                  <a:gd name="T4" fmla="*/ 2147483647 w 16"/>
                  <a:gd name="T5" fmla="*/ 2147483647 h 67"/>
                  <a:gd name="T6" fmla="*/ 2147483647 w 16"/>
                  <a:gd name="T7" fmla="*/ 0 h 67"/>
                  <a:gd name="T8" fmla="*/ 0 w 16"/>
                  <a:gd name="T9" fmla="*/ 214748364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67"/>
                  <a:gd name="T17" fmla="*/ 16 w 16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67">
                    <a:moveTo>
                      <a:pt x="0" y="2"/>
                    </a:moveTo>
                    <a:lnTo>
                      <a:pt x="0" y="67"/>
                    </a:lnTo>
                    <a:lnTo>
                      <a:pt x="16" y="65"/>
                    </a:lnTo>
                    <a:lnTo>
                      <a:pt x="1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4" name="Line 93"/>
              <p:cNvSpPr>
                <a:spLocks noChangeShapeType="1"/>
              </p:cNvSpPr>
              <p:nvPr/>
            </p:nvSpPr>
            <p:spPr bwMode="auto">
              <a:xfrm>
                <a:off x="4923464" y="5215882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 flipV="1">
                <a:off x="4923464" y="5353163"/>
                <a:ext cx="33280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6" name="Line 95"/>
              <p:cNvSpPr>
                <a:spLocks noChangeShapeType="1"/>
              </p:cNvSpPr>
              <p:nvPr/>
            </p:nvSpPr>
            <p:spPr bwMode="auto">
              <a:xfrm flipV="1">
                <a:off x="4956743" y="5215882"/>
                <a:ext cx="2081" cy="13728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 flipH="1">
                <a:off x="4923464" y="5215882"/>
                <a:ext cx="33280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4626021" y="5084839"/>
                <a:ext cx="8319" cy="345283"/>
              </a:xfrm>
              <a:custGeom>
                <a:avLst/>
                <a:gdLst>
                  <a:gd name="T0" fmla="*/ 2147483647 w 4"/>
                  <a:gd name="T1" fmla="*/ 2147483647 h 166"/>
                  <a:gd name="T2" fmla="*/ 2147483647 w 4"/>
                  <a:gd name="T3" fmla="*/ 2147483647 h 166"/>
                  <a:gd name="T4" fmla="*/ 0 w 4"/>
                  <a:gd name="T5" fmla="*/ 2147483647 h 166"/>
                  <a:gd name="T6" fmla="*/ 0 w 4"/>
                  <a:gd name="T7" fmla="*/ 0 h 166"/>
                  <a:gd name="T8" fmla="*/ 2147483647 w 4"/>
                  <a:gd name="T9" fmla="*/ 2147483647 h 1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66"/>
                  <a:gd name="T17" fmla="*/ 4 w 4"/>
                  <a:gd name="T18" fmla="*/ 166 h 1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66">
                    <a:moveTo>
                      <a:pt x="4" y="5"/>
                    </a:moveTo>
                    <a:lnTo>
                      <a:pt x="4" y="166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Line 98"/>
              <p:cNvSpPr>
                <a:spLocks noChangeShapeType="1"/>
              </p:cNvSpPr>
              <p:nvPr/>
            </p:nvSpPr>
            <p:spPr bwMode="auto">
              <a:xfrm flipH="1" flipV="1">
                <a:off x="4626021" y="5084839"/>
                <a:ext cx="8319" cy="8320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4626021" y="5074440"/>
                <a:ext cx="74881" cy="18721"/>
              </a:xfrm>
              <a:custGeom>
                <a:avLst/>
                <a:gdLst>
                  <a:gd name="T0" fmla="*/ 2147483647 w 36"/>
                  <a:gd name="T1" fmla="*/ 2147483647 h 9"/>
                  <a:gd name="T2" fmla="*/ 2147483647 w 36"/>
                  <a:gd name="T3" fmla="*/ 2147483647 h 9"/>
                  <a:gd name="T4" fmla="*/ 0 w 36"/>
                  <a:gd name="T5" fmla="*/ 2147483647 h 9"/>
                  <a:gd name="T6" fmla="*/ 2147483647 w 36"/>
                  <a:gd name="T7" fmla="*/ 0 h 9"/>
                  <a:gd name="T8" fmla="*/ 2147483647 w 36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"/>
                  <a:gd name="T17" fmla="*/ 36 w 36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">
                    <a:moveTo>
                      <a:pt x="36" y="4"/>
                    </a:moveTo>
                    <a:lnTo>
                      <a:pt x="6" y="9"/>
                    </a:lnTo>
                    <a:lnTo>
                      <a:pt x="0" y="4"/>
                    </a:lnTo>
                    <a:lnTo>
                      <a:pt x="29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 flipH="1" flipV="1">
                <a:off x="4686342" y="5074440"/>
                <a:ext cx="14560" cy="1039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4634341" y="5084839"/>
                <a:ext cx="66561" cy="345283"/>
              </a:xfrm>
              <a:custGeom>
                <a:avLst/>
                <a:gdLst>
                  <a:gd name="T0" fmla="*/ 0 w 32"/>
                  <a:gd name="T1" fmla="*/ 2147483647 h 166"/>
                  <a:gd name="T2" fmla="*/ 0 w 32"/>
                  <a:gd name="T3" fmla="*/ 2147483647 h 166"/>
                  <a:gd name="T4" fmla="*/ 2147483647 w 32"/>
                  <a:gd name="T5" fmla="*/ 2147483647 h 166"/>
                  <a:gd name="T6" fmla="*/ 2147483647 w 32"/>
                  <a:gd name="T7" fmla="*/ 0 h 166"/>
                  <a:gd name="T8" fmla="*/ 0 w 32"/>
                  <a:gd name="T9" fmla="*/ 2147483647 h 1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166"/>
                  <a:gd name="T17" fmla="*/ 32 w 32"/>
                  <a:gd name="T18" fmla="*/ 166 h 1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166">
                    <a:moveTo>
                      <a:pt x="0" y="5"/>
                    </a:moveTo>
                    <a:lnTo>
                      <a:pt x="0" y="166"/>
                    </a:lnTo>
                    <a:lnTo>
                      <a:pt x="30" y="162"/>
                    </a:lnTo>
                    <a:lnTo>
                      <a:pt x="3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3" name="Line 102"/>
              <p:cNvSpPr>
                <a:spLocks noChangeShapeType="1"/>
              </p:cNvSpPr>
              <p:nvPr/>
            </p:nvSpPr>
            <p:spPr bwMode="auto">
              <a:xfrm>
                <a:off x="4634341" y="5093159"/>
                <a:ext cx="4160" cy="336964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4" name="Line 103"/>
              <p:cNvSpPr>
                <a:spLocks noChangeShapeType="1"/>
              </p:cNvSpPr>
              <p:nvPr/>
            </p:nvSpPr>
            <p:spPr bwMode="auto">
              <a:xfrm flipV="1">
                <a:off x="4634341" y="5425963"/>
                <a:ext cx="62402" cy="416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" name="Line 104"/>
              <p:cNvSpPr>
                <a:spLocks noChangeShapeType="1"/>
              </p:cNvSpPr>
              <p:nvPr/>
            </p:nvSpPr>
            <p:spPr bwMode="auto">
              <a:xfrm flipV="1">
                <a:off x="4696742" y="5084839"/>
                <a:ext cx="4160" cy="341123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6" name="Line 105"/>
              <p:cNvSpPr>
                <a:spLocks noChangeShapeType="1"/>
              </p:cNvSpPr>
              <p:nvPr/>
            </p:nvSpPr>
            <p:spPr bwMode="auto">
              <a:xfrm flipH="1">
                <a:off x="4634341" y="5084839"/>
                <a:ext cx="66561" cy="832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>
                <a:off x="4740422" y="5309481"/>
                <a:ext cx="278723" cy="164321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4987944" y="5386443"/>
                <a:ext cx="79041" cy="197601"/>
              </a:xfrm>
              <a:custGeom>
                <a:avLst/>
                <a:gdLst>
                  <a:gd name="T0" fmla="*/ 2147483647 w 38"/>
                  <a:gd name="T1" fmla="*/ 2147483647 h 95"/>
                  <a:gd name="T2" fmla="*/ 2147483647 w 38"/>
                  <a:gd name="T3" fmla="*/ 2147483647 h 95"/>
                  <a:gd name="T4" fmla="*/ 0 w 38"/>
                  <a:gd name="T5" fmla="*/ 2147483647 h 95"/>
                  <a:gd name="T6" fmla="*/ 0 w 38"/>
                  <a:gd name="T7" fmla="*/ 0 h 95"/>
                  <a:gd name="T8" fmla="*/ 2147483647 w 38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95"/>
                  <a:gd name="T17" fmla="*/ 38 w 3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95">
                    <a:moveTo>
                      <a:pt x="38" y="27"/>
                    </a:moveTo>
                    <a:lnTo>
                      <a:pt x="38" y="95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9" name="Line 108"/>
              <p:cNvSpPr>
                <a:spLocks noChangeShapeType="1"/>
              </p:cNvSpPr>
              <p:nvPr/>
            </p:nvSpPr>
            <p:spPr bwMode="auto">
              <a:xfrm flipH="1" flipV="1">
                <a:off x="4987944" y="5386443"/>
                <a:ext cx="79041" cy="5408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4987944" y="5384363"/>
                <a:ext cx="114401" cy="56161"/>
              </a:xfrm>
              <a:custGeom>
                <a:avLst/>
                <a:gdLst>
                  <a:gd name="T0" fmla="*/ 2147483647 w 55"/>
                  <a:gd name="T1" fmla="*/ 2147483647 h 27"/>
                  <a:gd name="T2" fmla="*/ 2147483647 w 55"/>
                  <a:gd name="T3" fmla="*/ 2147483647 h 27"/>
                  <a:gd name="T4" fmla="*/ 0 w 55"/>
                  <a:gd name="T5" fmla="*/ 2147483647 h 27"/>
                  <a:gd name="T6" fmla="*/ 2147483647 w 55"/>
                  <a:gd name="T7" fmla="*/ 0 h 27"/>
                  <a:gd name="T8" fmla="*/ 2147483647 w 55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27"/>
                  <a:gd name="T17" fmla="*/ 55 w 55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27">
                    <a:moveTo>
                      <a:pt x="55" y="25"/>
                    </a:moveTo>
                    <a:lnTo>
                      <a:pt x="38" y="27"/>
                    </a:lnTo>
                    <a:lnTo>
                      <a:pt x="0" y="1"/>
                    </a:lnTo>
                    <a:lnTo>
                      <a:pt x="15" y="0"/>
                    </a:lnTo>
                    <a:lnTo>
                      <a:pt x="55" y="25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1" name="Line 110"/>
              <p:cNvSpPr>
                <a:spLocks noChangeShapeType="1"/>
              </p:cNvSpPr>
              <p:nvPr/>
            </p:nvSpPr>
            <p:spPr bwMode="auto">
              <a:xfrm flipH="1" flipV="1">
                <a:off x="5019143" y="5384363"/>
                <a:ext cx="83200" cy="5408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5066985" y="5438444"/>
                <a:ext cx="35361" cy="145600"/>
              </a:xfrm>
              <a:custGeom>
                <a:avLst/>
                <a:gdLst>
                  <a:gd name="T0" fmla="*/ 0 w 17"/>
                  <a:gd name="T1" fmla="*/ 2147483647 h 70"/>
                  <a:gd name="T2" fmla="*/ 0 w 17"/>
                  <a:gd name="T3" fmla="*/ 2147483647 h 70"/>
                  <a:gd name="T4" fmla="*/ 2147483647 w 17"/>
                  <a:gd name="T5" fmla="*/ 2147483647 h 70"/>
                  <a:gd name="T6" fmla="*/ 2147483647 w 17"/>
                  <a:gd name="T7" fmla="*/ 0 h 70"/>
                  <a:gd name="T8" fmla="*/ 0 w 17"/>
                  <a:gd name="T9" fmla="*/ 2147483647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70"/>
                  <a:gd name="T17" fmla="*/ 17 w 17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70">
                    <a:moveTo>
                      <a:pt x="0" y="2"/>
                    </a:moveTo>
                    <a:lnTo>
                      <a:pt x="0" y="70"/>
                    </a:lnTo>
                    <a:lnTo>
                      <a:pt x="17" y="67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" name="Line 112"/>
              <p:cNvSpPr>
                <a:spLocks noChangeShapeType="1"/>
              </p:cNvSpPr>
              <p:nvPr/>
            </p:nvSpPr>
            <p:spPr bwMode="auto">
              <a:xfrm>
                <a:off x="5066985" y="5440524"/>
                <a:ext cx="4160" cy="14352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" name="Line 113"/>
              <p:cNvSpPr>
                <a:spLocks noChangeShapeType="1"/>
              </p:cNvSpPr>
              <p:nvPr/>
            </p:nvSpPr>
            <p:spPr bwMode="auto">
              <a:xfrm flipV="1">
                <a:off x="5066985" y="5577804"/>
                <a:ext cx="35361" cy="624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" name="Line 114"/>
              <p:cNvSpPr>
                <a:spLocks noChangeShapeType="1"/>
              </p:cNvSpPr>
              <p:nvPr/>
            </p:nvSpPr>
            <p:spPr bwMode="auto">
              <a:xfrm flipV="1">
                <a:off x="5102343" y="5438444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" name="Line 115"/>
              <p:cNvSpPr>
                <a:spLocks noChangeShapeType="1"/>
              </p:cNvSpPr>
              <p:nvPr/>
            </p:nvSpPr>
            <p:spPr bwMode="auto">
              <a:xfrm flipH="1">
                <a:off x="5066985" y="5438444"/>
                <a:ext cx="35361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7" name="Line 116"/>
              <p:cNvSpPr>
                <a:spLocks noChangeShapeType="1"/>
              </p:cNvSpPr>
              <p:nvPr/>
            </p:nvSpPr>
            <p:spPr bwMode="auto">
              <a:xfrm>
                <a:off x="4723781" y="5419723"/>
                <a:ext cx="212161" cy="13728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8" name="Line 118"/>
              <p:cNvSpPr>
                <a:spLocks noChangeShapeType="1"/>
              </p:cNvSpPr>
              <p:nvPr/>
            </p:nvSpPr>
            <p:spPr bwMode="auto">
              <a:xfrm flipH="1" flipV="1">
                <a:off x="4819463" y="5419723"/>
                <a:ext cx="83200" cy="519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4819463" y="5415563"/>
                <a:ext cx="116480" cy="56161"/>
              </a:xfrm>
              <a:custGeom>
                <a:avLst/>
                <a:gdLst>
                  <a:gd name="T0" fmla="*/ 2147483647 w 56"/>
                  <a:gd name="T1" fmla="*/ 2147483647 h 27"/>
                  <a:gd name="T2" fmla="*/ 2147483647 w 56"/>
                  <a:gd name="T3" fmla="*/ 2147483647 h 27"/>
                  <a:gd name="T4" fmla="*/ 0 w 56"/>
                  <a:gd name="T5" fmla="*/ 2147483647 h 27"/>
                  <a:gd name="T6" fmla="*/ 2147483647 w 56"/>
                  <a:gd name="T7" fmla="*/ 0 h 27"/>
                  <a:gd name="T8" fmla="*/ 2147483647 w 56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7"/>
                  <a:gd name="T17" fmla="*/ 56 w 56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7">
                    <a:moveTo>
                      <a:pt x="56" y="25"/>
                    </a:moveTo>
                    <a:lnTo>
                      <a:pt x="39" y="27"/>
                    </a:lnTo>
                    <a:lnTo>
                      <a:pt x="0" y="1"/>
                    </a:lnTo>
                    <a:lnTo>
                      <a:pt x="17" y="0"/>
                    </a:lnTo>
                    <a:lnTo>
                      <a:pt x="56" y="25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120" name="グループ化 1274"/>
              <p:cNvGrpSpPr>
                <a:grpSpLocks/>
              </p:cNvGrpSpPr>
              <p:nvPr/>
            </p:nvGrpSpPr>
            <p:grpSpPr bwMode="auto">
              <a:xfrm>
                <a:off x="4819463" y="5415563"/>
                <a:ext cx="116482" cy="199681"/>
                <a:chOff x="4819483" y="5415571"/>
                <a:chExt cx="116482" cy="199682"/>
              </a:xfrm>
            </p:grpSpPr>
            <p:sp>
              <p:nvSpPr>
                <p:cNvPr id="462" name="Freeform 117"/>
                <p:cNvSpPr>
                  <a:spLocks/>
                </p:cNvSpPr>
                <p:nvPr/>
              </p:nvSpPr>
              <p:spPr bwMode="auto">
                <a:xfrm>
                  <a:off x="4819483" y="5419731"/>
                  <a:ext cx="83201" cy="195522"/>
                </a:xfrm>
                <a:custGeom>
                  <a:avLst/>
                  <a:gdLst>
                    <a:gd name="T0" fmla="*/ 2147483647 w 40"/>
                    <a:gd name="T1" fmla="*/ 2147483647 h 94"/>
                    <a:gd name="T2" fmla="*/ 2147483647 w 40"/>
                    <a:gd name="T3" fmla="*/ 2147483647 h 94"/>
                    <a:gd name="T4" fmla="*/ 0 w 40"/>
                    <a:gd name="T5" fmla="*/ 2147483647 h 94"/>
                    <a:gd name="T6" fmla="*/ 0 w 40"/>
                    <a:gd name="T7" fmla="*/ 0 h 94"/>
                    <a:gd name="T8" fmla="*/ 2147483647 w 40"/>
                    <a:gd name="T9" fmla="*/ 2147483647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94"/>
                    <a:gd name="T17" fmla="*/ 40 w 40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94">
                      <a:moveTo>
                        <a:pt x="40" y="26"/>
                      </a:moveTo>
                      <a:lnTo>
                        <a:pt x="40" y="94"/>
                      </a:lnTo>
                      <a:lnTo>
                        <a:pt x="0" y="66"/>
                      </a:lnTo>
                      <a:lnTo>
                        <a:pt x="0" y="0"/>
                      </a:lnTo>
                      <a:lnTo>
                        <a:pt x="40" y="26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63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4850684" y="5415571"/>
                  <a:ext cx="85281" cy="54081"/>
                </a:xfrm>
                <a:prstGeom prst="line">
                  <a:avLst/>
                </a:prstGeom>
                <a:noFill/>
                <a:ln w="1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64" name="Freeform 121"/>
                <p:cNvSpPr>
                  <a:spLocks/>
                </p:cNvSpPr>
                <p:nvPr/>
              </p:nvSpPr>
              <p:spPr bwMode="auto">
                <a:xfrm>
                  <a:off x="4902683" y="5469652"/>
                  <a:ext cx="33280" cy="145601"/>
                </a:xfrm>
                <a:custGeom>
                  <a:avLst/>
                  <a:gdLst>
                    <a:gd name="T0" fmla="*/ 0 w 16"/>
                    <a:gd name="T1" fmla="*/ 2147483647 h 70"/>
                    <a:gd name="T2" fmla="*/ 0 w 16"/>
                    <a:gd name="T3" fmla="*/ 2147483647 h 70"/>
                    <a:gd name="T4" fmla="*/ 2147483647 w 16"/>
                    <a:gd name="T5" fmla="*/ 2147483647 h 70"/>
                    <a:gd name="T6" fmla="*/ 2147483647 w 16"/>
                    <a:gd name="T7" fmla="*/ 0 h 70"/>
                    <a:gd name="T8" fmla="*/ 0 w 16"/>
                    <a:gd name="T9" fmla="*/ 2147483647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70"/>
                    <a:gd name="T17" fmla="*/ 16 w 16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70">
                      <a:moveTo>
                        <a:pt x="0" y="2"/>
                      </a:moveTo>
                      <a:lnTo>
                        <a:pt x="0" y="70"/>
                      </a:lnTo>
                      <a:lnTo>
                        <a:pt x="16" y="67"/>
                      </a:lnTo>
                      <a:lnTo>
                        <a:pt x="16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121" name="Line 122"/>
              <p:cNvSpPr>
                <a:spLocks noChangeShapeType="1"/>
              </p:cNvSpPr>
              <p:nvPr/>
            </p:nvSpPr>
            <p:spPr bwMode="auto">
              <a:xfrm>
                <a:off x="4902663" y="5471724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2" name="Line 123"/>
              <p:cNvSpPr>
                <a:spLocks noChangeShapeType="1"/>
              </p:cNvSpPr>
              <p:nvPr/>
            </p:nvSpPr>
            <p:spPr bwMode="auto">
              <a:xfrm flipV="1">
                <a:off x="4902663" y="5606925"/>
                <a:ext cx="31201" cy="832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3" name="Line 124"/>
              <p:cNvSpPr>
                <a:spLocks noChangeShapeType="1"/>
              </p:cNvSpPr>
              <p:nvPr/>
            </p:nvSpPr>
            <p:spPr bwMode="auto">
              <a:xfrm flipV="1">
                <a:off x="4933864" y="5469644"/>
                <a:ext cx="2081" cy="13728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4" name="Line 125"/>
              <p:cNvSpPr>
                <a:spLocks noChangeShapeType="1"/>
              </p:cNvSpPr>
              <p:nvPr/>
            </p:nvSpPr>
            <p:spPr bwMode="auto">
              <a:xfrm flipH="1">
                <a:off x="4902663" y="5469644"/>
                <a:ext cx="33280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5" name="Freeform 126"/>
              <p:cNvSpPr>
                <a:spLocks/>
              </p:cNvSpPr>
              <p:nvPr/>
            </p:nvSpPr>
            <p:spPr bwMode="auto">
              <a:xfrm>
                <a:off x="4638502" y="5093159"/>
                <a:ext cx="56161" cy="376483"/>
              </a:xfrm>
              <a:custGeom>
                <a:avLst/>
                <a:gdLst>
                  <a:gd name="T0" fmla="*/ 2147483647 w 27"/>
                  <a:gd name="T1" fmla="*/ 2147483647 h 181"/>
                  <a:gd name="T2" fmla="*/ 2147483647 w 27"/>
                  <a:gd name="T3" fmla="*/ 2147483647 h 181"/>
                  <a:gd name="T4" fmla="*/ 0 w 27"/>
                  <a:gd name="T5" fmla="*/ 2147483647 h 181"/>
                  <a:gd name="T6" fmla="*/ 0 w 27"/>
                  <a:gd name="T7" fmla="*/ 0 h 181"/>
                  <a:gd name="T8" fmla="*/ 2147483647 w 27"/>
                  <a:gd name="T9" fmla="*/ 2147483647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81"/>
                  <a:gd name="T17" fmla="*/ 27 w 27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81">
                    <a:moveTo>
                      <a:pt x="26" y="16"/>
                    </a:moveTo>
                    <a:lnTo>
                      <a:pt x="27" y="181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D4D4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6" name="Line 127"/>
              <p:cNvSpPr>
                <a:spLocks noChangeShapeType="1"/>
              </p:cNvSpPr>
              <p:nvPr/>
            </p:nvSpPr>
            <p:spPr bwMode="auto">
              <a:xfrm flipH="1" flipV="1">
                <a:off x="4638502" y="5093159"/>
                <a:ext cx="54080" cy="35360"/>
              </a:xfrm>
              <a:prstGeom prst="line">
                <a:avLst/>
              </a:prstGeom>
              <a:noFill/>
              <a:ln w="1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7" name="Freeform 128"/>
              <p:cNvSpPr>
                <a:spLocks/>
              </p:cNvSpPr>
              <p:nvPr/>
            </p:nvSpPr>
            <p:spPr bwMode="auto">
              <a:xfrm>
                <a:off x="4638502" y="5084839"/>
                <a:ext cx="122721" cy="43680"/>
              </a:xfrm>
              <a:custGeom>
                <a:avLst/>
                <a:gdLst>
                  <a:gd name="T0" fmla="*/ 2147483647 w 59"/>
                  <a:gd name="T1" fmla="*/ 2147483647 h 21"/>
                  <a:gd name="T2" fmla="*/ 2147483647 w 59"/>
                  <a:gd name="T3" fmla="*/ 2147483647 h 21"/>
                  <a:gd name="T4" fmla="*/ 0 w 59"/>
                  <a:gd name="T5" fmla="*/ 2147483647 h 21"/>
                  <a:gd name="T6" fmla="*/ 2147483647 w 59"/>
                  <a:gd name="T7" fmla="*/ 0 h 21"/>
                  <a:gd name="T8" fmla="*/ 2147483647 w 59"/>
                  <a:gd name="T9" fmla="*/ 214748364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21"/>
                  <a:gd name="T17" fmla="*/ 59 w 5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21">
                    <a:moveTo>
                      <a:pt x="59" y="18"/>
                    </a:moveTo>
                    <a:lnTo>
                      <a:pt x="26" y="21"/>
                    </a:lnTo>
                    <a:lnTo>
                      <a:pt x="0" y="4"/>
                    </a:lnTo>
                    <a:lnTo>
                      <a:pt x="33" y="0"/>
                    </a:ln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8" name="Line 129"/>
              <p:cNvSpPr>
                <a:spLocks noChangeShapeType="1"/>
              </p:cNvSpPr>
              <p:nvPr/>
            </p:nvSpPr>
            <p:spPr bwMode="auto">
              <a:xfrm flipH="1" flipV="1">
                <a:off x="4707143" y="5084839"/>
                <a:ext cx="54080" cy="37440"/>
              </a:xfrm>
              <a:prstGeom prst="line">
                <a:avLst/>
              </a:prstGeom>
              <a:noFill/>
              <a:ln w="1">
                <a:solidFill>
                  <a:srgbClr val="9E9E9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9" name="Freeform 130"/>
              <p:cNvSpPr>
                <a:spLocks/>
              </p:cNvSpPr>
              <p:nvPr/>
            </p:nvSpPr>
            <p:spPr bwMode="auto">
              <a:xfrm>
                <a:off x="4692583" y="5122279"/>
                <a:ext cx="68640" cy="347363"/>
              </a:xfrm>
              <a:custGeom>
                <a:avLst/>
                <a:gdLst>
                  <a:gd name="T0" fmla="*/ 0 w 33"/>
                  <a:gd name="T1" fmla="*/ 2147483647 h 167"/>
                  <a:gd name="T2" fmla="*/ 2147483647 w 33"/>
                  <a:gd name="T3" fmla="*/ 2147483647 h 167"/>
                  <a:gd name="T4" fmla="*/ 2147483647 w 33"/>
                  <a:gd name="T5" fmla="*/ 2147483647 h 167"/>
                  <a:gd name="T6" fmla="*/ 2147483647 w 33"/>
                  <a:gd name="T7" fmla="*/ 0 h 167"/>
                  <a:gd name="T8" fmla="*/ 0 w 33"/>
                  <a:gd name="T9" fmla="*/ 2147483647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67"/>
                  <a:gd name="T17" fmla="*/ 33 w 33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67">
                    <a:moveTo>
                      <a:pt x="0" y="3"/>
                    </a:moveTo>
                    <a:lnTo>
                      <a:pt x="1" y="167"/>
                    </a:lnTo>
                    <a:lnTo>
                      <a:pt x="33" y="162"/>
                    </a:lnTo>
                    <a:lnTo>
                      <a:pt x="3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D0D0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0" name="Line 131"/>
              <p:cNvSpPr>
                <a:spLocks noChangeShapeType="1"/>
              </p:cNvSpPr>
              <p:nvPr/>
            </p:nvSpPr>
            <p:spPr bwMode="auto">
              <a:xfrm>
                <a:off x="4692583" y="5128521"/>
                <a:ext cx="2081" cy="341123"/>
              </a:xfrm>
              <a:prstGeom prst="line">
                <a:avLst/>
              </a:prstGeom>
              <a:noFill/>
              <a:ln w="4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1" name="Line 132"/>
              <p:cNvSpPr>
                <a:spLocks noChangeShapeType="1"/>
              </p:cNvSpPr>
              <p:nvPr/>
            </p:nvSpPr>
            <p:spPr bwMode="auto">
              <a:xfrm flipV="1">
                <a:off x="4694661" y="5457163"/>
                <a:ext cx="66561" cy="12479"/>
              </a:xfrm>
              <a:prstGeom prst="line">
                <a:avLst/>
              </a:prstGeom>
              <a:noFill/>
              <a:ln w="4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2" name="Line 133"/>
              <p:cNvSpPr>
                <a:spLocks noChangeShapeType="1"/>
              </p:cNvSpPr>
              <p:nvPr/>
            </p:nvSpPr>
            <p:spPr bwMode="auto">
              <a:xfrm flipV="1">
                <a:off x="4761223" y="5122279"/>
                <a:ext cx="2081" cy="334882"/>
              </a:xfrm>
              <a:prstGeom prst="line">
                <a:avLst/>
              </a:prstGeom>
              <a:noFill/>
              <a:ln w="4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3" name="Line 134"/>
              <p:cNvSpPr>
                <a:spLocks noChangeShapeType="1"/>
              </p:cNvSpPr>
              <p:nvPr/>
            </p:nvSpPr>
            <p:spPr bwMode="auto">
              <a:xfrm flipH="1">
                <a:off x="4692583" y="5122279"/>
                <a:ext cx="68640" cy="6240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4" name="Line 135"/>
              <p:cNvSpPr>
                <a:spLocks noChangeShapeType="1"/>
              </p:cNvSpPr>
              <p:nvPr/>
            </p:nvSpPr>
            <p:spPr bwMode="auto">
              <a:xfrm flipH="1">
                <a:off x="4873543" y="5536205"/>
                <a:ext cx="199680" cy="580324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5" name="Rectangle 136"/>
              <p:cNvSpPr>
                <a:spLocks noChangeArrowheads="1"/>
              </p:cNvSpPr>
              <p:nvPr/>
            </p:nvSpPr>
            <p:spPr bwMode="auto">
              <a:xfrm>
                <a:off x="2527288" y="4668836"/>
                <a:ext cx="1641130" cy="2059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Rectangle 137"/>
              <p:cNvSpPr>
                <a:spLocks noChangeArrowheads="1"/>
              </p:cNvSpPr>
              <p:nvPr/>
            </p:nvSpPr>
            <p:spPr bwMode="auto">
              <a:xfrm>
                <a:off x="2393291" y="4779639"/>
                <a:ext cx="1045452" cy="323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ja-JP" altLang="en-US" sz="1000" i="1" dirty="0">
                    <a:latin typeface="Times New Roman" pitchFamily="18" charset="0"/>
                    <a:ea typeface="HGPｺﾞｼｯｸE" pitchFamily="50" charset="-128"/>
                    <a:cs typeface="Times New Roman" pitchFamily="18" charset="0"/>
                  </a:rPr>
                  <a:t>装置基板</a:t>
                </a:r>
              </a:p>
            </p:txBody>
          </p:sp>
          <p:grpSp>
            <p:nvGrpSpPr>
              <p:cNvPr id="137" name="Group 140"/>
              <p:cNvGrpSpPr>
                <a:grpSpLocks/>
              </p:cNvGrpSpPr>
              <p:nvPr/>
            </p:nvGrpSpPr>
            <p:grpSpPr bwMode="auto">
              <a:xfrm>
                <a:off x="4638492" y="5103569"/>
                <a:ext cx="382722" cy="305763"/>
                <a:chOff x="1947" y="1279"/>
                <a:chExt cx="184" cy="147"/>
              </a:xfrm>
            </p:grpSpPr>
            <p:sp>
              <p:nvSpPr>
                <p:cNvPr id="460" name="Freeform 138"/>
                <p:cNvSpPr>
                  <a:spLocks/>
                </p:cNvSpPr>
                <p:nvPr/>
              </p:nvSpPr>
              <p:spPr bwMode="auto">
                <a:xfrm>
                  <a:off x="1947" y="1298"/>
                  <a:ext cx="67" cy="57"/>
                </a:xfrm>
                <a:custGeom>
                  <a:avLst/>
                  <a:gdLst>
                    <a:gd name="T0" fmla="*/ 22 w 67"/>
                    <a:gd name="T1" fmla="*/ 0 h 57"/>
                    <a:gd name="T2" fmla="*/ 0 w 67"/>
                    <a:gd name="T3" fmla="*/ 27 h 57"/>
                    <a:gd name="T4" fmla="*/ 45 w 67"/>
                    <a:gd name="T5" fmla="*/ 57 h 57"/>
                    <a:gd name="T6" fmla="*/ 67 w 67"/>
                    <a:gd name="T7" fmla="*/ 30 h 57"/>
                    <a:gd name="T8" fmla="*/ 22 w 67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57"/>
                    <a:gd name="T17" fmla="*/ 67 w 67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57">
                      <a:moveTo>
                        <a:pt x="22" y="0"/>
                      </a:moveTo>
                      <a:lnTo>
                        <a:pt x="0" y="27"/>
                      </a:lnTo>
                      <a:lnTo>
                        <a:pt x="45" y="57"/>
                      </a:lnTo>
                      <a:lnTo>
                        <a:pt x="67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61" name="Freeform 139"/>
                <p:cNvSpPr>
                  <a:spLocks/>
                </p:cNvSpPr>
                <p:nvPr/>
              </p:nvSpPr>
              <p:spPr bwMode="auto">
                <a:xfrm>
                  <a:off x="1952" y="1279"/>
                  <a:ext cx="179" cy="147"/>
                </a:xfrm>
                <a:custGeom>
                  <a:avLst/>
                  <a:gdLst>
                    <a:gd name="T0" fmla="*/ 0 w 179"/>
                    <a:gd name="T1" fmla="*/ 120 h 147"/>
                    <a:gd name="T2" fmla="*/ 179 w 179"/>
                    <a:gd name="T3" fmla="*/ 147 h 147"/>
                    <a:gd name="T4" fmla="*/ 96 w 179"/>
                    <a:gd name="T5" fmla="*/ 0 h 147"/>
                    <a:gd name="T6" fmla="*/ 0 w 179"/>
                    <a:gd name="T7" fmla="*/ 120 h 1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9"/>
                    <a:gd name="T13" fmla="*/ 0 h 147"/>
                    <a:gd name="T14" fmla="*/ 179 w 179"/>
                    <a:gd name="T15" fmla="*/ 147 h 1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9" h="147">
                      <a:moveTo>
                        <a:pt x="0" y="120"/>
                      </a:moveTo>
                      <a:lnTo>
                        <a:pt x="179" y="147"/>
                      </a:lnTo>
                      <a:lnTo>
                        <a:pt x="96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138" name="Freeform 141"/>
              <p:cNvSpPr>
                <a:spLocks/>
              </p:cNvSpPr>
              <p:nvPr/>
            </p:nvSpPr>
            <p:spPr bwMode="auto">
              <a:xfrm>
                <a:off x="4029057" y="5758766"/>
                <a:ext cx="486723" cy="355682"/>
              </a:xfrm>
              <a:custGeom>
                <a:avLst/>
                <a:gdLst>
                  <a:gd name="T0" fmla="*/ 2147483647 w 234"/>
                  <a:gd name="T1" fmla="*/ 2147483647 h 171"/>
                  <a:gd name="T2" fmla="*/ 2147483647 w 234"/>
                  <a:gd name="T3" fmla="*/ 2147483647 h 171"/>
                  <a:gd name="T4" fmla="*/ 2147483647 w 234"/>
                  <a:gd name="T5" fmla="*/ 0 h 171"/>
                  <a:gd name="T6" fmla="*/ 0 w 234"/>
                  <a:gd name="T7" fmla="*/ 2147483647 h 171"/>
                  <a:gd name="T8" fmla="*/ 2147483647 w 234"/>
                  <a:gd name="T9" fmla="*/ 2147483647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171"/>
                  <a:gd name="T17" fmla="*/ 234 w 234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171">
                    <a:moveTo>
                      <a:pt x="219" y="171"/>
                    </a:moveTo>
                    <a:lnTo>
                      <a:pt x="234" y="168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219" y="171"/>
                    </a:lnTo>
                    <a:close/>
                  </a:path>
                </a:pathLst>
              </a:custGeom>
              <a:solidFill>
                <a:srgbClr val="859D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9" name="Line 142"/>
              <p:cNvSpPr>
                <a:spLocks noChangeShapeType="1"/>
              </p:cNvSpPr>
              <p:nvPr/>
            </p:nvSpPr>
            <p:spPr bwMode="auto">
              <a:xfrm flipH="1" flipV="1">
                <a:off x="4029057" y="5758766"/>
                <a:ext cx="453443" cy="355682"/>
              </a:xfrm>
              <a:prstGeom prst="line">
                <a:avLst/>
              </a:prstGeom>
              <a:noFill/>
              <a:ln w="1">
                <a:solidFill>
                  <a:srgbClr val="E5C10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0" name="Freeform 143"/>
              <p:cNvSpPr>
                <a:spLocks/>
              </p:cNvSpPr>
              <p:nvPr/>
            </p:nvSpPr>
            <p:spPr bwMode="auto">
              <a:xfrm>
                <a:off x="4029057" y="5030760"/>
                <a:ext cx="486723" cy="1079529"/>
              </a:xfrm>
              <a:custGeom>
                <a:avLst/>
                <a:gdLst>
                  <a:gd name="T0" fmla="*/ 2147483647 w 234"/>
                  <a:gd name="T1" fmla="*/ 2147483647 h 519"/>
                  <a:gd name="T2" fmla="*/ 2147483647 w 234"/>
                  <a:gd name="T3" fmla="*/ 2147483647 h 519"/>
                  <a:gd name="T4" fmla="*/ 0 w 234"/>
                  <a:gd name="T5" fmla="*/ 0 h 519"/>
                  <a:gd name="T6" fmla="*/ 2147483647 w 234"/>
                  <a:gd name="T7" fmla="*/ 2147483647 h 519"/>
                  <a:gd name="T8" fmla="*/ 2147483647 w 234"/>
                  <a:gd name="T9" fmla="*/ 2147483647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519"/>
                  <a:gd name="T17" fmla="*/ 234 w 234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519">
                    <a:moveTo>
                      <a:pt x="234" y="519"/>
                    </a:moveTo>
                    <a:lnTo>
                      <a:pt x="234" y="131"/>
                    </a:lnTo>
                    <a:lnTo>
                      <a:pt x="0" y="0"/>
                    </a:lnTo>
                    <a:lnTo>
                      <a:pt x="14" y="347"/>
                    </a:lnTo>
                    <a:lnTo>
                      <a:pt x="234" y="519"/>
                    </a:lnTo>
                    <a:close/>
                  </a:path>
                </a:pathLst>
              </a:custGeom>
              <a:solidFill>
                <a:srgbClr val="B7D8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 flipH="1" flipV="1">
                <a:off x="4060258" y="5758766"/>
                <a:ext cx="455524" cy="351523"/>
              </a:xfrm>
              <a:prstGeom prst="line">
                <a:avLst/>
              </a:prstGeom>
              <a:noFill/>
              <a:ln w="1">
                <a:solidFill>
                  <a:srgbClr val="B7D88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2" name="Freeform 145"/>
              <p:cNvSpPr>
                <a:spLocks/>
              </p:cNvSpPr>
              <p:nvPr/>
            </p:nvSpPr>
            <p:spPr bwMode="auto">
              <a:xfrm>
                <a:off x="3999937" y="5032840"/>
                <a:ext cx="482563" cy="1081609"/>
              </a:xfrm>
              <a:custGeom>
                <a:avLst/>
                <a:gdLst>
                  <a:gd name="T0" fmla="*/ 2147483647 w 232"/>
                  <a:gd name="T1" fmla="*/ 2147483647 h 520"/>
                  <a:gd name="T2" fmla="*/ 2147483647 w 232"/>
                  <a:gd name="T3" fmla="*/ 2147483647 h 520"/>
                  <a:gd name="T4" fmla="*/ 2147483647 w 232"/>
                  <a:gd name="T5" fmla="*/ 2147483647 h 520"/>
                  <a:gd name="T6" fmla="*/ 0 w 232"/>
                  <a:gd name="T7" fmla="*/ 0 h 520"/>
                  <a:gd name="T8" fmla="*/ 2147483647 w 232"/>
                  <a:gd name="T9" fmla="*/ 2147483647 h 5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520"/>
                  <a:gd name="T17" fmla="*/ 232 w 232"/>
                  <a:gd name="T18" fmla="*/ 520 h 5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520">
                    <a:moveTo>
                      <a:pt x="232" y="131"/>
                    </a:moveTo>
                    <a:lnTo>
                      <a:pt x="232" y="520"/>
                    </a:lnTo>
                    <a:lnTo>
                      <a:pt x="14" y="347"/>
                    </a:lnTo>
                    <a:lnTo>
                      <a:pt x="0" y="0"/>
                    </a:lnTo>
                    <a:lnTo>
                      <a:pt x="232" y="131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 flipH="1" flipV="1">
                <a:off x="4014497" y="5018281"/>
                <a:ext cx="501285" cy="280803"/>
              </a:xfrm>
              <a:prstGeom prst="line">
                <a:avLst/>
              </a:prstGeom>
              <a:noFill/>
              <a:ln w="1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5" name="Freeform 147"/>
              <p:cNvSpPr>
                <a:spLocks/>
              </p:cNvSpPr>
              <p:nvPr/>
            </p:nvSpPr>
            <p:spPr bwMode="auto">
              <a:xfrm>
                <a:off x="3999937" y="5030764"/>
                <a:ext cx="515843" cy="272481"/>
              </a:xfrm>
              <a:custGeom>
                <a:avLst/>
                <a:gdLst>
                  <a:gd name="T0" fmla="*/ 2147483647 w 248"/>
                  <a:gd name="T1" fmla="*/ 2147483647 h 131"/>
                  <a:gd name="T2" fmla="*/ 2147483647 w 248"/>
                  <a:gd name="T3" fmla="*/ 2147483647 h 131"/>
                  <a:gd name="T4" fmla="*/ 0 w 248"/>
                  <a:gd name="T5" fmla="*/ 2147483647 h 131"/>
                  <a:gd name="T6" fmla="*/ 2147483647 w 248"/>
                  <a:gd name="T7" fmla="*/ 0 h 131"/>
                  <a:gd name="T8" fmla="*/ 2147483647 w 248"/>
                  <a:gd name="T9" fmla="*/ 2147483647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131"/>
                  <a:gd name="T17" fmla="*/ 248 w 248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131">
                    <a:moveTo>
                      <a:pt x="248" y="129"/>
                    </a:moveTo>
                    <a:lnTo>
                      <a:pt x="233" y="131"/>
                    </a:lnTo>
                    <a:lnTo>
                      <a:pt x="0" y="2"/>
                    </a:lnTo>
                    <a:lnTo>
                      <a:pt x="14" y="0"/>
                    </a:lnTo>
                    <a:lnTo>
                      <a:pt x="248" y="12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6" name="Rectangle 148"/>
              <p:cNvSpPr>
                <a:spLocks noChangeArrowheads="1"/>
              </p:cNvSpPr>
              <p:nvPr/>
            </p:nvSpPr>
            <p:spPr bwMode="auto">
              <a:xfrm>
                <a:off x="4478340" y="5301165"/>
                <a:ext cx="39520" cy="819528"/>
              </a:xfrm>
              <a:prstGeom prst="rect">
                <a:avLst/>
              </a:prstGeom>
              <a:solidFill>
                <a:srgbClr val="C7EB9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47" name="Group 163"/>
              <p:cNvGrpSpPr>
                <a:grpSpLocks/>
              </p:cNvGrpSpPr>
              <p:nvPr/>
            </p:nvGrpSpPr>
            <p:grpSpPr bwMode="auto">
              <a:xfrm>
                <a:off x="4482500" y="5303239"/>
                <a:ext cx="35361" cy="813284"/>
                <a:chOff x="1872" y="1375"/>
                <a:chExt cx="17" cy="391"/>
              </a:xfrm>
            </p:grpSpPr>
            <p:pic>
              <p:nvPicPr>
                <p:cNvPr id="446" name="Picture 14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375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7" name="Picture 15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452"/>
                  <a:ext cx="17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8" name="Picture 151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530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9" name="Picture 152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607"/>
                  <a:ext cx="17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0" name="Picture 153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685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1" name="Picture 154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872" y="1762"/>
                  <a:ext cx="17" cy="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2" name="Freeform 155"/>
                <p:cNvSpPr>
                  <a:spLocks/>
                </p:cNvSpPr>
                <p:nvPr/>
              </p:nvSpPr>
              <p:spPr bwMode="auto">
                <a:xfrm>
                  <a:off x="1872" y="1375"/>
                  <a:ext cx="16" cy="390"/>
                </a:xfrm>
                <a:custGeom>
                  <a:avLst/>
                  <a:gdLst>
                    <a:gd name="T0" fmla="*/ 0 w 16"/>
                    <a:gd name="T1" fmla="*/ 3 h 390"/>
                    <a:gd name="T2" fmla="*/ 0 w 16"/>
                    <a:gd name="T3" fmla="*/ 390 h 390"/>
                    <a:gd name="T4" fmla="*/ 16 w 16"/>
                    <a:gd name="T5" fmla="*/ 387 h 390"/>
                    <a:gd name="T6" fmla="*/ 16 w 16"/>
                    <a:gd name="T7" fmla="*/ 0 h 390"/>
                    <a:gd name="T8" fmla="*/ 0 w 16"/>
                    <a:gd name="T9" fmla="*/ 3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390"/>
                    <a:gd name="T17" fmla="*/ 16 w 16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390">
                      <a:moveTo>
                        <a:pt x="0" y="3"/>
                      </a:moveTo>
                      <a:lnTo>
                        <a:pt x="0" y="390"/>
                      </a:lnTo>
                      <a:lnTo>
                        <a:pt x="16" y="387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53" name="Freeform 156"/>
                <p:cNvSpPr>
                  <a:spLocks/>
                </p:cNvSpPr>
                <p:nvPr/>
              </p:nvSpPr>
              <p:spPr bwMode="auto">
                <a:xfrm>
                  <a:off x="1872" y="1375"/>
                  <a:ext cx="16" cy="390"/>
                </a:xfrm>
                <a:custGeom>
                  <a:avLst/>
                  <a:gdLst>
                    <a:gd name="T0" fmla="*/ 0 w 16"/>
                    <a:gd name="T1" fmla="*/ 3 h 390"/>
                    <a:gd name="T2" fmla="*/ 0 w 16"/>
                    <a:gd name="T3" fmla="*/ 390 h 390"/>
                    <a:gd name="T4" fmla="*/ 16 w 16"/>
                    <a:gd name="T5" fmla="*/ 387 h 390"/>
                    <a:gd name="T6" fmla="*/ 16 w 16"/>
                    <a:gd name="T7" fmla="*/ 0 h 390"/>
                    <a:gd name="T8" fmla="*/ 0 w 16"/>
                    <a:gd name="T9" fmla="*/ 3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390"/>
                    <a:gd name="T17" fmla="*/ 16 w 16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390">
                      <a:moveTo>
                        <a:pt x="0" y="3"/>
                      </a:moveTo>
                      <a:lnTo>
                        <a:pt x="0" y="390"/>
                      </a:lnTo>
                      <a:lnTo>
                        <a:pt x="16" y="387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pic>
              <p:nvPicPr>
                <p:cNvPr id="454" name="Picture 157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375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5" name="Picture 15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452"/>
                  <a:ext cx="17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6" name="Picture 15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530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7" name="Picture 16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607"/>
                  <a:ext cx="17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8" name="Picture 161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872" y="1685"/>
                  <a:ext cx="17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9" name="Picture 162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872" y="1762"/>
                  <a:ext cx="17" cy="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48" name="Rectangle 164"/>
              <p:cNvSpPr>
                <a:spLocks noChangeArrowheads="1"/>
              </p:cNvSpPr>
              <p:nvPr/>
            </p:nvSpPr>
            <p:spPr bwMode="auto">
              <a:xfrm>
                <a:off x="4478340" y="5301165"/>
                <a:ext cx="39520" cy="819528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Line 165"/>
              <p:cNvSpPr>
                <a:spLocks noChangeShapeType="1"/>
              </p:cNvSpPr>
              <p:nvPr/>
            </p:nvSpPr>
            <p:spPr bwMode="auto">
              <a:xfrm>
                <a:off x="4029057" y="5511248"/>
                <a:ext cx="178882" cy="11440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0" name="Freeform 166"/>
              <p:cNvSpPr>
                <a:spLocks/>
              </p:cNvSpPr>
              <p:nvPr/>
            </p:nvSpPr>
            <p:spPr bwMode="auto">
              <a:xfrm>
                <a:off x="3974977" y="5259565"/>
                <a:ext cx="14560" cy="328642"/>
              </a:xfrm>
              <a:custGeom>
                <a:avLst/>
                <a:gdLst>
                  <a:gd name="T0" fmla="*/ 2147483647 w 7"/>
                  <a:gd name="T1" fmla="*/ 2147483647 h 158"/>
                  <a:gd name="T2" fmla="*/ 2147483647 w 7"/>
                  <a:gd name="T3" fmla="*/ 2147483647 h 158"/>
                  <a:gd name="T4" fmla="*/ 2147483647 w 7"/>
                  <a:gd name="T5" fmla="*/ 2147483647 h 158"/>
                  <a:gd name="T6" fmla="*/ 0 w 7"/>
                  <a:gd name="T7" fmla="*/ 0 h 158"/>
                  <a:gd name="T8" fmla="*/ 2147483647 w 7"/>
                  <a:gd name="T9" fmla="*/ 214748364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58"/>
                  <a:gd name="T17" fmla="*/ 7 w 7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58">
                    <a:moveTo>
                      <a:pt x="7" y="4"/>
                    </a:moveTo>
                    <a:lnTo>
                      <a:pt x="7" y="158"/>
                    </a:lnTo>
                    <a:lnTo>
                      <a:pt x="2" y="155"/>
                    </a:ln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1" name="Line 167"/>
              <p:cNvSpPr>
                <a:spLocks noChangeShapeType="1"/>
              </p:cNvSpPr>
              <p:nvPr/>
            </p:nvSpPr>
            <p:spPr bwMode="auto">
              <a:xfrm flipH="1" flipV="1">
                <a:off x="3974977" y="5259565"/>
                <a:ext cx="14560" cy="4160"/>
              </a:xfrm>
              <a:prstGeom prst="line">
                <a:avLst/>
              </a:prstGeom>
              <a:noFill/>
              <a:ln w="1">
                <a:solidFill>
                  <a:srgbClr val="A0A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2" name="Freeform 168"/>
              <p:cNvSpPr>
                <a:spLocks/>
              </p:cNvSpPr>
              <p:nvPr/>
            </p:nvSpPr>
            <p:spPr bwMode="auto">
              <a:xfrm>
                <a:off x="3974977" y="5249166"/>
                <a:ext cx="76960" cy="14559"/>
              </a:xfrm>
              <a:custGeom>
                <a:avLst/>
                <a:gdLst>
                  <a:gd name="T0" fmla="*/ 2147483647 w 37"/>
                  <a:gd name="T1" fmla="*/ 2147483647 h 7"/>
                  <a:gd name="T2" fmla="*/ 2147483647 w 37"/>
                  <a:gd name="T3" fmla="*/ 2147483647 h 7"/>
                  <a:gd name="T4" fmla="*/ 0 w 37"/>
                  <a:gd name="T5" fmla="*/ 2147483647 h 7"/>
                  <a:gd name="T6" fmla="*/ 2147483647 w 37"/>
                  <a:gd name="T7" fmla="*/ 0 h 7"/>
                  <a:gd name="T8" fmla="*/ 2147483647 w 37"/>
                  <a:gd name="T9" fmla="*/ 2147483647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7"/>
                  <a:gd name="T17" fmla="*/ 37 w 3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7">
                    <a:moveTo>
                      <a:pt x="37" y="2"/>
                    </a:moveTo>
                    <a:lnTo>
                      <a:pt x="7" y="7"/>
                    </a:lnTo>
                    <a:lnTo>
                      <a:pt x="0" y="4"/>
                    </a:lnTo>
                    <a:lnTo>
                      <a:pt x="30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3" name="Line 169"/>
              <p:cNvSpPr>
                <a:spLocks noChangeShapeType="1"/>
              </p:cNvSpPr>
              <p:nvPr/>
            </p:nvSpPr>
            <p:spPr bwMode="auto">
              <a:xfrm flipH="1" flipV="1">
                <a:off x="4037378" y="5249166"/>
                <a:ext cx="14560" cy="10399"/>
              </a:xfrm>
              <a:prstGeom prst="line">
                <a:avLst/>
              </a:prstGeom>
              <a:noFill/>
              <a:ln w="1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" name="Freeform 170"/>
              <p:cNvSpPr>
                <a:spLocks/>
              </p:cNvSpPr>
              <p:nvPr/>
            </p:nvSpPr>
            <p:spPr bwMode="auto">
              <a:xfrm>
                <a:off x="3989539" y="5259565"/>
                <a:ext cx="62402" cy="328642"/>
              </a:xfrm>
              <a:custGeom>
                <a:avLst/>
                <a:gdLst>
                  <a:gd name="T0" fmla="*/ 0 w 30"/>
                  <a:gd name="T1" fmla="*/ 2147483647 h 158"/>
                  <a:gd name="T2" fmla="*/ 0 w 30"/>
                  <a:gd name="T3" fmla="*/ 2147483647 h 158"/>
                  <a:gd name="T4" fmla="*/ 2147483647 w 30"/>
                  <a:gd name="T5" fmla="*/ 2147483647 h 158"/>
                  <a:gd name="T6" fmla="*/ 2147483647 w 30"/>
                  <a:gd name="T7" fmla="*/ 0 h 158"/>
                  <a:gd name="T8" fmla="*/ 0 w 30"/>
                  <a:gd name="T9" fmla="*/ 214748364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158"/>
                  <a:gd name="T17" fmla="*/ 30 w 30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158">
                    <a:moveTo>
                      <a:pt x="0" y="5"/>
                    </a:moveTo>
                    <a:lnTo>
                      <a:pt x="0" y="158"/>
                    </a:lnTo>
                    <a:lnTo>
                      <a:pt x="29" y="155"/>
                    </a:lnTo>
                    <a:lnTo>
                      <a:pt x="3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C9C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" name="Line 171"/>
              <p:cNvSpPr>
                <a:spLocks noChangeShapeType="1"/>
              </p:cNvSpPr>
              <p:nvPr/>
            </p:nvSpPr>
            <p:spPr bwMode="auto">
              <a:xfrm>
                <a:off x="3989539" y="5263725"/>
                <a:ext cx="2081" cy="324482"/>
              </a:xfrm>
              <a:prstGeom prst="line">
                <a:avLst/>
              </a:prstGeom>
              <a:noFill/>
              <a:ln w="4">
                <a:solidFill>
                  <a:srgbClr val="B0B0B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6" name="Line 172"/>
              <p:cNvSpPr>
                <a:spLocks noChangeShapeType="1"/>
              </p:cNvSpPr>
              <p:nvPr/>
            </p:nvSpPr>
            <p:spPr bwMode="auto">
              <a:xfrm flipV="1">
                <a:off x="3989539" y="5577808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7" name="Line 173"/>
              <p:cNvSpPr>
                <a:spLocks noChangeShapeType="1"/>
              </p:cNvSpPr>
              <p:nvPr/>
            </p:nvSpPr>
            <p:spPr bwMode="auto">
              <a:xfrm flipV="1">
                <a:off x="4049857" y="5259565"/>
                <a:ext cx="2081" cy="318243"/>
              </a:xfrm>
              <a:prstGeom prst="line">
                <a:avLst/>
              </a:prstGeom>
              <a:noFill/>
              <a:ln w="4">
                <a:solidFill>
                  <a:srgbClr val="A9A9A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8" name="Line 174"/>
              <p:cNvSpPr>
                <a:spLocks noChangeShapeType="1"/>
              </p:cNvSpPr>
              <p:nvPr/>
            </p:nvSpPr>
            <p:spPr bwMode="auto">
              <a:xfrm flipH="1">
                <a:off x="3989539" y="5259565"/>
                <a:ext cx="62402" cy="4160"/>
              </a:xfrm>
              <a:prstGeom prst="line">
                <a:avLst/>
              </a:prstGeom>
              <a:noFill/>
              <a:ln w="4">
                <a:solidFill>
                  <a:srgbClr val="8C8C8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9" name="Freeform 175"/>
              <p:cNvSpPr>
                <a:spLocks/>
              </p:cNvSpPr>
              <p:nvPr/>
            </p:nvSpPr>
            <p:spPr bwMode="auto">
              <a:xfrm>
                <a:off x="4176740" y="5353166"/>
                <a:ext cx="214242" cy="245443"/>
              </a:xfrm>
              <a:custGeom>
                <a:avLst/>
                <a:gdLst>
                  <a:gd name="T0" fmla="*/ 0 w 103"/>
                  <a:gd name="T1" fmla="*/ 0 h 118"/>
                  <a:gd name="T2" fmla="*/ 2147483647 w 103"/>
                  <a:gd name="T3" fmla="*/ 2147483647 h 118"/>
                  <a:gd name="T4" fmla="*/ 2147483647 w 103"/>
                  <a:gd name="T5" fmla="*/ 2147483647 h 118"/>
                  <a:gd name="T6" fmla="*/ 2147483647 w 103"/>
                  <a:gd name="T7" fmla="*/ 2147483647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118"/>
                  <a:gd name="T14" fmla="*/ 103 w 103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118">
                    <a:moveTo>
                      <a:pt x="0" y="0"/>
                    </a:moveTo>
                    <a:lnTo>
                      <a:pt x="66" y="43"/>
                    </a:lnTo>
                    <a:lnTo>
                      <a:pt x="66" y="91"/>
                    </a:lnTo>
                    <a:lnTo>
                      <a:pt x="103" y="118"/>
                    </a:lnTo>
                  </a:path>
                </a:pathLst>
              </a:cu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0" name="Freeform 176"/>
              <p:cNvSpPr>
                <a:spLocks/>
              </p:cNvSpPr>
              <p:nvPr/>
            </p:nvSpPr>
            <p:spPr bwMode="auto">
              <a:xfrm>
                <a:off x="4172578" y="5592367"/>
                <a:ext cx="183041" cy="85279"/>
              </a:xfrm>
              <a:custGeom>
                <a:avLst/>
                <a:gdLst>
                  <a:gd name="T0" fmla="*/ 0 w 88"/>
                  <a:gd name="T1" fmla="*/ 0 h 41"/>
                  <a:gd name="T2" fmla="*/ 2147483647 w 88"/>
                  <a:gd name="T3" fmla="*/ 2147483647 h 41"/>
                  <a:gd name="T4" fmla="*/ 2147483647 w 88"/>
                  <a:gd name="T5" fmla="*/ 2147483647 h 41"/>
                  <a:gd name="T6" fmla="*/ 2147483647 w 88"/>
                  <a:gd name="T7" fmla="*/ 2147483647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41"/>
                  <a:gd name="T14" fmla="*/ 88 w 88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41">
                    <a:moveTo>
                      <a:pt x="0" y="0"/>
                    </a:moveTo>
                    <a:lnTo>
                      <a:pt x="62" y="41"/>
                    </a:lnTo>
                    <a:lnTo>
                      <a:pt x="62" y="10"/>
                    </a:lnTo>
                    <a:lnTo>
                      <a:pt x="88" y="28"/>
                    </a:lnTo>
                  </a:path>
                </a:pathLst>
              </a:cu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1" name="Freeform 177"/>
              <p:cNvSpPr>
                <a:spLocks/>
              </p:cNvSpPr>
              <p:nvPr/>
            </p:nvSpPr>
            <p:spPr bwMode="auto">
              <a:xfrm>
                <a:off x="4343140" y="5529967"/>
                <a:ext cx="74881" cy="193442"/>
              </a:xfrm>
              <a:custGeom>
                <a:avLst/>
                <a:gdLst>
                  <a:gd name="T0" fmla="*/ 2147483647 w 36"/>
                  <a:gd name="T1" fmla="*/ 2147483647 h 93"/>
                  <a:gd name="T2" fmla="*/ 2147483647 w 36"/>
                  <a:gd name="T3" fmla="*/ 2147483647 h 93"/>
                  <a:gd name="T4" fmla="*/ 0 w 36"/>
                  <a:gd name="T5" fmla="*/ 2147483647 h 93"/>
                  <a:gd name="T6" fmla="*/ 0 w 36"/>
                  <a:gd name="T7" fmla="*/ 0 h 93"/>
                  <a:gd name="T8" fmla="*/ 2147483647 w 36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3"/>
                  <a:gd name="T17" fmla="*/ 36 w 36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3">
                    <a:moveTo>
                      <a:pt x="36" y="26"/>
                    </a:moveTo>
                    <a:lnTo>
                      <a:pt x="36" y="93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36" y="26"/>
                    </a:lnTo>
                    <a:close/>
                  </a:path>
                </a:pathLst>
              </a:custGeom>
              <a:solidFill>
                <a:srgbClr val="6A6A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2" name="Line 178"/>
              <p:cNvSpPr>
                <a:spLocks noChangeShapeType="1"/>
              </p:cNvSpPr>
              <p:nvPr/>
            </p:nvSpPr>
            <p:spPr bwMode="auto">
              <a:xfrm flipH="1" flipV="1">
                <a:off x="4343140" y="5529967"/>
                <a:ext cx="74881" cy="58241"/>
              </a:xfrm>
              <a:prstGeom prst="line">
                <a:avLst/>
              </a:prstGeom>
              <a:noFill/>
              <a:ln w="1">
                <a:solidFill>
                  <a:srgbClr val="6A6A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3" name="Freeform 179"/>
              <p:cNvSpPr>
                <a:spLocks/>
              </p:cNvSpPr>
              <p:nvPr/>
            </p:nvSpPr>
            <p:spPr bwMode="auto">
              <a:xfrm>
                <a:off x="4343140" y="5525807"/>
                <a:ext cx="110241" cy="62401"/>
              </a:xfrm>
              <a:custGeom>
                <a:avLst/>
                <a:gdLst>
                  <a:gd name="T0" fmla="*/ 2147483647 w 53"/>
                  <a:gd name="T1" fmla="*/ 2147483647 h 30"/>
                  <a:gd name="T2" fmla="*/ 2147483647 w 53"/>
                  <a:gd name="T3" fmla="*/ 2147483647 h 30"/>
                  <a:gd name="T4" fmla="*/ 0 w 53"/>
                  <a:gd name="T5" fmla="*/ 2147483647 h 30"/>
                  <a:gd name="T6" fmla="*/ 2147483647 w 53"/>
                  <a:gd name="T7" fmla="*/ 0 h 30"/>
                  <a:gd name="T8" fmla="*/ 2147483647 w 53"/>
                  <a:gd name="T9" fmla="*/ 2147483647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0"/>
                  <a:gd name="T17" fmla="*/ 53 w 5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0">
                    <a:moveTo>
                      <a:pt x="53" y="29"/>
                    </a:moveTo>
                    <a:lnTo>
                      <a:pt x="36" y="30"/>
                    </a:lnTo>
                    <a:lnTo>
                      <a:pt x="0" y="3"/>
                    </a:lnTo>
                    <a:lnTo>
                      <a:pt x="15" y="0"/>
                    </a:lnTo>
                    <a:lnTo>
                      <a:pt x="53" y="29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4" name="Line 180"/>
              <p:cNvSpPr>
                <a:spLocks noChangeShapeType="1"/>
              </p:cNvSpPr>
              <p:nvPr/>
            </p:nvSpPr>
            <p:spPr bwMode="auto">
              <a:xfrm flipH="1" flipV="1">
                <a:off x="4374339" y="5525807"/>
                <a:ext cx="79041" cy="56161"/>
              </a:xfrm>
              <a:prstGeom prst="line">
                <a:avLst/>
              </a:prstGeom>
              <a:noFill/>
              <a:ln w="1">
                <a:solidFill>
                  <a:srgbClr val="4F4F4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5" name="Freeform 181"/>
              <p:cNvSpPr>
                <a:spLocks/>
              </p:cNvSpPr>
              <p:nvPr/>
            </p:nvSpPr>
            <p:spPr bwMode="auto">
              <a:xfrm>
                <a:off x="4418019" y="5581970"/>
                <a:ext cx="35361" cy="141440"/>
              </a:xfrm>
              <a:custGeom>
                <a:avLst/>
                <a:gdLst>
                  <a:gd name="T0" fmla="*/ 0 w 17"/>
                  <a:gd name="T1" fmla="*/ 2147483647 h 68"/>
                  <a:gd name="T2" fmla="*/ 0 w 17"/>
                  <a:gd name="T3" fmla="*/ 2147483647 h 68"/>
                  <a:gd name="T4" fmla="*/ 2147483647 w 17"/>
                  <a:gd name="T5" fmla="*/ 2147483647 h 68"/>
                  <a:gd name="T6" fmla="*/ 2147483647 w 17"/>
                  <a:gd name="T7" fmla="*/ 0 h 68"/>
                  <a:gd name="T8" fmla="*/ 0 w 17"/>
                  <a:gd name="T9" fmla="*/ 2147483647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8"/>
                  <a:gd name="T17" fmla="*/ 17 w 17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8">
                    <a:moveTo>
                      <a:pt x="0" y="1"/>
                    </a:moveTo>
                    <a:lnTo>
                      <a:pt x="0" y="68"/>
                    </a:lnTo>
                    <a:lnTo>
                      <a:pt x="17" y="66"/>
                    </a:lnTo>
                    <a:lnTo>
                      <a:pt x="17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68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6" name="Line 182"/>
              <p:cNvSpPr>
                <a:spLocks noChangeShapeType="1"/>
              </p:cNvSpPr>
              <p:nvPr/>
            </p:nvSpPr>
            <p:spPr bwMode="auto">
              <a:xfrm>
                <a:off x="4418019" y="5588207"/>
                <a:ext cx="4160" cy="135201"/>
              </a:xfrm>
              <a:prstGeom prst="line">
                <a:avLst/>
              </a:prstGeom>
              <a:noFill/>
              <a:ln w="4">
                <a:solidFill>
                  <a:srgbClr val="75757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7" name="Line 183"/>
              <p:cNvSpPr>
                <a:spLocks noChangeShapeType="1"/>
              </p:cNvSpPr>
              <p:nvPr/>
            </p:nvSpPr>
            <p:spPr bwMode="auto">
              <a:xfrm flipV="1">
                <a:off x="4418019" y="5721328"/>
                <a:ext cx="35361" cy="2080"/>
              </a:xfrm>
              <a:prstGeom prst="line">
                <a:avLst/>
              </a:prstGeom>
              <a:noFill/>
              <a:ln w="4">
                <a:solidFill>
                  <a:srgbClr val="7C7C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8" name="Line 184"/>
              <p:cNvSpPr>
                <a:spLocks noChangeShapeType="1"/>
              </p:cNvSpPr>
              <p:nvPr/>
            </p:nvSpPr>
            <p:spPr bwMode="auto">
              <a:xfrm flipV="1">
                <a:off x="4453380" y="5581970"/>
                <a:ext cx="6241" cy="139360"/>
              </a:xfrm>
              <a:prstGeom prst="line">
                <a:avLst/>
              </a:prstGeom>
              <a:noFill/>
              <a:ln w="4">
                <a:solidFill>
                  <a:srgbClr val="71717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9" name="Line 185"/>
              <p:cNvSpPr>
                <a:spLocks noChangeShapeType="1"/>
              </p:cNvSpPr>
              <p:nvPr/>
            </p:nvSpPr>
            <p:spPr bwMode="auto">
              <a:xfrm flipH="1">
                <a:off x="4418019" y="5581970"/>
                <a:ext cx="35361" cy="6240"/>
              </a:xfrm>
              <a:prstGeom prst="line">
                <a:avLst/>
              </a:prstGeom>
              <a:noFill/>
              <a:ln w="4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0" name="Freeform 186"/>
              <p:cNvSpPr>
                <a:spLocks/>
              </p:cNvSpPr>
              <p:nvPr/>
            </p:nvSpPr>
            <p:spPr bwMode="auto">
              <a:xfrm>
                <a:off x="4130979" y="5505008"/>
                <a:ext cx="81121" cy="197601"/>
              </a:xfrm>
              <a:custGeom>
                <a:avLst/>
                <a:gdLst>
                  <a:gd name="T0" fmla="*/ 2147483647 w 39"/>
                  <a:gd name="T1" fmla="*/ 2147483647 h 95"/>
                  <a:gd name="T2" fmla="*/ 2147483647 w 39"/>
                  <a:gd name="T3" fmla="*/ 2147483647 h 95"/>
                  <a:gd name="T4" fmla="*/ 2147483647 w 39"/>
                  <a:gd name="T5" fmla="*/ 2147483647 h 95"/>
                  <a:gd name="T6" fmla="*/ 0 w 39"/>
                  <a:gd name="T7" fmla="*/ 0 h 95"/>
                  <a:gd name="T8" fmla="*/ 2147483647 w 39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95"/>
                  <a:gd name="T17" fmla="*/ 39 w 39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95">
                    <a:moveTo>
                      <a:pt x="39" y="27"/>
                    </a:moveTo>
                    <a:lnTo>
                      <a:pt x="39" y="95"/>
                    </a:lnTo>
                    <a:lnTo>
                      <a:pt x="2" y="68"/>
                    </a:lnTo>
                    <a:lnTo>
                      <a:pt x="0" y="0"/>
                    </a:ln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6A6A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1" name="Line 187"/>
              <p:cNvSpPr>
                <a:spLocks noChangeShapeType="1"/>
              </p:cNvSpPr>
              <p:nvPr/>
            </p:nvSpPr>
            <p:spPr bwMode="auto">
              <a:xfrm flipH="1" flipV="1">
                <a:off x="4130979" y="5505008"/>
                <a:ext cx="81121" cy="51999"/>
              </a:xfrm>
              <a:prstGeom prst="line">
                <a:avLst/>
              </a:prstGeom>
              <a:noFill/>
              <a:ln w="1">
                <a:solidFill>
                  <a:srgbClr val="6A6A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2" name="Freeform 188"/>
              <p:cNvSpPr>
                <a:spLocks/>
              </p:cNvSpPr>
              <p:nvPr/>
            </p:nvSpPr>
            <p:spPr bwMode="auto">
              <a:xfrm>
                <a:off x="4130979" y="5502928"/>
                <a:ext cx="116480" cy="54081"/>
              </a:xfrm>
              <a:custGeom>
                <a:avLst/>
                <a:gdLst>
                  <a:gd name="T0" fmla="*/ 2147483647 w 56"/>
                  <a:gd name="T1" fmla="*/ 2147483647 h 26"/>
                  <a:gd name="T2" fmla="*/ 2147483647 w 56"/>
                  <a:gd name="T3" fmla="*/ 2147483647 h 26"/>
                  <a:gd name="T4" fmla="*/ 0 w 56"/>
                  <a:gd name="T5" fmla="*/ 2147483647 h 26"/>
                  <a:gd name="T6" fmla="*/ 2147483647 w 56"/>
                  <a:gd name="T7" fmla="*/ 0 h 26"/>
                  <a:gd name="T8" fmla="*/ 2147483647 w 56"/>
                  <a:gd name="T9" fmla="*/ 2147483647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6"/>
                  <a:gd name="T17" fmla="*/ 56 w 56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6">
                    <a:moveTo>
                      <a:pt x="56" y="24"/>
                    </a:moveTo>
                    <a:lnTo>
                      <a:pt x="40" y="26"/>
                    </a:lnTo>
                    <a:lnTo>
                      <a:pt x="0" y="3"/>
                    </a:lnTo>
                    <a:lnTo>
                      <a:pt x="17" y="0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3" name="Line 189"/>
              <p:cNvSpPr>
                <a:spLocks noChangeShapeType="1"/>
              </p:cNvSpPr>
              <p:nvPr/>
            </p:nvSpPr>
            <p:spPr bwMode="auto">
              <a:xfrm flipH="1" flipV="1">
                <a:off x="4166337" y="5502928"/>
                <a:ext cx="81121" cy="51999"/>
              </a:xfrm>
              <a:prstGeom prst="line">
                <a:avLst/>
              </a:prstGeom>
              <a:noFill/>
              <a:ln w="1">
                <a:solidFill>
                  <a:srgbClr val="4F4F4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4" name="Freeform 190"/>
              <p:cNvSpPr>
                <a:spLocks/>
              </p:cNvSpPr>
              <p:nvPr/>
            </p:nvSpPr>
            <p:spPr bwMode="auto">
              <a:xfrm>
                <a:off x="4212098" y="5554927"/>
                <a:ext cx="35361" cy="147680"/>
              </a:xfrm>
              <a:custGeom>
                <a:avLst/>
                <a:gdLst>
                  <a:gd name="T0" fmla="*/ 0 w 17"/>
                  <a:gd name="T1" fmla="*/ 2147483647 h 71"/>
                  <a:gd name="T2" fmla="*/ 0 w 17"/>
                  <a:gd name="T3" fmla="*/ 2147483647 h 71"/>
                  <a:gd name="T4" fmla="*/ 2147483647 w 17"/>
                  <a:gd name="T5" fmla="*/ 2147483647 h 71"/>
                  <a:gd name="T6" fmla="*/ 2147483647 w 17"/>
                  <a:gd name="T7" fmla="*/ 0 h 71"/>
                  <a:gd name="T8" fmla="*/ 0 w 17"/>
                  <a:gd name="T9" fmla="*/ 2147483647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71"/>
                  <a:gd name="T17" fmla="*/ 17 w 1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71">
                    <a:moveTo>
                      <a:pt x="0" y="3"/>
                    </a:moveTo>
                    <a:lnTo>
                      <a:pt x="0" y="71"/>
                    </a:lnTo>
                    <a:lnTo>
                      <a:pt x="17" y="69"/>
                    </a:lnTo>
                    <a:lnTo>
                      <a:pt x="1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868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5" name="Line 191"/>
              <p:cNvSpPr>
                <a:spLocks noChangeShapeType="1"/>
              </p:cNvSpPr>
              <p:nvPr/>
            </p:nvSpPr>
            <p:spPr bwMode="auto">
              <a:xfrm>
                <a:off x="4212098" y="5557007"/>
                <a:ext cx="2081" cy="145600"/>
              </a:xfrm>
              <a:prstGeom prst="line">
                <a:avLst/>
              </a:prstGeom>
              <a:noFill/>
              <a:ln w="4">
                <a:solidFill>
                  <a:srgbClr val="75757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6" name="Line 192"/>
              <p:cNvSpPr>
                <a:spLocks noChangeShapeType="1"/>
              </p:cNvSpPr>
              <p:nvPr/>
            </p:nvSpPr>
            <p:spPr bwMode="auto">
              <a:xfrm flipV="1">
                <a:off x="4212098" y="5696370"/>
                <a:ext cx="35361" cy="6240"/>
              </a:xfrm>
              <a:prstGeom prst="line">
                <a:avLst/>
              </a:prstGeom>
              <a:noFill/>
              <a:ln w="4">
                <a:solidFill>
                  <a:srgbClr val="7C7C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7" name="Line 193"/>
              <p:cNvSpPr>
                <a:spLocks noChangeShapeType="1"/>
              </p:cNvSpPr>
              <p:nvPr/>
            </p:nvSpPr>
            <p:spPr bwMode="auto">
              <a:xfrm flipV="1">
                <a:off x="4247459" y="5554927"/>
                <a:ext cx="4160" cy="141440"/>
              </a:xfrm>
              <a:prstGeom prst="line">
                <a:avLst/>
              </a:prstGeom>
              <a:noFill/>
              <a:ln w="4">
                <a:solidFill>
                  <a:srgbClr val="71717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8" name="Line 194"/>
              <p:cNvSpPr>
                <a:spLocks noChangeShapeType="1"/>
              </p:cNvSpPr>
              <p:nvPr/>
            </p:nvSpPr>
            <p:spPr bwMode="auto">
              <a:xfrm flipH="1">
                <a:off x="4212098" y="5554927"/>
                <a:ext cx="35361" cy="2080"/>
              </a:xfrm>
              <a:prstGeom prst="line">
                <a:avLst/>
              </a:prstGeom>
              <a:noFill/>
              <a:ln w="4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9" name="Line 195"/>
              <p:cNvSpPr>
                <a:spLocks noChangeShapeType="1"/>
              </p:cNvSpPr>
              <p:nvPr/>
            </p:nvSpPr>
            <p:spPr bwMode="auto">
              <a:xfrm>
                <a:off x="3991617" y="5272045"/>
                <a:ext cx="176801" cy="10816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0" name="Freeform 196"/>
              <p:cNvSpPr>
                <a:spLocks/>
              </p:cNvSpPr>
              <p:nvPr/>
            </p:nvSpPr>
            <p:spPr bwMode="auto">
              <a:xfrm>
                <a:off x="3927137" y="5228365"/>
                <a:ext cx="56161" cy="353603"/>
              </a:xfrm>
              <a:custGeom>
                <a:avLst/>
                <a:gdLst>
                  <a:gd name="T0" fmla="*/ 2147483647 w 27"/>
                  <a:gd name="T1" fmla="*/ 2147483647 h 170"/>
                  <a:gd name="T2" fmla="*/ 2147483647 w 27"/>
                  <a:gd name="T3" fmla="*/ 2147483647 h 170"/>
                  <a:gd name="T4" fmla="*/ 2147483647 w 27"/>
                  <a:gd name="T5" fmla="*/ 2147483647 h 170"/>
                  <a:gd name="T6" fmla="*/ 0 w 27"/>
                  <a:gd name="T7" fmla="*/ 0 h 170"/>
                  <a:gd name="T8" fmla="*/ 2147483647 w 27"/>
                  <a:gd name="T9" fmla="*/ 2147483647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0"/>
                  <a:gd name="T17" fmla="*/ 27 w 2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0">
                    <a:moveTo>
                      <a:pt x="26" y="16"/>
                    </a:moveTo>
                    <a:lnTo>
                      <a:pt x="27" y="170"/>
                    </a:lnTo>
                    <a:lnTo>
                      <a:pt x="1" y="152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D4D4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1" name="Line 197"/>
              <p:cNvSpPr>
                <a:spLocks noChangeShapeType="1"/>
              </p:cNvSpPr>
              <p:nvPr/>
            </p:nvSpPr>
            <p:spPr bwMode="auto">
              <a:xfrm flipH="1" flipV="1">
                <a:off x="3927137" y="5228365"/>
                <a:ext cx="54080" cy="31200"/>
              </a:xfrm>
              <a:prstGeom prst="line">
                <a:avLst/>
              </a:prstGeom>
              <a:noFill/>
              <a:ln w="1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2" name="Freeform 198"/>
              <p:cNvSpPr>
                <a:spLocks/>
              </p:cNvSpPr>
              <p:nvPr/>
            </p:nvSpPr>
            <p:spPr bwMode="auto">
              <a:xfrm>
                <a:off x="3927137" y="5217963"/>
                <a:ext cx="122721" cy="41600"/>
              </a:xfrm>
              <a:custGeom>
                <a:avLst/>
                <a:gdLst>
                  <a:gd name="T0" fmla="*/ 2147483647 w 59"/>
                  <a:gd name="T1" fmla="*/ 2147483647 h 20"/>
                  <a:gd name="T2" fmla="*/ 2147483647 w 59"/>
                  <a:gd name="T3" fmla="*/ 2147483647 h 20"/>
                  <a:gd name="T4" fmla="*/ 0 w 59"/>
                  <a:gd name="T5" fmla="*/ 2147483647 h 20"/>
                  <a:gd name="T6" fmla="*/ 2147483647 w 59"/>
                  <a:gd name="T7" fmla="*/ 0 h 20"/>
                  <a:gd name="T8" fmla="*/ 2147483647 w 59"/>
                  <a:gd name="T9" fmla="*/ 214748364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20"/>
                  <a:gd name="T17" fmla="*/ 59 w 59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20">
                    <a:moveTo>
                      <a:pt x="59" y="15"/>
                    </a:moveTo>
                    <a:lnTo>
                      <a:pt x="26" y="20"/>
                    </a:lnTo>
                    <a:lnTo>
                      <a:pt x="0" y="5"/>
                    </a:lnTo>
                    <a:lnTo>
                      <a:pt x="33" y="0"/>
                    </a:lnTo>
                    <a:lnTo>
                      <a:pt x="59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3" name="Line 199"/>
              <p:cNvSpPr>
                <a:spLocks noChangeShapeType="1"/>
              </p:cNvSpPr>
              <p:nvPr/>
            </p:nvSpPr>
            <p:spPr bwMode="auto">
              <a:xfrm flipH="1" flipV="1">
                <a:off x="3995777" y="5217963"/>
                <a:ext cx="54080" cy="33280"/>
              </a:xfrm>
              <a:prstGeom prst="line">
                <a:avLst/>
              </a:prstGeom>
              <a:noFill/>
              <a:ln w="1">
                <a:solidFill>
                  <a:srgbClr val="9E9E9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4" name="Freeform 200"/>
              <p:cNvSpPr>
                <a:spLocks/>
              </p:cNvSpPr>
              <p:nvPr/>
            </p:nvSpPr>
            <p:spPr bwMode="auto">
              <a:xfrm>
                <a:off x="3981217" y="5251246"/>
                <a:ext cx="68640" cy="330722"/>
              </a:xfrm>
              <a:custGeom>
                <a:avLst/>
                <a:gdLst>
                  <a:gd name="T0" fmla="*/ 0 w 33"/>
                  <a:gd name="T1" fmla="*/ 2147483647 h 159"/>
                  <a:gd name="T2" fmla="*/ 2147483647 w 33"/>
                  <a:gd name="T3" fmla="*/ 2147483647 h 159"/>
                  <a:gd name="T4" fmla="*/ 2147483647 w 33"/>
                  <a:gd name="T5" fmla="*/ 2147483647 h 159"/>
                  <a:gd name="T6" fmla="*/ 2147483647 w 33"/>
                  <a:gd name="T7" fmla="*/ 0 h 159"/>
                  <a:gd name="T8" fmla="*/ 0 w 33"/>
                  <a:gd name="T9" fmla="*/ 2147483647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59"/>
                  <a:gd name="T17" fmla="*/ 33 w 33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59">
                    <a:moveTo>
                      <a:pt x="0" y="5"/>
                    </a:moveTo>
                    <a:lnTo>
                      <a:pt x="1" y="159"/>
                    </a:lnTo>
                    <a:lnTo>
                      <a:pt x="33" y="154"/>
                    </a:lnTo>
                    <a:lnTo>
                      <a:pt x="3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0D0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5" name="Line 201"/>
              <p:cNvSpPr>
                <a:spLocks noChangeShapeType="1"/>
              </p:cNvSpPr>
              <p:nvPr/>
            </p:nvSpPr>
            <p:spPr bwMode="auto">
              <a:xfrm>
                <a:off x="3981217" y="5259565"/>
                <a:ext cx="2081" cy="322403"/>
              </a:xfrm>
              <a:prstGeom prst="line">
                <a:avLst/>
              </a:prstGeom>
              <a:noFill/>
              <a:ln w="4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6" name="Line 202"/>
              <p:cNvSpPr>
                <a:spLocks noChangeShapeType="1"/>
              </p:cNvSpPr>
              <p:nvPr/>
            </p:nvSpPr>
            <p:spPr bwMode="auto">
              <a:xfrm flipV="1">
                <a:off x="3983296" y="5567409"/>
                <a:ext cx="66561" cy="14559"/>
              </a:xfrm>
              <a:prstGeom prst="line">
                <a:avLst/>
              </a:prstGeom>
              <a:noFill/>
              <a:ln w="4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7" name="Line 203"/>
              <p:cNvSpPr>
                <a:spLocks noChangeShapeType="1"/>
              </p:cNvSpPr>
              <p:nvPr/>
            </p:nvSpPr>
            <p:spPr bwMode="auto">
              <a:xfrm flipV="1">
                <a:off x="4049857" y="5251246"/>
                <a:ext cx="2081" cy="316163"/>
              </a:xfrm>
              <a:prstGeom prst="line">
                <a:avLst/>
              </a:prstGeom>
              <a:noFill/>
              <a:ln w="4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8" name="Line 204"/>
              <p:cNvSpPr>
                <a:spLocks noChangeShapeType="1"/>
              </p:cNvSpPr>
              <p:nvPr/>
            </p:nvSpPr>
            <p:spPr bwMode="auto">
              <a:xfrm flipH="1">
                <a:off x="3981217" y="5251246"/>
                <a:ext cx="68640" cy="8320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9" name="Freeform 205"/>
              <p:cNvSpPr>
                <a:spLocks/>
              </p:cNvSpPr>
              <p:nvPr/>
            </p:nvSpPr>
            <p:spPr bwMode="auto">
              <a:xfrm>
                <a:off x="4130979" y="5303247"/>
                <a:ext cx="81121" cy="197601"/>
              </a:xfrm>
              <a:custGeom>
                <a:avLst/>
                <a:gdLst>
                  <a:gd name="T0" fmla="*/ 2147483647 w 39"/>
                  <a:gd name="T1" fmla="*/ 2147483647 h 95"/>
                  <a:gd name="T2" fmla="*/ 2147483647 w 39"/>
                  <a:gd name="T3" fmla="*/ 2147483647 h 95"/>
                  <a:gd name="T4" fmla="*/ 2147483647 w 39"/>
                  <a:gd name="T5" fmla="*/ 2147483647 h 95"/>
                  <a:gd name="T6" fmla="*/ 0 w 39"/>
                  <a:gd name="T7" fmla="*/ 0 h 95"/>
                  <a:gd name="T8" fmla="*/ 2147483647 w 39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95"/>
                  <a:gd name="T17" fmla="*/ 39 w 39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95">
                    <a:moveTo>
                      <a:pt x="39" y="27"/>
                    </a:moveTo>
                    <a:lnTo>
                      <a:pt x="39" y="95"/>
                    </a:lnTo>
                    <a:lnTo>
                      <a:pt x="2" y="67"/>
                    </a:lnTo>
                    <a:lnTo>
                      <a:pt x="0" y="0"/>
                    </a:ln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6A6A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0" name="Line 206"/>
              <p:cNvSpPr>
                <a:spLocks noChangeShapeType="1"/>
              </p:cNvSpPr>
              <p:nvPr/>
            </p:nvSpPr>
            <p:spPr bwMode="auto">
              <a:xfrm flipH="1" flipV="1">
                <a:off x="4130979" y="5303247"/>
                <a:ext cx="81121" cy="54081"/>
              </a:xfrm>
              <a:prstGeom prst="line">
                <a:avLst/>
              </a:prstGeom>
              <a:noFill/>
              <a:ln w="1">
                <a:solidFill>
                  <a:srgbClr val="6A6A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1" name="Freeform 207"/>
              <p:cNvSpPr>
                <a:spLocks/>
              </p:cNvSpPr>
              <p:nvPr/>
            </p:nvSpPr>
            <p:spPr bwMode="auto">
              <a:xfrm>
                <a:off x="4130979" y="5301165"/>
                <a:ext cx="116480" cy="56161"/>
              </a:xfrm>
              <a:custGeom>
                <a:avLst/>
                <a:gdLst>
                  <a:gd name="T0" fmla="*/ 2147483647 w 56"/>
                  <a:gd name="T1" fmla="*/ 2147483647 h 27"/>
                  <a:gd name="T2" fmla="*/ 2147483647 w 56"/>
                  <a:gd name="T3" fmla="*/ 2147483647 h 27"/>
                  <a:gd name="T4" fmla="*/ 0 w 56"/>
                  <a:gd name="T5" fmla="*/ 2147483647 h 27"/>
                  <a:gd name="T6" fmla="*/ 2147483647 w 56"/>
                  <a:gd name="T7" fmla="*/ 0 h 27"/>
                  <a:gd name="T8" fmla="*/ 2147483647 w 56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7"/>
                  <a:gd name="T17" fmla="*/ 56 w 56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7">
                    <a:moveTo>
                      <a:pt x="56" y="25"/>
                    </a:moveTo>
                    <a:lnTo>
                      <a:pt x="40" y="27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56" y="25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2" name="Line 208"/>
              <p:cNvSpPr>
                <a:spLocks noChangeShapeType="1"/>
              </p:cNvSpPr>
              <p:nvPr/>
            </p:nvSpPr>
            <p:spPr bwMode="auto">
              <a:xfrm flipH="1" flipV="1">
                <a:off x="4166337" y="5301165"/>
                <a:ext cx="81121" cy="49919"/>
              </a:xfrm>
              <a:prstGeom prst="line">
                <a:avLst/>
              </a:prstGeom>
              <a:noFill/>
              <a:ln w="1">
                <a:solidFill>
                  <a:srgbClr val="4F4F4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3" name="Freeform 209"/>
              <p:cNvSpPr>
                <a:spLocks/>
              </p:cNvSpPr>
              <p:nvPr/>
            </p:nvSpPr>
            <p:spPr bwMode="auto">
              <a:xfrm>
                <a:off x="4212098" y="5351086"/>
                <a:ext cx="35361" cy="149762"/>
              </a:xfrm>
              <a:custGeom>
                <a:avLst/>
                <a:gdLst>
                  <a:gd name="T0" fmla="*/ 0 w 17"/>
                  <a:gd name="T1" fmla="*/ 2147483647 h 72"/>
                  <a:gd name="T2" fmla="*/ 0 w 17"/>
                  <a:gd name="T3" fmla="*/ 2147483647 h 72"/>
                  <a:gd name="T4" fmla="*/ 2147483647 w 17"/>
                  <a:gd name="T5" fmla="*/ 2147483647 h 72"/>
                  <a:gd name="T6" fmla="*/ 2147483647 w 17"/>
                  <a:gd name="T7" fmla="*/ 0 h 72"/>
                  <a:gd name="T8" fmla="*/ 0 w 17"/>
                  <a:gd name="T9" fmla="*/ 2147483647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72"/>
                  <a:gd name="T17" fmla="*/ 17 w 17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72">
                    <a:moveTo>
                      <a:pt x="0" y="2"/>
                    </a:moveTo>
                    <a:lnTo>
                      <a:pt x="0" y="72"/>
                    </a:lnTo>
                    <a:lnTo>
                      <a:pt x="17" y="69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68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4" name="Line 210"/>
              <p:cNvSpPr>
                <a:spLocks noChangeShapeType="1"/>
              </p:cNvSpPr>
              <p:nvPr/>
            </p:nvSpPr>
            <p:spPr bwMode="auto">
              <a:xfrm>
                <a:off x="4212098" y="5357326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75757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" name="Line 211"/>
              <p:cNvSpPr>
                <a:spLocks noChangeShapeType="1"/>
              </p:cNvSpPr>
              <p:nvPr/>
            </p:nvSpPr>
            <p:spPr bwMode="auto">
              <a:xfrm flipV="1">
                <a:off x="4212098" y="5492527"/>
                <a:ext cx="35361" cy="8320"/>
              </a:xfrm>
              <a:prstGeom prst="line">
                <a:avLst/>
              </a:prstGeom>
              <a:noFill/>
              <a:ln w="4">
                <a:solidFill>
                  <a:srgbClr val="7C7C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6" name="Line 212"/>
              <p:cNvSpPr>
                <a:spLocks noChangeShapeType="1"/>
              </p:cNvSpPr>
              <p:nvPr/>
            </p:nvSpPr>
            <p:spPr bwMode="auto">
              <a:xfrm flipV="1">
                <a:off x="4247459" y="5351086"/>
                <a:ext cx="4160" cy="141440"/>
              </a:xfrm>
              <a:prstGeom prst="line">
                <a:avLst/>
              </a:prstGeom>
              <a:noFill/>
              <a:ln w="4">
                <a:solidFill>
                  <a:srgbClr val="71717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7" name="Line 213"/>
              <p:cNvSpPr>
                <a:spLocks noChangeShapeType="1"/>
              </p:cNvSpPr>
              <p:nvPr/>
            </p:nvSpPr>
            <p:spPr bwMode="auto">
              <a:xfrm flipH="1">
                <a:off x="4212098" y="5351086"/>
                <a:ext cx="35361" cy="6240"/>
              </a:xfrm>
              <a:prstGeom prst="line">
                <a:avLst/>
              </a:prstGeom>
              <a:noFill/>
              <a:ln w="4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8" name="Freeform 214"/>
              <p:cNvSpPr>
                <a:spLocks/>
              </p:cNvSpPr>
              <p:nvPr/>
            </p:nvSpPr>
            <p:spPr bwMode="auto">
              <a:xfrm>
                <a:off x="3685855" y="5819091"/>
                <a:ext cx="486723" cy="368162"/>
              </a:xfrm>
              <a:custGeom>
                <a:avLst/>
                <a:gdLst>
                  <a:gd name="T0" fmla="*/ 2147483647 w 234"/>
                  <a:gd name="T1" fmla="*/ 2147483647 h 177"/>
                  <a:gd name="T2" fmla="*/ 2147483647 w 234"/>
                  <a:gd name="T3" fmla="*/ 2147483647 h 177"/>
                  <a:gd name="T4" fmla="*/ 2147483647 w 234"/>
                  <a:gd name="T5" fmla="*/ 0 h 177"/>
                  <a:gd name="T6" fmla="*/ 0 w 234"/>
                  <a:gd name="T7" fmla="*/ 2147483647 h 177"/>
                  <a:gd name="T8" fmla="*/ 2147483647 w 234"/>
                  <a:gd name="T9" fmla="*/ 2147483647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177"/>
                  <a:gd name="T17" fmla="*/ 234 w 234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177">
                    <a:moveTo>
                      <a:pt x="218" y="177"/>
                    </a:moveTo>
                    <a:lnTo>
                      <a:pt x="234" y="17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218" y="177"/>
                    </a:lnTo>
                    <a:close/>
                  </a:path>
                </a:pathLst>
              </a:custGeom>
              <a:solidFill>
                <a:srgbClr val="89AA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9" name="Line 215"/>
              <p:cNvSpPr>
                <a:spLocks noChangeShapeType="1"/>
              </p:cNvSpPr>
              <p:nvPr/>
            </p:nvSpPr>
            <p:spPr bwMode="auto">
              <a:xfrm flipH="1" flipV="1">
                <a:off x="3685855" y="5825331"/>
                <a:ext cx="449283" cy="361924"/>
              </a:xfrm>
              <a:prstGeom prst="line">
                <a:avLst/>
              </a:prstGeom>
              <a:noFill/>
              <a:ln w="1">
                <a:solidFill>
                  <a:srgbClr val="EEB3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0" name="Freeform 216"/>
              <p:cNvSpPr>
                <a:spLocks/>
              </p:cNvSpPr>
              <p:nvPr/>
            </p:nvSpPr>
            <p:spPr bwMode="auto">
              <a:xfrm>
                <a:off x="3687934" y="5093162"/>
                <a:ext cx="486723" cy="1085771"/>
              </a:xfrm>
              <a:custGeom>
                <a:avLst/>
                <a:gdLst>
                  <a:gd name="T0" fmla="*/ 2147483647 w 234"/>
                  <a:gd name="T1" fmla="*/ 2147483647 h 522"/>
                  <a:gd name="T2" fmla="*/ 2147483647 w 234"/>
                  <a:gd name="T3" fmla="*/ 2147483647 h 522"/>
                  <a:gd name="T4" fmla="*/ 0 w 234"/>
                  <a:gd name="T5" fmla="*/ 0 h 522"/>
                  <a:gd name="T6" fmla="*/ 2147483647 w 234"/>
                  <a:gd name="T7" fmla="*/ 2147483647 h 522"/>
                  <a:gd name="T8" fmla="*/ 2147483647 w 234"/>
                  <a:gd name="T9" fmla="*/ 2147483647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522"/>
                  <a:gd name="T17" fmla="*/ 234 w 234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522">
                    <a:moveTo>
                      <a:pt x="234" y="522"/>
                    </a:moveTo>
                    <a:lnTo>
                      <a:pt x="234" y="132"/>
                    </a:lnTo>
                    <a:lnTo>
                      <a:pt x="0" y="0"/>
                    </a:lnTo>
                    <a:lnTo>
                      <a:pt x="14" y="349"/>
                    </a:lnTo>
                    <a:lnTo>
                      <a:pt x="234" y="522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1" name="Line 217"/>
              <p:cNvSpPr>
                <a:spLocks noChangeShapeType="1"/>
              </p:cNvSpPr>
              <p:nvPr/>
            </p:nvSpPr>
            <p:spPr bwMode="auto">
              <a:xfrm flipH="1" flipV="1">
                <a:off x="3712897" y="5819091"/>
                <a:ext cx="459684" cy="359842"/>
              </a:xfrm>
              <a:prstGeom prst="line">
                <a:avLst/>
              </a:prstGeom>
              <a:noFill/>
              <a:ln w="1">
                <a:solidFill>
                  <a:srgbClr val="BDEA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2" name="Freeform 218"/>
              <p:cNvSpPr>
                <a:spLocks/>
              </p:cNvSpPr>
              <p:nvPr/>
            </p:nvSpPr>
            <p:spPr bwMode="auto">
              <a:xfrm>
                <a:off x="3654655" y="5101484"/>
                <a:ext cx="480484" cy="1085771"/>
              </a:xfrm>
              <a:custGeom>
                <a:avLst/>
                <a:gdLst>
                  <a:gd name="T0" fmla="*/ 2147483647 w 231"/>
                  <a:gd name="T1" fmla="*/ 2147483647 h 522"/>
                  <a:gd name="T2" fmla="*/ 2147483647 w 231"/>
                  <a:gd name="T3" fmla="*/ 2147483647 h 522"/>
                  <a:gd name="T4" fmla="*/ 2147483647 w 231"/>
                  <a:gd name="T5" fmla="*/ 2147483647 h 522"/>
                  <a:gd name="T6" fmla="*/ 0 w 231"/>
                  <a:gd name="T7" fmla="*/ 0 h 522"/>
                  <a:gd name="T8" fmla="*/ 2147483647 w 231"/>
                  <a:gd name="T9" fmla="*/ 2147483647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522"/>
                  <a:gd name="T17" fmla="*/ 231 w 231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522">
                    <a:moveTo>
                      <a:pt x="231" y="131"/>
                    </a:moveTo>
                    <a:lnTo>
                      <a:pt x="231" y="522"/>
                    </a:lnTo>
                    <a:lnTo>
                      <a:pt x="13" y="348"/>
                    </a:lnTo>
                    <a:lnTo>
                      <a:pt x="0" y="0"/>
                    </a:lnTo>
                    <a:lnTo>
                      <a:pt x="231" y="1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3" name="Line 219"/>
              <p:cNvSpPr>
                <a:spLocks noChangeShapeType="1"/>
              </p:cNvSpPr>
              <p:nvPr/>
            </p:nvSpPr>
            <p:spPr bwMode="auto">
              <a:xfrm flipH="1" flipV="1">
                <a:off x="3650495" y="5097324"/>
                <a:ext cx="488804" cy="270403"/>
              </a:xfrm>
              <a:prstGeom prst="line">
                <a:avLst/>
              </a:prstGeom>
              <a:noFill/>
              <a:ln w="1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4" name="Freeform 220"/>
              <p:cNvSpPr>
                <a:spLocks/>
              </p:cNvSpPr>
              <p:nvPr/>
            </p:nvSpPr>
            <p:spPr bwMode="auto">
              <a:xfrm>
                <a:off x="3654655" y="5095244"/>
                <a:ext cx="517924" cy="280803"/>
              </a:xfrm>
              <a:custGeom>
                <a:avLst/>
                <a:gdLst>
                  <a:gd name="T0" fmla="*/ 2147483647 w 249"/>
                  <a:gd name="T1" fmla="*/ 2147483647 h 135"/>
                  <a:gd name="T2" fmla="*/ 2147483647 w 249"/>
                  <a:gd name="T3" fmla="*/ 2147483647 h 135"/>
                  <a:gd name="T4" fmla="*/ 0 w 249"/>
                  <a:gd name="T5" fmla="*/ 2147483647 h 135"/>
                  <a:gd name="T6" fmla="*/ 2147483647 w 249"/>
                  <a:gd name="T7" fmla="*/ 0 h 135"/>
                  <a:gd name="T8" fmla="*/ 2147483647 w 249"/>
                  <a:gd name="T9" fmla="*/ 2147483647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135"/>
                  <a:gd name="T17" fmla="*/ 249 w 249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135">
                    <a:moveTo>
                      <a:pt x="249" y="134"/>
                    </a:moveTo>
                    <a:lnTo>
                      <a:pt x="233" y="135"/>
                    </a:lnTo>
                    <a:lnTo>
                      <a:pt x="0" y="1"/>
                    </a:lnTo>
                    <a:lnTo>
                      <a:pt x="15" y="0"/>
                    </a:lnTo>
                    <a:lnTo>
                      <a:pt x="249" y="13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5" name="Line 221"/>
              <p:cNvSpPr>
                <a:spLocks noChangeShapeType="1"/>
              </p:cNvSpPr>
              <p:nvPr/>
            </p:nvSpPr>
            <p:spPr bwMode="auto">
              <a:xfrm flipH="1" flipV="1">
                <a:off x="3685855" y="5101484"/>
                <a:ext cx="474244" cy="264162"/>
              </a:xfrm>
              <a:prstGeom prst="line">
                <a:avLst/>
              </a:prstGeom>
              <a:noFill/>
              <a:ln w="1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6" name="Rectangle 222"/>
              <p:cNvSpPr>
                <a:spLocks noChangeArrowheads="1"/>
              </p:cNvSpPr>
              <p:nvPr/>
            </p:nvSpPr>
            <p:spPr bwMode="auto">
              <a:xfrm>
                <a:off x="4135139" y="5367725"/>
                <a:ext cx="39520" cy="819528"/>
              </a:xfrm>
              <a:prstGeom prst="rect">
                <a:avLst/>
              </a:prstGeom>
              <a:solidFill>
                <a:srgbClr val="CEFE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7" name="Group 237"/>
              <p:cNvGrpSpPr>
                <a:grpSpLocks/>
              </p:cNvGrpSpPr>
              <p:nvPr/>
            </p:nvGrpSpPr>
            <p:grpSpPr bwMode="auto">
              <a:xfrm>
                <a:off x="4135139" y="5369805"/>
                <a:ext cx="39520" cy="819530"/>
                <a:chOff x="1705" y="1407"/>
                <a:chExt cx="19" cy="394"/>
              </a:xfrm>
            </p:grpSpPr>
            <p:pic>
              <p:nvPicPr>
                <p:cNvPr id="432" name="Picture 223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407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3" name="Picture 224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485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4" name="Picture 22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562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5" name="Picture 226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640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6" name="Picture 22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717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7" name="Picture 228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05" y="1795"/>
                  <a:ext cx="19" cy="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8" name="Freeform 229"/>
                <p:cNvSpPr>
                  <a:spLocks/>
                </p:cNvSpPr>
                <p:nvPr/>
              </p:nvSpPr>
              <p:spPr bwMode="auto">
                <a:xfrm>
                  <a:off x="1705" y="1407"/>
                  <a:ext cx="18" cy="393"/>
                </a:xfrm>
                <a:custGeom>
                  <a:avLst/>
                  <a:gdLst>
                    <a:gd name="T0" fmla="*/ 0 w 18"/>
                    <a:gd name="T1" fmla="*/ 2 h 393"/>
                    <a:gd name="T2" fmla="*/ 0 w 18"/>
                    <a:gd name="T3" fmla="*/ 393 h 393"/>
                    <a:gd name="T4" fmla="*/ 18 w 18"/>
                    <a:gd name="T5" fmla="*/ 390 h 393"/>
                    <a:gd name="T6" fmla="*/ 18 w 18"/>
                    <a:gd name="T7" fmla="*/ 0 h 393"/>
                    <a:gd name="T8" fmla="*/ 0 w 18"/>
                    <a:gd name="T9" fmla="*/ 2 h 3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93"/>
                    <a:gd name="T17" fmla="*/ 18 w 18"/>
                    <a:gd name="T18" fmla="*/ 393 h 3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93">
                      <a:moveTo>
                        <a:pt x="0" y="2"/>
                      </a:moveTo>
                      <a:lnTo>
                        <a:pt x="0" y="393"/>
                      </a:lnTo>
                      <a:lnTo>
                        <a:pt x="18" y="390"/>
                      </a:lnTo>
                      <a:lnTo>
                        <a:pt x="18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39" name="Freeform 230"/>
                <p:cNvSpPr>
                  <a:spLocks/>
                </p:cNvSpPr>
                <p:nvPr/>
              </p:nvSpPr>
              <p:spPr bwMode="auto">
                <a:xfrm>
                  <a:off x="1705" y="1407"/>
                  <a:ext cx="18" cy="393"/>
                </a:xfrm>
                <a:custGeom>
                  <a:avLst/>
                  <a:gdLst>
                    <a:gd name="T0" fmla="*/ 0 w 18"/>
                    <a:gd name="T1" fmla="*/ 2 h 393"/>
                    <a:gd name="T2" fmla="*/ 0 w 18"/>
                    <a:gd name="T3" fmla="*/ 393 h 393"/>
                    <a:gd name="T4" fmla="*/ 18 w 18"/>
                    <a:gd name="T5" fmla="*/ 390 h 393"/>
                    <a:gd name="T6" fmla="*/ 18 w 18"/>
                    <a:gd name="T7" fmla="*/ 0 h 393"/>
                    <a:gd name="T8" fmla="*/ 0 w 18"/>
                    <a:gd name="T9" fmla="*/ 2 h 3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93"/>
                    <a:gd name="T17" fmla="*/ 18 w 18"/>
                    <a:gd name="T18" fmla="*/ 393 h 3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93">
                      <a:moveTo>
                        <a:pt x="0" y="2"/>
                      </a:moveTo>
                      <a:lnTo>
                        <a:pt x="0" y="393"/>
                      </a:lnTo>
                      <a:lnTo>
                        <a:pt x="18" y="390"/>
                      </a:lnTo>
                      <a:lnTo>
                        <a:pt x="18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pic>
              <p:nvPicPr>
                <p:cNvPr id="440" name="Picture 231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407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1" name="Picture 232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485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2" name="Picture 233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562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3" name="Picture 234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640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4" name="Picture 23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05" y="1717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5" name="Picture 236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05" y="1795"/>
                  <a:ext cx="19" cy="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8" name="Rectangle 238"/>
              <p:cNvSpPr>
                <a:spLocks noChangeArrowheads="1"/>
              </p:cNvSpPr>
              <p:nvPr/>
            </p:nvSpPr>
            <p:spPr bwMode="auto">
              <a:xfrm>
                <a:off x="4135139" y="5367725"/>
                <a:ext cx="39520" cy="81952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Line 239"/>
              <p:cNvSpPr>
                <a:spLocks noChangeShapeType="1"/>
              </p:cNvSpPr>
              <p:nvPr/>
            </p:nvSpPr>
            <p:spPr bwMode="auto">
              <a:xfrm>
                <a:off x="3671295" y="5467568"/>
                <a:ext cx="278723" cy="17680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" name="Freeform 240"/>
              <p:cNvSpPr>
                <a:spLocks/>
              </p:cNvSpPr>
              <p:nvPr/>
            </p:nvSpPr>
            <p:spPr bwMode="auto">
              <a:xfrm>
                <a:off x="3945857" y="5384367"/>
                <a:ext cx="83200" cy="193442"/>
              </a:xfrm>
              <a:custGeom>
                <a:avLst/>
                <a:gdLst>
                  <a:gd name="T0" fmla="*/ 2147483647 w 40"/>
                  <a:gd name="T1" fmla="*/ 2147483647 h 93"/>
                  <a:gd name="T2" fmla="*/ 2147483647 w 40"/>
                  <a:gd name="T3" fmla="*/ 2147483647 h 93"/>
                  <a:gd name="T4" fmla="*/ 0 w 40"/>
                  <a:gd name="T5" fmla="*/ 2147483647 h 93"/>
                  <a:gd name="T6" fmla="*/ 0 w 40"/>
                  <a:gd name="T7" fmla="*/ 0 h 93"/>
                  <a:gd name="T8" fmla="*/ 2147483647 w 40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3"/>
                  <a:gd name="T17" fmla="*/ 40 w 4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3">
                    <a:moveTo>
                      <a:pt x="40" y="26"/>
                    </a:moveTo>
                    <a:lnTo>
                      <a:pt x="40" y="93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40" y="26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1" name="Line 241"/>
              <p:cNvSpPr>
                <a:spLocks noChangeShapeType="1"/>
              </p:cNvSpPr>
              <p:nvPr/>
            </p:nvSpPr>
            <p:spPr bwMode="auto">
              <a:xfrm flipH="1" flipV="1">
                <a:off x="3945857" y="5384367"/>
                <a:ext cx="83200" cy="519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2" name="Freeform 242"/>
              <p:cNvSpPr>
                <a:spLocks/>
              </p:cNvSpPr>
              <p:nvPr/>
            </p:nvSpPr>
            <p:spPr bwMode="auto">
              <a:xfrm>
                <a:off x="3945857" y="5378127"/>
                <a:ext cx="112320" cy="58241"/>
              </a:xfrm>
              <a:custGeom>
                <a:avLst/>
                <a:gdLst>
                  <a:gd name="T0" fmla="*/ 2147483647 w 54"/>
                  <a:gd name="T1" fmla="*/ 2147483647 h 28"/>
                  <a:gd name="T2" fmla="*/ 2147483647 w 54"/>
                  <a:gd name="T3" fmla="*/ 2147483647 h 28"/>
                  <a:gd name="T4" fmla="*/ 0 w 54"/>
                  <a:gd name="T5" fmla="*/ 2147483647 h 28"/>
                  <a:gd name="T6" fmla="*/ 2147483647 w 54"/>
                  <a:gd name="T7" fmla="*/ 0 h 28"/>
                  <a:gd name="T8" fmla="*/ 2147483647 w 54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8"/>
                  <a:gd name="T17" fmla="*/ 54 w 5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8">
                    <a:moveTo>
                      <a:pt x="54" y="25"/>
                    </a:moveTo>
                    <a:lnTo>
                      <a:pt x="37" y="28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54" y="25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3" name="Line 243"/>
              <p:cNvSpPr>
                <a:spLocks noChangeShapeType="1"/>
              </p:cNvSpPr>
              <p:nvPr/>
            </p:nvSpPr>
            <p:spPr bwMode="auto">
              <a:xfrm flipH="1" flipV="1">
                <a:off x="3974977" y="5378127"/>
                <a:ext cx="83200" cy="5408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4" name="Freeform 244"/>
              <p:cNvSpPr>
                <a:spLocks/>
              </p:cNvSpPr>
              <p:nvPr/>
            </p:nvSpPr>
            <p:spPr bwMode="auto">
              <a:xfrm>
                <a:off x="4029057" y="5432208"/>
                <a:ext cx="29120" cy="145600"/>
              </a:xfrm>
              <a:custGeom>
                <a:avLst/>
                <a:gdLst>
                  <a:gd name="T0" fmla="*/ 0 w 14"/>
                  <a:gd name="T1" fmla="*/ 2147483647 h 70"/>
                  <a:gd name="T2" fmla="*/ 0 w 14"/>
                  <a:gd name="T3" fmla="*/ 2147483647 h 70"/>
                  <a:gd name="T4" fmla="*/ 2147483647 w 14"/>
                  <a:gd name="T5" fmla="*/ 2147483647 h 70"/>
                  <a:gd name="T6" fmla="*/ 2147483647 w 14"/>
                  <a:gd name="T7" fmla="*/ 0 h 70"/>
                  <a:gd name="T8" fmla="*/ 0 w 14"/>
                  <a:gd name="T9" fmla="*/ 2147483647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70"/>
                  <a:gd name="T17" fmla="*/ 14 w 14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70">
                    <a:moveTo>
                      <a:pt x="0" y="3"/>
                    </a:moveTo>
                    <a:lnTo>
                      <a:pt x="0" y="70"/>
                    </a:lnTo>
                    <a:lnTo>
                      <a:pt x="14" y="68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5" name="Line 245"/>
              <p:cNvSpPr>
                <a:spLocks noChangeShapeType="1"/>
              </p:cNvSpPr>
              <p:nvPr/>
            </p:nvSpPr>
            <p:spPr bwMode="auto">
              <a:xfrm>
                <a:off x="4029057" y="5436368"/>
                <a:ext cx="2081" cy="14144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6" name="Line 246"/>
              <p:cNvSpPr>
                <a:spLocks noChangeShapeType="1"/>
              </p:cNvSpPr>
              <p:nvPr/>
            </p:nvSpPr>
            <p:spPr bwMode="auto">
              <a:xfrm flipV="1">
                <a:off x="4029057" y="5571568"/>
                <a:ext cx="29120" cy="624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7" name="Line 247"/>
              <p:cNvSpPr>
                <a:spLocks noChangeShapeType="1"/>
              </p:cNvSpPr>
              <p:nvPr/>
            </p:nvSpPr>
            <p:spPr bwMode="auto">
              <a:xfrm flipV="1">
                <a:off x="4058177" y="5432208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8" name="Line 248"/>
              <p:cNvSpPr>
                <a:spLocks noChangeShapeType="1"/>
              </p:cNvSpPr>
              <p:nvPr/>
            </p:nvSpPr>
            <p:spPr bwMode="auto">
              <a:xfrm flipH="1">
                <a:off x="4029057" y="5432208"/>
                <a:ext cx="29120" cy="416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9" name="Freeform 249"/>
              <p:cNvSpPr>
                <a:spLocks/>
              </p:cNvSpPr>
              <p:nvPr/>
            </p:nvSpPr>
            <p:spPr bwMode="auto">
              <a:xfrm>
                <a:off x="3546494" y="5267885"/>
                <a:ext cx="12479" cy="347363"/>
              </a:xfrm>
              <a:custGeom>
                <a:avLst/>
                <a:gdLst>
                  <a:gd name="T0" fmla="*/ 2147483647 w 6"/>
                  <a:gd name="T1" fmla="*/ 2147483647 h 167"/>
                  <a:gd name="T2" fmla="*/ 2147483647 w 6"/>
                  <a:gd name="T3" fmla="*/ 2147483647 h 167"/>
                  <a:gd name="T4" fmla="*/ 2147483647 w 6"/>
                  <a:gd name="T5" fmla="*/ 2147483647 h 167"/>
                  <a:gd name="T6" fmla="*/ 0 w 6"/>
                  <a:gd name="T7" fmla="*/ 0 h 167"/>
                  <a:gd name="T8" fmla="*/ 2147483647 w 6"/>
                  <a:gd name="T9" fmla="*/ 2147483647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167"/>
                  <a:gd name="T17" fmla="*/ 6 w 6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167">
                    <a:moveTo>
                      <a:pt x="6" y="3"/>
                    </a:moveTo>
                    <a:lnTo>
                      <a:pt x="6" y="167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0" name="Line 250"/>
              <p:cNvSpPr>
                <a:spLocks noChangeShapeType="1"/>
              </p:cNvSpPr>
              <p:nvPr/>
            </p:nvSpPr>
            <p:spPr bwMode="auto">
              <a:xfrm flipH="1" flipV="1">
                <a:off x="3546494" y="5267885"/>
                <a:ext cx="12479" cy="103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1" name="Freeform 251"/>
              <p:cNvSpPr>
                <a:spLocks/>
              </p:cNvSpPr>
              <p:nvPr/>
            </p:nvSpPr>
            <p:spPr bwMode="auto">
              <a:xfrm>
                <a:off x="3546494" y="5259565"/>
                <a:ext cx="72800" cy="18721"/>
              </a:xfrm>
              <a:custGeom>
                <a:avLst/>
                <a:gdLst>
                  <a:gd name="T0" fmla="*/ 2147483647 w 35"/>
                  <a:gd name="T1" fmla="*/ 2147483647 h 9"/>
                  <a:gd name="T2" fmla="*/ 2147483647 w 35"/>
                  <a:gd name="T3" fmla="*/ 2147483647 h 9"/>
                  <a:gd name="T4" fmla="*/ 0 w 35"/>
                  <a:gd name="T5" fmla="*/ 2147483647 h 9"/>
                  <a:gd name="T6" fmla="*/ 2147483647 w 35"/>
                  <a:gd name="T7" fmla="*/ 0 h 9"/>
                  <a:gd name="T8" fmla="*/ 2147483647 w 35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9"/>
                  <a:gd name="T17" fmla="*/ 35 w 35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9">
                    <a:moveTo>
                      <a:pt x="35" y="4"/>
                    </a:moveTo>
                    <a:lnTo>
                      <a:pt x="6" y="9"/>
                    </a:lnTo>
                    <a:lnTo>
                      <a:pt x="0" y="4"/>
                    </a:lnTo>
                    <a:lnTo>
                      <a:pt x="30" y="0"/>
                    </a:ln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2" name="Line 252"/>
              <p:cNvSpPr>
                <a:spLocks noChangeShapeType="1"/>
              </p:cNvSpPr>
              <p:nvPr/>
            </p:nvSpPr>
            <p:spPr bwMode="auto">
              <a:xfrm flipH="1" flipV="1">
                <a:off x="3608896" y="5259565"/>
                <a:ext cx="10400" cy="8320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3" name="Freeform 253"/>
              <p:cNvSpPr>
                <a:spLocks/>
              </p:cNvSpPr>
              <p:nvPr/>
            </p:nvSpPr>
            <p:spPr bwMode="auto">
              <a:xfrm>
                <a:off x="3558975" y="5267885"/>
                <a:ext cx="60321" cy="347363"/>
              </a:xfrm>
              <a:custGeom>
                <a:avLst/>
                <a:gdLst>
                  <a:gd name="T0" fmla="*/ 0 w 29"/>
                  <a:gd name="T1" fmla="*/ 2147483647 h 167"/>
                  <a:gd name="T2" fmla="*/ 0 w 29"/>
                  <a:gd name="T3" fmla="*/ 2147483647 h 167"/>
                  <a:gd name="T4" fmla="*/ 2147483647 w 29"/>
                  <a:gd name="T5" fmla="*/ 2147483647 h 167"/>
                  <a:gd name="T6" fmla="*/ 2147483647 w 29"/>
                  <a:gd name="T7" fmla="*/ 0 h 167"/>
                  <a:gd name="T8" fmla="*/ 0 w 29"/>
                  <a:gd name="T9" fmla="*/ 2147483647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167"/>
                  <a:gd name="T17" fmla="*/ 29 w 29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167">
                    <a:moveTo>
                      <a:pt x="0" y="3"/>
                    </a:moveTo>
                    <a:lnTo>
                      <a:pt x="0" y="167"/>
                    </a:lnTo>
                    <a:lnTo>
                      <a:pt x="29" y="162"/>
                    </a:lnTo>
                    <a:lnTo>
                      <a:pt x="29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4" name="Line 254"/>
              <p:cNvSpPr>
                <a:spLocks noChangeShapeType="1"/>
              </p:cNvSpPr>
              <p:nvPr/>
            </p:nvSpPr>
            <p:spPr bwMode="auto">
              <a:xfrm>
                <a:off x="3558975" y="5278286"/>
                <a:ext cx="4160" cy="336964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5" name="Line 255"/>
              <p:cNvSpPr>
                <a:spLocks noChangeShapeType="1"/>
              </p:cNvSpPr>
              <p:nvPr/>
            </p:nvSpPr>
            <p:spPr bwMode="auto">
              <a:xfrm flipV="1">
                <a:off x="3558975" y="5606928"/>
                <a:ext cx="60321" cy="832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6" name="Line 256"/>
              <p:cNvSpPr>
                <a:spLocks noChangeShapeType="1"/>
              </p:cNvSpPr>
              <p:nvPr/>
            </p:nvSpPr>
            <p:spPr bwMode="auto">
              <a:xfrm flipV="1">
                <a:off x="3619296" y="5267885"/>
                <a:ext cx="4160" cy="339044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7" name="Line 257"/>
              <p:cNvSpPr>
                <a:spLocks noChangeShapeType="1"/>
              </p:cNvSpPr>
              <p:nvPr/>
            </p:nvSpPr>
            <p:spPr bwMode="auto">
              <a:xfrm flipH="1">
                <a:off x="3558975" y="5267885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8" name="Freeform 258"/>
              <p:cNvSpPr>
                <a:spLocks/>
              </p:cNvSpPr>
              <p:nvPr/>
            </p:nvSpPr>
            <p:spPr bwMode="auto">
              <a:xfrm>
                <a:off x="3563135" y="5280366"/>
                <a:ext cx="54080" cy="370244"/>
              </a:xfrm>
              <a:custGeom>
                <a:avLst/>
                <a:gdLst>
                  <a:gd name="T0" fmla="*/ 2147483647 w 26"/>
                  <a:gd name="T1" fmla="*/ 2147483647 h 178"/>
                  <a:gd name="T2" fmla="*/ 2147483647 w 26"/>
                  <a:gd name="T3" fmla="*/ 2147483647 h 178"/>
                  <a:gd name="T4" fmla="*/ 2147483647 w 26"/>
                  <a:gd name="T5" fmla="*/ 2147483647 h 178"/>
                  <a:gd name="T6" fmla="*/ 0 w 26"/>
                  <a:gd name="T7" fmla="*/ 0 h 178"/>
                  <a:gd name="T8" fmla="*/ 2147483647 w 26"/>
                  <a:gd name="T9" fmla="*/ 2147483647 h 1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8"/>
                  <a:gd name="T17" fmla="*/ 26 w 26"/>
                  <a:gd name="T18" fmla="*/ 178 h 1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8">
                    <a:moveTo>
                      <a:pt x="26" y="16"/>
                    </a:moveTo>
                    <a:lnTo>
                      <a:pt x="26" y="178"/>
                    </a:lnTo>
                    <a:lnTo>
                      <a:pt x="1" y="160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D4D4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9" name="Line 259"/>
              <p:cNvSpPr>
                <a:spLocks noChangeShapeType="1"/>
              </p:cNvSpPr>
              <p:nvPr/>
            </p:nvSpPr>
            <p:spPr bwMode="auto">
              <a:xfrm flipH="1" flipV="1">
                <a:off x="3563135" y="5280366"/>
                <a:ext cx="54080" cy="31200"/>
              </a:xfrm>
              <a:prstGeom prst="line">
                <a:avLst/>
              </a:prstGeom>
              <a:noFill/>
              <a:ln w="1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0" name="Freeform 260"/>
              <p:cNvSpPr>
                <a:spLocks/>
              </p:cNvSpPr>
              <p:nvPr/>
            </p:nvSpPr>
            <p:spPr bwMode="auto">
              <a:xfrm>
                <a:off x="3563135" y="5267885"/>
                <a:ext cx="118561" cy="43680"/>
              </a:xfrm>
              <a:custGeom>
                <a:avLst/>
                <a:gdLst>
                  <a:gd name="T0" fmla="*/ 2147483647 w 57"/>
                  <a:gd name="T1" fmla="*/ 2147483647 h 21"/>
                  <a:gd name="T2" fmla="*/ 2147483647 w 57"/>
                  <a:gd name="T3" fmla="*/ 2147483647 h 21"/>
                  <a:gd name="T4" fmla="*/ 0 w 57"/>
                  <a:gd name="T5" fmla="*/ 2147483647 h 21"/>
                  <a:gd name="T6" fmla="*/ 2147483647 w 57"/>
                  <a:gd name="T7" fmla="*/ 0 h 21"/>
                  <a:gd name="T8" fmla="*/ 2147483647 w 57"/>
                  <a:gd name="T9" fmla="*/ 214748364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1"/>
                  <a:gd name="T17" fmla="*/ 57 w 5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1">
                    <a:moveTo>
                      <a:pt x="57" y="17"/>
                    </a:moveTo>
                    <a:lnTo>
                      <a:pt x="24" y="21"/>
                    </a:lnTo>
                    <a:lnTo>
                      <a:pt x="0" y="5"/>
                    </a:lnTo>
                    <a:lnTo>
                      <a:pt x="31" y="0"/>
                    </a:lnTo>
                    <a:lnTo>
                      <a:pt x="57" y="17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1" name="Line 261"/>
              <p:cNvSpPr>
                <a:spLocks noChangeShapeType="1"/>
              </p:cNvSpPr>
              <p:nvPr/>
            </p:nvSpPr>
            <p:spPr bwMode="auto">
              <a:xfrm flipH="1" flipV="1">
                <a:off x="3627615" y="5267885"/>
                <a:ext cx="54080" cy="35360"/>
              </a:xfrm>
              <a:prstGeom prst="line">
                <a:avLst/>
              </a:prstGeom>
              <a:noFill/>
              <a:ln w="1">
                <a:solidFill>
                  <a:srgbClr val="9E9E9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2" name="Freeform 262"/>
              <p:cNvSpPr>
                <a:spLocks/>
              </p:cNvSpPr>
              <p:nvPr/>
            </p:nvSpPr>
            <p:spPr bwMode="auto">
              <a:xfrm>
                <a:off x="3617215" y="5303247"/>
                <a:ext cx="64481" cy="347363"/>
              </a:xfrm>
              <a:custGeom>
                <a:avLst/>
                <a:gdLst>
                  <a:gd name="T0" fmla="*/ 0 w 31"/>
                  <a:gd name="T1" fmla="*/ 2147483647 h 167"/>
                  <a:gd name="T2" fmla="*/ 0 w 31"/>
                  <a:gd name="T3" fmla="*/ 2147483647 h 167"/>
                  <a:gd name="T4" fmla="*/ 2147483647 w 31"/>
                  <a:gd name="T5" fmla="*/ 2147483647 h 167"/>
                  <a:gd name="T6" fmla="*/ 2147483647 w 31"/>
                  <a:gd name="T7" fmla="*/ 0 h 167"/>
                  <a:gd name="T8" fmla="*/ 0 w 31"/>
                  <a:gd name="T9" fmla="*/ 2147483647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167"/>
                  <a:gd name="T17" fmla="*/ 31 w 31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167">
                    <a:moveTo>
                      <a:pt x="0" y="4"/>
                    </a:moveTo>
                    <a:lnTo>
                      <a:pt x="0" y="167"/>
                    </a:lnTo>
                    <a:lnTo>
                      <a:pt x="30" y="162"/>
                    </a:lnTo>
                    <a:lnTo>
                      <a:pt x="31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0D0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3" name="Line 263"/>
              <p:cNvSpPr>
                <a:spLocks noChangeShapeType="1"/>
              </p:cNvSpPr>
              <p:nvPr/>
            </p:nvSpPr>
            <p:spPr bwMode="auto">
              <a:xfrm>
                <a:off x="3617215" y="5311566"/>
                <a:ext cx="2081" cy="339044"/>
              </a:xfrm>
              <a:prstGeom prst="line">
                <a:avLst/>
              </a:prstGeom>
              <a:noFill/>
              <a:ln w="4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4" name="Line 264"/>
              <p:cNvSpPr>
                <a:spLocks noChangeShapeType="1"/>
              </p:cNvSpPr>
              <p:nvPr/>
            </p:nvSpPr>
            <p:spPr bwMode="auto">
              <a:xfrm flipV="1">
                <a:off x="3617215" y="5644368"/>
                <a:ext cx="64481" cy="6240"/>
              </a:xfrm>
              <a:prstGeom prst="line">
                <a:avLst/>
              </a:prstGeom>
              <a:noFill/>
              <a:ln w="4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5" name="Line 265"/>
              <p:cNvSpPr>
                <a:spLocks noChangeShapeType="1"/>
              </p:cNvSpPr>
              <p:nvPr/>
            </p:nvSpPr>
            <p:spPr bwMode="auto">
              <a:xfrm flipV="1">
                <a:off x="3681696" y="530324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6" name="Line 266"/>
              <p:cNvSpPr>
                <a:spLocks noChangeShapeType="1"/>
              </p:cNvSpPr>
              <p:nvPr/>
            </p:nvSpPr>
            <p:spPr bwMode="auto">
              <a:xfrm flipH="1">
                <a:off x="3617215" y="5303247"/>
                <a:ext cx="64481" cy="8320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7" name="Line 267"/>
              <p:cNvSpPr>
                <a:spLocks noChangeShapeType="1"/>
              </p:cNvSpPr>
              <p:nvPr/>
            </p:nvSpPr>
            <p:spPr bwMode="auto">
              <a:xfrm>
                <a:off x="3995777" y="5708849"/>
                <a:ext cx="2081" cy="12896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8" name="Freeform 268"/>
              <p:cNvSpPr>
                <a:spLocks/>
              </p:cNvSpPr>
              <p:nvPr/>
            </p:nvSpPr>
            <p:spPr bwMode="auto">
              <a:xfrm>
                <a:off x="3945857" y="5571568"/>
                <a:ext cx="83200" cy="197601"/>
              </a:xfrm>
              <a:custGeom>
                <a:avLst/>
                <a:gdLst>
                  <a:gd name="T0" fmla="*/ 2147483647 w 40"/>
                  <a:gd name="T1" fmla="*/ 2147483647 h 95"/>
                  <a:gd name="T2" fmla="*/ 2147483647 w 40"/>
                  <a:gd name="T3" fmla="*/ 2147483647 h 95"/>
                  <a:gd name="T4" fmla="*/ 0 w 40"/>
                  <a:gd name="T5" fmla="*/ 2147483647 h 95"/>
                  <a:gd name="T6" fmla="*/ 0 w 40"/>
                  <a:gd name="T7" fmla="*/ 0 h 95"/>
                  <a:gd name="T8" fmla="*/ 2147483647 w 40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5"/>
                  <a:gd name="T17" fmla="*/ 40 w 4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5">
                    <a:moveTo>
                      <a:pt x="40" y="26"/>
                    </a:moveTo>
                    <a:lnTo>
                      <a:pt x="40" y="95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40" y="26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9" name="Line 269"/>
              <p:cNvSpPr>
                <a:spLocks noChangeShapeType="1"/>
              </p:cNvSpPr>
              <p:nvPr/>
            </p:nvSpPr>
            <p:spPr bwMode="auto">
              <a:xfrm flipH="1" flipV="1">
                <a:off x="3945857" y="5571568"/>
                <a:ext cx="83200" cy="5408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0" name="Freeform 270"/>
              <p:cNvSpPr>
                <a:spLocks/>
              </p:cNvSpPr>
              <p:nvPr/>
            </p:nvSpPr>
            <p:spPr bwMode="auto">
              <a:xfrm>
                <a:off x="3945857" y="5571568"/>
                <a:ext cx="112320" cy="54081"/>
              </a:xfrm>
              <a:custGeom>
                <a:avLst/>
                <a:gdLst>
                  <a:gd name="T0" fmla="*/ 2147483647 w 54"/>
                  <a:gd name="T1" fmla="*/ 2147483647 h 26"/>
                  <a:gd name="T2" fmla="*/ 2147483647 w 54"/>
                  <a:gd name="T3" fmla="*/ 2147483647 h 26"/>
                  <a:gd name="T4" fmla="*/ 0 w 54"/>
                  <a:gd name="T5" fmla="*/ 2147483647 h 26"/>
                  <a:gd name="T6" fmla="*/ 2147483647 w 54"/>
                  <a:gd name="T7" fmla="*/ 0 h 26"/>
                  <a:gd name="T8" fmla="*/ 2147483647 w 54"/>
                  <a:gd name="T9" fmla="*/ 2147483647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6"/>
                  <a:gd name="T17" fmla="*/ 54 w 54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6">
                    <a:moveTo>
                      <a:pt x="54" y="23"/>
                    </a:moveTo>
                    <a:lnTo>
                      <a:pt x="37" y="26"/>
                    </a:lnTo>
                    <a:lnTo>
                      <a:pt x="0" y="1"/>
                    </a:lnTo>
                    <a:lnTo>
                      <a:pt x="16" y="0"/>
                    </a:lnTo>
                    <a:lnTo>
                      <a:pt x="54" y="23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1" name="Line 271"/>
              <p:cNvSpPr>
                <a:spLocks noChangeShapeType="1"/>
              </p:cNvSpPr>
              <p:nvPr/>
            </p:nvSpPr>
            <p:spPr bwMode="auto">
              <a:xfrm flipH="1" flipV="1">
                <a:off x="3974977" y="5571568"/>
                <a:ext cx="83200" cy="5199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2" name="Freeform 272"/>
              <p:cNvSpPr>
                <a:spLocks/>
              </p:cNvSpPr>
              <p:nvPr/>
            </p:nvSpPr>
            <p:spPr bwMode="auto">
              <a:xfrm>
                <a:off x="4029057" y="5623570"/>
                <a:ext cx="29120" cy="145600"/>
              </a:xfrm>
              <a:custGeom>
                <a:avLst/>
                <a:gdLst>
                  <a:gd name="T0" fmla="*/ 0 w 14"/>
                  <a:gd name="T1" fmla="*/ 2147483647 h 70"/>
                  <a:gd name="T2" fmla="*/ 0 w 14"/>
                  <a:gd name="T3" fmla="*/ 2147483647 h 70"/>
                  <a:gd name="T4" fmla="*/ 2147483647 w 14"/>
                  <a:gd name="T5" fmla="*/ 2147483647 h 70"/>
                  <a:gd name="T6" fmla="*/ 2147483647 w 14"/>
                  <a:gd name="T7" fmla="*/ 0 h 70"/>
                  <a:gd name="T8" fmla="*/ 0 w 14"/>
                  <a:gd name="T9" fmla="*/ 2147483647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70"/>
                  <a:gd name="T17" fmla="*/ 14 w 14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70">
                    <a:moveTo>
                      <a:pt x="0" y="2"/>
                    </a:moveTo>
                    <a:lnTo>
                      <a:pt x="0" y="70"/>
                    </a:lnTo>
                    <a:lnTo>
                      <a:pt x="14" y="67"/>
                    </a:lnTo>
                    <a:lnTo>
                      <a:pt x="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3" name="Line 273"/>
              <p:cNvSpPr>
                <a:spLocks noChangeShapeType="1"/>
              </p:cNvSpPr>
              <p:nvPr/>
            </p:nvSpPr>
            <p:spPr bwMode="auto">
              <a:xfrm>
                <a:off x="4029057" y="5625647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4" name="Line 274"/>
              <p:cNvSpPr>
                <a:spLocks noChangeShapeType="1"/>
              </p:cNvSpPr>
              <p:nvPr/>
            </p:nvSpPr>
            <p:spPr bwMode="auto">
              <a:xfrm flipV="1">
                <a:off x="4029057" y="5765010"/>
                <a:ext cx="29120" cy="416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5" name="Line 275"/>
              <p:cNvSpPr>
                <a:spLocks noChangeShapeType="1"/>
              </p:cNvSpPr>
              <p:nvPr/>
            </p:nvSpPr>
            <p:spPr bwMode="auto">
              <a:xfrm flipV="1">
                <a:off x="4058177" y="5623570"/>
                <a:ext cx="2081" cy="14144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6" name="Line 276"/>
              <p:cNvSpPr>
                <a:spLocks noChangeShapeType="1"/>
              </p:cNvSpPr>
              <p:nvPr/>
            </p:nvSpPr>
            <p:spPr bwMode="auto">
              <a:xfrm flipH="1">
                <a:off x="4029057" y="5623570"/>
                <a:ext cx="29120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7" name="Freeform 277"/>
              <p:cNvSpPr>
                <a:spLocks/>
              </p:cNvSpPr>
              <p:nvPr/>
            </p:nvSpPr>
            <p:spPr bwMode="auto">
              <a:xfrm>
                <a:off x="3941697" y="5765010"/>
                <a:ext cx="116480" cy="60321"/>
              </a:xfrm>
              <a:custGeom>
                <a:avLst/>
                <a:gdLst>
                  <a:gd name="T0" fmla="*/ 2147483647 w 56"/>
                  <a:gd name="T1" fmla="*/ 2147483647 h 29"/>
                  <a:gd name="T2" fmla="*/ 2147483647 w 56"/>
                  <a:gd name="T3" fmla="*/ 2147483647 h 29"/>
                  <a:gd name="T4" fmla="*/ 0 w 56"/>
                  <a:gd name="T5" fmla="*/ 2147483647 h 29"/>
                  <a:gd name="T6" fmla="*/ 2147483647 w 56"/>
                  <a:gd name="T7" fmla="*/ 0 h 29"/>
                  <a:gd name="T8" fmla="*/ 2147483647 w 56"/>
                  <a:gd name="T9" fmla="*/ 2147483647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9"/>
                  <a:gd name="T17" fmla="*/ 56 w 56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9">
                    <a:moveTo>
                      <a:pt x="56" y="26"/>
                    </a:moveTo>
                    <a:lnTo>
                      <a:pt x="39" y="29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8" name="Line 278"/>
              <p:cNvSpPr>
                <a:spLocks noChangeShapeType="1"/>
              </p:cNvSpPr>
              <p:nvPr/>
            </p:nvSpPr>
            <p:spPr bwMode="auto">
              <a:xfrm flipH="1" flipV="1">
                <a:off x="3974977" y="5765010"/>
                <a:ext cx="83200" cy="5408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9" name="Freeform 279"/>
              <p:cNvSpPr>
                <a:spLocks/>
              </p:cNvSpPr>
              <p:nvPr/>
            </p:nvSpPr>
            <p:spPr bwMode="auto">
              <a:xfrm>
                <a:off x="3941697" y="5773329"/>
                <a:ext cx="85281" cy="191362"/>
              </a:xfrm>
              <a:custGeom>
                <a:avLst/>
                <a:gdLst>
                  <a:gd name="T0" fmla="*/ 2147483647 w 41"/>
                  <a:gd name="T1" fmla="*/ 2147483647 h 92"/>
                  <a:gd name="T2" fmla="*/ 2147483647 w 41"/>
                  <a:gd name="T3" fmla="*/ 2147483647 h 92"/>
                  <a:gd name="T4" fmla="*/ 0 w 41"/>
                  <a:gd name="T5" fmla="*/ 2147483647 h 92"/>
                  <a:gd name="T6" fmla="*/ 0 w 41"/>
                  <a:gd name="T7" fmla="*/ 0 h 92"/>
                  <a:gd name="T8" fmla="*/ 2147483647 w 41"/>
                  <a:gd name="T9" fmla="*/ 2147483647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92"/>
                  <a:gd name="T17" fmla="*/ 41 w 41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92">
                    <a:moveTo>
                      <a:pt x="41" y="25"/>
                    </a:moveTo>
                    <a:lnTo>
                      <a:pt x="41" y="92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41" y="2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0" name="Line 280"/>
              <p:cNvSpPr>
                <a:spLocks noChangeShapeType="1"/>
              </p:cNvSpPr>
              <p:nvPr/>
            </p:nvSpPr>
            <p:spPr bwMode="auto">
              <a:xfrm flipH="1" flipV="1">
                <a:off x="3941697" y="5773329"/>
                <a:ext cx="85281" cy="519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1" name="Freeform 281"/>
              <p:cNvSpPr>
                <a:spLocks/>
              </p:cNvSpPr>
              <p:nvPr/>
            </p:nvSpPr>
            <p:spPr bwMode="auto">
              <a:xfrm>
                <a:off x="4026978" y="5819091"/>
                <a:ext cx="31201" cy="145600"/>
              </a:xfrm>
              <a:custGeom>
                <a:avLst/>
                <a:gdLst>
                  <a:gd name="T0" fmla="*/ 2147483647 w 15"/>
                  <a:gd name="T1" fmla="*/ 0 h 70"/>
                  <a:gd name="T2" fmla="*/ 0 w 15"/>
                  <a:gd name="T3" fmla="*/ 2147483647 h 70"/>
                  <a:gd name="T4" fmla="*/ 0 w 15"/>
                  <a:gd name="T5" fmla="*/ 2147483647 h 70"/>
                  <a:gd name="T6" fmla="*/ 2147483647 w 15"/>
                  <a:gd name="T7" fmla="*/ 2147483647 h 70"/>
                  <a:gd name="T8" fmla="*/ 2147483647 w 15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70"/>
                  <a:gd name="T17" fmla="*/ 15 w 1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70">
                    <a:moveTo>
                      <a:pt x="15" y="0"/>
                    </a:moveTo>
                    <a:lnTo>
                      <a:pt x="0" y="3"/>
                    </a:lnTo>
                    <a:lnTo>
                      <a:pt x="0" y="70"/>
                    </a:lnTo>
                    <a:lnTo>
                      <a:pt x="15" y="6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2" name="Line 282"/>
              <p:cNvSpPr>
                <a:spLocks noChangeShapeType="1"/>
              </p:cNvSpPr>
              <p:nvPr/>
            </p:nvSpPr>
            <p:spPr bwMode="auto">
              <a:xfrm flipH="1">
                <a:off x="4026978" y="5819091"/>
                <a:ext cx="31201" cy="624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3" name="Line 283"/>
              <p:cNvSpPr>
                <a:spLocks noChangeShapeType="1"/>
              </p:cNvSpPr>
              <p:nvPr/>
            </p:nvSpPr>
            <p:spPr bwMode="auto">
              <a:xfrm>
                <a:off x="4026978" y="5825331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4" name="Line 284"/>
              <p:cNvSpPr>
                <a:spLocks noChangeShapeType="1"/>
              </p:cNvSpPr>
              <p:nvPr/>
            </p:nvSpPr>
            <p:spPr bwMode="auto">
              <a:xfrm flipV="1">
                <a:off x="4026978" y="5962611"/>
                <a:ext cx="31201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5" name="Line 285"/>
              <p:cNvSpPr>
                <a:spLocks noChangeShapeType="1"/>
              </p:cNvSpPr>
              <p:nvPr/>
            </p:nvSpPr>
            <p:spPr bwMode="auto">
              <a:xfrm flipV="1">
                <a:off x="4058177" y="5819091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6" name="Line 286"/>
              <p:cNvSpPr>
                <a:spLocks noChangeShapeType="1"/>
              </p:cNvSpPr>
              <p:nvPr/>
            </p:nvSpPr>
            <p:spPr bwMode="auto">
              <a:xfrm>
                <a:off x="3999937" y="5550767"/>
                <a:ext cx="2081" cy="43680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7" name="Freeform 287"/>
              <p:cNvSpPr>
                <a:spLocks/>
              </p:cNvSpPr>
              <p:nvPr/>
            </p:nvSpPr>
            <p:spPr bwMode="auto">
              <a:xfrm>
                <a:off x="3394653" y="5887731"/>
                <a:ext cx="486723" cy="368162"/>
              </a:xfrm>
              <a:custGeom>
                <a:avLst/>
                <a:gdLst>
                  <a:gd name="T0" fmla="*/ 2147483647 w 234"/>
                  <a:gd name="T1" fmla="*/ 2147483647 h 177"/>
                  <a:gd name="T2" fmla="*/ 2147483647 w 234"/>
                  <a:gd name="T3" fmla="*/ 2147483647 h 177"/>
                  <a:gd name="T4" fmla="*/ 2147483647 w 234"/>
                  <a:gd name="T5" fmla="*/ 0 h 177"/>
                  <a:gd name="T6" fmla="*/ 0 w 234"/>
                  <a:gd name="T7" fmla="*/ 2147483647 h 177"/>
                  <a:gd name="T8" fmla="*/ 2147483647 w 234"/>
                  <a:gd name="T9" fmla="*/ 2147483647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177"/>
                  <a:gd name="T17" fmla="*/ 234 w 234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177">
                    <a:moveTo>
                      <a:pt x="219" y="177"/>
                    </a:moveTo>
                    <a:lnTo>
                      <a:pt x="234" y="175"/>
                    </a:lnTo>
                    <a:lnTo>
                      <a:pt x="14" y="0"/>
                    </a:lnTo>
                    <a:lnTo>
                      <a:pt x="0" y="1"/>
                    </a:lnTo>
                    <a:lnTo>
                      <a:pt x="219" y="177"/>
                    </a:lnTo>
                    <a:close/>
                  </a:path>
                </a:pathLst>
              </a:custGeom>
              <a:solidFill>
                <a:srgbClr val="89AA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8" name="Line 288"/>
              <p:cNvSpPr>
                <a:spLocks noChangeShapeType="1"/>
              </p:cNvSpPr>
              <p:nvPr/>
            </p:nvSpPr>
            <p:spPr bwMode="auto">
              <a:xfrm flipH="1" flipV="1">
                <a:off x="3394653" y="5896051"/>
                <a:ext cx="449283" cy="359842"/>
              </a:xfrm>
              <a:prstGeom prst="line">
                <a:avLst/>
              </a:prstGeom>
              <a:noFill/>
              <a:ln w="1">
                <a:solidFill>
                  <a:srgbClr val="EEB3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9" name="Freeform 289"/>
              <p:cNvSpPr>
                <a:spLocks/>
              </p:cNvSpPr>
              <p:nvPr/>
            </p:nvSpPr>
            <p:spPr bwMode="auto">
              <a:xfrm>
                <a:off x="3394653" y="5159725"/>
                <a:ext cx="486723" cy="1089931"/>
              </a:xfrm>
              <a:custGeom>
                <a:avLst/>
                <a:gdLst>
                  <a:gd name="T0" fmla="*/ 2147483647 w 234"/>
                  <a:gd name="T1" fmla="*/ 2147483647 h 524"/>
                  <a:gd name="T2" fmla="*/ 2147483647 w 234"/>
                  <a:gd name="T3" fmla="*/ 2147483647 h 524"/>
                  <a:gd name="T4" fmla="*/ 0 w 234"/>
                  <a:gd name="T5" fmla="*/ 0 h 524"/>
                  <a:gd name="T6" fmla="*/ 2147483647 w 234"/>
                  <a:gd name="T7" fmla="*/ 2147483647 h 524"/>
                  <a:gd name="T8" fmla="*/ 2147483647 w 234"/>
                  <a:gd name="T9" fmla="*/ 2147483647 h 5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524"/>
                  <a:gd name="T17" fmla="*/ 234 w 234"/>
                  <a:gd name="T18" fmla="*/ 524 h 5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524">
                    <a:moveTo>
                      <a:pt x="234" y="524"/>
                    </a:moveTo>
                    <a:lnTo>
                      <a:pt x="234" y="133"/>
                    </a:lnTo>
                    <a:lnTo>
                      <a:pt x="0" y="0"/>
                    </a:lnTo>
                    <a:lnTo>
                      <a:pt x="14" y="350"/>
                    </a:lnTo>
                    <a:lnTo>
                      <a:pt x="234" y="524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0" name="Line 290"/>
              <p:cNvSpPr>
                <a:spLocks noChangeShapeType="1"/>
              </p:cNvSpPr>
              <p:nvPr/>
            </p:nvSpPr>
            <p:spPr bwMode="auto">
              <a:xfrm flipH="1" flipV="1">
                <a:off x="3423775" y="5887731"/>
                <a:ext cx="457603" cy="361924"/>
              </a:xfrm>
              <a:prstGeom prst="line">
                <a:avLst/>
              </a:prstGeom>
              <a:noFill/>
              <a:ln w="1">
                <a:solidFill>
                  <a:srgbClr val="BDEA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1" name="Freeform 291"/>
              <p:cNvSpPr>
                <a:spLocks/>
              </p:cNvSpPr>
              <p:nvPr/>
            </p:nvSpPr>
            <p:spPr bwMode="auto">
              <a:xfrm>
                <a:off x="3363452" y="5168044"/>
                <a:ext cx="480484" cy="1087849"/>
              </a:xfrm>
              <a:custGeom>
                <a:avLst/>
                <a:gdLst>
                  <a:gd name="T0" fmla="*/ 2147483647 w 231"/>
                  <a:gd name="T1" fmla="*/ 2147483647 h 523"/>
                  <a:gd name="T2" fmla="*/ 2147483647 w 231"/>
                  <a:gd name="T3" fmla="*/ 2147483647 h 523"/>
                  <a:gd name="T4" fmla="*/ 2147483647 w 231"/>
                  <a:gd name="T5" fmla="*/ 2147483647 h 523"/>
                  <a:gd name="T6" fmla="*/ 0 w 231"/>
                  <a:gd name="T7" fmla="*/ 0 h 523"/>
                  <a:gd name="T8" fmla="*/ 2147483647 w 231"/>
                  <a:gd name="T9" fmla="*/ 2147483647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523"/>
                  <a:gd name="T17" fmla="*/ 231 w 231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523">
                    <a:moveTo>
                      <a:pt x="231" y="132"/>
                    </a:moveTo>
                    <a:lnTo>
                      <a:pt x="231" y="523"/>
                    </a:lnTo>
                    <a:lnTo>
                      <a:pt x="14" y="350"/>
                    </a:lnTo>
                    <a:lnTo>
                      <a:pt x="0" y="0"/>
                    </a:lnTo>
                    <a:lnTo>
                      <a:pt x="231" y="13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2" name="Line 292"/>
              <p:cNvSpPr>
                <a:spLocks noChangeShapeType="1"/>
              </p:cNvSpPr>
              <p:nvPr/>
            </p:nvSpPr>
            <p:spPr bwMode="auto">
              <a:xfrm flipH="1" flipV="1">
                <a:off x="3369693" y="5168044"/>
                <a:ext cx="480484" cy="272481"/>
              </a:xfrm>
              <a:prstGeom prst="line">
                <a:avLst/>
              </a:prstGeom>
              <a:noFill/>
              <a:ln w="4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3" name="Freeform 293"/>
              <p:cNvSpPr>
                <a:spLocks/>
              </p:cNvSpPr>
              <p:nvPr/>
            </p:nvSpPr>
            <p:spPr bwMode="auto">
              <a:xfrm>
                <a:off x="3369693" y="5159725"/>
                <a:ext cx="517924" cy="282883"/>
              </a:xfrm>
              <a:custGeom>
                <a:avLst/>
                <a:gdLst>
                  <a:gd name="T0" fmla="*/ 2147483647 w 249"/>
                  <a:gd name="T1" fmla="*/ 2147483647 h 136"/>
                  <a:gd name="T2" fmla="*/ 2147483647 w 249"/>
                  <a:gd name="T3" fmla="*/ 2147483647 h 136"/>
                  <a:gd name="T4" fmla="*/ 0 w 249"/>
                  <a:gd name="T5" fmla="*/ 2147483647 h 136"/>
                  <a:gd name="T6" fmla="*/ 2147483647 w 249"/>
                  <a:gd name="T7" fmla="*/ 0 h 136"/>
                  <a:gd name="T8" fmla="*/ 2147483647 w 249"/>
                  <a:gd name="T9" fmla="*/ 2147483647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136"/>
                  <a:gd name="T17" fmla="*/ 249 w 249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136">
                    <a:moveTo>
                      <a:pt x="249" y="135"/>
                    </a:moveTo>
                    <a:lnTo>
                      <a:pt x="234" y="136"/>
                    </a:lnTo>
                    <a:lnTo>
                      <a:pt x="0" y="2"/>
                    </a:lnTo>
                    <a:lnTo>
                      <a:pt x="15" y="0"/>
                    </a:lnTo>
                    <a:lnTo>
                      <a:pt x="249" y="13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4" name="Line 294"/>
              <p:cNvSpPr>
                <a:spLocks noChangeShapeType="1"/>
              </p:cNvSpPr>
              <p:nvPr/>
            </p:nvSpPr>
            <p:spPr bwMode="auto">
              <a:xfrm flipH="1" flipV="1">
                <a:off x="3398813" y="5163884"/>
                <a:ext cx="482563" cy="274563"/>
              </a:xfrm>
              <a:prstGeom prst="line">
                <a:avLst/>
              </a:prstGeom>
              <a:noFill/>
              <a:ln w="1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5" name="Rectangle 295"/>
              <p:cNvSpPr>
                <a:spLocks noChangeArrowheads="1"/>
              </p:cNvSpPr>
              <p:nvPr/>
            </p:nvSpPr>
            <p:spPr bwMode="auto">
              <a:xfrm>
                <a:off x="3843937" y="5436368"/>
                <a:ext cx="39520" cy="819528"/>
              </a:xfrm>
              <a:prstGeom prst="rect">
                <a:avLst/>
              </a:prstGeom>
              <a:solidFill>
                <a:srgbClr val="CEFE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66" name="Group 310"/>
              <p:cNvGrpSpPr>
                <a:grpSpLocks/>
              </p:cNvGrpSpPr>
              <p:nvPr/>
            </p:nvGrpSpPr>
            <p:grpSpPr bwMode="auto">
              <a:xfrm>
                <a:off x="3843937" y="5440525"/>
                <a:ext cx="39520" cy="819530"/>
                <a:chOff x="1565" y="1441"/>
                <a:chExt cx="19" cy="394"/>
              </a:xfrm>
            </p:grpSpPr>
            <p:pic>
              <p:nvPicPr>
                <p:cNvPr id="418" name="Picture 296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441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9" name="Picture 29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519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0" name="Picture 298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596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1" name="Picture 29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673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2" name="Picture 300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751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3" name="Picture 301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1565" y="1828"/>
                  <a:ext cx="19" cy="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4" name="Freeform 302"/>
                <p:cNvSpPr>
                  <a:spLocks/>
                </p:cNvSpPr>
                <p:nvPr/>
              </p:nvSpPr>
              <p:spPr bwMode="auto">
                <a:xfrm>
                  <a:off x="1565" y="1441"/>
                  <a:ext cx="18" cy="392"/>
                </a:xfrm>
                <a:custGeom>
                  <a:avLst/>
                  <a:gdLst>
                    <a:gd name="T0" fmla="*/ 0 w 18"/>
                    <a:gd name="T1" fmla="*/ 1 h 392"/>
                    <a:gd name="T2" fmla="*/ 0 w 18"/>
                    <a:gd name="T3" fmla="*/ 392 h 392"/>
                    <a:gd name="T4" fmla="*/ 18 w 18"/>
                    <a:gd name="T5" fmla="*/ 390 h 392"/>
                    <a:gd name="T6" fmla="*/ 18 w 18"/>
                    <a:gd name="T7" fmla="*/ 0 h 392"/>
                    <a:gd name="T8" fmla="*/ 0 w 18"/>
                    <a:gd name="T9" fmla="*/ 1 h 3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92"/>
                    <a:gd name="T17" fmla="*/ 18 w 18"/>
                    <a:gd name="T18" fmla="*/ 392 h 3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92">
                      <a:moveTo>
                        <a:pt x="0" y="1"/>
                      </a:moveTo>
                      <a:lnTo>
                        <a:pt x="0" y="392"/>
                      </a:lnTo>
                      <a:lnTo>
                        <a:pt x="18" y="390"/>
                      </a:lnTo>
                      <a:lnTo>
                        <a:pt x="18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25" name="Freeform 303"/>
                <p:cNvSpPr>
                  <a:spLocks/>
                </p:cNvSpPr>
                <p:nvPr/>
              </p:nvSpPr>
              <p:spPr bwMode="auto">
                <a:xfrm>
                  <a:off x="1565" y="1441"/>
                  <a:ext cx="18" cy="392"/>
                </a:xfrm>
                <a:custGeom>
                  <a:avLst/>
                  <a:gdLst>
                    <a:gd name="T0" fmla="*/ 0 w 18"/>
                    <a:gd name="T1" fmla="*/ 1 h 392"/>
                    <a:gd name="T2" fmla="*/ 0 w 18"/>
                    <a:gd name="T3" fmla="*/ 392 h 392"/>
                    <a:gd name="T4" fmla="*/ 18 w 18"/>
                    <a:gd name="T5" fmla="*/ 390 h 392"/>
                    <a:gd name="T6" fmla="*/ 18 w 18"/>
                    <a:gd name="T7" fmla="*/ 0 h 392"/>
                    <a:gd name="T8" fmla="*/ 0 w 18"/>
                    <a:gd name="T9" fmla="*/ 1 h 3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92"/>
                    <a:gd name="T17" fmla="*/ 18 w 18"/>
                    <a:gd name="T18" fmla="*/ 392 h 3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92">
                      <a:moveTo>
                        <a:pt x="0" y="1"/>
                      </a:moveTo>
                      <a:lnTo>
                        <a:pt x="0" y="392"/>
                      </a:lnTo>
                      <a:lnTo>
                        <a:pt x="18" y="390"/>
                      </a:lnTo>
                      <a:lnTo>
                        <a:pt x="18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pic>
              <p:nvPicPr>
                <p:cNvPr id="426" name="Picture 304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441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7" name="Picture 30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519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8" name="Picture 306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596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9" name="Picture 30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673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0" name="Picture 308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65" y="1751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1" name="Picture 309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1565" y="1828"/>
                  <a:ext cx="19" cy="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67" name="Rectangle 311"/>
              <p:cNvSpPr>
                <a:spLocks noChangeArrowheads="1"/>
              </p:cNvSpPr>
              <p:nvPr/>
            </p:nvSpPr>
            <p:spPr bwMode="auto">
              <a:xfrm>
                <a:off x="3843937" y="5436368"/>
                <a:ext cx="39520" cy="81952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Line 312"/>
              <p:cNvSpPr>
                <a:spLocks noChangeShapeType="1"/>
              </p:cNvSpPr>
              <p:nvPr/>
            </p:nvSpPr>
            <p:spPr bwMode="auto">
              <a:xfrm>
                <a:off x="3380093" y="5534128"/>
                <a:ext cx="278723" cy="17680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9" name="Freeform 313"/>
              <p:cNvSpPr>
                <a:spLocks/>
              </p:cNvSpPr>
              <p:nvPr/>
            </p:nvSpPr>
            <p:spPr bwMode="auto">
              <a:xfrm>
                <a:off x="3656735" y="5453007"/>
                <a:ext cx="83200" cy="193442"/>
              </a:xfrm>
              <a:custGeom>
                <a:avLst/>
                <a:gdLst>
                  <a:gd name="T0" fmla="*/ 2147483647 w 40"/>
                  <a:gd name="T1" fmla="*/ 2147483647 h 93"/>
                  <a:gd name="T2" fmla="*/ 2147483647 w 40"/>
                  <a:gd name="T3" fmla="*/ 2147483647 h 93"/>
                  <a:gd name="T4" fmla="*/ 0 w 40"/>
                  <a:gd name="T5" fmla="*/ 2147483647 h 93"/>
                  <a:gd name="T6" fmla="*/ 0 w 40"/>
                  <a:gd name="T7" fmla="*/ 0 h 93"/>
                  <a:gd name="T8" fmla="*/ 2147483647 w 40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3"/>
                  <a:gd name="T17" fmla="*/ 40 w 4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3">
                    <a:moveTo>
                      <a:pt x="40" y="25"/>
                    </a:moveTo>
                    <a:lnTo>
                      <a:pt x="40" y="93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40" y="2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0" name="Line 314"/>
              <p:cNvSpPr>
                <a:spLocks noChangeShapeType="1"/>
              </p:cNvSpPr>
              <p:nvPr/>
            </p:nvSpPr>
            <p:spPr bwMode="auto">
              <a:xfrm flipH="1" flipV="1">
                <a:off x="3656735" y="5453007"/>
                <a:ext cx="83200" cy="4991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1" name="Freeform 315"/>
              <p:cNvSpPr>
                <a:spLocks/>
              </p:cNvSpPr>
              <p:nvPr/>
            </p:nvSpPr>
            <p:spPr bwMode="auto">
              <a:xfrm>
                <a:off x="3656735" y="5446767"/>
                <a:ext cx="110241" cy="56161"/>
              </a:xfrm>
              <a:custGeom>
                <a:avLst/>
                <a:gdLst>
                  <a:gd name="T0" fmla="*/ 2147483647 w 53"/>
                  <a:gd name="T1" fmla="*/ 2147483647 h 27"/>
                  <a:gd name="T2" fmla="*/ 2147483647 w 53"/>
                  <a:gd name="T3" fmla="*/ 2147483647 h 27"/>
                  <a:gd name="T4" fmla="*/ 0 w 53"/>
                  <a:gd name="T5" fmla="*/ 2147483647 h 27"/>
                  <a:gd name="T6" fmla="*/ 2147483647 w 53"/>
                  <a:gd name="T7" fmla="*/ 0 h 27"/>
                  <a:gd name="T8" fmla="*/ 2147483647 w 53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27"/>
                  <a:gd name="T17" fmla="*/ 53 w 53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27">
                    <a:moveTo>
                      <a:pt x="53" y="25"/>
                    </a:moveTo>
                    <a:lnTo>
                      <a:pt x="37" y="27"/>
                    </a:lnTo>
                    <a:lnTo>
                      <a:pt x="0" y="2"/>
                    </a:lnTo>
                    <a:lnTo>
                      <a:pt x="15" y="0"/>
                    </a:ln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2" name="Line 316"/>
              <p:cNvSpPr>
                <a:spLocks noChangeShapeType="1"/>
              </p:cNvSpPr>
              <p:nvPr/>
            </p:nvSpPr>
            <p:spPr bwMode="auto">
              <a:xfrm flipH="1" flipV="1">
                <a:off x="3685855" y="5446767"/>
                <a:ext cx="81121" cy="5408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3" name="Freeform 317"/>
              <p:cNvSpPr>
                <a:spLocks/>
              </p:cNvSpPr>
              <p:nvPr/>
            </p:nvSpPr>
            <p:spPr bwMode="auto">
              <a:xfrm>
                <a:off x="3739936" y="5500846"/>
                <a:ext cx="27041" cy="145600"/>
              </a:xfrm>
              <a:custGeom>
                <a:avLst/>
                <a:gdLst>
                  <a:gd name="T0" fmla="*/ 0 w 13"/>
                  <a:gd name="T1" fmla="*/ 2147483647 h 70"/>
                  <a:gd name="T2" fmla="*/ 0 w 13"/>
                  <a:gd name="T3" fmla="*/ 2147483647 h 70"/>
                  <a:gd name="T4" fmla="*/ 2147483647 w 13"/>
                  <a:gd name="T5" fmla="*/ 2147483647 h 70"/>
                  <a:gd name="T6" fmla="*/ 2147483647 w 13"/>
                  <a:gd name="T7" fmla="*/ 0 h 70"/>
                  <a:gd name="T8" fmla="*/ 0 w 13"/>
                  <a:gd name="T9" fmla="*/ 2147483647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70"/>
                  <a:gd name="T17" fmla="*/ 13 w 13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70">
                    <a:moveTo>
                      <a:pt x="0" y="2"/>
                    </a:moveTo>
                    <a:lnTo>
                      <a:pt x="0" y="70"/>
                    </a:lnTo>
                    <a:lnTo>
                      <a:pt x="13" y="67"/>
                    </a:lnTo>
                    <a:lnTo>
                      <a:pt x="1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4" name="Line 318"/>
              <p:cNvSpPr>
                <a:spLocks noChangeShapeType="1"/>
              </p:cNvSpPr>
              <p:nvPr/>
            </p:nvSpPr>
            <p:spPr bwMode="auto">
              <a:xfrm>
                <a:off x="3739936" y="5502928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5" name="Line 319"/>
              <p:cNvSpPr>
                <a:spLocks noChangeShapeType="1"/>
              </p:cNvSpPr>
              <p:nvPr/>
            </p:nvSpPr>
            <p:spPr bwMode="auto">
              <a:xfrm flipV="1">
                <a:off x="3739936" y="5640209"/>
                <a:ext cx="27041" cy="624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6" name="Line 320"/>
              <p:cNvSpPr>
                <a:spLocks noChangeShapeType="1"/>
              </p:cNvSpPr>
              <p:nvPr/>
            </p:nvSpPr>
            <p:spPr bwMode="auto">
              <a:xfrm flipV="1">
                <a:off x="3766975" y="5500846"/>
                <a:ext cx="4160" cy="13936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7" name="Line 321"/>
              <p:cNvSpPr>
                <a:spLocks noChangeShapeType="1"/>
              </p:cNvSpPr>
              <p:nvPr/>
            </p:nvSpPr>
            <p:spPr bwMode="auto">
              <a:xfrm flipH="1">
                <a:off x="3739936" y="5500846"/>
                <a:ext cx="27041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8" name="Freeform 322"/>
              <p:cNvSpPr>
                <a:spLocks/>
              </p:cNvSpPr>
              <p:nvPr/>
            </p:nvSpPr>
            <p:spPr bwMode="auto">
              <a:xfrm>
                <a:off x="3255292" y="5334445"/>
                <a:ext cx="14560" cy="351523"/>
              </a:xfrm>
              <a:custGeom>
                <a:avLst/>
                <a:gdLst>
                  <a:gd name="T0" fmla="*/ 2147483647 w 7"/>
                  <a:gd name="T1" fmla="*/ 2147483647 h 169"/>
                  <a:gd name="T2" fmla="*/ 2147483647 w 7"/>
                  <a:gd name="T3" fmla="*/ 2147483647 h 169"/>
                  <a:gd name="T4" fmla="*/ 2147483647 w 7"/>
                  <a:gd name="T5" fmla="*/ 2147483647 h 169"/>
                  <a:gd name="T6" fmla="*/ 0 w 7"/>
                  <a:gd name="T7" fmla="*/ 0 h 169"/>
                  <a:gd name="T8" fmla="*/ 2147483647 w 7"/>
                  <a:gd name="T9" fmla="*/ 2147483647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69"/>
                  <a:gd name="T17" fmla="*/ 7 w 7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69">
                    <a:moveTo>
                      <a:pt x="7" y="4"/>
                    </a:moveTo>
                    <a:lnTo>
                      <a:pt x="7" y="169"/>
                    </a:lnTo>
                    <a:lnTo>
                      <a:pt x="2" y="165"/>
                    </a:ln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9" name="Line 323"/>
              <p:cNvSpPr>
                <a:spLocks noChangeShapeType="1"/>
              </p:cNvSpPr>
              <p:nvPr/>
            </p:nvSpPr>
            <p:spPr bwMode="auto">
              <a:xfrm flipH="1" flipV="1">
                <a:off x="3255292" y="5334445"/>
                <a:ext cx="14560" cy="103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0" name="Freeform 324"/>
              <p:cNvSpPr>
                <a:spLocks/>
              </p:cNvSpPr>
              <p:nvPr/>
            </p:nvSpPr>
            <p:spPr bwMode="auto">
              <a:xfrm>
                <a:off x="3255292" y="5326126"/>
                <a:ext cx="74881" cy="18721"/>
              </a:xfrm>
              <a:custGeom>
                <a:avLst/>
                <a:gdLst>
                  <a:gd name="T0" fmla="*/ 2147483647 w 36"/>
                  <a:gd name="T1" fmla="*/ 2147483647 h 9"/>
                  <a:gd name="T2" fmla="*/ 2147483647 w 36"/>
                  <a:gd name="T3" fmla="*/ 2147483647 h 9"/>
                  <a:gd name="T4" fmla="*/ 0 w 36"/>
                  <a:gd name="T5" fmla="*/ 2147483647 h 9"/>
                  <a:gd name="T6" fmla="*/ 2147483647 w 36"/>
                  <a:gd name="T7" fmla="*/ 0 h 9"/>
                  <a:gd name="T8" fmla="*/ 2147483647 w 36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"/>
                  <a:gd name="T17" fmla="*/ 36 w 36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">
                    <a:moveTo>
                      <a:pt x="36" y="4"/>
                    </a:moveTo>
                    <a:lnTo>
                      <a:pt x="7" y="9"/>
                    </a:lnTo>
                    <a:lnTo>
                      <a:pt x="0" y="4"/>
                    </a:lnTo>
                    <a:lnTo>
                      <a:pt x="30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1" name="Line 325"/>
              <p:cNvSpPr>
                <a:spLocks noChangeShapeType="1"/>
              </p:cNvSpPr>
              <p:nvPr/>
            </p:nvSpPr>
            <p:spPr bwMode="auto">
              <a:xfrm flipH="1" flipV="1">
                <a:off x="3317694" y="5326126"/>
                <a:ext cx="12479" cy="8320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2" name="Freeform 326"/>
              <p:cNvSpPr>
                <a:spLocks/>
              </p:cNvSpPr>
              <p:nvPr/>
            </p:nvSpPr>
            <p:spPr bwMode="auto">
              <a:xfrm>
                <a:off x="3269854" y="5334445"/>
                <a:ext cx="60321" cy="351523"/>
              </a:xfrm>
              <a:custGeom>
                <a:avLst/>
                <a:gdLst>
                  <a:gd name="T0" fmla="*/ 0 w 29"/>
                  <a:gd name="T1" fmla="*/ 2147483647 h 169"/>
                  <a:gd name="T2" fmla="*/ 0 w 29"/>
                  <a:gd name="T3" fmla="*/ 2147483647 h 169"/>
                  <a:gd name="T4" fmla="*/ 2147483647 w 29"/>
                  <a:gd name="T5" fmla="*/ 2147483647 h 169"/>
                  <a:gd name="T6" fmla="*/ 2147483647 w 29"/>
                  <a:gd name="T7" fmla="*/ 0 h 169"/>
                  <a:gd name="T8" fmla="*/ 0 w 29"/>
                  <a:gd name="T9" fmla="*/ 2147483647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169"/>
                  <a:gd name="T17" fmla="*/ 29 w 29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169">
                    <a:moveTo>
                      <a:pt x="0" y="4"/>
                    </a:moveTo>
                    <a:lnTo>
                      <a:pt x="0" y="169"/>
                    </a:lnTo>
                    <a:lnTo>
                      <a:pt x="29" y="164"/>
                    </a:lnTo>
                    <a:lnTo>
                      <a:pt x="29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3" name="Line 327"/>
              <p:cNvSpPr>
                <a:spLocks noChangeShapeType="1"/>
              </p:cNvSpPr>
              <p:nvPr/>
            </p:nvSpPr>
            <p:spPr bwMode="auto">
              <a:xfrm>
                <a:off x="3269854" y="534484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4" name="Line 328"/>
              <p:cNvSpPr>
                <a:spLocks noChangeShapeType="1"/>
              </p:cNvSpPr>
              <p:nvPr/>
            </p:nvSpPr>
            <p:spPr bwMode="auto">
              <a:xfrm flipV="1">
                <a:off x="3269854" y="5675569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5" name="Line 329"/>
              <p:cNvSpPr>
                <a:spLocks noChangeShapeType="1"/>
              </p:cNvSpPr>
              <p:nvPr/>
            </p:nvSpPr>
            <p:spPr bwMode="auto">
              <a:xfrm flipV="1">
                <a:off x="3330173" y="5334445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6" name="Line 330"/>
              <p:cNvSpPr>
                <a:spLocks noChangeShapeType="1"/>
              </p:cNvSpPr>
              <p:nvPr/>
            </p:nvSpPr>
            <p:spPr bwMode="auto">
              <a:xfrm flipH="1">
                <a:off x="3269854" y="5334445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" name="Freeform 331"/>
              <p:cNvSpPr>
                <a:spLocks/>
              </p:cNvSpPr>
              <p:nvPr/>
            </p:nvSpPr>
            <p:spPr bwMode="auto">
              <a:xfrm>
                <a:off x="3271933" y="5346927"/>
                <a:ext cx="54080" cy="372322"/>
              </a:xfrm>
              <a:custGeom>
                <a:avLst/>
                <a:gdLst>
                  <a:gd name="T0" fmla="*/ 2147483647 w 26"/>
                  <a:gd name="T1" fmla="*/ 2147483647 h 179"/>
                  <a:gd name="T2" fmla="*/ 2147483647 w 26"/>
                  <a:gd name="T3" fmla="*/ 2147483647 h 179"/>
                  <a:gd name="T4" fmla="*/ 2147483647 w 26"/>
                  <a:gd name="T5" fmla="*/ 2147483647 h 179"/>
                  <a:gd name="T6" fmla="*/ 0 w 26"/>
                  <a:gd name="T7" fmla="*/ 0 h 179"/>
                  <a:gd name="T8" fmla="*/ 2147483647 w 26"/>
                  <a:gd name="T9" fmla="*/ 214748364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9"/>
                  <a:gd name="T17" fmla="*/ 26 w 26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9">
                    <a:moveTo>
                      <a:pt x="26" y="16"/>
                    </a:moveTo>
                    <a:lnTo>
                      <a:pt x="26" y="179"/>
                    </a:lnTo>
                    <a:lnTo>
                      <a:pt x="2" y="160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D4D4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8" name="Line 332"/>
              <p:cNvSpPr>
                <a:spLocks noChangeShapeType="1"/>
              </p:cNvSpPr>
              <p:nvPr/>
            </p:nvSpPr>
            <p:spPr bwMode="auto">
              <a:xfrm flipH="1" flipV="1">
                <a:off x="3271933" y="5346927"/>
                <a:ext cx="54080" cy="31200"/>
              </a:xfrm>
              <a:prstGeom prst="line">
                <a:avLst/>
              </a:prstGeom>
              <a:noFill/>
              <a:ln w="1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9" name="Freeform 333"/>
              <p:cNvSpPr>
                <a:spLocks/>
              </p:cNvSpPr>
              <p:nvPr/>
            </p:nvSpPr>
            <p:spPr bwMode="auto">
              <a:xfrm>
                <a:off x="3271933" y="5334445"/>
                <a:ext cx="120640" cy="43680"/>
              </a:xfrm>
              <a:custGeom>
                <a:avLst/>
                <a:gdLst>
                  <a:gd name="T0" fmla="*/ 2147483647 w 58"/>
                  <a:gd name="T1" fmla="*/ 2147483647 h 21"/>
                  <a:gd name="T2" fmla="*/ 2147483647 w 58"/>
                  <a:gd name="T3" fmla="*/ 2147483647 h 21"/>
                  <a:gd name="T4" fmla="*/ 0 w 58"/>
                  <a:gd name="T5" fmla="*/ 2147483647 h 21"/>
                  <a:gd name="T6" fmla="*/ 2147483647 w 58"/>
                  <a:gd name="T7" fmla="*/ 0 h 21"/>
                  <a:gd name="T8" fmla="*/ 2147483647 w 58"/>
                  <a:gd name="T9" fmla="*/ 214748364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21"/>
                  <a:gd name="T17" fmla="*/ 58 w 58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21">
                    <a:moveTo>
                      <a:pt x="58" y="17"/>
                    </a:moveTo>
                    <a:lnTo>
                      <a:pt x="25" y="21"/>
                    </a:lnTo>
                    <a:lnTo>
                      <a:pt x="0" y="5"/>
                    </a:lnTo>
                    <a:lnTo>
                      <a:pt x="32" y="0"/>
                    </a:lnTo>
                    <a:lnTo>
                      <a:pt x="58" y="17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0" name="Line 334"/>
              <p:cNvSpPr>
                <a:spLocks noChangeShapeType="1"/>
              </p:cNvSpPr>
              <p:nvPr/>
            </p:nvSpPr>
            <p:spPr bwMode="auto">
              <a:xfrm flipH="1" flipV="1">
                <a:off x="3338492" y="5334445"/>
                <a:ext cx="54080" cy="35360"/>
              </a:xfrm>
              <a:prstGeom prst="line">
                <a:avLst/>
              </a:prstGeom>
              <a:noFill/>
              <a:ln w="1">
                <a:solidFill>
                  <a:srgbClr val="9E9E9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1" name="Freeform 335"/>
              <p:cNvSpPr>
                <a:spLocks/>
              </p:cNvSpPr>
              <p:nvPr/>
            </p:nvSpPr>
            <p:spPr bwMode="auto">
              <a:xfrm>
                <a:off x="3326013" y="5369807"/>
                <a:ext cx="66561" cy="349443"/>
              </a:xfrm>
              <a:custGeom>
                <a:avLst/>
                <a:gdLst>
                  <a:gd name="T0" fmla="*/ 0 w 32"/>
                  <a:gd name="T1" fmla="*/ 2147483647 h 168"/>
                  <a:gd name="T2" fmla="*/ 0 w 32"/>
                  <a:gd name="T3" fmla="*/ 2147483647 h 168"/>
                  <a:gd name="T4" fmla="*/ 2147483647 w 32"/>
                  <a:gd name="T5" fmla="*/ 2147483647 h 168"/>
                  <a:gd name="T6" fmla="*/ 2147483647 w 32"/>
                  <a:gd name="T7" fmla="*/ 0 h 168"/>
                  <a:gd name="T8" fmla="*/ 0 w 32"/>
                  <a:gd name="T9" fmla="*/ 2147483647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168"/>
                  <a:gd name="T17" fmla="*/ 32 w 32"/>
                  <a:gd name="T18" fmla="*/ 168 h 1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168">
                    <a:moveTo>
                      <a:pt x="0" y="4"/>
                    </a:moveTo>
                    <a:lnTo>
                      <a:pt x="0" y="168"/>
                    </a:lnTo>
                    <a:lnTo>
                      <a:pt x="30" y="163"/>
                    </a:lnTo>
                    <a:lnTo>
                      <a:pt x="3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0D0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2" name="Line 336"/>
              <p:cNvSpPr>
                <a:spLocks noChangeShapeType="1"/>
              </p:cNvSpPr>
              <p:nvPr/>
            </p:nvSpPr>
            <p:spPr bwMode="auto">
              <a:xfrm>
                <a:off x="3326013" y="5378127"/>
                <a:ext cx="4160" cy="341124"/>
              </a:xfrm>
              <a:prstGeom prst="line">
                <a:avLst/>
              </a:prstGeom>
              <a:noFill/>
              <a:ln w="4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3" name="Line 337"/>
              <p:cNvSpPr>
                <a:spLocks noChangeShapeType="1"/>
              </p:cNvSpPr>
              <p:nvPr/>
            </p:nvSpPr>
            <p:spPr bwMode="auto">
              <a:xfrm flipV="1">
                <a:off x="3326013" y="5710931"/>
                <a:ext cx="66561" cy="8320"/>
              </a:xfrm>
              <a:prstGeom prst="line">
                <a:avLst/>
              </a:prstGeom>
              <a:noFill/>
              <a:ln w="4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4" name="Line 338"/>
              <p:cNvSpPr>
                <a:spLocks noChangeShapeType="1"/>
              </p:cNvSpPr>
              <p:nvPr/>
            </p:nvSpPr>
            <p:spPr bwMode="auto">
              <a:xfrm flipV="1">
                <a:off x="3392575" y="536980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5" name="Line 339"/>
              <p:cNvSpPr>
                <a:spLocks noChangeShapeType="1"/>
              </p:cNvSpPr>
              <p:nvPr/>
            </p:nvSpPr>
            <p:spPr bwMode="auto">
              <a:xfrm flipH="1">
                <a:off x="3326013" y="5369807"/>
                <a:ext cx="66561" cy="8320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6" name="Line 340"/>
              <p:cNvSpPr>
                <a:spLocks noChangeShapeType="1"/>
              </p:cNvSpPr>
              <p:nvPr/>
            </p:nvSpPr>
            <p:spPr bwMode="auto">
              <a:xfrm>
                <a:off x="3704575" y="5775409"/>
                <a:ext cx="4160" cy="13312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" name="Freeform 341"/>
              <p:cNvSpPr>
                <a:spLocks/>
              </p:cNvSpPr>
              <p:nvPr/>
            </p:nvSpPr>
            <p:spPr bwMode="auto">
              <a:xfrm>
                <a:off x="3656735" y="5640209"/>
                <a:ext cx="83200" cy="197601"/>
              </a:xfrm>
              <a:custGeom>
                <a:avLst/>
                <a:gdLst>
                  <a:gd name="T0" fmla="*/ 2147483647 w 40"/>
                  <a:gd name="T1" fmla="*/ 2147483647 h 95"/>
                  <a:gd name="T2" fmla="*/ 2147483647 w 40"/>
                  <a:gd name="T3" fmla="*/ 2147483647 h 95"/>
                  <a:gd name="T4" fmla="*/ 0 w 40"/>
                  <a:gd name="T5" fmla="*/ 2147483647 h 95"/>
                  <a:gd name="T6" fmla="*/ 0 w 40"/>
                  <a:gd name="T7" fmla="*/ 0 h 95"/>
                  <a:gd name="T8" fmla="*/ 2147483647 w 40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5"/>
                  <a:gd name="T17" fmla="*/ 40 w 4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5">
                    <a:moveTo>
                      <a:pt x="40" y="27"/>
                    </a:moveTo>
                    <a:lnTo>
                      <a:pt x="40" y="95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40" y="27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8" name="Line 342"/>
              <p:cNvSpPr>
                <a:spLocks noChangeShapeType="1"/>
              </p:cNvSpPr>
              <p:nvPr/>
            </p:nvSpPr>
            <p:spPr bwMode="auto">
              <a:xfrm flipH="1" flipV="1">
                <a:off x="3656735" y="5640209"/>
                <a:ext cx="83200" cy="5616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9" name="Freeform 343"/>
              <p:cNvSpPr>
                <a:spLocks/>
              </p:cNvSpPr>
              <p:nvPr/>
            </p:nvSpPr>
            <p:spPr bwMode="auto">
              <a:xfrm>
                <a:off x="3656735" y="5640209"/>
                <a:ext cx="110241" cy="56161"/>
              </a:xfrm>
              <a:custGeom>
                <a:avLst/>
                <a:gdLst>
                  <a:gd name="T0" fmla="*/ 2147483647 w 53"/>
                  <a:gd name="T1" fmla="*/ 2147483647 h 27"/>
                  <a:gd name="T2" fmla="*/ 2147483647 w 53"/>
                  <a:gd name="T3" fmla="*/ 2147483647 h 27"/>
                  <a:gd name="T4" fmla="*/ 0 w 53"/>
                  <a:gd name="T5" fmla="*/ 2147483647 h 27"/>
                  <a:gd name="T6" fmla="*/ 2147483647 w 53"/>
                  <a:gd name="T7" fmla="*/ 0 h 27"/>
                  <a:gd name="T8" fmla="*/ 2147483647 w 53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27"/>
                  <a:gd name="T17" fmla="*/ 53 w 53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27">
                    <a:moveTo>
                      <a:pt x="53" y="24"/>
                    </a:moveTo>
                    <a:lnTo>
                      <a:pt x="37" y="27"/>
                    </a:lnTo>
                    <a:lnTo>
                      <a:pt x="0" y="2"/>
                    </a:lnTo>
                    <a:lnTo>
                      <a:pt x="15" y="0"/>
                    </a:lnTo>
                    <a:lnTo>
                      <a:pt x="53" y="2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0" name="Line 344"/>
              <p:cNvSpPr>
                <a:spLocks noChangeShapeType="1"/>
              </p:cNvSpPr>
              <p:nvPr/>
            </p:nvSpPr>
            <p:spPr bwMode="auto">
              <a:xfrm flipH="1" flipV="1">
                <a:off x="3685855" y="5640209"/>
                <a:ext cx="81121" cy="4991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1" name="Freeform 345"/>
              <p:cNvSpPr>
                <a:spLocks/>
              </p:cNvSpPr>
              <p:nvPr/>
            </p:nvSpPr>
            <p:spPr bwMode="auto">
              <a:xfrm>
                <a:off x="3739936" y="5690130"/>
                <a:ext cx="27041" cy="147680"/>
              </a:xfrm>
              <a:custGeom>
                <a:avLst/>
                <a:gdLst>
                  <a:gd name="T0" fmla="*/ 0 w 13"/>
                  <a:gd name="T1" fmla="*/ 2147483647 h 71"/>
                  <a:gd name="T2" fmla="*/ 0 w 13"/>
                  <a:gd name="T3" fmla="*/ 2147483647 h 71"/>
                  <a:gd name="T4" fmla="*/ 2147483647 w 13"/>
                  <a:gd name="T5" fmla="*/ 2147483647 h 71"/>
                  <a:gd name="T6" fmla="*/ 2147483647 w 13"/>
                  <a:gd name="T7" fmla="*/ 0 h 71"/>
                  <a:gd name="T8" fmla="*/ 0 w 13"/>
                  <a:gd name="T9" fmla="*/ 2147483647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71"/>
                  <a:gd name="T17" fmla="*/ 13 w 13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71">
                    <a:moveTo>
                      <a:pt x="0" y="3"/>
                    </a:moveTo>
                    <a:lnTo>
                      <a:pt x="0" y="71"/>
                    </a:lnTo>
                    <a:lnTo>
                      <a:pt x="13" y="69"/>
                    </a:lnTo>
                    <a:lnTo>
                      <a:pt x="1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2" name="Line 346"/>
              <p:cNvSpPr>
                <a:spLocks noChangeShapeType="1"/>
              </p:cNvSpPr>
              <p:nvPr/>
            </p:nvSpPr>
            <p:spPr bwMode="auto">
              <a:xfrm>
                <a:off x="3739936" y="5696370"/>
                <a:ext cx="2081" cy="14144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3" name="Line 347"/>
              <p:cNvSpPr>
                <a:spLocks noChangeShapeType="1"/>
              </p:cNvSpPr>
              <p:nvPr/>
            </p:nvSpPr>
            <p:spPr bwMode="auto">
              <a:xfrm flipV="1">
                <a:off x="3739936" y="5835730"/>
                <a:ext cx="27041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4" name="Line 348"/>
              <p:cNvSpPr>
                <a:spLocks noChangeShapeType="1"/>
              </p:cNvSpPr>
              <p:nvPr/>
            </p:nvSpPr>
            <p:spPr bwMode="auto">
              <a:xfrm flipV="1">
                <a:off x="3766975" y="5690130"/>
                <a:ext cx="4160" cy="14560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5" name="Line 349"/>
              <p:cNvSpPr>
                <a:spLocks noChangeShapeType="1"/>
              </p:cNvSpPr>
              <p:nvPr/>
            </p:nvSpPr>
            <p:spPr bwMode="auto">
              <a:xfrm flipH="1">
                <a:off x="3739936" y="5690130"/>
                <a:ext cx="27041" cy="624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6" name="Freeform 350"/>
              <p:cNvSpPr>
                <a:spLocks/>
              </p:cNvSpPr>
              <p:nvPr/>
            </p:nvSpPr>
            <p:spPr bwMode="auto">
              <a:xfrm>
                <a:off x="3650495" y="5835730"/>
                <a:ext cx="116480" cy="60321"/>
              </a:xfrm>
              <a:custGeom>
                <a:avLst/>
                <a:gdLst>
                  <a:gd name="T0" fmla="*/ 2147483647 w 56"/>
                  <a:gd name="T1" fmla="*/ 2147483647 h 29"/>
                  <a:gd name="T2" fmla="*/ 2147483647 w 56"/>
                  <a:gd name="T3" fmla="*/ 2147483647 h 29"/>
                  <a:gd name="T4" fmla="*/ 0 w 56"/>
                  <a:gd name="T5" fmla="*/ 2147483647 h 29"/>
                  <a:gd name="T6" fmla="*/ 2147483647 w 56"/>
                  <a:gd name="T7" fmla="*/ 0 h 29"/>
                  <a:gd name="T8" fmla="*/ 2147483647 w 56"/>
                  <a:gd name="T9" fmla="*/ 2147483647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9"/>
                  <a:gd name="T17" fmla="*/ 56 w 56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9">
                    <a:moveTo>
                      <a:pt x="56" y="26"/>
                    </a:moveTo>
                    <a:lnTo>
                      <a:pt x="40" y="29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" name="Line 351"/>
              <p:cNvSpPr>
                <a:spLocks noChangeShapeType="1"/>
              </p:cNvSpPr>
              <p:nvPr/>
            </p:nvSpPr>
            <p:spPr bwMode="auto">
              <a:xfrm flipH="1" flipV="1">
                <a:off x="3685855" y="5835730"/>
                <a:ext cx="81121" cy="5199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" name="Freeform 352"/>
              <p:cNvSpPr>
                <a:spLocks/>
              </p:cNvSpPr>
              <p:nvPr/>
            </p:nvSpPr>
            <p:spPr bwMode="auto">
              <a:xfrm>
                <a:off x="3650495" y="5839890"/>
                <a:ext cx="85281" cy="195521"/>
              </a:xfrm>
              <a:custGeom>
                <a:avLst/>
                <a:gdLst>
                  <a:gd name="T0" fmla="*/ 2147483647 w 41"/>
                  <a:gd name="T1" fmla="*/ 2147483647 h 94"/>
                  <a:gd name="T2" fmla="*/ 2147483647 w 41"/>
                  <a:gd name="T3" fmla="*/ 2147483647 h 94"/>
                  <a:gd name="T4" fmla="*/ 0 w 41"/>
                  <a:gd name="T5" fmla="*/ 2147483647 h 94"/>
                  <a:gd name="T6" fmla="*/ 0 w 41"/>
                  <a:gd name="T7" fmla="*/ 0 h 94"/>
                  <a:gd name="T8" fmla="*/ 2147483647 w 41"/>
                  <a:gd name="T9" fmla="*/ 2147483647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94"/>
                  <a:gd name="T17" fmla="*/ 41 w 41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94">
                    <a:moveTo>
                      <a:pt x="41" y="25"/>
                    </a:moveTo>
                    <a:lnTo>
                      <a:pt x="41" y="94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41" y="2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" name="Line 353"/>
              <p:cNvSpPr>
                <a:spLocks noChangeShapeType="1"/>
              </p:cNvSpPr>
              <p:nvPr/>
            </p:nvSpPr>
            <p:spPr bwMode="auto">
              <a:xfrm flipH="1" flipV="1">
                <a:off x="3650495" y="5839890"/>
                <a:ext cx="85281" cy="5616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" name="Freeform 354"/>
              <p:cNvSpPr>
                <a:spLocks/>
              </p:cNvSpPr>
              <p:nvPr/>
            </p:nvSpPr>
            <p:spPr bwMode="auto">
              <a:xfrm>
                <a:off x="3735776" y="5887731"/>
                <a:ext cx="31201" cy="147680"/>
              </a:xfrm>
              <a:custGeom>
                <a:avLst/>
                <a:gdLst>
                  <a:gd name="T0" fmla="*/ 2147483647 w 15"/>
                  <a:gd name="T1" fmla="*/ 0 h 71"/>
                  <a:gd name="T2" fmla="*/ 0 w 15"/>
                  <a:gd name="T3" fmla="*/ 2147483647 h 71"/>
                  <a:gd name="T4" fmla="*/ 0 w 15"/>
                  <a:gd name="T5" fmla="*/ 2147483647 h 71"/>
                  <a:gd name="T6" fmla="*/ 2147483647 w 15"/>
                  <a:gd name="T7" fmla="*/ 2147483647 h 71"/>
                  <a:gd name="T8" fmla="*/ 2147483647 w 15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71"/>
                  <a:gd name="T17" fmla="*/ 15 w 15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71">
                    <a:moveTo>
                      <a:pt x="15" y="0"/>
                    </a:moveTo>
                    <a:lnTo>
                      <a:pt x="0" y="2"/>
                    </a:lnTo>
                    <a:lnTo>
                      <a:pt x="0" y="71"/>
                    </a:lnTo>
                    <a:lnTo>
                      <a:pt x="15" y="6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" name="Line 355"/>
              <p:cNvSpPr>
                <a:spLocks noChangeShapeType="1"/>
              </p:cNvSpPr>
              <p:nvPr/>
            </p:nvSpPr>
            <p:spPr bwMode="auto">
              <a:xfrm flipH="1">
                <a:off x="3735776" y="5887731"/>
                <a:ext cx="31201" cy="832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" name="Line 356"/>
              <p:cNvSpPr>
                <a:spLocks noChangeShapeType="1"/>
              </p:cNvSpPr>
              <p:nvPr/>
            </p:nvSpPr>
            <p:spPr bwMode="auto">
              <a:xfrm>
                <a:off x="3735776" y="5896051"/>
                <a:ext cx="4160" cy="13936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3" name="Line 357"/>
              <p:cNvSpPr>
                <a:spLocks noChangeShapeType="1"/>
              </p:cNvSpPr>
              <p:nvPr/>
            </p:nvSpPr>
            <p:spPr bwMode="auto">
              <a:xfrm flipV="1">
                <a:off x="3735776" y="6033331"/>
                <a:ext cx="31201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4" name="Line 358"/>
              <p:cNvSpPr>
                <a:spLocks noChangeShapeType="1"/>
              </p:cNvSpPr>
              <p:nvPr/>
            </p:nvSpPr>
            <p:spPr bwMode="auto">
              <a:xfrm flipV="1">
                <a:off x="3766975" y="5887731"/>
                <a:ext cx="4160" cy="14560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5" name="Line 359"/>
              <p:cNvSpPr>
                <a:spLocks noChangeShapeType="1"/>
              </p:cNvSpPr>
              <p:nvPr/>
            </p:nvSpPr>
            <p:spPr bwMode="auto">
              <a:xfrm>
                <a:off x="3710816" y="5617328"/>
                <a:ext cx="2081" cy="47839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6" name="Freeform 360"/>
              <p:cNvSpPr>
                <a:spLocks/>
              </p:cNvSpPr>
              <p:nvPr/>
            </p:nvSpPr>
            <p:spPr bwMode="auto">
              <a:xfrm>
                <a:off x="3086812" y="5960531"/>
                <a:ext cx="486723" cy="368162"/>
              </a:xfrm>
              <a:custGeom>
                <a:avLst/>
                <a:gdLst>
                  <a:gd name="T0" fmla="*/ 2147483647 w 234"/>
                  <a:gd name="T1" fmla="*/ 2147483647 h 177"/>
                  <a:gd name="T2" fmla="*/ 2147483647 w 234"/>
                  <a:gd name="T3" fmla="*/ 2147483647 h 177"/>
                  <a:gd name="T4" fmla="*/ 2147483647 w 234"/>
                  <a:gd name="T5" fmla="*/ 0 h 177"/>
                  <a:gd name="T6" fmla="*/ 0 w 234"/>
                  <a:gd name="T7" fmla="*/ 2147483647 h 177"/>
                  <a:gd name="T8" fmla="*/ 2147483647 w 234"/>
                  <a:gd name="T9" fmla="*/ 2147483647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177"/>
                  <a:gd name="T17" fmla="*/ 234 w 234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177">
                    <a:moveTo>
                      <a:pt x="219" y="177"/>
                    </a:moveTo>
                    <a:lnTo>
                      <a:pt x="234" y="175"/>
                    </a:lnTo>
                    <a:lnTo>
                      <a:pt x="14" y="0"/>
                    </a:lnTo>
                    <a:lnTo>
                      <a:pt x="0" y="1"/>
                    </a:lnTo>
                    <a:lnTo>
                      <a:pt x="219" y="177"/>
                    </a:lnTo>
                    <a:close/>
                  </a:path>
                </a:pathLst>
              </a:custGeom>
              <a:solidFill>
                <a:srgbClr val="89AA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7" name="Line 361"/>
              <p:cNvSpPr>
                <a:spLocks noChangeShapeType="1"/>
              </p:cNvSpPr>
              <p:nvPr/>
            </p:nvSpPr>
            <p:spPr bwMode="auto">
              <a:xfrm flipH="1" flipV="1">
                <a:off x="3086812" y="5968851"/>
                <a:ext cx="451364" cy="359842"/>
              </a:xfrm>
              <a:prstGeom prst="line">
                <a:avLst/>
              </a:prstGeom>
              <a:noFill/>
              <a:ln w="1">
                <a:solidFill>
                  <a:srgbClr val="EEB3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8" name="Freeform 362"/>
              <p:cNvSpPr>
                <a:spLocks/>
              </p:cNvSpPr>
              <p:nvPr/>
            </p:nvSpPr>
            <p:spPr bwMode="auto">
              <a:xfrm>
                <a:off x="3082653" y="5230445"/>
                <a:ext cx="486723" cy="1087849"/>
              </a:xfrm>
              <a:custGeom>
                <a:avLst/>
                <a:gdLst>
                  <a:gd name="T0" fmla="*/ 2147483647 w 234"/>
                  <a:gd name="T1" fmla="*/ 2147483647 h 523"/>
                  <a:gd name="T2" fmla="*/ 2147483647 w 234"/>
                  <a:gd name="T3" fmla="*/ 2147483647 h 523"/>
                  <a:gd name="T4" fmla="*/ 0 w 234"/>
                  <a:gd name="T5" fmla="*/ 0 h 523"/>
                  <a:gd name="T6" fmla="*/ 2147483647 w 234"/>
                  <a:gd name="T7" fmla="*/ 2147483647 h 523"/>
                  <a:gd name="T8" fmla="*/ 2147483647 w 234"/>
                  <a:gd name="T9" fmla="*/ 2147483647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523"/>
                  <a:gd name="T17" fmla="*/ 234 w 234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523">
                    <a:moveTo>
                      <a:pt x="234" y="523"/>
                    </a:moveTo>
                    <a:lnTo>
                      <a:pt x="234" y="132"/>
                    </a:lnTo>
                    <a:lnTo>
                      <a:pt x="0" y="0"/>
                    </a:lnTo>
                    <a:lnTo>
                      <a:pt x="13" y="350"/>
                    </a:lnTo>
                    <a:lnTo>
                      <a:pt x="234" y="523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9" name="Line 363"/>
              <p:cNvSpPr>
                <a:spLocks noChangeShapeType="1"/>
              </p:cNvSpPr>
              <p:nvPr/>
            </p:nvSpPr>
            <p:spPr bwMode="auto">
              <a:xfrm flipH="1" flipV="1">
                <a:off x="3115932" y="5960531"/>
                <a:ext cx="457603" cy="359842"/>
              </a:xfrm>
              <a:prstGeom prst="line">
                <a:avLst/>
              </a:prstGeom>
              <a:noFill/>
              <a:ln w="1">
                <a:solidFill>
                  <a:srgbClr val="BDEA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0" name="Freeform 364"/>
              <p:cNvSpPr>
                <a:spLocks/>
              </p:cNvSpPr>
              <p:nvPr/>
            </p:nvSpPr>
            <p:spPr bwMode="auto">
              <a:xfrm>
                <a:off x="3055612" y="5240844"/>
                <a:ext cx="482563" cy="1087849"/>
              </a:xfrm>
              <a:custGeom>
                <a:avLst/>
                <a:gdLst>
                  <a:gd name="T0" fmla="*/ 2147483647 w 232"/>
                  <a:gd name="T1" fmla="*/ 2147483647 h 523"/>
                  <a:gd name="T2" fmla="*/ 2147483647 w 232"/>
                  <a:gd name="T3" fmla="*/ 2147483647 h 523"/>
                  <a:gd name="T4" fmla="*/ 2147483647 w 232"/>
                  <a:gd name="T5" fmla="*/ 2147483647 h 523"/>
                  <a:gd name="T6" fmla="*/ 0 w 232"/>
                  <a:gd name="T7" fmla="*/ 0 h 523"/>
                  <a:gd name="T8" fmla="*/ 2147483647 w 232"/>
                  <a:gd name="T9" fmla="*/ 2147483647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523"/>
                  <a:gd name="T17" fmla="*/ 232 w 232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523">
                    <a:moveTo>
                      <a:pt x="232" y="132"/>
                    </a:moveTo>
                    <a:lnTo>
                      <a:pt x="232" y="523"/>
                    </a:lnTo>
                    <a:lnTo>
                      <a:pt x="14" y="350"/>
                    </a:lnTo>
                    <a:lnTo>
                      <a:pt x="0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1" name="Line 365"/>
              <p:cNvSpPr>
                <a:spLocks noChangeShapeType="1"/>
              </p:cNvSpPr>
              <p:nvPr/>
            </p:nvSpPr>
            <p:spPr bwMode="auto">
              <a:xfrm flipH="1" flipV="1">
                <a:off x="3055612" y="5240844"/>
                <a:ext cx="482563" cy="274563"/>
              </a:xfrm>
              <a:prstGeom prst="line">
                <a:avLst/>
              </a:prstGeom>
              <a:noFill/>
              <a:ln w="1">
                <a:solidFill>
                  <a:srgbClr val="FFDCB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2" name="Freeform 366"/>
              <p:cNvSpPr>
                <a:spLocks/>
              </p:cNvSpPr>
              <p:nvPr/>
            </p:nvSpPr>
            <p:spPr bwMode="auto">
              <a:xfrm>
                <a:off x="3055612" y="5238764"/>
                <a:ext cx="509604" cy="272481"/>
              </a:xfrm>
              <a:custGeom>
                <a:avLst/>
                <a:gdLst>
                  <a:gd name="T0" fmla="*/ 2147483647 w 245"/>
                  <a:gd name="T1" fmla="*/ 2147483647 h 131"/>
                  <a:gd name="T2" fmla="*/ 2147483647 w 245"/>
                  <a:gd name="T3" fmla="*/ 2147483647 h 131"/>
                  <a:gd name="T4" fmla="*/ 0 w 245"/>
                  <a:gd name="T5" fmla="*/ 2147483647 h 131"/>
                  <a:gd name="T6" fmla="*/ 2147483647 w 245"/>
                  <a:gd name="T7" fmla="*/ 0 h 131"/>
                  <a:gd name="T8" fmla="*/ 2147483647 w 245"/>
                  <a:gd name="T9" fmla="*/ 2147483647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5"/>
                  <a:gd name="T16" fmla="*/ 0 h 131"/>
                  <a:gd name="T17" fmla="*/ 245 w 245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5" h="131">
                    <a:moveTo>
                      <a:pt x="245" y="127"/>
                    </a:moveTo>
                    <a:lnTo>
                      <a:pt x="232" y="131"/>
                    </a:lnTo>
                    <a:lnTo>
                      <a:pt x="0" y="4"/>
                    </a:lnTo>
                    <a:lnTo>
                      <a:pt x="13" y="0"/>
                    </a:lnTo>
                    <a:lnTo>
                      <a:pt x="245" y="127"/>
                    </a:lnTo>
                    <a:close/>
                  </a:path>
                </a:pathLst>
              </a:custGeom>
              <a:solidFill>
                <a:srgbClr val="EEB3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3" name="Rectangle 367"/>
              <p:cNvSpPr>
                <a:spLocks noChangeArrowheads="1"/>
              </p:cNvSpPr>
              <p:nvPr/>
            </p:nvSpPr>
            <p:spPr bwMode="auto">
              <a:xfrm>
                <a:off x="3538175" y="5509168"/>
                <a:ext cx="39520" cy="819528"/>
              </a:xfrm>
              <a:prstGeom prst="rect">
                <a:avLst/>
              </a:prstGeom>
              <a:solidFill>
                <a:srgbClr val="CEFE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4" name="Group 382"/>
              <p:cNvGrpSpPr>
                <a:grpSpLocks/>
              </p:cNvGrpSpPr>
              <p:nvPr/>
            </p:nvGrpSpPr>
            <p:grpSpPr bwMode="auto">
              <a:xfrm>
                <a:off x="3538175" y="5513319"/>
                <a:ext cx="39520" cy="817444"/>
                <a:chOff x="1418" y="1476"/>
                <a:chExt cx="19" cy="393"/>
              </a:xfrm>
            </p:grpSpPr>
            <p:pic>
              <p:nvPicPr>
                <p:cNvPr id="404" name="Picture 368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476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5" name="Picture 36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554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6" name="Picture 370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631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7" name="Picture 371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708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8" name="Picture 372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786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9" name="Picture 373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418" y="1863"/>
                  <a:ext cx="19" cy="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0" name="Freeform 374"/>
                <p:cNvSpPr>
                  <a:spLocks/>
                </p:cNvSpPr>
                <p:nvPr/>
              </p:nvSpPr>
              <p:spPr bwMode="auto">
                <a:xfrm>
                  <a:off x="1418" y="1476"/>
                  <a:ext cx="17" cy="392"/>
                </a:xfrm>
                <a:custGeom>
                  <a:avLst/>
                  <a:gdLst>
                    <a:gd name="T0" fmla="*/ 0 w 17"/>
                    <a:gd name="T1" fmla="*/ 1 h 392"/>
                    <a:gd name="T2" fmla="*/ 0 w 17"/>
                    <a:gd name="T3" fmla="*/ 392 h 392"/>
                    <a:gd name="T4" fmla="*/ 17 w 17"/>
                    <a:gd name="T5" fmla="*/ 390 h 392"/>
                    <a:gd name="T6" fmla="*/ 17 w 17"/>
                    <a:gd name="T7" fmla="*/ 0 h 392"/>
                    <a:gd name="T8" fmla="*/ 0 w 17"/>
                    <a:gd name="T9" fmla="*/ 1 h 3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92"/>
                    <a:gd name="T17" fmla="*/ 17 w 17"/>
                    <a:gd name="T18" fmla="*/ 392 h 3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92">
                      <a:moveTo>
                        <a:pt x="0" y="1"/>
                      </a:moveTo>
                      <a:lnTo>
                        <a:pt x="0" y="392"/>
                      </a:lnTo>
                      <a:lnTo>
                        <a:pt x="17" y="390"/>
                      </a:lnTo>
                      <a:lnTo>
                        <a:pt x="17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11" name="Freeform 375"/>
                <p:cNvSpPr>
                  <a:spLocks/>
                </p:cNvSpPr>
                <p:nvPr/>
              </p:nvSpPr>
              <p:spPr bwMode="auto">
                <a:xfrm>
                  <a:off x="1418" y="1476"/>
                  <a:ext cx="17" cy="392"/>
                </a:xfrm>
                <a:custGeom>
                  <a:avLst/>
                  <a:gdLst>
                    <a:gd name="T0" fmla="*/ 0 w 17"/>
                    <a:gd name="T1" fmla="*/ 1 h 392"/>
                    <a:gd name="T2" fmla="*/ 0 w 17"/>
                    <a:gd name="T3" fmla="*/ 392 h 392"/>
                    <a:gd name="T4" fmla="*/ 17 w 17"/>
                    <a:gd name="T5" fmla="*/ 390 h 392"/>
                    <a:gd name="T6" fmla="*/ 17 w 17"/>
                    <a:gd name="T7" fmla="*/ 0 h 392"/>
                    <a:gd name="T8" fmla="*/ 0 w 17"/>
                    <a:gd name="T9" fmla="*/ 1 h 3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92"/>
                    <a:gd name="T17" fmla="*/ 17 w 17"/>
                    <a:gd name="T18" fmla="*/ 392 h 3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92">
                      <a:moveTo>
                        <a:pt x="0" y="1"/>
                      </a:moveTo>
                      <a:lnTo>
                        <a:pt x="0" y="392"/>
                      </a:lnTo>
                      <a:lnTo>
                        <a:pt x="17" y="390"/>
                      </a:lnTo>
                      <a:lnTo>
                        <a:pt x="17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pic>
              <p:nvPicPr>
                <p:cNvPr id="412" name="Picture 376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476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3" name="Picture 37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554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4" name="Picture 378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631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5" name="Picture 37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708"/>
                  <a:ext cx="1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" name="Picture 380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418" y="1786"/>
                  <a:ext cx="1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7" name="Picture 381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418" y="1863"/>
                  <a:ext cx="19" cy="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5" name="Rectangle 383"/>
              <p:cNvSpPr>
                <a:spLocks noChangeArrowheads="1"/>
              </p:cNvSpPr>
              <p:nvPr/>
            </p:nvSpPr>
            <p:spPr bwMode="auto">
              <a:xfrm>
                <a:off x="3538175" y="5509168"/>
                <a:ext cx="39520" cy="819528"/>
              </a:xfrm>
              <a:prstGeom prst="rect">
                <a:avLst/>
              </a:prstGeom>
              <a:solidFill>
                <a:srgbClr val="FFE4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6" name="Line 384"/>
              <p:cNvSpPr>
                <a:spLocks noChangeShapeType="1"/>
              </p:cNvSpPr>
              <p:nvPr/>
            </p:nvSpPr>
            <p:spPr bwMode="auto">
              <a:xfrm>
                <a:off x="3074331" y="5606928"/>
                <a:ext cx="278723" cy="17680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7" name="Freeform 385"/>
              <p:cNvSpPr>
                <a:spLocks/>
              </p:cNvSpPr>
              <p:nvPr/>
            </p:nvSpPr>
            <p:spPr bwMode="auto">
              <a:xfrm>
                <a:off x="3348895" y="5525807"/>
                <a:ext cx="83200" cy="193442"/>
              </a:xfrm>
              <a:custGeom>
                <a:avLst/>
                <a:gdLst>
                  <a:gd name="T0" fmla="*/ 2147483647 w 40"/>
                  <a:gd name="T1" fmla="*/ 2147483647 h 93"/>
                  <a:gd name="T2" fmla="*/ 2147483647 w 40"/>
                  <a:gd name="T3" fmla="*/ 2147483647 h 93"/>
                  <a:gd name="T4" fmla="*/ 0 w 40"/>
                  <a:gd name="T5" fmla="*/ 2147483647 h 93"/>
                  <a:gd name="T6" fmla="*/ 0 w 40"/>
                  <a:gd name="T7" fmla="*/ 0 h 93"/>
                  <a:gd name="T8" fmla="*/ 2147483647 w 40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3"/>
                  <a:gd name="T17" fmla="*/ 40 w 4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3">
                    <a:moveTo>
                      <a:pt x="40" y="25"/>
                    </a:moveTo>
                    <a:lnTo>
                      <a:pt x="40" y="93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40" y="2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" name="Line 386"/>
              <p:cNvSpPr>
                <a:spLocks noChangeShapeType="1"/>
              </p:cNvSpPr>
              <p:nvPr/>
            </p:nvSpPr>
            <p:spPr bwMode="auto">
              <a:xfrm flipH="1" flipV="1">
                <a:off x="3348895" y="5525807"/>
                <a:ext cx="83200" cy="4991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9" name="Freeform 387"/>
              <p:cNvSpPr>
                <a:spLocks/>
              </p:cNvSpPr>
              <p:nvPr/>
            </p:nvSpPr>
            <p:spPr bwMode="auto">
              <a:xfrm>
                <a:off x="3348895" y="5519567"/>
                <a:ext cx="112320" cy="56161"/>
              </a:xfrm>
              <a:custGeom>
                <a:avLst/>
                <a:gdLst>
                  <a:gd name="T0" fmla="*/ 2147483647 w 54"/>
                  <a:gd name="T1" fmla="*/ 2147483647 h 27"/>
                  <a:gd name="T2" fmla="*/ 2147483647 w 54"/>
                  <a:gd name="T3" fmla="*/ 2147483647 h 27"/>
                  <a:gd name="T4" fmla="*/ 0 w 54"/>
                  <a:gd name="T5" fmla="*/ 2147483647 h 27"/>
                  <a:gd name="T6" fmla="*/ 2147483647 w 54"/>
                  <a:gd name="T7" fmla="*/ 0 h 27"/>
                  <a:gd name="T8" fmla="*/ 2147483647 w 54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7"/>
                  <a:gd name="T17" fmla="*/ 54 w 54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7">
                    <a:moveTo>
                      <a:pt x="54" y="25"/>
                    </a:moveTo>
                    <a:lnTo>
                      <a:pt x="37" y="27"/>
                    </a:lnTo>
                    <a:lnTo>
                      <a:pt x="0" y="2"/>
                    </a:lnTo>
                    <a:lnTo>
                      <a:pt x="15" y="0"/>
                    </a:lnTo>
                    <a:lnTo>
                      <a:pt x="54" y="25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0" name="Line 388"/>
              <p:cNvSpPr>
                <a:spLocks noChangeShapeType="1"/>
              </p:cNvSpPr>
              <p:nvPr/>
            </p:nvSpPr>
            <p:spPr bwMode="auto">
              <a:xfrm flipH="1" flipV="1">
                <a:off x="3378015" y="5519567"/>
                <a:ext cx="83200" cy="54081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1" name="Freeform 389"/>
              <p:cNvSpPr>
                <a:spLocks/>
              </p:cNvSpPr>
              <p:nvPr/>
            </p:nvSpPr>
            <p:spPr bwMode="auto">
              <a:xfrm>
                <a:off x="3432095" y="5573648"/>
                <a:ext cx="29120" cy="145600"/>
              </a:xfrm>
              <a:custGeom>
                <a:avLst/>
                <a:gdLst>
                  <a:gd name="T0" fmla="*/ 0 w 14"/>
                  <a:gd name="T1" fmla="*/ 2147483647 h 70"/>
                  <a:gd name="T2" fmla="*/ 0 w 14"/>
                  <a:gd name="T3" fmla="*/ 2147483647 h 70"/>
                  <a:gd name="T4" fmla="*/ 2147483647 w 14"/>
                  <a:gd name="T5" fmla="*/ 2147483647 h 70"/>
                  <a:gd name="T6" fmla="*/ 2147483647 w 14"/>
                  <a:gd name="T7" fmla="*/ 0 h 70"/>
                  <a:gd name="T8" fmla="*/ 0 w 14"/>
                  <a:gd name="T9" fmla="*/ 2147483647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70"/>
                  <a:gd name="T17" fmla="*/ 14 w 14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70">
                    <a:moveTo>
                      <a:pt x="0" y="2"/>
                    </a:moveTo>
                    <a:lnTo>
                      <a:pt x="0" y="70"/>
                    </a:lnTo>
                    <a:lnTo>
                      <a:pt x="14" y="67"/>
                    </a:lnTo>
                    <a:lnTo>
                      <a:pt x="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2" name="Line 390"/>
              <p:cNvSpPr>
                <a:spLocks noChangeShapeType="1"/>
              </p:cNvSpPr>
              <p:nvPr/>
            </p:nvSpPr>
            <p:spPr bwMode="auto">
              <a:xfrm>
                <a:off x="3432095" y="5575728"/>
                <a:ext cx="2081" cy="14352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3" name="Line 391"/>
              <p:cNvSpPr>
                <a:spLocks noChangeShapeType="1"/>
              </p:cNvSpPr>
              <p:nvPr/>
            </p:nvSpPr>
            <p:spPr bwMode="auto">
              <a:xfrm flipV="1">
                <a:off x="3432095" y="5713009"/>
                <a:ext cx="29120" cy="624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4" name="Line 392"/>
              <p:cNvSpPr>
                <a:spLocks noChangeShapeType="1"/>
              </p:cNvSpPr>
              <p:nvPr/>
            </p:nvSpPr>
            <p:spPr bwMode="auto">
              <a:xfrm flipV="1">
                <a:off x="3461215" y="5573648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5" name="Line 393"/>
              <p:cNvSpPr>
                <a:spLocks noChangeShapeType="1"/>
              </p:cNvSpPr>
              <p:nvPr/>
            </p:nvSpPr>
            <p:spPr bwMode="auto">
              <a:xfrm flipH="1">
                <a:off x="3432095" y="5573648"/>
                <a:ext cx="29120" cy="208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6" name="Freeform 394"/>
              <p:cNvSpPr>
                <a:spLocks/>
              </p:cNvSpPr>
              <p:nvPr/>
            </p:nvSpPr>
            <p:spPr bwMode="auto">
              <a:xfrm>
                <a:off x="2947451" y="5407247"/>
                <a:ext cx="14560" cy="351523"/>
              </a:xfrm>
              <a:custGeom>
                <a:avLst/>
                <a:gdLst>
                  <a:gd name="T0" fmla="*/ 2147483647 w 7"/>
                  <a:gd name="T1" fmla="*/ 2147483647 h 169"/>
                  <a:gd name="T2" fmla="*/ 2147483647 w 7"/>
                  <a:gd name="T3" fmla="*/ 2147483647 h 169"/>
                  <a:gd name="T4" fmla="*/ 2147483647 w 7"/>
                  <a:gd name="T5" fmla="*/ 2147483647 h 169"/>
                  <a:gd name="T6" fmla="*/ 0 w 7"/>
                  <a:gd name="T7" fmla="*/ 0 h 169"/>
                  <a:gd name="T8" fmla="*/ 2147483647 w 7"/>
                  <a:gd name="T9" fmla="*/ 2147483647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69"/>
                  <a:gd name="T17" fmla="*/ 7 w 7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69">
                    <a:moveTo>
                      <a:pt x="7" y="4"/>
                    </a:moveTo>
                    <a:lnTo>
                      <a:pt x="7" y="169"/>
                    </a:lnTo>
                    <a:lnTo>
                      <a:pt x="2" y="165"/>
                    </a:ln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7" name="Line 395"/>
              <p:cNvSpPr>
                <a:spLocks noChangeShapeType="1"/>
              </p:cNvSpPr>
              <p:nvPr/>
            </p:nvSpPr>
            <p:spPr bwMode="auto">
              <a:xfrm flipH="1" flipV="1">
                <a:off x="2947451" y="5407247"/>
                <a:ext cx="14560" cy="10399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8" name="Freeform 396"/>
              <p:cNvSpPr>
                <a:spLocks/>
              </p:cNvSpPr>
              <p:nvPr/>
            </p:nvSpPr>
            <p:spPr bwMode="auto">
              <a:xfrm>
                <a:off x="2947451" y="5398928"/>
                <a:ext cx="74881" cy="18721"/>
              </a:xfrm>
              <a:custGeom>
                <a:avLst/>
                <a:gdLst>
                  <a:gd name="T0" fmla="*/ 2147483647 w 36"/>
                  <a:gd name="T1" fmla="*/ 2147483647 h 9"/>
                  <a:gd name="T2" fmla="*/ 2147483647 w 36"/>
                  <a:gd name="T3" fmla="*/ 2147483647 h 9"/>
                  <a:gd name="T4" fmla="*/ 0 w 36"/>
                  <a:gd name="T5" fmla="*/ 2147483647 h 9"/>
                  <a:gd name="T6" fmla="*/ 2147483647 w 36"/>
                  <a:gd name="T7" fmla="*/ 0 h 9"/>
                  <a:gd name="T8" fmla="*/ 2147483647 w 36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"/>
                  <a:gd name="T17" fmla="*/ 36 w 36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">
                    <a:moveTo>
                      <a:pt x="36" y="4"/>
                    </a:moveTo>
                    <a:lnTo>
                      <a:pt x="7" y="9"/>
                    </a:lnTo>
                    <a:lnTo>
                      <a:pt x="0" y="4"/>
                    </a:lnTo>
                    <a:lnTo>
                      <a:pt x="31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9" name="Line 397"/>
              <p:cNvSpPr>
                <a:spLocks noChangeShapeType="1"/>
              </p:cNvSpPr>
              <p:nvPr/>
            </p:nvSpPr>
            <p:spPr bwMode="auto">
              <a:xfrm flipH="1" flipV="1">
                <a:off x="3011932" y="5398928"/>
                <a:ext cx="10400" cy="8320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0" name="Freeform 398"/>
              <p:cNvSpPr>
                <a:spLocks/>
              </p:cNvSpPr>
              <p:nvPr/>
            </p:nvSpPr>
            <p:spPr bwMode="auto">
              <a:xfrm>
                <a:off x="2962011" y="5407247"/>
                <a:ext cx="60321" cy="351523"/>
              </a:xfrm>
              <a:custGeom>
                <a:avLst/>
                <a:gdLst>
                  <a:gd name="T0" fmla="*/ 0 w 29"/>
                  <a:gd name="T1" fmla="*/ 2147483647 h 169"/>
                  <a:gd name="T2" fmla="*/ 0 w 29"/>
                  <a:gd name="T3" fmla="*/ 2147483647 h 169"/>
                  <a:gd name="T4" fmla="*/ 2147483647 w 29"/>
                  <a:gd name="T5" fmla="*/ 2147483647 h 169"/>
                  <a:gd name="T6" fmla="*/ 2147483647 w 29"/>
                  <a:gd name="T7" fmla="*/ 0 h 169"/>
                  <a:gd name="T8" fmla="*/ 0 w 29"/>
                  <a:gd name="T9" fmla="*/ 2147483647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169"/>
                  <a:gd name="T17" fmla="*/ 29 w 29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169">
                    <a:moveTo>
                      <a:pt x="0" y="4"/>
                    </a:moveTo>
                    <a:lnTo>
                      <a:pt x="0" y="169"/>
                    </a:lnTo>
                    <a:lnTo>
                      <a:pt x="29" y="164"/>
                    </a:lnTo>
                    <a:lnTo>
                      <a:pt x="29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1" name="Line 399"/>
              <p:cNvSpPr>
                <a:spLocks noChangeShapeType="1"/>
              </p:cNvSpPr>
              <p:nvPr/>
            </p:nvSpPr>
            <p:spPr bwMode="auto">
              <a:xfrm>
                <a:off x="2962011" y="5417647"/>
                <a:ext cx="4160" cy="341124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2" name="Line 400"/>
              <p:cNvSpPr>
                <a:spLocks noChangeShapeType="1"/>
              </p:cNvSpPr>
              <p:nvPr/>
            </p:nvSpPr>
            <p:spPr bwMode="auto">
              <a:xfrm flipV="1">
                <a:off x="2962011" y="5748371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3" name="Line 401"/>
              <p:cNvSpPr>
                <a:spLocks noChangeShapeType="1"/>
              </p:cNvSpPr>
              <p:nvPr/>
            </p:nvSpPr>
            <p:spPr bwMode="auto">
              <a:xfrm flipV="1">
                <a:off x="3022332" y="540724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4" name="Line 402"/>
              <p:cNvSpPr>
                <a:spLocks noChangeShapeType="1"/>
              </p:cNvSpPr>
              <p:nvPr/>
            </p:nvSpPr>
            <p:spPr bwMode="auto">
              <a:xfrm flipH="1">
                <a:off x="2962011" y="5407247"/>
                <a:ext cx="60321" cy="10399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5" name="Freeform 403"/>
              <p:cNvSpPr>
                <a:spLocks/>
              </p:cNvSpPr>
              <p:nvPr/>
            </p:nvSpPr>
            <p:spPr bwMode="auto">
              <a:xfrm>
                <a:off x="2966171" y="5419727"/>
                <a:ext cx="54080" cy="372322"/>
              </a:xfrm>
              <a:custGeom>
                <a:avLst/>
                <a:gdLst>
                  <a:gd name="T0" fmla="*/ 2147483647 w 26"/>
                  <a:gd name="T1" fmla="*/ 2147483647 h 179"/>
                  <a:gd name="T2" fmla="*/ 2147483647 w 26"/>
                  <a:gd name="T3" fmla="*/ 2147483647 h 179"/>
                  <a:gd name="T4" fmla="*/ 2147483647 w 26"/>
                  <a:gd name="T5" fmla="*/ 2147483647 h 179"/>
                  <a:gd name="T6" fmla="*/ 0 w 26"/>
                  <a:gd name="T7" fmla="*/ 0 h 179"/>
                  <a:gd name="T8" fmla="*/ 2147483647 w 26"/>
                  <a:gd name="T9" fmla="*/ 214748364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9"/>
                  <a:gd name="T17" fmla="*/ 26 w 26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9">
                    <a:moveTo>
                      <a:pt x="26" y="16"/>
                    </a:moveTo>
                    <a:lnTo>
                      <a:pt x="26" y="179"/>
                    </a:lnTo>
                    <a:lnTo>
                      <a:pt x="1" y="160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D4D4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6" name="Line 404"/>
              <p:cNvSpPr>
                <a:spLocks noChangeShapeType="1"/>
              </p:cNvSpPr>
              <p:nvPr/>
            </p:nvSpPr>
            <p:spPr bwMode="auto">
              <a:xfrm flipH="1" flipV="1">
                <a:off x="2966171" y="5419727"/>
                <a:ext cx="54080" cy="31200"/>
              </a:xfrm>
              <a:prstGeom prst="line">
                <a:avLst/>
              </a:prstGeom>
              <a:noFill/>
              <a:ln w="1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7" name="Freeform 405"/>
              <p:cNvSpPr>
                <a:spLocks/>
              </p:cNvSpPr>
              <p:nvPr/>
            </p:nvSpPr>
            <p:spPr bwMode="auto">
              <a:xfrm>
                <a:off x="2966171" y="5407247"/>
                <a:ext cx="118561" cy="43680"/>
              </a:xfrm>
              <a:custGeom>
                <a:avLst/>
                <a:gdLst>
                  <a:gd name="T0" fmla="*/ 2147483647 w 57"/>
                  <a:gd name="T1" fmla="*/ 2147483647 h 21"/>
                  <a:gd name="T2" fmla="*/ 2147483647 w 57"/>
                  <a:gd name="T3" fmla="*/ 2147483647 h 21"/>
                  <a:gd name="T4" fmla="*/ 0 w 57"/>
                  <a:gd name="T5" fmla="*/ 2147483647 h 21"/>
                  <a:gd name="T6" fmla="*/ 2147483647 w 57"/>
                  <a:gd name="T7" fmla="*/ 0 h 21"/>
                  <a:gd name="T8" fmla="*/ 2147483647 w 57"/>
                  <a:gd name="T9" fmla="*/ 214748364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1"/>
                  <a:gd name="T17" fmla="*/ 57 w 5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1">
                    <a:moveTo>
                      <a:pt x="57" y="17"/>
                    </a:moveTo>
                    <a:lnTo>
                      <a:pt x="24" y="21"/>
                    </a:lnTo>
                    <a:lnTo>
                      <a:pt x="0" y="5"/>
                    </a:lnTo>
                    <a:lnTo>
                      <a:pt x="31" y="0"/>
                    </a:lnTo>
                    <a:lnTo>
                      <a:pt x="57" y="17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8" name="Line 406"/>
              <p:cNvSpPr>
                <a:spLocks noChangeShapeType="1"/>
              </p:cNvSpPr>
              <p:nvPr/>
            </p:nvSpPr>
            <p:spPr bwMode="auto">
              <a:xfrm flipH="1" flipV="1">
                <a:off x="3030652" y="5407247"/>
                <a:ext cx="54080" cy="35360"/>
              </a:xfrm>
              <a:prstGeom prst="line">
                <a:avLst/>
              </a:prstGeom>
              <a:noFill/>
              <a:ln w="1">
                <a:solidFill>
                  <a:srgbClr val="9E9E9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9" name="Freeform 407"/>
              <p:cNvSpPr>
                <a:spLocks/>
              </p:cNvSpPr>
              <p:nvPr/>
            </p:nvSpPr>
            <p:spPr bwMode="auto">
              <a:xfrm>
                <a:off x="3020254" y="5442607"/>
                <a:ext cx="64481" cy="349443"/>
              </a:xfrm>
              <a:custGeom>
                <a:avLst/>
                <a:gdLst>
                  <a:gd name="T0" fmla="*/ 0 w 31"/>
                  <a:gd name="T1" fmla="*/ 2147483647 h 168"/>
                  <a:gd name="T2" fmla="*/ 0 w 31"/>
                  <a:gd name="T3" fmla="*/ 2147483647 h 168"/>
                  <a:gd name="T4" fmla="*/ 2147483647 w 31"/>
                  <a:gd name="T5" fmla="*/ 2147483647 h 168"/>
                  <a:gd name="T6" fmla="*/ 2147483647 w 31"/>
                  <a:gd name="T7" fmla="*/ 0 h 168"/>
                  <a:gd name="T8" fmla="*/ 0 w 31"/>
                  <a:gd name="T9" fmla="*/ 2147483647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168"/>
                  <a:gd name="T17" fmla="*/ 31 w 31"/>
                  <a:gd name="T18" fmla="*/ 168 h 1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168">
                    <a:moveTo>
                      <a:pt x="0" y="4"/>
                    </a:moveTo>
                    <a:lnTo>
                      <a:pt x="0" y="168"/>
                    </a:lnTo>
                    <a:lnTo>
                      <a:pt x="30" y="163"/>
                    </a:lnTo>
                    <a:lnTo>
                      <a:pt x="31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0D0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0" name="Line 408"/>
              <p:cNvSpPr>
                <a:spLocks noChangeShapeType="1"/>
              </p:cNvSpPr>
              <p:nvPr/>
            </p:nvSpPr>
            <p:spPr bwMode="auto">
              <a:xfrm>
                <a:off x="3020254" y="545092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1" name="Line 409"/>
              <p:cNvSpPr>
                <a:spLocks noChangeShapeType="1"/>
              </p:cNvSpPr>
              <p:nvPr/>
            </p:nvSpPr>
            <p:spPr bwMode="auto">
              <a:xfrm flipV="1">
                <a:off x="3020254" y="5783729"/>
                <a:ext cx="64481" cy="8320"/>
              </a:xfrm>
              <a:prstGeom prst="line">
                <a:avLst/>
              </a:prstGeom>
              <a:noFill/>
              <a:ln w="4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2" name="Line 410"/>
              <p:cNvSpPr>
                <a:spLocks noChangeShapeType="1"/>
              </p:cNvSpPr>
              <p:nvPr/>
            </p:nvSpPr>
            <p:spPr bwMode="auto">
              <a:xfrm flipV="1">
                <a:off x="3084732" y="5442607"/>
                <a:ext cx="2081" cy="341124"/>
              </a:xfrm>
              <a:prstGeom prst="line">
                <a:avLst/>
              </a:prstGeom>
              <a:noFill/>
              <a:ln w="4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3" name="Line 411"/>
              <p:cNvSpPr>
                <a:spLocks noChangeShapeType="1"/>
              </p:cNvSpPr>
              <p:nvPr/>
            </p:nvSpPr>
            <p:spPr bwMode="auto">
              <a:xfrm flipH="1">
                <a:off x="3020254" y="5442607"/>
                <a:ext cx="64481" cy="8320"/>
              </a:xfrm>
              <a:prstGeom prst="line">
                <a:avLst/>
              </a:prstGeom>
              <a:noFill/>
              <a:ln w="4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4" name="Line 412"/>
              <p:cNvSpPr>
                <a:spLocks noChangeShapeType="1"/>
              </p:cNvSpPr>
              <p:nvPr/>
            </p:nvSpPr>
            <p:spPr bwMode="auto">
              <a:xfrm>
                <a:off x="3398814" y="5848211"/>
                <a:ext cx="2081" cy="13312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5" name="Freeform 413"/>
              <p:cNvSpPr>
                <a:spLocks/>
              </p:cNvSpPr>
              <p:nvPr/>
            </p:nvSpPr>
            <p:spPr bwMode="auto">
              <a:xfrm>
                <a:off x="3348895" y="5713009"/>
                <a:ext cx="83200" cy="197601"/>
              </a:xfrm>
              <a:custGeom>
                <a:avLst/>
                <a:gdLst>
                  <a:gd name="T0" fmla="*/ 2147483647 w 40"/>
                  <a:gd name="T1" fmla="*/ 2147483647 h 95"/>
                  <a:gd name="T2" fmla="*/ 2147483647 w 40"/>
                  <a:gd name="T3" fmla="*/ 2147483647 h 95"/>
                  <a:gd name="T4" fmla="*/ 0 w 40"/>
                  <a:gd name="T5" fmla="*/ 2147483647 h 95"/>
                  <a:gd name="T6" fmla="*/ 0 w 40"/>
                  <a:gd name="T7" fmla="*/ 0 h 95"/>
                  <a:gd name="T8" fmla="*/ 2147483647 w 40"/>
                  <a:gd name="T9" fmla="*/ 2147483647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5"/>
                  <a:gd name="T17" fmla="*/ 40 w 4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5">
                    <a:moveTo>
                      <a:pt x="40" y="27"/>
                    </a:moveTo>
                    <a:lnTo>
                      <a:pt x="40" y="95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40" y="27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6" name="Line 414"/>
              <p:cNvSpPr>
                <a:spLocks noChangeShapeType="1"/>
              </p:cNvSpPr>
              <p:nvPr/>
            </p:nvSpPr>
            <p:spPr bwMode="auto">
              <a:xfrm flipH="1" flipV="1">
                <a:off x="3348895" y="5713009"/>
                <a:ext cx="83200" cy="5616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7" name="Freeform 415"/>
              <p:cNvSpPr>
                <a:spLocks/>
              </p:cNvSpPr>
              <p:nvPr/>
            </p:nvSpPr>
            <p:spPr bwMode="auto">
              <a:xfrm>
                <a:off x="3348895" y="5713009"/>
                <a:ext cx="112320" cy="56161"/>
              </a:xfrm>
              <a:custGeom>
                <a:avLst/>
                <a:gdLst>
                  <a:gd name="T0" fmla="*/ 2147483647 w 54"/>
                  <a:gd name="T1" fmla="*/ 2147483647 h 27"/>
                  <a:gd name="T2" fmla="*/ 2147483647 w 54"/>
                  <a:gd name="T3" fmla="*/ 2147483647 h 27"/>
                  <a:gd name="T4" fmla="*/ 0 w 54"/>
                  <a:gd name="T5" fmla="*/ 2147483647 h 27"/>
                  <a:gd name="T6" fmla="*/ 2147483647 w 54"/>
                  <a:gd name="T7" fmla="*/ 0 h 27"/>
                  <a:gd name="T8" fmla="*/ 2147483647 w 54"/>
                  <a:gd name="T9" fmla="*/ 214748364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7"/>
                  <a:gd name="T17" fmla="*/ 54 w 54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7">
                    <a:moveTo>
                      <a:pt x="54" y="24"/>
                    </a:moveTo>
                    <a:lnTo>
                      <a:pt x="37" y="27"/>
                    </a:lnTo>
                    <a:lnTo>
                      <a:pt x="0" y="2"/>
                    </a:lnTo>
                    <a:lnTo>
                      <a:pt x="15" y="0"/>
                    </a:ln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" name="Line 416"/>
              <p:cNvSpPr>
                <a:spLocks noChangeShapeType="1"/>
              </p:cNvSpPr>
              <p:nvPr/>
            </p:nvSpPr>
            <p:spPr bwMode="auto">
              <a:xfrm flipH="1" flipV="1">
                <a:off x="3378015" y="5713009"/>
                <a:ext cx="83200" cy="4991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9" name="Freeform 417"/>
              <p:cNvSpPr>
                <a:spLocks/>
              </p:cNvSpPr>
              <p:nvPr/>
            </p:nvSpPr>
            <p:spPr bwMode="auto">
              <a:xfrm>
                <a:off x="3432095" y="5762930"/>
                <a:ext cx="29120" cy="147680"/>
              </a:xfrm>
              <a:custGeom>
                <a:avLst/>
                <a:gdLst>
                  <a:gd name="T0" fmla="*/ 0 w 14"/>
                  <a:gd name="T1" fmla="*/ 2147483647 h 71"/>
                  <a:gd name="T2" fmla="*/ 0 w 14"/>
                  <a:gd name="T3" fmla="*/ 2147483647 h 71"/>
                  <a:gd name="T4" fmla="*/ 2147483647 w 14"/>
                  <a:gd name="T5" fmla="*/ 2147483647 h 71"/>
                  <a:gd name="T6" fmla="*/ 2147483647 w 14"/>
                  <a:gd name="T7" fmla="*/ 0 h 71"/>
                  <a:gd name="T8" fmla="*/ 0 w 14"/>
                  <a:gd name="T9" fmla="*/ 2147483647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71"/>
                  <a:gd name="T17" fmla="*/ 14 w 14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71">
                    <a:moveTo>
                      <a:pt x="0" y="3"/>
                    </a:moveTo>
                    <a:lnTo>
                      <a:pt x="0" y="71"/>
                    </a:lnTo>
                    <a:lnTo>
                      <a:pt x="14" y="69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0" name="Line 418"/>
              <p:cNvSpPr>
                <a:spLocks noChangeShapeType="1"/>
              </p:cNvSpPr>
              <p:nvPr/>
            </p:nvSpPr>
            <p:spPr bwMode="auto">
              <a:xfrm>
                <a:off x="3432095" y="5769170"/>
                <a:ext cx="2081" cy="14144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1" name="Line 419"/>
              <p:cNvSpPr>
                <a:spLocks noChangeShapeType="1"/>
              </p:cNvSpPr>
              <p:nvPr/>
            </p:nvSpPr>
            <p:spPr bwMode="auto">
              <a:xfrm flipV="1">
                <a:off x="3432095" y="5908530"/>
                <a:ext cx="29120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2" name="Line 420"/>
              <p:cNvSpPr>
                <a:spLocks noChangeShapeType="1"/>
              </p:cNvSpPr>
              <p:nvPr/>
            </p:nvSpPr>
            <p:spPr bwMode="auto">
              <a:xfrm flipV="1">
                <a:off x="3461215" y="5762930"/>
                <a:ext cx="2081" cy="14560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3" name="Line 421"/>
              <p:cNvSpPr>
                <a:spLocks noChangeShapeType="1"/>
              </p:cNvSpPr>
              <p:nvPr/>
            </p:nvSpPr>
            <p:spPr bwMode="auto">
              <a:xfrm flipH="1">
                <a:off x="3432095" y="5762930"/>
                <a:ext cx="29120" cy="624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4" name="Freeform 422"/>
              <p:cNvSpPr>
                <a:spLocks/>
              </p:cNvSpPr>
              <p:nvPr/>
            </p:nvSpPr>
            <p:spPr bwMode="auto">
              <a:xfrm>
                <a:off x="3344735" y="5908530"/>
                <a:ext cx="116480" cy="60321"/>
              </a:xfrm>
              <a:custGeom>
                <a:avLst/>
                <a:gdLst>
                  <a:gd name="T0" fmla="*/ 2147483647 w 56"/>
                  <a:gd name="T1" fmla="*/ 2147483647 h 29"/>
                  <a:gd name="T2" fmla="*/ 2147483647 w 56"/>
                  <a:gd name="T3" fmla="*/ 2147483647 h 29"/>
                  <a:gd name="T4" fmla="*/ 0 w 56"/>
                  <a:gd name="T5" fmla="*/ 2147483647 h 29"/>
                  <a:gd name="T6" fmla="*/ 2147483647 w 56"/>
                  <a:gd name="T7" fmla="*/ 0 h 29"/>
                  <a:gd name="T8" fmla="*/ 2147483647 w 56"/>
                  <a:gd name="T9" fmla="*/ 2147483647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29"/>
                  <a:gd name="T17" fmla="*/ 56 w 56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29">
                    <a:moveTo>
                      <a:pt x="56" y="26"/>
                    </a:moveTo>
                    <a:lnTo>
                      <a:pt x="39" y="29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5D5D5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5" name="Line 423"/>
              <p:cNvSpPr>
                <a:spLocks noChangeShapeType="1"/>
              </p:cNvSpPr>
              <p:nvPr/>
            </p:nvSpPr>
            <p:spPr bwMode="auto">
              <a:xfrm flipH="1" flipV="1">
                <a:off x="3378015" y="5908530"/>
                <a:ext cx="83200" cy="51999"/>
              </a:xfrm>
              <a:prstGeom prst="line">
                <a:avLst/>
              </a:prstGeom>
              <a:noFill/>
              <a:ln w="1">
                <a:solidFill>
                  <a:srgbClr val="5D5D5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6" name="Freeform 424"/>
              <p:cNvSpPr>
                <a:spLocks/>
              </p:cNvSpPr>
              <p:nvPr/>
            </p:nvSpPr>
            <p:spPr bwMode="auto">
              <a:xfrm>
                <a:off x="3344735" y="5912690"/>
                <a:ext cx="85281" cy="195521"/>
              </a:xfrm>
              <a:custGeom>
                <a:avLst/>
                <a:gdLst>
                  <a:gd name="T0" fmla="*/ 2147483647 w 41"/>
                  <a:gd name="T1" fmla="*/ 2147483647 h 94"/>
                  <a:gd name="T2" fmla="*/ 2147483647 w 41"/>
                  <a:gd name="T3" fmla="*/ 2147483647 h 94"/>
                  <a:gd name="T4" fmla="*/ 0 w 41"/>
                  <a:gd name="T5" fmla="*/ 2147483647 h 94"/>
                  <a:gd name="T6" fmla="*/ 0 w 41"/>
                  <a:gd name="T7" fmla="*/ 0 h 94"/>
                  <a:gd name="T8" fmla="*/ 2147483647 w 41"/>
                  <a:gd name="T9" fmla="*/ 2147483647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94"/>
                  <a:gd name="T17" fmla="*/ 41 w 41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94">
                    <a:moveTo>
                      <a:pt x="41" y="25"/>
                    </a:moveTo>
                    <a:lnTo>
                      <a:pt x="41" y="94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41" y="25"/>
                    </a:ln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7" name="Line 425"/>
              <p:cNvSpPr>
                <a:spLocks noChangeShapeType="1"/>
              </p:cNvSpPr>
              <p:nvPr/>
            </p:nvSpPr>
            <p:spPr bwMode="auto">
              <a:xfrm flipH="1" flipV="1">
                <a:off x="3344735" y="5912690"/>
                <a:ext cx="85281" cy="56161"/>
              </a:xfrm>
              <a:prstGeom prst="line">
                <a:avLst/>
              </a:prstGeom>
              <a:noFill/>
              <a:ln w="1">
                <a:solidFill>
                  <a:srgbClr val="7D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8" name="Freeform 426"/>
              <p:cNvSpPr>
                <a:spLocks/>
              </p:cNvSpPr>
              <p:nvPr/>
            </p:nvSpPr>
            <p:spPr bwMode="auto">
              <a:xfrm>
                <a:off x="3430014" y="5960531"/>
                <a:ext cx="31201" cy="147680"/>
              </a:xfrm>
              <a:custGeom>
                <a:avLst/>
                <a:gdLst>
                  <a:gd name="T0" fmla="*/ 2147483647 w 15"/>
                  <a:gd name="T1" fmla="*/ 0 h 71"/>
                  <a:gd name="T2" fmla="*/ 0 w 15"/>
                  <a:gd name="T3" fmla="*/ 2147483647 h 71"/>
                  <a:gd name="T4" fmla="*/ 0 w 15"/>
                  <a:gd name="T5" fmla="*/ 2147483647 h 71"/>
                  <a:gd name="T6" fmla="*/ 2147483647 w 15"/>
                  <a:gd name="T7" fmla="*/ 2147483647 h 71"/>
                  <a:gd name="T8" fmla="*/ 2147483647 w 15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71"/>
                  <a:gd name="T17" fmla="*/ 15 w 15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71">
                    <a:moveTo>
                      <a:pt x="15" y="0"/>
                    </a:moveTo>
                    <a:lnTo>
                      <a:pt x="0" y="2"/>
                    </a:lnTo>
                    <a:lnTo>
                      <a:pt x="0" y="71"/>
                    </a:lnTo>
                    <a:lnTo>
                      <a:pt x="15" y="6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9" name="Line 427"/>
              <p:cNvSpPr>
                <a:spLocks noChangeShapeType="1"/>
              </p:cNvSpPr>
              <p:nvPr/>
            </p:nvSpPr>
            <p:spPr bwMode="auto">
              <a:xfrm flipH="1">
                <a:off x="3430014" y="5960531"/>
                <a:ext cx="31201" cy="8320"/>
              </a:xfrm>
              <a:prstGeom prst="line">
                <a:avLst/>
              </a:prstGeom>
              <a:noFill/>
              <a:ln w="4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0" name="Line 428"/>
              <p:cNvSpPr>
                <a:spLocks noChangeShapeType="1"/>
              </p:cNvSpPr>
              <p:nvPr/>
            </p:nvSpPr>
            <p:spPr bwMode="auto">
              <a:xfrm>
                <a:off x="3430014" y="5968851"/>
                <a:ext cx="2081" cy="139360"/>
              </a:xfrm>
              <a:prstGeom prst="line">
                <a:avLst/>
              </a:prstGeom>
              <a:noFill/>
              <a:ln w="4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1" name="Line 429"/>
              <p:cNvSpPr>
                <a:spLocks noChangeShapeType="1"/>
              </p:cNvSpPr>
              <p:nvPr/>
            </p:nvSpPr>
            <p:spPr bwMode="auto">
              <a:xfrm flipV="1">
                <a:off x="3430014" y="6106133"/>
                <a:ext cx="31201" cy="2080"/>
              </a:xfrm>
              <a:prstGeom prst="line">
                <a:avLst/>
              </a:prstGeom>
              <a:noFill/>
              <a:ln w="4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2" name="Line 430"/>
              <p:cNvSpPr>
                <a:spLocks noChangeShapeType="1"/>
              </p:cNvSpPr>
              <p:nvPr/>
            </p:nvSpPr>
            <p:spPr bwMode="auto">
              <a:xfrm flipV="1">
                <a:off x="3461215" y="5960531"/>
                <a:ext cx="2081" cy="145600"/>
              </a:xfrm>
              <a:prstGeom prst="line">
                <a:avLst/>
              </a:prstGeom>
              <a:noFill/>
              <a:ln w="4">
                <a:solidFill>
                  <a:srgbClr val="84848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3" name="Line 431"/>
              <p:cNvSpPr>
                <a:spLocks noChangeShapeType="1"/>
              </p:cNvSpPr>
              <p:nvPr/>
            </p:nvSpPr>
            <p:spPr bwMode="auto">
              <a:xfrm>
                <a:off x="3402975" y="5690130"/>
                <a:ext cx="2081" cy="47839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4" name="Line 432"/>
              <p:cNvSpPr>
                <a:spLocks noChangeShapeType="1"/>
              </p:cNvSpPr>
              <p:nvPr/>
            </p:nvSpPr>
            <p:spPr bwMode="auto">
              <a:xfrm flipH="1">
                <a:off x="2976572" y="5800370"/>
                <a:ext cx="424323" cy="451364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5" name="Rectangle 433"/>
              <p:cNvSpPr>
                <a:spLocks noChangeArrowheads="1"/>
              </p:cNvSpPr>
              <p:nvPr/>
            </p:nvSpPr>
            <p:spPr bwMode="auto">
              <a:xfrm>
                <a:off x="4451301" y="6181011"/>
                <a:ext cx="1079527" cy="208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ja-JP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6" name="Rectangle 434"/>
              <p:cNvSpPr>
                <a:spLocks noChangeArrowheads="1"/>
              </p:cNvSpPr>
              <p:nvPr/>
            </p:nvSpPr>
            <p:spPr bwMode="auto">
              <a:xfrm>
                <a:off x="4603539" y="6168349"/>
                <a:ext cx="885368" cy="323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ja-JP" altLang="en-US" sz="1000" i="1" dirty="0">
                    <a:solidFill>
                      <a:srgbClr val="000000"/>
                    </a:solidFill>
                    <a:cs typeface="Times New Roman" pitchFamily="18" charset="0"/>
                  </a:rPr>
                  <a:t>受信</a:t>
                </a:r>
                <a:r>
                  <a:rPr lang="en-US" altLang="ja-JP" sz="1000" i="1" dirty="0">
                    <a:solidFill>
                      <a:srgbClr val="000000"/>
                    </a:solidFill>
                    <a:cs typeface="Times New Roman" pitchFamily="18" charset="0"/>
                  </a:rPr>
                  <a:t>LSI</a:t>
                </a:r>
                <a:endParaRPr lang="ja-JP" altLang="ja-JP" sz="1000" i="1" dirty="0">
                  <a:cs typeface="Times New Roman" pitchFamily="18" charset="0"/>
                </a:endParaRPr>
              </a:p>
            </p:txBody>
          </p:sp>
          <p:sp>
            <p:nvSpPr>
              <p:cNvPr id="377" name="Freeform 436"/>
              <p:cNvSpPr>
                <a:spLocks/>
              </p:cNvSpPr>
              <p:nvPr/>
            </p:nvSpPr>
            <p:spPr bwMode="auto">
              <a:xfrm>
                <a:off x="2984891" y="5484205"/>
                <a:ext cx="378562" cy="289122"/>
              </a:xfrm>
              <a:custGeom>
                <a:avLst/>
                <a:gdLst>
                  <a:gd name="T0" fmla="*/ 2147483647 w 182"/>
                  <a:gd name="T1" fmla="*/ 2147483647 h 139"/>
                  <a:gd name="T2" fmla="*/ 2147483647 w 182"/>
                  <a:gd name="T3" fmla="*/ 2147483647 h 139"/>
                  <a:gd name="T4" fmla="*/ 2147483647 w 182"/>
                  <a:gd name="T5" fmla="*/ 0 h 139"/>
                  <a:gd name="T6" fmla="*/ 0 w 182"/>
                  <a:gd name="T7" fmla="*/ 2147483647 h 139"/>
                  <a:gd name="T8" fmla="*/ 2147483647 w 182"/>
                  <a:gd name="T9" fmla="*/ 2147483647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39"/>
                  <a:gd name="T17" fmla="*/ 182 w 182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39">
                    <a:moveTo>
                      <a:pt x="159" y="139"/>
                    </a:moveTo>
                    <a:lnTo>
                      <a:pt x="182" y="112"/>
                    </a:lnTo>
                    <a:lnTo>
                      <a:pt x="24" y="0"/>
                    </a:lnTo>
                    <a:lnTo>
                      <a:pt x="0" y="28"/>
                    </a:lnTo>
                    <a:lnTo>
                      <a:pt x="159" y="13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8" name="Line 437"/>
              <p:cNvSpPr>
                <a:spLocks noChangeShapeType="1"/>
              </p:cNvSpPr>
              <p:nvPr/>
            </p:nvSpPr>
            <p:spPr bwMode="auto">
              <a:xfrm flipH="1" flipV="1">
                <a:off x="3074332" y="5257483"/>
                <a:ext cx="451364" cy="257922"/>
              </a:xfrm>
              <a:prstGeom prst="line">
                <a:avLst/>
              </a:prstGeom>
              <a:noFill/>
              <a:ln w="1">
                <a:solidFill>
                  <a:srgbClr val="FFCC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9" name="Line 454"/>
              <p:cNvSpPr>
                <a:spLocks noChangeShapeType="1"/>
              </p:cNvSpPr>
              <p:nvPr/>
            </p:nvSpPr>
            <p:spPr bwMode="auto">
              <a:xfrm flipH="1" flipV="1">
                <a:off x="4006177" y="5039079"/>
                <a:ext cx="476322" cy="264161"/>
              </a:xfrm>
              <a:prstGeom prst="line">
                <a:avLst/>
              </a:prstGeom>
              <a:noFill/>
              <a:ln w="1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80" name="Line 455"/>
              <p:cNvSpPr>
                <a:spLocks noChangeShapeType="1"/>
              </p:cNvSpPr>
              <p:nvPr/>
            </p:nvSpPr>
            <p:spPr bwMode="auto">
              <a:xfrm flipH="1" flipV="1">
                <a:off x="4054019" y="5043237"/>
                <a:ext cx="476322" cy="266243"/>
              </a:xfrm>
              <a:prstGeom prst="line">
                <a:avLst/>
              </a:prstGeom>
              <a:noFill/>
              <a:ln w="1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81" name="Freeform 456"/>
              <p:cNvSpPr>
                <a:spLocks/>
              </p:cNvSpPr>
              <p:nvPr/>
            </p:nvSpPr>
            <p:spPr bwMode="auto">
              <a:xfrm>
                <a:off x="2970333" y="5136836"/>
                <a:ext cx="1718090" cy="407683"/>
              </a:xfrm>
              <a:custGeom>
                <a:avLst/>
                <a:gdLst>
                  <a:gd name="T0" fmla="*/ 0 w 826"/>
                  <a:gd name="T1" fmla="*/ 2147483647 h 196"/>
                  <a:gd name="T2" fmla="*/ 2147483647 w 826"/>
                  <a:gd name="T3" fmla="*/ 2147483647 h 196"/>
                  <a:gd name="T4" fmla="*/ 2147483647 w 826"/>
                  <a:gd name="T5" fmla="*/ 2147483647 h 196"/>
                  <a:gd name="T6" fmla="*/ 2147483647 w 826"/>
                  <a:gd name="T7" fmla="*/ 0 h 196"/>
                  <a:gd name="T8" fmla="*/ 0 w 826"/>
                  <a:gd name="T9" fmla="*/ 2147483647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6"/>
                  <a:gd name="T16" fmla="*/ 0 h 196"/>
                  <a:gd name="T17" fmla="*/ 826 w 826"/>
                  <a:gd name="T18" fmla="*/ 196 h 1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6" h="196">
                    <a:moveTo>
                      <a:pt x="0" y="162"/>
                    </a:moveTo>
                    <a:lnTo>
                      <a:pt x="9" y="196"/>
                    </a:lnTo>
                    <a:lnTo>
                      <a:pt x="826" y="34"/>
                    </a:lnTo>
                    <a:lnTo>
                      <a:pt x="818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82" name="グループ化 1281"/>
              <p:cNvGrpSpPr>
                <a:grpSpLocks/>
              </p:cNvGrpSpPr>
              <p:nvPr/>
            </p:nvGrpSpPr>
            <p:grpSpPr bwMode="auto">
              <a:xfrm>
                <a:off x="4724215" y="5177438"/>
                <a:ext cx="116482" cy="199681"/>
                <a:chOff x="4819483" y="5415571"/>
                <a:chExt cx="116482" cy="199682"/>
              </a:xfrm>
            </p:grpSpPr>
            <p:sp>
              <p:nvSpPr>
                <p:cNvPr id="39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4819483" y="5419731"/>
                  <a:ext cx="83201" cy="52000"/>
                </a:xfrm>
                <a:prstGeom prst="line">
                  <a:avLst/>
                </a:prstGeom>
                <a:noFill/>
                <a:ln w="1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95" name="Freeform 119"/>
                <p:cNvSpPr>
                  <a:spLocks/>
                </p:cNvSpPr>
                <p:nvPr/>
              </p:nvSpPr>
              <p:spPr bwMode="auto">
                <a:xfrm>
                  <a:off x="4819483" y="5415571"/>
                  <a:ext cx="116481" cy="56160"/>
                </a:xfrm>
                <a:custGeom>
                  <a:avLst/>
                  <a:gdLst>
                    <a:gd name="T0" fmla="*/ 2147483647 w 56"/>
                    <a:gd name="T1" fmla="*/ 2147483647 h 27"/>
                    <a:gd name="T2" fmla="*/ 2147483647 w 56"/>
                    <a:gd name="T3" fmla="*/ 2147483647 h 27"/>
                    <a:gd name="T4" fmla="*/ 0 w 56"/>
                    <a:gd name="T5" fmla="*/ 2147483647 h 27"/>
                    <a:gd name="T6" fmla="*/ 2147483647 w 56"/>
                    <a:gd name="T7" fmla="*/ 0 h 27"/>
                    <a:gd name="T8" fmla="*/ 2147483647 w 56"/>
                    <a:gd name="T9" fmla="*/ 2147483647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27"/>
                    <a:gd name="T17" fmla="*/ 56 w 56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27">
                      <a:moveTo>
                        <a:pt x="56" y="25"/>
                      </a:moveTo>
                      <a:lnTo>
                        <a:pt x="39" y="27"/>
                      </a:lnTo>
                      <a:lnTo>
                        <a:pt x="0" y="1"/>
                      </a:lnTo>
                      <a:lnTo>
                        <a:pt x="17" y="0"/>
                      </a:lnTo>
                      <a:lnTo>
                        <a:pt x="56" y="25"/>
                      </a:lnTo>
                      <a:close/>
                    </a:path>
                  </a:pathLst>
                </a:custGeom>
                <a:solidFill>
                  <a:srgbClr val="5D5D5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396" name="グループ化 1274"/>
                <p:cNvGrpSpPr>
                  <a:grpSpLocks/>
                </p:cNvGrpSpPr>
                <p:nvPr/>
              </p:nvGrpSpPr>
              <p:grpSpPr bwMode="auto">
                <a:xfrm>
                  <a:off x="4819483" y="5415571"/>
                  <a:ext cx="116482" cy="199682"/>
                  <a:chOff x="4819483" y="5415571"/>
                  <a:chExt cx="116482" cy="199682"/>
                </a:xfrm>
              </p:grpSpPr>
              <p:sp>
                <p:nvSpPr>
                  <p:cNvPr id="401" name="Freeform 117"/>
                  <p:cNvSpPr>
                    <a:spLocks/>
                  </p:cNvSpPr>
                  <p:nvPr/>
                </p:nvSpPr>
                <p:spPr bwMode="auto">
                  <a:xfrm>
                    <a:off x="4819483" y="5419731"/>
                    <a:ext cx="83201" cy="195522"/>
                  </a:xfrm>
                  <a:custGeom>
                    <a:avLst/>
                    <a:gdLst>
                      <a:gd name="T0" fmla="*/ 2147483647 w 40"/>
                      <a:gd name="T1" fmla="*/ 2147483647 h 94"/>
                      <a:gd name="T2" fmla="*/ 2147483647 w 40"/>
                      <a:gd name="T3" fmla="*/ 2147483647 h 94"/>
                      <a:gd name="T4" fmla="*/ 0 w 40"/>
                      <a:gd name="T5" fmla="*/ 2147483647 h 94"/>
                      <a:gd name="T6" fmla="*/ 0 w 40"/>
                      <a:gd name="T7" fmla="*/ 0 h 94"/>
                      <a:gd name="T8" fmla="*/ 2147483647 w 40"/>
                      <a:gd name="T9" fmla="*/ 2147483647 h 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94"/>
                      <a:gd name="T17" fmla="*/ 40 w 40"/>
                      <a:gd name="T18" fmla="*/ 94 h 9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94">
                        <a:moveTo>
                          <a:pt x="40" y="26"/>
                        </a:moveTo>
                        <a:lnTo>
                          <a:pt x="40" y="94"/>
                        </a:lnTo>
                        <a:lnTo>
                          <a:pt x="0" y="66"/>
                        </a:lnTo>
                        <a:lnTo>
                          <a:pt x="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02" name="Line 1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50684" y="5415571"/>
                    <a:ext cx="85281" cy="54081"/>
                  </a:xfrm>
                  <a:prstGeom prst="line">
                    <a:avLst/>
                  </a:prstGeom>
                  <a:noFill/>
                  <a:ln w="1">
                    <a:solidFill>
                      <a:srgbClr val="5D5D5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03" name="Freeform 121"/>
                  <p:cNvSpPr>
                    <a:spLocks/>
                  </p:cNvSpPr>
                  <p:nvPr/>
                </p:nvSpPr>
                <p:spPr bwMode="auto">
                  <a:xfrm>
                    <a:off x="4902683" y="5469652"/>
                    <a:ext cx="33280" cy="145601"/>
                  </a:xfrm>
                  <a:custGeom>
                    <a:avLst/>
                    <a:gdLst>
                      <a:gd name="T0" fmla="*/ 0 w 16"/>
                      <a:gd name="T1" fmla="*/ 2147483647 h 70"/>
                      <a:gd name="T2" fmla="*/ 0 w 16"/>
                      <a:gd name="T3" fmla="*/ 2147483647 h 70"/>
                      <a:gd name="T4" fmla="*/ 2147483647 w 16"/>
                      <a:gd name="T5" fmla="*/ 2147483647 h 70"/>
                      <a:gd name="T6" fmla="*/ 2147483647 w 16"/>
                      <a:gd name="T7" fmla="*/ 0 h 70"/>
                      <a:gd name="T8" fmla="*/ 0 w 16"/>
                      <a:gd name="T9" fmla="*/ 2147483647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70"/>
                      <a:gd name="T17" fmla="*/ 16 w 16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70">
                        <a:moveTo>
                          <a:pt x="0" y="2"/>
                        </a:moveTo>
                        <a:lnTo>
                          <a:pt x="0" y="70"/>
                        </a:lnTo>
                        <a:lnTo>
                          <a:pt x="16" y="67"/>
                        </a:lnTo>
                        <a:lnTo>
                          <a:pt x="16" y="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7A7A7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397" name="Line 122"/>
                <p:cNvSpPr>
                  <a:spLocks noChangeShapeType="1"/>
                </p:cNvSpPr>
                <p:nvPr/>
              </p:nvSpPr>
              <p:spPr bwMode="auto">
                <a:xfrm>
                  <a:off x="4902683" y="5471731"/>
                  <a:ext cx="2081" cy="143521"/>
                </a:xfrm>
                <a:prstGeom prst="line">
                  <a:avLst/>
                </a:prstGeom>
                <a:noFill/>
                <a:ln w="4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9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902683" y="5606933"/>
                  <a:ext cx="31201" cy="8320"/>
                </a:xfrm>
                <a:prstGeom prst="line">
                  <a:avLst/>
                </a:prstGeom>
                <a:noFill/>
                <a:ln w="4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99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933884" y="5469652"/>
                  <a:ext cx="2081" cy="137281"/>
                </a:xfrm>
                <a:prstGeom prst="line">
                  <a:avLst/>
                </a:prstGeom>
                <a:noFill/>
                <a:ln w="4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00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902683" y="5469652"/>
                  <a:ext cx="33280" cy="2079"/>
                </a:xfrm>
                <a:prstGeom prst="line">
                  <a:avLst/>
                </a:prstGeom>
                <a:noFill/>
                <a:ln w="4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83" name="グループ化 1292"/>
              <p:cNvGrpSpPr>
                <a:grpSpLocks/>
              </p:cNvGrpSpPr>
              <p:nvPr/>
            </p:nvGrpSpPr>
            <p:grpSpPr bwMode="auto">
              <a:xfrm>
                <a:off x="3100221" y="5529872"/>
                <a:ext cx="116482" cy="199681"/>
                <a:chOff x="4819483" y="5415571"/>
                <a:chExt cx="116482" cy="199682"/>
              </a:xfrm>
            </p:grpSpPr>
            <p:sp>
              <p:nvSpPr>
                <p:cNvPr id="38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4819483" y="5419731"/>
                  <a:ext cx="83201" cy="52000"/>
                </a:xfrm>
                <a:prstGeom prst="line">
                  <a:avLst/>
                </a:prstGeom>
                <a:noFill/>
                <a:ln w="1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85" name="Freeform 119"/>
                <p:cNvSpPr>
                  <a:spLocks/>
                </p:cNvSpPr>
                <p:nvPr/>
              </p:nvSpPr>
              <p:spPr bwMode="auto">
                <a:xfrm>
                  <a:off x="4819483" y="5415571"/>
                  <a:ext cx="116481" cy="56160"/>
                </a:xfrm>
                <a:custGeom>
                  <a:avLst/>
                  <a:gdLst>
                    <a:gd name="T0" fmla="*/ 2147483647 w 56"/>
                    <a:gd name="T1" fmla="*/ 2147483647 h 27"/>
                    <a:gd name="T2" fmla="*/ 2147483647 w 56"/>
                    <a:gd name="T3" fmla="*/ 2147483647 h 27"/>
                    <a:gd name="T4" fmla="*/ 0 w 56"/>
                    <a:gd name="T5" fmla="*/ 2147483647 h 27"/>
                    <a:gd name="T6" fmla="*/ 2147483647 w 56"/>
                    <a:gd name="T7" fmla="*/ 0 h 27"/>
                    <a:gd name="T8" fmla="*/ 2147483647 w 56"/>
                    <a:gd name="T9" fmla="*/ 2147483647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27"/>
                    <a:gd name="T17" fmla="*/ 56 w 56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27">
                      <a:moveTo>
                        <a:pt x="56" y="25"/>
                      </a:moveTo>
                      <a:lnTo>
                        <a:pt x="39" y="27"/>
                      </a:lnTo>
                      <a:lnTo>
                        <a:pt x="0" y="1"/>
                      </a:lnTo>
                      <a:lnTo>
                        <a:pt x="17" y="0"/>
                      </a:lnTo>
                      <a:lnTo>
                        <a:pt x="56" y="25"/>
                      </a:lnTo>
                      <a:close/>
                    </a:path>
                  </a:pathLst>
                </a:custGeom>
                <a:solidFill>
                  <a:srgbClr val="5D5D5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386" name="グループ化 1274"/>
                <p:cNvGrpSpPr>
                  <a:grpSpLocks/>
                </p:cNvGrpSpPr>
                <p:nvPr/>
              </p:nvGrpSpPr>
              <p:grpSpPr bwMode="auto">
                <a:xfrm>
                  <a:off x="4819483" y="5415571"/>
                  <a:ext cx="116482" cy="199682"/>
                  <a:chOff x="4819483" y="5415571"/>
                  <a:chExt cx="116482" cy="199682"/>
                </a:xfrm>
              </p:grpSpPr>
              <p:sp>
                <p:nvSpPr>
                  <p:cNvPr id="391" name="Freeform 117"/>
                  <p:cNvSpPr>
                    <a:spLocks/>
                  </p:cNvSpPr>
                  <p:nvPr/>
                </p:nvSpPr>
                <p:spPr bwMode="auto">
                  <a:xfrm>
                    <a:off x="4819483" y="5419731"/>
                    <a:ext cx="83201" cy="195522"/>
                  </a:xfrm>
                  <a:custGeom>
                    <a:avLst/>
                    <a:gdLst>
                      <a:gd name="T0" fmla="*/ 2147483647 w 40"/>
                      <a:gd name="T1" fmla="*/ 2147483647 h 94"/>
                      <a:gd name="T2" fmla="*/ 2147483647 w 40"/>
                      <a:gd name="T3" fmla="*/ 2147483647 h 94"/>
                      <a:gd name="T4" fmla="*/ 0 w 40"/>
                      <a:gd name="T5" fmla="*/ 2147483647 h 94"/>
                      <a:gd name="T6" fmla="*/ 0 w 40"/>
                      <a:gd name="T7" fmla="*/ 0 h 94"/>
                      <a:gd name="T8" fmla="*/ 2147483647 w 40"/>
                      <a:gd name="T9" fmla="*/ 2147483647 h 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94"/>
                      <a:gd name="T17" fmla="*/ 40 w 40"/>
                      <a:gd name="T18" fmla="*/ 94 h 9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94">
                        <a:moveTo>
                          <a:pt x="40" y="26"/>
                        </a:moveTo>
                        <a:lnTo>
                          <a:pt x="40" y="94"/>
                        </a:lnTo>
                        <a:lnTo>
                          <a:pt x="0" y="66"/>
                        </a:lnTo>
                        <a:lnTo>
                          <a:pt x="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92" name="Line 1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50684" y="5415571"/>
                    <a:ext cx="85281" cy="54081"/>
                  </a:xfrm>
                  <a:prstGeom prst="line">
                    <a:avLst/>
                  </a:prstGeom>
                  <a:noFill/>
                  <a:ln w="1">
                    <a:solidFill>
                      <a:srgbClr val="5D5D5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93" name="Freeform 121"/>
                  <p:cNvSpPr>
                    <a:spLocks/>
                  </p:cNvSpPr>
                  <p:nvPr/>
                </p:nvSpPr>
                <p:spPr bwMode="auto">
                  <a:xfrm>
                    <a:off x="4902683" y="5469652"/>
                    <a:ext cx="33280" cy="145601"/>
                  </a:xfrm>
                  <a:custGeom>
                    <a:avLst/>
                    <a:gdLst>
                      <a:gd name="T0" fmla="*/ 0 w 16"/>
                      <a:gd name="T1" fmla="*/ 2147483647 h 70"/>
                      <a:gd name="T2" fmla="*/ 0 w 16"/>
                      <a:gd name="T3" fmla="*/ 2147483647 h 70"/>
                      <a:gd name="T4" fmla="*/ 2147483647 w 16"/>
                      <a:gd name="T5" fmla="*/ 2147483647 h 70"/>
                      <a:gd name="T6" fmla="*/ 2147483647 w 16"/>
                      <a:gd name="T7" fmla="*/ 0 h 70"/>
                      <a:gd name="T8" fmla="*/ 0 w 16"/>
                      <a:gd name="T9" fmla="*/ 2147483647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70"/>
                      <a:gd name="T17" fmla="*/ 16 w 16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70">
                        <a:moveTo>
                          <a:pt x="0" y="2"/>
                        </a:moveTo>
                        <a:lnTo>
                          <a:pt x="0" y="70"/>
                        </a:lnTo>
                        <a:lnTo>
                          <a:pt x="16" y="67"/>
                        </a:lnTo>
                        <a:lnTo>
                          <a:pt x="16" y="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7A7A7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387" name="Line 122"/>
                <p:cNvSpPr>
                  <a:spLocks noChangeShapeType="1"/>
                </p:cNvSpPr>
                <p:nvPr/>
              </p:nvSpPr>
              <p:spPr bwMode="auto">
                <a:xfrm>
                  <a:off x="4902683" y="5471731"/>
                  <a:ext cx="2081" cy="143521"/>
                </a:xfrm>
                <a:prstGeom prst="line">
                  <a:avLst/>
                </a:prstGeom>
                <a:noFill/>
                <a:ln w="4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8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902683" y="5606933"/>
                  <a:ext cx="31201" cy="8320"/>
                </a:xfrm>
                <a:prstGeom prst="line">
                  <a:avLst/>
                </a:prstGeom>
                <a:noFill/>
                <a:ln w="4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89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933884" y="5469652"/>
                  <a:ext cx="2081" cy="137281"/>
                </a:xfrm>
                <a:prstGeom prst="line">
                  <a:avLst/>
                </a:prstGeom>
                <a:noFill/>
                <a:ln w="4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90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902683" y="5469652"/>
                  <a:ext cx="33280" cy="2079"/>
                </a:xfrm>
                <a:prstGeom prst="line">
                  <a:avLst/>
                </a:prstGeom>
                <a:noFill/>
                <a:ln w="4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64" name="テキスト ボックス 1308"/>
            <p:cNvSpPr txBox="1">
              <a:spLocks noChangeArrowheads="1"/>
            </p:cNvSpPr>
            <p:nvPr/>
          </p:nvSpPr>
          <p:spPr bwMode="auto">
            <a:xfrm>
              <a:off x="6896792" y="1685497"/>
              <a:ext cx="1484148" cy="182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ja-JP" altLang="en-US" sz="1100" b="1" dirty="0">
                  <a:solidFill>
                    <a:srgbClr val="FFFF66"/>
                  </a:solidFill>
                </a:rPr>
                <a:t>ｼｸﾞﾅﾙｺﾝﾃﾞｨｼｮﾅ</a:t>
              </a:r>
              <a:endParaRPr lang="ja-JP" altLang="en-US" sz="1100" b="1" dirty="0">
                <a:solidFill>
                  <a:srgbClr val="FFFF66"/>
                </a:solidFill>
                <a:latin typeface="Times New Roman" pitchFamily="18" charset="0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65" name="円/楕円 908"/>
            <p:cNvSpPr>
              <a:spLocks noChangeArrowheads="1"/>
            </p:cNvSpPr>
            <p:nvPr/>
          </p:nvSpPr>
          <p:spPr bwMode="auto">
            <a:xfrm>
              <a:off x="7197517" y="2231234"/>
              <a:ext cx="107513" cy="25827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endParaRPr lang="ja-JP" altLang="ja-JP"/>
            </a:p>
          </p:txBody>
        </p:sp>
        <p:sp>
          <p:nvSpPr>
            <p:cNvPr id="66" name="円/楕円 909"/>
            <p:cNvSpPr>
              <a:spLocks noChangeArrowheads="1"/>
            </p:cNvSpPr>
            <p:nvPr/>
          </p:nvSpPr>
          <p:spPr bwMode="auto">
            <a:xfrm>
              <a:off x="7992179" y="2049565"/>
              <a:ext cx="119978" cy="25827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endParaRPr lang="ja-JP" altLang="ja-JP"/>
            </a:p>
          </p:txBody>
        </p:sp>
      </p:grpSp>
      <p:sp>
        <p:nvSpPr>
          <p:cNvPr id="497" name="Rectangle 82"/>
          <p:cNvSpPr>
            <a:spLocks noChangeArrowheads="1"/>
          </p:cNvSpPr>
          <p:nvPr/>
        </p:nvSpPr>
        <p:spPr bwMode="auto">
          <a:xfrm>
            <a:off x="4608128" y="1446814"/>
            <a:ext cx="250031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■</a:t>
            </a:r>
            <a:r>
              <a:rPr lang="en-US" altLang="ja-JP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28nm</a:t>
            </a:r>
            <a:r>
              <a:rPr lang="ja-JP" altLang="en-US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世代</a:t>
            </a:r>
            <a:r>
              <a:rPr lang="en-US" altLang="ja-JP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ASIC</a:t>
            </a:r>
            <a:r>
              <a:rPr lang="ja-JP" altLang="en-US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品　</a:t>
            </a:r>
            <a:r>
              <a:rPr lang="en-US" altLang="ja-JP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25GbpsBPSC</a:t>
            </a:r>
            <a:r>
              <a:rPr lang="ja-JP" altLang="en-US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endParaRPr lang="en-US" altLang="ja-JP" sz="1200" dirty="0" smtClean="0">
              <a:solidFill>
                <a:srgbClr val="00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en-US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　　（ﾊﾞｯｸﾌﾟﾚｰﾝｼｸﾞﾅﾙｺﾝﾃﾞｨｼｮﾅ</a:t>
            </a:r>
            <a:r>
              <a:rPr lang="en-US" altLang="ja-JP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-</a:t>
            </a:r>
            <a:r>
              <a:rPr lang="ja-JP" altLang="en-US" sz="1200" dirty="0" smtClean="0">
                <a:solidFill>
                  <a:srgbClr val="0000FF"/>
                </a:solidFill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en-US" altLang="ja-JP" sz="1200" dirty="0" smtClean="0">
              <a:solidFill>
                <a:srgbClr val="00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・次期ｻｰﾊﾞ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ｽﾄﾚｰｼﾞ</a:t>
            </a:r>
            <a:r>
              <a:rPr lang="en-US" altLang="ja-JP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ﾈｯﾄﾜｰｸ機器向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けに、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研開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)(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情Ｐ本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) 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と連携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kumimoji="0" lang="ja-JP" altLang="en-US" sz="1200" kern="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0" lang="ja-JP" altLang="en-US" sz="1200" kern="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0" lang="ja-JP" altLang="en-US" sz="1200" kern="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製品仕様版開発に参画中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・対応内容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r>
              <a:rPr lang="ja-JP" altLang="en-US" sz="12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．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超高速送ｱﾅﾛｸﾞ部回路設計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 ﾄﾞﾗｲﾊﾞ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ﾚｼｰﾊﾞ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各種ｲｺﾗｲｻﾞ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en-US" altLang="ja-JP" sz="1200" kern="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PLL,</a:t>
            </a:r>
            <a:r>
              <a:rPr lang="ja-JP" altLang="en-US" sz="1200" kern="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他</a:t>
            </a:r>
            <a:endParaRPr lang="en-US" altLang="ja-JP" sz="1200" kern="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２．評価業務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 　特性評価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ﾃｽﾃｨﾝｸﾞ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量産対応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eaLnBrk="1" hangingPunct="1"/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仕様検討</a:t>
            </a:r>
            <a:r>
              <a:rPr lang="en-US" altLang="ja-JP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回路設計～特性評価等</a:t>
            </a:r>
            <a:endParaRPr lang="en-US" altLang="ja-JP" sz="12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8" name="Rectangle 82"/>
          <p:cNvSpPr>
            <a:spLocks noChangeArrowheads="1"/>
          </p:cNvSpPr>
          <p:nvPr/>
        </p:nvSpPr>
        <p:spPr bwMode="auto">
          <a:xfrm>
            <a:off x="7988852" y="3313343"/>
            <a:ext cx="7599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200" b="0" dirty="0" smtClean="0">
                <a:solidFill>
                  <a:schemeClr val="tx1"/>
                </a:solidFill>
              </a:rPr>
              <a:t>ﾈｯﾄﾜｰｸ系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pic>
        <p:nvPicPr>
          <p:cNvPr id="49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5246" y="2848998"/>
            <a:ext cx="487960" cy="50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0" name="Picture 2" descr="\\global.hitachi.net\GUVPCRootT$\GUJPVP163032087-20076171\MyDocument\デスクトップ\imagesCAH6P6T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4672" y="2884627"/>
            <a:ext cx="483200" cy="45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" name="Rectangle 82"/>
          <p:cNvSpPr>
            <a:spLocks noChangeArrowheads="1"/>
          </p:cNvSpPr>
          <p:nvPr/>
        </p:nvSpPr>
        <p:spPr bwMode="auto">
          <a:xfrm>
            <a:off x="7338585" y="3318508"/>
            <a:ext cx="4648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200" b="0" dirty="0" smtClean="0">
                <a:solidFill>
                  <a:schemeClr val="tx1"/>
                </a:solidFill>
              </a:rPr>
              <a:t>ｻｰﾊﾞ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502" name="Rectangle 82"/>
          <p:cNvSpPr>
            <a:spLocks noChangeArrowheads="1"/>
          </p:cNvSpPr>
          <p:nvPr/>
        </p:nvSpPr>
        <p:spPr bwMode="auto">
          <a:xfrm>
            <a:off x="7243013" y="3509654"/>
            <a:ext cx="15755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000" b="0" dirty="0" smtClean="0">
                <a:solidFill>
                  <a:schemeClr val="tx1"/>
                </a:solidFill>
              </a:rPr>
              <a:t>超高速信号品質向上に寄与</a:t>
            </a:r>
            <a:endParaRPr lang="en-US" altLang="ja-JP" sz="1000" b="0" dirty="0" smtClean="0">
              <a:solidFill>
                <a:schemeClr val="tx1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71475" y="1096963"/>
            <a:ext cx="4167188" cy="336550"/>
          </a:xfrm>
          <a:prstGeom prst="rect">
            <a:avLst/>
          </a:prstGeom>
          <a:solidFill>
            <a:srgbClr val="003192"/>
          </a:solidFill>
          <a:ln>
            <a:solidFill>
              <a:srgbClr val="00359E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600" b="0" dirty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ja-JP" altLang="en-US" sz="1600" b="0" dirty="0" smtClean="0">
                <a:solidFill>
                  <a:schemeClr val="bg1">
                    <a:lumMod val="95000"/>
                  </a:schemeClr>
                </a:solidFill>
              </a:rPr>
              <a:t>情 </a:t>
            </a:r>
            <a:r>
              <a:rPr lang="en-US" altLang="ja-JP" sz="1600" b="0" dirty="0" smtClean="0">
                <a:solidFill>
                  <a:schemeClr val="bg1">
                    <a:lumMod val="95000"/>
                  </a:schemeClr>
                </a:solidFill>
              </a:rPr>
              <a:t>I P</a:t>
            </a:r>
            <a:r>
              <a:rPr lang="ja-JP" altLang="en-US" sz="1600" b="0" dirty="0">
                <a:solidFill>
                  <a:schemeClr val="bg1">
                    <a:lumMod val="95000"/>
                  </a:schemeClr>
                </a:solidFill>
              </a:rPr>
              <a:t>）</a:t>
            </a:r>
            <a:r>
              <a:rPr lang="en-US" altLang="ja-JP" sz="1600" b="0" dirty="0" smtClean="0">
                <a:solidFill>
                  <a:schemeClr val="bg1">
                    <a:lumMod val="95000"/>
                  </a:schemeClr>
                </a:solidFill>
              </a:rPr>
              <a:t>Native Flash</a:t>
            </a:r>
            <a:endParaRPr lang="en-US" altLang="ja-JP" sz="16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4580467" y="3716338"/>
            <a:ext cx="4153957" cy="338554"/>
          </a:xfrm>
          <a:prstGeom prst="rect">
            <a:avLst/>
          </a:prstGeom>
          <a:solidFill>
            <a:srgbClr val="003192"/>
          </a:solidFill>
          <a:ln>
            <a:solidFill>
              <a:srgbClr val="00359E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600" b="0" dirty="0" smtClean="0">
                <a:solidFill>
                  <a:schemeClr val="bg1"/>
                </a:solidFill>
              </a:rPr>
              <a:t>（</a:t>
            </a:r>
            <a:r>
              <a:rPr lang="ja-JP" altLang="en-US" sz="1600" b="0" dirty="0">
                <a:solidFill>
                  <a:schemeClr val="bg1"/>
                </a:solidFill>
              </a:rPr>
              <a:t>中研</a:t>
            </a:r>
            <a:r>
              <a:rPr lang="ja-JP" altLang="en-US" sz="1600" b="0" dirty="0" smtClean="0">
                <a:solidFill>
                  <a:schemeClr val="bg1"/>
                </a:solidFill>
              </a:rPr>
              <a:t>）</a:t>
            </a:r>
            <a:r>
              <a:rPr lang="ja-JP" altLang="en-US" sz="1600" b="0" dirty="0" smtClean="0">
                <a:solidFill>
                  <a:schemeClr val="bg1"/>
                </a:solidFill>
              </a:rPr>
              <a:t>高信頼・高安全</a:t>
            </a:r>
            <a:r>
              <a:rPr lang="en-US" altLang="ja-JP" sz="1600" b="0" dirty="0" smtClean="0">
                <a:solidFill>
                  <a:schemeClr val="bg1"/>
                </a:solidFill>
              </a:rPr>
              <a:t>FPGA</a:t>
            </a:r>
            <a:r>
              <a:rPr lang="ja-JP" altLang="en-US" sz="1600" b="0" dirty="0" smtClean="0">
                <a:solidFill>
                  <a:schemeClr val="bg1"/>
                </a:solidFill>
              </a:rPr>
              <a:t>実装</a:t>
            </a:r>
            <a:endParaRPr lang="ja-JP" altLang="en-US" sz="1600" b="0" dirty="0">
              <a:solidFill>
                <a:schemeClr val="bg1"/>
              </a:solidFill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4583991" y="1096546"/>
            <a:ext cx="4150433" cy="338554"/>
          </a:xfrm>
          <a:prstGeom prst="rect">
            <a:avLst/>
          </a:prstGeom>
          <a:solidFill>
            <a:srgbClr val="003192"/>
          </a:solidFill>
          <a:ln>
            <a:solidFill>
              <a:srgbClr val="00359E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600" b="0" dirty="0">
                <a:solidFill>
                  <a:schemeClr val="bg1"/>
                </a:solidFill>
              </a:rPr>
              <a:t>（</a:t>
            </a:r>
            <a:r>
              <a:rPr lang="ja-JP" altLang="en-US" sz="1600" b="0" dirty="0" smtClean="0">
                <a:solidFill>
                  <a:schemeClr val="bg1"/>
                </a:solidFill>
              </a:rPr>
              <a:t>情Ｐ本）ＢＰＳＣ</a:t>
            </a:r>
            <a:endParaRPr lang="ja-JP" altLang="en-US" sz="1600" b="0" dirty="0">
              <a:solidFill>
                <a:schemeClr val="bg1"/>
              </a:solidFill>
            </a:endParaRPr>
          </a:p>
        </p:txBody>
      </p:sp>
      <p:sp>
        <p:nvSpPr>
          <p:cNvPr id="18" name="Text Box 139"/>
          <p:cNvSpPr txBox="1">
            <a:spLocks noChangeArrowheads="1"/>
          </p:cNvSpPr>
          <p:nvPr/>
        </p:nvSpPr>
        <p:spPr bwMode="auto">
          <a:xfrm>
            <a:off x="374650" y="3717926"/>
            <a:ext cx="4163157" cy="338554"/>
          </a:xfrm>
          <a:prstGeom prst="rect">
            <a:avLst/>
          </a:prstGeom>
          <a:solidFill>
            <a:srgbClr val="003192"/>
          </a:solidFill>
          <a:ln>
            <a:solidFill>
              <a:srgbClr val="00359E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600" b="0" dirty="0" smtClean="0">
                <a:solidFill>
                  <a:schemeClr val="bg1"/>
                </a:solidFill>
              </a:rPr>
              <a:t>（</a:t>
            </a:r>
            <a:r>
              <a:rPr lang="ja-JP" altLang="en-US" sz="1600" b="0" dirty="0">
                <a:solidFill>
                  <a:schemeClr val="bg1"/>
                </a:solidFill>
              </a:rPr>
              <a:t>日立アロカ</a:t>
            </a:r>
            <a:r>
              <a:rPr lang="ja-JP" altLang="en-US" sz="1600" b="0" dirty="0" smtClean="0">
                <a:solidFill>
                  <a:schemeClr val="bg1"/>
                </a:solidFill>
              </a:rPr>
              <a:t>）超音波診断装置向け 探触子ＩＣ</a:t>
            </a:r>
            <a:endParaRPr lang="en-US" altLang="ja-JP" sz="1600" b="0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07" y="4054052"/>
            <a:ext cx="2070126" cy="2247428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 bwMode="auto">
          <a:xfrm flipV="1">
            <a:off x="6433637" y="4881563"/>
            <a:ext cx="1097738" cy="79449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グループ化 22"/>
          <p:cNvGrpSpPr/>
          <p:nvPr/>
        </p:nvGrpSpPr>
        <p:grpSpPr>
          <a:xfrm>
            <a:off x="4866203" y="5462872"/>
            <a:ext cx="1604337" cy="821420"/>
            <a:chOff x="4866203" y="5462872"/>
            <a:chExt cx="1604337" cy="82142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4866203" y="5462872"/>
              <a:ext cx="1604337" cy="821420"/>
              <a:chOff x="4866203" y="5462872"/>
              <a:chExt cx="1604337" cy="821420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203" y="5462872"/>
                <a:ext cx="1604337" cy="821420"/>
              </a:xfrm>
              <a:prstGeom prst="rect">
                <a:avLst/>
              </a:prstGeom>
            </p:spPr>
          </p:pic>
          <p:cxnSp>
            <p:nvCxnSpPr>
              <p:cNvPr id="13" name="直線コネクタ 12"/>
              <p:cNvCxnSpPr/>
              <p:nvPr/>
            </p:nvCxnSpPr>
            <p:spPr bwMode="auto">
              <a:xfrm>
                <a:off x="4875729" y="5478542"/>
                <a:ext cx="0" cy="395040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正方形/長方形 21"/>
            <p:cNvSpPr/>
            <p:nvPr/>
          </p:nvSpPr>
          <p:spPr bwMode="auto">
            <a:xfrm>
              <a:off x="5576888" y="5524500"/>
              <a:ext cx="281396" cy="904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kern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6000312" y="6084536"/>
            <a:ext cx="79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tx1"/>
                </a:solidFill>
              </a:rPr>
              <a:t>FT: Fault Tolerant</a:t>
            </a:r>
            <a:endParaRPr kumimoji="1" lang="ja-JP" altLang="en-US" sz="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標準デザイ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rgbClr val="000000"/>
          </a:solidFill>
          <a:round/>
          <a:headEnd/>
          <a:tailEnd/>
        </a:ln>
        <a:effectLst/>
        <a:extLst/>
      </a:spPr>
      <a:bodyPr/>
      <a:lstStyle>
        <a:defPPr eaLnBrk="1" fontAlgn="auto" hangingPunct="1">
          <a:spcBef>
            <a:spcPts val="0"/>
          </a:spcBef>
          <a:spcAft>
            <a:spcPts val="0"/>
          </a:spcAft>
          <a:defRPr kern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37079</TotalTime>
  <Words>149</Words>
  <Application>Microsoft Office PowerPoint</Application>
  <PresentationFormat>画面に合わせる (4:3)</PresentationFormat>
  <Paragraphs>74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12_標準デザイン</vt:lpstr>
      <vt:lpstr>PowerPoint プレゼンテーション</vt:lpstr>
    </vt:vector>
  </TitlesOfParts>
  <Manager>ブランド・コミュニケーション本部／デザイン本部</Manager>
  <Company>(株)日立製作所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小倉 建治</cp:lastModifiedBy>
  <cp:revision>3270</cp:revision>
  <cp:lastPrinted>2014-10-22T01:26:01Z</cp:lastPrinted>
  <dcterms:created xsi:type="dcterms:W3CDTF">2004-05-26T10:25:15Z</dcterms:created>
  <dcterms:modified xsi:type="dcterms:W3CDTF">2014-10-27T08:04:03Z</dcterms:modified>
</cp:coreProperties>
</file>