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0" r:id="rId2"/>
    <p:sldId id="349" r:id="rId3"/>
    <p:sldId id="319" r:id="rId4"/>
    <p:sldId id="346" r:id="rId5"/>
    <p:sldId id="334" r:id="rId6"/>
    <p:sldId id="350" r:id="rId7"/>
    <p:sldId id="330" r:id="rId8"/>
    <p:sldId id="348" r:id="rId9"/>
    <p:sldId id="331" r:id="rId10"/>
    <p:sldId id="352" r:id="rId11"/>
    <p:sldId id="351" r:id="rId12"/>
    <p:sldId id="337" r:id="rId13"/>
    <p:sldId id="338" r:id="rId14"/>
    <p:sldId id="339" r:id="rId15"/>
    <p:sldId id="335" r:id="rId16"/>
    <p:sldId id="340" r:id="rId17"/>
    <p:sldId id="341" r:id="rId18"/>
    <p:sldId id="342" r:id="rId19"/>
    <p:sldId id="343" r:id="rId20"/>
    <p:sldId id="344" r:id="rId21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0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0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0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0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0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阪田 健" initials="阪田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CCECFF"/>
    <a:srgbClr val="E31F1F"/>
    <a:srgbClr val="66FFFF"/>
    <a:srgbClr val="FFCCFF"/>
    <a:srgbClr val="99CCFF"/>
    <a:srgbClr val="FFFF99"/>
    <a:srgbClr val="FFFF66"/>
    <a:srgbClr val="CCFFC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0" autoAdjust="0"/>
    <p:restoredTop sz="86437" autoAdjust="0"/>
  </p:normalViewPr>
  <p:slideViewPr>
    <p:cSldViewPr showGuides="1">
      <p:cViewPr>
        <p:scale>
          <a:sx n="131" d="100"/>
          <a:sy n="131" d="100"/>
        </p:scale>
        <p:origin x="-132" y="-72"/>
      </p:cViewPr>
      <p:guideLst>
        <p:guide orient="horz" pos="572"/>
        <p:guide orient="horz" pos="482"/>
        <p:guide pos="703"/>
        <p:guide pos="442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1" d="100"/>
          <a:sy n="91" d="100"/>
        </p:scale>
        <p:origin x="-2184" y="-120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3" y="1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372688"/>
            <a:ext cx="2918193" cy="493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3" y="9372688"/>
            <a:ext cx="2918193" cy="493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D11FC497-C021-499C-854C-0F25FD93C83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1425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3" y="1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39775"/>
            <a:ext cx="4935537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4" y="4687122"/>
            <a:ext cx="4940197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2688"/>
            <a:ext cx="2918193" cy="493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3" y="9372688"/>
            <a:ext cx="2918193" cy="493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C6D1F14F-1D83-460F-A7DF-925DB45EAEB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38661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ノート プレースホル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17412" name="スライド番号プレースホルダ 3"/>
          <p:cNvSpPr txBox="1">
            <a:spLocks noGrp="1"/>
          </p:cNvSpPr>
          <p:nvPr/>
        </p:nvSpPr>
        <p:spPr bwMode="auto">
          <a:xfrm>
            <a:off x="3817940" y="9372601"/>
            <a:ext cx="29178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61" tIns="45281" rIns="90561" bIns="45281" anchor="b"/>
          <a:lstStyle>
            <a:lvl1pPr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21D0C1B-6E67-4A52-95CA-E967DB2E6AF3}" type="slidenum">
              <a:rPr lang="en-US" altLang="ja-JP">
                <a:ea typeface="ＭＳ Ｐゴシック" charset="-128"/>
              </a:rPr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34820" name="スライド番号プレースホルダ 3"/>
          <p:cNvSpPr txBox="1">
            <a:spLocks noGrp="1"/>
          </p:cNvSpPr>
          <p:nvPr/>
        </p:nvSpPr>
        <p:spPr bwMode="auto">
          <a:xfrm>
            <a:off x="3818242" y="9372005"/>
            <a:ext cx="2917525" cy="49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50" tIns="45275" rIns="90550" bIns="45275" anchor="b"/>
          <a:lstStyle>
            <a:lvl1pPr defTabSz="9461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defTabSz="9461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defTabSz="9461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defTabSz="9461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defTabSz="9461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1775A22-F8E9-4560-85C9-F3818EDD0808}" type="slidenum">
              <a:rPr lang="en-US" altLang="ja-JP">
                <a:ea typeface="ＭＳ Ｐゴシック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ノート プレースホルダー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>
              <a:latin typeface="Times New Roman" pitchFamily="18" charset="0"/>
            </a:endParaRPr>
          </a:p>
        </p:txBody>
      </p:sp>
      <p:sp>
        <p:nvSpPr>
          <p:cNvPr id="18436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defTabSz="906463"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defTabSz="906463"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defTabSz="906463"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defTabSz="906463"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fld id="{555C1E5D-CAD3-4782-8876-8E6F530C74AC}" type="slidenum">
              <a:rPr lang="en-US" altLang="ja-JP" smtClean="0">
                <a:ea typeface="ＭＳ Ｐゴシック" charset="-128"/>
              </a:rPr>
              <a:pPr/>
              <a:t>7</a:t>
            </a:fld>
            <a:endParaRPr lang="en-US" altLang="ja-JP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/>
            <a:fld id="{718944C3-4B7B-4182-B55E-8D486F9CA1C8}" type="slidenum">
              <a:rPr lang="en-US" altLang="ja-JP" sz="1200" smtClean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pPr eaLnBrk="1" hangingPunct="1"/>
              <a:t>19</a:t>
            </a:fld>
            <a:endParaRPr lang="en-US" altLang="ja-JP" sz="1200" smtClean="0">
              <a:solidFill>
                <a:schemeClr val="tx1"/>
              </a:solidFill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8525" y="739775"/>
            <a:ext cx="4937125" cy="370205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ja-JP" altLang="en-US" smtClean="0"/>
              <a:t>本日は有難うございました。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 userDrawn="1"/>
        </p:nvSpPr>
        <p:spPr bwMode="gray">
          <a:xfrm>
            <a:off x="5499647" y="6599238"/>
            <a:ext cx="3193503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pl-PL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 ULSI Systems Co., Ltd. </a:t>
            </a: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2014. 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  <p:grpSp>
        <p:nvGrpSpPr>
          <p:cNvPr id="5" name="グループ化 93"/>
          <p:cNvGrpSpPr>
            <a:grpSpLocks/>
          </p:cNvGrpSpPr>
          <p:nvPr userDrawn="1"/>
        </p:nvGrpSpPr>
        <p:grpSpPr bwMode="auto">
          <a:xfrm>
            <a:off x="6843713" y="547688"/>
            <a:ext cx="1984375" cy="569912"/>
            <a:chOff x="6642100" y="547566"/>
            <a:chExt cx="1982788" cy="569913"/>
          </a:xfrm>
        </p:grpSpPr>
        <p:sp>
          <p:nvSpPr>
            <p:cNvPr id="6" name="Freeform 5"/>
            <p:cNvSpPr>
              <a:spLocks/>
            </p:cNvSpPr>
            <p:nvPr/>
          </p:nvSpPr>
          <p:spPr bwMode="gray">
            <a:xfrm>
              <a:off x="8099845" y="555503"/>
              <a:ext cx="285521" cy="268288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gray">
            <a:xfrm>
              <a:off x="7206798" y="555503"/>
              <a:ext cx="288694" cy="268288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gray">
            <a:xfrm>
              <a:off x="7433628" y="555503"/>
              <a:ext cx="339453" cy="268288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gray">
            <a:xfrm>
              <a:off x="8440885" y="555503"/>
              <a:ext cx="71380" cy="268288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gray">
            <a:xfrm>
              <a:off x="6768998" y="555503"/>
              <a:ext cx="285521" cy="268288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gray">
            <a:xfrm>
              <a:off x="7110037" y="555503"/>
              <a:ext cx="71381" cy="268288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gray">
            <a:xfrm>
              <a:off x="7760392" y="547566"/>
              <a:ext cx="302971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gray">
            <a:xfrm>
              <a:off x="6642100" y="898404"/>
              <a:ext cx="65035" cy="169863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gray">
            <a:xfrm>
              <a:off x="6742032" y="947617"/>
              <a:ext cx="133243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22"/>
            <p:cNvSpPr>
              <a:spLocks/>
            </p:cNvSpPr>
            <p:nvPr/>
          </p:nvSpPr>
          <p:spPr bwMode="gray">
            <a:xfrm>
              <a:off x="6911759" y="949204"/>
              <a:ext cx="90415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24"/>
            <p:cNvSpPr>
              <a:spLocks noEditPoints="1"/>
            </p:cNvSpPr>
            <p:nvPr/>
          </p:nvSpPr>
          <p:spPr bwMode="gray">
            <a:xfrm>
              <a:off x="7018036" y="947617"/>
              <a:ext cx="138003" cy="169862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gray">
            <a:xfrm>
              <a:off x="7178246" y="947617"/>
              <a:ext cx="52345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29"/>
            <p:cNvSpPr>
              <a:spLocks/>
            </p:cNvSpPr>
            <p:nvPr/>
          </p:nvSpPr>
          <p:spPr bwMode="gray">
            <a:xfrm>
              <a:off x="7195694" y="898404"/>
              <a:ext cx="39656" cy="36513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31"/>
            <p:cNvSpPr>
              <a:spLocks/>
            </p:cNvSpPr>
            <p:nvPr/>
          </p:nvSpPr>
          <p:spPr bwMode="gray">
            <a:xfrm>
              <a:off x="7260730" y="947617"/>
              <a:ext cx="103104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33"/>
            <p:cNvSpPr>
              <a:spLocks noEditPoints="1"/>
            </p:cNvSpPr>
            <p:nvPr/>
          </p:nvSpPr>
          <p:spPr bwMode="gray">
            <a:xfrm>
              <a:off x="7378111" y="949204"/>
              <a:ext cx="114209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36"/>
            <p:cNvSpPr>
              <a:spLocks/>
            </p:cNvSpPr>
            <p:nvPr/>
          </p:nvSpPr>
          <p:spPr bwMode="gray">
            <a:xfrm>
              <a:off x="7687425" y="893642"/>
              <a:ext cx="133243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38"/>
            <p:cNvSpPr>
              <a:spLocks noEditPoints="1"/>
            </p:cNvSpPr>
            <p:nvPr/>
          </p:nvSpPr>
          <p:spPr bwMode="gray">
            <a:xfrm>
              <a:off x="7850808" y="949204"/>
              <a:ext cx="114209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41"/>
            <p:cNvSpPr>
              <a:spLocks/>
            </p:cNvSpPr>
            <p:nvPr/>
          </p:nvSpPr>
          <p:spPr bwMode="gray">
            <a:xfrm>
              <a:off x="7582734" y="915867"/>
              <a:ext cx="90416" cy="153987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Freeform 43"/>
            <p:cNvSpPr>
              <a:spLocks/>
            </p:cNvSpPr>
            <p:nvPr/>
          </p:nvSpPr>
          <p:spPr bwMode="gray">
            <a:xfrm>
              <a:off x="8045913" y="901579"/>
              <a:ext cx="191934" cy="166688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45"/>
            <p:cNvSpPr>
              <a:spLocks noEditPoints="1"/>
            </p:cNvSpPr>
            <p:nvPr/>
          </p:nvSpPr>
          <p:spPr bwMode="gray">
            <a:xfrm>
              <a:off x="8267986" y="949204"/>
              <a:ext cx="11262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48"/>
            <p:cNvSpPr>
              <a:spLocks/>
            </p:cNvSpPr>
            <p:nvPr/>
          </p:nvSpPr>
          <p:spPr bwMode="gray">
            <a:xfrm>
              <a:off x="8536059" y="915867"/>
              <a:ext cx="88829" cy="153987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Freeform 50"/>
            <p:cNvSpPr>
              <a:spLocks/>
            </p:cNvSpPr>
            <p:nvPr/>
          </p:nvSpPr>
          <p:spPr bwMode="gray">
            <a:xfrm>
              <a:off x="8383781" y="950792"/>
              <a:ext cx="141174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Freeform 52"/>
            <p:cNvSpPr>
              <a:spLocks/>
            </p:cNvSpPr>
            <p:nvPr/>
          </p:nvSpPr>
          <p:spPr bwMode="gray">
            <a:xfrm>
              <a:off x="8521783" y="868242"/>
              <a:ext cx="76139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9" name="正方形/長方形 11"/>
          <p:cNvSpPr>
            <a:spLocks noChangeArrowheads="1"/>
          </p:cNvSpPr>
          <p:nvPr userDrawn="1"/>
        </p:nvSpPr>
        <p:spPr bwMode="gray">
          <a:xfrm>
            <a:off x="325438" y="276383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2600"/>
          </a:p>
        </p:txBody>
      </p:sp>
      <p:grpSp>
        <p:nvGrpSpPr>
          <p:cNvPr id="30" name="グループ化 38"/>
          <p:cNvGrpSpPr>
            <a:grpSpLocks/>
          </p:cNvGrpSpPr>
          <p:nvPr userDrawn="1"/>
        </p:nvGrpSpPr>
        <p:grpSpPr bwMode="auto">
          <a:xfrm>
            <a:off x="323850" y="2763838"/>
            <a:ext cx="2179638" cy="109537"/>
            <a:chOff x="312738" y="2747963"/>
            <a:chExt cx="1970087" cy="109537"/>
          </a:xfrm>
        </p:grpSpPr>
        <p:sp>
          <p:nvSpPr>
            <p:cNvPr id="31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正方形/長方形 40"/>
            <p:cNvSpPr/>
            <p:nvPr/>
          </p:nvSpPr>
          <p:spPr bwMode="gray">
            <a:xfrm>
              <a:off x="312738" y="2747963"/>
              <a:ext cx="985761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06" name="Rectangle 1058"/>
          <p:cNvSpPr>
            <a:spLocks noGrp="1" noChangeArrowheads="1"/>
          </p:cNvSpPr>
          <p:nvPr>
            <p:ph type="ctrTitle" sz="quarter"/>
          </p:nvPr>
        </p:nvSpPr>
        <p:spPr>
          <a:xfrm>
            <a:off x="2428875" y="3113088"/>
            <a:ext cx="4252913" cy="579437"/>
          </a:xfrm>
        </p:spPr>
        <p:txBody>
          <a:bodyPr wrap="none" lIns="0" tIns="0" rIns="0" bIns="0"/>
          <a:lstStyle>
            <a:lvl1pPr>
              <a:defRPr sz="29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28875" y="3656013"/>
            <a:ext cx="3454400" cy="431800"/>
          </a:xfrm>
        </p:spPr>
        <p:txBody>
          <a:bodyPr wrap="none" lIns="0" tIns="0" rIns="0" bIns="0" anchor="ctr"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1459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5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D7A83-B00A-451E-8FA8-7B4B9A8C536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9123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2B415-7D29-4F1E-BACA-9A28AB6B5DF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65800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2A395-3234-40DD-889D-4BF65525A8B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0833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51638" y="180975"/>
            <a:ext cx="2212975" cy="641667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2713" y="180975"/>
            <a:ext cx="6486525" cy="641667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66C75-A7F6-439E-B936-4536AB70026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80684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の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1213" y="3429000"/>
            <a:ext cx="5759238" cy="449263"/>
          </a:xfrm>
          <a:prstGeom prst="rect">
            <a:avLst/>
          </a:prstGeom>
        </p:spPr>
        <p:txBody>
          <a:bodyPr anchor="b" anchorCtr="0"/>
          <a:lstStyle>
            <a:lvl1pPr>
              <a:defRPr sz="3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11" name="サブタイトル 2"/>
          <p:cNvSpPr>
            <a:spLocks noGrp="1"/>
          </p:cNvSpPr>
          <p:nvPr>
            <p:ph type="subTitle" idx="1"/>
          </p:nvPr>
        </p:nvSpPr>
        <p:spPr>
          <a:xfrm>
            <a:off x="3351211" y="3813533"/>
            <a:ext cx="575923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lang="ja-JP" altLang="en-US" sz="2200" kern="12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noProof="0" smtClean="0"/>
              <a:t>マスタ サブタイトルの書式設定</a:t>
            </a:r>
            <a:endParaRPr lang="ja-JP" altLang="en-US" noProof="0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lnSpc>
                <a:spcPct val="90000"/>
              </a:lnSpc>
              <a:defRPr sz="1400">
                <a:latin typeface="+mn-lt"/>
                <a:ea typeface="HGPｺﾞｼｯｸE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581F6CD7-4503-430D-85B6-3118F55C7D5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608815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BF91C3-4961-435B-887A-9E0E1385CDD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/>
          </p:nvPr>
        </p:nvSpPr>
        <p:spPr>
          <a:xfrm>
            <a:off x="566738" y="3178175"/>
            <a:ext cx="7965702" cy="20891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>
                <a:latin typeface="+mj-ea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latin typeface="+mj-ea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latin typeface="+mj-ea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latin typeface="+mj-ea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grpSp>
        <p:nvGrpSpPr>
          <p:cNvPr id="6" name="グループ化 93"/>
          <p:cNvGrpSpPr>
            <a:grpSpLocks/>
          </p:cNvGrpSpPr>
          <p:nvPr userDrawn="1"/>
        </p:nvGrpSpPr>
        <p:grpSpPr bwMode="auto">
          <a:xfrm>
            <a:off x="6843713" y="547688"/>
            <a:ext cx="1984375" cy="569912"/>
            <a:chOff x="6642100" y="547566"/>
            <a:chExt cx="1982788" cy="569913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8099845" y="555503"/>
              <a:ext cx="285521" cy="268288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gray">
            <a:xfrm>
              <a:off x="7206798" y="555503"/>
              <a:ext cx="288694" cy="268288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9"/>
            <p:cNvSpPr>
              <a:spLocks noEditPoints="1"/>
            </p:cNvSpPr>
            <p:nvPr/>
          </p:nvSpPr>
          <p:spPr bwMode="gray">
            <a:xfrm>
              <a:off x="7433628" y="555503"/>
              <a:ext cx="339453" cy="268288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gray">
            <a:xfrm>
              <a:off x="8440885" y="555503"/>
              <a:ext cx="71380" cy="268288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gray">
            <a:xfrm>
              <a:off x="6768998" y="555503"/>
              <a:ext cx="285521" cy="268288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gray">
            <a:xfrm>
              <a:off x="7110037" y="555503"/>
              <a:ext cx="71381" cy="268288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gray">
            <a:xfrm>
              <a:off x="7760392" y="547566"/>
              <a:ext cx="302971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gray">
            <a:xfrm>
              <a:off x="6642100" y="898404"/>
              <a:ext cx="65035" cy="169863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gray">
            <a:xfrm>
              <a:off x="6742032" y="947617"/>
              <a:ext cx="133243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gray">
            <a:xfrm>
              <a:off x="6911759" y="949204"/>
              <a:ext cx="90415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24"/>
            <p:cNvSpPr>
              <a:spLocks noEditPoints="1"/>
            </p:cNvSpPr>
            <p:nvPr/>
          </p:nvSpPr>
          <p:spPr bwMode="gray">
            <a:xfrm>
              <a:off x="7018036" y="947617"/>
              <a:ext cx="138003" cy="169862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27"/>
            <p:cNvSpPr>
              <a:spLocks/>
            </p:cNvSpPr>
            <p:nvPr/>
          </p:nvSpPr>
          <p:spPr bwMode="gray">
            <a:xfrm>
              <a:off x="7178246" y="947617"/>
              <a:ext cx="52345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29"/>
            <p:cNvSpPr>
              <a:spLocks/>
            </p:cNvSpPr>
            <p:nvPr/>
          </p:nvSpPr>
          <p:spPr bwMode="gray">
            <a:xfrm>
              <a:off x="7195694" y="898404"/>
              <a:ext cx="39656" cy="36513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31"/>
            <p:cNvSpPr>
              <a:spLocks/>
            </p:cNvSpPr>
            <p:nvPr/>
          </p:nvSpPr>
          <p:spPr bwMode="gray">
            <a:xfrm>
              <a:off x="7260730" y="947617"/>
              <a:ext cx="103104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33"/>
            <p:cNvSpPr>
              <a:spLocks noEditPoints="1"/>
            </p:cNvSpPr>
            <p:nvPr/>
          </p:nvSpPr>
          <p:spPr bwMode="gray">
            <a:xfrm>
              <a:off x="7378111" y="949204"/>
              <a:ext cx="114209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36"/>
            <p:cNvSpPr>
              <a:spLocks/>
            </p:cNvSpPr>
            <p:nvPr/>
          </p:nvSpPr>
          <p:spPr bwMode="gray">
            <a:xfrm>
              <a:off x="7687425" y="893642"/>
              <a:ext cx="133243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38"/>
            <p:cNvSpPr>
              <a:spLocks noEditPoints="1"/>
            </p:cNvSpPr>
            <p:nvPr/>
          </p:nvSpPr>
          <p:spPr bwMode="gray">
            <a:xfrm>
              <a:off x="7850808" y="949204"/>
              <a:ext cx="114209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Freeform 41"/>
            <p:cNvSpPr>
              <a:spLocks/>
            </p:cNvSpPr>
            <p:nvPr/>
          </p:nvSpPr>
          <p:spPr bwMode="gray">
            <a:xfrm>
              <a:off x="7582734" y="915867"/>
              <a:ext cx="90416" cy="153987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gray">
            <a:xfrm>
              <a:off x="8045913" y="901579"/>
              <a:ext cx="191934" cy="166688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45"/>
            <p:cNvSpPr>
              <a:spLocks noEditPoints="1"/>
            </p:cNvSpPr>
            <p:nvPr/>
          </p:nvSpPr>
          <p:spPr bwMode="gray">
            <a:xfrm>
              <a:off x="8267986" y="949204"/>
              <a:ext cx="11262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Freeform 48"/>
            <p:cNvSpPr>
              <a:spLocks/>
            </p:cNvSpPr>
            <p:nvPr/>
          </p:nvSpPr>
          <p:spPr bwMode="gray">
            <a:xfrm>
              <a:off x="8536059" y="915867"/>
              <a:ext cx="88829" cy="153987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Freeform 50"/>
            <p:cNvSpPr>
              <a:spLocks/>
            </p:cNvSpPr>
            <p:nvPr/>
          </p:nvSpPr>
          <p:spPr bwMode="gray">
            <a:xfrm>
              <a:off x="8383781" y="950792"/>
              <a:ext cx="141174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52"/>
            <p:cNvSpPr>
              <a:spLocks/>
            </p:cNvSpPr>
            <p:nvPr/>
          </p:nvSpPr>
          <p:spPr bwMode="gray">
            <a:xfrm>
              <a:off x="8521783" y="868242"/>
              <a:ext cx="76139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0" name="正方形/長方形 11"/>
          <p:cNvSpPr>
            <a:spLocks noChangeArrowheads="1"/>
          </p:cNvSpPr>
          <p:nvPr userDrawn="1"/>
        </p:nvSpPr>
        <p:spPr bwMode="gray">
          <a:xfrm>
            <a:off x="325438" y="276383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2600"/>
          </a:p>
        </p:txBody>
      </p:sp>
      <p:grpSp>
        <p:nvGrpSpPr>
          <p:cNvPr id="31" name="グループ化 38"/>
          <p:cNvGrpSpPr>
            <a:grpSpLocks/>
          </p:cNvGrpSpPr>
          <p:nvPr userDrawn="1"/>
        </p:nvGrpSpPr>
        <p:grpSpPr bwMode="auto">
          <a:xfrm>
            <a:off x="323850" y="2763838"/>
            <a:ext cx="2179638" cy="109537"/>
            <a:chOff x="312738" y="2747963"/>
            <a:chExt cx="1970087" cy="109537"/>
          </a:xfrm>
        </p:grpSpPr>
        <p:sp>
          <p:nvSpPr>
            <p:cNvPr id="32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正方形/長方形 40"/>
            <p:cNvSpPr/>
            <p:nvPr/>
          </p:nvSpPr>
          <p:spPr bwMode="gray">
            <a:xfrm>
              <a:off x="312738" y="2747963"/>
              <a:ext cx="985761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4" name="Text Box 13"/>
          <p:cNvSpPr txBox="1">
            <a:spLocks noChangeArrowheads="1"/>
          </p:cNvSpPr>
          <p:nvPr userDrawn="1"/>
        </p:nvSpPr>
        <p:spPr bwMode="gray">
          <a:xfrm>
            <a:off x="5499647" y="6599238"/>
            <a:ext cx="3193503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pl-PL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 ULSI Systems Co., Ltd. </a:t>
            </a: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2014. 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  <p:sp>
        <p:nvSpPr>
          <p:cNvPr id="36" name="Text Box 29"/>
          <p:cNvSpPr txBox="1">
            <a:spLocks noChangeArrowheads="1"/>
          </p:cNvSpPr>
          <p:nvPr userDrawn="1"/>
        </p:nvSpPr>
        <p:spPr bwMode="gray">
          <a:xfrm>
            <a:off x="547688" y="2159000"/>
            <a:ext cx="18510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/>
            <a:r>
              <a:rPr lang="en-US" altLang="ja-JP" sz="3000" b="1" dirty="0">
                <a:solidFill>
                  <a:srgbClr val="1A1A1A"/>
                </a:solidFill>
                <a:latin typeface="Arial" pitchFamily="34" charset="0"/>
                <a:cs typeface="Arial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46678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6738" y="3152775"/>
            <a:ext cx="7772400" cy="452432"/>
          </a:xfrm>
        </p:spPr>
        <p:txBody>
          <a:bodyPr anchor="t"/>
          <a:lstStyle>
            <a:lvl1pPr algn="l">
              <a:defRPr sz="2600" b="0" cap="all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4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78403-9797-4537-9DE2-9AAA7D01E4D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5" name="グループ化 93"/>
          <p:cNvGrpSpPr>
            <a:grpSpLocks/>
          </p:cNvGrpSpPr>
          <p:nvPr userDrawn="1"/>
        </p:nvGrpSpPr>
        <p:grpSpPr bwMode="auto">
          <a:xfrm>
            <a:off x="6843713" y="547688"/>
            <a:ext cx="1984375" cy="569912"/>
            <a:chOff x="6642100" y="547566"/>
            <a:chExt cx="1982788" cy="569913"/>
          </a:xfrm>
        </p:grpSpPr>
        <p:sp>
          <p:nvSpPr>
            <p:cNvPr id="6" name="Freeform 5"/>
            <p:cNvSpPr>
              <a:spLocks/>
            </p:cNvSpPr>
            <p:nvPr/>
          </p:nvSpPr>
          <p:spPr bwMode="gray">
            <a:xfrm>
              <a:off x="8099845" y="555503"/>
              <a:ext cx="285521" cy="268288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gray">
            <a:xfrm>
              <a:off x="7206798" y="555503"/>
              <a:ext cx="288694" cy="268288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gray">
            <a:xfrm>
              <a:off x="7433628" y="555503"/>
              <a:ext cx="339453" cy="268288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gray">
            <a:xfrm>
              <a:off x="8440885" y="555503"/>
              <a:ext cx="71380" cy="268288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gray">
            <a:xfrm>
              <a:off x="6768998" y="555503"/>
              <a:ext cx="285521" cy="268288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gray">
            <a:xfrm>
              <a:off x="7110037" y="555503"/>
              <a:ext cx="71381" cy="268288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gray">
            <a:xfrm>
              <a:off x="7760392" y="547566"/>
              <a:ext cx="302971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gray">
            <a:xfrm>
              <a:off x="6642100" y="898404"/>
              <a:ext cx="65035" cy="169863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gray">
            <a:xfrm>
              <a:off x="6742032" y="947617"/>
              <a:ext cx="133243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22"/>
            <p:cNvSpPr>
              <a:spLocks/>
            </p:cNvSpPr>
            <p:nvPr/>
          </p:nvSpPr>
          <p:spPr bwMode="gray">
            <a:xfrm>
              <a:off x="6911759" y="949204"/>
              <a:ext cx="90415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24"/>
            <p:cNvSpPr>
              <a:spLocks noEditPoints="1"/>
            </p:cNvSpPr>
            <p:nvPr/>
          </p:nvSpPr>
          <p:spPr bwMode="gray">
            <a:xfrm>
              <a:off x="7018036" y="947617"/>
              <a:ext cx="138003" cy="169862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gray">
            <a:xfrm>
              <a:off x="7178246" y="947617"/>
              <a:ext cx="52345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29"/>
            <p:cNvSpPr>
              <a:spLocks/>
            </p:cNvSpPr>
            <p:nvPr/>
          </p:nvSpPr>
          <p:spPr bwMode="gray">
            <a:xfrm>
              <a:off x="7195694" y="898404"/>
              <a:ext cx="39656" cy="36513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31"/>
            <p:cNvSpPr>
              <a:spLocks/>
            </p:cNvSpPr>
            <p:nvPr/>
          </p:nvSpPr>
          <p:spPr bwMode="gray">
            <a:xfrm>
              <a:off x="7260730" y="947617"/>
              <a:ext cx="103104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33"/>
            <p:cNvSpPr>
              <a:spLocks noEditPoints="1"/>
            </p:cNvSpPr>
            <p:nvPr/>
          </p:nvSpPr>
          <p:spPr bwMode="gray">
            <a:xfrm>
              <a:off x="7378111" y="949204"/>
              <a:ext cx="114209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36"/>
            <p:cNvSpPr>
              <a:spLocks/>
            </p:cNvSpPr>
            <p:nvPr/>
          </p:nvSpPr>
          <p:spPr bwMode="gray">
            <a:xfrm>
              <a:off x="7687425" y="893642"/>
              <a:ext cx="133243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38"/>
            <p:cNvSpPr>
              <a:spLocks noEditPoints="1"/>
            </p:cNvSpPr>
            <p:nvPr/>
          </p:nvSpPr>
          <p:spPr bwMode="gray">
            <a:xfrm>
              <a:off x="7850808" y="949204"/>
              <a:ext cx="114209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41"/>
            <p:cNvSpPr>
              <a:spLocks/>
            </p:cNvSpPr>
            <p:nvPr/>
          </p:nvSpPr>
          <p:spPr bwMode="gray">
            <a:xfrm>
              <a:off x="7582734" y="915867"/>
              <a:ext cx="90416" cy="153987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Freeform 43"/>
            <p:cNvSpPr>
              <a:spLocks/>
            </p:cNvSpPr>
            <p:nvPr/>
          </p:nvSpPr>
          <p:spPr bwMode="gray">
            <a:xfrm>
              <a:off x="8045913" y="901579"/>
              <a:ext cx="191934" cy="166688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45"/>
            <p:cNvSpPr>
              <a:spLocks noEditPoints="1"/>
            </p:cNvSpPr>
            <p:nvPr/>
          </p:nvSpPr>
          <p:spPr bwMode="gray">
            <a:xfrm>
              <a:off x="8267986" y="949204"/>
              <a:ext cx="11262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48"/>
            <p:cNvSpPr>
              <a:spLocks/>
            </p:cNvSpPr>
            <p:nvPr/>
          </p:nvSpPr>
          <p:spPr bwMode="gray">
            <a:xfrm>
              <a:off x="8536059" y="915867"/>
              <a:ext cx="88829" cy="153987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Freeform 50"/>
            <p:cNvSpPr>
              <a:spLocks/>
            </p:cNvSpPr>
            <p:nvPr/>
          </p:nvSpPr>
          <p:spPr bwMode="gray">
            <a:xfrm>
              <a:off x="8383781" y="950792"/>
              <a:ext cx="141174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Freeform 52"/>
            <p:cNvSpPr>
              <a:spLocks/>
            </p:cNvSpPr>
            <p:nvPr/>
          </p:nvSpPr>
          <p:spPr bwMode="gray">
            <a:xfrm>
              <a:off x="8521783" y="868242"/>
              <a:ext cx="76139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9" name="正方形/長方形 11"/>
          <p:cNvSpPr>
            <a:spLocks noChangeArrowheads="1"/>
          </p:cNvSpPr>
          <p:nvPr userDrawn="1"/>
        </p:nvSpPr>
        <p:spPr bwMode="gray">
          <a:xfrm>
            <a:off x="325438" y="276383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2600"/>
          </a:p>
        </p:txBody>
      </p:sp>
      <p:grpSp>
        <p:nvGrpSpPr>
          <p:cNvPr id="30" name="グループ化 38"/>
          <p:cNvGrpSpPr>
            <a:grpSpLocks/>
          </p:cNvGrpSpPr>
          <p:nvPr userDrawn="1"/>
        </p:nvGrpSpPr>
        <p:grpSpPr bwMode="auto">
          <a:xfrm>
            <a:off x="323850" y="2763838"/>
            <a:ext cx="2179638" cy="109537"/>
            <a:chOff x="312738" y="2747963"/>
            <a:chExt cx="1970087" cy="109537"/>
          </a:xfrm>
        </p:grpSpPr>
        <p:sp>
          <p:nvSpPr>
            <p:cNvPr id="31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正方形/長方形 40"/>
            <p:cNvSpPr/>
            <p:nvPr/>
          </p:nvSpPr>
          <p:spPr bwMode="gray">
            <a:xfrm>
              <a:off x="312738" y="2747963"/>
              <a:ext cx="985761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3" name="Text Box 13"/>
          <p:cNvSpPr txBox="1">
            <a:spLocks noChangeArrowheads="1"/>
          </p:cNvSpPr>
          <p:nvPr userDrawn="1"/>
        </p:nvSpPr>
        <p:spPr bwMode="gray">
          <a:xfrm>
            <a:off x="5499647" y="6599238"/>
            <a:ext cx="3193503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pl-PL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 ULSI Systems Co., Ltd. </a:t>
            </a: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2014. 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0321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8454E-519B-441A-A0BB-CC668D95BA1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297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リード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388" y="908050"/>
            <a:ext cx="8785225" cy="864766"/>
          </a:xfrm>
        </p:spPr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8454E-519B-441A-A0BB-CC668D95BA1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4060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68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68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629B4-FF38-4553-8E11-1933ACAC96F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52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3202E-4C98-4BD3-8F5A-F536DAF7191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742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tabLst>
                <a:tab pos="896938" algn="l"/>
              </a:tabLst>
              <a:defRPr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7FA61-85A9-48C5-8CB0-340F2AD3BEB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246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350E2-02B0-4548-AA9B-25B377CEFAE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2463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785225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075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12713" y="180975"/>
            <a:ext cx="73818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gray">
          <a:xfrm>
            <a:off x="5499647" y="6599238"/>
            <a:ext cx="3193503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pl-PL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 ULSI Systems Co., Ltd. </a:t>
            </a: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2015. 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  <p:sp>
        <p:nvSpPr>
          <p:cNvPr id="6" name="正方形/長方形 11"/>
          <p:cNvSpPr>
            <a:spLocks noChangeArrowheads="1"/>
          </p:cNvSpPr>
          <p:nvPr/>
        </p:nvSpPr>
        <p:spPr bwMode="gray">
          <a:xfrm>
            <a:off x="0" y="739775"/>
            <a:ext cx="9144000" cy="74613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2600"/>
          </a:p>
        </p:txBody>
      </p:sp>
      <p:grpSp>
        <p:nvGrpSpPr>
          <p:cNvPr id="3078" name="グループ化 62"/>
          <p:cNvGrpSpPr>
            <a:grpSpLocks/>
          </p:cNvGrpSpPr>
          <p:nvPr/>
        </p:nvGrpSpPr>
        <p:grpSpPr bwMode="auto">
          <a:xfrm>
            <a:off x="0" y="739775"/>
            <a:ext cx="1481138" cy="74613"/>
            <a:chOff x="312738" y="2747963"/>
            <a:chExt cx="1970087" cy="109537"/>
          </a:xfrm>
        </p:grpSpPr>
        <p:sp>
          <p:nvSpPr>
            <p:cNvPr id="8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正方形/長方形 89"/>
            <p:cNvSpPr/>
            <p:nvPr/>
          </p:nvSpPr>
          <p:spPr bwMode="gray">
            <a:xfrm>
              <a:off x="312738" y="2747963"/>
              <a:ext cx="986100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079" name="グループ化 37"/>
          <p:cNvGrpSpPr>
            <a:grpSpLocks/>
          </p:cNvGrpSpPr>
          <p:nvPr/>
        </p:nvGrpSpPr>
        <p:grpSpPr bwMode="auto">
          <a:xfrm>
            <a:off x="7624763" y="201613"/>
            <a:ext cx="1346200" cy="387350"/>
            <a:chOff x="6642100" y="547566"/>
            <a:chExt cx="1982788" cy="569913"/>
          </a:xfrm>
        </p:grpSpPr>
        <p:sp>
          <p:nvSpPr>
            <p:cNvPr id="11" name="Freeform 5"/>
            <p:cNvSpPr>
              <a:spLocks/>
            </p:cNvSpPr>
            <p:nvPr/>
          </p:nvSpPr>
          <p:spPr bwMode="gray">
            <a:xfrm>
              <a:off x="8098794" y="554572"/>
              <a:ext cx="285260" cy="26860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gray">
            <a:xfrm>
              <a:off x="7207943" y="554572"/>
              <a:ext cx="287597" cy="26860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gray">
            <a:xfrm>
              <a:off x="7434747" y="554572"/>
              <a:ext cx="336700" cy="26860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gray">
            <a:xfrm>
              <a:off x="8440170" y="554572"/>
              <a:ext cx="72485" cy="26860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gray">
            <a:xfrm>
              <a:off x="6768362" y="554572"/>
              <a:ext cx="287597" cy="26860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gray">
            <a:xfrm>
              <a:off x="7109739" y="554572"/>
              <a:ext cx="72483" cy="26860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">
            <a:xfrm>
              <a:off x="7759756" y="547566"/>
              <a:ext cx="303965" cy="282620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gray">
            <a:xfrm>
              <a:off x="6642100" y="897922"/>
              <a:ext cx="65469" cy="170506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6742642" y="946972"/>
              <a:ext cx="133278" cy="121457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gray">
            <a:xfrm>
              <a:off x="6910992" y="949308"/>
              <a:ext cx="91190" cy="121457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24"/>
            <p:cNvSpPr>
              <a:spLocks noEditPoints="1"/>
            </p:cNvSpPr>
            <p:nvPr/>
          </p:nvSpPr>
          <p:spPr bwMode="gray">
            <a:xfrm>
              <a:off x="7018548" y="946972"/>
              <a:ext cx="137954" cy="170507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gray">
            <a:xfrm>
              <a:off x="7177546" y="946972"/>
              <a:ext cx="53779" cy="121457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gray">
            <a:xfrm>
              <a:off x="7196251" y="897922"/>
              <a:ext cx="39750" cy="37371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Freeform 31"/>
            <p:cNvSpPr>
              <a:spLocks/>
            </p:cNvSpPr>
            <p:nvPr/>
          </p:nvSpPr>
          <p:spPr bwMode="gray">
            <a:xfrm>
              <a:off x="7261721" y="946972"/>
              <a:ext cx="102881" cy="121457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33"/>
            <p:cNvSpPr>
              <a:spLocks noEditPoints="1"/>
            </p:cNvSpPr>
            <p:nvPr/>
          </p:nvSpPr>
          <p:spPr bwMode="gray">
            <a:xfrm>
              <a:off x="7378630" y="949308"/>
              <a:ext cx="114572" cy="121457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36"/>
            <p:cNvSpPr>
              <a:spLocks/>
            </p:cNvSpPr>
            <p:nvPr/>
          </p:nvSpPr>
          <p:spPr bwMode="gray">
            <a:xfrm>
              <a:off x="7687272" y="893251"/>
              <a:ext cx="133278" cy="175177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Freeform 38"/>
            <p:cNvSpPr>
              <a:spLocks noEditPoints="1"/>
            </p:cNvSpPr>
            <p:nvPr/>
          </p:nvSpPr>
          <p:spPr bwMode="gray">
            <a:xfrm>
              <a:off x="7850945" y="949308"/>
              <a:ext cx="114572" cy="121457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Freeform 41"/>
            <p:cNvSpPr>
              <a:spLocks/>
            </p:cNvSpPr>
            <p:nvPr/>
          </p:nvSpPr>
          <p:spPr bwMode="gray">
            <a:xfrm>
              <a:off x="7584391" y="916608"/>
              <a:ext cx="88851" cy="154157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43"/>
            <p:cNvSpPr>
              <a:spLocks/>
            </p:cNvSpPr>
            <p:nvPr/>
          </p:nvSpPr>
          <p:spPr bwMode="gray">
            <a:xfrm>
              <a:off x="8045016" y="902594"/>
              <a:ext cx="191732" cy="165835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45"/>
            <p:cNvSpPr>
              <a:spLocks noEditPoints="1"/>
            </p:cNvSpPr>
            <p:nvPr/>
          </p:nvSpPr>
          <p:spPr bwMode="gray">
            <a:xfrm>
              <a:off x="8267144" y="949308"/>
              <a:ext cx="112233" cy="121457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48"/>
            <p:cNvSpPr>
              <a:spLocks/>
            </p:cNvSpPr>
            <p:nvPr/>
          </p:nvSpPr>
          <p:spPr bwMode="gray">
            <a:xfrm>
              <a:off x="8536037" y="916608"/>
              <a:ext cx="88851" cy="154157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Freeform 50"/>
            <p:cNvSpPr>
              <a:spLocks/>
            </p:cNvSpPr>
            <p:nvPr/>
          </p:nvSpPr>
          <p:spPr bwMode="gray">
            <a:xfrm>
              <a:off x="8384053" y="951643"/>
              <a:ext cx="140292" cy="11678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Freeform 52"/>
            <p:cNvSpPr>
              <a:spLocks/>
            </p:cNvSpPr>
            <p:nvPr/>
          </p:nvSpPr>
          <p:spPr bwMode="gray">
            <a:xfrm>
              <a:off x="8522007" y="867557"/>
              <a:ext cx="74822" cy="49051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4" name="スライド番号プレースホルダ 2"/>
          <p:cNvSpPr>
            <a:spLocks noGrp="1"/>
          </p:cNvSpPr>
          <p:nvPr>
            <p:ph type="sldNum" sz="quarter" idx="4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ABF91C3-4961-435B-887A-9E0E1385CDD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3" r:id="rId3"/>
    <p:sldLayoutId id="2147483694" r:id="rId4"/>
    <p:sldLayoutId id="2147483697" r:id="rId5"/>
    <p:sldLayoutId id="2147483692" r:id="rId6"/>
    <p:sldLayoutId id="2147483691" r:id="rId7"/>
    <p:sldLayoutId id="2147483690" r:id="rId8"/>
    <p:sldLayoutId id="2147483689" r:id="rId9"/>
    <p:sldLayoutId id="2147483688" r:id="rId10"/>
    <p:sldLayoutId id="2147483687" r:id="rId11"/>
    <p:sldLayoutId id="2147483686" r:id="rId12"/>
    <p:sldLayoutId id="2147483685" r:id="rId13"/>
    <p:sldLayoutId id="2147483698" r:id="rId14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809625" algn="l"/>
        </a:tabLs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809625" algn="l"/>
        </a:tabLs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809625" algn="l"/>
        </a:tabLs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809625" algn="l"/>
        </a:tabLs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809625" algn="l"/>
        </a:tabLs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tabLst>
          <a:tab pos="809625" algn="l"/>
        </a:tabLs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tabLst>
          <a:tab pos="809625" algn="l"/>
        </a:tabLs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tabLst>
          <a:tab pos="809625" algn="l"/>
        </a:tabLs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tabLst>
          <a:tab pos="809625" algn="l"/>
        </a:tabLs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tabLst>
          <a:tab pos="4127500" algn="l"/>
        </a:tabLst>
        <a:defRPr kumimoji="1" sz="2200">
          <a:solidFill>
            <a:srgbClr val="000000"/>
          </a:solidFill>
          <a:latin typeface="+mn-lt"/>
          <a:ea typeface="+mn-ea"/>
          <a:cs typeface="+mn-cs"/>
        </a:defRPr>
      </a:lvl1pPr>
      <a:lvl2pPr marL="544513" indent="-2746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tabLst>
          <a:tab pos="4127500" algn="l"/>
        </a:tabLst>
        <a:defRPr kumimoji="1" sz="2000">
          <a:solidFill>
            <a:srgbClr val="000000"/>
          </a:solidFill>
          <a:latin typeface="+mn-lt"/>
          <a:ea typeface="+mn-ea"/>
        </a:defRPr>
      </a:lvl2pPr>
      <a:lvl3pPr marL="728663" indent="-1825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tabLst>
          <a:tab pos="4127500" algn="l"/>
        </a:tabLst>
        <a:defRPr kumimoji="1">
          <a:solidFill>
            <a:srgbClr val="000000"/>
          </a:solidFill>
          <a:latin typeface="+mn-lt"/>
          <a:ea typeface="+mn-ea"/>
        </a:defRPr>
      </a:lvl3pPr>
      <a:lvl4pPr marL="914400" indent="-184150" algn="l" rtl="0" eaLnBrk="0" fontAlgn="base" hangingPunct="0">
        <a:spcBef>
          <a:spcPct val="20000"/>
        </a:spcBef>
        <a:spcAft>
          <a:spcPct val="0"/>
        </a:spcAft>
        <a:buChar char="–"/>
        <a:tabLst>
          <a:tab pos="4127500" algn="l"/>
        </a:tabLst>
        <a:defRPr kumimoji="1" sz="1600">
          <a:solidFill>
            <a:srgbClr val="000000"/>
          </a:solidFill>
          <a:latin typeface="+mn-lt"/>
          <a:ea typeface="+mn-ea"/>
        </a:defRPr>
      </a:lvl4pPr>
      <a:lvl5pPr marL="1058863" indent="-142875" algn="l" rtl="0" eaLnBrk="0" fontAlgn="base" hangingPunct="0">
        <a:spcBef>
          <a:spcPct val="20000"/>
        </a:spcBef>
        <a:spcAft>
          <a:spcPct val="0"/>
        </a:spcAft>
        <a:buChar char="»"/>
        <a:tabLst>
          <a:tab pos="4127500" algn="l"/>
        </a:tabLst>
        <a:defRPr kumimoji="1" sz="1400">
          <a:solidFill>
            <a:srgbClr val="000000"/>
          </a:solidFill>
          <a:latin typeface="+mn-lt"/>
          <a:ea typeface="+mn-ea"/>
        </a:defRPr>
      </a:lvl5pPr>
      <a:lvl6pPr marL="1516063" indent="-142875" algn="l" rtl="0" fontAlgn="base">
        <a:spcBef>
          <a:spcPct val="20000"/>
        </a:spcBef>
        <a:spcAft>
          <a:spcPct val="0"/>
        </a:spcAft>
        <a:buChar char="»"/>
        <a:tabLst>
          <a:tab pos="4127500" algn="l"/>
        </a:tabLst>
        <a:defRPr kumimoji="1" sz="1400">
          <a:solidFill>
            <a:srgbClr val="000000"/>
          </a:solidFill>
          <a:latin typeface="+mn-lt"/>
          <a:ea typeface="+mn-ea"/>
        </a:defRPr>
      </a:lvl6pPr>
      <a:lvl7pPr marL="1973263" indent="-142875" algn="l" rtl="0" fontAlgn="base">
        <a:spcBef>
          <a:spcPct val="20000"/>
        </a:spcBef>
        <a:spcAft>
          <a:spcPct val="0"/>
        </a:spcAft>
        <a:buChar char="»"/>
        <a:tabLst>
          <a:tab pos="4127500" algn="l"/>
        </a:tabLst>
        <a:defRPr kumimoji="1" sz="1400">
          <a:solidFill>
            <a:srgbClr val="000000"/>
          </a:solidFill>
          <a:latin typeface="+mn-lt"/>
          <a:ea typeface="+mn-ea"/>
        </a:defRPr>
      </a:lvl7pPr>
      <a:lvl8pPr marL="2430463" indent="-142875" algn="l" rtl="0" fontAlgn="base">
        <a:spcBef>
          <a:spcPct val="20000"/>
        </a:spcBef>
        <a:spcAft>
          <a:spcPct val="0"/>
        </a:spcAft>
        <a:buChar char="»"/>
        <a:tabLst>
          <a:tab pos="4127500" algn="l"/>
        </a:tabLst>
        <a:defRPr kumimoji="1" sz="1400">
          <a:solidFill>
            <a:srgbClr val="000000"/>
          </a:solidFill>
          <a:latin typeface="+mn-lt"/>
          <a:ea typeface="+mn-ea"/>
        </a:defRPr>
      </a:lvl8pPr>
      <a:lvl9pPr marL="2887663" indent="-142875" algn="l" rtl="0" fontAlgn="base">
        <a:spcBef>
          <a:spcPct val="20000"/>
        </a:spcBef>
        <a:spcAft>
          <a:spcPct val="0"/>
        </a:spcAft>
        <a:buChar char="»"/>
        <a:tabLst>
          <a:tab pos="4127500" algn="l"/>
        </a:tabLst>
        <a:defRPr kumimoji="1" sz="1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3341688" y="4589258"/>
            <a:ext cx="2382837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8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２０１５年 </a:t>
            </a:r>
            <a:r>
              <a:rPr lang="en-US" altLang="ja-JP" sz="1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3</a:t>
            </a:r>
            <a:r>
              <a:rPr lang="ja-JP" altLang="en-US" sz="1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月 </a:t>
            </a:r>
            <a:r>
              <a:rPr lang="en-US" altLang="ja-JP" sz="1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17</a:t>
            </a:r>
            <a:r>
              <a:rPr lang="ja-JP" altLang="en-US" sz="1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日</a:t>
            </a:r>
            <a:endParaRPr lang="ja-JP" altLang="en-US" sz="18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4099" name="Picture 6" descr="日本語ヨコ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4990896"/>
            <a:ext cx="30575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タイトル 60"/>
          <p:cNvSpPr>
            <a:spLocks/>
          </p:cNvSpPr>
          <p:nvPr/>
        </p:nvSpPr>
        <p:spPr bwMode="auto">
          <a:xfrm>
            <a:off x="385763" y="3525794"/>
            <a:ext cx="8294687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4200"/>
              </a:lnSpc>
            </a:pPr>
            <a:r>
              <a:rPr lang="ja-JP" altLang="en-US" sz="24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ＦＰＧＡ</a:t>
            </a:r>
            <a:r>
              <a:rPr lang="ja-JP" altLang="en-US" sz="24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及び</a:t>
            </a:r>
            <a:r>
              <a:rPr lang="ja-JP" altLang="en-US" sz="24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ＧＰＧＰＵへ</a:t>
            </a:r>
            <a:r>
              <a:rPr lang="ja-JP" altLang="en-US" sz="24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の取組みとご提案</a:t>
            </a:r>
            <a:endParaRPr lang="en-US" altLang="ja-JP" sz="24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 flipV="1">
            <a:off x="1475656" y="4175369"/>
            <a:ext cx="6192688" cy="45719"/>
          </a:xfrm>
          <a:prstGeom prst="rect">
            <a:avLst/>
          </a:prstGeom>
          <a:gradFill rotWithShape="0">
            <a:gsLst>
              <a:gs pos="0">
                <a:srgbClr val="686868"/>
              </a:gs>
              <a:gs pos="100000">
                <a:srgbClr val="EDEDE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endParaRPr lang="ja-JP" altLang="en-US" b="1">
              <a:solidFill>
                <a:schemeClr val="tx1"/>
              </a:solidFill>
              <a:latin typeface="Arial" charset="0"/>
              <a:ea typeface="HGPｺﾞｼｯｸE" pitchFamily="50" charset="-128"/>
            </a:endParaRPr>
          </a:p>
        </p:txBody>
      </p:sp>
      <p:sp>
        <p:nvSpPr>
          <p:cNvPr id="4102" name="テキスト ボックス 1"/>
          <p:cNvSpPr txBox="1">
            <a:spLocks noChangeArrowheads="1"/>
          </p:cNvSpPr>
          <p:nvPr/>
        </p:nvSpPr>
        <p:spPr bwMode="auto">
          <a:xfrm>
            <a:off x="385763" y="1268760"/>
            <a:ext cx="450956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 dirty="0"/>
              <a:t>日立アロカメディカル株式</a:t>
            </a:r>
            <a:r>
              <a:rPr lang="ja-JP" altLang="en-US" sz="2400" dirty="0" smtClean="0"/>
              <a:t>会社 </a:t>
            </a:r>
            <a:r>
              <a:rPr lang="ja-JP" altLang="en-US" sz="2400" dirty="0" smtClean="0">
                <a:latin typeface="HGSｺﾞｼｯｸE" pitchFamily="50" charset="-128"/>
                <a:ea typeface="HGSｺﾞｼｯｸE" pitchFamily="50" charset="-128"/>
              </a:rPr>
              <a:t>殿</a:t>
            </a:r>
            <a:endParaRPr lang="ja-JP" altLang="en-US" sz="2400" dirty="0">
              <a:latin typeface="HGSｺﾞｼｯｸE" pitchFamily="50" charset="-128"/>
              <a:ea typeface="HGSｺﾞｼｯｸE" pitchFamily="50" charset="-128"/>
            </a:endParaRPr>
          </a:p>
        </p:txBody>
      </p:sp>
      <p:sp>
        <p:nvSpPr>
          <p:cNvPr id="4103" name="Text Box 5"/>
          <p:cNvSpPr txBox="1">
            <a:spLocks noChangeArrowheads="1"/>
          </p:cNvSpPr>
          <p:nvPr/>
        </p:nvSpPr>
        <p:spPr bwMode="auto">
          <a:xfrm>
            <a:off x="2237135" y="5419324"/>
            <a:ext cx="5215185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デバイス事業部</a:t>
            </a:r>
            <a:r>
              <a:rPr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/</a:t>
            </a:r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組込アーキテクテャ設計部長　</a:t>
            </a:r>
            <a:r>
              <a:rPr lang="ja-JP" altLang="en-US" sz="16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小倉</a:t>
            </a:r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 建治</a:t>
            </a:r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　</a:t>
            </a:r>
            <a:endParaRPr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9408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71800" y="3284983"/>
            <a:ext cx="6338651" cy="593279"/>
          </a:xfrm>
        </p:spPr>
        <p:txBody>
          <a:bodyPr/>
          <a:lstStyle/>
          <a:p>
            <a:r>
              <a:rPr lang="en-US" altLang="ja-JP" dirty="0" smtClean="0"/>
              <a:t>FPGA</a:t>
            </a:r>
            <a:r>
              <a:rPr lang="ja-JP" altLang="en-US" dirty="0" smtClean="0"/>
              <a:t>及び</a:t>
            </a:r>
            <a:r>
              <a:rPr lang="en-US" altLang="ja-JP" dirty="0" smtClean="0"/>
              <a:t>GPGPU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取組みとご提案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771800" y="3813533"/>
            <a:ext cx="5759239" cy="430887"/>
          </a:xfrm>
        </p:spPr>
        <p:txBody>
          <a:bodyPr/>
          <a:lstStyle/>
          <a:p>
            <a:r>
              <a:rPr lang="ja-JP" altLang="en-US" i="1" dirty="0" smtClean="0">
                <a:solidFill>
                  <a:srgbClr val="C00000"/>
                </a:solidFill>
              </a:rPr>
              <a:t>３</a:t>
            </a:r>
            <a:r>
              <a:rPr lang="en-US" altLang="ja-JP" i="1" dirty="0" smtClean="0">
                <a:solidFill>
                  <a:srgbClr val="C00000"/>
                </a:solidFill>
              </a:rPr>
              <a:t>. </a:t>
            </a:r>
            <a:r>
              <a:rPr lang="ja-JP" altLang="en-US" i="1" dirty="0" smtClean="0">
                <a:solidFill>
                  <a:srgbClr val="C00000"/>
                </a:solidFill>
              </a:rPr>
              <a:t>まとめとご提案</a:t>
            </a:r>
            <a:endParaRPr kumimoji="1" lang="ja-JP" alt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572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180431" y="122404"/>
            <a:ext cx="719161" cy="71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/>
            </a:outerShdw>
          </a:effectLst>
        </p:spPr>
        <p:txBody>
          <a:bodyPr wrap="square" lIns="54000" tIns="10800" rIns="54000" bIns="10800">
            <a:spAutoFit/>
          </a:bodyPr>
          <a:lstStyle/>
          <a:p>
            <a:pPr>
              <a:defRPr/>
            </a:pPr>
            <a:r>
              <a:rPr lang="en-US" altLang="ja-JP" sz="5000" i="1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3</a:t>
            </a:r>
            <a:endParaRPr lang="en-US" altLang="ja-JP" sz="5000" i="1" dirty="0">
              <a:solidFill>
                <a:schemeClr val="tx1"/>
              </a:solidFill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980728"/>
            <a:ext cx="8748464" cy="295232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ja-JP" altLang="en-US" sz="2000" b="1" dirty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sz="2000" b="1" dirty="0" smtClean="0">
                <a:solidFill>
                  <a:schemeClr val="tx1"/>
                </a:solidFill>
                <a:latin typeface="+mn-ea"/>
              </a:rPr>
              <a:t>（１</a:t>
            </a:r>
            <a:r>
              <a:rPr lang="ja-JP" altLang="en-US" sz="2000" b="1" dirty="0" smtClean="0">
                <a:solidFill>
                  <a:schemeClr val="tx1"/>
                </a:solidFill>
                <a:latin typeface="+mn-ea"/>
              </a:rPr>
              <a:t>）</a:t>
            </a:r>
            <a:r>
              <a:rPr lang="en-US" altLang="ja-JP" sz="2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ja-JP" sz="2000" b="1" dirty="0">
                <a:solidFill>
                  <a:schemeClr val="tx1"/>
                </a:solidFill>
                <a:latin typeface="+mn-ea"/>
              </a:rPr>
              <a:t>ARM</a:t>
            </a:r>
            <a:r>
              <a:rPr lang="ja-JP" altLang="en-US" sz="2000" b="1" dirty="0">
                <a:solidFill>
                  <a:schemeClr val="tx1"/>
                </a:solidFill>
                <a:latin typeface="+mn-ea"/>
              </a:rPr>
              <a:t>コア内蔵</a:t>
            </a:r>
            <a:r>
              <a:rPr lang="en-US" altLang="ja-JP" sz="2000" b="1" dirty="0">
                <a:solidFill>
                  <a:schemeClr val="tx1"/>
                </a:solidFill>
                <a:latin typeface="+mn-ea"/>
              </a:rPr>
              <a:t>SOC-FPGA/</a:t>
            </a:r>
            <a:r>
              <a:rPr lang="ja-JP" altLang="en-US" sz="2000" b="1" dirty="0">
                <a:solidFill>
                  <a:schemeClr val="tx1"/>
                </a:solidFill>
                <a:latin typeface="+mn-ea"/>
              </a:rPr>
              <a:t>高速高機能</a:t>
            </a:r>
            <a:r>
              <a:rPr lang="en-US" altLang="ja-JP" sz="2000" b="1" dirty="0">
                <a:solidFill>
                  <a:schemeClr val="tx1"/>
                </a:solidFill>
                <a:latin typeface="+mn-ea"/>
              </a:rPr>
              <a:t>FPGA</a:t>
            </a:r>
            <a:r>
              <a:rPr lang="ja-JP" altLang="en-US" sz="2000" b="1" dirty="0" smtClean="0">
                <a:solidFill>
                  <a:schemeClr val="tx1"/>
                </a:solidFill>
                <a:latin typeface="+mn-ea"/>
              </a:rPr>
              <a:t>設計</a:t>
            </a:r>
            <a:r>
              <a:rPr lang="en-US" altLang="ja-JP" sz="20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2000" b="1" dirty="0" smtClean="0">
                <a:solidFill>
                  <a:schemeClr val="tx1"/>
                </a:solidFill>
                <a:latin typeface="+mn-ea"/>
              </a:rPr>
              <a:t>高安全</a:t>
            </a:r>
            <a:r>
              <a:rPr lang="en-US" altLang="ja-JP" sz="2000" b="1" dirty="0">
                <a:solidFill>
                  <a:schemeClr val="tx1"/>
                </a:solidFill>
                <a:latin typeface="+mn-ea"/>
              </a:rPr>
              <a:t>FPGA</a:t>
            </a:r>
            <a:r>
              <a:rPr lang="ja-JP" altLang="en-US" sz="2000" b="1" dirty="0" smtClean="0">
                <a:solidFill>
                  <a:schemeClr val="tx1"/>
                </a:solidFill>
                <a:latin typeface="+mn-ea"/>
              </a:rPr>
              <a:t>技術</a:t>
            </a:r>
            <a:r>
              <a:rPr lang="ja-JP" altLang="en-US" sz="2000" b="1" dirty="0">
                <a:solidFill>
                  <a:schemeClr val="tx1"/>
                </a:solidFill>
                <a:latin typeface="+mn-ea"/>
              </a:rPr>
              <a:t>適用</a:t>
            </a:r>
            <a:endParaRPr lang="en-US" altLang="ja-JP" sz="2000" b="1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2000" b="1" dirty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sz="2000" b="1" dirty="0" smtClean="0">
                <a:solidFill>
                  <a:schemeClr val="tx1"/>
                </a:solidFill>
                <a:latin typeface="+mn-ea"/>
              </a:rPr>
              <a:t>　　</a:t>
            </a:r>
            <a:r>
              <a:rPr lang="ja-JP" altLang="en-US" sz="2000" b="1" dirty="0">
                <a:solidFill>
                  <a:schemeClr val="tx1"/>
                </a:solidFill>
                <a:latin typeface="+mn-ea"/>
              </a:rPr>
              <a:t>１）</a:t>
            </a:r>
            <a:r>
              <a:rPr lang="ja-JP" altLang="en-US" sz="2000" b="1" dirty="0">
                <a:solidFill>
                  <a:schemeClr val="accent2"/>
                </a:solidFill>
                <a:latin typeface="+mn-ea"/>
              </a:rPr>
              <a:t>ＦＰＧＡ性能最大化、最適化</a:t>
            </a:r>
            <a:r>
              <a:rPr lang="ja-JP" altLang="en-US" sz="2000" b="1" dirty="0" smtClean="0">
                <a:solidFill>
                  <a:schemeClr val="accent2"/>
                </a:solidFill>
                <a:latin typeface="+mn-ea"/>
              </a:rPr>
              <a:t>設計と実装</a:t>
            </a:r>
            <a:endParaRPr lang="en-US" altLang="ja-JP" sz="2000" b="1" dirty="0" smtClean="0">
              <a:solidFill>
                <a:schemeClr val="accent2"/>
              </a:solidFill>
              <a:latin typeface="+mn-e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2000" b="1" dirty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sz="2000" b="1" dirty="0" smtClean="0">
                <a:solidFill>
                  <a:schemeClr val="tx1"/>
                </a:solidFill>
                <a:latin typeface="+mn-ea"/>
              </a:rPr>
              <a:t>　　２）</a:t>
            </a:r>
            <a:r>
              <a:rPr lang="en-US" altLang="ja-JP" sz="2000" b="1" dirty="0" smtClean="0">
                <a:solidFill>
                  <a:schemeClr val="accent2"/>
                </a:solidFill>
                <a:latin typeface="+mn-ea"/>
              </a:rPr>
              <a:t>ALTERA SOC-FPGA</a:t>
            </a:r>
            <a:r>
              <a:rPr lang="ja-JP" altLang="en-US" sz="2000" b="1" dirty="0" err="1" smtClean="0">
                <a:solidFill>
                  <a:schemeClr val="accent2"/>
                </a:solidFill>
                <a:latin typeface="+mn-ea"/>
              </a:rPr>
              <a:t>での</a:t>
            </a:r>
            <a:r>
              <a:rPr lang="ja-JP" altLang="en-US" sz="2000" b="1" dirty="0" smtClean="0">
                <a:solidFill>
                  <a:schemeClr val="accent2"/>
                </a:solidFill>
                <a:latin typeface="+mn-ea"/>
              </a:rPr>
              <a:t>システム設計と</a:t>
            </a:r>
            <a:r>
              <a:rPr lang="ja-JP" altLang="en-US" sz="2000" b="1" dirty="0" smtClean="0">
                <a:solidFill>
                  <a:schemeClr val="accent2"/>
                </a:solidFill>
                <a:latin typeface="+mn-ea"/>
              </a:rPr>
              <a:t>実装</a:t>
            </a:r>
            <a:endParaRPr lang="en-US" altLang="ja-JP" sz="2000" b="1" dirty="0" smtClean="0">
              <a:solidFill>
                <a:schemeClr val="accent2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2000" b="1" dirty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sz="2000" b="1" dirty="0">
                <a:solidFill>
                  <a:schemeClr val="tx1"/>
                </a:solidFill>
                <a:latin typeface="+mn-ea"/>
              </a:rPr>
              <a:t>　　３</a:t>
            </a:r>
            <a:r>
              <a:rPr lang="ja-JP" altLang="en-US" sz="2000" b="1" dirty="0" smtClean="0">
                <a:solidFill>
                  <a:schemeClr val="tx1"/>
                </a:solidFill>
                <a:latin typeface="+mn-ea"/>
              </a:rPr>
              <a:t>）</a:t>
            </a:r>
            <a:r>
              <a:rPr lang="en-US" altLang="ja-JP" sz="2000" b="1" dirty="0" smtClean="0">
                <a:solidFill>
                  <a:schemeClr val="accent2"/>
                </a:solidFill>
                <a:latin typeface="+mn-ea"/>
              </a:rPr>
              <a:t>ALTERA DSN</a:t>
            </a:r>
            <a:r>
              <a:rPr lang="ja-JP" altLang="en-US" sz="2000" b="1" dirty="0" smtClean="0">
                <a:solidFill>
                  <a:schemeClr val="accent2"/>
                </a:solidFill>
                <a:latin typeface="+mn-ea"/>
              </a:rPr>
              <a:t>パートナー関係を活用した設計開発</a:t>
            </a:r>
            <a:endParaRPr lang="en-US" altLang="ja-JP" sz="2000" b="1" dirty="0" smtClean="0">
              <a:solidFill>
                <a:schemeClr val="accent2"/>
              </a:solidFill>
              <a:latin typeface="+mn-ea"/>
            </a:endParaRPr>
          </a:p>
          <a:p>
            <a:pPr marL="0" indent="0">
              <a:buNone/>
            </a:pPr>
            <a:endParaRPr lang="en-US" altLang="ja-JP" sz="20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2000" b="1" dirty="0">
                <a:solidFill>
                  <a:schemeClr val="tx1"/>
                </a:solidFill>
                <a:latin typeface="+mn-ea"/>
              </a:rPr>
              <a:t>　（</a:t>
            </a:r>
            <a:r>
              <a:rPr lang="ja-JP" altLang="en-US" sz="2000" b="1" dirty="0" smtClean="0">
                <a:solidFill>
                  <a:schemeClr val="tx1"/>
                </a:solidFill>
                <a:latin typeface="+mn-ea"/>
              </a:rPr>
              <a:t>２</a:t>
            </a:r>
            <a:r>
              <a:rPr lang="ja-JP" altLang="en-US" sz="2000" b="1" dirty="0" smtClean="0">
                <a:solidFill>
                  <a:schemeClr val="tx1"/>
                </a:solidFill>
                <a:latin typeface="+mn-ea"/>
              </a:rPr>
              <a:t>）</a:t>
            </a:r>
            <a:r>
              <a:rPr lang="en-US" altLang="ja-JP" sz="2000" b="1" dirty="0">
                <a:solidFill>
                  <a:srgbClr val="1C1C1C"/>
                </a:solidFill>
                <a:latin typeface="HGPｺﾞｼｯｸE" pitchFamily="50" charset="-128"/>
                <a:ea typeface="HGPｺﾞｼｯｸE" pitchFamily="50" charset="-128"/>
              </a:rPr>
              <a:t> GPGPU</a:t>
            </a:r>
            <a:r>
              <a:rPr lang="ja-JP" altLang="en-US" sz="2000" b="1" dirty="0">
                <a:solidFill>
                  <a:srgbClr val="1C1C1C"/>
                </a:solidFill>
                <a:latin typeface="HGPｺﾞｼｯｸE" pitchFamily="50" charset="-128"/>
                <a:ea typeface="HGPｺﾞｼｯｸE" pitchFamily="50" charset="-128"/>
              </a:rPr>
              <a:t>によるアプリケーション高速化ビジネス</a:t>
            </a:r>
            <a:endParaRPr lang="en-US" altLang="ja-JP" sz="2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 marL="0" indent="0" eaLnBrk="1" hangingPunct="1">
              <a:buNone/>
            </a:pPr>
            <a:r>
              <a:rPr lang="ja-JP" altLang="en-US" sz="2000" b="1" dirty="0">
                <a:solidFill>
                  <a:schemeClr val="tx1"/>
                </a:solidFill>
                <a:latin typeface="+mn-ea"/>
              </a:rPr>
              <a:t>　　　１）</a:t>
            </a:r>
            <a:r>
              <a:rPr lang="en-US" altLang="ja-JP" sz="2000" b="1" dirty="0" smtClean="0">
                <a:solidFill>
                  <a:schemeClr val="accent2"/>
                </a:solidFill>
              </a:rPr>
              <a:t>GPGPU</a:t>
            </a:r>
            <a:r>
              <a:rPr lang="ja-JP" altLang="en-US" sz="2000" b="1" dirty="0">
                <a:solidFill>
                  <a:schemeClr val="accent2"/>
                </a:solidFill>
              </a:rPr>
              <a:t>の活用により、既存プログラムの処理速度</a:t>
            </a:r>
            <a:r>
              <a:rPr lang="ja-JP" altLang="en-US" sz="2000" b="1" dirty="0" smtClean="0">
                <a:solidFill>
                  <a:schemeClr val="accent2"/>
                </a:solidFill>
              </a:rPr>
              <a:t>を高速化</a:t>
            </a:r>
            <a:endParaRPr lang="en-US" altLang="ja-JP" sz="2000" b="1" dirty="0" smtClean="0">
              <a:solidFill>
                <a:schemeClr val="accent2"/>
              </a:solidFill>
            </a:endParaRPr>
          </a:p>
          <a:p>
            <a:pPr marL="0" indent="0" eaLnBrk="1" hangingPunct="1">
              <a:buNone/>
            </a:pPr>
            <a:r>
              <a:rPr lang="ja-JP" altLang="en-US" sz="2000" b="1" dirty="0">
                <a:solidFill>
                  <a:schemeClr val="tx1"/>
                </a:solidFill>
                <a:latin typeface="+mn-ea"/>
              </a:rPr>
              <a:t>　　　２）</a:t>
            </a:r>
            <a:r>
              <a:rPr lang="ja-JP" altLang="en-US" sz="2000" b="1" dirty="0" smtClean="0">
                <a:solidFill>
                  <a:schemeClr val="accent2"/>
                </a:solidFill>
              </a:rPr>
              <a:t>高負荷</a:t>
            </a:r>
            <a:r>
              <a:rPr lang="ja-JP" altLang="en-US" sz="2000" b="1" dirty="0">
                <a:solidFill>
                  <a:schemeClr val="accent2"/>
                </a:solidFill>
              </a:rPr>
              <a:t>処理のリアルタイム化を実現</a:t>
            </a:r>
          </a:p>
          <a:p>
            <a:pPr marL="0" indent="0">
              <a:buNone/>
            </a:pPr>
            <a:endParaRPr lang="en-US" altLang="ja-JP" sz="2000" b="1" dirty="0" smtClean="0">
              <a:solidFill>
                <a:schemeClr val="tx1"/>
              </a:solidFill>
              <a:latin typeface="+mn-ea"/>
            </a:endParaRPr>
          </a:p>
          <a:p>
            <a:pPr>
              <a:buFont typeface="Wingdings" pitchFamily="2" charset="2"/>
              <a:buChar char="u"/>
            </a:pP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3336" y="4293096"/>
            <a:ext cx="8712049" cy="208672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知見豊富な上位システム設計者を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アサイン</a:t>
            </a:r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ja-JP" sz="2400" dirty="0" smtClean="0">
                <a:solidFill>
                  <a:schemeClr val="tx1"/>
                </a:solidFill>
                <a:latin typeface="+mn-ea"/>
              </a:rPr>
              <a:t>FPGA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上位設計者と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</a:rPr>
              <a:t>GPGPU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上位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設計者が連携し、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</a:rPr>
              <a:t>FPGA-GPU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システム分割、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</a:rPr>
              <a:t>GPU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向けアルゴリズム、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</a:rPr>
              <a:t>FPGA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内部構造検討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などにより、システムの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最適アーキテクチャをご提案</a:t>
            </a:r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上位仕様から実装検証まで、品質確保、計画遵守する開発チームをアサイン</a:t>
            </a:r>
            <a:endParaRPr lang="en-US" altLang="ja-JP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 bwMode="auto">
          <a:xfrm>
            <a:off x="539552" y="254114"/>
            <a:ext cx="7381875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896938" algn="l"/>
              </a:tabLs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tabLst>
                <a:tab pos="896938" algn="l"/>
              </a:tabLs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tabLst>
                <a:tab pos="896938" algn="l"/>
              </a:tabLs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tabLst>
                <a:tab pos="896938" algn="l"/>
              </a:tabLs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tabLst>
                <a:tab pos="896938" algn="l"/>
              </a:tabLs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6938" algn="l"/>
              </a:tabLs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6938" algn="l"/>
              </a:tabLs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6938" algn="l"/>
              </a:tabLs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6938" algn="l"/>
              </a:tabLs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r>
              <a:rPr lang="en-US" altLang="ja-JP" sz="260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600" dirty="0" smtClean="0">
                <a:solidFill>
                  <a:schemeClr val="tx1"/>
                </a:solidFill>
                <a:latin typeface="+mn-ea"/>
                <a:ea typeface="+mn-ea"/>
              </a:rPr>
              <a:t>１</a:t>
            </a:r>
            <a:r>
              <a:rPr lang="en-US" altLang="ja-JP" sz="26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r>
              <a:rPr lang="ja-JP" altLang="en-US" sz="2600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2600" dirty="0" smtClean="0">
                <a:solidFill>
                  <a:schemeClr val="tx1"/>
                </a:solidFill>
                <a:latin typeface="+mn-ea"/>
                <a:ea typeface="+mn-ea"/>
              </a:rPr>
              <a:t>FPGA</a:t>
            </a:r>
            <a:r>
              <a:rPr lang="ja-JP" altLang="en-US" sz="2600" dirty="0" smtClean="0">
                <a:solidFill>
                  <a:schemeClr val="tx1"/>
                </a:solidFill>
                <a:latin typeface="+mn-ea"/>
                <a:ea typeface="+mn-ea"/>
              </a:rPr>
              <a:t>設計及び</a:t>
            </a:r>
            <a:r>
              <a:rPr lang="en-US" altLang="ja-JP" sz="2600" dirty="0" smtClean="0">
                <a:solidFill>
                  <a:schemeClr val="tx1"/>
                </a:solidFill>
                <a:latin typeface="+mn-ea"/>
                <a:ea typeface="+mn-ea"/>
              </a:rPr>
              <a:t>GPGPU</a:t>
            </a:r>
            <a:r>
              <a:rPr lang="ja-JP" altLang="en-US" sz="2600" dirty="0" smtClean="0">
                <a:solidFill>
                  <a:schemeClr val="tx1"/>
                </a:solidFill>
                <a:latin typeface="+mn-ea"/>
                <a:ea typeface="+mn-ea"/>
              </a:rPr>
              <a:t>応用分野でのご提案</a:t>
            </a:r>
            <a:endParaRPr lang="ja-JP" altLang="en-US" sz="2600" dirty="0">
              <a:solidFill>
                <a:srgbClr val="1C1C1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61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9750" y="5372100"/>
            <a:ext cx="3203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2015/3/17</a:t>
            </a:r>
            <a:endParaRPr lang="ja-JP" altLang="en-US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9750" y="3933056"/>
            <a:ext cx="52705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600" b="1" dirty="0">
                <a:solidFill>
                  <a:schemeClr val="tx1"/>
                </a:solidFill>
                <a:latin typeface="Arial" charset="0"/>
                <a:ea typeface="Arial Unicode MS" pitchFamily="50" charset="-128"/>
                <a:cs typeface="Arial Unicode MS" pitchFamily="50" charset="-128"/>
              </a:rPr>
              <a:t>END</a:t>
            </a: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638175" y="5086350"/>
            <a:ext cx="37898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ja-JP" altLang="en-US"/>
          </a:p>
        </p:txBody>
      </p:sp>
      <p:pic>
        <p:nvPicPr>
          <p:cNvPr id="11" name="Picture 5" descr="日本語ヨコ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5740400"/>
            <a:ext cx="3619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251520" y="4598258"/>
            <a:ext cx="460851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ts val="4200"/>
              </a:lnSpc>
            </a:pPr>
            <a:r>
              <a:rPr lang="ja-JP" altLang="en-US" sz="1800" dirty="0" smtClean="0">
                <a:solidFill>
                  <a:schemeClr val="tx1"/>
                </a:solidFill>
              </a:rPr>
              <a:t>ＦＰＧＡ及び</a:t>
            </a:r>
            <a:r>
              <a:rPr lang="en-US" altLang="ja-JP" sz="1800" dirty="0" smtClean="0">
                <a:solidFill>
                  <a:schemeClr val="tx1"/>
                </a:solidFill>
              </a:rPr>
              <a:t>GPGPU</a:t>
            </a:r>
            <a:r>
              <a:rPr lang="ja-JP" altLang="en-US" sz="1800" dirty="0" err="1" smtClean="0">
                <a:solidFill>
                  <a:schemeClr val="tx1"/>
                </a:solidFill>
              </a:rPr>
              <a:t>へ</a:t>
            </a:r>
            <a:r>
              <a:rPr lang="ja-JP" altLang="en-US" sz="1800" dirty="0" err="1" smtClean="0">
                <a:solidFill>
                  <a:schemeClr val="tx1"/>
                </a:solidFill>
              </a:rPr>
              <a:t>の</a:t>
            </a:r>
            <a:r>
              <a:rPr lang="ja-JP" altLang="en-US" sz="1800" dirty="0" smtClean="0">
                <a:solidFill>
                  <a:schemeClr val="tx1"/>
                </a:solidFill>
              </a:rPr>
              <a:t>取組みとご提案</a:t>
            </a:r>
            <a:endParaRPr lang="en-US" altLang="ja-JP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7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sz="quarter"/>
          </p:nvPr>
        </p:nvSpPr>
        <p:spPr>
          <a:xfrm>
            <a:off x="2428875" y="3201982"/>
            <a:ext cx="743793" cy="401648"/>
          </a:xfrm>
        </p:spPr>
        <p:txBody>
          <a:bodyPr/>
          <a:lstStyle/>
          <a:p>
            <a:r>
              <a:rPr kumimoji="1" lang="ja-JP" altLang="en-US" dirty="0" smtClean="0"/>
              <a:t>付録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sz="quarter" idx="1"/>
          </p:nvPr>
        </p:nvSpPr>
        <p:spPr>
          <a:xfrm>
            <a:off x="2428875" y="4016053"/>
            <a:ext cx="3454400" cy="997123"/>
          </a:xfrm>
        </p:spPr>
        <p:txBody>
          <a:bodyPr/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ja-JP" dirty="0" smtClean="0"/>
              <a:t>A. </a:t>
            </a:r>
            <a:r>
              <a:rPr lang="ja-JP" altLang="en-US" dirty="0" smtClean="0"/>
              <a:t>高安全</a:t>
            </a:r>
            <a:r>
              <a:rPr lang="en-US" altLang="ja-JP" dirty="0" smtClean="0"/>
              <a:t>FPGA</a:t>
            </a:r>
            <a:r>
              <a:rPr lang="ja-JP" altLang="en-US" dirty="0" smtClean="0"/>
              <a:t>関連</a:t>
            </a:r>
            <a:endParaRPr lang="en-US" altLang="ja-JP" dirty="0" smtClean="0"/>
          </a:p>
          <a:p>
            <a:pPr marL="342900" indent="-342900">
              <a:buFont typeface="Wingdings" pitchFamily="2" charset="2"/>
              <a:buChar char="n"/>
            </a:pPr>
            <a:r>
              <a:rPr lang="en-US" altLang="ja-JP" dirty="0"/>
              <a:t>B</a:t>
            </a:r>
            <a:r>
              <a:rPr lang="en-US" altLang="ja-JP" dirty="0" smtClean="0"/>
              <a:t>. </a:t>
            </a:r>
            <a:r>
              <a:rPr lang="ja-JP" altLang="en-US" dirty="0" smtClean="0"/>
              <a:t>中性子線評価</a:t>
            </a:r>
            <a:endParaRPr lang="en-US" altLang="ja-JP" dirty="0" smtClean="0"/>
          </a:p>
          <a:p>
            <a:pPr marL="342900" indent="-342900">
              <a:buFont typeface="Wingdings" pitchFamily="2" charset="2"/>
              <a:buChar char="n"/>
            </a:pPr>
            <a:r>
              <a:rPr kumimoji="1" lang="ja-JP" altLang="en-US" dirty="0" smtClean="0"/>
              <a:t>Ｃ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マイコン故障診断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295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7584" y="165103"/>
            <a:ext cx="4099247" cy="452432"/>
          </a:xfrm>
        </p:spPr>
        <p:txBody>
          <a:bodyPr/>
          <a:lstStyle/>
          <a:p>
            <a:r>
              <a:rPr kumimoji="1" lang="en-US" altLang="ja-JP" sz="2600" dirty="0" smtClean="0"/>
              <a:t>FPGA</a:t>
            </a:r>
            <a:r>
              <a:rPr kumimoji="1" lang="ja-JP" altLang="en-US" sz="2600" dirty="0" smtClean="0"/>
              <a:t>の高安全化ニーズ</a:t>
            </a:r>
            <a:endParaRPr kumimoji="1" lang="ja-JP" altLang="en-US" sz="26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機能安全のために、ハードウェアにはシステマティック故障（論理バグに類するもの）と</a:t>
            </a:r>
            <a:r>
              <a:rPr kumimoji="1" lang="ja-JP" altLang="en-US" dirty="0" smtClean="0">
                <a:solidFill>
                  <a:srgbClr val="FF0000"/>
                </a:solidFill>
              </a:rPr>
              <a:t>ランダム故障への対応が</a:t>
            </a:r>
            <a:r>
              <a:rPr lang="ja-JP" altLang="en-US" dirty="0">
                <a:solidFill>
                  <a:srgbClr val="FF0000"/>
                </a:solidFill>
              </a:rPr>
              <a:t>重要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smtClean="0"/>
              <a:t>FPGA</a:t>
            </a:r>
            <a:r>
              <a:rPr lang="ja-JP" altLang="en-US" dirty="0" smtClean="0"/>
              <a:t>では特</a:t>
            </a:r>
            <a:r>
              <a:rPr lang="ja-JP" altLang="en-US" dirty="0"/>
              <a:t>にコンフィグレーションメモリ（</a:t>
            </a:r>
            <a:r>
              <a:rPr lang="en-US" altLang="ja-JP" dirty="0"/>
              <a:t>CRAM</a:t>
            </a:r>
            <a:r>
              <a:rPr lang="ja-JP" altLang="en-US" dirty="0"/>
              <a:t>）の</a:t>
            </a:r>
            <a:r>
              <a:rPr lang="ja-JP" altLang="en-US" dirty="0" smtClean="0">
                <a:solidFill>
                  <a:srgbClr val="FF0000"/>
                </a:solidFill>
              </a:rPr>
              <a:t>ソフトエラーが問題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Line 94"/>
          <p:cNvSpPr>
            <a:spLocks noChangeShapeType="1"/>
          </p:cNvSpPr>
          <p:nvPr/>
        </p:nvSpPr>
        <p:spPr bwMode="auto">
          <a:xfrm>
            <a:off x="5000752" y="4683041"/>
            <a:ext cx="5449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ja-JP" altLang="en-US"/>
          </a:p>
        </p:txBody>
      </p:sp>
      <p:sp>
        <p:nvSpPr>
          <p:cNvPr id="9" name="Line 102"/>
          <p:cNvSpPr>
            <a:spLocks noChangeShapeType="1"/>
          </p:cNvSpPr>
          <p:nvPr/>
        </p:nvSpPr>
        <p:spPr bwMode="auto">
          <a:xfrm>
            <a:off x="5000752" y="4197733"/>
            <a:ext cx="5449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ja-JP" altLang="en-US"/>
          </a:p>
        </p:txBody>
      </p:sp>
      <p:sp>
        <p:nvSpPr>
          <p:cNvPr id="10" name="Freeform 123"/>
          <p:cNvSpPr>
            <a:spLocks/>
          </p:cNvSpPr>
          <p:nvPr/>
        </p:nvSpPr>
        <p:spPr bwMode="auto">
          <a:xfrm>
            <a:off x="5047979" y="2454931"/>
            <a:ext cx="50861" cy="2656039"/>
          </a:xfrm>
          <a:custGeom>
            <a:avLst/>
            <a:gdLst>
              <a:gd name="T0" fmla="*/ 0 w 1"/>
              <a:gd name="T1" fmla="*/ 0 h 988"/>
              <a:gd name="T2" fmla="*/ 0 w 1"/>
              <a:gd name="T3" fmla="*/ 2147483647 h 988"/>
              <a:gd name="T4" fmla="*/ 0 60000 65536"/>
              <a:gd name="T5" fmla="*/ 0 60000 65536"/>
              <a:gd name="T6" fmla="*/ 0 w 1"/>
              <a:gd name="T7" fmla="*/ 0 h 988"/>
              <a:gd name="T8" fmla="*/ 1 w 1"/>
              <a:gd name="T9" fmla="*/ 988 h 9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988">
                <a:moveTo>
                  <a:pt x="0" y="0"/>
                </a:moveTo>
                <a:lnTo>
                  <a:pt x="0" y="98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arrow" w="sm" len="sm"/>
            <a:tailEnd type="none" w="sm" len="sm"/>
          </a:ln>
        </p:spPr>
        <p:txBody>
          <a:bodyPr lIns="0" tIns="0" rIns="0" bIns="0" anchor="ctr"/>
          <a:lstStyle/>
          <a:p>
            <a:endParaRPr lang="ja-JP" altLang="en-US"/>
          </a:p>
        </p:txBody>
      </p:sp>
      <p:sp>
        <p:nvSpPr>
          <p:cNvPr id="11" name="Text Box 88"/>
          <p:cNvSpPr txBox="1">
            <a:spLocks noChangeAspect="1" noChangeArrowheads="1"/>
          </p:cNvSpPr>
          <p:nvPr/>
        </p:nvSpPr>
        <p:spPr bwMode="auto">
          <a:xfrm>
            <a:off x="4460356" y="4598702"/>
            <a:ext cx="445635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ja-JP" sz="1400" dirty="0">
                <a:latin typeface="Tahoma" pitchFamily="34" charset="0"/>
              </a:rPr>
              <a:t>2,000</a:t>
            </a:r>
          </a:p>
        </p:txBody>
      </p:sp>
      <p:sp>
        <p:nvSpPr>
          <p:cNvPr id="12" name="Text Box 88"/>
          <p:cNvSpPr txBox="1">
            <a:spLocks noChangeAspect="1" noChangeArrowheads="1"/>
          </p:cNvSpPr>
          <p:nvPr/>
        </p:nvSpPr>
        <p:spPr bwMode="auto">
          <a:xfrm>
            <a:off x="4469351" y="4134913"/>
            <a:ext cx="443904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ja-JP" sz="1400">
                <a:latin typeface="Tahoma" pitchFamily="34" charset="0"/>
              </a:rPr>
              <a:t>4,000</a:t>
            </a:r>
          </a:p>
        </p:txBody>
      </p:sp>
      <p:sp>
        <p:nvSpPr>
          <p:cNvPr id="13" name="Line 94"/>
          <p:cNvSpPr>
            <a:spLocks noChangeShapeType="1"/>
          </p:cNvSpPr>
          <p:nvPr/>
        </p:nvSpPr>
        <p:spPr bwMode="auto">
          <a:xfrm>
            <a:off x="4993485" y="2835048"/>
            <a:ext cx="5449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ja-JP" altLang="en-US"/>
          </a:p>
        </p:txBody>
      </p:sp>
      <p:sp>
        <p:nvSpPr>
          <p:cNvPr id="14" name="Text Box 88"/>
          <p:cNvSpPr txBox="1">
            <a:spLocks noChangeAspect="1" noChangeArrowheads="1"/>
          </p:cNvSpPr>
          <p:nvPr/>
        </p:nvSpPr>
        <p:spPr bwMode="auto">
          <a:xfrm>
            <a:off x="4379920" y="2750710"/>
            <a:ext cx="543418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ja-JP" sz="1400">
                <a:latin typeface="Tahoma" pitchFamily="34" charset="0"/>
              </a:rPr>
              <a:t>10,000</a:t>
            </a:r>
          </a:p>
        </p:txBody>
      </p:sp>
      <p:sp>
        <p:nvSpPr>
          <p:cNvPr id="15" name="Line 102"/>
          <p:cNvSpPr>
            <a:spLocks noChangeShapeType="1"/>
          </p:cNvSpPr>
          <p:nvPr/>
        </p:nvSpPr>
        <p:spPr bwMode="auto">
          <a:xfrm>
            <a:off x="4995303" y="3745895"/>
            <a:ext cx="5449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ja-JP" altLang="en-US"/>
          </a:p>
        </p:txBody>
      </p:sp>
      <p:sp>
        <p:nvSpPr>
          <p:cNvPr id="16" name="Text Box 88"/>
          <p:cNvSpPr txBox="1">
            <a:spLocks noChangeAspect="1" noChangeArrowheads="1"/>
          </p:cNvSpPr>
          <p:nvPr/>
        </p:nvSpPr>
        <p:spPr bwMode="auto">
          <a:xfrm>
            <a:off x="4462173" y="3673510"/>
            <a:ext cx="445635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ja-JP" sz="1400">
                <a:latin typeface="Tahoma" pitchFamily="34" charset="0"/>
              </a:rPr>
              <a:t>6,000</a:t>
            </a:r>
          </a:p>
        </p:txBody>
      </p:sp>
      <p:sp>
        <p:nvSpPr>
          <p:cNvPr id="17" name="Line 102"/>
          <p:cNvSpPr>
            <a:spLocks noChangeShapeType="1"/>
          </p:cNvSpPr>
          <p:nvPr/>
        </p:nvSpPr>
        <p:spPr bwMode="auto">
          <a:xfrm>
            <a:off x="4989853" y="3294057"/>
            <a:ext cx="5449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ja-JP" altLang="en-US"/>
          </a:p>
        </p:txBody>
      </p:sp>
      <p:sp>
        <p:nvSpPr>
          <p:cNvPr id="18" name="Text Box 88"/>
          <p:cNvSpPr txBox="1">
            <a:spLocks noChangeAspect="1" noChangeArrowheads="1"/>
          </p:cNvSpPr>
          <p:nvPr/>
        </p:nvSpPr>
        <p:spPr bwMode="auto">
          <a:xfrm>
            <a:off x="4456723" y="3212114"/>
            <a:ext cx="445635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ja-JP" sz="1400">
                <a:latin typeface="Tahoma" pitchFamily="34" charset="0"/>
              </a:rPr>
              <a:t>8,000</a:t>
            </a:r>
          </a:p>
        </p:txBody>
      </p:sp>
      <p:sp>
        <p:nvSpPr>
          <p:cNvPr id="19" name="Text Box 87"/>
          <p:cNvSpPr txBox="1">
            <a:spLocks noChangeAspect="1" noChangeArrowheads="1"/>
          </p:cNvSpPr>
          <p:nvPr/>
        </p:nvSpPr>
        <p:spPr bwMode="auto">
          <a:xfrm>
            <a:off x="5315153" y="5512681"/>
            <a:ext cx="234039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ja-JP" sz="1400" dirty="0">
                <a:latin typeface="Tahoma" pitchFamily="34" charset="0"/>
              </a:rPr>
              <a:t>'</a:t>
            </a:r>
            <a:r>
              <a:rPr lang="en-US" altLang="ja-JP" sz="1400" dirty="0" smtClean="0">
                <a:latin typeface="Tahoma" pitchFamily="34" charset="0"/>
              </a:rPr>
              <a:t>05</a:t>
            </a:r>
            <a:endParaRPr lang="en-US" altLang="ja-JP" sz="1400" dirty="0">
              <a:latin typeface="Tahoma" pitchFamily="34" charset="0"/>
            </a:endParaRPr>
          </a:p>
        </p:txBody>
      </p:sp>
      <p:sp>
        <p:nvSpPr>
          <p:cNvPr id="20" name="Text Box 89"/>
          <p:cNvSpPr txBox="1">
            <a:spLocks noChangeAspect="1" noChangeArrowheads="1"/>
          </p:cNvSpPr>
          <p:nvPr/>
        </p:nvSpPr>
        <p:spPr bwMode="auto">
          <a:xfrm>
            <a:off x="6029016" y="5512681"/>
            <a:ext cx="234039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ja-JP" sz="1400" dirty="0">
                <a:latin typeface="Tahoma" pitchFamily="34" charset="0"/>
              </a:rPr>
              <a:t>'</a:t>
            </a:r>
            <a:r>
              <a:rPr lang="en-US" altLang="ja-JP" sz="1400" dirty="0" smtClean="0">
                <a:latin typeface="Tahoma" pitchFamily="34" charset="0"/>
              </a:rPr>
              <a:t>07</a:t>
            </a:r>
            <a:endParaRPr lang="en-US" altLang="ja-JP" sz="1400" dirty="0">
              <a:latin typeface="Tahoma" pitchFamily="34" charset="0"/>
            </a:endParaRPr>
          </a:p>
        </p:txBody>
      </p:sp>
      <p:sp>
        <p:nvSpPr>
          <p:cNvPr id="21" name="Text Box 90"/>
          <p:cNvSpPr txBox="1">
            <a:spLocks noChangeAspect="1" noChangeArrowheads="1"/>
          </p:cNvSpPr>
          <p:nvPr/>
        </p:nvSpPr>
        <p:spPr bwMode="auto">
          <a:xfrm>
            <a:off x="6679303" y="5512681"/>
            <a:ext cx="234039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ja-JP" sz="1400" dirty="0" smtClean="0">
                <a:latin typeface="Tahoma" pitchFamily="34" charset="0"/>
              </a:rPr>
              <a:t>'09</a:t>
            </a:r>
            <a:endParaRPr lang="en-US" altLang="ja-JP" sz="1400" dirty="0">
              <a:latin typeface="Tahoma" pitchFamily="34" charset="0"/>
            </a:endParaRPr>
          </a:p>
        </p:txBody>
      </p:sp>
      <p:sp>
        <p:nvSpPr>
          <p:cNvPr id="22" name="Line 102"/>
          <p:cNvSpPr>
            <a:spLocks noChangeShapeType="1"/>
          </p:cNvSpPr>
          <p:nvPr/>
        </p:nvSpPr>
        <p:spPr bwMode="auto">
          <a:xfrm>
            <a:off x="8157749" y="4723682"/>
            <a:ext cx="5449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ja-JP" altLang="en-US"/>
          </a:p>
        </p:txBody>
      </p:sp>
      <p:sp>
        <p:nvSpPr>
          <p:cNvPr id="23" name="Line 104"/>
          <p:cNvSpPr>
            <a:spLocks noChangeShapeType="1"/>
          </p:cNvSpPr>
          <p:nvPr/>
        </p:nvSpPr>
        <p:spPr bwMode="auto">
          <a:xfrm>
            <a:off x="8157749" y="3253416"/>
            <a:ext cx="5449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ja-JP" altLang="en-US"/>
          </a:p>
        </p:txBody>
      </p:sp>
      <p:sp>
        <p:nvSpPr>
          <p:cNvPr id="24" name="Text Box 106"/>
          <p:cNvSpPr txBox="1">
            <a:spLocks noChangeAspect="1" noChangeArrowheads="1"/>
          </p:cNvSpPr>
          <p:nvPr/>
        </p:nvSpPr>
        <p:spPr bwMode="auto">
          <a:xfrm rot="5400000">
            <a:off x="7981848" y="4002871"/>
            <a:ext cx="1699183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1100" dirty="0">
                <a:latin typeface="Tahoma" pitchFamily="34" charset="0"/>
              </a:rPr>
              <a:t>□</a:t>
            </a:r>
            <a:r>
              <a:rPr lang="en-US" altLang="ja-JP" sz="1400" dirty="0">
                <a:latin typeface="Tahoma" pitchFamily="34" charset="0"/>
              </a:rPr>
              <a:t>CRAM-SER</a:t>
            </a:r>
            <a:r>
              <a:rPr lang="ja-JP" altLang="en-US" sz="1100" dirty="0">
                <a:latin typeface="Tahoma" pitchFamily="34" charset="0"/>
              </a:rPr>
              <a:t>（</a:t>
            </a:r>
            <a:r>
              <a:rPr lang="en-US" altLang="ja-JP" sz="1100" dirty="0">
                <a:latin typeface="Tahoma" pitchFamily="34" charset="0"/>
              </a:rPr>
              <a:t>FIT/</a:t>
            </a:r>
            <a:r>
              <a:rPr lang="en-US" altLang="ja-JP" sz="1100" dirty="0" err="1">
                <a:latin typeface="Tahoma" pitchFamily="34" charset="0"/>
              </a:rPr>
              <a:t>Mbits</a:t>
            </a:r>
            <a:r>
              <a:rPr lang="en-US" altLang="ja-JP" sz="1100" dirty="0">
                <a:latin typeface="Tahoma" pitchFamily="34" charset="0"/>
              </a:rPr>
              <a:t>)</a:t>
            </a:r>
          </a:p>
        </p:txBody>
      </p:sp>
      <p:sp>
        <p:nvSpPr>
          <p:cNvPr id="25" name="Freeform 123"/>
          <p:cNvSpPr>
            <a:spLocks/>
          </p:cNvSpPr>
          <p:nvPr/>
        </p:nvSpPr>
        <p:spPr bwMode="auto">
          <a:xfrm>
            <a:off x="8210428" y="2739422"/>
            <a:ext cx="1817" cy="2361989"/>
          </a:xfrm>
          <a:custGeom>
            <a:avLst/>
            <a:gdLst>
              <a:gd name="T0" fmla="*/ 0 w 1"/>
              <a:gd name="T1" fmla="*/ 0 h 988"/>
              <a:gd name="T2" fmla="*/ 0 w 1"/>
              <a:gd name="T3" fmla="*/ 2147483647 h 988"/>
              <a:gd name="T4" fmla="*/ 0 60000 65536"/>
              <a:gd name="T5" fmla="*/ 0 60000 65536"/>
              <a:gd name="T6" fmla="*/ 0 w 1"/>
              <a:gd name="T7" fmla="*/ 0 h 988"/>
              <a:gd name="T8" fmla="*/ 1 w 1"/>
              <a:gd name="T9" fmla="*/ 988 h 9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988">
                <a:moveTo>
                  <a:pt x="0" y="0"/>
                </a:moveTo>
                <a:lnTo>
                  <a:pt x="0" y="98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arrow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endParaRPr lang="ja-JP" altLang="en-US"/>
          </a:p>
        </p:txBody>
      </p:sp>
      <p:sp>
        <p:nvSpPr>
          <p:cNvPr id="26" name="Freeform 130"/>
          <p:cNvSpPr>
            <a:spLocks/>
          </p:cNvSpPr>
          <p:nvPr/>
        </p:nvSpPr>
        <p:spPr bwMode="auto">
          <a:xfrm rot="21373618">
            <a:off x="7147802" y="2782453"/>
            <a:ext cx="1029932" cy="1506125"/>
          </a:xfrm>
          <a:custGeom>
            <a:avLst/>
            <a:gdLst>
              <a:gd name="T0" fmla="*/ 0 w 384"/>
              <a:gd name="T1" fmla="*/ 2147483647 h 630"/>
              <a:gd name="T2" fmla="*/ 2147483647 w 384"/>
              <a:gd name="T3" fmla="*/ 2147483647 h 630"/>
              <a:gd name="T4" fmla="*/ 2147483647 w 384"/>
              <a:gd name="T5" fmla="*/ 2147483647 h 630"/>
              <a:gd name="T6" fmla="*/ 2147483647 w 384"/>
              <a:gd name="T7" fmla="*/ 2147483647 h 630"/>
              <a:gd name="T8" fmla="*/ 2147483647 w 384"/>
              <a:gd name="T9" fmla="*/ 2147483647 h 630"/>
              <a:gd name="T10" fmla="*/ 2147483647 w 384"/>
              <a:gd name="T11" fmla="*/ 2147483647 h 630"/>
              <a:gd name="T12" fmla="*/ 2147483647 w 384"/>
              <a:gd name="T13" fmla="*/ 2147483647 h 630"/>
              <a:gd name="T14" fmla="*/ 2147483647 w 384"/>
              <a:gd name="T15" fmla="*/ 0 h 630"/>
              <a:gd name="T16" fmla="*/ 2147483647 w 384"/>
              <a:gd name="T17" fmla="*/ 2147483647 h 630"/>
              <a:gd name="T18" fmla="*/ 2147483647 w 384"/>
              <a:gd name="T19" fmla="*/ 2147483647 h 630"/>
              <a:gd name="T20" fmla="*/ 2147483647 w 384"/>
              <a:gd name="T21" fmla="*/ 2147483647 h 630"/>
              <a:gd name="T22" fmla="*/ 2147483647 w 384"/>
              <a:gd name="T23" fmla="*/ 2147483647 h 630"/>
              <a:gd name="T24" fmla="*/ 2147483647 w 384"/>
              <a:gd name="T25" fmla="*/ 2147483647 h 630"/>
              <a:gd name="T26" fmla="*/ 2147483647 w 384"/>
              <a:gd name="T27" fmla="*/ 2147483647 h 630"/>
              <a:gd name="T28" fmla="*/ 2147483647 w 384"/>
              <a:gd name="T29" fmla="*/ 2147483647 h 630"/>
              <a:gd name="T30" fmla="*/ 2147483647 w 384"/>
              <a:gd name="T31" fmla="*/ 2147483647 h 630"/>
              <a:gd name="T32" fmla="*/ 0 w 384"/>
              <a:gd name="T33" fmla="*/ 2147483647 h 63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84"/>
              <a:gd name="T52" fmla="*/ 0 h 630"/>
              <a:gd name="T53" fmla="*/ 384 w 384"/>
              <a:gd name="T54" fmla="*/ 630 h 63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84" h="630">
                <a:moveTo>
                  <a:pt x="0" y="585"/>
                </a:moveTo>
                <a:lnTo>
                  <a:pt x="96" y="510"/>
                </a:lnTo>
                <a:lnTo>
                  <a:pt x="171" y="414"/>
                </a:lnTo>
                <a:lnTo>
                  <a:pt x="225" y="306"/>
                </a:lnTo>
                <a:lnTo>
                  <a:pt x="252" y="195"/>
                </a:lnTo>
                <a:lnTo>
                  <a:pt x="270" y="99"/>
                </a:lnTo>
                <a:lnTo>
                  <a:pt x="222" y="99"/>
                </a:lnTo>
                <a:lnTo>
                  <a:pt x="312" y="0"/>
                </a:lnTo>
                <a:lnTo>
                  <a:pt x="384" y="117"/>
                </a:lnTo>
                <a:lnTo>
                  <a:pt x="327" y="99"/>
                </a:lnTo>
                <a:lnTo>
                  <a:pt x="315" y="186"/>
                </a:lnTo>
                <a:lnTo>
                  <a:pt x="300" y="267"/>
                </a:lnTo>
                <a:lnTo>
                  <a:pt x="276" y="348"/>
                </a:lnTo>
                <a:lnTo>
                  <a:pt x="216" y="459"/>
                </a:lnTo>
                <a:lnTo>
                  <a:pt x="141" y="555"/>
                </a:lnTo>
                <a:lnTo>
                  <a:pt x="39" y="630"/>
                </a:lnTo>
                <a:lnTo>
                  <a:pt x="0" y="585"/>
                </a:lnTo>
                <a:close/>
              </a:path>
            </a:pathLst>
          </a:custGeom>
          <a:gradFill rotWithShape="0">
            <a:gsLst>
              <a:gs pos="0">
                <a:srgbClr val="FFCCFF"/>
              </a:gs>
              <a:gs pos="100000">
                <a:srgbClr val="FF00FF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ja-JP" altLang="en-US"/>
          </a:p>
        </p:txBody>
      </p:sp>
      <p:sp>
        <p:nvSpPr>
          <p:cNvPr id="28" name="Text Box 88"/>
          <p:cNvSpPr txBox="1">
            <a:spLocks noChangeAspect="1" noChangeArrowheads="1"/>
          </p:cNvSpPr>
          <p:nvPr/>
        </p:nvSpPr>
        <p:spPr bwMode="auto">
          <a:xfrm>
            <a:off x="8303834" y="4589804"/>
            <a:ext cx="293350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1400" dirty="0">
                <a:latin typeface="Tahoma" pitchFamily="34" charset="0"/>
              </a:rPr>
              <a:t>100</a:t>
            </a:r>
          </a:p>
        </p:txBody>
      </p:sp>
      <p:sp>
        <p:nvSpPr>
          <p:cNvPr id="29" name="Text Box 90"/>
          <p:cNvSpPr txBox="1">
            <a:spLocks noChangeAspect="1" noChangeArrowheads="1"/>
          </p:cNvSpPr>
          <p:nvPr/>
        </p:nvSpPr>
        <p:spPr bwMode="auto">
          <a:xfrm>
            <a:off x="7295223" y="5512681"/>
            <a:ext cx="413576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ja-JP" sz="1400" dirty="0">
                <a:latin typeface="Tahoma" pitchFamily="34" charset="0"/>
              </a:rPr>
              <a:t>'</a:t>
            </a:r>
            <a:r>
              <a:rPr lang="en-US" altLang="ja-JP" sz="1400" dirty="0" smtClean="0">
                <a:latin typeface="Tahoma" pitchFamily="34" charset="0"/>
              </a:rPr>
              <a:t>11</a:t>
            </a:r>
            <a:r>
              <a:rPr lang="ja-JP" altLang="en-US" sz="1400" dirty="0">
                <a:latin typeface="Tahoma" pitchFamily="34" charset="0"/>
              </a:rPr>
              <a:t>～</a:t>
            </a:r>
            <a:endParaRPr lang="en-US" altLang="ja-JP" sz="1400" dirty="0">
              <a:latin typeface="Tahoma" pitchFamily="34" charset="0"/>
            </a:endParaRPr>
          </a:p>
        </p:txBody>
      </p:sp>
      <p:sp>
        <p:nvSpPr>
          <p:cNvPr id="30" name="Text Box 456"/>
          <p:cNvSpPr txBox="1">
            <a:spLocks noChangeAspect="1" noChangeArrowheads="1"/>
          </p:cNvSpPr>
          <p:nvPr/>
        </p:nvSpPr>
        <p:spPr bwMode="auto">
          <a:xfrm>
            <a:off x="5328022" y="5152641"/>
            <a:ext cx="195566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ja-JP" sz="1400" dirty="0">
                <a:latin typeface="Tahoma" pitchFamily="34" charset="0"/>
              </a:rPr>
              <a:t>90</a:t>
            </a:r>
          </a:p>
        </p:txBody>
      </p:sp>
      <p:sp>
        <p:nvSpPr>
          <p:cNvPr id="31" name="Text Box 458"/>
          <p:cNvSpPr txBox="1">
            <a:spLocks noChangeAspect="1" noChangeArrowheads="1"/>
          </p:cNvSpPr>
          <p:nvPr/>
        </p:nvSpPr>
        <p:spPr bwMode="auto">
          <a:xfrm>
            <a:off x="6363401" y="5152641"/>
            <a:ext cx="195566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ja-JP" sz="1400">
                <a:latin typeface="Tahoma" pitchFamily="34" charset="0"/>
              </a:rPr>
              <a:t>65</a:t>
            </a:r>
          </a:p>
        </p:txBody>
      </p:sp>
      <p:sp>
        <p:nvSpPr>
          <p:cNvPr id="32" name="Text Box 459"/>
          <p:cNvSpPr txBox="1">
            <a:spLocks noChangeAspect="1" noChangeArrowheads="1"/>
          </p:cNvSpPr>
          <p:nvPr/>
        </p:nvSpPr>
        <p:spPr bwMode="auto">
          <a:xfrm>
            <a:off x="6817514" y="5152641"/>
            <a:ext cx="195566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ja-JP" sz="1400">
                <a:latin typeface="Tahoma" pitchFamily="34" charset="0"/>
              </a:rPr>
              <a:t>45</a:t>
            </a:r>
          </a:p>
        </p:txBody>
      </p:sp>
      <p:sp>
        <p:nvSpPr>
          <p:cNvPr id="33" name="Text Box 460"/>
          <p:cNvSpPr txBox="1">
            <a:spLocks noChangeAspect="1" noChangeArrowheads="1"/>
          </p:cNvSpPr>
          <p:nvPr/>
        </p:nvSpPr>
        <p:spPr bwMode="auto">
          <a:xfrm>
            <a:off x="7256532" y="5152641"/>
            <a:ext cx="195566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ja-JP" sz="1400" dirty="0">
                <a:latin typeface="Tahoma" pitchFamily="34" charset="0"/>
              </a:rPr>
              <a:t>32</a:t>
            </a:r>
          </a:p>
        </p:txBody>
      </p:sp>
      <p:sp>
        <p:nvSpPr>
          <p:cNvPr id="34" name="Text Box 461"/>
          <p:cNvSpPr txBox="1">
            <a:spLocks noChangeAspect="1" noChangeArrowheads="1"/>
          </p:cNvSpPr>
          <p:nvPr/>
        </p:nvSpPr>
        <p:spPr bwMode="auto">
          <a:xfrm>
            <a:off x="7531384" y="5152641"/>
            <a:ext cx="195566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ja-JP" sz="1400" dirty="0">
                <a:latin typeface="Tahoma" pitchFamily="34" charset="0"/>
              </a:rPr>
              <a:t>25</a:t>
            </a:r>
          </a:p>
        </p:txBody>
      </p:sp>
      <p:sp>
        <p:nvSpPr>
          <p:cNvPr id="35" name="Text Box 462"/>
          <p:cNvSpPr txBox="1">
            <a:spLocks noChangeAspect="1" noChangeArrowheads="1"/>
          </p:cNvSpPr>
          <p:nvPr/>
        </p:nvSpPr>
        <p:spPr bwMode="auto">
          <a:xfrm>
            <a:off x="7825821" y="5152641"/>
            <a:ext cx="445636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ja-JP" sz="1400" dirty="0">
                <a:latin typeface="Tahoma" pitchFamily="34" charset="0"/>
              </a:rPr>
              <a:t>18nm</a:t>
            </a:r>
          </a:p>
        </p:txBody>
      </p:sp>
      <p:sp>
        <p:nvSpPr>
          <p:cNvPr id="36" name="Text Box 88"/>
          <p:cNvSpPr txBox="1">
            <a:spLocks noChangeAspect="1" noChangeArrowheads="1"/>
          </p:cNvSpPr>
          <p:nvPr/>
        </p:nvSpPr>
        <p:spPr bwMode="auto">
          <a:xfrm>
            <a:off x="8304740" y="3129104"/>
            <a:ext cx="293350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1400">
                <a:latin typeface="Tahoma" pitchFamily="34" charset="0"/>
              </a:rPr>
              <a:t>400</a:t>
            </a:r>
          </a:p>
        </p:txBody>
      </p:sp>
      <p:pic>
        <p:nvPicPr>
          <p:cNvPr id="37" name="Picture 1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0371" y="2844610"/>
            <a:ext cx="1184329" cy="9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直線コネクタ 37"/>
          <p:cNvCxnSpPr/>
          <p:nvPr/>
        </p:nvCxnSpPr>
        <p:spPr>
          <a:xfrm>
            <a:off x="5053429" y="5103799"/>
            <a:ext cx="31606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 bwMode="auto">
          <a:xfrm>
            <a:off x="5058878" y="5459717"/>
            <a:ext cx="31551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 bwMode="auto">
          <a:xfrm>
            <a:off x="5057063" y="5383508"/>
            <a:ext cx="0" cy="109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 bwMode="auto">
          <a:xfrm rot="5400000">
            <a:off x="8159074" y="5431323"/>
            <a:ext cx="1099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117"/>
          <p:cNvSpPr txBox="1">
            <a:spLocks noChangeAspect="1" noChangeArrowheads="1"/>
          </p:cNvSpPr>
          <p:nvPr/>
        </p:nvSpPr>
        <p:spPr bwMode="auto">
          <a:xfrm rot="16200000">
            <a:off x="3202422" y="3723081"/>
            <a:ext cx="1969192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>
                <a:latin typeface="Tahoma" pitchFamily="34" charset="0"/>
                <a:ea typeface="+mn-ea"/>
              </a:rPr>
              <a:t>◆</a:t>
            </a:r>
            <a:r>
              <a:rPr lang="en-US" altLang="ja-JP" sz="1400" dirty="0">
                <a:latin typeface="Tahoma" pitchFamily="34" charset="0"/>
                <a:ea typeface="+mn-ea"/>
              </a:rPr>
              <a:t>FPGA-SER(FIT/Device)</a:t>
            </a:r>
          </a:p>
        </p:txBody>
      </p:sp>
      <p:sp>
        <p:nvSpPr>
          <p:cNvPr id="43" name="フリーフォーム 42"/>
          <p:cNvSpPr/>
          <p:nvPr/>
        </p:nvSpPr>
        <p:spPr>
          <a:xfrm>
            <a:off x="5438520" y="2844610"/>
            <a:ext cx="1082605" cy="808047"/>
          </a:xfrm>
          <a:custGeom>
            <a:avLst/>
            <a:gdLst>
              <a:gd name="connsiteX0" fmla="*/ 0 w 498475"/>
              <a:gd name="connsiteY0" fmla="*/ 187325 h 279400"/>
              <a:gd name="connsiteX1" fmla="*/ 0 w 498475"/>
              <a:gd name="connsiteY1" fmla="*/ 187325 h 279400"/>
              <a:gd name="connsiteX2" fmla="*/ 161925 w 498475"/>
              <a:gd name="connsiteY2" fmla="*/ 279400 h 279400"/>
              <a:gd name="connsiteX3" fmla="*/ 498475 w 498475"/>
              <a:gd name="connsiteY3" fmla="*/ 66675 h 279400"/>
              <a:gd name="connsiteX4" fmla="*/ 327025 w 498475"/>
              <a:gd name="connsiteY4" fmla="*/ 0 h 279400"/>
              <a:gd name="connsiteX5" fmla="*/ 0 w 498475"/>
              <a:gd name="connsiteY5" fmla="*/ 187325 h 279400"/>
              <a:gd name="connsiteX0" fmla="*/ 0 w 599802"/>
              <a:gd name="connsiteY0" fmla="*/ 158055 h 279400"/>
              <a:gd name="connsiteX1" fmla="*/ 101327 w 599802"/>
              <a:gd name="connsiteY1" fmla="*/ 187325 h 279400"/>
              <a:gd name="connsiteX2" fmla="*/ 263252 w 599802"/>
              <a:gd name="connsiteY2" fmla="*/ 279400 h 279400"/>
              <a:gd name="connsiteX3" fmla="*/ 599802 w 599802"/>
              <a:gd name="connsiteY3" fmla="*/ 66675 h 279400"/>
              <a:gd name="connsiteX4" fmla="*/ 428352 w 599802"/>
              <a:gd name="connsiteY4" fmla="*/ 0 h 279400"/>
              <a:gd name="connsiteX5" fmla="*/ 0 w 599802"/>
              <a:gd name="connsiteY5" fmla="*/ 158055 h 279400"/>
              <a:gd name="connsiteX0" fmla="*/ 0 w 599802"/>
              <a:gd name="connsiteY0" fmla="*/ 158055 h 279400"/>
              <a:gd name="connsiteX1" fmla="*/ 1314 w 599802"/>
              <a:gd name="connsiteY1" fmla="*/ 199231 h 279400"/>
              <a:gd name="connsiteX2" fmla="*/ 263252 w 599802"/>
              <a:gd name="connsiteY2" fmla="*/ 279400 h 279400"/>
              <a:gd name="connsiteX3" fmla="*/ 599802 w 599802"/>
              <a:gd name="connsiteY3" fmla="*/ 66675 h 279400"/>
              <a:gd name="connsiteX4" fmla="*/ 428352 w 599802"/>
              <a:gd name="connsiteY4" fmla="*/ 0 h 279400"/>
              <a:gd name="connsiteX5" fmla="*/ 0 w 599802"/>
              <a:gd name="connsiteY5" fmla="*/ 158055 h 279400"/>
              <a:gd name="connsiteX0" fmla="*/ 0 w 599802"/>
              <a:gd name="connsiteY0" fmla="*/ 158055 h 484187"/>
              <a:gd name="connsiteX1" fmla="*/ 1314 w 599802"/>
              <a:gd name="connsiteY1" fmla="*/ 199231 h 484187"/>
              <a:gd name="connsiteX2" fmla="*/ 451371 w 599802"/>
              <a:gd name="connsiteY2" fmla="*/ 484187 h 484187"/>
              <a:gd name="connsiteX3" fmla="*/ 599802 w 599802"/>
              <a:gd name="connsiteY3" fmla="*/ 66675 h 484187"/>
              <a:gd name="connsiteX4" fmla="*/ 428352 w 599802"/>
              <a:gd name="connsiteY4" fmla="*/ 0 h 484187"/>
              <a:gd name="connsiteX5" fmla="*/ 0 w 599802"/>
              <a:gd name="connsiteY5" fmla="*/ 158055 h 484187"/>
              <a:gd name="connsiteX0" fmla="*/ 0 w 945084"/>
              <a:gd name="connsiteY0" fmla="*/ 158055 h 484187"/>
              <a:gd name="connsiteX1" fmla="*/ 1314 w 945084"/>
              <a:gd name="connsiteY1" fmla="*/ 199231 h 484187"/>
              <a:gd name="connsiteX2" fmla="*/ 451371 w 945084"/>
              <a:gd name="connsiteY2" fmla="*/ 484187 h 484187"/>
              <a:gd name="connsiteX3" fmla="*/ 945084 w 945084"/>
              <a:gd name="connsiteY3" fmla="*/ 223838 h 484187"/>
              <a:gd name="connsiteX4" fmla="*/ 428352 w 945084"/>
              <a:gd name="connsiteY4" fmla="*/ 0 h 484187"/>
              <a:gd name="connsiteX5" fmla="*/ 0 w 945084"/>
              <a:gd name="connsiteY5" fmla="*/ 158055 h 484187"/>
              <a:gd name="connsiteX0" fmla="*/ 0 w 945084"/>
              <a:gd name="connsiteY0" fmla="*/ 210442 h 536574"/>
              <a:gd name="connsiteX1" fmla="*/ 1314 w 945084"/>
              <a:gd name="connsiteY1" fmla="*/ 251618 h 536574"/>
              <a:gd name="connsiteX2" fmla="*/ 451371 w 945084"/>
              <a:gd name="connsiteY2" fmla="*/ 536574 h 536574"/>
              <a:gd name="connsiteX3" fmla="*/ 945084 w 945084"/>
              <a:gd name="connsiteY3" fmla="*/ 276225 h 536574"/>
              <a:gd name="connsiteX4" fmla="*/ 464071 w 945084"/>
              <a:gd name="connsiteY4" fmla="*/ 0 h 536574"/>
              <a:gd name="connsiteX5" fmla="*/ 0 w 945084"/>
              <a:gd name="connsiteY5" fmla="*/ 210442 h 53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5084" h="536574">
                <a:moveTo>
                  <a:pt x="0" y="210442"/>
                </a:moveTo>
                <a:lnTo>
                  <a:pt x="1314" y="251618"/>
                </a:lnTo>
                <a:lnTo>
                  <a:pt x="451371" y="536574"/>
                </a:lnTo>
                <a:lnTo>
                  <a:pt x="945084" y="276225"/>
                </a:lnTo>
                <a:lnTo>
                  <a:pt x="464071" y="0"/>
                </a:lnTo>
                <a:lnTo>
                  <a:pt x="0" y="21044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4" name="Text Box 131"/>
          <p:cNvSpPr txBox="1">
            <a:spLocks noChangeAspect="1" noChangeArrowheads="1"/>
          </p:cNvSpPr>
          <p:nvPr/>
        </p:nvSpPr>
        <p:spPr bwMode="auto">
          <a:xfrm>
            <a:off x="5878644" y="5715225"/>
            <a:ext cx="1528367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ja-JP" sz="1400" dirty="0">
                <a:latin typeface="Tahoma" pitchFamily="34" charset="0"/>
              </a:rPr>
              <a:t>Process node / Age</a:t>
            </a:r>
            <a:endParaRPr lang="ja-JP" altLang="en-US" sz="1400" dirty="0">
              <a:latin typeface="Tahoma" pitchFamily="34" charset="0"/>
            </a:endParaRPr>
          </a:p>
        </p:txBody>
      </p:sp>
      <p:sp>
        <p:nvSpPr>
          <p:cNvPr id="45" name="Text Box 129"/>
          <p:cNvSpPr txBox="1">
            <a:spLocks noChangeAspect="1" noChangeArrowheads="1"/>
          </p:cNvSpPr>
          <p:nvPr/>
        </p:nvSpPr>
        <p:spPr bwMode="auto">
          <a:xfrm>
            <a:off x="7377003" y="2407045"/>
            <a:ext cx="7153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1200" dirty="0">
                <a:latin typeface="Tahoma" pitchFamily="34" charset="0"/>
              </a:rPr>
              <a:t>∝</a:t>
            </a:r>
            <a:r>
              <a:rPr lang="en-US" altLang="ja-JP" sz="1200" dirty="0">
                <a:latin typeface="Tahoma" pitchFamily="34" charset="0"/>
              </a:rPr>
              <a:t>CRAM</a:t>
            </a:r>
          </a:p>
          <a:p>
            <a:pPr>
              <a:lnSpc>
                <a:spcPct val="100000"/>
              </a:lnSpc>
            </a:pPr>
            <a:r>
              <a:rPr lang="en-US" altLang="ja-JP" sz="1200" dirty="0">
                <a:latin typeface="Tahoma" pitchFamily="34" charset="0"/>
              </a:rPr>
              <a:t>   Capacity</a:t>
            </a:r>
            <a:endParaRPr lang="ja-JP" altLang="en-US" sz="1200" dirty="0">
              <a:latin typeface="Tahoma" pitchFamily="34" charset="0"/>
            </a:endParaRPr>
          </a:p>
        </p:txBody>
      </p:sp>
      <p:sp>
        <p:nvSpPr>
          <p:cNvPr id="46" name="Freeform 121"/>
          <p:cNvSpPr>
            <a:spLocks/>
          </p:cNvSpPr>
          <p:nvPr/>
        </p:nvSpPr>
        <p:spPr bwMode="auto">
          <a:xfrm>
            <a:off x="5187848" y="3927587"/>
            <a:ext cx="2463110" cy="815220"/>
          </a:xfrm>
          <a:custGeom>
            <a:avLst/>
            <a:gdLst>
              <a:gd name="T0" fmla="*/ 0 w 13399"/>
              <a:gd name="T1" fmla="*/ 0 h 28655"/>
              <a:gd name="T2" fmla="*/ 2147483647 w 13399"/>
              <a:gd name="T3" fmla="*/ 369379780 h 28655"/>
              <a:gd name="T4" fmla="*/ 2147483647 w 13399"/>
              <a:gd name="T5" fmla="*/ 2147483647 h 28655"/>
              <a:gd name="T6" fmla="*/ 2147483647 w 13399"/>
              <a:gd name="T7" fmla="*/ 2147483647 h 28655"/>
              <a:gd name="T8" fmla="*/ 2147483647 w 13399"/>
              <a:gd name="T9" fmla="*/ 2147483647 h 28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99"/>
              <a:gd name="T16" fmla="*/ 0 h 28655"/>
              <a:gd name="T17" fmla="*/ 13399 w 13399"/>
              <a:gd name="T18" fmla="*/ 28655 h 286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99" h="28655">
                <a:moveTo>
                  <a:pt x="0" y="0"/>
                </a:moveTo>
                <a:lnTo>
                  <a:pt x="1304" y="2900"/>
                </a:lnTo>
                <a:lnTo>
                  <a:pt x="6931" y="21554"/>
                </a:lnTo>
                <a:lnTo>
                  <a:pt x="9780" y="26678"/>
                </a:lnTo>
                <a:lnTo>
                  <a:pt x="13399" y="28655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ja-JP" altLang="en-US"/>
          </a:p>
        </p:txBody>
      </p:sp>
      <p:sp>
        <p:nvSpPr>
          <p:cNvPr id="47" name="Rectangle 120"/>
          <p:cNvSpPr>
            <a:spLocks noChangeArrowheads="1"/>
          </p:cNvSpPr>
          <p:nvPr/>
        </p:nvSpPr>
        <p:spPr bwMode="auto">
          <a:xfrm>
            <a:off x="6928010" y="4640009"/>
            <a:ext cx="96271" cy="1243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ja-JP" altLang="en-US">
              <a:latin typeface="Calibri" pitchFamily="34" charset="0"/>
            </a:endParaRPr>
          </a:p>
        </p:txBody>
      </p:sp>
      <p:sp>
        <p:nvSpPr>
          <p:cNvPr id="48" name="円弧 47"/>
          <p:cNvSpPr/>
          <p:nvPr/>
        </p:nvSpPr>
        <p:spPr>
          <a:xfrm flipH="1">
            <a:off x="7440250" y="4575459"/>
            <a:ext cx="54494" cy="222334"/>
          </a:xfrm>
          <a:prstGeom prst="arc">
            <a:avLst>
              <a:gd name="adj1" fmla="val 16472393"/>
              <a:gd name="adj2" fmla="val 1585785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cxnSp>
        <p:nvCxnSpPr>
          <p:cNvPr id="49" name="直線コネクタ 48"/>
          <p:cNvCxnSpPr>
            <a:stCxn id="69" idx="3"/>
          </p:cNvCxnSpPr>
          <p:nvPr/>
        </p:nvCxnSpPr>
        <p:spPr>
          <a:xfrm flipV="1">
            <a:off x="7680022" y="4721292"/>
            <a:ext cx="465013" cy="956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98"/>
          <p:cNvSpPr>
            <a:spLocks/>
          </p:cNvSpPr>
          <p:nvPr/>
        </p:nvSpPr>
        <p:spPr bwMode="auto">
          <a:xfrm>
            <a:off x="5169684" y="3241462"/>
            <a:ext cx="2510338" cy="1145134"/>
          </a:xfrm>
          <a:custGeom>
            <a:avLst/>
            <a:gdLst>
              <a:gd name="T0" fmla="*/ 0 w 10000"/>
              <a:gd name="T1" fmla="*/ 2147483647 h 10000"/>
              <a:gd name="T2" fmla="*/ 2147483647 w 10000"/>
              <a:gd name="T3" fmla="*/ 2147483647 h 10000"/>
              <a:gd name="T4" fmla="*/ 2147483647 w 10000"/>
              <a:gd name="T5" fmla="*/ 2147483647 h 10000"/>
              <a:gd name="T6" fmla="*/ 2147483647 w 10000"/>
              <a:gd name="T7" fmla="*/ 2147483647 h 10000"/>
              <a:gd name="T8" fmla="*/ 2147483647 w 10000"/>
              <a:gd name="T9" fmla="*/ 2147483647 h 10000"/>
              <a:gd name="T10" fmla="*/ 2147483647 w 10000"/>
              <a:gd name="T11" fmla="*/ 2147483647 h 10000"/>
              <a:gd name="T12" fmla="*/ 2147483647 w 10000"/>
              <a:gd name="T13" fmla="*/ 2147483647 h 10000"/>
              <a:gd name="T14" fmla="*/ 2147483647 w 10000"/>
              <a:gd name="T15" fmla="*/ 2147483647 h 10000"/>
              <a:gd name="T16" fmla="*/ 2147483647 w 10000"/>
              <a:gd name="T17" fmla="*/ 0 h 10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000"/>
              <a:gd name="T28" fmla="*/ 0 h 10000"/>
              <a:gd name="T29" fmla="*/ 10000 w 10000"/>
              <a:gd name="T30" fmla="*/ 10000 h 10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000" h="10000">
                <a:moveTo>
                  <a:pt x="0" y="9977"/>
                </a:moveTo>
                <a:lnTo>
                  <a:pt x="1555" y="10000"/>
                </a:lnTo>
                <a:lnTo>
                  <a:pt x="3726" y="9956"/>
                </a:lnTo>
                <a:lnTo>
                  <a:pt x="5285" y="9934"/>
                </a:lnTo>
                <a:lnTo>
                  <a:pt x="6542" y="9219"/>
                </a:lnTo>
                <a:lnTo>
                  <a:pt x="7638" y="7672"/>
                </a:lnTo>
                <a:lnTo>
                  <a:pt x="9056" y="4350"/>
                </a:lnTo>
                <a:lnTo>
                  <a:pt x="9740" y="1490"/>
                </a:lnTo>
                <a:cubicBezTo>
                  <a:pt x="9864" y="604"/>
                  <a:pt x="9876" y="886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ja-JP" altLang="en-US"/>
          </a:p>
        </p:txBody>
      </p:sp>
      <p:sp>
        <p:nvSpPr>
          <p:cNvPr id="51" name="Rectangle 96"/>
          <p:cNvSpPr>
            <a:spLocks noChangeArrowheads="1"/>
          </p:cNvSpPr>
          <p:nvPr/>
        </p:nvSpPr>
        <p:spPr bwMode="auto">
          <a:xfrm rot="2700000">
            <a:off x="5358676" y="4337071"/>
            <a:ext cx="105188" cy="7992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ja-JP" altLang="en-US">
              <a:latin typeface="Calibri" pitchFamily="34" charset="0"/>
            </a:endParaRPr>
          </a:p>
        </p:txBody>
      </p:sp>
      <p:sp>
        <p:nvSpPr>
          <p:cNvPr id="52" name="Text Box 108"/>
          <p:cNvSpPr txBox="1">
            <a:spLocks noChangeAspect="1" noChangeArrowheads="1"/>
          </p:cNvSpPr>
          <p:nvPr/>
        </p:nvSpPr>
        <p:spPr bwMode="auto">
          <a:xfrm>
            <a:off x="5100569" y="3576153"/>
            <a:ext cx="575479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1100" dirty="0">
                <a:latin typeface="Tahoma" pitchFamily="34" charset="0"/>
                <a:ea typeface="HGP創英角ｺﾞｼｯｸUB" pitchFamily="50" charset="-128"/>
              </a:rPr>
              <a:t>・</a:t>
            </a:r>
            <a:r>
              <a:rPr lang="en-US" altLang="ja-JP" sz="1100" dirty="0">
                <a:latin typeface="Tahoma" pitchFamily="34" charset="0"/>
              </a:rPr>
              <a:t>Virtex4</a:t>
            </a:r>
          </a:p>
          <a:p>
            <a:r>
              <a:rPr lang="ja-JP" altLang="en-US" sz="1100" dirty="0">
                <a:latin typeface="Tahoma" pitchFamily="34" charset="0"/>
                <a:ea typeface="HGP創英角ｺﾞｼｯｸUB" pitchFamily="50" charset="-128"/>
              </a:rPr>
              <a:t>・</a:t>
            </a:r>
            <a:r>
              <a:rPr lang="en-US" altLang="ja-JP" sz="1100" dirty="0" err="1" smtClean="0">
                <a:latin typeface="Tahoma" pitchFamily="34" charset="0"/>
              </a:rPr>
              <a:t>StratixII</a:t>
            </a:r>
            <a:endParaRPr lang="en-US" altLang="ja-JP" sz="1100" dirty="0">
              <a:latin typeface="Tahoma" pitchFamily="34" charset="0"/>
            </a:endParaRPr>
          </a:p>
        </p:txBody>
      </p:sp>
      <p:sp>
        <p:nvSpPr>
          <p:cNvPr id="53" name="Text Box 110"/>
          <p:cNvSpPr txBox="1">
            <a:spLocks noChangeAspect="1" noChangeArrowheads="1"/>
          </p:cNvSpPr>
          <p:nvPr/>
        </p:nvSpPr>
        <p:spPr bwMode="auto">
          <a:xfrm>
            <a:off x="6915414" y="3109727"/>
            <a:ext cx="554639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1100" dirty="0">
                <a:latin typeface="Tahoma" pitchFamily="34" charset="0"/>
                <a:ea typeface="HGP創英角ｺﾞｼｯｸUB" pitchFamily="50" charset="-128"/>
              </a:rPr>
              <a:t>・</a:t>
            </a:r>
            <a:r>
              <a:rPr lang="en-US" altLang="ja-JP" sz="1100" dirty="0">
                <a:latin typeface="Tahoma" pitchFamily="34" charset="0"/>
                <a:ea typeface="HGP創英角ｺﾞｼｯｸUB" pitchFamily="50" charset="-128"/>
              </a:rPr>
              <a:t>Virtex7</a:t>
            </a:r>
          </a:p>
          <a:p>
            <a:pPr>
              <a:lnSpc>
                <a:spcPct val="90000"/>
              </a:lnSpc>
            </a:pPr>
            <a:r>
              <a:rPr lang="ja-JP" altLang="en-US" sz="1100" dirty="0">
                <a:latin typeface="Tahoma" pitchFamily="34" charset="0"/>
                <a:ea typeface="HGP創英角ｺﾞｼｯｸUB" pitchFamily="50" charset="-128"/>
              </a:rPr>
              <a:t>・</a:t>
            </a:r>
            <a:r>
              <a:rPr lang="en-US" altLang="ja-JP" sz="1100" dirty="0" err="1" smtClean="0">
                <a:latin typeface="Tahoma" pitchFamily="34" charset="0"/>
                <a:ea typeface="HGP創英角ｺﾞｼｯｸUB" pitchFamily="50" charset="-128"/>
              </a:rPr>
              <a:t>StratixV</a:t>
            </a:r>
            <a:endParaRPr lang="en-US" altLang="ja-JP" sz="1100" dirty="0">
              <a:latin typeface="Tahoma" pitchFamily="34" charset="0"/>
              <a:ea typeface="HGP創英角ｺﾞｼｯｸUB" pitchFamily="50" charset="-128"/>
            </a:endParaRPr>
          </a:p>
        </p:txBody>
      </p:sp>
      <p:sp>
        <p:nvSpPr>
          <p:cNvPr id="54" name="Text Box 110"/>
          <p:cNvSpPr txBox="1">
            <a:spLocks noChangeAspect="1" noChangeArrowheads="1"/>
          </p:cNvSpPr>
          <p:nvPr/>
        </p:nvSpPr>
        <p:spPr bwMode="auto">
          <a:xfrm>
            <a:off x="6639107" y="3586609"/>
            <a:ext cx="607539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1100" dirty="0">
                <a:latin typeface="Tahoma" pitchFamily="34" charset="0"/>
                <a:ea typeface="HGP創英角ｺﾞｼｯｸUB" pitchFamily="50" charset="-128"/>
              </a:rPr>
              <a:t>・</a:t>
            </a:r>
            <a:r>
              <a:rPr lang="en-US" altLang="ja-JP" sz="1100" dirty="0">
                <a:latin typeface="Tahoma" pitchFamily="34" charset="0"/>
                <a:ea typeface="HGP創英角ｺﾞｼｯｸUB" pitchFamily="50" charset="-128"/>
              </a:rPr>
              <a:t>Virtex6</a:t>
            </a:r>
          </a:p>
          <a:p>
            <a:pPr>
              <a:lnSpc>
                <a:spcPct val="90000"/>
              </a:lnSpc>
            </a:pPr>
            <a:r>
              <a:rPr lang="ja-JP" altLang="en-US" sz="1100" dirty="0">
                <a:latin typeface="Tahoma" pitchFamily="34" charset="0"/>
                <a:ea typeface="HGP創英角ｺﾞｼｯｸUB" pitchFamily="50" charset="-128"/>
              </a:rPr>
              <a:t>・</a:t>
            </a:r>
            <a:r>
              <a:rPr lang="en-US" altLang="ja-JP" sz="1100" dirty="0" err="1" smtClean="0">
                <a:latin typeface="Tahoma" pitchFamily="34" charset="0"/>
                <a:ea typeface="HGP創英角ｺﾞｼｯｸUB" pitchFamily="50" charset="-128"/>
              </a:rPr>
              <a:t>StratixIV</a:t>
            </a:r>
            <a:endParaRPr lang="en-US" altLang="ja-JP" sz="1100" dirty="0">
              <a:latin typeface="Tahoma" pitchFamily="34" charset="0"/>
              <a:ea typeface="HGP創英角ｺﾞｼｯｸUB" pitchFamily="50" charset="-128"/>
            </a:endParaRPr>
          </a:p>
        </p:txBody>
      </p:sp>
      <p:sp>
        <p:nvSpPr>
          <p:cNvPr id="55" name="Rectangle 96"/>
          <p:cNvSpPr>
            <a:spLocks noChangeArrowheads="1"/>
          </p:cNvSpPr>
          <p:nvPr/>
        </p:nvSpPr>
        <p:spPr bwMode="auto">
          <a:xfrm rot="2700000">
            <a:off x="6929909" y="4026284"/>
            <a:ext cx="105188" cy="7992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ja-JP" altLang="en-US">
              <a:latin typeface="Calibri" pitchFamily="34" charset="0"/>
            </a:endParaRPr>
          </a:p>
        </p:txBody>
      </p:sp>
      <p:sp>
        <p:nvSpPr>
          <p:cNvPr id="56" name="Text Box 109"/>
          <p:cNvSpPr txBox="1">
            <a:spLocks noChangeAspect="1" noChangeArrowheads="1"/>
          </p:cNvSpPr>
          <p:nvPr/>
        </p:nvSpPr>
        <p:spPr bwMode="auto">
          <a:xfrm>
            <a:off x="5994449" y="3911838"/>
            <a:ext cx="628377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1100" dirty="0">
                <a:latin typeface="Tahoma" pitchFamily="34" charset="0"/>
                <a:ea typeface="HGP創英角ｺﾞｼｯｸUB" pitchFamily="50" charset="-128"/>
              </a:rPr>
              <a:t>・</a:t>
            </a:r>
            <a:r>
              <a:rPr lang="en-US" altLang="ja-JP" sz="1100" dirty="0">
                <a:latin typeface="Tahoma" pitchFamily="34" charset="0"/>
              </a:rPr>
              <a:t>Virtex5</a:t>
            </a:r>
          </a:p>
          <a:p>
            <a:r>
              <a:rPr lang="ja-JP" altLang="en-US" sz="1100" dirty="0">
                <a:latin typeface="Tahoma" pitchFamily="34" charset="0"/>
                <a:ea typeface="HGP創英角ｺﾞｼｯｸUB" pitchFamily="50" charset="-128"/>
              </a:rPr>
              <a:t>・</a:t>
            </a:r>
            <a:r>
              <a:rPr lang="en-US" altLang="ja-JP" sz="1100" dirty="0" err="1" smtClean="0">
                <a:latin typeface="Tahoma" pitchFamily="34" charset="0"/>
              </a:rPr>
              <a:t>StratixIII</a:t>
            </a:r>
            <a:endParaRPr lang="en-US" altLang="ja-JP" sz="1100" dirty="0">
              <a:latin typeface="Tahoma" pitchFamily="34" charset="0"/>
            </a:endParaRPr>
          </a:p>
        </p:txBody>
      </p:sp>
      <p:sp>
        <p:nvSpPr>
          <p:cNvPr id="57" name="Rectangle 96"/>
          <p:cNvSpPr>
            <a:spLocks noChangeArrowheads="1"/>
          </p:cNvSpPr>
          <p:nvPr/>
        </p:nvSpPr>
        <p:spPr bwMode="auto">
          <a:xfrm rot="2700000">
            <a:off x="6404956" y="4301213"/>
            <a:ext cx="105188" cy="7992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ja-JP" altLang="en-US">
              <a:latin typeface="Calibri" pitchFamily="34" charset="0"/>
            </a:endParaRPr>
          </a:p>
        </p:txBody>
      </p:sp>
      <p:sp>
        <p:nvSpPr>
          <p:cNvPr id="58" name="Rectangle 97"/>
          <p:cNvSpPr>
            <a:spLocks noChangeArrowheads="1"/>
          </p:cNvSpPr>
          <p:nvPr/>
        </p:nvSpPr>
        <p:spPr bwMode="auto">
          <a:xfrm rot="2700000">
            <a:off x="7569301" y="3364068"/>
            <a:ext cx="105188" cy="7992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ja-JP" altLang="en-US">
              <a:latin typeface="Calibri" pitchFamily="34" charset="0"/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 flipV="1">
            <a:off x="7687288" y="2863736"/>
            <a:ext cx="107171" cy="36338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7460230" y="4575459"/>
            <a:ext cx="721132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円弧 60"/>
          <p:cNvSpPr/>
          <p:nvPr/>
        </p:nvSpPr>
        <p:spPr>
          <a:xfrm flipH="1" flipV="1">
            <a:off x="5540240" y="4288578"/>
            <a:ext cx="52678" cy="291663"/>
          </a:xfrm>
          <a:prstGeom prst="arc">
            <a:avLst>
              <a:gd name="adj1" fmla="val 16472393"/>
              <a:gd name="adj2" fmla="val 1585785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cxnSp>
        <p:nvCxnSpPr>
          <p:cNvPr id="62" name="直線矢印コネクタ 61"/>
          <p:cNvCxnSpPr/>
          <p:nvPr/>
        </p:nvCxnSpPr>
        <p:spPr>
          <a:xfrm flipH="1">
            <a:off x="5089759" y="4570680"/>
            <a:ext cx="490442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Line 102"/>
          <p:cNvSpPr>
            <a:spLocks noChangeShapeType="1"/>
          </p:cNvSpPr>
          <p:nvPr/>
        </p:nvSpPr>
        <p:spPr bwMode="auto">
          <a:xfrm>
            <a:off x="8161381" y="4255108"/>
            <a:ext cx="5449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ja-JP" altLang="en-US"/>
          </a:p>
        </p:txBody>
      </p:sp>
      <p:sp>
        <p:nvSpPr>
          <p:cNvPr id="64" name="Text Box 88"/>
          <p:cNvSpPr txBox="1">
            <a:spLocks noChangeAspect="1" noChangeArrowheads="1"/>
          </p:cNvSpPr>
          <p:nvPr/>
        </p:nvSpPr>
        <p:spPr bwMode="auto">
          <a:xfrm>
            <a:off x="8307466" y="4121231"/>
            <a:ext cx="293350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1400">
                <a:latin typeface="Tahoma" pitchFamily="34" charset="0"/>
              </a:rPr>
              <a:t>200</a:t>
            </a:r>
          </a:p>
        </p:txBody>
      </p:sp>
      <p:sp>
        <p:nvSpPr>
          <p:cNvPr id="65" name="Line 102"/>
          <p:cNvSpPr>
            <a:spLocks noChangeShapeType="1"/>
          </p:cNvSpPr>
          <p:nvPr/>
        </p:nvSpPr>
        <p:spPr bwMode="auto">
          <a:xfrm>
            <a:off x="8165014" y="3760241"/>
            <a:ext cx="5449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ja-JP" altLang="en-US"/>
          </a:p>
        </p:txBody>
      </p:sp>
      <p:sp>
        <p:nvSpPr>
          <p:cNvPr id="66" name="Text Box 88"/>
          <p:cNvSpPr txBox="1">
            <a:spLocks noChangeAspect="1" noChangeArrowheads="1"/>
          </p:cNvSpPr>
          <p:nvPr/>
        </p:nvSpPr>
        <p:spPr bwMode="auto">
          <a:xfrm>
            <a:off x="8311098" y="3626364"/>
            <a:ext cx="293350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1400">
                <a:latin typeface="Tahoma" pitchFamily="34" charset="0"/>
              </a:rPr>
              <a:t>300</a:t>
            </a:r>
          </a:p>
        </p:txBody>
      </p:sp>
      <p:sp>
        <p:nvSpPr>
          <p:cNvPr id="67" name="Rectangle 120"/>
          <p:cNvSpPr>
            <a:spLocks noChangeArrowheads="1"/>
          </p:cNvSpPr>
          <p:nvPr/>
        </p:nvSpPr>
        <p:spPr bwMode="auto">
          <a:xfrm>
            <a:off x="6410321" y="4482224"/>
            <a:ext cx="96273" cy="12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ja-JP" altLang="en-US">
              <a:latin typeface="Calibri" pitchFamily="34" charset="0"/>
            </a:endParaRPr>
          </a:p>
        </p:txBody>
      </p:sp>
      <p:sp>
        <p:nvSpPr>
          <p:cNvPr id="68" name="Rectangle 120"/>
          <p:cNvSpPr>
            <a:spLocks noChangeArrowheads="1"/>
          </p:cNvSpPr>
          <p:nvPr/>
        </p:nvSpPr>
        <p:spPr bwMode="auto">
          <a:xfrm>
            <a:off x="5358595" y="3951497"/>
            <a:ext cx="96271" cy="1243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ja-JP" altLang="en-US">
              <a:latin typeface="Calibri" pitchFamily="34" charset="0"/>
            </a:endParaRPr>
          </a:p>
        </p:txBody>
      </p:sp>
      <p:sp>
        <p:nvSpPr>
          <p:cNvPr id="69" name="Rectangle 120"/>
          <p:cNvSpPr>
            <a:spLocks noChangeArrowheads="1"/>
          </p:cNvSpPr>
          <p:nvPr/>
        </p:nvSpPr>
        <p:spPr bwMode="auto">
          <a:xfrm>
            <a:off x="7592829" y="4673487"/>
            <a:ext cx="87190" cy="1147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ja-JP" altLang="en-US">
              <a:latin typeface="Calibri" pitchFamily="34" charset="0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683568" y="3280433"/>
            <a:ext cx="288032" cy="14401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センサ</a:t>
            </a:r>
          </a:p>
        </p:txBody>
      </p:sp>
      <p:sp>
        <p:nvSpPr>
          <p:cNvPr id="70" name="正方形/長方形 69"/>
          <p:cNvSpPr/>
          <p:nvPr/>
        </p:nvSpPr>
        <p:spPr bwMode="auto">
          <a:xfrm>
            <a:off x="1404044" y="3280433"/>
            <a:ext cx="1439763" cy="144016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 bwMode="auto">
          <a:xfrm>
            <a:off x="1544663" y="4216537"/>
            <a:ext cx="1155129" cy="36004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ハードウェア</a:t>
            </a:r>
          </a:p>
        </p:txBody>
      </p:sp>
      <p:sp>
        <p:nvSpPr>
          <p:cNvPr id="72" name="正方形/長方形 71"/>
          <p:cNvSpPr/>
          <p:nvPr/>
        </p:nvSpPr>
        <p:spPr bwMode="auto">
          <a:xfrm>
            <a:off x="1548061" y="3712481"/>
            <a:ext cx="1155129" cy="36004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ソフトウェア</a:t>
            </a:r>
          </a:p>
        </p:txBody>
      </p:sp>
      <p:sp>
        <p:nvSpPr>
          <p:cNvPr id="73" name="テキスト ボックス 408"/>
          <p:cNvSpPr txBox="1">
            <a:spLocks noChangeArrowheads="1"/>
          </p:cNvSpPr>
          <p:nvPr/>
        </p:nvSpPr>
        <p:spPr bwMode="auto">
          <a:xfrm>
            <a:off x="1187623" y="6016737"/>
            <a:ext cx="2175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000" dirty="0" smtClean="0">
                <a:ea typeface="HGPｺﾞｼｯｸE" pitchFamily="50" charset="-128"/>
              </a:rPr>
              <a:t>安全関連システム</a:t>
            </a:r>
            <a:endParaRPr lang="ja-JP" altLang="en-US" sz="2000" dirty="0">
              <a:ea typeface="HGPｺﾞｼｯｸE" pitchFamily="50" charset="-128"/>
            </a:endParaRPr>
          </a:p>
        </p:txBody>
      </p:sp>
      <p:sp>
        <p:nvSpPr>
          <p:cNvPr id="6" name="右矢印 5"/>
          <p:cNvSpPr/>
          <p:nvPr/>
        </p:nvSpPr>
        <p:spPr bwMode="auto">
          <a:xfrm>
            <a:off x="971600" y="3856497"/>
            <a:ext cx="432048" cy="2880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4" name="右矢印 73"/>
          <p:cNvSpPr/>
          <p:nvPr/>
        </p:nvSpPr>
        <p:spPr bwMode="auto">
          <a:xfrm>
            <a:off x="2843808" y="3856497"/>
            <a:ext cx="432048" cy="2880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3275856" y="3280433"/>
            <a:ext cx="288032" cy="14401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アクチェータ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1403648" y="3280433"/>
            <a:ext cx="1155129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コントローラ</a:t>
            </a:r>
          </a:p>
        </p:txBody>
      </p:sp>
      <p:sp>
        <p:nvSpPr>
          <p:cNvPr id="78" name="正方形/長方形 77"/>
          <p:cNvSpPr/>
          <p:nvPr/>
        </p:nvSpPr>
        <p:spPr bwMode="auto">
          <a:xfrm>
            <a:off x="2555775" y="2617862"/>
            <a:ext cx="864097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システマティック故障</a:t>
            </a:r>
          </a:p>
        </p:txBody>
      </p:sp>
      <p:sp>
        <p:nvSpPr>
          <p:cNvPr id="79" name="爆発 2 78"/>
          <p:cNvSpPr/>
          <p:nvPr/>
        </p:nvSpPr>
        <p:spPr bwMode="auto">
          <a:xfrm>
            <a:off x="2267744" y="2204864"/>
            <a:ext cx="1512168" cy="1591676"/>
          </a:xfrm>
          <a:custGeom>
            <a:avLst/>
            <a:gdLst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5632 h 21600"/>
              <a:gd name="connsiteX10" fmla="*/ 14640 w 21600"/>
              <a:gd name="connsiteY10" fmla="*/ 14350 h 21600"/>
              <a:gd name="connsiteX11" fmla="*/ 14942 w 21600"/>
              <a:gd name="connsiteY11" fmla="*/ 17370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3935 w 21600"/>
              <a:gd name="connsiteY22" fmla="*/ 11592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550 w 21600"/>
              <a:gd name="connsiteY26" fmla="*/ 6382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1462 w 21600"/>
              <a:gd name="connsiteY0" fmla="*/ 4342 h 33029"/>
              <a:gd name="connsiteX1" fmla="*/ 14790 w 21600"/>
              <a:gd name="connsiteY1" fmla="*/ 0 h 33029"/>
              <a:gd name="connsiteX2" fmla="*/ 14525 w 21600"/>
              <a:gd name="connsiteY2" fmla="*/ 5777 h 33029"/>
              <a:gd name="connsiteX3" fmla="*/ 18007 w 21600"/>
              <a:gd name="connsiteY3" fmla="*/ 3172 h 33029"/>
              <a:gd name="connsiteX4" fmla="*/ 16380 w 21600"/>
              <a:gd name="connsiteY4" fmla="*/ 6532 h 33029"/>
              <a:gd name="connsiteX5" fmla="*/ 21600 w 21600"/>
              <a:gd name="connsiteY5" fmla="*/ 6645 h 33029"/>
              <a:gd name="connsiteX6" fmla="*/ 16985 w 21600"/>
              <a:gd name="connsiteY6" fmla="*/ 9402 h 33029"/>
              <a:gd name="connsiteX7" fmla="*/ 18270 w 21600"/>
              <a:gd name="connsiteY7" fmla="*/ 11290 h 33029"/>
              <a:gd name="connsiteX8" fmla="*/ 16380 w 21600"/>
              <a:gd name="connsiteY8" fmla="*/ 12310 h 33029"/>
              <a:gd name="connsiteX9" fmla="*/ 18877 w 21600"/>
              <a:gd name="connsiteY9" fmla="*/ 15632 h 33029"/>
              <a:gd name="connsiteX10" fmla="*/ 14640 w 21600"/>
              <a:gd name="connsiteY10" fmla="*/ 14350 h 33029"/>
              <a:gd name="connsiteX11" fmla="*/ 14942 w 21600"/>
              <a:gd name="connsiteY11" fmla="*/ 17370 h 33029"/>
              <a:gd name="connsiteX12" fmla="*/ 12180 w 21600"/>
              <a:gd name="connsiteY12" fmla="*/ 15935 h 33029"/>
              <a:gd name="connsiteX13" fmla="*/ 11612 w 21600"/>
              <a:gd name="connsiteY13" fmla="*/ 18842 h 33029"/>
              <a:gd name="connsiteX14" fmla="*/ 9872 w 21600"/>
              <a:gd name="connsiteY14" fmla="*/ 17370 h 33029"/>
              <a:gd name="connsiteX15" fmla="*/ 8700 w 21600"/>
              <a:gd name="connsiteY15" fmla="*/ 19712 h 33029"/>
              <a:gd name="connsiteX16" fmla="*/ 7527 w 21600"/>
              <a:gd name="connsiteY16" fmla="*/ 18125 h 33029"/>
              <a:gd name="connsiteX17" fmla="*/ 2604 w 21600"/>
              <a:gd name="connsiteY17" fmla="*/ 33029 h 33029"/>
              <a:gd name="connsiteX18" fmla="*/ 4805 w 21600"/>
              <a:gd name="connsiteY18" fmla="*/ 18240 h 33029"/>
              <a:gd name="connsiteX19" fmla="*/ 1285 w 21600"/>
              <a:gd name="connsiteY19" fmla="*/ 17825 h 33029"/>
              <a:gd name="connsiteX20" fmla="*/ 3330 w 21600"/>
              <a:gd name="connsiteY20" fmla="*/ 15370 h 33029"/>
              <a:gd name="connsiteX21" fmla="*/ 0 w 21600"/>
              <a:gd name="connsiteY21" fmla="*/ 12877 h 33029"/>
              <a:gd name="connsiteX22" fmla="*/ 3935 w 21600"/>
              <a:gd name="connsiteY22" fmla="*/ 11592 h 33029"/>
              <a:gd name="connsiteX23" fmla="*/ 1172 w 21600"/>
              <a:gd name="connsiteY23" fmla="*/ 8270 h 33029"/>
              <a:gd name="connsiteX24" fmla="*/ 5372 w 21600"/>
              <a:gd name="connsiteY24" fmla="*/ 7817 h 33029"/>
              <a:gd name="connsiteX25" fmla="*/ 4502 w 21600"/>
              <a:gd name="connsiteY25" fmla="*/ 3625 h 33029"/>
              <a:gd name="connsiteX26" fmla="*/ 8550 w 21600"/>
              <a:gd name="connsiteY26" fmla="*/ 6382 h 33029"/>
              <a:gd name="connsiteX27" fmla="*/ 9722 w 21600"/>
              <a:gd name="connsiteY27" fmla="*/ 1887 h 33029"/>
              <a:gd name="connsiteX28" fmla="*/ 11462 w 21600"/>
              <a:gd name="connsiteY28" fmla="*/ 4342 h 33029"/>
              <a:gd name="connsiteX0" fmla="*/ 11462 w 21600"/>
              <a:gd name="connsiteY0" fmla="*/ 4342 h 31830"/>
              <a:gd name="connsiteX1" fmla="*/ 14790 w 21600"/>
              <a:gd name="connsiteY1" fmla="*/ 0 h 31830"/>
              <a:gd name="connsiteX2" fmla="*/ 14525 w 21600"/>
              <a:gd name="connsiteY2" fmla="*/ 5777 h 31830"/>
              <a:gd name="connsiteX3" fmla="*/ 18007 w 21600"/>
              <a:gd name="connsiteY3" fmla="*/ 3172 h 31830"/>
              <a:gd name="connsiteX4" fmla="*/ 16380 w 21600"/>
              <a:gd name="connsiteY4" fmla="*/ 6532 h 31830"/>
              <a:gd name="connsiteX5" fmla="*/ 21600 w 21600"/>
              <a:gd name="connsiteY5" fmla="*/ 6645 h 31830"/>
              <a:gd name="connsiteX6" fmla="*/ 16985 w 21600"/>
              <a:gd name="connsiteY6" fmla="*/ 9402 h 31830"/>
              <a:gd name="connsiteX7" fmla="*/ 18270 w 21600"/>
              <a:gd name="connsiteY7" fmla="*/ 11290 h 31830"/>
              <a:gd name="connsiteX8" fmla="*/ 16380 w 21600"/>
              <a:gd name="connsiteY8" fmla="*/ 12310 h 31830"/>
              <a:gd name="connsiteX9" fmla="*/ 18877 w 21600"/>
              <a:gd name="connsiteY9" fmla="*/ 15632 h 31830"/>
              <a:gd name="connsiteX10" fmla="*/ 14640 w 21600"/>
              <a:gd name="connsiteY10" fmla="*/ 14350 h 31830"/>
              <a:gd name="connsiteX11" fmla="*/ 14942 w 21600"/>
              <a:gd name="connsiteY11" fmla="*/ 17370 h 31830"/>
              <a:gd name="connsiteX12" fmla="*/ 12180 w 21600"/>
              <a:gd name="connsiteY12" fmla="*/ 15935 h 31830"/>
              <a:gd name="connsiteX13" fmla="*/ 11612 w 21600"/>
              <a:gd name="connsiteY13" fmla="*/ 18842 h 31830"/>
              <a:gd name="connsiteX14" fmla="*/ 9872 w 21600"/>
              <a:gd name="connsiteY14" fmla="*/ 17370 h 31830"/>
              <a:gd name="connsiteX15" fmla="*/ 8700 w 21600"/>
              <a:gd name="connsiteY15" fmla="*/ 19712 h 31830"/>
              <a:gd name="connsiteX16" fmla="*/ 7527 w 21600"/>
              <a:gd name="connsiteY16" fmla="*/ 18125 h 31830"/>
              <a:gd name="connsiteX17" fmla="*/ 1855 w 21600"/>
              <a:gd name="connsiteY17" fmla="*/ 31830 h 31830"/>
              <a:gd name="connsiteX18" fmla="*/ 4805 w 21600"/>
              <a:gd name="connsiteY18" fmla="*/ 18240 h 31830"/>
              <a:gd name="connsiteX19" fmla="*/ 1285 w 21600"/>
              <a:gd name="connsiteY19" fmla="*/ 17825 h 31830"/>
              <a:gd name="connsiteX20" fmla="*/ 3330 w 21600"/>
              <a:gd name="connsiteY20" fmla="*/ 15370 h 31830"/>
              <a:gd name="connsiteX21" fmla="*/ 0 w 21600"/>
              <a:gd name="connsiteY21" fmla="*/ 12877 h 31830"/>
              <a:gd name="connsiteX22" fmla="*/ 3935 w 21600"/>
              <a:gd name="connsiteY22" fmla="*/ 11592 h 31830"/>
              <a:gd name="connsiteX23" fmla="*/ 1172 w 21600"/>
              <a:gd name="connsiteY23" fmla="*/ 8270 h 31830"/>
              <a:gd name="connsiteX24" fmla="*/ 5372 w 21600"/>
              <a:gd name="connsiteY24" fmla="*/ 7817 h 31830"/>
              <a:gd name="connsiteX25" fmla="*/ 4502 w 21600"/>
              <a:gd name="connsiteY25" fmla="*/ 3625 h 31830"/>
              <a:gd name="connsiteX26" fmla="*/ 8550 w 21600"/>
              <a:gd name="connsiteY26" fmla="*/ 6382 h 31830"/>
              <a:gd name="connsiteX27" fmla="*/ 9722 w 21600"/>
              <a:gd name="connsiteY27" fmla="*/ 1887 h 31830"/>
              <a:gd name="connsiteX28" fmla="*/ 11462 w 21600"/>
              <a:gd name="connsiteY28" fmla="*/ 4342 h 3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600" h="31830">
                <a:moveTo>
                  <a:pt x="11462" y="4342"/>
                </a:moveTo>
                <a:lnTo>
                  <a:pt x="14790" y="0"/>
                </a:lnTo>
                <a:cubicBezTo>
                  <a:pt x="14702" y="1926"/>
                  <a:pt x="14613" y="3851"/>
                  <a:pt x="14525" y="5777"/>
                </a:cubicBezTo>
                <a:lnTo>
                  <a:pt x="18007" y="3172"/>
                </a:lnTo>
                <a:lnTo>
                  <a:pt x="16380" y="6532"/>
                </a:lnTo>
                <a:lnTo>
                  <a:pt x="21600" y="6645"/>
                </a:lnTo>
                <a:lnTo>
                  <a:pt x="16985" y="9402"/>
                </a:lnTo>
                <a:lnTo>
                  <a:pt x="18270" y="11290"/>
                </a:lnTo>
                <a:lnTo>
                  <a:pt x="16380" y="12310"/>
                </a:lnTo>
                <a:lnTo>
                  <a:pt x="18877" y="15632"/>
                </a:lnTo>
                <a:lnTo>
                  <a:pt x="14640" y="14350"/>
                </a:lnTo>
                <a:cubicBezTo>
                  <a:pt x="14741" y="15357"/>
                  <a:pt x="14841" y="16363"/>
                  <a:pt x="14942" y="17370"/>
                </a:cubicBezTo>
                <a:lnTo>
                  <a:pt x="12180" y="15935"/>
                </a:lnTo>
                <a:lnTo>
                  <a:pt x="11612" y="18842"/>
                </a:lnTo>
                <a:lnTo>
                  <a:pt x="9872" y="17370"/>
                </a:lnTo>
                <a:lnTo>
                  <a:pt x="8700" y="19712"/>
                </a:lnTo>
                <a:lnTo>
                  <a:pt x="7527" y="18125"/>
                </a:lnTo>
                <a:cubicBezTo>
                  <a:pt x="6657" y="19283"/>
                  <a:pt x="2725" y="30672"/>
                  <a:pt x="1855" y="31830"/>
                </a:cubicBezTo>
                <a:cubicBezTo>
                  <a:pt x="1818" y="30710"/>
                  <a:pt x="4842" y="19360"/>
                  <a:pt x="4805" y="18240"/>
                </a:cubicBezTo>
                <a:lnTo>
                  <a:pt x="1285" y="17825"/>
                </a:lnTo>
                <a:lnTo>
                  <a:pt x="3330" y="15370"/>
                </a:lnTo>
                <a:lnTo>
                  <a:pt x="0" y="12877"/>
                </a:lnTo>
                <a:lnTo>
                  <a:pt x="3935" y="11592"/>
                </a:lnTo>
                <a:lnTo>
                  <a:pt x="1172" y="8270"/>
                </a:lnTo>
                <a:lnTo>
                  <a:pt x="5372" y="7817"/>
                </a:lnTo>
                <a:lnTo>
                  <a:pt x="4502" y="3625"/>
                </a:lnTo>
                <a:lnTo>
                  <a:pt x="8550" y="6382"/>
                </a:lnTo>
                <a:lnTo>
                  <a:pt x="9722" y="1887"/>
                </a:lnTo>
                <a:lnTo>
                  <a:pt x="11462" y="4342"/>
                </a:lnTo>
                <a:close/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1" name="爆発 2 80"/>
          <p:cNvSpPr/>
          <p:nvPr/>
        </p:nvSpPr>
        <p:spPr bwMode="auto">
          <a:xfrm>
            <a:off x="467544" y="4552374"/>
            <a:ext cx="1440160" cy="1464363"/>
          </a:xfrm>
          <a:custGeom>
            <a:avLst/>
            <a:gdLst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5632 h 21600"/>
              <a:gd name="connsiteX10" fmla="*/ 14640 w 21600"/>
              <a:gd name="connsiteY10" fmla="*/ 14350 h 21600"/>
              <a:gd name="connsiteX11" fmla="*/ 14942 w 21600"/>
              <a:gd name="connsiteY11" fmla="*/ 17370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3935 w 21600"/>
              <a:gd name="connsiteY22" fmla="*/ 11592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550 w 21600"/>
              <a:gd name="connsiteY26" fmla="*/ 6382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1462 w 21600"/>
              <a:gd name="connsiteY0" fmla="*/ 13675 h 30933"/>
              <a:gd name="connsiteX1" fmla="*/ 18361 w 21600"/>
              <a:gd name="connsiteY1" fmla="*/ 0 h 30933"/>
              <a:gd name="connsiteX2" fmla="*/ 14525 w 21600"/>
              <a:gd name="connsiteY2" fmla="*/ 15110 h 30933"/>
              <a:gd name="connsiteX3" fmla="*/ 18007 w 21600"/>
              <a:gd name="connsiteY3" fmla="*/ 12505 h 30933"/>
              <a:gd name="connsiteX4" fmla="*/ 16380 w 21600"/>
              <a:gd name="connsiteY4" fmla="*/ 15865 h 30933"/>
              <a:gd name="connsiteX5" fmla="*/ 21600 w 21600"/>
              <a:gd name="connsiteY5" fmla="*/ 15978 h 30933"/>
              <a:gd name="connsiteX6" fmla="*/ 16985 w 21600"/>
              <a:gd name="connsiteY6" fmla="*/ 18735 h 30933"/>
              <a:gd name="connsiteX7" fmla="*/ 18270 w 21600"/>
              <a:gd name="connsiteY7" fmla="*/ 20623 h 30933"/>
              <a:gd name="connsiteX8" fmla="*/ 16380 w 21600"/>
              <a:gd name="connsiteY8" fmla="*/ 21643 h 30933"/>
              <a:gd name="connsiteX9" fmla="*/ 18877 w 21600"/>
              <a:gd name="connsiteY9" fmla="*/ 24965 h 30933"/>
              <a:gd name="connsiteX10" fmla="*/ 14640 w 21600"/>
              <a:gd name="connsiteY10" fmla="*/ 23683 h 30933"/>
              <a:gd name="connsiteX11" fmla="*/ 14942 w 21600"/>
              <a:gd name="connsiteY11" fmla="*/ 26703 h 30933"/>
              <a:gd name="connsiteX12" fmla="*/ 12180 w 21600"/>
              <a:gd name="connsiteY12" fmla="*/ 25268 h 30933"/>
              <a:gd name="connsiteX13" fmla="*/ 11612 w 21600"/>
              <a:gd name="connsiteY13" fmla="*/ 28175 h 30933"/>
              <a:gd name="connsiteX14" fmla="*/ 9872 w 21600"/>
              <a:gd name="connsiteY14" fmla="*/ 26703 h 30933"/>
              <a:gd name="connsiteX15" fmla="*/ 8700 w 21600"/>
              <a:gd name="connsiteY15" fmla="*/ 29045 h 30933"/>
              <a:gd name="connsiteX16" fmla="*/ 7527 w 21600"/>
              <a:gd name="connsiteY16" fmla="*/ 27458 h 30933"/>
              <a:gd name="connsiteX17" fmla="*/ 4917 w 21600"/>
              <a:gd name="connsiteY17" fmla="*/ 30933 h 30933"/>
              <a:gd name="connsiteX18" fmla="*/ 4805 w 21600"/>
              <a:gd name="connsiteY18" fmla="*/ 27573 h 30933"/>
              <a:gd name="connsiteX19" fmla="*/ 1285 w 21600"/>
              <a:gd name="connsiteY19" fmla="*/ 27158 h 30933"/>
              <a:gd name="connsiteX20" fmla="*/ 3330 w 21600"/>
              <a:gd name="connsiteY20" fmla="*/ 24703 h 30933"/>
              <a:gd name="connsiteX21" fmla="*/ 0 w 21600"/>
              <a:gd name="connsiteY21" fmla="*/ 22210 h 30933"/>
              <a:gd name="connsiteX22" fmla="*/ 3935 w 21600"/>
              <a:gd name="connsiteY22" fmla="*/ 20925 h 30933"/>
              <a:gd name="connsiteX23" fmla="*/ 1172 w 21600"/>
              <a:gd name="connsiteY23" fmla="*/ 17603 h 30933"/>
              <a:gd name="connsiteX24" fmla="*/ 5372 w 21600"/>
              <a:gd name="connsiteY24" fmla="*/ 17150 h 30933"/>
              <a:gd name="connsiteX25" fmla="*/ 4502 w 21600"/>
              <a:gd name="connsiteY25" fmla="*/ 12958 h 30933"/>
              <a:gd name="connsiteX26" fmla="*/ 8550 w 21600"/>
              <a:gd name="connsiteY26" fmla="*/ 15715 h 30933"/>
              <a:gd name="connsiteX27" fmla="*/ 9722 w 21600"/>
              <a:gd name="connsiteY27" fmla="*/ 11220 h 30933"/>
              <a:gd name="connsiteX28" fmla="*/ 11462 w 21600"/>
              <a:gd name="connsiteY28" fmla="*/ 13675 h 30933"/>
              <a:gd name="connsiteX0" fmla="*/ 11462 w 21600"/>
              <a:gd name="connsiteY0" fmla="*/ 12026 h 29284"/>
              <a:gd name="connsiteX1" fmla="*/ 19598 w 21600"/>
              <a:gd name="connsiteY1" fmla="*/ 0 h 29284"/>
              <a:gd name="connsiteX2" fmla="*/ 14525 w 21600"/>
              <a:gd name="connsiteY2" fmla="*/ 13461 h 29284"/>
              <a:gd name="connsiteX3" fmla="*/ 18007 w 21600"/>
              <a:gd name="connsiteY3" fmla="*/ 10856 h 29284"/>
              <a:gd name="connsiteX4" fmla="*/ 16380 w 21600"/>
              <a:gd name="connsiteY4" fmla="*/ 14216 h 29284"/>
              <a:gd name="connsiteX5" fmla="*/ 21600 w 21600"/>
              <a:gd name="connsiteY5" fmla="*/ 14329 h 29284"/>
              <a:gd name="connsiteX6" fmla="*/ 16985 w 21600"/>
              <a:gd name="connsiteY6" fmla="*/ 17086 h 29284"/>
              <a:gd name="connsiteX7" fmla="*/ 18270 w 21600"/>
              <a:gd name="connsiteY7" fmla="*/ 18974 h 29284"/>
              <a:gd name="connsiteX8" fmla="*/ 16380 w 21600"/>
              <a:gd name="connsiteY8" fmla="*/ 19994 h 29284"/>
              <a:gd name="connsiteX9" fmla="*/ 18877 w 21600"/>
              <a:gd name="connsiteY9" fmla="*/ 23316 h 29284"/>
              <a:gd name="connsiteX10" fmla="*/ 14640 w 21600"/>
              <a:gd name="connsiteY10" fmla="*/ 22034 h 29284"/>
              <a:gd name="connsiteX11" fmla="*/ 14942 w 21600"/>
              <a:gd name="connsiteY11" fmla="*/ 25054 h 29284"/>
              <a:gd name="connsiteX12" fmla="*/ 12180 w 21600"/>
              <a:gd name="connsiteY12" fmla="*/ 23619 h 29284"/>
              <a:gd name="connsiteX13" fmla="*/ 11612 w 21600"/>
              <a:gd name="connsiteY13" fmla="*/ 26526 h 29284"/>
              <a:gd name="connsiteX14" fmla="*/ 9872 w 21600"/>
              <a:gd name="connsiteY14" fmla="*/ 25054 h 29284"/>
              <a:gd name="connsiteX15" fmla="*/ 8700 w 21600"/>
              <a:gd name="connsiteY15" fmla="*/ 27396 h 29284"/>
              <a:gd name="connsiteX16" fmla="*/ 7527 w 21600"/>
              <a:gd name="connsiteY16" fmla="*/ 25809 h 29284"/>
              <a:gd name="connsiteX17" fmla="*/ 4917 w 21600"/>
              <a:gd name="connsiteY17" fmla="*/ 29284 h 29284"/>
              <a:gd name="connsiteX18" fmla="*/ 4805 w 21600"/>
              <a:gd name="connsiteY18" fmla="*/ 25924 h 29284"/>
              <a:gd name="connsiteX19" fmla="*/ 1285 w 21600"/>
              <a:gd name="connsiteY19" fmla="*/ 25509 h 29284"/>
              <a:gd name="connsiteX20" fmla="*/ 3330 w 21600"/>
              <a:gd name="connsiteY20" fmla="*/ 23054 h 29284"/>
              <a:gd name="connsiteX21" fmla="*/ 0 w 21600"/>
              <a:gd name="connsiteY21" fmla="*/ 20561 h 29284"/>
              <a:gd name="connsiteX22" fmla="*/ 3935 w 21600"/>
              <a:gd name="connsiteY22" fmla="*/ 19276 h 29284"/>
              <a:gd name="connsiteX23" fmla="*/ 1172 w 21600"/>
              <a:gd name="connsiteY23" fmla="*/ 15954 h 29284"/>
              <a:gd name="connsiteX24" fmla="*/ 5372 w 21600"/>
              <a:gd name="connsiteY24" fmla="*/ 15501 h 29284"/>
              <a:gd name="connsiteX25" fmla="*/ 4502 w 21600"/>
              <a:gd name="connsiteY25" fmla="*/ 11309 h 29284"/>
              <a:gd name="connsiteX26" fmla="*/ 8550 w 21600"/>
              <a:gd name="connsiteY26" fmla="*/ 14066 h 29284"/>
              <a:gd name="connsiteX27" fmla="*/ 9722 w 21600"/>
              <a:gd name="connsiteY27" fmla="*/ 9571 h 29284"/>
              <a:gd name="connsiteX28" fmla="*/ 11462 w 21600"/>
              <a:gd name="connsiteY28" fmla="*/ 12026 h 29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600" h="29284">
                <a:moveTo>
                  <a:pt x="11462" y="12026"/>
                </a:moveTo>
                <a:cubicBezTo>
                  <a:pt x="12571" y="10579"/>
                  <a:pt x="18489" y="1447"/>
                  <a:pt x="19598" y="0"/>
                </a:cubicBezTo>
                <a:cubicBezTo>
                  <a:pt x="19510" y="1926"/>
                  <a:pt x="14613" y="11535"/>
                  <a:pt x="14525" y="13461"/>
                </a:cubicBezTo>
                <a:lnTo>
                  <a:pt x="18007" y="10856"/>
                </a:lnTo>
                <a:lnTo>
                  <a:pt x="16380" y="14216"/>
                </a:lnTo>
                <a:lnTo>
                  <a:pt x="21600" y="14329"/>
                </a:lnTo>
                <a:lnTo>
                  <a:pt x="16985" y="17086"/>
                </a:lnTo>
                <a:lnTo>
                  <a:pt x="18270" y="18974"/>
                </a:lnTo>
                <a:lnTo>
                  <a:pt x="16380" y="19994"/>
                </a:lnTo>
                <a:lnTo>
                  <a:pt x="18877" y="23316"/>
                </a:lnTo>
                <a:lnTo>
                  <a:pt x="14640" y="22034"/>
                </a:lnTo>
                <a:cubicBezTo>
                  <a:pt x="14741" y="23041"/>
                  <a:pt x="14841" y="24047"/>
                  <a:pt x="14942" y="25054"/>
                </a:cubicBezTo>
                <a:lnTo>
                  <a:pt x="12180" y="23619"/>
                </a:lnTo>
                <a:lnTo>
                  <a:pt x="11612" y="26526"/>
                </a:lnTo>
                <a:lnTo>
                  <a:pt x="9872" y="25054"/>
                </a:lnTo>
                <a:lnTo>
                  <a:pt x="8700" y="27396"/>
                </a:lnTo>
                <a:lnTo>
                  <a:pt x="7527" y="25809"/>
                </a:lnTo>
                <a:lnTo>
                  <a:pt x="4917" y="29284"/>
                </a:lnTo>
                <a:cubicBezTo>
                  <a:pt x="4880" y="28164"/>
                  <a:pt x="4842" y="27044"/>
                  <a:pt x="4805" y="25924"/>
                </a:cubicBezTo>
                <a:lnTo>
                  <a:pt x="1285" y="25509"/>
                </a:lnTo>
                <a:lnTo>
                  <a:pt x="3330" y="23054"/>
                </a:lnTo>
                <a:lnTo>
                  <a:pt x="0" y="20561"/>
                </a:lnTo>
                <a:lnTo>
                  <a:pt x="3935" y="19276"/>
                </a:lnTo>
                <a:lnTo>
                  <a:pt x="1172" y="15954"/>
                </a:lnTo>
                <a:lnTo>
                  <a:pt x="5372" y="15501"/>
                </a:lnTo>
                <a:lnTo>
                  <a:pt x="4502" y="11309"/>
                </a:lnTo>
                <a:lnTo>
                  <a:pt x="8550" y="14066"/>
                </a:lnTo>
                <a:lnTo>
                  <a:pt x="9722" y="9571"/>
                </a:lnTo>
                <a:lnTo>
                  <a:pt x="11462" y="12026"/>
                </a:lnTo>
                <a:close/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 bwMode="auto">
          <a:xfrm>
            <a:off x="755575" y="5296657"/>
            <a:ext cx="864097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ランダム故障</a:t>
            </a:r>
          </a:p>
        </p:txBody>
      </p:sp>
      <p:sp>
        <p:nvSpPr>
          <p:cNvPr id="83" name="爆発 2 82"/>
          <p:cNvSpPr/>
          <p:nvPr/>
        </p:nvSpPr>
        <p:spPr bwMode="auto">
          <a:xfrm flipV="1">
            <a:off x="2267744" y="4530012"/>
            <a:ext cx="1368152" cy="1339295"/>
          </a:xfrm>
          <a:custGeom>
            <a:avLst/>
            <a:gdLst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5632 h 21600"/>
              <a:gd name="connsiteX10" fmla="*/ 14640 w 21600"/>
              <a:gd name="connsiteY10" fmla="*/ 14350 h 21600"/>
              <a:gd name="connsiteX11" fmla="*/ 14942 w 21600"/>
              <a:gd name="connsiteY11" fmla="*/ 17370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3935 w 21600"/>
              <a:gd name="connsiteY22" fmla="*/ 11592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550 w 21600"/>
              <a:gd name="connsiteY26" fmla="*/ 6382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1462 w 21600"/>
              <a:gd name="connsiteY0" fmla="*/ 4342 h 30784"/>
              <a:gd name="connsiteX1" fmla="*/ 14790 w 21600"/>
              <a:gd name="connsiteY1" fmla="*/ 0 h 30784"/>
              <a:gd name="connsiteX2" fmla="*/ 14525 w 21600"/>
              <a:gd name="connsiteY2" fmla="*/ 5777 h 30784"/>
              <a:gd name="connsiteX3" fmla="*/ 18007 w 21600"/>
              <a:gd name="connsiteY3" fmla="*/ 3172 h 30784"/>
              <a:gd name="connsiteX4" fmla="*/ 16380 w 21600"/>
              <a:gd name="connsiteY4" fmla="*/ 6532 h 30784"/>
              <a:gd name="connsiteX5" fmla="*/ 21600 w 21600"/>
              <a:gd name="connsiteY5" fmla="*/ 6645 h 30784"/>
              <a:gd name="connsiteX6" fmla="*/ 16985 w 21600"/>
              <a:gd name="connsiteY6" fmla="*/ 9402 h 30784"/>
              <a:gd name="connsiteX7" fmla="*/ 18270 w 21600"/>
              <a:gd name="connsiteY7" fmla="*/ 11290 h 30784"/>
              <a:gd name="connsiteX8" fmla="*/ 16380 w 21600"/>
              <a:gd name="connsiteY8" fmla="*/ 12310 h 30784"/>
              <a:gd name="connsiteX9" fmla="*/ 18877 w 21600"/>
              <a:gd name="connsiteY9" fmla="*/ 15632 h 30784"/>
              <a:gd name="connsiteX10" fmla="*/ 14640 w 21600"/>
              <a:gd name="connsiteY10" fmla="*/ 14350 h 30784"/>
              <a:gd name="connsiteX11" fmla="*/ 14942 w 21600"/>
              <a:gd name="connsiteY11" fmla="*/ 17370 h 30784"/>
              <a:gd name="connsiteX12" fmla="*/ 12180 w 21600"/>
              <a:gd name="connsiteY12" fmla="*/ 15935 h 30784"/>
              <a:gd name="connsiteX13" fmla="*/ 11612 w 21600"/>
              <a:gd name="connsiteY13" fmla="*/ 18842 h 30784"/>
              <a:gd name="connsiteX14" fmla="*/ 9872 w 21600"/>
              <a:gd name="connsiteY14" fmla="*/ 17370 h 30784"/>
              <a:gd name="connsiteX15" fmla="*/ 8700 w 21600"/>
              <a:gd name="connsiteY15" fmla="*/ 19712 h 30784"/>
              <a:gd name="connsiteX16" fmla="*/ 7527 w 21600"/>
              <a:gd name="connsiteY16" fmla="*/ 18125 h 30784"/>
              <a:gd name="connsiteX17" fmla="*/ 2511 w 21600"/>
              <a:gd name="connsiteY17" fmla="*/ 30784 h 30784"/>
              <a:gd name="connsiteX18" fmla="*/ 4805 w 21600"/>
              <a:gd name="connsiteY18" fmla="*/ 18240 h 30784"/>
              <a:gd name="connsiteX19" fmla="*/ 1285 w 21600"/>
              <a:gd name="connsiteY19" fmla="*/ 17825 h 30784"/>
              <a:gd name="connsiteX20" fmla="*/ 3330 w 21600"/>
              <a:gd name="connsiteY20" fmla="*/ 15370 h 30784"/>
              <a:gd name="connsiteX21" fmla="*/ 0 w 21600"/>
              <a:gd name="connsiteY21" fmla="*/ 12877 h 30784"/>
              <a:gd name="connsiteX22" fmla="*/ 3935 w 21600"/>
              <a:gd name="connsiteY22" fmla="*/ 11592 h 30784"/>
              <a:gd name="connsiteX23" fmla="*/ 1172 w 21600"/>
              <a:gd name="connsiteY23" fmla="*/ 8270 h 30784"/>
              <a:gd name="connsiteX24" fmla="*/ 5372 w 21600"/>
              <a:gd name="connsiteY24" fmla="*/ 7817 h 30784"/>
              <a:gd name="connsiteX25" fmla="*/ 4502 w 21600"/>
              <a:gd name="connsiteY25" fmla="*/ 3625 h 30784"/>
              <a:gd name="connsiteX26" fmla="*/ 8550 w 21600"/>
              <a:gd name="connsiteY26" fmla="*/ 6382 h 30784"/>
              <a:gd name="connsiteX27" fmla="*/ 9722 w 21600"/>
              <a:gd name="connsiteY27" fmla="*/ 1887 h 30784"/>
              <a:gd name="connsiteX28" fmla="*/ 11462 w 21600"/>
              <a:gd name="connsiteY28" fmla="*/ 4342 h 30784"/>
              <a:gd name="connsiteX0" fmla="*/ 11462 w 21600"/>
              <a:gd name="connsiteY0" fmla="*/ 4342 h 28696"/>
              <a:gd name="connsiteX1" fmla="*/ 14790 w 21600"/>
              <a:gd name="connsiteY1" fmla="*/ 0 h 28696"/>
              <a:gd name="connsiteX2" fmla="*/ 14525 w 21600"/>
              <a:gd name="connsiteY2" fmla="*/ 5777 h 28696"/>
              <a:gd name="connsiteX3" fmla="*/ 18007 w 21600"/>
              <a:gd name="connsiteY3" fmla="*/ 3172 h 28696"/>
              <a:gd name="connsiteX4" fmla="*/ 16380 w 21600"/>
              <a:gd name="connsiteY4" fmla="*/ 6532 h 28696"/>
              <a:gd name="connsiteX5" fmla="*/ 21600 w 21600"/>
              <a:gd name="connsiteY5" fmla="*/ 6645 h 28696"/>
              <a:gd name="connsiteX6" fmla="*/ 16985 w 21600"/>
              <a:gd name="connsiteY6" fmla="*/ 9402 h 28696"/>
              <a:gd name="connsiteX7" fmla="*/ 18270 w 21600"/>
              <a:gd name="connsiteY7" fmla="*/ 11290 h 28696"/>
              <a:gd name="connsiteX8" fmla="*/ 16380 w 21600"/>
              <a:gd name="connsiteY8" fmla="*/ 12310 h 28696"/>
              <a:gd name="connsiteX9" fmla="*/ 18877 w 21600"/>
              <a:gd name="connsiteY9" fmla="*/ 15632 h 28696"/>
              <a:gd name="connsiteX10" fmla="*/ 14640 w 21600"/>
              <a:gd name="connsiteY10" fmla="*/ 14350 h 28696"/>
              <a:gd name="connsiteX11" fmla="*/ 14942 w 21600"/>
              <a:gd name="connsiteY11" fmla="*/ 17370 h 28696"/>
              <a:gd name="connsiteX12" fmla="*/ 12180 w 21600"/>
              <a:gd name="connsiteY12" fmla="*/ 15935 h 28696"/>
              <a:gd name="connsiteX13" fmla="*/ 11612 w 21600"/>
              <a:gd name="connsiteY13" fmla="*/ 18842 h 28696"/>
              <a:gd name="connsiteX14" fmla="*/ 9872 w 21600"/>
              <a:gd name="connsiteY14" fmla="*/ 17370 h 28696"/>
              <a:gd name="connsiteX15" fmla="*/ 8700 w 21600"/>
              <a:gd name="connsiteY15" fmla="*/ 19712 h 28696"/>
              <a:gd name="connsiteX16" fmla="*/ 7527 w 21600"/>
              <a:gd name="connsiteY16" fmla="*/ 18125 h 28696"/>
              <a:gd name="connsiteX17" fmla="*/ 2748 w 21600"/>
              <a:gd name="connsiteY17" fmla="*/ 28696 h 28696"/>
              <a:gd name="connsiteX18" fmla="*/ 4805 w 21600"/>
              <a:gd name="connsiteY18" fmla="*/ 18240 h 28696"/>
              <a:gd name="connsiteX19" fmla="*/ 1285 w 21600"/>
              <a:gd name="connsiteY19" fmla="*/ 17825 h 28696"/>
              <a:gd name="connsiteX20" fmla="*/ 3330 w 21600"/>
              <a:gd name="connsiteY20" fmla="*/ 15370 h 28696"/>
              <a:gd name="connsiteX21" fmla="*/ 0 w 21600"/>
              <a:gd name="connsiteY21" fmla="*/ 12877 h 28696"/>
              <a:gd name="connsiteX22" fmla="*/ 3935 w 21600"/>
              <a:gd name="connsiteY22" fmla="*/ 11592 h 28696"/>
              <a:gd name="connsiteX23" fmla="*/ 1172 w 21600"/>
              <a:gd name="connsiteY23" fmla="*/ 8270 h 28696"/>
              <a:gd name="connsiteX24" fmla="*/ 5372 w 21600"/>
              <a:gd name="connsiteY24" fmla="*/ 7817 h 28696"/>
              <a:gd name="connsiteX25" fmla="*/ 4502 w 21600"/>
              <a:gd name="connsiteY25" fmla="*/ 3625 h 28696"/>
              <a:gd name="connsiteX26" fmla="*/ 8550 w 21600"/>
              <a:gd name="connsiteY26" fmla="*/ 6382 h 28696"/>
              <a:gd name="connsiteX27" fmla="*/ 9722 w 21600"/>
              <a:gd name="connsiteY27" fmla="*/ 1887 h 28696"/>
              <a:gd name="connsiteX28" fmla="*/ 11462 w 21600"/>
              <a:gd name="connsiteY28" fmla="*/ 4342 h 28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600" h="28696">
                <a:moveTo>
                  <a:pt x="11462" y="4342"/>
                </a:moveTo>
                <a:lnTo>
                  <a:pt x="14790" y="0"/>
                </a:lnTo>
                <a:cubicBezTo>
                  <a:pt x="14702" y="1926"/>
                  <a:pt x="14613" y="3851"/>
                  <a:pt x="14525" y="5777"/>
                </a:cubicBezTo>
                <a:lnTo>
                  <a:pt x="18007" y="3172"/>
                </a:lnTo>
                <a:lnTo>
                  <a:pt x="16380" y="6532"/>
                </a:lnTo>
                <a:lnTo>
                  <a:pt x="21600" y="6645"/>
                </a:lnTo>
                <a:lnTo>
                  <a:pt x="16985" y="9402"/>
                </a:lnTo>
                <a:lnTo>
                  <a:pt x="18270" y="11290"/>
                </a:lnTo>
                <a:lnTo>
                  <a:pt x="16380" y="12310"/>
                </a:lnTo>
                <a:lnTo>
                  <a:pt x="18877" y="15632"/>
                </a:lnTo>
                <a:lnTo>
                  <a:pt x="14640" y="14350"/>
                </a:lnTo>
                <a:cubicBezTo>
                  <a:pt x="14741" y="15357"/>
                  <a:pt x="14841" y="16363"/>
                  <a:pt x="14942" y="17370"/>
                </a:cubicBezTo>
                <a:lnTo>
                  <a:pt x="12180" y="15935"/>
                </a:lnTo>
                <a:lnTo>
                  <a:pt x="11612" y="18842"/>
                </a:lnTo>
                <a:lnTo>
                  <a:pt x="9872" y="17370"/>
                </a:lnTo>
                <a:lnTo>
                  <a:pt x="8700" y="19712"/>
                </a:lnTo>
                <a:lnTo>
                  <a:pt x="7527" y="18125"/>
                </a:lnTo>
                <a:cubicBezTo>
                  <a:pt x="6657" y="19283"/>
                  <a:pt x="3618" y="27538"/>
                  <a:pt x="2748" y="28696"/>
                </a:cubicBezTo>
                <a:cubicBezTo>
                  <a:pt x="2711" y="27576"/>
                  <a:pt x="4842" y="19360"/>
                  <a:pt x="4805" y="18240"/>
                </a:cubicBezTo>
                <a:lnTo>
                  <a:pt x="1285" y="17825"/>
                </a:lnTo>
                <a:lnTo>
                  <a:pt x="3330" y="15370"/>
                </a:lnTo>
                <a:lnTo>
                  <a:pt x="0" y="12877"/>
                </a:lnTo>
                <a:lnTo>
                  <a:pt x="3935" y="11592"/>
                </a:lnTo>
                <a:lnTo>
                  <a:pt x="1172" y="8270"/>
                </a:lnTo>
                <a:lnTo>
                  <a:pt x="5372" y="7817"/>
                </a:lnTo>
                <a:lnTo>
                  <a:pt x="4502" y="3625"/>
                </a:lnTo>
                <a:lnTo>
                  <a:pt x="8550" y="6382"/>
                </a:lnTo>
                <a:lnTo>
                  <a:pt x="9722" y="1887"/>
                </a:lnTo>
                <a:lnTo>
                  <a:pt x="11462" y="4342"/>
                </a:lnTo>
                <a:close/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 bwMode="auto">
          <a:xfrm>
            <a:off x="2483768" y="5224649"/>
            <a:ext cx="864097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システマティック故障</a:t>
            </a:r>
          </a:p>
        </p:txBody>
      </p:sp>
      <p:sp>
        <p:nvSpPr>
          <p:cNvPr id="85" name="テキスト ボックス 408"/>
          <p:cNvSpPr txBox="1">
            <a:spLocks noChangeArrowheads="1"/>
          </p:cNvSpPr>
          <p:nvPr/>
        </p:nvSpPr>
        <p:spPr bwMode="auto">
          <a:xfrm>
            <a:off x="4788024" y="6016737"/>
            <a:ext cx="34868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000" dirty="0" smtClean="0">
                <a:ea typeface="HGPｺﾞｼｯｸE" pitchFamily="50" charset="-128"/>
              </a:rPr>
              <a:t>FPGA</a:t>
            </a:r>
            <a:r>
              <a:rPr lang="ja-JP" altLang="en-US" sz="2000" dirty="0" smtClean="0">
                <a:ea typeface="HGPｺﾞｼｯｸE" pitchFamily="50" charset="-128"/>
              </a:rPr>
              <a:t>のソフトエラーレート推移</a:t>
            </a:r>
            <a:endParaRPr lang="ja-JP" altLang="en-US" sz="2000" dirty="0">
              <a:ea typeface="HGPｺﾞｼｯｸE" pitchFamily="50" charset="-128"/>
            </a:endParaRPr>
          </a:p>
        </p:txBody>
      </p:sp>
      <p:sp>
        <p:nvSpPr>
          <p:cNvPr id="27" name="Text Box 152"/>
          <p:cNvSpPr txBox="1">
            <a:spLocks noChangeAspect="1" noChangeArrowheads="1"/>
          </p:cNvSpPr>
          <p:nvPr/>
        </p:nvSpPr>
        <p:spPr bwMode="auto">
          <a:xfrm>
            <a:off x="5788136" y="3136417"/>
            <a:ext cx="419987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1400" dirty="0">
                <a:latin typeface="Tahoma" pitchFamily="34" charset="0"/>
              </a:rPr>
              <a:t>FPGA</a:t>
            </a:r>
          </a:p>
        </p:txBody>
      </p:sp>
      <p:sp>
        <p:nvSpPr>
          <p:cNvPr id="86" name="Text Box 41"/>
          <p:cNvSpPr txBox="1">
            <a:spLocks noChangeArrowheads="1"/>
          </p:cNvSpPr>
          <p:nvPr/>
        </p:nvSpPr>
        <p:spPr bwMode="auto">
          <a:xfrm>
            <a:off x="107504" y="50396"/>
            <a:ext cx="1296144" cy="71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/>
            </a:outerShdw>
          </a:effectLst>
        </p:spPr>
        <p:txBody>
          <a:bodyPr wrap="square" lIns="54000" tIns="10800" rIns="54000" bIns="10800">
            <a:spAutoFit/>
          </a:bodyPr>
          <a:lstStyle/>
          <a:p>
            <a:pPr>
              <a:defRPr/>
            </a:pPr>
            <a:r>
              <a:rPr lang="en-US" altLang="ja-JP" sz="5000" i="1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A.</a:t>
            </a:r>
            <a:endParaRPr lang="en-US" altLang="ja-JP" sz="5000" i="1" dirty="0">
              <a:solidFill>
                <a:schemeClr val="tx1"/>
              </a:solidFill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198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8919" y="253342"/>
            <a:ext cx="6653361" cy="452432"/>
          </a:xfrm>
        </p:spPr>
        <p:txBody>
          <a:bodyPr/>
          <a:lstStyle/>
          <a:p>
            <a:r>
              <a:rPr lang="en-US" altLang="ja-JP" sz="2600" dirty="0" smtClean="0">
                <a:latin typeface="+mn-ea"/>
                <a:ea typeface="+mn-ea"/>
              </a:rPr>
              <a:t>-0.</a:t>
            </a:r>
            <a:r>
              <a:rPr lang="ja-JP" altLang="en-US" sz="2600" dirty="0" smtClean="0">
                <a:latin typeface="+mn-ea"/>
                <a:ea typeface="+mn-ea"/>
              </a:rPr>
              <a:t> </a:t>
            </a:r>
            <a:r>
              <a:rPr lang="ja-JP" altLang="en-US" sz="2600" dirty="0" smtClean="0">
                <a:latin typeface="+mn-ea"/>
                <a:ea typeface="+mn-ea"/>
              </a:rPr>
              <a:t>　</a:t>
            </a:r>
            <a:r>
              <a:rPr lang="en-US" altLang="ja-JP" sz="2600" dirty="0" smtClean="0">
                <a:latin typeface="+mn-ea"/>
                <a:ea typeface="+mn-ea"/>
              </a:rPr>
              <a:t>FPGA/CRAM</a:t>
            </a:r>
            <a:r>
              <a:rPr lang="ja-JP" altLang="en-US" sz="2600" dirty="0" smtClean="0">
                <a:latin typeface="+mn-ea"/>
                <a:ea typeface="+mn-ea"/>
              </a:rPr>
              <a:t>ソフトエラー耐性技術開発</a:t>
            </a:r>
            <a:endParaRPr lang="ja-JP" altLang="en-US" sz="2600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コンフィグレーションメモリ（</a:t>
            </a:r>
            <a:r>
              <a:rPr lang="en-US" altLang="ja-JP" dirty="0" smtClean="0"/>
              <a:t>CRAM</a:t>
            </a:r>
            <a:r>
              <a:rPr lang="ja-JP" altLang="en-US" dirty="0" smtClean="0"/>
              <a:t>）のソフトエラー対策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                      ⇒</a:t>
            </a:r>
            <a:r>
              <a:rPr lang="ja-JP" altLang="en-US" dirty="0" smtClean="0">
                <a:solidFill>
                  <a:srgbClr val="FF0000"/>
                </a:solidFill>
              </a:rPr>
              <a:t>コンフィグレーション階層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FF0000"/>
                </a:solidFill>
              </a:rPr>
              <a:t>機能階層</a:t>
            </a:r>
            <a:r>
              <a:rPr lang="ja-JP" altLang="en-US" dirty="0" smtClean="0"/>
              <a:t>での対策が可能</a:t>
            </a:r>
            <a:endParaRPr lang="ja-JP" altLang="en-US" dirty="0"/>
          </a:p>
        </p:txBody>
      </p:sp>
      <p:sp>
        <p:nvSpPr>
          <p:cNvPr id="7" name="テキスト ボックス 408"/>
          <p:cNvSpPr txBox="1">
            <a:spLocks noChangeArrowheads="1"/>
          </p:cNvSpPr>
          <p:nvPr/>
        </p:nvSpPr>
        <p:spPr bwMode="auto">
          <a:xfrm>
            <a:off x="1425575" y="6301060"/>
            <a:ext cx="13227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000" dirty="0" smtClean="0">
                <a:ea typeface="HGPｺﾞｼｯｸE" pitchFamily="50" charset="-128"/>
              </a:rPr>
              <a:t>FPGA</a:t>
            </a:r>
            <a:r>
              <a:rPr lang="ja-JP" altLang="en-US" dirty="0"/>
              <a:t>構造</a:t>
            </a:r>
            <a:endParaRPr lang="ja-JP" altLang="en-US" sz="2000" dirty="0">
              <a:ea typeface="HGPｺﾞｼｯｸE" pitchFamily="50" charset="-128"/>
            </a:endParaRPr>
          </a:p>
        </p:txBody>
      </p:sp>
      <p:grpSp>
        <p:nvGrpSpPr>
          <p:cNvPr id="8" name="グループ化 435"/>
          <p:cNvGrpSpPr>
            <a:grpSpLocks/>
          </p:cNvGrpSpPr>
          <p:nvPr/>
        </p:nvGrpSpPr>
        <p:grpSpPr bwMode="auto">
          <a:xfrm>
            <a:off x="390525" y="2112963"/>
            <a:ext cx="3779838" cy="3779837"/>
            <a:chOff x="276160" y="1961173"/>
            <a:chExt cx="3915752" cy="3915752"/>
          </a:xfrm>
        </p:grpSpPr>
        <p:sp>
          <p:nvSpPr>
            <p:cNvPr id="9" name="正方形/長方形 8"/>
            <p:cNvSpPr/>
            <p:nvPr/>
          </p:nvSpPr>
          <p:spPr bwMode="auto">
            <a:xfrm>
              <a:off x="276160" y="1961173"/>
              <a:ext cx="3915752" cy="391575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>
                <a:ea typeface="HGPｺﾞｼｯｸE" pitchFamily="50" charset="-128"/>
              </a:endParaRPr>
            </a:p>
          </p:txBody>
        </p:sp>
        <p:grpSp>
          <p:nvGrpSpPr>
            <p:cNvPr id="10" name="グループ化 40"/>
            <p:cNvGrpSpPr>
              <a:grpSpLocks/>
            </p:cNvGrpSpPr>
            <p:nvPr/>
          </p:nvGrpSpPr>
          <p:grpSpPr bwMode="auto">
            <a:xfrm>
              <a:off x="434219" y="2177784"/>
              <a:ext cx="108771" cy="3480668"/>
              <a:chOff x="570379" y="2743186"/>
              <a:chExt cx="130475" cy="2435382"/>
            </a:xfrm>
          </p:grpSpPr>
          <p:cxnSp>
            <p:nvCxnSpPr>
              <p:cNvPr id="277" name="直線コネクタ 36"/>
              <p:cNvCxnSpPr>
                <a:cxnSpLocks noChangeShapeType="1"/>
              </p:cNvCxnSpPr>
              <p:nvPr/>
            </p:nvCxnSpPr>
            <p:spPr bwMode="auto">
              <a:xfrm>
                <a:off x="570379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78" name="直線コネクタ 37"/>
              <p:cNvCxnSpPr>
                <a:cxnSpLocks noChangeShapeType="1"/>
              </p:cNvCxnSpPr>
              <p:nvPr/>
            </p:nvCxnSpPr>
            <p:spPr bwMode="auto">
              <a:xfrm>
                <a:off x="613310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79" name="直線コネクタ 38"/>
              <p:cNvCxnSpPr>
                <a:cxnSpLocks noChangeShapeType="1"/>
              </p:cNvCxnSpPr>
              <p:nvPr/>
            </p:nvCxnSpPr>
            <p:spPr bwMode="auto">
              <a:xfrm>
                <a:off x="657923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0" name="直線コネクタ 39"/>
              <p:cNvCxnSpPr>
                <a:cxnSpLocks noChangeShapeType="1"/>
              </p:cNvCxnSpPr>
              <p:nvPr/>
            </p:nvCxnSpPr>
            <p:spPr bwMode="auto">
              <a:xfrm>
                <a:off x="700854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1" name="グループ化 41"/>
            <p:cNvGrpSpPr>
              <a:grpSpLocks/>
            </p:cNvGrpSpPr>
            <p:nvPr/>
          </p:nvGrpSpPr>
          <p:grpSpPr bwMode="auto">
            <a:xfrm>
              <a:off x="1299378" y="2177784"/>
              <a:ext cx="108771" cy="3480668"/>
              <a:chOff x="570379" y="2743186"/>
              <a:chExt cx="130475" cy="2435382"/>
            </a:xfrm>
          </p:grpSpPr>
          <p:cxnSp>
            <p:nvCxnSpPr>
              <p:cNvPr id="273" name="直線コネクタ 42"/>
              <p:cNvCxnSpPr>
                <a:cxnSpLocks noChangeShapeType="1"/>
              </p:cNvCxnSpPr>
              <p:nvPr/>
            </p:nvCxnSpPr>
            <p:spPr bwMode="auto">
              <a:xfrm>
                <a:off x="570379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74" name="直線コネクタ 43"/>
              <p:cNvCxnSpPr>
                <a:cxnSpLocks noChangeShapeType="1"/>
              </p:cNvCxnSpPr>
              <p:nvPr/>
            </p:nvCxnSpPr>
            <p:spPr bwMode="auto">
              <a:xfrm>
                <a:off x="613310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75" name="直線コネクタ 44"/>
              <p:cNvCxnSpPr>
                <a:cxnSpLocks noChangeShapeType="1"/>
              </p:cNvCxnSpPr>
              <p:nvPr/>
            </p:nvCxnSpPr>
            <p:spPr bwMode="auto">
              <a:xfrm>
                <a:off x="657923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76" name="直線コネクタ 45"/>
              <p:cNvCxnSpPr>
                <a:cxnSpLocks noChangeShapeType="1"/>
              </p:cNvCxnSpPr>
              <p:nvPr/>
            </p:nvCxnSpPr>
            <p:spPr bwMode="auto">
              <a:xfrm>
                <a:off x="700854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2" name="グループ化 56"/>
            <p:cNvGrpSpPr>
              <a:grpSpLocks/>
            </p:cNvGrpSpPr>
            <p:nvPr/>
          </p:nvGrpSpPr>
          <p:grpSpPr bwMode="auto">
            <a:xfrm>
              <a:off x="2164538" y="2177784"/>
              <a:ext cx="108771" cy="3480668"/>
              <a:chOff x="570379" y="2743186"/>
              <a:chExt cx="130475" cy="2435382"/>
            </a:xfrm>
          </p:grpSpPr>
          <p:cxnSp>
            <p:nvCxnSpPr>
              <p:cNvPr id="269" name="直線コネクタ 57"/>
              <p:cNvCxnSpPr>
                <a:cxnSpLocks noChangeShapeType="1"/>
              </p:cNvCxnSpPr>
              <p:nvPr/>
            </p:nvCxnSpPr>
            <p:spPr bwMode="auto">
              <a:xfrm>
                <a:off x="570379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70" name="直線コネクタ 58"/>
              <p:cNvCxnSpPr>
                <a:cxnSpLocks noChangeShapeType="1"/>
              </p:cNvCxnSpPr>
              <p:nvPr/>
            </p:nvCxnSpPr>
            <p:spPr bwMode="auto">
              <a:xfrm>
                <a:off x="613310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71" name="直線コネクタ 59"/>
              <p:cNvCxnSpPr>
                <a:cxnSpLocks noChangeShapeType="1"/>
              </p:cNvCxnSpPr>
              <p:nvPr/>
            </p:nvCxnSpPr>
            <p:spPr bwMode="auto">
              <a:xfrm>
                <a:off x="657923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72" name="直線コネクタ 60"/>
              <p:cNvCxnSpPr>
                <a:cxnSpLocks noChangeShapeType="1"/>
              </p:cNvCxnSpPr>
              <p:nvPr/>
            </p:nvCxnSpPr>
            <p:spPr bwMode="auto">
              <a:xfrm>
                <a:off x="700854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3" name="グループ化 67"/>
            <p:cNvGrpSpPr>
              <a:grpSpLocks/>
            </p:cNvGrpSpPr>
            <p:nvPr/>
          </p:nvGrpSpPr>
          <p:grpSpPr bwMode="auto">
            <a:xfrm>
              <a:off x="3029701" y="2177784"/>
              <a:ext cx="108771" cy="3480668"/>
              <a:chOff x="570379" y="2743186"/>
              <a:chExt cx="130475" cy="2435382"/>
            </a:xfrm>
          </p:grpSpPr>
          <p:cxnSp>
            <p:nvCxnSpPr>
              <p:cNvPr id="265" name="直線コネクタ 68"/>
              <p:cNvCxnSpPr>
                <a:cxnSpLocks noChangeShapeType="1"/>
              </p:cNvCxnSpPr>
              <p:nvPr/>
            </p:nvCxnSpPr>
            <p:spPr bwMode="auto">
              <a:xfrm>
                <a:off x="570379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6" name="直線コネクタ 69"/>
              <p:cNvCxnSpPr>
                <a:cxnSpLocks noChangeShapeType="1"/>
              </p:cNvCxnSpPr>
              <p:nvPr/>
            </p:nvCxnSpPr>
            <p:spPr bwMode="auto">
              <a:xfrm>
                <a:off x="613310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7" name="直線コネクタ 70"/>
              <p:cNvCxnSpPr>
                <a:cxnSpLocks noChangeShapeType="1"/>
              </p:cNvCxnSpPr>
              <p:nvPr/>
            </p:nvCxnSpPr>
            <p:spPr bwMode="auto">
              <a:xfrm>
                <a:off x="657923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8" name="直線コネクタ 71"/>
              <p:cNvCxnSpPr>
                <a:cxnSpLocks noChangeShapeType="1"/>
              </p:cNvCxnSpPr>
              <p:nvPr/>
            </p:nvCxnSpPr>
            <p:spPr bwMode="auto">
              <a:xfrm>
                <a:off x="700854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4" name="グループ化 77"/>
            <p:cNvGrpSpPr>
              <a:grpSpLocks/>
            </p:cNvGrpSpPr>
            <p:nvPr/>
          </p:nvGrpSpPr>
          <p:grpSpPr bwMode="auto">
            <a:xfrm>
              <a:off x="3894863" y="2177784"/>
              <a:ext cx="108771" cy="3480668"/>
              <a:chOff x="570379" y="2743186"/>
              <a:chExt cx="130475" cy="2435382"/>
            </a:xfrm>
          </p:grpSpPr>
          <p:cxnSp>
            <p:nvCxnSpPr>
              <p:cNvPr id="261" name="直線コネクタ 78"/>
              <p:cNvCxnSpPr>
                <a:cxnSpLocks noChangeShapeType="1"/>
              </p:cNvCxnSpPr>
              <p:nvPr/>
            </p:nvCxnSpPr>
            <p:spPr bwMode="auto">
              <a:xfrm>
                <a:off x="570379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2" name="直線コネクタ 79"/>
              <p:cNvCxnSpPr>
                <a:cxnSpLocks noChangeShapeType="1"/>
              </p:cNvCxnSpPr>
              <p:nvPr/>
            </p:nvCxnSpPr>
            <p:spPr bwMode="auto">
              <a:xfrm>
                <a:off x="613310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3" name="直線コネクタ 80"/>
              <p:cNvCxnSpPr>
                <a:cxnSpLocks noChangeShapeType="1"/>
              </p:cNvCxnSpPr>
              <p:nvPr/>
            </p:nvCxnSpPr>
            <p:spPr bwMode="auto">
              <a:xfrm>
                <a:off x="657923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4" name="直線コネクタ 81"/>
              <p:cNvCxnSpPr>
                <a:cxnSpLocks noChangeShapeType="1"/>
              </p:cNvCxnSpPr>
              <p:nvPr/>
            </p:nvCxnSpPr>
            <p:spPr bwMode="auto">
              <a:xfrm>
                <a:off x="700854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5" name="グループ化 82"/>
            <p:cNvGrpSpPr>
              <a:grpSpLocks/>
            </p:cNvGrpSpPr>
            <p:nvPr/>
          </p:nvGrpSpPr>
          <p:grpSpPr bwMode="auto">
            <a:xfrm rot="-5400000">
              <a:off x="2164516" y="3922473"/>
              <a:ext cx="108771" cy="3480668"/>
              <a:chOff x="570379" y="2743186"/>
              <a:chExt cx="130475" cy="2435382"/>
            </a:xfrm>
          </p:grpSpPr>
          <p:cxnSp>
            <p:nvCxnSpPr>
              <p:cNvPr id="257" name="直線コネクタ 83"/>
              <p:cNvCxnSpPr>
                <a:cxnSpLocks noChangeShapeType="1"/>
              </p:cNvCxnSpPr>
              <p:nvPr/>
            </p:nvCxnSpPr>
            <p:spPr bwMode="auto">
              <a:xfrm>
                <a:off x="570379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8" name="直線コネクタ 84"/>
              <p:cNvCxnSpPr>
                <a:cxnSpLocks noChangeShapeType="1"/>
              </p:cNvCxnSpPr>
              <p:nvPr/>
            </p:nvCxnSpPr>
            <p:spPr bwMode="auto">
              <a:xfrm>
                <a:off x="613310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9" name="直線コネクタ 85"/>
              <p:cNvCxnSpPr>
                <a:cxnSpLocks noChangeShapeType="1"/>
              </p:cNvCxnSpPr>
              <p:nvPr/>
            </p:nvCxnSpPr>
            <p:spPr bwMode="auto">
              <a:xfrm>
                <a:off x="657923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0" name="直線コネクタ 86"/>
              <p:cNvCxnSpPr>
                <a:cxnSpLocks noChangeShapeType="1"/>
              </p:cNvCxnSpPr>
              <p:nvPr/>
            </p:nvCxnSpPr>
            <p:spPr bwMode="auto">
              <a:xfrm>
                <a:off x="700854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6" name="グループ化 87"/>
            <p:cNvGrpSpPr>
              <a:grpSpLocks/>
            </p:cNvGrpSpPr>
            <p:nvPr/>
          </p:nvGrpSpPr>
          <p:grpSpPr bwMode="auto">
            <a:xfrm rot="-5400000">
              <a:off x="2164516" y="3055514"/>
              <a:ext cx="108771" cy="3480668"/>
              <a:chOff x="570379" y="2743186"/>
              <a:chExt cx="130475" cy="2435382"/>
            </a:xfrm>
          </p:grpSpPr>
          <p:cxnSp>
            <p:nvCxnSpPr>
              <p:cNvPr id="253" name="直線コネクタ 88"/>
              <p:cNvCxnSpPr>
                <a:cxnSpLocks noChangeShapeType="1"/>
              </p:cNvCxnSpPr>
              <p:nvPr/>
            </p:nvCxnSpPr>
            <p:spPr bwMode="auto">
              <a:xfrm>
                <a:off x="570379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4" name="直線コネクタ 89"/>
              <p:cNvCxnSpPr>
                <a:cxnSpLocks noChangeShapeType="1"/>
              </p:cNvCxnSpPr>
              <p:nvPr/>
            </p:nvCxnSpPr>
            <p:spPr bwMode="auto">
              <a:xfrm>
                <a:off x="613310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5" name="直線コネクタ 90"/>
              <p:cNvCxnSpPr>
                <a:cxnSpLocks noChangeShapeType="1"/>
              </p:cNvCxnSpPr>
              <p:nvPr/>
            </p:nvCxnSpPr>
            <p:spPr bwMode="auto">
              <a:xfrm>
                <a:off x="657923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6" name="直線コネクタ 91"/>
              <p:cNvCxnSpPr>
                <a:cxnSpLocks noChangeShapeType="1"/>
              </p:cNvCxnSpPr>
              <p:nvPr/>
            </p:nvCxnSpPr>
            <p:spPr bwMode="auto">
              <a:xfrm>
                <a:off x="700854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7" name="グループ化 92"/>
            <p:cNvGrpSpPr>
              <a:grpSpLocks/>
            </p:cNvGrpSpPr>
            <p:nvPr/>
          </p:nvGrpSpPr>
          <p:grpSpPr bwMode="auto">
            <a:xfrm rot="-5400000">
              <a:off x="2164516" y="2188554"/>
              <a:ext cx="108771" cy="3480668"/>
              <a:chOff x="570379" y="2743186"/>
              <a:chExt cx="130475" cy="2435382"/>
            </a:xfrm>
          </p:grpSpPr>
          <p:cxnSp>
            <p:nvCxnSpPr>
              <p:cNvPr id="249" name="直線コネクタ 93"/>
              <p:cNvCxnSpPr>
                <a:cxnSpLocks noChangeShapeType="1"/>
              </p:cNvCxnSpPr>
              <p:nvPr/>
            </p:nvCxnSpPr>
            <p:spPr bwMode="auto">
              <a:xfrm>
                <a:off x="570379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0" name="直線コネクタ 94"/>
              <p:cNvCxnSpPr>
                <a:cxnSpLocks noChangeShapeType="1"/>
              </p:cNvCxnSpPr>
              <p:nvPr/>
            </p:nvCxnSpPr>
            <p:spPr bwMode="auto">
              <a:xfrm>
                <a:off x="613310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1" name="直線コネクタ 95"/>
              <p:cNvCxnSpPr>
                <a:cxnSpLocks noChangeShapeType="1"/>
              </p:cNvCxnSpPr>
              <p:nvPr/>
            </p:nvCxnSpPr>
            <p:spPr bwMode="auto">
              <a:xfrm>
                <a:off x="657923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2" name="直線コネクタ 96"/>
              <p:cNvCxnSpPr>
                <a:cxnSpLocks noChangeShapeType="1"/>
              </p:cNvCxnSpPr>
              <p:nvPr/>
            </p:nvCxnSpPr>
            <p:spPr bwMode="auto">
              <a:xfrm>
                <a:off x="700854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8" name="グループ化 97"/>
            <p:cNvGrpSpPr>
              <a:grpSpLocks/>
            </p:cNvGrpSpPr>
            <p:nvPr/>
          </p:nvGrpSpPr>
          <p:grpSpPr bwMode="auto">
            <a:xfrm rot="-5400000">
              <a:off x="2164516" y="1321594"/>
              <a:ext cx="108771" cy="3480668"/>
              <a:chOff x="570379" y="2743186"/>
              <a:chExt cx="130475" cy="2435382"/>
            </a:xfrm>
          </p:grpSpPr>
          <p:cxnSp>
            <p:nvCxnSpPr>
              <p:cNvPr id="245" name="直線コネクタ 98"/>
              <p:cNvCxnSpPr>
                <a:cxnSpLocks noChangeShapeType="1"/>
              </p:cNvCxnSpPr>
              <p:nvPr/>
            </p:nvCxnSpPr>
            <p:spPr bwMode="auto">
              <a:xfrm>
                <a:off x="570379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46" name="直線コネクタ 99"/>
              <p:cNvCxnSpPr>
                <a:cxnSpLocks noChangeShapeType="1"/>
              </p:cNvCxnSpPr>
              <p:nvPr/>
            </p:nvCxnSpPr>
            <p:spPr bwMode="auto">
              <a:xfrm>
                <a:off x="613310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47" name="直線コネクタ 100"/>
              <p:cNvCxnSpPr>
                <a:cxnSpLocks noChangeShapeType="1"/>
              </p:cNvCxnSpPr>
              <p:nvPr/>
            </p:nvCxnSpPr>
            <p:spPr bwMode="auto">
              <a:xfrm>
                <a:off x="657923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48" name="直線コネクタ 101"/>
              <p:cNvCxnSpPr>
                <a:cxnSpLocks noChangeShapeType="1"/>
              </p:cNvCxnSpPr>
              <p:nvPr/>
            </p:nvCxnSpPr>
            <p:spPr bwMode="auto">
              <a:xfrm>
                <a:off x="700854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9" name="グループ化 102"/>
            <p:cNvGrpSpPr>
              <a:grpSpLocks/>
            </p:cNvGrpSpPr>
            <p:nvPr/>
          </p:nvGrpSpPr>
          <p:grpSpPr bwMode="auto">
            <a:xfrm rot="-5400000">
              <a:off x="2164516" y="454634"/>
              <a:ext cx="108771" cy="3480668"/>
              <a:chOff x="570379" y="2743186"/>
              <a:chExt cx="130475" cy="2435382"/>
            </a:xfrm>
          </p:grpSpPr>
          <p:cxnSp>
            <p:nvCxnSpPr>
              <p:cNvPr id="241" name="直線コネクタ 103"/>
              <p:cNvCxnSpPr>
                <a:cxnSpLocks noChangeShapeType="1"/>
              </p:cNvCxnSpPr>
              <p:nvPr/>
            </p:nvCxnSpPr>
            <p:spPr bwMode="auto">
              <a:xfrm>
                <a:off x="570379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42" name="直線コネクタ 104"/>
              <p:cNvCxnSpPr>
                <a:cxnSpLocks noChangeShapeType="1"/>
              </p:cNvCxnSpPr>
              <p:nvPr/>
            </p:nvCxnSpPr>
            <p:spPr bwMode="auto">
              <a:xfrm>
                <a:off x="613310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43" name="直線コネクタ 105"/>
              <p:cNvCxnSpPr>
                <a:cxnSpLocks noChangeShapeType="1"/>
              </p:cNvCxnSpPr>
              <p:nvPr/>
            </p:nvCxnSpPr>
            <p:spPr bwMode="auto">
              <a:xfrm>
                <a:off x="657923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44" name="直線コネクタ 106"/>
              <p:cNvCxnSpPr>
                <a:cxnSpLocks noChangeShapeType="1"/>
              </p:cNvCxnSpPr>
              <p:nvPr/>
            </p:nvCxnSpPr>
            <p:spPr bwMode="auto">
              <a:xfrm>
                <a:off x="700854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0" name="正方形/長方形 19"/>
            <p:cNvSpPr/>
            <p:nvPr/>
          </p:nvSpPr>
          <p:spPr bwMode="auto">
            <a:xfrm>
              <a:off x="333721" y="2061492"/>
              <a:ext cx="271356" cy="2713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21" name="正方形/長方形 20"/>
            <p:cNvSpPr/>
            <p:nvPr/>
          </p:nvSpPr>
          <p:spPr bwMode="auto">
            <a:xfrm>
              <a:off x="333721" y="2916675"/>
              <a:ext cx="271356" cy="2730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 bwMode="auto">
            <a:xfrm>
              <a:off x="333721" y="3803106"/>
              <a:ext cx="271356" cy="271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23" name="正方形/長方形 22"/>
            <p:cNvSpPr/>
            <p:nvPr/>
          </p:nvSpPr>
          <p:spPr bwMode="auto">
            <a:xfrm>
              <a:off x="333721" y="4658289"/>
              <a:ext cx="271356" cy="271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 bwMode="auto">
            <a:xfrm>
              <a:off x="1210283" y="2061492"/>
              <a:ext cx="273001" cy="2713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25" name="正方形/長方形 24"/>
            <p:cNvSpPr/>
            <p:nvPr/>
          </p:nvSpPr>
          <p:spPr bwMode="auto">
            <a:xfrm>
              <a:off x="1210283" y="2916675"/>
              <a:ext cx="273001" cy="2730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26" name="正方形/長方形 25"/>
            <p:cNvSpPr/>
            <p:nvPr/>
          </p:nvSpPr>
          <p:spPr bwMode="auto">
            <a:xfrm>
              <a:off x="1210283" y="3803106"/>
              <a:ext cx="273001" cy="271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27" name="正方形/長方形 26"/>
            <p:cNvSpPr/>
            <p:nvPr/>
          </p:nvSpPr>
          <p:spPr bwMode="auto">
            <a:xfrm>
              <a:off x="1210283" y="4658289"/>
              <a:ext cx="273001" cy="271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 bwMode="auto">
            <a:xfrm>
              <a:off x="2088490" y="2061492"/>
              <a:ext cx="273001" cy="2713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 bwMode="auto">
            <a:xfrm>
              <a:off x="2088490" y="2916675"/>
              <a:ext cx="273001" cy="2730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 bwMode="auto">
            <a:xfrm>
              <a:off x="2088490" y="3803106"/>
              <a:ext cx="273001" cy="271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31" name="正方形/長方形 30"/>
            <p:cNvSpPr/>
            <p:nvPr/>
          </p:nvSpPr>
          <p:spPr bwMode="auto">
            <a:xfrm>
              <a:off x="2088490" y="4658289"/>
              <a:ext cx="273001" cy="271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32" name="正方形/長方形 31"/>
            <p:cNvSpPr/>
            <p:nvPr/>
          </p:nvSpPr>
          <p:spPr bwMode="auto">
            <a:xfrm>
              <a:off x="2950252" y="2061492"/>
              <a:ext cx="271357" cy="2713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33" name="正方形/長方形 32"/>
            <p:cNvSpPr/>
            <p:nvPr/>
          </p:nvSpPr>
          <p:spPr bwMode="auto">
            <a:xfrm>
              <a:off x="2950252" y="2916675"/>
              <a:ext cx="271357" cy="2730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 bwMode="auto">
            <a:xfrm>
              <a:off x="2950252" y="3803106"/>
              <a:ext cx="271357" cy="271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 bwMode="auto">
            <a:xfrm>
              <a:off x="2950252" y="4658289"/>
              <a:ext cx="271357" cy="271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auto">
            <a:xfrm>
              <a:off x="3836682" y="2061492"/>
              <a:ext cx="273001" cy="2713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 bwMode="auto">
            <a:xfrm>
              <a:off x="3836682" y="2916675"/>
              <a:ext cx="273001" cy="2730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 bwMode="auto">
            <a:xfrm>
              <a:off x="3836682" y="3803106"/>
              <a:ext cx="273001" cy="271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 bwMode="auto">
            <a:xfrm>
              <a:off x="3836682" y="4658289"/>
              <a:ext cx="273001" cy="271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333721" y="5521695"/>
              <a:ext cx="271356" cy="2713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auto">
            <a:xfrm>
              <a:off x="1210283" y="5521695"/>
              <a:ext cx="273001" cy="2713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auto">
            <a:xfrm>
              <a:off x="2088490" y="5521695"/>
              <a:ext cx="273001" cy="2713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 bwMode="auto">
            <a:xfrm>
              <a:off x="2950252" y="5521695"/>
              <a:ext cx="271357" cy="2713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44" name="正方形/長方形 43"/>
            <p:cNvSpPr/>
            <p:nvPr/>
          </p:nvSpPr>
          <p:spPr bwMode="auto">
            <a:xfrm>
              <a:off x="3836682" y="5521695"/>
              <a:ext cx="273001" cy="2713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grpSp>
          <p:nvGrpSpPr>
            <p:cNvPr id="45" name="グループ化 182"/>
            <p:cNvGrpSpPr>
              <a:grpSpLocks/>
            </p:cNvGrpSpPr>
            <p:nvPr/>
          </p:nvGrpSpPr>
          <p:grpSpPr bwMode="auto">
            <a:xfrm>
              <a:off x="416716" y="2314861"/>
              <a:ext cx="835726" cy="3189614"/>
              <a:chOff x="608576" y="2723313"/>
              <a:chExt cx="553202" cy="2111339"/>
            </a:xfrm>
          </p:grpSpPr>
          <p:grpSp>
            <p:nvGrpSpPr>
              <p:cNvPr id="193" name="グループ化 145"/>
              <p:cNvGrpSpPr>
                <a:grpSpLocks/>
              </p:cNvGrpSpPr>
              <p:nvPr/>
            </p:nvGrpSpPr>
            <p:grpSpPr bwMode="auto">
              <a:xfrm>
                <a:off x="608576" y="2723313"/>
                <a:ext cx="553202" cy="231816"/>
                <a:chOff x="608576" y="2723313"/>
                <a:chExt cx="553202" cy="231816"/>
              </a:xfrm>
            </p:grpSpPr>
            <p:sp>
              <p:nvSpPr>
                <p:cNvPr id="231" name="円/楕円 134"/>
                <p:cNvSpPr>
                  <a:spLocks noChangeArrowheads="1"/>
                </p:cNvSpPr>
                <p:nvPr/>
              </p:nvSpPr>
              <p:spPr bwMode="auto">
                <a:xfrm>
                  <a:off x="661480" y="2911789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232" name="円/楕円 135"/>
                <p:cNvSpPr>
                  <a:spLocks noChangeArrowheads="1"/>
                </p:cNvSpPr>
                <p:nvPr/>
              </p:nvSpPr>
              <p:spPr bwMode="auto">
                <a:xfrm>
                  <a:off x="608576" y="2857027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233" name="円/楕円 136"/>
                <p:cNvSpPr>
                  <a:spLocks noChangeArrowheads="1"/>
                </p:cNvSpPr>
                <p:nvPr/>
              </p:nvSpPr>
              <p:spPr bwMode="auto">
                <a:xfrm>
                  <a:off x="690052" y="2937459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234" name="円/楕円 137"/>
                <p:cNvSpPr>
                  <a:spLocks noChangeArrowheads="1"/>
                </p:cNvSpPr>
                <p:nvPr/>
              </p:nvSpPr>
              <p:spPr bwMode="auto">
                <a:xfrm>
                  <a:off x="634767" y="2885077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cxnSp>
              <p:nvCxnSpPr>
                <p:cNvPr id="235" name="直線コネクタ 13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64926" y="2723518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6" name="直線コネクタ 140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88752" y="2749725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7" name="直線コネクタ 141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17340" y="2775932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8" name="直線コネクタ 142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48309" y="2802139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9" name="直線コネクタ 143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72617" y="2849297"/>
                  <a:ext cx="0" cy="10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40" name="直線コネクタ 144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53778" y="2795313"/>
                  <a:ext cx="180000" cy="36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94" name="正方形/長方形 193"/>
              <p:cNvSpPr/>
              <p:nvPr/>
            </p:nvSpPr>
            <p:spPr bwMode="auto">
              <a:xfrm>
                <a:off x="738703" y="2746106"/>
                <a:ext cx="361421" cy="36033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ja-JP" sz="1400" dirty="0">
                    <a:latin typeface="Arial Narrow" pitchFamily="34" charset="0"/>
                    <a:ea typeface="HGPｺﾞｼｯｸE" pitchFamily="50" charset="-128"/>
                  </a:rPr>
                  <a:t>LUT</a:t>
                </a:r>
                <a:endParaRPr lang="ja-JP" altLang="en-US" sz="1400" dirty="0">
                  <a:latin typeface="Arial Narrow" pitchFamily="34" charset="0"/>
                  <a:ea typeface="HGPｺﾞｼｯｸE" pitchFamily="50" charset="-128"/>
                </a:endParaRPr>
              </a:p>
            </p:txBody>
          </p:sp>
          <p:grpSp>
            <p:nvGrpSpPr>
              <p:cNvPr id="195" name="グループ化 146"/>
              <p:cNvGrpSpPr>
                <a:grpSpLocks/>
              </p:cNvGrpSpPr>
              <p:nvPr/>
            </p:nvGrpSpPr>
            <p:grpSpPr bwMode="auto">
              <a:xfrm>
                <a:off x="608576" y="3297176"/>
                <a:ext cx="553202" cy="231816"/>
                <a:chOff x="608576" y="2723313"/>
                <a:chExt cx="553202" cy="231816"/>
              </a:xfrm>
            </p:grpSpPr>
            <p:sp>
              <p:nvSpPr>
                <p:cNvPr id="221" name="円/楕円 147"/>
                <p:cNvSpPr>
                  <a:spLocks noChangeArrowheads="1"/>
                </p:cNvSpPr>
                <p:nvPr/>
              </p:nvSpPr>
              <p:spPr bwMode="auto">
                <a:xfrm>
                  <a:off x="661480" y="291179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222" name="円/楕円 148"/>
                <p:cNvSpPr>
                  <a:spLocks noChangeArrowheads="1"/>
                </p:cNvSpPr>
                <p:nvPr/>
              </p:nvSpPr>
              <p:spPr bwMode="auto">
                <a:xfrm>
                  <a:off x="608576" y="2857027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223" name="円/楕円 149"/>
                <p:cNvSpPr>
                  <a:spLocks noChangeArrowheads="1"/>
                </p:cNvSpPr>
                <p:nvPr/>
              </p:nvSpPr>
              <p:spPr bwMode="auto">
                <a:xfrm>
                  <a:off x="690052" y="2937459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224" name="円/楕円 150"/>
                <p:cNvSpPr>
                  <a:spLocks noChangeArrowheads="1"/>
                </p:cNvSpPr>
                <p:nvPr/>
              </p:nvSpPr>
              <p:spPr bwMode="auto">
                <a:xfrm>
                  <a:off x="634767" y="2885077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cxnSp>
              <p:nvCxnSpPr>
                <p:cNvPr id="225" name="直線コネクタ 151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64926" y="2723518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6" name="直線コネクタ 152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88752" y="2749725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7" name="直線コネクタ 153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17340" y="2775932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8" name="直線コネクタ 154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48309" y="2802139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9" name="直線コネクタ 155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72617" y="2849297"/>
                  <a:ext cx="0" cy="10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0" name="直線コネクタ 15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53778" y="2795313"/>
                  <a:ext cx="180000" cy="36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96" name="正方形/長方形 195"/>
              <p:cNvSpPr/>
              <p:nvPr/>
            </p:nvSpPr>
            <p:spPr bwMode="auto">
              <a:xfrm>
                <a:off x="738703" y="3319807"/>
                <a:ext cx="361421" cy="36033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ja-JP" sz="1400" dirty="0">
                    <a:latin typeface="Arial Narrow" pitchFamily="34" charset="0"/>
                    <a:ea typeface="HGPｺﾞｼｯｸE" pitchFamily="50" charset="-128"/>
                  </a:rPr>
                  <a:t>LUT</a:t>
                </a:r>
                <a:endParaRPr lang="ja-JP" altLang="en-US" sz="1400" dirty="0">
                  <a:latin typeface="Arial Narrow" pitchFamily="34" charset="0"/>
                  <a:ea typeface="HGPｺﾞｼｯｸE" pitchFamily="50" charset="-128"/>
                </a:endParaRPr>
              </a:p>
            </p:txBody>
          </p:sp>
          <p:grpSp>
            <p:nvGrpSpPr>
              <p:cNvPr id="197" name="グループ化 158"/>
              <p:cNvGrpSpPr>
                <a:grpSpLocks/>
              </p:cNvGrpSpPr>
              <p:nvPr/>
            </p:nvGrpSpPr>
            <p:grpSpPr bwMode="auto">
              <a:xfrm>
                <a:off x="608576" y="3882949"/>
                <a:ext cx="553202" cy="231816"/>
                <a:chOff x="608576" y="2723313"/>
                <a:chExt cx="553202" cy="231816"/>
              </a:xfrm>
            </p:grpSpPr>
            <p:sp>
              <p:nvSpPr>
                <p:cNvPr id="211" name="円/楕円 159"/>
                <p:cNvSpPr>
                  <a:spLocks noChangeArrowheads="1"/>
                </p:cNvSpPr>
                <p:nvPr/>
              </p:nvSpPr>
              <p:spPr bwMode="auto">
                <a:xfrm>
                  <a:off x="661480" y="2911789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212" name="円/楕円 160"/>
                <p:cNvSpPr>
                  <a:spLocks noChangeArrowheads="1"/>
                </p:cNvSpPr>
                <p:nvPr/>
              </p:nvSpPr>
              <p:spPr bwMode="auto">
                <a:xfrm>
                  <a:off x="608576" y="2857027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213" name="円/楕円 161"/>
                <p:cNvSpPr>
                  <a:spLocks noChangeArrowheads="1"/>
                </p:cNvSpPr>
                <p:nvPr/>
              </p:nvSpPr>
              <p:spPr bwMode="auto">
                <a:xfrm>
                  <a:off x="690052" y="2937459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214" name="円/楕円 162"/>
                <p:cNvSpPr>
                  <a:spLocks noChangeArrowheads="1"/>
                </p:cNvSpPr>
                <p:nvPr/>
              </p:nvSpPr>
              <p:spPr bwMode="auto">
                <a:xfrm>
                  <a:off x="634767" y="2885077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cxnSp>
              <p:nvCxnSpPr>
                <p:cNvPr id="215" name="直線コネクタ 163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64926" y="2723518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6" name="直線コネクタ 164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88752" y="2749725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7" name="直線コネクタ 165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17340" y="2775932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8" name="直線コネクタ 16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48309" y="2802139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9" name="直線コネクタ 167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72617" y="2849297"/>
                  <a:ext cx="0" cy="10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0" name="直線コネクタ 168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53778" y="2795313"/>
                  <a:ext cx="180000" cy="36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98" name="正方形/長方形 197"/>
              <p:cNvSpPr/>
              <p:nvPr/>
            </p:nvSpPr>
            <p:spPr bwMode="auto">
              <a:xfrm>
                <a:off x="738703" y="3905484"/>
                <a:ext cx="361421" cy="36033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ja-JP" sz="1400" dirty="0">
                    <a:latin typeface="Arial Narrow" pitchFamily="34" charset="0"/>
                    <a:ea typeface="HGPｺﾞｼｯｸE" pitchFamily="50" charset="-128"/>
                  </a:rPr>
                  <a:t>LUT</a:t>
                </a:r>
                <a:endParaRPr lang="ja-JP" altLang="en-US" sz="1400" dirty="0">
                  <a:latin typeface="Arial Narrow" pitchFamily="34" charset="0"/>
                  <a:ea typeface="HGPｺﾞｼｯｸE" pitchFamily="50" charset="-128"/>
                </a:endParaRPr>
              </a:p>
            </p:txBody>
          </p:sp>
          <p:grpSp>
            <p:nvGrpSpPr>
              <p:cNvPr id="199" name="グループ化 170"/>
              <p:cNvGrpSpPr>
                <a:grpSpLocks/>
              </p:cNvGrpSpPr>
              <p:nvPr/>
            </p:nvGrpSpPr>
            <p:grpSpPr bwMode="auto">
              <a:xfrm>
                <a:off x="608576" y="4452056"/>
                <a:ext cx="553202" cy="231816"/>
                <a:chOff x="608576" y="2723313"/>
                <a:chExt cx="553202" cy="231816"/>
              </a:xfrm>
            </p:grpSpPr>
            <p:sp>
              <p:nvSpPr>
                <p:cNvPr id="201" name="円/楕円 171"/>
                <p:cNvSpPr>
                  <a:spLocks noChangeArrowheads="1"/>
                </p:cNvSpPr>
                <p:nvPr/>
              </p:nvSpPr>
              <p:spPr bwMode="auto">
                <a:xfrm>
                  <a:off x="661480" y="2911789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202" name="円/楕円 172"/>
                <p:cNvSpPr>
                  <a:spLocks noChangeArrowheads="1"/>
                </p:cNvSpPr>
                <p:nvPr/>
              </p:nvSpPr>
              <p:spPr bwMode="auto">
                <a:xfrm>
                  <a:off x="608576" y="2857027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203" name="円/楕円 173"/>
                <p:cNvSpPr>
                  <a:spLocks noChangeArrowheads="1"/>
                </p:cNvSpPr>
                <p:nvPr/>
              </p:nvSpPr>
              <p:spPr bwMode="auto">
                <a:xfrm>
                  <a:off x="690052" y="2937459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204" name="円/楕円 174"/>
                <p:cNvSpPr>
                  <a:spLocks noChangeArrowheads="1"/>
                </p:cNvSpPr>
                <p:nvPr/>
              </p:nvSpPr>
              <p:spPr bwMode="auto">
                <a:xfrm>
                  <a:off x="634767" y="2885077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cxnSp>
              <p:nvCxnSpPr>
                <p:cNvPr id="205" name="直線コネクタ 175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64926" y="2723518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6" name="直線コネクタ 17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88752" y="2749725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7" name="直線コネクタ 177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17340" y="2775932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8" name="直線コネクタ 178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48309" y="2802139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9" name="直線コネクタ 17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72617" y="2849297"/>
                  <a:ext cx="0" cy="10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0" name="直線コネクタ 180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53778" y="2795313"/>
                  <a:ext cx="180000" cy="36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200" name="正方形/長方形 199"/>
              <p:cNvSpPr/>
              <p:nvPr/>
            </p:nvSpPr>
            <p:spPr bwMode="auto">
              <a:xfrm>
                <a:off x="738703" y="4474832"/>
                <a:ext cx="361421" cy="36033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ja-JP" sz="1400" dirty="0">
                    <a:latin typeface="Arial Narrow" pitchFamily="34" charset="0"/>
                    <a:ea typeface="HGPｺﾞｼｯｸE" pitchFamily="50" charset="-128"/>
                  </a:rPr>
                  <a:t>LUT</a:t>
                </a:r>
                <a:endParaRPr lang="ja-JP" altLang="en-US" sz="1400" dirty="0">
                  <a:latin typeface="Arial Narrow" pitchFamily="34" charset="0"/>
                  <a:ea typeface="HGPｺﾞｼｯｸE" pitchFamily="50" charset="-128"/>
                </a:endParaRPr>
              </a:p>
            </p:txBody>
          </p:sp>
        </p:grpSp>
        <p:grpSp>
          <p:nvGrpSpPr>
            <p:cNvPr id="46" name="グループ化 183"/>
            <p:cNvGrpSpPr>
              <a:grpSpLocks/>
            </p:cNvGrpSpPr>
            <p:nvPr/>
          </p:nvGrpSpPr>
          <p:grpSpPr bwMode="auto">
            <a:xfrm>
              <a:off x="1289678" y="2314861"/>
              <a:ext cx="835726" cy="3189614"/>
              <a:chOff x="608576" y="2723313"/>
              <a:chExt cx="553202" cy="2111339"/>
            </a:xfrm>
          </p:grpSpPr>
          <p:grpSp>
            <p:nvGrpSpPr>
              <p:cNvPr id="145" name="グループ化 184"/>
              <p:cNvGrpSpPr>
                <a:grpSpLocks/>
              </p:cNvGrpSpPr>
              <p:nvPr/>
            </p:nvGrpSpPr>
            <p:grpSpPr bwMode="auto">
              <a:xfrm>
                <a:off x="608576" y="2723313"/>
                <a:ext cx="553202" cy="231817"/>
                <a:chOff x="608576" y="2723313"/>
                <a:chExt cx="553202" cy="231817"/>
              </a:xfrm>
            </p:grpSpPr>
            <p:sp>
              <p:nvSpPr>
                <p:cNvPr id="183" name="円/楕円 222"/>
                <p:cNvSpPr>
                  <a:spLocks noChangeArrowheads="1"/>
                </p:cNvSpPr>
                <p:nvPr/>
              </p:nvSpPr>
              <p:spPr bwMode="auto">
                <a:xfrm>
                  <a:off x="661480" y="2911789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84" name="円/楕円 223"/>
                <p:cNvSpPr>
                  <a:spLocks noChangeArrowheads="1"/>
                </p:cNvSpPr>
                <p:nvPr/>
              </p:nvSpPr>
              <p:spPr bwMode="auto">
                <a:xfrm>
                  <a:off x="608576" y="285702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85" name="円/楕円 224"/>
                <p:cNvSpPr>
                  <a:spLocks noChangeArrowheads="1"/>
                </p:cNvSpPr>
                <p:nvPr/>
              </p:nvSpPr>
              <p:spPr bwMode="auto">
                <a:xfrm>
                  <a:off x="690052" y="293746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86" name="円/楕円 225"/>
                <p:cNvSpPr>
                  <a:spLocks noChangeArrowheads="1"/>
                </p:cNvSpPr>
                <p:nvPr/>
              </p:nvSpPr>
              <p:spPr bwMode="auto">
                <a:xfrm>
                  <a:off x="634767" y="288507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cxnSp>
              <p:nvCxnSpPr>
                <p:cNvPr id="187" name="直線コネクタ 22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64926" y="2723518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88" name="直線コネクタ 227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88752" y="2749725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89" name="直線コネクタ 228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17340" y="2775932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90" name="直線コネクタ 22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48309" y="2802139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91" name="直線コネクタ 230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72617" y="2849297"/>
                  <a:ext cx="0" cy="10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92" name="直線コネクタ 231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53778" y="2795313"/>
                  <a:ext cx="180000" cy="36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46" name="正方形/長方形 145"/>
              <p:cNvSpPr/>
              <p:nvPr/>
            </p:nvSpPr>
            <p:spPr bwMode="auto">
              <a:xfrm>
                <a:off x="738909" y="2746106"/>
                <a:ext cx="360333" cy="36033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ja-JP" sz="1400" dirty="0">
                    <a:latin typeface="Arial Narrow" pitchFamily="34" charset="0"/>
                    <a:ea typeface="HGPｺﾞｼｯｸE" pitchFamily="50" charset="-128"/>
                  </a:rPr>
                  <a:t>LUT</a:t>
                </a:r>
                <a:endParaRPr lang="ja-JP" altLang="en-US" sz="1400" dirty="0">
                  <a:latin typeface="Arial Narrow" pitchFamily="34" charset="0"/>
                  <a:ea typeface="HGPｺﾞｼｯｸE" pitchFamily="50" charset="-128"/>
                </a:endParaRPr>
              </a:p>
            </p:txBody>
          </p:sp>
          <p:grpSp>
            <p:nvGrpSpPr>
              <p:cNvPr id="147" name="グループ化 186"/>
              <p:cNvGrpSpPr>
                <a:grpSpLocks/>
              </p:cNvGrpSpPr>
              <p:nvPr/>
            </p:nvGrpSpPr>
            <p:grpSpPr bwMode="auto">
              <a:xfrm>
                <a:off x="608576" y="3297176"/>
                <a:ext cx="553202" cy="231817"/>
                <a:chOff x="608576" y="2723313"/>
                <a:chExt cx="553202" cy="231817"/>
              </a:xfrm>
            </p:grpSpPr>
            <p:sp>
              <p:nvSpPr>
                <p:cNvPr id="173" name="円/楕円 212"/>
                <p:cNvSpPr>
                  <a:spLocks noChangeArrowheads="1"/>
                </p:cNvSpPr>
                <p:nvPr/>
              </p:nvSpPr>
              <p:spPr bwMode="auto">
                <a:xfrm>
                  <a:off x="661480" y="2911791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74" name="円/楕円 213"/>
                <p:cNvSpPr>
                  <a:spLocks noChangeArrowheads="1"/>
                </p:cNvSpPr>
                <p:nvPr/>
              </p:nvSpPr>
              <p:spPr bwMode="auto">
                <a:xfrm>
                  <a:off x="608576" y="285702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75" name="円/楕円 214"/>
                <p:cNvSpPr>
                  <a:spLocks noChangeArrowheads="1"/>
                </p:cNvSpPr>
                <p:nvPr/>
              </p:nvSpPr>
              <p:spPr bwMode="auto">
                <a:xfrm>
                  <a:off x="690052" y="293746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76" name="円/楕円 215"/>
                <p:cNvSpPr>
                  <a:spLocks noChangeArrowheads="1"/>
                </p:cNvSpPr>
                <p:nvPr/>
              </p:nvSpPr>
              <p:spPr bwMode="auto">
                <a:xfrm>
                  <a:off x="634767" y="288507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cxnSp>
              <p:nvCxnSpPr>
                <p:cNvPr id="177" name="直線コネクタ 21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64926" y="2723518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78" name="直線コネクタ 217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88752" y="2749725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79" name="直線コネクタ 218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17340" y="2775932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80" name="直線コネクタ 21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48309" y="2802139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81" name="直線コネクタ 220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72617" y="2849297"/>
                  <a:ext cx="0" cy="10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82" name="直線コネクタ 221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53778" y="2795313"/>
                  <a:ext cx="180000" cy="36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48" name="正方形/長方形 147"/>
              <p:cNvSpPr/>
              <p:nvPr/>
            </p:nvSpPr>
            <p:spPr bwMode="auto">
              <a:xfrm>
                <a:off x="738909" y="3319807"/>
                <a:ext cx="360333" cy="36033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ja-JP" sz="1400" dirty="0">
                    <a:latin typeface="Arial Narrow" pitchFamily="34" charset="0"/>
                    <a:ea typeface="HGPｺﾞｼｯｸE" pitchFamily="50" charset="-128"/>
                  </a:rPr>
                  <a:t>LUT</a:t>
                </a:r>
                <a:endParaRPr lang="ja-JP" altLang="en-US" sz="1400" dirty="0">
                  <a:latin typeface="Arial Narrow" pitchFamily="34" charset="0"/>
                  <a:ea typeface="HGPｺﾞｼｯｸE" pitchFamily="50" charset="-128"/>
                </a:endParaRPr>
              </a:p>
            </p:txBody>
          </p:sp>
          <p:grpSp>
            <p:nvGrpSpPr>
              <p:cNvPr id="149" name="グループ化 188"/>
              <p:cNvGrpSpPr>
                <a:grpSpLocks/>
              </p:cNvGrpSpPr>
              <p:nvPr/>
            </p:nvGrpSpPr>
            <p:grpSpPr bwMode="auto">
              <a:xfrm>
                <a:off x="608576" y="3882949"/>
                <a:ext cx="553202" cy="231817"/>
                <a:chOff x="608576" y="2723313"/>
                <a:chExt cx="553202" cy="231817"/>
              </a:xfrm>
            </p:grpSpPr>
            <p:sp>
              <p:nvSpPr>
                <p:cNvPr id="163" name="円/楕円 202"/>
                <p:cNvSpPr>
                  <a:spLocks noChangeArrowheads="1"/>
                </p:cNvSpPr>
                <p:nvPr/>
              </p:nvSpPr>
              <p:spPr bwMode="auto">
                <a:xfrm>
                  <a:off x="661480" y="291179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64" name="円/楕円 203"/>
                <p:cNvSpPr>
                  <a:spLocks noChangeArrowheads="1"/>
                </p:cNvSpPr>
                <p:nvPr/>
              </p:nvSpPr>
              <p:spPr bwMode="auto">
                <a:xfrm>
                  <a:off x="608576" y="285702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65" name="円/楕円 204"/>
                <p:cNvSpPr>
                  <a:spLocks noChangeArrowheads="1"/>
                </p:cNvSpPr>
                <p:nvPr/>
              </p:nvSpPr>
              <p:spPr bwMode="auto">
                <a:xfrm>
                  <a:off x="690052" y="293746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66" name="円/楕円 205"/>
                <p:cNvSpPr>
                  <a:spLocks noChangeArrowheads="1"/>
                </p:cNvSpPr>
                <p:nvPr/>
              </p:nvSpPr>
              <p:spPr bwMode="auto">
                <a:xfrm>
                  <a:off x="634767" y="288507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cxnSp>
              <p:nvCxnSpPr>
                <p:cNvPr id="167" name="直線コネクタ 20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64926" y="2723518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8" name="直線コネクタ 207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88752" y="2749725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9" name="直線コネクタ 208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17340" y="2775932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70" name="直線コネクタ 20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48309" y="2802139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71" name="直線コネクタ 210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72617" y="2849297"/>
                  <a:ext cx="0" cy="10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72" name="直線コネクタ 211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53778" y="2795313"/>
                  <a:ext cx="180000" cy="36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50" name="正方形/長方形 149"/>
              <p:cNvSpPr/>
              <p:nvPr/>
            </p:nvSpPr>
            <p:spPr bwMode="auto">
              <a:xfrm>
                <a:off x="738909" y="3905484"/>
                <a:ext cx="360333" cy="36033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ja-JP" sz="1400" dirty="0">
                    <a:latin typeface="Arial Narrow" pitchFamily="34" charset="0"/>
                    <a:ea typeface="HGPｺﾞｼｯｸE" pitchFamily="50" charset="-128"/>
                  </a:rPr>
                  <a:t>LUT</a:t>
                </a:r>
                <a:endParaRPr lang="ja-JP" altLang="en-US" sz="1400" dirty="0">
                  <a:latin typeface="Arial Narrow" pitchFamily="34" charset="0"/>
                  <a:ea typeface="HGPｺﾞｼｯｸE" pitchFamily="50" charset="-128"/>
                </a:endParaRPr>
              </a:p>
            </p:txBody>
          </p:sp>
          <p:grpSp>
            <p:nvGrpSpPr>
              <p:cNvPr id="151" name="グループ化 190"/>
              <p:cNvGrpSpPr>
                <a:grpSpLocks/>
              </p:cNvGrpSpPr>
              <p:nvPr/>
            </p:nvGrpSpPr>
            <p:grpSpPr bwMode="auto">
              <a:xfrm>
                <a:off x="608576" y="4452056"/>
                <a:ext cx="553202" cy="231817"/>
                <a:chOff x="608576" y="2723313"/>
                <a:chExt cx="553202" cy="231817"/>
              </a:xfrm>
            </p:grpSpPr>
            <p:sp>
              <p:nvSpPr>
                <p:cNvPr id="153" name="円/楕円 192"/>
                <p:cNvSpPr>
                  <a:spLocks noChangeArrowheads="1"/>
                </p:cNvSpPr>
                <p:nvPr/>
              </p:nvSpPr>
              <p:spPr bwMode="auto">
                <a:xfrm>
                  <a:off x="661480" y="291179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54" name="円/楕円 193"/>
                <p:cNvSpPr>
                  <a:spLocks noChangeArrowheads="1"/>
                </p:cNvSpPr>
                <p:nvPr/>
              </p:nvSpPr>
              <p:spPr bwMode="auto">
                <a:xfrm>
                  <a:off x="608576" y="285702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55" name="円/楕円 194"/>
                <p:cNvSpPr>
                  <a:spLocks noChangeArrowheads="1"/>
                </p:cNvSpPr>
                <p:nvPr/>
              </p:nvSpPr>
              <p:spPr bwMode="auto">
                <a:xfrm>
                  <a:off x="690052" y="293746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56" name="円/楕円 195"/>
                <p:cNvSpPr>
                  <a:spLocks noChangeArrowheads="1"/>
                </p:cNvSpPr>
                <p:nvPr/>
              </p:nvSpPr>
              <p:spPr bwMode="auto">
                <a:xfrm>
                  <a:off x="634767" y="288507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cxnSp>
              <p:nvCxnSpPr>
                <p:cNvPr id="157" name="直線コネクタ 19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64926" y="2723518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8" name="直線コネクタ 197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88752" y="2749725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9" name="直線コネクタ 198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17340" y="2775932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0" name="直線コネクタ 19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48309" y="2802139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1" name="直線コネクタ 200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72617" y="2849297"/>
                  <a:ext cx="0" cy="10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2" name="直線コネクタ 201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53778" y="2795313"/>
                  <a:ext cx="180000" cy="36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52" name="正方形/長方形 151"/>
              <p:cNvSpPr/>
              <p:nvPr/>
            </p:nvSpPr>
            <p:spPr bwMode="auto">
              <a:xfrm>
                <a:off x="738909" y="4474832"/>
                <a:ext cx="360333" cy="36033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ja-JP" sz="1400" dirty="0">
                    <a:latin typeface="Arial Narrow" pitchFamily="34" charset="0"/>
                    <a:ea typeface="HGPｺﾞｼｯｸE" pitchFamily="50" charset="-128"/>
                  </a:rPr>
                  <a:t>LUT</a:t>
                </a:r>
                <a:endParaRPr lang="ja-JP" altLang="en-US" sz="1400" dirty="0">
                  <a:latin typeface="Arial Narrow" pitchFamily="34" charset="0"/>
                  <a:ea typeface="HGPｺﾞｼｯｸE" pitchFamily="50" charset="-128"/>
                </a:endParaRPr>
              </a:p>
            </p:txBody>
          </p:sp>
        </p:grpSp>
        <p:grpSp>
          <p:nvGrpSpPr>
            <p:cNvPr id="47" name="グループ化 232"/>
            <p:cNvGrpSpPr>
              <a:grpSpLocks/>
            </p:cNvGrpSpPr>
            <p:nvPr/>
          </p:nvGrpSpPr>
          <p:grpSpPr bwMode="auto">
            <a:xfrm>
              <a:off x="2148250" y="2314861"/>
              <a:ext cx="835726" cy="3189614"/>
              <a:chOff x="608576" y="2723313"/>
              <a:chExt cx="553202" cy="2111339"/>
            </a:xfrm>
          </p:grpSpPr>
          <p:grpSp>
            <p:nvGrpSpPr>
              <p:cNvPr id="97" name="グループ化 233"/>
              <p:cNvGrpSpPr>
                <a:grpSpLocks/>
              </p:cNvGrpSpPr>
              <p:nvPr/>
            </p:nvGrpSpPr>
            <p:grpSpPr bwMode="auto">
              <a:xfrm>
                <a:off x="608576" y="2723313"/>
                <a:ext cx="553202" cy="231817"/>
                <a:chOff x="608576" y="2723313"/>
                <a:chExt cx="553202" cy="231817"/>
              </a:xfrm>
            </p:grpSpPr>
            <p:sp>
              <p:nvSpPr>
                <p:cNvPr id="135" name="円/楕円 271"/>
                <p:cNvSpPr>
                  <a:spLocks noChangeArrowheads="1"/>
                </p:cNvSpPr>
                <p:nvPr/>
              </p:nvSpPr>
              <p:spPr bwMode="auto">
                <a:xfrm>
                  <a:off x="661480" y="2911789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36" name="円/楕円 272"/>
                <p:cNvSpPr>
                  <a:spLocks noChangeArrowheads="1"/>
                </p:cNvSpPr>
                <p:nvPr/>
              </p:nvSpPr>
              <p:spPr bwMode="auto">
                <a:xfrm>
                  <a:off x="608576" y="285702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37" name="円/楕円 273"/>
                <p:cNvSpPr>
                  <a:spLocks noChangeArrowheads="1"/>
                </p:cNvSpPr>
                <p:nvPr/>
              </p:nvSpPr>
              <p:spPr bwMode="auto">
                <a:xfrm>
                  <a:off x="690052" y="293746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38" name="円/楕円 274"/>
                <p:cNvSpPr>
                  <a:spLocks noChangeArrowheads="1"/>
                </p:cNvSpPr>
                <p:nvPr/>
              </p:nvSpPr>
              <p:spPr bwMode="auto">
                <a:xfrm>
                  <a:off x="634767" y="288507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cxnSp>
              <p:nvCxnSpPr>
                <p:cNvPr id="139" name="直線コネクタ 275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64926" y="2723518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0" name="直線コネクタ 27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88752" y="2749725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1" name="直線コネクタ 277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17340" y="2775932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2" name="直線コネクタ 278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48309" y="2802139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3" name="直線コネクタ 27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72617" y="2849297"/>
                  <a:ext cx="0" cy="10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4" name="直線コネクタ 280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53778" y="2795313"/>
                  <a:ext cx="180000" cy="36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98" name="正方形/長方形 97"/>
              <p:cNvSpPr/>
              <p:nvPr/>
            </p:nvSpPr>
            <p:spPr bwMode="auto">
              <a:xfrm>
                <a:off x="738843" y="2746106"/>
                <a:ext cx="361421" cy="36033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ja-JP" sz="1400" dirty="0">
                    <a:latin typeface="Arial Narrow" pitchFamily="34" charset="0"/>
                    <a:ea typeface="HGPｺﾞｼｯｸE" pitchFamily="50" charset="-128"/>
                  </a:rPr>
                  <a:t>LUT</a:t>
                </a:r>
                <a:endParaRPr lang="ja-JP" altLang="en-US" sz="1400" dirty="0">
                  <a:latin typeface="Arial Narrow" pitchFamily="34" charset="0"/>
                  <a:ea typeface="HGPｺﾞｼｯｸE" pitchFamily="50" charset="-128"/>
                </a:endParaRPr>
              </a:p>
            </p:txBody>
          </p:sp>
          <p:grpSp>
            <p:nvGrpSpPr>
              <p:cNvPr id="99" name="グループ化 235"/>
              <p:cNvGrpSpPr>
                <a:grpSpLocks/>
              </p:cNvGrpSpPr>
              <p:nvPr/>
            </p:nvGrpSpPr>
            <p:grpSpPr bwMode="auto">
              <a:xfrm>
                <a:off x="608576" y="3297176"/>
                <a:ext cx="553202" cy="231817"/>
                <a:chOff x="608576" y="2723313"/>
                <a:chExt cx="553202" cy="231817"/>
              </a:xfrm>
            </p:grpSpPr>
            <p:sp>
              <p:nvSpPr>
                <p:cNvPr id="125" name="円/楕円 261"/>
                <p:cNvSpPr>
                  <a:spLocks noChangeArrowheads="1"/>
                </p:cNvSpPr>
                <p:nvPr/>
              </p:nvSpPr>
              <p:spPr bwMode="auto">
                <a:xfrm>
                  <a:off x="661480" y="2911791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26" name="円/楕円 262"/>
                <p:cNvSpPr>
                  <a:spLocks noChangeArrowheads="1"/>
                </p:cNvSpPr>
                <p:nvPr/>
              </p:nvSpPr>
              <p:spPr bwMode="auto">
                <a:xfrm>
                  <a:off x="608576" y="285702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27" name="円/楕円 263"/>
                <p:cNvSpPr>
                  <a:spLocks noChangeArrowheads="1"/>
                </p:cNvSpPr>
                <p:nvPr/>
              </p:nvSpPr>
              <p:spPr bwMode="auto">
                <a:xfrm>
                  <a:off x="690052" y="293746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28" name="円/楕円 264"/>
                <p:cNvSpPr>
                  <a:spLocks noChangeArrowheads="1"/>
                </p:cNvSpPr>
                <p:nvPr/>
              </p:nvSpPr>
              <p:spPr bwMode="auto">
                <a:xfrm>
                  <a:off x="634767" y="288507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cxnSp>
              <p:nvCxnSpPr>
                <p:cNvPr id="129" name="直線コネクタ 265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64926" y="2723518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0" name="直線コネクタ 26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88752" y="2749725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1" name="直線コネクタ 267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17340" y="2775932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2" name="直線コネクタ 268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48309" y="2802139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3" name="直線コネクタ 26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72617" y="2849297"/>
                  <a:ext cx="0" cy="10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4" name="直線コネクタ 270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53778" y="2795313"/>
                  <a:ext cx="180000" cy="36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00" name="正方形/長方形 99"/>
              <p:cNvSpPr/>
              <p:nvPr/>
            </p:nvSpPr>
            <p:spPr bwMode="auto">
              <a:xfrm>
                <a:off x="738843" y="3319807"/>
                <a:ext cx="361421" cy="36033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ja-JP" sz="1400" dirty="0">
                    <a:latin typeface="Arial Narrow" pitchFamily="34" charset="0"/>
                    <a:ea typeface="HGPｺﾞｼｯｸE" pitchFamily="50" charset="-128"/>
                  </a:rPr>
                  <a:t>LUT</a:t>
                </a:r>
                <a:endParaRPr lang="ja-JP" altLang="en-US" sz="1400" dirty="0">
                  <a:latin typeface="Arial Narrow" pitchFamily="34" charset="0"/>
                  <a:ea typeface="HGPｺﾞｼｯｸE" pitchFamily="50" charset="-128"/>
                </a:endParaRPr>
              </a:p>
            </p:txBody>
          </p:sp>
          <p:grpSp>
            <p:nvGrpSpPr>
              <p:cNvPr id="101" name="グループ化 237"/>
              <p:cNvGrpSpPr>
                <a:grpSpLocks/>
              </p:cNvGrpSpPr>
              <p:nvPr/>
            </p:nvGrpSpPr>
            <p:grpSpPr bwMode="auto">
              <a:xfrm>
                <a:off x="608576" y="3882949"/>
                <a:ext cx="553202" cy="231817"/>
                <a:chOff x="608576" y="2723313"/>
                <a:chExt cx="553202" cy="231817"/>
              </a:xfrm>
            </p:grpSpPr>
            <p:sp>
              <p:nvSpPr>
                <p:cNvPr id="115" name="円/楕円 251"/>
                <p:cNvSpPr>
                  <a:spLocks noChangeArrowheads="1"/>
                </p:cNvSpPr>
                <p:nvPr/>
              </p:nvSpPr>
              <p:spPr bwMode="auto">
                <a:xfrm>
                  <a:off x="661480" y="291179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16" name="円/楕円 252"/>
                <p:cNvSpPr>
                  <a:spLocks noChangeArrowheads="1"/>
                </p:cNvSpPr>
                <p:nvPr/>
              </p:nvSpPr>
              <p:spPr bwMode="auto">
                <a:xfrm>
                  <a:off x="608576" y="285702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17" name="円/楕円 253"/>
                <p:cNvSpPr>
                  <a:spLocks noChangeArrowheads="1"/>
                </p:cNvSpPr>
                <p:nvPr/>
              </p:nvSpPr>
              <p:spPr bwMode="auto">
                <a:xfrm>
                  <a:off x="690052" y="293746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18" name="円/楕円 254"/>
                <p:cNvSpPr>
                  <a:spLocks noChangeArrowheads="1"/>
                </p:cNvSpPr>
                <p:nvPr/>
              </p:nvSpPr>
              <p:spPr bwMode="auto">
                <a:xfrm>
                  <a:off x="634767" y="288507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cxnSp>
              <p:nvCxnSpPr>
                <p:cNvPr id="119" name="直線コネクタ 255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64926" y="2723518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20" name="直線コネクタ 25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88752" y="2749725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21" name="直線コネクタ 257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17340" y="2775932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22" name="直線コネクタ 258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48309" y="2802139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23" name="直線コネクタ 25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72617" y="2849297"/>
                  <a:ext cx="0" cy="10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24" name="直線コネクタ 260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53778" y="2795313"/>
                  <a:ext cx="180000" cy="36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02" name="正方形/長方形 101"/>
              <p:cNvSpPr/>
              <p:nvPr/>
            </p:nvSpPr>
            <p:spPr bwMode="auto">
              <a:xfrm>
                <a:off x="738843" y="3905484"/>
                <a:ext cx="361421" cy="36033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ja-JP" sz="1400" dirty="0">
                    <a:latin typeface="Arial Narrow" pitchFamily="34" charset="0"/>
                    <a:ea typeface="HGPｺﾞｼｯｸE" pitchFamily="50" charset="-128"/>
                  </a:rPr>
                  <a:t>LUT</a:t>
                </a:r>
                <a:endParaRPr lang="ja-JP" altLang="en-US" sz="1400" dirty="0">
                  <a:latin typeface="Arial Narrow" pitchFamily="34" charset="0"/>
                  <a:ea typeface="HGPｺﾞｼｯｸE" pitchFamily="50" charset="-128"/>
                </a:endParaRPr>
              </a:p>
            </p:txBody>
          </p:sp>
          <p:grpSp>
            <p:nvGrpSpPr>
              <p:cNvPr id="103" name="グループ化 239"/>
              <p:cNvGrpSpPr>
                <a:grpSpLocks/>
              </p:cNvGrpSpPr>
              <p:nvPr/>
            </p:nvGrpSpPr>
            <p:grpSpPr bwMode="auto">
              <a:xfrm>
                <a:off x="608576" y="4452056"/>
                <a:ext cx="553202" cy="231817"/>
                <a:chOff x="608576" y="2723313"/>
                <a:chExt cx="553202" cy="231817"/>
              </a:xfrm>
            </p:grpSpPr>
            <p:sp>
              <p:nvSpPr>
                <p:cNvPr id="105" name="円/楕円 241"/>
                <p:cNvSpPr>
                  <a:spLocks noChangeArrowheads="1"/>
                </p:cNvSpPr>
                <p:nvPr/>
              </p:nvSpPr>
              <p:spPr bwMode="auto">
                <a:xfrm>
                  <a:off x="661480" y="291179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06" name="円/楕円 242"/>
                <p:cNvSpPr>
                  <a:spLocks noChangeArrowheads="1"/>
                </p:cNvSpPr>
                <p:nvPr/>
              </p:nvSpPr>
              <p:spPr bwMode="auto">
                <a:xfrm>
                  <a:off x="608576" y="285702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07" name="円/楕円 243"/>
                <p:cNvSpPr>
                  <a:spLocks noChangeArrowheads="1"/>
                </p:cNvSpPr>
                <p:nvPr/>
              </p:nvSpPr>
              <p:spPr bwMode="auto">
                <a:xfrm>
                  <a:off x="690052" y="293746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08" name="円/楕円 244"/>
                <p:cNvSpPr>
                  <a:spLocks noChangeArrowheads="1"/>
                </p:cNvSpPr>
                <p:nvPr/>
              </p:nvSpPr>
              <p:spPr bwMode="auto">
                <a:xfrm>
                  <a:off x="634767" y="288507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cxnSp>
              <p:nvCxnSpPr>
                <p:cNvPr id="109" name="直線コネクタ 245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64926" y="2723518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0" name="直線コネクタ 24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88752" y="2749725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1" name="直線コネクタ 247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17340" y="2775932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2" name="直線コネクタ 248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48309" y="2802139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3" name="直線コネクタ 24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72617" y="2849297"/>
                  <a:ext cx="0" cy="10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4" name="直線コネクタ 250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53778" y="2795313"/>
                  <a:ext cx="180000" cy="36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04" name="正方形/長方形 103"/>
              <p:cNvSpPr/>
              <p:nvPr/>
            </p:nvSpPr>
            <p:spPr bwMode="auto">
              <a:xfrm>
                <a:off x="738843" y="4474832"/>
                <a:ext cx="361421" cy="36033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ja-JP" sz="1400" dirty="0">
                    <a:latin typeface="Arial Narrow" pitchFamily="34" charset="0"/>
                    <a:ea typeface="HGPｺﾞｼｯｸE" pitchFamily="50" charset="-128"/>
                  </a:rPr>
                  <a:t>LUT</a:t>
                </a:r>
                <a:endParaRPr lang="ja-JP" altLang="en-US" sz="1400" dirty="0">
                  <a:latin typeface="Arial Narrow" pitchFamily="34" charset="0"/>
                  <a:ea typeface="HGPｺﾞｼｯｸE" pitchFamily="50" charset="-128"/>
                </a:endParaRPr>
              </a:p>
            </p:txBody>
          </p:sp>
        </p:grpSp>
        <p:grpSp>
          <p:nvGrpSpPr>
            <p:cNvPr id="48" name="グループ化 281"/>
            <p:cNvGrpSpPr>
              <a:grpSpLocks/>
            </p:cNvGrpSpPr>
            <p:nvPr/>
          </p:nvGrpSpPr>
          <p:grpSpPr bwMode="auto">
            <a:xfrm>
              <a:off x="3016416" y="2314861"/>
              <a:ext cx="835726" cy="3189614"/>
              <a:chOff x="608576" y="2723313"/>
              <a:chExt cx="553202" cy="2111339"/>
            </a:xfrm>
          </p:grpSpPr>
          <p:grpSp>
            <p:nvGrpSpPr>
              <p:cNvPr id="49" name="グループ化 282"/>
              <p:cNvGrpSpPr>
                <a:grpSpLocks/>
              </p:cNvGrpSpPr>
              <p:nvPr/>
            </p:nvGrpSpPr>
            <p:grpSpPr bwMode="auto">
              <a:xfrm>
                <a:off x="608576" y="2723313"/>
                <a:ext cx="553202" cy="231817"/>
                <a:chOff x="608576" y="2723313"/>
                <a:chExt cx="553202" cy="231817"/>
              </a:xfrm>
            </p:grpSpPr>
            <p:sp>
              <p:nvSpPr>
                <p:cNvPr id="87" name="円/楕円 320"/>
                <p:cNvSpPr>
                  <a:spLocks noChangeArrowheads="1"/>
                </p:cNvSpPr>
                <p:nvPr/>
              </p:nvSpPr>
              <p:spPr bwMode="auto">
                <a:xfrm>
                  <a:off x="661480" y="2911789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88" name="円/楕円 321"/>
                <p:cNvSpPr>
                  <a:spLocks noChangeArrowheads="1"/>
                </p:cNvSpPr>
                <p:nvPr/>
              </p:nvSpPr>
              <p:spPr bwMode="auto">
                <a:xfrm>
                  <a:off x="608576" y="285702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89" name="円/楕円 322"/>
                <p:cNvSpPr>
                  <a:spLocks noChangeArrowheads="1"/>
                </p:cNvSpPr>
                <p:nvPr/>
              </p:nvSpPr>
              <p:spPr bwMode="auto">
                <a:xfrm>
                  <a:off x="690052" y="293746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90" name="円/楕円 323"/>
                <p:cNvSpPr>
                  <a:spLocks noChangeArrowheads="1"/>
                </p:cNvSpPr>
                <p:nvPr/>
              </p:nvSpPr>
              <p:spPr bwMode="auto">
                <a:xfrm>
                  <a:off x="634767" y="288507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cxnSp>
              <p:nvCxnSpPr>
                <p:cNvPr id="91" name="直線コネクタ 324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64926" y="2723518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92" name="直線コネクタ 325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88752" y="2749725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93" name="直線コネクタ 32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17340" y="2775932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94" name="直線コネクタ 327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48309" y="2802139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95" name="直線コネクタ 328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72617" y="2849297"/>
                  <a:ext cx="0" cy="10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96" name="直線コネクタ 32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53778" y="2795313"/>
                  <a:ext cx="180000" cy="36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50" name="正方形/長方形 49"/>
              <p:cNvSpPr/>
              <p:nvPr/>
            </p:nvSpPr>
            <p:spPr bwMode="auto">
              <a:xfrm>
                <a:off x="738958" y="2746106"/>
                <a:ext cx="360333" cy="36033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ja-JP" sz="1400" dirty="0">
                    <a:latin typeface="Arial Narrow" pitchFamily="34" charset="0"/>
                    <a:ea typeface="HGPｺﾞｼｯｸE" pitchFamily="50" charset="-128"/>
                  </a:rPr>
                  <a:t>LUT</a:t>
                </a:r>
                <a:endParaRPr lang="ja-JP" altLang="en-US" sz="1400" dirty="0">
                  <a:latin typeface="Arial Narrow" pitchFamily="34" charset="0"/>
                  <a:ea typeface="HGPｺﾞｼｯｸE" pitchFamily="50" charset="-128"/>
                </a:endParaRPr>
              </a:p>
            </p:txBody>
          </p:sp>
          <p:grpSp>
            <p:nvGrpSpPr>
              <p:cNvPr id="51" name="グループ化 284"/>
              <p:cNvGrpSpPr>
                <a:grpSpLocks/>
              </p:cNvGrpSpPr>
              <p:nvPr/>
            </p:nvGrpSpPr>
            <p:grpSpPr bwMode="auto">
              <a:xfrm>
                <a:off x="608576" y="3297176"/>
                <a:ext cx="553202" cy="231817"/>
                <a:chOff x="608576" y="2723313"/>
                <a:chExt cx="553202" cy="231817"/>
              </a:xfrm>
            </p:grpSpPr>
            <p:sp>
              <p:nvSpPr>
                <p:cNvPr id="77" name="円/楕円 310"/>
                <p:cNvSpPr>
                  <a:spLocks noChangeArrowheads="1"/>
                </p:cNvSpPr>
                <p:nvPr/>
              </p:nvSpPr>
              <p:spPr bwMode="auto">
                <a:xfrm>
                  <a:off x="661480" y="2911791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78" name="円/楕円 311"/>
                <p:cNvSpPr>
                  <a:spLocks noChangeArrowheads="1"/>
                </p:cNvSpPr>
                <p:nvPr/>
              </p:nvSpPr>
              <p:spPr bwMode="auto">
                <a:xfrm>
                  <a:off x="608576" y="285702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79" name="円/楕円 312"/>
                <p:cNvSpPr>
                  <a:spLocks noChangeArrowheads="1"/>
                </p:cNvSpPr>
                <p:nvPr/>
              </p:nvSpPr>
              <p:spPr bwMode="auto">
                <a:xfrm>
                  <a:off x="690052" y="293746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80" name="円/楕円 313"/>
                <p:cNvSpPr>
                  <a:spLocks noChangeArrowheads="1"/>
                </p:cNvSpPr>
                <p:nvPr/>
              </p:nvSpPr>
              <p:spPr bwMode="auto">
                <a:xfrm>
                  <a:off x="634767" y="288507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cxnSp>
              <p:nvCxnSpPr>
                <p:cNvPr id="81" name="直線コネクタ 314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64926" y="2723518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82" name="直線コネクタ 315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88752" y="2749725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83" name="直線コネクタ 31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17340" y="2775932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84" name="直線コネクタ 317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48309" y="2802139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85" name="直線コネクタ 318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72617" y="2849297"/>
                  <a:ext cx="0" cy="10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86" name="直線コネクタ 31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53778" y="2795313"/>
                  <a:ext cx="180000" cy="36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52" name="正方形/長方形 51"/>
              <p:cNvSpPr/>
              <p:nvPr/>
            </p:nvSpPr>
            <p:spPr bwMode="auto">
              <a:xfrm>
                <a:off x="738958" y="3319807"/>
                <a:ext cx="360333" cy="36033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ja-JP" sz="1400" dirty="0">
                    <a:latin typeface="Arial Narrow" pitchFamily="34" charset="0"/>
                    <a:ea typeface="HGPｺﾞｼｯｸE" pitchFamily="50" charset="-128"/>
                  </a:rPr>
                  <a:t>LUT</a:t>
                </a:r>
                <a:endParaRPr lang="ja-JP" altLang="en-US" sz="1400" dirty="0">
                  <a:latin typeface="Arial Narrow" pitchFamily="34" charset="0"/>
                  <a:ea typeface="HGPｺﾞｼｯｸE" pitchFamily="50" charset="-128"/>
                </a:endParaRPr>
              </a:p>
            </p:txBody>
          </p:sp>
          <p:grpSp>
            <p:nvGrpSpPr>
              <p:cNvPr id="53" name="グループ化 286"/>
              <p:cNvGrpSpPr>
                <a:grpSpLocks/>
              </p:cNvGrpSpPr>
              <p:nvPr/>
            </p:nvGrpSpPr>
            <p:grpSpPr bwMode="auto">
              <a:xfrm>
                <a:off x="608576" y="3882949"/>
                <a:ext cx="553202" cy="231817"/>
                <a:chOff x="608576" y="2723313"/>
                <a:chExt cx="553202" cy="231817"/>
              </a:xfrm>
            </p:grpSpPr>
            <p:sp>
              <p:nvSpPr>
                <p:cNvPr id="67" name="円/楕円 300"/>
                <p:cNvSpPr>
                  <a:spLocks noChangeArrowheads="1"/>
                </p:cNvSpPr>
                <p:nvPr/>
              </p:nvSpPr>
              <p:spPr bwMode="auto">
                <a:xfrm>
                  <a:off x="661480" y="291179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68" name="円/楕円 301"/>
                <p:cNvSpPr>
                  <a:spLocks noChangeArrowheads="1"/>
                </p:cNvSpPr>
                <p:nvPr/>
              </p:nvSpPr>
              <p:spPr bwMode="auto">
                <a:xfrm>
                  <a:off x="608576" y="285702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69" name="円/楕円 302"/>
                <p:cNvSpPr>
                  <a:spLocks noChangeArrowheads="1"/>
                </p:cNvSpPr>
                <p:nvPr/>
              </p:nvSpPr>
              <p:spPr bwMode="auto">
                <a:xfrm>
                  <a:off x="690052" y="293746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70" name="円/楕円 303"/>
                <p:cNvSpPr>
                  <a:spLocks noChangeArrowheads="1"/>
                </p:cNvSpPr>
                <p:nvPr/>
              </p:nvSpPr>
              <p:spPr bwMode="auto">
                <a:xfrm>
                  <a:off x="634767" y="288507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cxnSp>
              <p:nvCxnSpPr>
                <p:cNvPr id="71" name="直線コネクタ 304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64926" y="2723518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72" name="直線コネクタ 305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88752" y="2749725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73" name="直線コネクタ 30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17340" y="2775932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74" name="直線コネクタ 307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48309" y="2802139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75" name="直線コネクタ 308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72617" y="2849297"/>
                  <a:ext cx="0" cy="10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76" name="直線コネクタ 30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53778" y="2795313"/>
                  <a:ext cx="180000" cy="36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54" name="正方形/長方形 53"/>
              <p:cNvSpPr/>
              <p:nvPr/>
            </p:nvSpPr>
            <p:spPr bwMode="auto">
              <a:xfrm>
                <a:off x="738958" y="3905484"/>
                <a:ext cx="360333" cy="36033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ja-JP" sz="1400" dirty="0">
                    <a:latin typeface="Arial Narrow" pitchFamily="34" charset="0"/>
                    <a:ea typeface="HGPｺﾞｼｯｸE" pitchFamily="50" charset="-128"/>
                  </a:rPr>
                  <a:t>LUT</a:t>
                </a:r>
                <a:endParaRPr lang="ja-JP" altLang="en-US" sz="1400" dirty="0">
                  <a:latin typeface="Arial Narrow" pitchFamily="34" charset="0"/>
                  <a:ea typeface="HGPｺﾞｼｯｸE" pitchFamily="50" charset="-128"/>
                </a:endParaRPr>
              </a:p>
            </p:txBody>
          </p:sp>
          <p:grpSp>
            <p:nvGrpSpPr>
              <p:cNvPr id="55" name="グループ化 288"/>
              <p:cNvGrpSpPr>
                <a:grpSpLocks/>
              </p:cNvGrpSpPr>
              <p:nvPr/>
            </p:nvGrpSpPr>
            <p:grpSpPr bwMode="auto">
              <a:xfrm>
                <a:off x="608576" y="4452056"/>
                <a:ext cx="553202" cy="231817"/>
                <a:chOff x="608576" y="2723313"/>
                <a:chExt cx="553202" cy="231817"/>
              </a:xfrm>
            </p:grpSpPr>
            <p:sp>
              <p:nvSpPr>
                <p:cNvPr id="57" name="円/楕円 290"/>
                <p:cNvSpPr>
                  <a:spLocks noChangeArrowheads="1"/>
                </p:cNvSpPr>
                <p:nvPr/>
              </p:nvSpPr>
              <p:spPr bwMode="auto">
                <a:xfrm>
                  <a:off x="661480" y="291179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58" name="円/楕円 291"/>
                <p:cNvSpPr>
                  <a:spLocks noChangeArrowheads="1"/>
                </p:cNvSpPr>
                <p:nvPr/>
              </p:nvSpPr>
              <p:spPr bwMode="auto">
                <a:xfrm>
                  <a:off x="608576" y="285702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59" name="円/楕円 292"/>
                <p:cNvSpPr>
                  <a:spLocks noChangeArrowheads="1"/>
                </p:cNvSpPr>
                <p:nvPr/>
              </p:nvSpPr>
              <p:spPr bwMode="auto">
                <a:xfrm>
                  <a:off x="690052" y="293746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60" name="円/楕円 293"/>
                <p:cNvSpPr>
                  <a:spLocks noChangeArrowheads="1"/>
                </p:cNvSpPr>
                <p:nvPr/>
              </p:nvSpPr>
              <p:spPr bwMode="auto">
                <a:xfrm>
                  <a:off x="634767" y="288507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cxnSp>
              <p:nvCxnSpPr>
                <p:cNvPr id="61" name="直線コネクタ 294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64926" y="2723518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62" name="直線コネクタ 295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88752" y="2749725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63" name="直線コネクタ 29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17340" y="2775932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64" name="直線コネクタ 297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48309" y="2802139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65" name="直線コネクタ 298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72617" y="2849297"/>
                  <a:ext cx="0" cy="10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66" name="直線コネクタ 29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53778" y="2795313"/>
                  <a:ext cx="180000" cy="36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56" name="正方形/長方形 55"/>
              <p:cNvSpPr/>
              <p:nvPr/>
            </p:nvSpPr>
            <p:spPr bwMode="auto">
              <a:xfrm>
                <a:off x="738958" y="4474832"/>
                <a:ext cx="360333" cy="36033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ja-JP" sz="1400" dirty="0">
                    <a:latin typeface="Arial Narrow" pitchFamily="34" charset="0"/>
                    <a:ea typeface="HGPｺﾞｼｯｸE" pitchFamily="50" charset="-128"/>
                  </a:rPr>
                  <a:t>LUT</a:t>
                </a:r>
                <a:endParaRPr lang="ja-JP" altLang="en-US" sz="1400" dirty="0">
                  <a:latin typeface="Arial Narrow" pitchFamily="34" charset="0"/>
                  <a:ea typeface="HGPｺﾞｼｯｸE" pitchFamily="50" charset="-128"/>
                </a:endParaRPr>
              </a:p>
            </p:txBody>
          </p:sp>
        </p:grpSp>
      </p:grpSp>
      <p:sp>
        <p:nvSpPr>
          <p:cNvPr id="281" name="テキスト ボックス 392"/>
          <p:cNvSpPr txBox="1">
            <a:spLocks noChangeArrowheads="1"/>
          </p:cNvSpPr>
          <p:nvPr/>
        </p:nvSpPr>
        <p:spPr bwMode="auto">
          <a:xfrm>
            <a:off x="439738" y="5908675"/>
            <a:ext cx="3001962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1600">
                <a:ea typeface="HGPｺﾞｼｯｸE" pitchFamily="50" charset="-128"/>
              </a:rPr>
              <a:t>LUT</a:t>
            </a:r>
            <a:r>
              <a:rPr lang="ja-JP" altLang="en-US" sz="1600">
                <a:ea typeface="HGPｺﾞｼｯｸE" pitchFamily="50" charset="-128"/>
              </a:rPr>
              <a:t>：</a:t>
            </a:r>
            <a:r>
              <a:rPr lang="en-US" altLang="ja-JP" sz="1600">
                <a:ea typeface="HGPｺﾞｼｯｸE" pitchFamily="50" charset="-128"/>
              </a:rPr>
              <a:t>Look Up Table, SW:</a:t>
            </a:r>
            <a:r>
              <a:rPr lang="ja-JP" altLang="en-US" sz="1600">
                <a:ea typeface="HGPｺﾞｼｯｸE" pitchFamily="50" charset="-128"/>
              </a:rPr>
              <a:t> </a:t>
            </a:r>
            <a:r>
              <a:rPr lang="en-US" altLang="ja-JP" sz="1600">
                <a:ea typeface="HGPｺﾞｼｯｸE" pitchFamily="50" charset="-128"/>
              </a:rPr>
              <a:t>Switch</a:t>
            </a:r>
            <a:endParaRPr lang="ja-JP" altLang="en-US" sz="1600">
              <a:ea typeface="HGPｺﾞｼｯｸE" pitchFamily="50" charset="-128"/>
            </a:endParaRPr>
          </a:p>
        </p:txBody>
      </p:sp>
      <p:sp>
        <p:nvSpPr>
          <p:cNvPr id="282" name="正方形/長方形 396"/>
          <p:cNvSpPr>
            <a:spLocks noChangeArrowheads="1"/>
          </p:cNvSpPr>
          <p:nvPr/>
        </p:nvSpPr>
        <p:spPr bwMode="auto">
          <a:xfrm>
            <a:off x="723900" y="2428875"/>
            <a:ext cx="503238" cy="192088"/>
          </a:xfrm>
          <a:prstGeom prst="rect">
            <a:avLst/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ja-JP" sz="1400">
                <a:latin typeface="Arial Narrow" pitchFamily="34" charset="0"/>
                <a:ea typeface="HGPｺﾞｼｯｸE" pitchFamily="50" charset="-128"/>
              </a:rPr>
              <a:t>CRAM</a:t>
            </a:r>
          </a:p>
        </p:txBody>
      </p:sp>
      <p:sp>
        <p:nvSpPr>
          <p:cNvPr id="283" name="正方形/長方形 398"/>
          <p:cNvSpPr>
            <a:spLocks noChangeArrowheads="1"/>
          </p:cNvSpPr>
          <p:nvPr/>
        </p:nvSpPr>
        <p:spPr bwMode="auto">
          <a:xfrm>
            <a:off x="723900" y="3273425"/>
            <a:ext cx="503238" cy="192088"/>
          </a:xfrm>
          <a:prstGeom prst="rect">
            <a:avLst/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ja-JP" sz="1400">
                <a:latin typeface="Arial Narrow" pitchFamily="34" charset="0"/>
                <a:ea typeface="HGPｺﾞｼｯｸE" pitchFamily="50" charset="-128"/>
              </a:rPr>
              <a:t>CRAM</a:t>
            </a:r>
          </a:p>
        </p:txBody>
      </p:sp>
      <p:sp>
        <p:nvSpPr>
          <p:cNvPr id="284" name="正方形/長方形 400"/>
          <p:cNvSpPr>
            <a:spLocks noChangeArrowheads="1"/>
          </p:cNvSpPr>
          <p:nvPr/>
        </p:nvSpPr>
        <p:spPr bwMode="auto">
          <a:xfrm>
            <a:off x="723900" y="4098925"/>
            <a:ext cx="503238" cy="192088"/>
          </a:xfrm>
          <a:prstGeom prst="rect">
            <a:avLst/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ja-JP" sz="1400">
                <a:latin typeface="Arial Narrow" pitchFamily="34" charset="0"/>
                <a:ea typeface="HGPｺﾞｼｯｸE" pitchFamily="50" charset="-128"/>
              </a:rPr>
              <a:t>CRAM</a:t>
            </a:r>
          </a:p>
        </p:txBody>
      </p:sp>
      <p:sp>
        <p:nvSpPr>
          <p:cNvPr id="285" name="正方形/長方形 401"/>
          <p:cNvSpPr>
            <a:spLocks noChangeArrowheads="1"/>
          </p:cNvSpPr>
          <p:nvPr/>
        </p:nvSpPr>
        <p:spPr bwMode="auto">
          <a:xfrm>
            <a:off x="723900" y="4943475"/>
            <a:ext cx="503238" cy="192088"/>
          </a:xfrm>
          <a:prstGeom prst="rect">
            <a:avLst/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ja-JP" sz="1400">
                <a:latin typeface="Arial Narrow" pitchFamily="34" charset="0"/>
                <a:ea typeface="HGPｺﾞｼｯｸE" pitchFamily="50" charset="-128"/>
              </a:rPr>
              <a:t>CRAM</a:t>
            </a:r>
          </a:p>
        </p:txBody>
      </p:sp>
      <p:sp>
        <p:nvSpPr>
          <p:cNvPr id="286" name="正方形/長方形 403"/>
          <p:cNvSpPr>
            <a:spLocks noChangeArrowheads="1"/>
          </p:cNvSpPr>
          <p:nvPr/>
        </p:nvSpPr>
        <p:spPr bwMode="auto">
          <a:xfrm>
            <a:off x="1577975" y="2428875"/>
            <a:ext cx="504825" cy="192088"/>
          </a:xfrm>
          <a:prstGeom prst="rect">
            <a:avLst/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ja-JP" sz="1400">
                <a:latin typeface="Arial Narrow" pitchFamily="34" charset="0"/>
                <a:ea typeface="HGPｺﾞｼｯｸE" pitchFamily="50" charset="-128"/>
              </a:rPr>
              <a:t>CRAM</a:t>
            </a:r>
          </a:p>
        </p:txBody>
      </p:sp>
      <p:sp>
        <p:nvSpPr>
          <p:cNvPr id="287" name="正方形/長方形 407"/>
          <p:cNvSpPr>
            <a:spLocks noChangeArrowheads="1"/>
          </p:cNvSpPr>
          <p:nvPr/>
        </p:nvSpPr>
        <p:spPr bwMode="auto">
          <a:xfrm>
            <a:off x="1577975" y="3273425"/>
            <a:ext cx="504825" cy="192088"/>
          </a:xfrm>
          <a:prstGeom prst="rect">
            <a:avLst/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ja-JP" sz="1400">
                <a:latin typeface="Arial Narrow" pitchFamily="34" charset="0"/>
                <a:ea typeface="HGPｺﾞｼｯｸE" pitchFamily="50" charset="-128"/>
              </a:rPr>
              <a:t>CRAM</a:t>
            </a:r>
          </a:p>
        </p:txBody>
      </p:sp>
      <p:sp>
        <p:nvSpPr>
          <p:cNvPr id="288" name="正方形/長方形 409"/>
          <p:cNvSpPr>
            <a:spLocks noChangeArrowheads="1"/>
          </p:cNvSpPr>
          <p:nvPr/>
        </p:nvSpPr>
        <p:spPr bwMode="auto">
          <a:xfrm>
            <a:off x="1577975" y="4098925"/>
            <a:ext cx="504825" cy="192088"/>
          </a:xfrm>
          <a:prstGeom prst="rect">
            <a:avLst/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ja-JP" sz="1400">
                <a:latin typeface="Arial Narrow" pitchFamily="34" charset="0"/>
                <a:ea typeface="HGPｺﾞｼｯｸE" pitchFamily="50" charset="-128"/>
              </a:rPr>
              <a:t>CRAM</a:t>
            </a:r>
          </a:p>
        </p:txBody>
      </p:sp>
      <p:sp>
        <p:nvSpPr>
          <p:cNvPr id="289" name="正方形/長方形 437"/>
          <p:cNvSpPr>
            <a:spLocks noChangeArrowheads="1"/>
          </p:cNvSpPr>
          <p:nvPr/>
        </p:nvSpPr>
        <p:spPr bwMode="auto">
          <a:xfrm>
            <a:off x="1577975" y="4943475"/>
            <a:ext cx="504825" cy="192088"/>
          </a:xfrm>
          <a:prstGeom prst="rect">
            <a:avLst/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ja-JP" sz="1400">
                <a:latin typeface="Arial Narrow" pitchFamily="34" charset="0"/>
                <a:ea typeface="HGPｺﾞｼｯｸE" pitchFamily="50" charset="-128"/>
              </a:rPr>
              <a:t>CRAM</a:t>
            </a:r>
          </a:p>
        </p:txBody>
      </p:sp>
      <p:sp>
        <p:nvSpPr>
          <p:cNvPr id="290" name="正方形/長方形 438"/>
          <p:cNvSpPr>
            <a:spLocks noChangeArrowheads="1"/>
          </p:cNvSpPr>
          <p:nvPr/>
        </p:nvSpPr>
        <p:spPr bwMode="auto">
          <a:xfrm>
            <a:off x="2413000" y="2428875"/>
            <a:ext cx="503238" cy="192088"/>
          </a:xfrm>
          <a:prstGeom prst="rect">
            <a:avLst/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ja-JP" sz="1400">
                <a:latin typeface="Arial Narrow" pitchFamily="34" charset="0"/>
                <a:ea typeface="HGPｺﾞｼｯｸE" pitchFamily="50" charset="-128"/>
              </a:rPr>
              <a:t>CRAM</a:t>
            </a:r>
          </a:p>
        </p:txBody>
      </p:sp>
      <p:sp>
        <p:nvSpPr>
          <p:cNvPr id="291" name="正方形/長方形 439"/>
          <p:cNvSpPr>
            <a:spLocks noChangeArrowheads="1"/>
          </p:cNvSpPr>
          <p:nvPr/>
        </p:nvSpPr>
        <p:spPr bwMode="auto">
          <a:xfrm>
            <a:off x="2413000" y="3273425"/>
            <a:ext cx="503238" cy="192088"/>
          </a:xfrm>
          <a:prstGeom prst="rect">
            <a:avLst/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ja-JP" sz="1400">
                <a:latin typeface="Arial Narrow" pitchFamily="34" charset="0"/>
                <a:ea typeface="HGPｺﾞｼｯｸE" pitchFamily="50" charset="-128"/>
              </a:rPr>
              <a:t>CRAM</a:t>
            </a:r>
          </a:p>
        </p:txBody>
      </p:sp>
      <p:sp>
        <p:nvSpPr>
          <p:cNvPr id="292" name="正方形/長方形 440"/>
          <p:cNvSpPr>
            <a:spLocks noChangeArrowheads="1"/>
          </p:cNvSpPr>
          <p:nvPr/>
        </p:nvSpPr>
        <p:spPr bwMode="auto">
          <a:xfrm>
            <a:off x="2413000" y="4098925"/>
            <a:ext cx="503238" cy="192088"/>
          </a:xfrm>
          <a:prstGeom prst="rect">
            <a:avLst/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ja-JP" sz="1400">
                <a:latin typeface="Arial Narrow" pitchFamily="34" charset="0"/>
                <a:ea typeface="HGPｺﾞｼｯｸE" pitchFamily="50" charset="-128"/>
              </a:rPr>
              <a:t>CRAM</a:t>
            </a:r>
          </a:p>
        </p:txBody>
      </p:sp>
      <p:sp>
        <p:nvSpPr>
          <p:cNvPr id="293" name="正方形/長方形 445"/>
          <p:cNvSpPr>
            <a:spLocks noChangeArrowheads="1"/>
          </p:cNvSpPr>
          <p:nvPr/>
        </p:nvSpPr>
        <p:spPr bwMode="auto">
          <a:xfrm>
            <a:off x="2413000" y="4943475"/>
            <a:ext cx="503238" cy="192088"/>
          </a:xfrm>
          <a:prstGeom prst="rect">
            <a:avLst/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ja-JP" sz="1400">
                <a:latin typeface="Arial Narrow" pitchFamily="34" charset="0"/>
                <a:ea typeface="HGPｺﾞｼｯｸE" pitchFamily="50" charset="-128"/>
              </a:rPr>
              <a:t>CRAM</a:t>
            </a:r>
          </a:p>
        </p:txBody>
      </p:sp>
      <p:sp>
        <p:nvSpPr>
          <p:cNvPr id="294" name="正方形/長方形 446"/>
          <p:cNvSpPr>
            <a:spLocks noChangeArrowheads="1"/>
          </p:cNvSpPr>
          <p:nvPr/>
        </p:nvSpPr>
        <p:spPr bwMode="auto">
          <a:xfrm>
            <a:off x="3248025" y="2428875"/>
            <a:ext cx="503238" cy="192088"/>
          </a:xfrm>
          <a:prstGeom prst="rect">
            <a:avLst/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ja-JP" sz="1400">
                <a:latin typeface="Arial Narrow" pitchFamily="34" charset="0"/>
                <a:ea typeface="HGPｺﾞｼｯｸE" pitchFamily="50" charset="-128"/>
              </a:rPr>
              <a:t>CRAM</a:t>
            </a:r>
          </a:p>
        </p:txBody>
      </p:sp>
      <p:sp>
        <p:nvSpPr>
          <p:cNvPr id="295" name="正方形/長方形 447"/>
          <p:cNvSpPr>
            <a:spLocks noChangeArrowheads="1"/>
          </p:cNvSpPr>
          <p:nvPr/>
        </p:nvSpPr>
        <p:spPr bwMode="auto">
          <a:xfrm>
            <a:off x="3248025" y="3273425"/>
            <a:ext cx="503238" cy="192088"/>
          </a:xfrm>
          <a:prstGeom prst="rect">
            <a:avLst/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ja-JP" sz="1400">
                <a:latin typeface="Arial Narrow" pitchFamily="34" charset="0"/>
                <a:ea typeface="HGPｺﾞｼｯｸE" pitchFamily="50" charset="-128"/>
              </a:rPr>
              <a:t>CRAM</a:t>
            </a:r>
          </a:p>
        </p:txBody>
      </p:sp>
      <p:sp>
        <p:nvSpPr>
          <p:cNvPr id="296" name="正方形/長方形 448"/>
          <p:cNvSpPr>
            <a:spLocks noChangeArrowheads="1"/>
          </p:cNvSpPr>
          <p:nvPr/>
        </p:nvSpPr>
        <p:spPr bwMode="auto">
          <a:xfrm>
            <a:off x="3248025" y="4098925"/>
            <a:ext cx="503238" cy="192088"/>
          </a:xfrm>
          <a:prstGeom prst="rect">
            <a:avLst/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ja-JP" sz="1400">
                <a:latin typeface="Arial Narrow" pitchFamily="34" charset="0"/>
                <a:ea typeface="HGPｺﾞｼｯｸE" pitchFamily="50" charset="-128"/>
              </a:rPr>
              <a:t>CRAM</a:t>
            </a:r>
          </a:p>
        </p:txBody>
      </p:sp>
      <p:sp>
        <p:nvSpPr>
          <p:cNvPr id="297" name="正方形/長方形 449"/>
          <p:cNvSpPr>
            <a:spLocks noChangeArrowheads="1"/>
          </p:cNvSpPr>
          <p:nvPr/>
        </p:nvSpPr>
        <p:spPr bwMode="auto">
          <a:xfrm>
            <a:off x="3248025" y="4943475"/>
            <a:ext cx="503238" cy="192088"/>
          </a:xfrm>
          <a:prstGeom prst="rect">
            <a:avLst/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ja-JP" sz="1400">
                <a:latin typeface="Arial Narrow" pitchFamily="34" charset="0"/>
                <a:ea typeface="HGPｺﾞｼｯｸE" pitchFamily="50" charset="-128"/>
              </a:rPr>
              <a:t>CRAM</a:t>
            </a:r>
          </a:p>
        </p:txBody>
      </p:sp>
      <p:grpSp>
        <p:nvGrpSpPr>
          <p:cNvPr id="298" name="グループ化 395"/>
          <p:cNvGrpSpPr>
            <a:grpSpLocks/>
          </p:cNvGrpSpPr>
          <p:nvPr/>
        </p:nvGrpSpPr>
        <p:grpSpPr bwMode="auto">
          <a:xfrm>
            <a:off x="566738" y="2085975"/>
            <a:ext cx="1587500" cy="2000250"/>
            <a:chOff x="468779" y="1800225"/>
            <a:chExt cx="1588621" cy="2000250"/>
          </a:xfrm>
        </p:grpSpPr>
        <p:sp>
          <p:nvSpPr>
            <p:cNvPr id="299" name="角丸四角形 331"/>
            <p:cNvSpPr>
              <a:spLocks noChangeArrowheads="1"/>
            </p:cNvSpPr>
            <p:nvPr/>
          </p:nvSpPr>
          <p:spPr bwMode="auto">
            <a:xfrm>
              <a:off x="468779" y="1919395"/>
              <a:ext cx="1056104" cy="1048414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endParaRPr lang="ja-JP" altLang="en-US">
                <a:ea typeface="HGPｺﾞｼｯｸE" pitchFamily="50" charset="-128"/>
              </a:endParaRPr>
            </a:p>
          </p:txBody>
        </p:sp>
        <p:cxnSp>
          <p:nvCxnSpPr>
            <p:cNvPr id="300" name="直線コネクタ 443"/>
            <p:cNvCxnSpPr>
              <a:cxnSpLocks noChangeShapeType="1"/>
            </p:cNvCxnSpPr>
            <p:nvPr/>
          </p:nvCxnSpPr>
          <p:spPr bwMode="auto">
            <a:xfrm flipV="1">
              <a:off x="1352550" y="1800225"/>
              <a:ext cx="704850" cy="123826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cxnSp>
          <p:nvCxnSpPr>
            <p:cNvPr id="301" name="直線コネクタ 444"/>
            <p:cNvCxnSpPr>
              <a:cxnSpLocks noChangeShapeType="1"/>
            </p:cNvCxnSpPr>
            <p:nvPr/>
          </p:nvCxnSpPr>
          <p:spPr bwMode="auto">
            <a:xfrm>
              <a:off x="1374371" y="2949300"/>
              <a:ext cx="616354" cy="851175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</p:grpSp>
      <p:grpSp>
        <p:nvGrpSpPr>
          <p:cNvPr id="302" name="グループ化 391"/>
          <p:cNvGrpSpPr>
            <a:grpSpLocks/>
          </p:cNvGrpSpPr>
          <p:nvPr/>
        </p:nvGrpSpPr>
        <p:grpSpPr bwMode="auto">
          <a:xfrm>
            <a:off x="1968500" y="2084388"/>
            <a:ext cx="3060700" cy="1968500"/>
            <a:chOff x="4938735" y="2206486"/>
            <a:chExt cx="3060305" cy="1967949"/>
          </a:xfrm>
        </p:grpSpPr>
        <p:sp>
          <p:nvSpPr>
            <p:cNvPr id="303" name="角丸四角形 302"/>
            <p:cNvSpPr/>
            <p:nvPr/>
          </p:nvSpPr>
          <p:spPr bwMode="auto">
            <a:xfrm>
              <a:off x="4938735" y="2206486"/>
              <a:ext cx="3060305" cy="1967949"/>
            </a:xfrm>
            <a:prstGeom prst="roundRect">
              <a:avLst>
                <a:gd name="adj" fmla="val 7439"/>
              </a:avLst>
            </a:prstGeom>
            <a:solidFill>
              <a:schemeClr val="bg2">
                <a:lumMod val="20000"/>
                <a:lumOff val="80000"/>
              </a:schemeClr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304" name="正方形/長方形 303"/>
            <p:cNvSpPr/>
            <p:nvPr/>
          </p:nvSpPr>
          <p:spPr bwMode="auto">
            <a:xfrm>
              <a:off x="6348253" y="3366623"/>
              <a:ext cx="576189" cy="5761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400" dirty="0">
                  <a:latin typeface="Arial Narrow" pitchFamily="34" charset="0"/>
                  <a:ea typeface="HGPｺﾞｼｯｸE" pitchFamily="50" charset="-128"/>
                </a:rPr>
                <a:t>LUT</a:t>
              </a:r>
            </a:p>
          </p:txBody>
        </p:sp>
        <p:cxnSp>
          <p:nvCxnSpPr>
            <p:cNvPr id="305" name="直線コネクタ 335"/>
            <p:cNvCxnSpPr>
              <a:cxnSpLocks noChangeShapeType="1"/>
            </p:cNvCxnSpPr>
            <p:nvPr/>
          </p:nvCxnSpPr>
          <p:spPr bwMode="auto">
            <a:xfrm>
              <a:off x="6231146" y="3551840"/>
              <a:ext cx="11528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6" name="直線コネクタ 336"/>
            <p:cNvCxnSpPr>
              <a:cxnSpLocks noChangeShapeType="1"/>
            </p:cNvCxnSpPr>
            <p:nvPr/>
          </p:nvCxnSpPr>
          <p:spPr bwMode="auto">
            <a:xfrm>
              <a:off x="6231146" y="3635732"/>
              <a:ext cx="11528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" name="直線コネクタ 337"/>
            <p:cNvCxnSpPr>
              <a:cxnSpLocks noChangeShapeType="1"/>
            </p:cNvCxnSpPr>
            <p:nvPr/>
          </p:nvCxnSpPr>
          <p:spPr bwMode="auto">
            <a:xfrm>
              <a:off x="6231146" y="3719624"/>
              <a:ext cx="11528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8" name="直線コネクタ 338"/>
            <p:cNvCxnSpPr>
              <a:cxnSpLocks noChangeShapeType="1"/>
            </p:cNvCxnSpPr>
            <p:nvPr/>
          </p:nvCxnSpPr>
          <p:spPr bwMode="auto">
            <a:xfrm>
              <a:off x="6231146" y="3803514"/>
              <a:ext cx="11528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9" name="直線コネクタ 339"/>
            <p:cNvCxnSpPr>
              <a:cxnSpLocks noChangeShapeType="1"/>
            </p:cNvCxnSpPr>
            <p:nvPr/>
          </p:nvCxnSpPr>
          <p:spPr bwMode="auto">
            <a:xfrm>
              <a:off x="6498045" y="3246867"/>
              <a:ext cx="0" cy="1152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0" name="直線コネクタ 340"/>
            <p:cNvCxnSpPr>
              <a:cxnSpLocks noChangeShapeType="1"/>
            </p:cNvCxnSpPr>
            <p:nvPr/>
          </p:nvCxnSpPr>
          <p:spPr bwMode="auto">
            <a:xfrm>
              <a:off x="6580841" y="3246867"/>
              <a:ext cx="0" cy="1152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1" name="直線コネクタ 341"/>
            <p:cNvCxnSpPr>
              <a:cxnSpLocks noChangeShapeType="1"/>
            </p:cNvCxnSpPr>
            <p:nvPr/>
          </p:nvCxnSpPr>
          <p:spPr bwMode="auto">
            <a:xfrm>
              <a:off x="6663636" y="3246867"/>
              <a:ext cx="0" cy="1152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2" name="直線コネクタ 342"/>
            <p:cNvCxnSpPr>
              <a:cxnSpLocks noChangeShapeType="1"/>
            </p:cNvCxnSpPr>
            <p:nvPr/>
          </p:nvCxnSpPr>
          <p:spPr bwMode="auto">
            <a:xfrm>
              <a:off x="6746431" y="3246867"/>
              <a:ext cx="0" cy="1152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3" name="直線コネクタ 343"/>
            <p:cNvCxnSpPr>
              <a:cxnSpLocks noChangeShapeType="1"/>
            </p:cNvCxnSpPr>
            <p:nvPr/>
          </p:nvCxnSpPr>
          <p:spPr bwMode="auto">
            <a:xfrm>
              <a:off x="6539443" y="3246867"/>
              <a:ext cx="0" cy="1152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" name="直線コネクタ 344"/>
            <p:cNvCxnSpPr>
              <a:cxnSpLocks noChangeShapeType="1"/>
            </p:cNvCxnSpPr>
            <p:nvPr/>
          </p:nvCxnSpPr>
          <p:spPr bwMode="auto">
            <a:xfrm>
              <a:off x="6622238" y="3246867"/>
              <a:ext cx="0" cy="1152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5" name="直線コネクタ 345"/>
            <p:cNvCxnSpPr>
              <a:cxnSpLocks noChangeShapeType="1"/>
            </p:cNvCxnSpPr>
            <p:nvPr/>
          </p:nvCxnSpPr>
          <p:spPr bwMode="auto">
            <a:xfrm>
              <a:off x="6705034" y="3246867"/>
              <a:ext cx="0" cy="1152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6" name="直線コネクタ 346"/>
            <p:cNvCxnSpPr>
              <a:cxnSpLocks noChangeShapeType="1"/>
            </p:cNvCxnSpPr>
            <p:nvPr/>
          </p:nvCxnSpPr>
          <p:spPr bwMode="auto">
            <a:xfrm>
              <a:off x="6787830" y="3246867"/>
              <a:ext cx="0" cy="1152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17" name="正方形/長方形 347"/>
            <p:cNvSpPr>
              <a:spLocks noChangeArrowheads="1"/>
            </p:cNvSpPr>
            <p:nvPr/>
          </p:nvSpPr>
          <p:spPr bwMode="auto">
            <a:xfrm>
              <a:off x="6347689" y="2676615"/>
              <a:ext cx="576435" cy="576434"/>
            </a:xfrm>
            <a:prstGeom prst="rect">
              <a:avLst/>
            </a:prstGeom>
            <a:solidFill>
              <a:srgbClr val="E6B18A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ja-JP" sz="1400">
                  <a:latin typeface="Arial Narrow" pitchFamily="34" charset="0"/>
                  <a:ea typeface="HGPｺﾞｼｯｸE" pitchFamily="50" charset="-128"/>
                </a:rPr>
                <a:t>CRAM</a:t>
              </a:r>
            </a:p>
          </p:txBody>
        </p:sp>
        <p:cxnSp>
          <p:nvCxnSpPr>
            <p:cNvPr id="318" name="直線コネクタ 349"/>
            <p:cNvCxnSpPr>
              <a:cxnSpLocks noChangeShapeType="1"/>
            </p:cNvCxnSpPr>
            <p:nvPr/>
          </p:nvCxnSpPr>
          <p:spPr bwMode="auto">
            <a:xfrm>
              <a:off x="6932716" y="2762589"/>
              <a:ext cx="11528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9" name="直線コネクタ 350"/>
            <p:cNvCxnSpPr>
              <a:cxnSpLocks noChangeShapeType="1"/>
            </p:cNvCxnSpPr>
            <p:nvPr/>
          </p:nvCxnSpPr>
          <p:spPr bwMode="auto">
            <a:xfrm>
              <a:off x="6932716" y="2845390"/>
              <a:ext cx="11528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0" name="直線コネクタ 351"/>
            <p:cNvCxnSpPr>
              <a:cxnSpLocks noChangeShapeType="1"/>
            </p:cNvCxnSpPr>
            <p:nvPr/>
          </p:nvCxnSpPr>
          <p:spPr bwMode="auto">
            <a:xfrm>
              <a:off x="6932716" y="2928192"/>
              <a:ext cx="11528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1" name="直線コネクタ 352"/>
            <p:cNvCxnSpPr>
              <a:cxnSpLocks noChangeShapeType="1"/>
            </p:cNvCxnSpPr>
            <p:nvPr/>
          </p:nvCxnSpPr>
          <p:spPr bwMode="auto">
            <a:xfrm>
              <a:off x="6932716" y="3010994"/>
              <a:ext cx="11528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2" name="直線コネクタ 353"/>
            <p:cNvCxnSpPr>
              <a:cxnSpLocks noChangeShapeType="1"/>
            </p:cNvCxnSpPr>
            <p:nvPr/>
          </p:nvCxnSpPr>
          <p:spPr bwMode="auto">
            <a:xfrm>
              <a:off x="6932716" y="2803990"/>
              <a:ext cx="11528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3" name="直線コネクタ 354"/>
            <p:cNvCxnSpPr>
              <a:cxnSpLocks noChangeShapeType="1"/>
            </p:cNvCxnSpPr>
            <p:nvPr/>
          </p:nvCxnSpPr>
          <p:spPr bwMode="auto">
            <a:xfrm>
              <a:off x="6932716" y="2886791"/>
              <a:ext cx="11528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4" name="直線コネクタ 355"/>
            <p:cNvCxnSpPr>
              <a:cxnSpLocks noChangeShapeType="1"/>
            </p:cNvCxnSpPr>
            <p:nvPr/>
          </p:nvCxnSpPr>
          <p:spPr bwMode="auto">
            <a:xfrm>
              <a:off x="6932716" y="2969593"/>
              <a:ext cx="11528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5" name="直線コネクタ 356"/>
            <p:cNvCxnSpPr>
              <a:cxnSpLocks noChangeShapeType="1"/>
            </p:cNvCxnSpPr>
            <p:nvPr/>
          </p:nvCxnSpPr>
          <p:spPr bwMode="auto">
            <a:xfrm>
              <a:off x="6932716" y="3052394"/>
              <a:ext cx="11528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6" name="直線コネクタ 357"/>
            <p:cNvCxnSpPr>
              <a:cxnSpLocks noChangeShapeType="1"/>
            </p:cNvCxnSpPr>
            <p:nvPr/>
          </p:nvCxnSpPr>
          <p:spPr bwMode="auto">
            <a:xfrm>
              <a:off x="6932721" y="3658589"/>
              <a:ext cx="23057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7" name="直線コネクタ 358"/>
            <p:cNvCxnSpPr>
              <a:cxnSpLocks noChangeShapeType="1"/>
            </p:cNvCxnSpPr>
            <p:nvPr/>
          </p:nvCxnSpPr>
          <p:spPr bwMode="auto">
            <a:xfrm>
              <a:off x="7157679" y="3246866"/>
              <a:ext cx="0" cy="40350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28" name="グループ化 364"/>
            <p:cNvGrpSpPr>
              <a:grpSpLocks/>
            </p:cNvGrpSpPr>
            <p:nvPr/>
          </p:nvGrpSpPr>
          <p:grpSpPr bwMode="auto">
            <a:xfrm>
              <a:off x="7245373" y="3178241"/>
              <a:ext cx="172931" cy="864652"/>
              <a:chOff x="4912520" y="3093279"/>
              <a:chExt cx="152400" cy="252000"/>
            </a:xfrm>
          </p:grpSpPr>
          <p:cxnSp>
            <p:nvCxnSpPr>
              <p:cNvPr id="367" name="直線コネクタ 360"/>
              <p:cNvCxnSpPr>
                <a:cxnSpLocks noChangeShapeType="1"/>
              </p:cNvCxnSpPr>
              <p:nvPr/>
            </p:nvCxnSpPr>
            <p:spPr bwMode="auto">
              <a:xfrm>
                <a:off x="4912520" y="3093279"/>
                <a:ext cx="0" cy="2520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68" name="直線コネクタ 361"/>
              <p:cNvCxnSpPr>
                <a:cxnSpLocks noChangeShapeType="1"/>
              </p:cNvCxnSpPr>
              <p:nvPr/>
            </p:nvCxnSpPr>
            <p:spPr bwMode="auto">
              <a:xfrm>
                <a:off x="4963320" y="3093279"/>
                <a:ext cx="0" cy="2520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69" name="直線コネクタ 362"/>
              <p:cNvCxnSpPr>
                <a:cxnSpLocks noChangeShapeType="1"/>
              </p:cNvCxnSpPr>
              <p:nvPr/>
            </p:nvCxnSpPr>
            <p:spPr bwMode="auto">
              <a:xfrm>
                <a:off x="5014120" y="3093279"/>
                <a:ext cx="0" cy="2520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70" name="直線コネクタ 363"/>
              <p:cNvCxnSpPr>
                <a:cxnSpLocks noChangeShapeType="1"/>
              </p:cNvCxnSpPr>
              <p:nvPr/>
            </p:nvCxnSpPr>
            <p:spPr bwMode="auto">
              <a:xfrm>
                <a:off x="5064920" y="3093279"/>
                <a:ext cx="0" cy="2520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329" name="グループ化 365"/>
            <p:cNvGrpSpPr>
              <a:grpSpLocks/>
            </p:cNvGrpSpPr>
            <p:nvPr/>
          </p:nvGrpSpPr>
          <p:grpSpPr bwMode="auto">
            <a:xfrm rot="-5400000">
              <a:off x="6922868" y="1726788"/>
              <a:ext cx="172930" cy="1556375"/>
              <a:chOff x="4912520" y="3093279"/>
              <a:chExt cx="152400" cy="252000"/>
            </a:xfrm>
          </p:grpSpPr>
          <p:cxnSp>
            <p:nvCxnSpPr>
              <p:cNvPr id="363" name="直線コネクタ 366"/>
              <p:cNvCxnSpPr>
                <a:cxnSpLocks noChangeShapeType="1"/>
              </p:cNvCxnSpPr>
              <p:nvPr/>
            </p:nvCxnSpPr>
            <p:spPr bwMode="auto">
              <a:xfrm>
                <a:off x="4912520" y="3093279"/>
                <a:ext cx="0" cy="2520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64" name="直線コネクタ 367"/>
              <p:cNvCxnSpPr>
                <a:cxnSpLocks noChangeShapeType="1"/>
              </p:cNvCxnSpPr>
              <p:nvPr/>
            </p:nvCxnSpPr>
            <p:spPr bwMode="auto">
              <a:xfrm>
                <a:off x="4963320" y="3093279"/>
                <a:ext cx="0" cy="2520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65" name="直線コネクタ 368"/>
              <p:cNvCxnSpPr>
                <a:cxnSpLocks noChangeShapeType="1"/>
              </p:cNvCxnSpPr>
              <p:nvPr/>
            </p:nvCxnSpPr>
            <p:spPr bwMode="auto">
              <a:xfrm>
                <a:off x="5014120" y="3093279"/>
                <a:ext cx="0" cy="2520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66" name="直線コネクタ 369"/>
              <p:cNvCxnSpPr>
                <a:cxnSpLocks noChangeShapeType="1"/>
              </p:cNvCxnSpPr>
              <p:nvPr/>
            </p:nvCxnSpPr>
            <p:spPr bwMode="auto">
              <a:xfrm>
                <a:off x="5064920" y="3093279"/>
                <a:ext cx="0" cy="2520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330" name="正方形/長方形 329"/>
            <p:cNvSpPr/>
            <p:nvPr/>
          </p:nvSpPr>
          <p:spPr bwMode="auto">
            <a:xfrm>
              <a:off x="7045076" y="2339799"/>
              <a:ext cx="576188" cy="9792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400" dirty="0">
                  <a:latin typeface="Arial Narrow" pitchFamily="34" charset="0"/>
                  <a:ea typeface="HGPｺﾞｼｯｸE" pitchFamily="50" charset="-128"/>
                </a:rPr>
                <a:t>SW</a:t>
              </a:r>
            </a:p>
          </p:txBody>
        </p:sp>
        <p:cxnSp>
          <p:nvCxnSpPr>
            <p:cNvPr id="331" name="直線コネクタ 397"/>
            <p:cNvCxnSpPr>
              <a:cxnSpLocks noChangeShapeType="1"/>
            </p:cNvCxnSpPr>
            <p:nvPr/>
          </p:nvCxnSpPr>
          <p:spPr bwMode="auto">
            <a:xfrm>
              <a:off x="6052001" y="2632952"/>
              <a:ext cx="392725" cy="13726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2" name="直線コネクタ 399"/>
            <p:cNvCxnSpPr>
              <a:cxnSpLocks noChangeShapeType="1"/>
            </p:cNvCxnSpPr>
            <p:nvPr/>
          </p:nvCxnSpPr>
          <p:spPr bwMode="auto">
            <a:xfrm flipV="1">
              <a:off x="6067253" y="2835035"/>
              <a:ext cx="377474" cy="27833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33" name="正方形/長方形 402"/>
            <p:cNvSpPr>
              <a:spLocks noChangeArrowheads="1"/>
            </p:cNvSpPr>
            <p:nvPr/>
          </p:nvSpPr>
          <p:spPr bwMode="auto">
            <a:xfrm>
              <a:off x="6444727" y="2766403"/>
              <a:ext cx="73206" cy="73206"/>
            </a:xfrm>
            <a:prstGeom prst="rect">
              <a:avLst/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</a:pPr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334" name="角丸四角形 404"/>
            <p:cNvSpPr>
              <a:spLocks noChangeArrowheads="1"/>
            </p:cNvSpPr>
            <p:nvPr/>
          </p:nvSpPr>
          <p:spPr bwMode="auto">
            <a:xfrm>
              <a:off x="5057800" y="2326374"/>
              <a:ext cx="1074272" cy="1728780"/>
            </a:xfrm>
            <a:prstGeom prst="roundRect">
              <a:avLst>
                <a:gd name="adj" fmla="val 8954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endParaRPr lang="ja-JP" altLang="en-US">
                <a:ea typeface="HGPｺﾞｼｯｸE" pitchFamily="50" charset="-128"/>
              </a:endParaRPr>
            </a:p>
          </p:txBody>
        </p:sp>
        <p:grpSp>
          <p:nvGrpSpPr>
            <p:cNvPr id="335" name="グループ化 395"/>
            <p:cNvGrpSpPr/>
            <p:nvPr/>
          </p:nvGrpSpPr>
          <p:grpSpPr>
            <a:xfrm>
              <a:off x="5239716" y="2917269"/>
              <a:ext cx="721091" cy="333627"/>
              <a:chOff x="3907543" y="2856289"/>
              <a:chExt cx="450342" cy="208360"/>
            </a:xfrm>
            <a:solidFill>
              <a:schemeClr val="bg1"/>
            </a:solidFill>
          </p:grpSpPr>
          <p:cxnSp>
            <p:nvCxnSpPr>
              <p:cNvPr id="339" name="直線コネクタ 338"/>
              <p:cNvCxnSpPr/>
              <p:nvPr/>
            </p:nvCxnSpPr>
            <p:spPr bwMode="auto">
              <a:xfrm rot="16200000">
                <a:off x="4025562" y="2942169"/>
                <a:ext cx="0" cy="3600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0" name="直線コネクタ 339"/>
              <p:cNvCxnSpPr/>
              <p:nvPr/>
            </p:nvCxnSpPr>
            <p:spPr bwMode="auto">
              <a:xfrm rot="16200000">
                <a:off x="3971293" y="2957226"/>
                <a:ext cx="144000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1" name="直線コネクタ 340"/>
              <p:cNvCxnSpPr/>
              <p:nvPr/>
            </p:nvCxnSpPr>
            <p:spPr bwMode="auto">
              <a:xfrm rot="16200000">
                <a:off x="4130910" y="2801112"/>
                <a:ext cx="0" cy="18000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直線コネクタ 341"/>
              <p:cNvCxnSpPr/>
              <p:nvPr/>
            </p:nvCxnSpPr>
            <p:spPr bwMode="auto">
              <a:xfrm rot="16200000">
                <a:off x="4130910" y="2939225"/>
                <a:ext cx="0" cy="18000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直線コネクタ 342"/>
              <p:cNvCxnSpPr/>
              <p:nvPr/>
            </p:nvCxnSpPr>
            <p:spPr bwMode="auto">
              <a:xfrm rot="16200000">
                <a:off x="4145123" y="2957226"/>
                <a:ext cx="144000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4" name="直線コネクタ 343"/>
              <p:cNvCxnSpPr/>
              <p:nvPr/>
            </p:nvCxnSpPr>
            <p:spPr bwMode="auto">
              <a:xfrm rot="16200000">
                <a:off x="3974513" y="2890828"/>
                <a:ext cx="0" cy="7200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5" name="直線コネクタ 344"/>
              <p:cNvCxnSpPr/>
              <p:nvPr/>
            </p:nvCxnSpPr>
            <p:spPr bwMode="auto">
              <a:xfrm rot="16200000">
                <a:off x="3974513" y="2871776"/>
                <a:ext cx="0" cy="7200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6" name="直線コネクタ 345"/>
              <p:cNvCxnSpPr/>
              <p:nvPr/>
            </p:nvCxnSpPr>
            <p:spPr bwMode="auto">
              <a:xfrm rot="16200000">
                <a:off x="3989570" y="2944558"/>
                <a:ext cx="36000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7" name="直線コネクタ 346"/>
              <p:cNvCxnSpPr/>
              <p:nvPr/>
            </p:nvCxnSpPr>
            <p:spPr bwMode="auto">
              <a:xfrm rot="16200000">
                <a:off x="3953849" y="2887405"/>
                <a:ext cx="36000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8" name="直線コネクタ 347"/>
              <p:cNvCxnSpPr/>
              <p:nvPr/>
            </p:nvCxnSpPr>
            <p:spPr bwMode="auto">
              <a:xfrm rot="16200000">
                <a:off x="3925275" y="2944558"/>
                <a:ext cx="36000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9" name="直線コネクタ 348"/>
              <p:cNvCxnSpPr/>
              <p:nvPr/>
            </p:nvCxnSpPr>
            <p:spPr bwMode="auto">
              <a:xfrm rot="16200000">
                <a:off x="3925543" y="2942169"/>
                <a:ext cx="0" cy="3600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0" name="直線コネクタ 349"/>
              <p:cNvCxnSpPr/>
              <p:nvPr/>
            </p:nvCxnSpPr>
            <p:spPr bwMode="auto">
              <a:xfrm rot="16200000">
                <a:off x="4339885" y="2942169"/>
                <a:ext cx="0" cy="3600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1" name="直線コネクタ 350"/>
              <p:cNvCxnSpPr/>
              <p:nvPr/>
            </p:nvCxnSpPr>
            <p:spPr bwMode="auto">
              <a:xfrm rot="16200000">
                <a:off x="4288836" y="2890828"/>
                <a:ext cx="0" cy="7200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2" name="直線コネクタ 351"/>
              <p:cNvCxnSpPr/>
              <p:nvPr/>
            </p:nvCxnSpPr>
            <p:spPr bwMode="auto">
              <a:xfrm rot="16200000">
                <a:off x="4288836" y="2871776"/>
                <a:ext cx="0" cy="7200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3" name="直線コネクタ 352"/>
              <p:cNvCxnSpPr/>
              <p:nvPr/>
            </p:nvCxnSpPr>
            <p:spPr bwMode="auto">
              <a:xfrm rot="16200000">
                <a:off x="4303893" y="2944558"/>
                <a:ext cx="36000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4" name="直線コネクタ 353"/>
              <p:cNvCxnSpPr/>
              <p:nvPr/>
            </p:nvCxnSpPr>
            <p:spPr bwMode="auto">
              <a:xfrm rot="16200000">
                <a:off x="4268172" y="2887405"/>
                <a:ext cx="36000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5" name="直線コネクタ 354"/>
              <p:cNvCxnSpPr/>
              <p:nvPr/>
            </p:nvCxnSpPr>
            <p:spPr bwMode="auto">
              <a:xfrm rot="16200000">
                <a:off x="4239598" y="2944558"/>
                <a:ext cx="36000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6" name="直線コネクタ 355"/>
              <p:cNvCxnSpPr/>
              <p:nvPr/>
            </p:nvCxnSpPr>
            <p:spPr bwMode="auto">
              <a:xfrm rot="16200000">
                <a:off x="4239866" y="2942169"/>
                <a:ext cx="0" cy="3600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57" name="グループ化 391"/>
              <p:cNvGrpSpPr/>
              <p:nvPr/>
            </p:nvGrpSpPr>
            <p:grpSpPr>
              <a:xfrm>
                <a:off x="4080921" y="2856289"/>
                <a:ext cx="101055" cy="65484"/>
                <a:chOff x="4142811" y="2653904"/>
                <a:chExt cx="101055" cy="65484"/>
              </a:xfrm>
              <a:grpFill/>
            </p:grpSpPr>
            <p:sp>
              <p:nvSpPr>
                <p:cNvPr id="361" name="二等辺三角形 360"/>
                <p:cNvSpPr/>
                <p:nvPr/>
              </p:nvSpPr>
              <p:spPr bwMode="auto">
                <a:xfrm rot="5400000">
                  <a:off x="4146069" y="2650646"/>
                  <a:ext cx="65484" cy="72000"/>
                </a:xfrm>
                <a:prstGeom prst="triangl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0" rIns="0" bIns="0" anchor="ctr"/>
                <a:lstStyle/>
                <a:p>
                  <a:pPr>
                    <a:lnSpc>
                      <a:spcPct val="90000"/>
                    </a:lnSpc>
                    <a:defRPr/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362" name="円/楕円 361"/>
                <p:cNvSpPr/>
                <p:nvPr/>
              </p:nvSpPr>
              <p:spPr bwMode="auto">
                <a:xfrm>
                  <a:off x="4198147" y="2666525"/>
                  <a:ext cx="45719" cy="45719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lnSpc>
                      <a:spcPct val="90000"/>
                    </a:lnSpc>
                    <a:defRPr/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</p:grpSp>
          <p:grpSp>
            <p:nvGrpSpPr>
              <p:cNvPr id="358" name="グループ化 392"/>
              <p:cNvGrpSpPr/>
              <p:nvPr/>
            </p:nvGrpSpPr>
            <p:grpSpPr>
              <a:xfrm flipH="1">
                <a:off x="4080921" y="2999165"/>
                <a:ext cx="101055" cy="65484"/>
                <a:chOff x="4142811" y="2653904"/>
                <a:chExt cx="101055" cy="65484"/>
              </a:xfrm>
              <a:grpFill/>
            </p:grpSpPr>
            <p:sp>
              <p:nvSpPr>
                <p:cNvPr id="359" name="二等辺三角形 358"/>
                <p:cNvSpPr/>
                <p:nvPr/>
              </p:nvSpPr>
              <p:spPr bwMode="auto">
                <a:xfrm rot="5400000">
                  <a:off x="4146069" y="2650646"/>
                  <a:ext cx="65484" cy="72000"/>
                </a:xfrm>
                <a:prstGeom prst="triangl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0" rIns="0" bIns="0" anchor="ctr"/>
                <a:lstStyle/>
                <a:p>
                  <a:pPr>
                    <a:lnSpc>
                      <a:spcPct val="90000"/>
                    </a:lnSpc>
                    <a:defRPr/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360" name="円/楕円 359"/>
                <p:cNvSpPr/>
                <p:nvPr/>
              </p:nvSpPr>
              <p:spPr bwMode="auto">
                <a:xfrm>
                  <a:off x="4198147" y="2666525"/>
                  <a:ext cx="45719" cy="45719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lnSpc>
                      <a:spcPct val="90000"/>
                    </a:lnSpc>
                    <a:defRPr/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</p:grpSp>
        </p:grpSp>
        <p:sp>
          <p:nvSpPr>
            <p:cNvPr id="336" name="稲妻 405"/>
            <p:cNvSpPr>
              <a:spLocks noChangeArrowheads="1"/>
            </p:cNvSpPr>
            <p:nvPr/>
          </p:nvSpPr>
          <p:spPr bwMode="auto">
            <a:xfrm>
              <a:off x="5250356" y="2738494"/>
              <a:ext cx="216167" cy="274527"/>
            </a:xfrm>
            <a:prstGeom prst="lightningBolt">
              <a:avLst/>
            </a:prstGeom>
            <a:solidFill>
              <a:srgbClr val="FF0000"/>
            </a:solidFill>
            <a:ln w="9525" algn="ctr">
              <a:solidFill>
                <a:srgbClr val="FFC000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lnSpc>
                  <a:spcPct val="90000"/>
                </a:lnSpc>
              </a:pPr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337" name="テキスト ボックス 336"/>
            <p:cNvSpPr txBox="1"/>
            <p:nvPr/>
          </p:nvSpPr>
          <p:spPr>
            <a:xfrm>
              <a:off x="5059369" y="2417564"/>
              <a:ext cx="1085710" cy="2856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ja-JP" altLang="en-US" sz="1400" dirty="0">
                  <a:ea typeface="HGPｺﾞｼｯｸE" pitchFamily="50" charset="-128"/>
                </a:rPr>
                <a:t>ソフトエラー</a:t>
              </a:r>
              <a:endParaRPr lang="ja-JP" altLang="en-US" sz="1050" dirty="0">
                <a:ea typeface="HGPｺﾞｼｯｸE" pitchFamily="50" charset="-128"/>
              </a:endParaRPr>
            </a:p>
          </p:txBody>
        </p:sp>
        <p:sp>
          <p:nvSpPr>
            <p:cNvPr id="338" name="テキスト ボックス 441"/>
            <p:cNvSpPr txBox="1">
              <a:spLocks noChangeArrowheads="1"/>
            </p:cNvSpPr>
            <p:nvPr/>
          </p:nvSpPr>
          <p:spPr bwMode="auto">
            <a:xfrm>
              <a:off x="5145142" y="3295251"/>
              <a:ext cx="914035" cy="674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ja-JP" sz="1400">
                  <a:ea typeface="HGPｺﾞｼｯｸE" pitchFamily="50" charset="-128"/>
                </a:rPr>
                <a:t>CRAM</a:t>
              </a:r>
              <a:r>
                <a:rPr lang="ja-JP" altLang="en-US" sz="1400">
                  <a:ea typeface="HGPｺﾞｼｯｸE" pitchFamily="50" charset="-128"/>
                </a:rPr>
                <a:t>を</a:t>
              </a:r>
              <a:endParaRPr lang="en-US" altLang="ja-JP" sz="1400">
                <a:ea typeface="HGPｺﾞｼｯｸE" pitchFamily="50" charset="-128"/>
              </a:endParaRPr>
            </a:p>
            <a:p>
              <a:pPr algn="ctr">
                <a:lnSpc>
                  <a:spcPct val="90000"/>
                </a:lnSpc>
              </a:pPr>
              <a:r>
                <a:rPr lang="ja-JP" altLang="en-US" sz="1400">
                  <a:ea typeface="HGPｺﾞｼｯｸE" pitchFamily="50" charset="-128"/>
                </a:rPr>
                <a:t>構成する</a:t>
              </a:r>
              <a:r>
                <a:rPr lang="en-US" altLang="ja-JP" sz="1400">
                  <a:ea typeface="HGPｺﾞｼｯｸE" pitchFamily="50" charset="-128"/>
                </a:rPr>
                <a:t>SRAM</a:t>
              </a:r>
              <a:endParaRPr lang="ja-JP" altLang="en-US" sz="1400">
                <a:ea typeface="HGPｺﾞｼｯｸE" pitchFamily="50" charset="-128"/>
              </a:endParaRPr>
            </a:p>
          </p:txBody>
        </p:sp>
      </p:grpSp>
      <p:sp>
        <p:nvSpPr>
          <p:cNvPr id="371" name="平行四辺形 370"/>
          <p:cNvSpPr/>
          <p:nvPr/>
        </p:nvSpPr>
        <p:spPr bwMode="auto">
          <a:xfrm>
            <a:off x="5323256" y="5029704"/>
            <a:ext cx="3073676" cy="425838"/>
          </a:xfrm>
          <a:prstGeom prst="parallelogram">
            <a:avLst>
              <a:gd name="adj" fmla="val 102873"/>
            </a:avLst>
          </a:prstGeom>
          <a:gradFill>
            <a:gsLst>
              <a:gs pos="24000">
                <a:schemeClr val="accent5">
                  <a:lumMod val="75000"/>
                </a:schemeClr>
              </a:gs>
              <a:gs pos="61000">
                <a:schemeClr val="accent6">
                  <a:lumMod val="40000"/>
                  <a:lumOff val="60000"/>
                  <a:alpha val="83000"/>
                </a:schemeClr>
              </a:gs>
            </a:gsLst>
            <a:lin ang="2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ja-JP" altLang="en-US">
              <a:ea typeface="HGPｺﾞｼｯｸE" pitchFamily="50" charset="-128"/>
            </a:endParaRPr>
          </a:p>
        </p:txBody>
      </p:sp>
      <p:sp>
        <p:nvSpPr>
          <p:cNvPr id="372" name="平行四辺形 451"/>
          <p:cNvSpPr>
            <a:spLocks noChangeArrowheads="1"/>
          </p:cNvSpPr>
          <p:nvPr/>
        </p:nvSpPr>
        <p:spPr bwMode="auto">
          <a:xfrm>
            <a:off x="5475288" y="2932113"/>
            <a:ext cx="2057400" cy="427037"/>
          </a:xfrm>
          <a:prstGeom prst="parallelogram">
            <a:avLst>
              <a:gd name="adj" fmla="val 102580"/>
            </a:avLst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endParaRPr lang="ja-JP" altLang="en-US" sz="1400">
              <a:latin typeface="Arial Narrow" pitchFamily="34" charset="0"/>
              <a:ea typeface="HGPｺﾞｼｯｸE" pitchFamily="50" charset="-128"/>
            </a:endParaRPr>
          </a:p>
        </p:txBody>
      </p:sp>
      <p:grpSp>
        <p:nvGrpSpPr>
          <p:cNvPr id="373" name="グループ化 395"/>
          <p:cNvGrpSpPr/>
          <p:nvPr/>
        </p:nvGrpSpPr>
        <p:grpSpPr>
          <a:xfrm>
            <a:off x="6064150" y="2967661"/>
            <a:ext cx="723724" cy="372577"/>
            <a:chOff x="3907543" y="2856289"/>
            <a:chExt cx="450342" cy="208360"/>
          </a:xfrm>
          <a:solidFill>
            <a:schemeClr val="bg1"/>
          </a:solidFill>
        </p:grpSpPr>
        <p:cxnSp>
          <p:nvCxnSpPr>
            <p:cNvPr id="374" name="直線コネクタ 373"/>
            <p:cNvCxnSpPr/>
            <p:nvPr/>
          </p:nvCxnSpPr>
          <p:spPr bwMode="auto">
            <a:xfrm rot="16200000">
              <a:off x="4025562" y="2942169"/>
              <a:ext cx="0" cy="36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直線コネクタ 374"/>
            <p:cNvCxnSpPr/>
            <p:nvPr/>
          </p:nvCxnSpPr>
          <p:spPr bwMode="auto">
            <a:xfrm rot="16200000">
              <a:off x="3971293" y="2957226"/>
              <a:ext cx="14400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直線コネクタ 375"/>
            <p:cNvCxnSpPr/>
            <p:nvPr/>
          </p:nvCxnSpPr>
          <p:spPr bwMode="auto">
            <a:xfrm rot="16200000">
              <a:off x="4130910" y="2801112"/>
              <a:ext cx="0" cy="18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7" name="直線コネクタ 376"/>
            <p:cNvCxnSpPr/>
            <p:nvPr/>
          </p:nvCxnSpPr>
          <p:spPr bwMode="auto">
            <a:xfrm rot="16200000">
              <a:off x="4130910" y="2939225"/>
              <a:ext cx="0" cy="18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8" name="直線コネクタ 377"/>
            <p:cNvCxnSpPr/>
            <p:nvPr/>
          </p:nvCxnSpPr>
          <p:spPr bwMode="auto">
            <a:xfrm rot="16200000">
              <a:off x="4145123" y="2957226"/>
              <a:ext cx="14400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直線コネクタ 378"/>
            <p:cNvCxnSpPr/>
            <p:nvPr/>
          </p:nvCxnSpPr>
          <p:spPr bwMode="auto">
            <a:xfrm rot="16200000">
              <a:off x="3974513" y="2890828"/>
              <a:ext cx="0" cy="72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直線コネクタ 379"/>
            <p:cNvCxnSpPr/>
            <p:nvPr/>
          </p:nvCxnSpPr>
          <p:spPr bwMode="auto">
            <a:xfrm rot="16200000">
              <a:off x="3974513" y="2871776"/>
              <a:ext cx="0" cy="72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直線コネクタ 380"/>
            <p:cNvCxnSpPr/>
            <p:nvPr/>
          </p:nvCxnSpPr>
          <p:spPr bwMode="auto">
            <a:xfrm rot="16200000">
              <a:off x="3989570" y="2944558"/>
              <a:ext cx="3600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直線コネクタ 381"/>
            <p:cNvCxnSpPr/>
            <p:nvPr/>
          </p:nvCxnSpPr>
          <p:spPr bwMode="auto">
            <a:xfrm rot="16200000">
              <a:off x="3953849" y="2887405"/>
              <a:ext cx="3600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3" name="直線コネクタ 382"/>
            <p:cNvCxnSpPr/>
            <p:nvPr/>
          </p:nvCxnSpPr>
          <p:spPr bwMode="auto">
            <a:xfrm rot="16200000">
              <a:off x="3925275" y="2944558"/>
              <a:ext cx="3600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4" name="直線コネクタ 383"/>
            <p:cNvCxnSpPr/>
            <p:nvPr/>
          </p:nvCxnSpPr>
          <p:spPr bwMode="auto">
            <a:xfrm rot="16200000">
              <a:off x="3925543" y="2942169"/>
              <a:ext cx="0" cy="36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5" name="直線コネクタ 384"/>
            <p:cNvCxnSpPr/>
            <p:nvPr/>
          </p:nvCxnSpPr>
          <p:spPr bwMode="auto">
            <a:xfrm rot="16200000">
              <a:off x="4339885" y="2942169"/>
              <a:ext cx="0" cy="36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6" name="直線コネクタ 385"/>
            <p:cNvCxnSpPr/>
            <p:nvPr/>
          </p:nvCxnSpPr>
          <p:spPr bwMode="auto">
            <a:xfrm rot="16200000">
              <a:off x="4288836" y="2890828"/>
              <a:ext cx="0" cy="72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7" name="直線コネクタ 386"/>
            <p:cNvCxnSpPr/>
            <p:nvPr/>
          </p:nvCxnSpPr>
          <p:spPr bwMode="auto">
            <a:xfrm rot="16200000">
              <a:off x="4288836" y="2871776"/>
              <a:ext cx="0" cy="72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8" name="直線コネクタ 387"/>
            <p:cNvCxnSpPr/>
            <p:nvPr/>
          </p:nvCxnSpPr>
          <p:spPr bwMode="auto">
            <a:xfrm rot="16200000">
              <a:off x="4303893" y="2944558"/>
              <a:ext cx="3600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9" name="直線コネクタ 388"/>
            <p:cNvCxnSpPr/>
            <p:nvPr/>
          </p:nvCxnSpPr>
          <p:spPr bwMode="auto">
            <a:xfrm rot="16200000">
              <a:off x="4268172" y="2887405"/>
              <a:ext cx="3600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0" name="直線コネクタ 389"/>
            <p:cNvCxnSpPr/>
            <p:nvPr/>
          </p:nvCxnSpPr>
          <p:spPr bwMode="auto">
            <a:xfrm rot="16200000">
              <a:off x="4239598" y="2944558"/>
              <a:ext cx="3600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1" name="直線コネクタ 390"/>
            <p:cNvCxnSpPr/>
            <p:nvPr/>
          </p:nvCxnSpPr>
          <p:spPr bwMode="auto">
            <a:xfrm rot="16200000">
              <a:off x="4239866" y="2942169"/>
              <a:ext cx="0" cy="36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92" name="グループ化 391"/>
            <p:cNvGrpSpPr/>
            <p:nvPr/>
          </p:nvGrpSpPr>
          <p:grpSpPr>
            <a:xfrm>
              <a:off x="4080921" y="2856289"/>
              <a:ext cx="101055" cy="65484"/>
              <a:chOff x="4142811" y="2653904"/>
              <a:chExt cx="101055" cy="65484"/>
            </a:xfrm>
            <a:grpFill/>
          </p:grpSpPr>
          <p:sp>
            <p:nvSpPr>
              <p:cNvPr id="396" name="二等辺三角形 395"/>
              <p:cNvSpPr/>
              <p:nvPr/>
            </p:nvSpPr>
            <p:spPr bwMode="auto">
              <a:xfrm rot="5400000">
                <a:off x="4146069" y="2650646"/>
                <a:ext cx="65484" cy="72000"/>
              </a:xfrm>
              <a:prstGeom prst="triangl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>
                  <a:lnSpc>
                    <a:spcPct val="90000"/>
                  </a:lnSpc>
                  <a:defRPr/>
                </a:pPr>
                <a:endParaRPr lang="ja-JP" altLang="en-US">
                  <a:ea typeface="HGPｺﾞｼｯｸE" pitchFamily="50" charset="-128"/>
                </a:endParaRPr>
              </a:p>
            </p:txBody>
          </p:sp>
          <p:sp>
            <p:nvSpPr>
              <p:cNvPr id="397" name="円/楕円 396"/>
              <p:cNvSpPr/>
              <p:nvPr/>
            </p:nvSpPr>
            <p:spPr bwMode="auto">
              <a:xfrm>
                <a:off x="4198147" y="2666525"/>
                <a:ext cx="45719" cy="45719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lnSpc>
                    <a:spcPct val="90000"/>
                  </a:lnSpc>
                  <a:defRPr/>
                </a:pPr>
                <a:endParaRPr lang="ja-JP" altLang="en-US">
                  <a:ea typeface="HGPｺﾞｼｯｸE" pitchFamily="50" charset="-128"/>
                </a:endParaRPr>
              </a:p>
            </p:txBody>
          </p:sp>
        </p:grpSp>
        <p:grpSp>
          <p:nvGrpSpPr>
            <p:cNvPr id="393" name="グループ化 392"/>
            <p:cNvGrpSpPr/>
            <p:nvPr/>
          </p:nvGrpSpPr>
          <p:grpSpPr>
            <a:xfrm flipH="1">
              <a:off x="4080921" y="2999165"/>
              <a:ext cx="101055" cy="65484"/>
              <a:chOff x="4142811" y="2653904"/>
              <a:chExt cx="101055" cy="65484"/>
            </a:xfrm>
            <a:grpFill/>
          </p:grpSpPr>
          <p:sp>
            <p:nvSpPr>
              <p:cNvPr id="394" name="二等辺三角形 393"/>
              <p:cNvSpPr/>
              <p:nvPr/>
            </p:nvSpPr>
            <p:spPr bwMode="auto">
              <a:xfrm rot="5400000">
                <a:off x="4146069" y="2650646"/>
                <a:ext cx="65484" cy="72000"/>
              </a:xfrm>
              <a:prstGeom prst="triangl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>
                  <a:lnSpc>
                    <a:spcPct val="90000"/>
                  </a:lnSpc>
                  <a:defRPr/>
                </a:pPr>
                <a:endParaRPr lang="ja-JP" altLang="en-US">
                  <a:ea typeface="HGPｺﾞｼｯｸE" pitchFamily="50" charset="-128"/>
                </a:endParaRPr>
              </a:p>
            </p:txBody>
          </p:sp>
          <p:sp>
            <p:nvSpPr>
              <p:cNvPr id="395" name="円/楕円 394"/>
              <p:cNvSpPr/>
              <p:nvPr/>
            </p:nvSpPr>
            <p:spPr bwMode="auto">
              <a:xfrm>
                <a:off x="4198147" y="2666525"/>
                <a:ext cx="45719" cy="45719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lnSpc>
                    <a:spcPct val="90000"/>
                  </a:lnSpc>
                  <a:defRPr/>
                </a:pPr>
                <a:endParaRPr lang="ja-JP" altLang="en-US">
                  <a:ea typeface="HGPｺﾞｼｯｸE" pitchFamily="50" charset="-128"/>
                </a:endParaRPr>
              </a:p>
            </p:txBody>
          </p:sp>
        </p:grpSp>
      </p:grpSp>
      <p:sp>
        <p:nvSpPr>
          <p:cNvPr id="398" name="平行四辺形 521"/>
          <p:cNvSpPr>
            <a:spLocks noChangeArrowheads="1"/>
          </p:cNvSpPr>
          <p:nvPr/>
        </p:nvSpPr>
        <p:spPr bwMode="auto">
          <a:xfrm>
            <a:off x="7294563" y="2932113"/>
            <a:ext cx="1252537" cy="427037"/>
          </a:xfrm>
          <a:prstGeom prst="parallelogram">
            <a:avLst>
              <a:gd name="adj" fmla="val 102604"/>
            </a:avLst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endParaRPr lang="ja-JP" altLang="en-US" sz="1400">
              <a:latin typeface="Arial Narrow" pitchFamily="34" charset="0"/>
              <a:ea typeface="HGPｺﾞｼｯｸE" pitchFamily="50" charset="-128"/>
            </a:endParaRPr>
          </a:p>
        </p:txBody>
      </p:sp>
      <p:grpSp>
        <p:nvGrpSpPr>
          <p:cNvPr id="399" name="グループ化 398"/>
          <p:cNvGrpSpPr/>
          <p:nvPr/>
        </p:nvGrpSpPr>
        <p:grpSpPr>
          <a:xfrm>
            <a:off x="6037117" y="5098607"/>
            <a:ext cx="601390" cy="233619"/>
            <a:chOff x="5765010" y="3950755"/>
            <a:chExt cx="601390" cy="233619"/>
          </a:xfrm>
          <a:solidFill>
            <a:schemeClr val="bg1"/>
          </a:solidFill>
        </p:grpSpPr>
        <p:sp>
          <p:nvSpPr>
            <p:cNvPr id="400" name="フローチャート : 論理積ゲート 399"/>
            <p:cNvSpPr/>
            <p:nvPr/>
          </p:nvSpPr>
          <p:spPr bwMode="auto">
            <a:xfrm>
              <a:off x="5934799" y="3950755"/>
              <a:ext cx="258417" cy="233619"/>
            </a:xfrm>
            <a:prstGeom prst="flowChartDelay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>
                <a:ea typeface="HGPｺﾞｼｯｸE" pitchFamily="50" charset="-128"/>
              </a:endParaRPr>
            </a:p>
          </p:txBody>
        </p:sp>
        <p:cxnSp>
          <p:nvCxnSpPr>
            <p:cNvPr id="401" name="直線コネクタ 400"/>
            <p:cNvCxnSpPr/>
            <p:nvPr/>
          </p:nvCxnSpPr>
          <p:spPr bwMode="auto">
            <a:xfrm flipV="1">
              <a:off x="5765010" y="4005064"/>
              <a:ext cx="168002" cy="199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2" name="直線コネクタ 401"/>
            <p:cNvCxnSpPr/>
            <p:nvPr/>
          </p:nvCxnSpPr>
          <p:spPr bwMode="auto">
            <a:xfrm flipV="1">
              <a:off x="5765010" y="4124127"/>
              <a:ext cx="168002" cy="199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3" name="直線コネクタ 402"/>
            <p:cNvCxnSpPr/>
            <p:nvPr/>
          </p:nvCxnSpPr>
          <p:spPr bwMode="auto">
            <a:xfrm flipV="1">
              <a:off x="6198398" y="4059834"/>
              <a:ext cx="168002" cy="199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04" name="グループ化 403"/>
          <p:cNvGrpSpPr/>
          <p:nvPr/>
        </p:nvGrpSpPr>
        <p:grpSpPr>
          <a:xfrm>
            <a:off x="6515749" y="5153376"/>
            <a:ext cx="546627" cy="233619"/>
            <a:chOff x="5765010" y="3950755"/>
            <a:chExt cx="546627" cy="233619"/>
          </a:xfrm>
          <a:solidFill>
            <a:schemeClr val="bg1"/>
          </a:solidFill>
        </p:grpSpPr>
        <p:sp>
          <p:nvSpPr>
            <p:cNvPr id="405" name="月 404"/>
            <p:cNvSpPr/>
            <p:nvPr/>
          </p:nvSpPr>
          <p:spPr bwMode="auto">
            <a:xfrm rot="10800000">
              <a:off x="5882417" y="3950755"/>
              <a:ext cx="258417" cy="233619"/>
            </a:xfrm>
            <a:prstGeom prst="moon">
              <a:avLst>
                <a:gd name="adj" fmla="val 74880"/>
              </a:avLst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>
                <a:ea typeface="HGPｺﾞｼｯｸE" pitchFamily="50" charset="-128"/>
              </a:endParaRPr>
            </a:p>
          </p:txBody>
        </p:sp>
        <p:cxnSp>
          <p:nvCxnSpPr>
            <p:cNvPr id="406" name="直線コネクタ 405"/>
            <p:cNvCxnSpPr/>
            <p:nvPr/>
          </p:nvCxnSpPr>
          <p:spPr bwMode="auto">
            <a:xfrm flipV="1">
              <a:off x="5765010" y="4005064"/>
              <a:ext cx="168002" cy="199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7" name="直線コネクタ 406"/>
            <p:cNvCxnSpPr/>
            <p:nvPr/>
          </p:nvCxnSpPr>
          <p:spPr bwMode="auto">
            <a:xfrm flipV="1">
              <a:off x="5765010" y="4124127"/>
              <a:ext cx="168002" cy="199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8" name="直線コネクタ 407"/>
            <p:cNvCxnSpPr/>
            <p:nvPr/>
          </p:nvCxnSpPr>
          <p:spPr bwMode="auto">
            <a:xfrm flipV="1">
              <a:off x="6143635" y="4059834"/>
              <a:ext cx="168002" cy="199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09" name="直線コネクタ 534"/>
          <p:cNvCxnSpPr>
            <a:cxnSpLocks noChangeShapeType="1"/>
          </p:cNvCxnSpPr>
          <p:nvPr/>
        </p:nvCxnSpPr>
        <p:spPr bwMode="auto">
          <a:xfrm>
            <a:off x="5451475" y="4165600"/>
            <a:ext cx="3143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410" name="テキスト ボックス 536"/>
          <p:cNvSpPr txBox="1">
            <a:spLocks noChangeArrowheads="1"/>
          </p:cNvSpPr>
          <p:nvPr/>
        </p:nvSpPr>
        <p:spPr bwMode="auto">
          <a:xfrm>
            <a:off x="5580112" y="5419324"/>
            <a:ext cx="160653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1600" dirty="0" smtClean="0">
                <a:ea typeface="HGPｺﾞｼｯｸE" pitchFamily="50" charset="-128"/>
              </a:rPr>
              <a:t>ユーザ論理回路</a:t>
            </a:r>
            <a:endParaRPr lang="ja-JP" altLang="en-US" sz="1600" dirty="0">
              <a:ea typeface="HGPｺﾞｼｯｸE" pitchFamily="50" charset="-128"/>
            </a:endParaRPr>
          </a:p>
        </p:txBody>
      </p:sp>
      <p:sp>
        <p:nvSpPr>
          <p:cNvPr id="412" name="テキスト ボックス 538"/>
          <p:cNvSpPr txBox="1">
            <a:spLocks noChangeArrowheads="1"/>
          </p:cNvSpPr>
          <p:nvPr/>
        </p:nvSpPr>
        <p:spPr bwMode="auto">
          <a:xfrm>
            <a:off x="5523586" y="3422650"/>
            <a:ext cx="192873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ja-JP" altLang="en-US" sz="1600" dirty="0">
                <a:ea typeface="HGPｺﾞｼｯｸE" pitchFamily="50" charset="-128"/>
              </a:rPr>
              <a:t>論理・配線</a:t>
            </a:r>
            <a:r>
              <a:rPr lang="ja-JP" altLang="en-US" sz="1600" dirty="0" smtClean="0">
                <a:ea typeface="HGPｺﾞｼｯｸE" pitchFamily="50" charset="-128"/>
              </a:rPr>
              <a:t>設定情報</a:t>
            </a:r>
            <a:endParaRPr lang="en-US" altLang="ja-JP" sz="1600" dirty="0">
              <a:ea typeface="HGPｺﾞｼｯｸE" pitchFamily="50" charset="-128"/>
            </a:endParaRPr>
          </a:p>
        </p:txBody>
      </p:sp>
      <p:sp>
        <p:nvSpPr>
          <p:cNvPr id="413" name="テキスト ボックス 539"/>
          <p:cNvSpPr txBox="1">
            <a:spLocks noChangeArrowheads="1"/>
          </p:cNvSpPr>
          <p:nvPr/>
        </p:nvSpPr>
        <p:spPr bwMode="auto">
          <a:xfrm>
            <a:off x="7716838" y="2432050"/>
            <a:ext cx="8001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ja-JP" sz="1600">
                <a:ea typeface="HGPｺﾞｼｯｸE" pitchFamily="50" charset="-128"/>
              </a:rPr>
              <a:t>CRAM</a:t>
            </a:r>
          </a:p>
          <a:p>
            <a:pPr algn="ctr">
              <a:lnSpc>
                <a:spcPct val="90000"/>
              </a:lnSpc>
            </a:pPr>
            <a:r>
              <a:rPr lang="ja-JP" altLang="en-US" sz="1600">
                <a:ea typeface="HGPｺﾞｼｯｸE" pitchFamily="50" charset="-128"/>
              </a:rPr>
              <a:t>制御部</a:t>
            </a:r>
            <a:endParaRPr lang="en-US" altLang="ja-JP" sz="1600">
              <a:ea typeface="HGPｺﾞｼｯｸE" pitchFamily="50" charset="-128"/>
            </a:endParaRPr>
          </a:p>
        </p:txBody>
      </p:sp>
      <p:sp>
        <p:nvSpPr>
          <p:cNvPr id="414" name="テキスト ボックス 540"/>
          <p:cNvSpPr txBox="1">
            <a:spLocks noChangeArrowheads="1"/>
          </p:cNvSpPr>
          <p:nvPr/>
        </p:nvSpPr>
        <p:spPr bwMode="auto">
          <a:xfrm>
            <a:off x="5940424" y="2584450"/>
            <a:ext cx="731289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ja-JP" sz="1600" dirty="0" smtClean="0">
                <a:ea typeface="HGPｺﾞｼｯｸE" pitchFamily="50" charset="-128"/>
              </a:rPr>
              <a:t>CRAM</a:t>
            </a:r>
            <a:endParaRPr lang="en-US" altLang="ja-JP" sz="1600" dirty="0">
              <a:ea typeface="HGPｺﾞｼｯｸE" pitchFamily="50" charset="-128"/>
            </a:endParaRPr>
          </a:p>
        </p:txBody>
      </p:sp>
      <p:sp>
        <p:nvSpPr>
          <p:cNvPr id="415" name="テキスト ボックス 541"/>
          <p:cNvSpPr txBox="1">
            <a:spLocks noChangeArrowheads="1"/>
          </p:cNvSpPr>
          <p:nvPr/>
        </p:nvSpPr>
        <p:spPr bwMode="auto">
          <a:xfrm>
            <a:off x="7520632" y="4762590"/>
            <a:ext cx="939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1600">
                <a:ea typeface="HGPｺﾞｼｯｸE" pitchFamily="50" charset="-128"/>
              </a:rPr>
              <a:t>LUT/SW</a:t>
            </a:r>
            <a:endParaRPr lang="ja-JP" altLang="en-US" sz="1600">
              <a:ea typeface="HGPｺﾞｼｯｸE" pitchFamily="50" charset="-128"/>
            </a:endParaRPr>
          </a:p>
        </p:txBody>
      </p:sp>
      <p:sp>
        <p:nvSpPr>
          <p:cNvPr id="416" name="テキスト ボックス 544"/>
          <p:cNvSpPr txBox="1">
            <a:spLocks noChangeArrowheads="1"/>
          </p:cNvSpPr>
          <p:nvPr/>
        </p:nvSpPr>
        <p:spPr bwMode="auto">
          <a:xfrm>
            <a:off x="5222875" y="2112743"/>
            <a:ext cx="348845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1800" u="sng" dirty="0" smtClean="0">
                <a:ea typeface="HGPｺﾞｼｯｸE" pitchFamily="50" charset="-128"/>
              </a:rPr>
              <a:t>コンフィグレーション階層での対策</a:t>
            </a:r>
            <a:endParaRPr lang="ja-JP" altLang="en-US" sz="1800" u="sng" dirty="0">
              <a:ea typeface="HGPｺﾞｼｯｸE" pitchFamily="50" charset="-128"/>
            </a:endParaRPr>
          </a:p>
        </p:txBody>
      </p:sp>
      <p:sp>
        <p:nvSpPr>
          <p:cNvPr id="417" name="テキスト ボックス 546"/>
          <p:cNvSpPr txBox="1">
            <a:spLocks noChangeArrowheads="1"/>
          </p:cNvSpPr>
          <p:nvPr/>
        </p:nvSpPr>
        <p:spPr bwMode="auto">
          <a:xfrm>
            <a:off x="5229015" y="4383512"/>
            <a:ext cx="2007281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1800" u="sng" dirty="0">
                <a:ea typeface="HGPｺﾞｼｯｸE" pitchFamily="50" charset="-128"/>
              </a:rPr>
              <a:t>機能</a:t>
            </a:r>
            <a:r>
              <a:rPr lang="ja-JP" altLang="en-US" sz="1800" u="sng" dirty="0" smtClean="0">
                <a:ea typeface="HGPｺﾞｼｯｸE" pitchFamily="50" charset="-128"/>
              </a:rPr>
              <a:t>階層での対策</a:t>
            </a:r>
            <a:endParaRPr lang="ja-JP" altLang="en-US" sz="1800" u="sng" dirty="0">
              <a:ea typeface="HGPｺﾞｼｯｸE" pitchFamily="50" charset="-128"/>
            </a:endParaRPr>
          </a:p>
        </p:txBody>
      </p:sp>
      <p:sp>
        <p:nvSpPr>
          <p:cNvPr id="418" name="テキスト ボックス 547"/>
          <p:cNvSpPr txBox="1">
            <a:spLocks noChangeArrowheads="1"/>
          </p:cNvSpPr>
          <p:nvPr/>
        </p:nvSpPr>
        <p:spPr bwMode="auto">
          <a:xfrm>
            <a:off x="4724200" y="6173788"/>
            <a:ext cx="441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000" dirty="0">
                <a:ea typeface="HGPｺﾞｼｯｸE" pitchFamily="50" charset="-128"/>
              </a:rPr>
              <a:t>FPGA</a:t>
            </a:r>
            <a:r>
              <a:rPr lang="ja-JP" altLang="en-US" sz="2000" dirty="0">
                <a:ea typeface="HGPｺﾞｼｯｸE" pitchFamily="50" charset="-128"/>
              </a:rPr>
              <a:t>チップ内の構成</a:t>
            </a:r>
            <a:r>
              <a:rPr lang="ja-JP" altLang="en-US" sz="2000" dirty="0" smtClean="0">
                <a:ea typeface="HGPｺﾞｼｯｸE" pitchFamily="50" charset="-128"/>
              </a:rPr>
              <a:t>階層とエラー対策</a:t>
            </a:r>
            <a:endParaRPr lang="ja-JP" altLang="en-US" sz="2000" dirty="0">
              <a:ea typeface="HGPｺﾞｼｯｸE" pitchFamily="50" charset="-128"/>
            </a:endParaRPr>
          </a:p>
        </p:txBody>
      </p:sp>
      <p:sp>
        <p:nvSpPr>
          <p:cNvPr id="419" name="台形 418"/>
          <p:cNvSpPr/>
          <p:nvPr/>
        </p:nvSpPr>
        <p:spPr bwMode="auto">
          <a:xfrm rot="5400000">
            <a:off x="7386489" y="5165021"/>
            <a:ext cx="342900" cy="166687"/>
          </a:xfrm>
          <a:prstGeom prst="trapezoi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lnSpc>
                <a:spcPct val="90000"/>
              </a:lnSpc>
              <a:defRPr/>
            </a:pPr>
            <a:endParaRPr lang="ja-JP" altLang="en-US">
              <a:ea typeface="HGPｺﾞｼｯｸE" pitchFamily="50" charset="-128"/>
            </a:endParaRPr>
          </a:p>
        </p:txBody>
      </p:sp>
      <p:cxnSp>
        <p:nvCxnSpPr>
          <p:cNvPr id="420" name="直線コネクタ 549"/>
          <p:cNvCxnSpPr>
            <a:cxnSpLocks noChangeShapeType="1"/>
          </p:cNvCxnSpPr>
          <p:nvPr/>
        </p:nvCxnSpPr>
        <p:spPr bwMode="auto">
          <a:xfrm flipV="1">
            <a:off x="7314257" y="5161053"/>
            <a:ext cx="1666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1" name="直線コネクタ 550"/>
          <p:cNvCxnSpPr>
            <a:cxnSpLocks noChangeShapeType="1"/>
          </p:cNvCxnSpPr>
          <p:nvPr/>
        </p:nvCxnSpPr>
        <p:spPr bwMode="auto">
          <a:xfrm flipV="1">
            <a:off x="7314257" y="5345203"/>
            <a:ext cx="1666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2" name="直線コネクタ 551"/>
          <p:cNvCxnSpPr>
            <a:cxnSpLocks noChangeShapeType="1"/>
          </p:cNvCxnSpPr>
          <p:nvPr/>
        </p:nvCxnSpPr>
        <p:spPr bwMode="auto">
          <a:xfrm flipV="1">
            <a:off x="7650807" y="5243603"/>
            <a:ext cx="1666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" name="左カーブ矢印 5"/>
          <p:cNvSpPr/>
          <p:nvPr/>
        </p:nvSpPr>
        <p:spPr bwMode="auto">
          <a:xfrm flipH="1">
            <a:off x="5004048" y="3500147"/>
            <a:ext cx="576064" cy="2203918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11" name="上矢印 410"/>
          <p:cNvSpPr/>
          <p:nvPr/>
        </p:nvSpPr>
        <p:spPr bwMode="auto">
          <a:xfrm rot="18901709">
            <a:off x="6942035" y="2651058"/>
            <a:ext cx="270215" cy="1090091"/>
          </a:xfrm>
          <a:prstGeom prst="upArrow">
            <a:avLst>
              <a:gd name="adj1" fmla="val 50000"/>
              <a:gd name="adj2" fmla="val 5692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25" name="上矢印 424"/>
          <p:cNvSpPr/>
          <p:nvPr/>
        </p:nvSpPr>
        <p:spPr bwMode="auto">
          <a:xfrm rot="18901709">
            <a:off x="7175055" y="5538820"/>
            <a:ext cx="262610" cy="601652"/>
          </a:xfrm>
          <a:prstGeom prst="upArrow">
            <a:avLst>
              <a:gd name="adj1" fmla="val 50000"/>
              <a:gd name="adj2" fmla="val 5692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23" name="テキスト ボックス 552"/>
          <p:cNvSpPr txBox="1">
            <a:spLocks noChangeArrowheads="1"/>
          </p:cNvSpPr>
          <p:nvPr/>
        </p:nvSpPr>
        <p:spPr bwMode="auto">
          <a:xfrm>
            <a:off x="7421563" y="3409950"/>
            <a:ext cx="168507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dirty="0" smtClean="0">
                <a:solidFill>
                  <a:srgbClr val="0000CC"/>
                </a:solidFill>
                <a:ea typeface="HGPｺﾞｼｯｸE" pitchFamily="50" charset="-128"/>
              </a:rPr>
              <a:t>対策①</a:t>
            </a:r>
            <a:endParaRPr lang="en-US" altLang="ja-JP" dirty="0">
              <a:solidFill>
                <a:srgbClr val="0000CC"/>
              </a:solidFill>
              <a:ea typeface="HGPｺﾞｼｯｸE" pitchFamily="50" charset="-128"/>
            </a:endParaRPr>
          </a:p>
          <a:p>
            <a:pPr>
              <a:lnSpc>
                <a:spcPct val="90000"/>
              </a:lnSpc>
            </a:pPr>
            <a:r>
              <a:rPr lang="en-US" altLang="ja-JP" dirty="0" smtClean="0">
                <a:solidFill>
                  <a:srgbClr val="0000CC"/>
                </a:solidFill>
                <a:ea typeface="HGPｺﾞｼｯｸE" pitchFamily="50" charset="-128"/>
              </a:rPr>
              <a:t>CRC</a:t>
            </a:r>
            <a:r>
              <a:rPr lang="ja-JP" altLang="en-US" dirty="0" smtClean="0">
                <a:solidFill>
                  <a:srgbClr val="0000CC"/>
                </a:solidFill>
                <a:ea typeface="HGPｺﾞｼｯｸE" pitchFamily="50" charset="-128"/>
              </a:rPr>
              <a:t>符号訂正</a:t>
            </a:r>
            <a:endParaRPr lang="en-US" altLang="ja-JP" dirty="0">
              <a:solidFill>
                <a:srgbClr val="0000CC"/>
              </a:solidFill>
              <a:ea typeface="HGPｺﾞｼｯｸE" pitchFamily="50" charset="-128"/>
            </a:endParaRPr>
          </a:p>
        </p:txBody>
      </p:sp>
      <p:sp>
        <p:nvSpPr>
          <p:cNvPr id="424" name="テキスト ボックス 553"/>
          <p:cNvSpPr txBox="1">
            <a:spLocks noChangeArrowheads="1"/>
          </p:cNvSpPr>
          <p:nvPr/>
        </p:nvSpPr>
        <p:spPr bwMode="auto">
          <a:xfrm>
            <a:off x="7421563" y="5502365"/>
            <a:ext cx="146706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dirty="0" smtClean="0">
                <a:solidFill>
                  <a:srgbClr val="0000CC"/>
                </a:solidFill>
                <a:ea typeface="HGPｺﾞｼｯｸE" pitchFamily="50" charset="-128"/>
              </a:rPr>
              <a:t>対策</a:t>
            </a:r>
            <a:r>
              <a:rPr lang="ja-JP" altLang="en-US" dirty="0">
                <a:solidFill>
                  <a:srgbClr val="0000CC"/>
                </a:solidFill>
                <a:ea typeface="HGPｺﾞｼｯｸE" pitchFamily="50" charset="-128"/>
              </a:rPr>
              <a:t>②</a:t>
            </a:r>
            <a:endParaRPr lang="en-US" altLang="ja-JP" dirty="0">
              <a:solidFill>
                <a:srgbClr val="0000CC"/>
              </a:solidFill>
              <a:ea typeface="HGPｺﾞｼｯｸE" pitchFamily="50" charset="-128"/>
            </a:endParaRPr>
          </a:p>
          <a:p>
            <a:pPr>
              <a:lnSpc>
                <a:spcPct val="90000"/>
              </a:lnSpc>
            </a:pPr>
            <a:r>
              <a:rPr lang="ja-JP" altLang="en-US" dirty="0" smtClean="0">
                <a:solidFill>
                  <a:srgbClr val="0000CC"/>
                </a:solidFill>
                <a:ea typeface="HGPｺﾞｼｯｸE" pitchFamily="50" charset="-128"/>
              </a:rPr>
              <a:t>論理多重化</a:t>
            </a:r>
            <a:endParaRPr lang="en-US" altLang="ja-JP" dirty="0">
              <a:solidFill>
                <a:srgbClr val="0000CC"/>
              </a:solidFill>
              <a:ea typeface="HGPｺﾞｼｯｸE" pitchFamily="50" charset="-128"/>
            </a:endParaRPr>
          </a:p>
        </p:txBody>
      </p:sp>
      <p:sp>
        <p:nvSpPr>
          <p:cNvPr id="427" name="Text Box 41"/>
          <p:cNvSpPr txBox="1">
            <a:spLocks noChangeArrowheads="1"/>
          </p:cNvSpPr>
          <p:nvPr/>
        </p:nvSpPr>
        <p:spPr bwMode="auto">
          <a:xfrm>
            <a:off x="78879" y="122404"/>
            <a:ext cx="1224136" cy="71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/>
            </a:outerShdw>
          </a:effectLst>
        </p:spPr>
        <p:txBody>
          <a:bodyPr wrap="square" lIns="54000" tIns="10800" rIns="54000" bIns="10800">
            <a:spAutoFit/>
          </a:bodyPr>
          <a:lstStyle/>
          <a:p>
            <a:pPr>
              <a:defRPr/>
            </a:pPr>
            <a:r>
              <a:rPr lang="en-US" altLang="ja-JP" sz="5000" i="1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A</a:t>
            </a:r>
            <a:endParaRPr lang="en-US" altLang="ja-JP" sz="5000" i="1" dirty="0">
              <a:solidFill>
                <a:schemeClr val="tx1"/>
              </a:solidFill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49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018431"/>
              </p:ext>
            </p:extLst>
          </p:nvPr>
        </p:nvGraphicFramePr>
        <p:xfrm>
          <a:off x="539552" y="2205298"/>
          <a:ext cx="8136905" cy="3859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69914"/>
                <a:gridCol w="1142022"/>
                <a:gridCol w="2569549"/>
                <a:gridCol w="2355420"/>
              </a:tblGrid>
              <a:tr h="642290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項目</a:t>
                      </a:r>
                      <a:endParaRPr kumimoji="1" lang="en-US" altLang="ja-JP" dirty="0" smtClean="0"/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XILINX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ALTERA(※)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1092448">
                <a:tc rowSpan="2"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CRAM</a:t>
                      </a:r>
                      <a:r>
                        <a:rPr kumimoji="1" lang="ja-JP" altLang="en-US" dirty="0" smtClean="0"/>
                        <a:t>アクセス機能の公開状況</a:t>
                      </a:r>
                      <a:endParaRPr kumimoji="1" lang="en-US" altLang="ja-JP" dirty="0" smtClean="0"/>
                    </a:p>
                    <a:p>
                      <a:pPr algn="l"/>
                      <a:r>
                        <a:rPr kumimoji="1" lang="en-US" altLang="ja-JP" dirty="0" smtClean="0"/>
                        <a:t>(CRC</a:t>
                      </a:r>
                      <a:r>
                        <a:rPr kumimoji="1" lang="ja-JP" altLang="en-US" dirty="0" smtClean="0"/>
                        <a:t>エラー訂正用</a:t>
                      </a:r>
                      <a:r>
                        <a:rPr kumimoji="1" lang="en-US" altLang="ja-JP" dirty="0" smtClean="0"/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アクセス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制限</a:t>
                      </a:r>
                      <a:endParaRPr kumimoji="1" lang="en-US" altLang="ja-JP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○</a:t>
                      </a:r>
                      <a:endParaRPr kumimoji="1" lang="en-US" altLang="ja-JP" sz="2400" dirty="0" smtClean="0"/>
                    </a:p>
                    <a:p>
                      <a:pPr algn="ctr"/>
                      <a:r>
                        <a:rPr kumimoji="1" lang="ja-JP" altLang="en-US" dirty="0" smtClean="0"/>
                        <a:t>読出し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ja-JP" altLang="en-US" dirty="0" smtClean="0"/>
                        <a:t>書込み許可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△</a:t>
                      </a:r>
                      <a:endParaRPr kumimoji="1" lang="en-US" altLang="ja-JP" sz="2400" dirty="0" smtClean="0"/>
                    </a:p>
                    <a:p>
                      <a:pPr algn="ctr"/>
                      <a:r>
                        <a:rPr kumimoji="1" lang="ja-JP" altLang="en-US" dirty="0" smtClean="0"/>
                        <a:t>書込み許可</a:t>
                      </a:r>
                      <a:endParaRPr kumimoji="1" lang="en-US" altLang="ja-JP" dirty="0" smtClean="0"/>
                    </a:p>
                  </a:txBody>
                  <a:tcPr anchor="ctr"/>
                </a:tc>
              </a:tr>
              <a:tr h="114549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サポート</a:t>
                      </a:r>
                      <a:endParaRPr kumimoji="1" lang="en-US" altLang="ja-JP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デバイス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Virtex-4/5/6/7</a:t>
                      </a:r>
                    </a:p>
                    <a:p>
                      <a:r>
                        <a:rPr kumimoji="1" lang="en-US" altLang="ja-JP" dirty="0" smtClean="0"/>
                        <a:t>Kintex-7</a:t>
                      </a:r>
                    </a:p>
                    <a:p>
                      <a:r>
                        <a:rPr kumimoji="1" lang="en-US" altLang="ja-JP" dirty="0" smtClean="0"/>
                        <a:t>Artix-7</a:t>
                      </a:r>
                    </a:p>
                    <a:p>
                      <a:r>
                        <a:rPr kumimoji="1" lang="en-US" altLang="ja-JP" dirty="0" smtClean="0"/>
                        <a:t>Zynq-7000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Stratix</a:t>
                      </a:r>
                      <a:r>
                        <a:rPr kumimoji="1" lang="en-US" altLang="ja-JP" dirty="0" smtClean="0"/>
                        <a:t> V</a:t>
                      </a:r>
                    </a:p>
                    <a:p>
                      <a:r>
                        <a:rPr kumimoji="1" lang="en-US" altLang="ja-JP" dirty="0" err="1" smtClean="0"/>
                        <a:t>Arria</a:t>
                      </a:r>
                      <a:r>
                        <a:rPr kumimoji="1" lang="en-US" altLang="ja-JP" dirty="0" smtClean="0"/>
                        <a:t> V</a:t>
                      </a:r>
                    </a:p>
                    <a:p>
                      <a:r>
                        <a:rPr kumimoji="1" lang="en-US" altLang="ja-JP" dirty="0" smtClean="0"/>
                        <a:t>Cyclone V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936192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温度特性保証範囲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オートモーティブ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グレードあり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(Artix-7,Spartan</a:t>
                      </a:r>
                      <a:r>
                        <a:rPr kumimoji="1" lang="ja-JP" altLang="en-US" dirty="0" smtClean="0"/>
                        <a:t>ファミリ</a:t>
                      </a:r>
                      <a:r>
                        <a:rPr kumimoji="1" lang="en-US" altLang="ja-JP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オートモーティブ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グレードあり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(Cyclone</a:t>
                      </a:r>
                      <a:r>
                        <a:rPr kumimoji="1" lang="ja-JP" altLang="en-US" dirty="0" smtClean="0"/>
                        <a:t>ファミリ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タイトル 1"/>
          <p:cNvSpPr txBox="1">
            <a:spLocks/>
          </p:cNvSpPr>
          <p:nvPr/>
        </p:nvSpPr>
        <p:spPr bwMode="auto">
          <a:xfrm>
            <a:off x="539552" y="167484"/>
            <a:ext cx="6907559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r>
              <a:rPr lang="en-US" altLang="ja-JP" sz="2600" dirty="0" smtClean="0">
                <a:latin typeface="+mn-ea"/>
                <a:ea typeface="+mn-ea"/>
              </a:rPr>
              <a:t>-1</a:t>
            </a:r>
            <a:r>
              <a:rPr lang="ja-JP" altLang="en-US" sz="2600" dirty="0" err="1" smtClean="0">
                <a:latin typeface="+mn-ea"/>
                <a:ea typeface="+mn-ea"/>
              </a:rPr>
              <a:t>．</a:t>
            </a:r>
            <a:r>
              <a:rPr lang="ja-JP" altLang="en-US" sz="2600" dirty="0" smtClean="0">
                <a:latin typeface="+mn-ea"/>
                <a:ea typeface="+mn-ea"/>
              </a:rPr>
              <a:t> </a:t>
            </a:r>
            <a:r>
              <a:rPr lang="en-US" altLang="ja-JP" sz="2600" dirty="0" smtClean="0">
                <a:latin typeface="+mn-ea"/>
                <a:ea typeface="+mn-ea"/>
              </a:rPr>
              <a:t>FPGA</a:t>
            </a:r>
            <a:r>
              <a:rPr lang="ja-JP" altLang="en-US" sz="2600" dirty="0" smtClean="0">
                <a:latin typeface="+mn-ea"/>
                <a:ea typeface="+mn-ea"/>
              </a:rPr>
              <a:t>ベンダー情報</a:t>
            </a:r>
            <a:r>
              <a:rPr lang="ja-JP" altLang="en-US" sz="2600" dirty="0">
                <a:latin typeface="+mn-ea"/>
                <a:ea typeface="+mn-ea"/>
              </a:rPr>
              <a:t>の</a:t>
            </a:r>
            <a:r>
              <a:rPr lang="ja-JP" altLang="en-US" sz="2600" dirty="0" smtClean="0">
                <a:latin typeface="+mn-ea"/>
                <a:ea typeface="+mn-ea"/>
              </a:rPr>
              <a:t>活用</a:t>
            </a:r>
            <a:endParaRPr lang="ja-JP" altLang="en-US" sz="2600" dirty="0">
              <a:latin typeface="+mn-ea"/>
              <a:ea typeface="+mn-ea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 bwMode="auto">
          <a:xfrm>
            <a:off x="179388" y="908050"/>
            <a:ext cx="8641083" cy="864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tabLst>
                <a:tab pos="4127500" algn="l"/>
              </a:tabLst>
              <a:defRPr kumimoji="1"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44513" indent="-2746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tabLst>
                <a:tab pos="4127500" algn="l"/>
              </a:tabLst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7286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>
                <a:tab pos="4127500" algn="l"/>
              </a:tabLst>
              <a:defRPr kumimoji="1">
                <a:solidFill>
                  <a:srgbClr val="000000"/>
                </a:solidFill>
                <a:latin typeface="+mn-lt"/>
                <a:ea typeface="+mn-ea"/>
              </a:defRPr>
            </a:lvl3pPr>
            <a:lvl4pPr marL="914400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4127500" algn="l"/>
              </a:tabLst>
              <a:defRPr kumimoji="1" sz="1600">
                <a:solidFill>
                  <a:srgbClr val="000000"/>
                </a:solidFill>
                <a:latin typeface="+mn-lt"/>
                <a:ea typeface="+mn-ea"/>
              </a:defRPr>
            </a:lvl4pPr>
            <a:lvl5pPr marL="1058863" indent="-1428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27500" algn="l"/>
              </a:tabLst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5pPr>
            <a:lvl6pPr marL="1516063" indent="-142875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127500" algn="l"/>
              </a:tabLst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6pPr>
            <a:lvl7pPr marL="1973263" indent="-142875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127500" algn="l"/>
              </a:tabLst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7pPr>
            <a:lvl8pPr marL="2430463" indent="-142875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127500" algn="l"/>
              </a:tabLst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8pPr>
            <a:lvl9pPr marL="2887663" indent="-142875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127500" algn="l"/>
              </a:tabLst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dirty="0" smtClean="0"/>
              <a:t>ターゲット製品に最適な高安全化技術の検討・提案</a:t>
            </a:r>
            <a:endParaRPr lang="en-US" altLang="ja-JP" dirty="0"/>
          </a:p>
          <a:p>
            <a:r>
              <a:rPr lang="en-US" altLang="ja-JP" dirty="0" smtClean="0"/>
              <a:t>FPGA</a:t>
            </a:r>
            <a:r>
              <a:rPr lang="ja-JP" altLang="en-US" dirty="0"/>
              <a:t>ベンダーが提供する</a:t>
            </a:r>
            <a:r>
              <a:rPr lang="ja-JP" altLang="en-US" dirty="0" smtClean="0"/>
              <a:t>高安全化技術を活用した</a:t>
            </a:r>
            <a:r>
              <a:rPr lang="en-US" altLang="ja-JP" dirty="0" smtClean="0"/>
              <a:t>FPGA</a:t>
            </a:r>
            <a:r>
              <a:rPr lang="ja-JP" altLang="en-US" dirty="0" smtClean="0"/>
              <a:t>設計・検証</a:t>
            </a:r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26562" y="6166204"/>
            <a:ext cx="374989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※(</a:t>
            </a:r>
            <a:r>
              <a:rPr kumimoji="1" lang="ja-JP" altLang="en-US" sz="1400" dirty="0" smtClean="0"/>
              <a:t>日立超</a:t>
            </a:r>
            <a:r>
              <a:rPr kumimoji="1" lang="en-US" altLang="ja-JP" sz="1400" dirty="0" smtClean="0"/>
              <a:t>L)</a:t>
            </a:r>
            <a:r>
              <a:rPr lang="ja-JP" altLang="en-US" sz="1400" dirty="0"/>
              <a:t>と</a:t>
            </a:r>
            <a:r>
              <a:rPr kumimoji="1" lang="en-US" altLang="ja-JP" sz="1400" dirty="0" smtClean="0"/>
              <a:t>ALTERA</a:t>
            </a:r>
            <a:r>
              <a:rPr kumimoji="1" lang="ja-JP" altLang="en-US" sz="1400" dirty="0" smtClean="0"/>
              <a:t>は</a:t>
            </a:r>
            <a:r>
              <a:rPr kumimoji="1" lang="en-US" altLang="ja-JP" sz="1400" dirty="0" smtClean="0"/>
              <a:t>DSN</a:t>
            </a:r>
            <a:r>
              <a:rPr lang="ja-JP" altLang="en-US" sz="1400" dirty="0" smtClean="0"/>
              <a:t>パートナー締結済</a:t>
            </a:r>
            <a:endParaRPr kumimoji="1" lang="ja-JP" altLang="en-US" sz="1400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auto">
          <a:xfrm>
            <a:off x="467544" y="1789984"/>
            <a:ext cx="4729764" cy="432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tabLst>
                <a:tab pos="4127500" algn="l"/>
              </a:tabLst>
              <a:defRPr kumimoji="1"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44513" indent="-2746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tabLst>
                <a:tab pos="4127500" algn="l"/>
              </a:tabLst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7286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>
                <a:tab pos="4127500" algn="l"/>
              </a:tabLst>
              <a:defRPr kumimoji="1">
                <a:solidFill>
                  <a:srgbClr val="000000"/>
                </a:solidFill>
                <a:latin typeface="+mn-lt"/>
                <a:ea typeface="+mn-ea"/>
              </a:defRPr>
            </a:lvl3pPr>
            <a:lvl4pPr marL="914400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4127500" algn="l"/>
              </a:tabLst>
              <a:defRPr kumimoji="1" sz="1600">
                <a:solidFill>
                  <a:srgbClr val="000000"/>
                </a:solidFill>
                <a:latin typeface="+mn-lt"/>
                <a:ea typeface="+mn-ea"/>
              </a:defRPr>
            </a:lvl4pPr>
            <a:lvl5pPr marL="1058863" indent="-1428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27500" algn="l"/>
              </a:tabLst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5pPr>
            <a:lvl6pPr marL="1516063" indent="-142875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127500" algn="l"/>
              </a:tabLst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6pPr>
            <a:lvl7pPr marL="1973263" indent="-142875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127500" algn="l"/>
              </a:tabLst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7pPr>
            <a:lvl8pPr marL="2430463" indent="-142875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127500" algn="l"/>
              </a:tabLst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8pPr>
            <a:lvl9pPr marL="2887663" indent="-142875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127500" algn="l"/>
              </a:tabLst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ja-JP" altLang="en-US" sz="2000" dirty="0" smtClean="0"/>
              <a:t>各社の高安全性対応状況</a:t>
            </a:r>
            <a:endParaRPr lang="en-US" altLang="ja-JP" sz="2000" dirty="0" smtClean="0"/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107504" y="50396"/>
            <a:ext cx="1224136" cy="686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/>
            </a:outerShdw>
          </a:effectLst>
        </p:spPr>
        <p:txBody>
          <a:bodyPr wrap="square" lIns="54000" tIns="10800" rIns="54000" bIns="10800">
            <a:spAutoFit/>
          </a:bodyPr>
          <a:lstStyle/>
          <a:p>
            <a:pPr>
              <a:defRPr/>
            </a:pPr>
            <a:r>
              <a:rPr lang="en-US" altLang="ja-JP" sz="4800" i="1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A</a:t>
            </a:r>
            <a:endParaRPr lang="en-US" altLang="ja-JP" sz="4800" i="1" dirty="0">
              <a:solidFill>
                <a:schemeClr val="tx1"/>
              </a:solidFill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082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角丸四角形吹き出し 609"/>
          <p:cNvSpPr/>
          <p:nvPr/>
        </p:nvSpPr>
        <p:spPr bwMode="auto">
          <a:xfrm>
            <a:off x="6804248" y="2492896"/>
            <a:ext cx="2016224" cy="1440160"/>
          </a:xfrm>
          <a:prstGeom prst="wedgeRoundRectCallout">
            <a:avLst>
              <a:gd name="adj1" fmla="val -5987"/>
              <a:gd name="adj2" fmla="val 85643"/>
              <a:gd name="adj3" fmla="val 16667"/>
            </a:avLst>
          </a:prstGeom>
          <a:solidFill>
            <a:srgbClr val="66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6769" y="161712"/>
            <a:ext cx="3595191" cy="452432"/>
          </a:xfrm>
        </p:spPr>
        <p:txBody>
          <a:bodyPr/>
          <a:lstStyle/>
          <a:p>
            <a:r>
              <a:rPr lang="en-US" altLang="ja-JP" sz="2600" dirty="0" smtClean="0">
                <a:latin typeface="+mn-ea"/>
                <a:ea typeface="+mn-ea"/>
              </a:rPr>
              <a:t>-2</a:t>
            </a:r>
            <a:r>
              <a:rPr lang="ja-JP" altLang="en-US" sz="2600" dirty="0" err="1" smtClean="0">
                <a:latin typeface="+mn-ea"/>
                <a:ea typeface="+mn-ea"/>
              </a:rPr>
              <a:t>．</a:t>
            </a:r>
            <a:r>
              <a:rPr kumimoji="1" lang="en-US" altLang="ja-JP" sz="2600" dirty="0" smtClean="0">
                <a:latin typeface="+mn-ea"/>
                <a:ea typeface="+mn-ea"/>
              </a:rPr>
              <a:t>TMR</a:t>
            </a:r>
            <a:r>
              <a:rPr kumimoji="1" lang="ja-JP" altLang="en-US" sz="2600" dirty="0" smtClean="0">
                <a:latin typeface="+mn-ea"/>
                <a:ea typeface="+mn-ea"/>
              </a:rPr>
              <a:t>変換サービス</a:t>
            </a:r>
            <a:endParaRPr kumimoji="1" lang="ja-JP" altLang="en-US" sz="2600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階層構造を持つ</a:t>
            </a:r>
            <a:r>
              <a:rPr kumimoji="1" lang="en-US" altLang="ja-JP" dirty="0" smtClean="0"/>
              <a:t>RTL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TMR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(Triple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Module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Redundancy)</a:t>
            </a:r>
            <a:r>
              <a:rPr kumimoji="1" lang="ja-JP" altLang="en-US" dirty="0" smtClean="0"/>
              <a:t>に自動変換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モジュール</a:t>
            </a:r>
            <a:r>
              <a:rPr lang="ja-JP" altLang="en-US" dirty="0"/>
              <a:t>単位</a:t>
            </a:r>
            <a:r>
              <a:rPr lang="ja-JP" altLang="en-US" dirty="0" smtClean="0"/>
              <a:t>で</a:t>
            </a:r>
            <a:r>
              <a:rPr lang="en-US" altLang="ja-JP" dirty="0" smtClean="0"/>
              <a:t>TMR</a:t>
            </a:r>
            <a:r>
              <a:rPr lang="ja-JP" altLang="en-US" dirty="0" smtClean="0"/>
              <a:t>変換の有無を選択可能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フリップフロップ（</a:t>
            </a:r>
            <a:r>
              <a:rPr kumimoji="1" lang="en-US" altLang="ja-JP" dirty="0" smtClean="0"/>
              <a:t>FF</a:t>
            </a:r>
            <a:r>
              <a:rPr kumimoji="1" lang="ja-JP" altLang="en-US" dirty="0" smtClean="0"/>
              <a:t>）毎に多数決回路（</a:t>
            </a:r>
            <a:r>
              <a:rPr kumimoji="1" lang="en-US" altLang="ja-JP" dirty="0" smtClean="0"/>
              <a:t>TRV</a:t>
            </a:r>
            <a:r>
              <a:rPr kumimoji="1" lang="ja-JP" altLang="en-US" dirty="0" smtClean="0"/>
              <a:t>）を挿入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TRV</a:t>
            </a:r>
            <a:r>
              <a:rPr kumimoji="1" lang="ja-JP" altLang="en-US" dirty="0" err="1" smtClean="0"/>
              <a:t>が</a:t>
            </a:r>
            <a:r>
              <a:rPr lang="ja-JP" altLang="en-US" dirty="0" err="1" smtClean="0"/>
              <a:t>論理縮退に</a:t>
            </a:r>
            <a:r>
              <a:rPr lang="ja-JP" altLang="en-US" dirty="0" smtClean="0"/>
              <a:t>より除去</a:t>
            </a:r>
            <a:r>
              <a:rPr kumimoji="1" lang="ja-JP" altLang="en-US" dirty="0" smtClean="0"/>
              <a:t>されないように実装</a:t>
            </a:r>
            <a:endParaRPr kumimoji="1" lang="ja-JP" altLang="en-US" dirty="0"/>
          </a:p>
        </p:txBody>
      </p:sp>
      <p:sp>
        <p:nvSpPr>
          <p:cNvPr id="5" name="Rectangle 109"/>
          <p:cNvSpPr>
            <a:spLocks noChangeArrowheads="1"/>
          </p:cNvSpPr>
          <p:nvPr/>
        </p:nvSpPr>
        <p:spPr bwMode="auto">
          <a:xfrm>
            <a:off x="1187378" y="4434928"/>
            <a:ext cx="1440406" cy="432246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18000" rIns="18000" anchor="ctr"/>
          <a:lstStyle/>
          <a:p>
            <a:pPr algn="ctr">
              <a:lnSpc>
                <a:spcPct val="90000"/>
              </a:lnSpc>
            </a:pPr>
            <a:r>
              <a:rPr lang="ja-JP" altLang="en-US" sz="160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組合せ</a:t>
            </a:r>
            <a:r>
              <a:rPr lang="ja-JP" altLang="en-US" sz="16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論理</a:t>
            </a:r>
            <a:r>
              <a:rPr lang="en-US" altLang="ja-JP" sz="16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1A</a:t>
            </a:r>
            <a:endParaRPr lang="en-US" altLang="ja-JP" sz="160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Rectangle 112"/>
          <p:cNvSpPr>
            <a:spLocks noChangeArrowheads="1"/>
          </p:cNvSpPr>
          <p:nvPr/>
        </p:nvSpPr>
        <p:spPr bwMode="auto">
          <a:xfrm>
            <a:off x="1187378" y="5155902"/>
            <a:ext cx="1440406" cy="432246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18000" rIns="18000" anchor="ctr"/>
          <a:lstStyle/>
          <a:p>
            <a:pPr algn="ctr">
              <a:lnSpc>
                <a:spcPct val="90000"/>
              </a:lnSpc>
            </a:pPr>
            <a:r>
              <a:rPr lang="ja-JP" altLang="en-US" sz="160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組合せ</a:t>
            </a:r>
            <a:r>
              <a:rPr lang="ja-JP" altLang="en-US" sz="16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論理</a:t>
            </a:r>
            <a:r>
              <a:rPr lang="en-US" altLang="ja-JP" sz="16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1B</a:t>
            </a:r>
            <a:endParaRPr lang="en-US" altLang="ja-JP" sz="160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" name="Rectangle 115"/>
          <p:cNvSpPr>
            <a:spLocks noChangeArrowheads="1"/>
          </p:cNvSpPr>
          <p:nvPr/>
        </p:nvSpPr>
        <p:spPr bwMode="auto">
          <a:xfrm>
            <a:off x="1187378" y="5877868"/>
            <a:ext cx="1440406" cy="432248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18000" rIns="18000" anchor="ctr"/>
          <a:lstStyle/>
          <a:p>
            <a:pPr algn="ctr">
              <a:lnSpc>
                <a:spcPct val="90000"/>
              </a:lnSpc>
            </a:pPr>
            <a:r>
              <a:rPr lang="ja-JP" altLang="en-US" sz="160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組合せ</a:t>
            </a:r>
            <a:r>
              <a:rPr lang="ja-JP" altLang="en-US" sz="16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論理</a:t>
            </a:r>
            <a:r>
              <a:rPr lang="en-US" altLang="ja-JP" sz="16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1C</a:t>
            </a:r>
            <a:endParaRPr lang="en-US" altLang="ja-JP" sz="160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3" name="Rectangle 551"/>
          <p:cNvSpPr>
            <a:spLocks noChangeArrowheads="1"/>
          </p:cNvSpPr>
          <p:nvPr/>
        </p:nvSpPr>
        <p:spPr bwMode="auto">
          <a:xfrm>
            <a:off x="3923928" y="4434332"/>
            <a:ext cx="430460" cy="433438"/>
          </a:xfrm>
          <a:prstGeom prst="rect">
            <a:avLst/>
          </a:prstGeom>
          <a:solidFill>
            <a:srgbClr val="66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0" rIns="0" anchor="ctr"/>
          <a:lstStyle/>
          <a:p>
            <a:pPr algn="ctr">
              <a:lnSpc>
                <a:spcPct val="9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TRV</a:t>
            </a:r>
          </a:p>
        </p:txBody>
      </p:sp>
      <p:sp>
        <p:nvSpPr>
          <p:cNvPr id="24" name="Rectangle 552"/>
          <p:cNvSpPr>
            <a:spLocks noChangeArrowheads="1"/>
          </p:cNvSpPr>
          <p:nvPr/>
        </p:nvSpPr>
        <p:spPr bwMode="auto">
          <a:xfrm>
            <a:off x="2843808" y="4434928"/>
            <a:ext cx="432840" cy="432246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0" rIns="0" anchor="ctr"/>
          <a:lstStyle/>
          <a:p>
            <a:pPr algn="ctr">
              <a:lnSpc>
                <a:spcPct val="90000"/>
              </a:lnSpc>
            </a:pPr>
            <a:r>
              <a:rPr lang="en-US" altLang="ja-JP" sz="1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FF</a:t>
            </a:r>
          </a:p>
        </p:txBody>
      </p:sp>
      <p:sp>
        <p:nvSpPr>
          <p:cNvPr id="25" name="Rectangle 553"/>
          <p:cNvSpPr>
            <a:spLocks noChangeArrowheads="1"/>
          </p:cNvSpPr>
          <p:nvPr/>
        </p:nvSpPr>
        <p:spPr bwMode="auto">
          <a:xfrm>
            <a:off x="3923928" y="5155306"/>
            <a:ext cx="430460" cy="433438"/>
          </a:xfrm>
          <a:prstGeom prst="rect">
            <a:avLst/>
          </a:prstGeom>
          <a:solidFill>
            <a:srgbClr val="66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0" rIns="0" anchor="ctr"/>
          <a:lstStyle/>
          <a:p>
            <a:pPr algn="ctr">
              <a:lnSpc>
                <a:spcPct val="90000"/>
              </a:lnSpc>
            </a:pPr>
            <a:r>
              <a:rPr lang="en-US" altLang="ja-JP" sz="1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TRV</a:t>
            </a:r>
          </a:p>
        </p:txBody>
      </p:sp>
      <p:sp>
        <p:nvSpPr>
          <p:cNvPr id="26" name="Rectangle 554"/>
          <p:cNvSpPr>
            <a:spLocks noChangeArrowheads="1"/>
          </p:cNvSpPr>
          <p:nvPr/>
        </p:nvSpPr>
        <p:spPr bwMode="auto">
          <a:xfrm>
            <a:off x="2843808" y="5155902"/>
            <a:ext cx="432840" cy="432246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0" rIns="0" anchor="ctr"/>
          <a:lstStyle/>
          <a:p>
            <a:pPr algn="ctr">
              <a:lnSpc>
                <a:spcPct val="90000"/>
              </a:lnSpc>
            </a:pPr>
            <a:r>
              <a:rPr lang="en-US" altLang="ja-JP" sz="1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FF</a:t>
            </a:r>
          </a:p>
        </p:txBody>
      </p:sp>
      <p:sp>
        <p:nvSpPr>
          <p:cNvPr id="27" name="Rectangle 555"/>
          <p:cNvSpPr>
            <a:spLocks noChangeArrowheads="1"/>
          </p:cNvSpPr>
          <p:nvPr/>
        </p:nvSpPr>
        <p:spPr bwMode="auto">
          <a:xfrm>
            <a:off x="3923928" y="5877272"/>
            <a:ext cx="430460" cy="433440"/>
          </a:xfrm>
          <a:prstGeom prst="rect">
            <a:avLst/>
          </a:prstGeom>
          <a:solidFill>
            <a:srgbClr val="66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0" rIns="0" anchor="ctr"/>
          <a:lstStyle/>
          <a:p>
            <a:pPr algn="ctr">
              <a:lnSpc>
                <a:spcPct val="90000"/>
              </a:lnSpc>
            </a:pPr>
            <a:r>
              <a:rPr lang="en-US" altLang="ja-JP" sz="1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TRV</a:t>
            </a:r>
          </a:p>
        </p:txBody>
      </p:sp>
      <p:grpSp>
        <p:nvGrpSpPr>
          <p:cNvPr id="28" name="Group 556"/>
          <p:cNvGrpSpPr>
            <a:grpSpLocks/>
          </p:cNvGrpSpPr>
          <p:nvPr/>
        </p:nvGrpSpPr>
        <p:grpSpPr bwMode="auto">
          <a:xfrm>
            <a:off x="2626098" y="4653137"/>
            <a:ext cx="217710" cy="1440952"/>
            <a:chOff x="2426" y="1933"/>
            <a:chExt cx="227" cy="1361"/>
          </a:xfrm>
        </p:grpSpPr>
        <p:sp>
          <p:nvSpPr>
            <p:cNvPr id="29" name="Line 557"/>
            <p:cNvSpPr>
              <a:spLocks noChangeShapeType="1"/>
            </p:cNvSpPr>
            <p:nvPr/>
          </p:nvSpPr>
          <p:spPr bwMode="auto">
            <a:xfrm>
              <a:off x="2426" y="193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30" name="Line 558"/>
            <p:cNvSpPr>
              <a:spLocks noChangeShapeType="1"/>
            </p:cNvSpPr>
            <p:nvPr/>
          </p:nvSpPr>
          <p:spPr bwMode="auto">
            <a:xfrm>
              <a:off x="2426" y="261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31" name="Line 559"/>
            <p:cNvSpPr>
              <a:spLocks noChangeShapeType="1"/>
            </p:cNvSpPr>
            <p:nvPr/>
          </p:nvSpPr>
          <p:spPr bwMode="auto">
            <a:xfrm>
              <a:off x="2426" y="3294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33" name="Line 561"/>
          <p:cNvSpPr>
            <a:spLocks noChangeShapeType="1"/>
          </p:cNvSpPr>
          <p:nvPr/>
        </p:nvSpPr>
        <p:spPr bwMode="auto">
          <a:xfrm flipV="1">
            <a:off x="3275556" y="4653136"/>
            <a:ext cx="14431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34" name="Line 562"/>
          <p:cNvSpPr>
            <a:spLocks noChangeShapeType="1"/>
          </p:cNvSpPr>
          <p:nvPr/>
        </p:nvSpPr>
        <p:spPr bwMode="auto">
          <a:xfrm>
            <a:off x="3275556" y="5373084"/>
            <a:ext cx="288332" cy="13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35" name="Line 563"/>
          <p:cNvSpPr>
            <a:spLocks noChangeShapeType="1"/>
          </p:cNvSpPr>
          <p:nvPr/>
        </p:nvSpPr>
        <p:spPr bwMode="auto">
          <a:xfrm flipV="1">
            <a:off x="3419872" y="6237311"/>
            <a:ext cx="288032" cy="7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36" name="Rectangle 564"/>
          <p:cNvSpPr>
            <a:spLocks noChangeArrowheads="1"/>
          </p:cNvSpPr>
          <p:nvPr/>
        </p:nvSpPr>
        <p:spPr bwMode="auto">
          <a:xfrm>
            <a:off x="2843808" y="5877868"/>
            <a:ext cx="432840" cy="432248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0" rIns="0" anchor="ctr"/>
          <a:lstStyle/>
          <a:p>
            <a:pPr algn="ctr">
              <a:lnSpc>
                <a:spcPct val="90000"/>
              </a:lnSpc>
            </a:pPr>
            <a:r>
              <a:rPr lang="en-US" altLang="ja-JP" sz="1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FF</a:t>
            </a:r>
          </a:p>
        </p:txBody>
      </p:sp>
      <p:sp>
        <p:nvSpPr>
          <p:cNvPr id="159" name="Line 565"/>
          <p:cNvSpPr>
            <a:spLocks noChangeShapeType="1"/>
          </p:cNvSpPr>
          <p:nvPr/>
        </p:nvSpPr>
        <p:spPr bwMode="auto">
          <a:xfrm flipV="1">
            <a:off x="3275856" y="3356991"/>
            <a:ext cx="360040" cy="8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171" name="Line 565"/>
          <p:cNvSpPr>
            <a:spLocks noChangeShapeType="1"/>
          </p:cNvSpPr>
          <p:nvPr/>
        </p:nvSpPr>
        <p:spPr bwMode="auto">
          <a:xfrm>
            <a:off x="2627784" y="3356992"/>
            <a:ext cx="216024" cy="1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172" name="Line 565"/>
          <p:cNvSpPr>
            <a:spLocks noChangeShapeType="1"/>
          </p:cNvSpPr>
          <p:nvPr/>
        </p:nvSpPr>
        <p:spPr bwMode="auto">
          <a:xfrm>
            <a:off x="5075810" y="3356992"/>
            <a:ext cx="216024" cy="1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grpSp>
        <p:nvGrpSpPr>
          <p:cNvPr id="95" name="Group 556"/>
          <p:cNvGrpSpPr>
            <a:grpSpLocks/>
          </p:cNvGrpSpPr>
          <p:nvPr/>
        </p:nvGrpSpPr>
        <p:grpSpPr bwMode="auto">
          <a:xfrm>
            <a:off x="4355976" y="4653137"/>
            <a:ext cx="360040" cy="1440754"/>
            <a:chOff x="2426" y="1933"/>
            <a:chExt cx="227" cy="1361"/>
          </a:xfrm>
        </p:grpSpPr>
        <p:sp>
          <p:nvSpPr>
            <p:cNvPr id="96" name="Line 557"/>
            <p:cNvSpPr>
              <a:spLocks noChangeShapeType="1"/>
            </p:cNvSpPr>
            <p:nvPr/>
          </p:nvSpPr>
          <p:spPr bwMode="auto">
            <a:xfrm>
              <a:off x="2426" y="193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97" name="Line 558"/>
            <p:cNvSpPr>
              <a:spLocks noChangeShapeType="1"/>
            </p:cNvSpPr>
            <p:nvPr/>
          </p:nvSpPr>
          <p:spPr bwMode="auto">
            <a:xfrm>
              <a:off x="2426" y="261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98" name="Line 559"/>
            <p:cNvSpPr>
              <a:spLocks noChangeShapeType="1"/>
            </p:cNvSpPr>
            <p:nvPr/>
          </p:nvSpPr>
          <p:spPr bwMode="auto">
            <a:xfrm>
              <a:off x="2426" y="3294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138" name="Rectangle 109"/>
          <p:cNvSpPr>
            <a:spLocks noChangeArrowheads="1"/>
          </p:cNvSpPr>
          <p:nvPr/>
        </p:nvSpPr>
        <p:spPr bwMode="auto">
          <a:xfrm>
            <a:off x="4716016" y="4437708"/>
            <a:ext cx="1440406" cy="432246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18000" rIns="18000" anchor="ctr"/>
          <a:lstStyle/>
          <a:p>
            <a:pPr algn="ctr">
              <a:lnSpc>
                <a:spcPct val="90000"/>
              </a:lnSpc>
            </a:pPr>
            <a:r>
              <a:rPr lang="ja-JP" altLang="en-US" sz="160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組合せ</a:t>
            </a:r>
            <a:r>
              <a:rPr lang="ja-JP" altLang="en-US" sz="16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論理</a:t>
            </a:r>
            <a:r>
              <a:rPr lang="en-US" altLang="ja-JP" sz="16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2A</a:t>
            </a:r>
            <a:endParaRPr lang="en-US" altLang="ja-JP" sz="160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9" name="Rectangle 112"/>
          <p:cNvSpPr>
            <a:spLocks noChangeArrowheads="1"/>
          </p:cNvSpPr>
          <p:nvPr/>
        </p:nvSpPr>
        <p:spPr bwMode="auto">
          <a:xfrm>
            <a:off x="4716016" y="5158682"/>
            <a:ext cx="1440406" cy="432246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18000" rIns="18000" anchor="ctr"/>
          <a:lstStyle/>
          <a:p>
            <a:pPr algn="ctr">
              <a:lnSpc>
                <a:spcPct val="90000"/>
              </a:lnSpc>
            </a:pPr>
            <a:r>
              <a:rPr lang="ja-JP" altLang="en-US" sz="160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組合せ</a:t>
            </a:r>
            <a:r>
              <a:rPr lang="ja-JP" altLang="en-US" sz="16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論理</a:t>
            </a:r>
            <a:r>
              <a:rPr lang="en-US" altLang="ja-JP" sz="16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2B</a:t>
            </a:r>
            <a:endParaRPr lang="en-US" altLang="ja-JP" sz="160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40" name="Rectangle 115"/>
          <p:cNvSpPr>
            <a:spLocks noChangeArrowheads="1"/>
          </p:cNvSpPr>
          <p:nvPr/>
        </p:nvSpPr>
        <p:spPr bwMode="auto">
          <a:xfrm>
            <a:off x="4716016" y="5880648"/>
            <a:ext cx="1440406" cy="432248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18000" rIns="18000" anchor="ctr"/>
          <a:lstStyle/>
          <a:p>
            <a:pPr algn="ctr">
              <a:lnSpc>
                <a:spcPct val="90000"/>
              </a:lnSpc>
            </a:pPr>
            <a:r>
              <a:rPr lang="ja-JP" altLang="en-US" sz="160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組合せ</a:t>
            </a:r>
            <a:r>
              <a:rPr lang="ja-JP" altLang="en-US" sz="16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論理</a:t>
            </a:r>
            <a:r>
              <a:rPr lang="en-US" altLang="ja-JP" sz="16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2C</a:t>
            </a:r>
            <a:endParaRPr lang="en-US" altLang="ja-JP" sz="160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grpSp>
        <p:nvGrpSpPr>
          <p:cNvPr id="188" name="Group 556"/>
          <p:cNvGrpSpPr>
            <a:grpSpLocks/>
          </p:cNvGrpSpPr>
          <p:nvPr/>
        </p:nvGrpSpPr>
        <p:grpSpPr bwMode="auto">
          <a:xfrm>
            <a:off x="898699" y="4653136"/>
            <a:ext cx="288925" cy="1440952"/>
            <a:chOff x="2426" y="1933"/>
            <a:chExt cx="227" cy="1361"/>
          </a:xfrm>
        </p:grpSpPr>
        <p:sp>
          <p:nvSpPr>
            <p:cNvPr id="189" name="Line 557"/>
            <p:cNvSpPr>
              <a:spLocks noChangeShapeType="1"/>
            </p:cNvSpPr>
            <p:nvPr/>
          </p:nvSpPr>
          <p:spPr bwMode="auto">
            <a:xfrm>
              <a:off x="2426" y="193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190" name="Line 558"/>
            <p:cNvSpPr>
              <a:spLocks noChangeShapeType="1"/>
            </p:cNvSpPr>
            <p:nvPr/>
          </p:nvSpPr>
          <p:spPr bwMode="auto">
            <a:xfrm>
              <a:off x="2426" y="261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191" name="Line 559"/>
            <p:cNvSpPr>
              <a:spLocks noChangeShapeType="1"/>
            </p:cNvSpPr>
            <p:nvPr/>
          </p:nvSpPr>
          <p:spPr bwMode="auto">
            <a:xfrm>
              <a:off x="2426" y="3294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192" name="Line 568"/>
          <p:cNvSpPr>
            <a:spLocks noChangeShapeType="1"/>
          </p:cNvSpPr>
          <p:nvPr/>
        </p:nvSpPr>
        <p:spPr bwMode="auto">
          <a:xfrm flipH="1">
            <a:off x="2338487" y="4293096"/>
            <a:ext cx="1265" cy="1440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193" name="Line 565"/>
          <p:cNvSpPr>
            <a:spLocks noChangeShapeType="1"/>
          </p:cNvSpPr>
          <p:nvPr/>
        </p:nvSpPr>
        <p:spPr bwMode="auto">
          <a:xfrm>
            <a:off x="2339752" y="4293096"/>
            <a:ext cx="21602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194" name="Line 565"/>
          <p:cNvSpPr>
            <a:spLocks noChangeShapeType="1"/>
          </p:cNvSpPr>
          <p:nvPr/>
        </p:nvSpPr>
        <p:spPr bwMode="auto">
          <a:xfrm flipV="1">
            <a:off x="4499992" y="4293096"/>
            <a:ext cx="0" cy="3600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198" name="Line 568"/>
          <p:cNvSpPr>
            <a:spLocks noChangeShapeType="1"/>
          </p:cNvSpPr>
          <p:nvPr/>
        </p:nvSpPr>
        <p:spPr bwMode="auto">
          <a:xfrm flipH="1">
            <a:off x="2339752" y="5014317"/>
            <a:ext cx="1265" cy="1440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199" name="Line 565"/>
          <p:cNvSpPr>
            <a:spLocks noChangeShapeType="1"/>
          </p:cNvSpPr>
          <p:nvPr/>
        </p:nvSpPr>
        <p:spPr bwMode="auto">
          <a:xfrm>
            <a:off x="2341017" y="5014317"/>
            <a:ext cx="21602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200" name="Line 565"/>
          <p:cNvSpPr>
            <a:spLocks noChangeShapeType="1"/>
          </p:cNvSpPr>
          <p:nvPr/>
        </p:nvSpPr>
        <p:spPr bwMode="auto">
          <a:xfrm flipV="1">
            <a:off x="4501257" y="5014317"/>
            <a:ext cx="0" cy="3600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204" name="Line 568"/>
          <p:cNvSpPr>
            <a:spLocks noChangeShapeType="1"/>
          </p:cNvSpPr>
          <p:nvPr/>
        </p:nvSpPr>
        <p:spPr bwMode="auto">
          <a:xfrm flipH="1">
            <a:off x="2341017" y="5735538"/>
            <a:ext cx="1265" cy="1440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205" name="Line 565"/>
          <p:cNvSpPr>
            <a:spLocks noChangeShapeType="1"/>
          </p:cNvSpPr>
          <p:nvPr/>
        </p:nvSpPr>
        <p:spPr bwMode="auto">
          <a:xfrm>
            <a:off x="2342282" y="5735538"/>
            <a:ext cx="21602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206" name="Line 565"/>
          <p:cNvSpPr>
            <a:spLocks noChangeShapeType="1"/>
          </p:cNvSpPr>
          <p:nvPr/>
        </p:nvSpPr>
        <p:spPr bwMode="auto">
          <a:xfrm flipV="1">
            <a:off x="4502522" y="5735538"/>
            <a:ext cx="0" cy="3600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210" name="Line 565"/>
          <p:cNvSpPr>
            <a:spLocks noChangeShapeType="1"/>
          </p:cNvSpPr>
          <p:nvPr/>
        </p:nvSpPr>
        <p:spPr bwMode="auto">
          <a:xfrm flipH="1" flipV="1">
            <a:off x="3563888" y="4653136"/>
            <a:ext cx="0" cy="144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grpSp>
        <p:nvGrpSpPr>
          <p:cNvPr id="213" name="Group 556"/>
          <p:cNvGrpSpPr>
            <a:grpSpLocks/>
          </p:cNvGrpSpPr>
          <p:nvPr/>
        </p:nvGrpSpPr>
        <p:grpSpPr bwMode="auto">
          <a:xfrm>
            <a:off x="3419872" y="4509120"/>
            <a:ext cx="504056" cy="1440160"/>
            <a:chOff x="2426" y="1933"/>
            <a:chExt cx="227" cy="1361"/>
          </a:xfrm>
        </p:grpSpPr>
        <p:sp>
          <p:nvSpPr>
            <p:cNvPr id="214" name="Line 557"/>
            <p:cNvSpPr>
              <a:spLocks noChangeShapeType="1"/>
            </p:cNvSpPr>
            <p:nvPr/>
          </p:nvSpPr>
          <p:spPr bwMode="auto">
            <a:xfrm>
              <a:off x="2426" y="193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215" name="Line 558"/>
            <p:cNvSpPr>
              <a:spLocks noChangeShapeType="1"/>
            </p:cNvSpPr>
            <p:nvPr/>
          </p:nvSpPr>
          <p:spPr bwMode="auto">
            <a:xfrm>
              <a:off x="2426" y="261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216" name="Line 559"/>
            <p:cNvSpPr>
              <a:spLocks noChangeShapeType="1"/>
            </p:cNvSpPr>
            <p:nvPr/>
          </p:nvSpPr>
          <p:spPr bwMode="auto">
            <a:xfrm>
              <a:off x="2426" y="3294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221" name="Group 556"/>
          <p:cNvGrpSpPr>
            <a:grpSpLocks/>
          </p:cNvGrpSpPr>
          <p:nvPr/>
        </p:nvGrpSpPr>
        <p:grpSpPr bwMode="auto">
          <a:xfrm>
            <a:off x="3563888" y="4653136"/>
            <a:ext cx="360040" cy="1440754"/>
            <a:chOff x="2426" y="1933"/>
            <a:chExt cx="227" cy="1361"/>
          </a:xfrm>
        </p:grpSpPr>
        <p:sp>
          <p:nvSpPr>
            <p:cNvPr id="222" name="Line 557"/>
            <p:cNvSpPr>
              <a:spLocks noChangeShapeType="1"/>
            </p:cNvSpPr>
            <p:nvPr/>
          </p:nvSpPr>
          <p:spPr bwMode="auto">
            <a:xfrm>
              <a:off x="2426" y="193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223" name="Line 558"/>
            <p:cNvSpPr>
              <a:spLocks noChangeShapeType="1"/>
            </p:cNvSpPr>
            <p:nvPr/>
          </p:nvSpPr>
          <p:spPr bwMode="auto">
            <a:xfrm>
              <a:off x="2426" y="261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224" name="Line 559"/>
            <p:cNvSpPr>
              <a:spLocks noChangeShapeType="1"/>
            </p:cNvSpPr>
            <p:nvPr/>
          </p:nvSpPr>
          <p:spPr bwMode="auto">
            <a:xfrm>
              <a:off x="2426" y="3294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225" name="Line 565"/>
          <p:cNvSpPr>
            <a:spLocks noChangeShapeType="1"/>
          </p:cNvSpPr>
          <p:nvPr/>
        </p:nvSpPr>
        <p:spPr bwMode="auto">
          <a:xfrm flipH="1" flipV="1">
            <a:off x="3419872" y="4509120"/>
            <a:ext cx="0" cy="144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226" name="Line 565"/>
          <p:cNvSpPr>
            <a:spLocks noChangeShapeType="1"/>
          </p:cNvSpPr>
          <p:nvPr/>
        </p:nvSpPr>
        <p:spPr bwMode="auto">
          <a:xfrm flipH="1" flipV="1">
            <a:off x="3707904" y="4797152"/>
            <a:ext cx="0" cy="144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grpSp>
        <p:nvGrpSpPr>
          <p:cNvPr id="227" name="Group 556"/>
          <p:cNvGrpSpPr>
            <a:grpSpLocks/>
          </p:cNvGrpSpPr>
          <p:nvPr/>
        </p:nvGrpSpPr>
        <p:grpSpPr bwMode="auto">
          <a:xfrm>
            <a:off x="3707904" y="4797152"/>
            <a:ext cx="216024" cy="1440754"/>
            <a:chOff x="2426" y="1933"/>
            <a:chExt cx="227" cy="1361"/>
          </a:xfrm>
        </p:grpSpPr>
        <p:sp>
          <p:nvSpPr>
            <p:cNvPr id="228" name="Line 557"/>
            <p:cNvSpPr>
              <a:spLocks noChangeShapeType="1"/>
            </p:cNvSpPr>
            <p:nvPr/>
          </p:nvSpPr>
          <p:spPr bwMode="auto">
            <a:xfrm>
              <a:off x="2426" y="193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229" name="Line 558"/>
            <p:cNvSpPr>
              <a:spLocks noChangeShapeType="1"/>
            </p:cNvSpPr>
            <p:nvPr/>
          </p:nvSpPr>
          <p:spPr bwMode="auto">
            <a:xfrm>
              <a:off x="2426" y="261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230" name="Line 559"/>
            <p:cNvSpPr>
              <a:spLocks noChangeShapeType="1"/>
            </p:cNvSpPr>
            <p:nvPr/>
          </p:nvSpPr>
          <p:spPr bwMode="auto">
            <a:xfrm>
              <a:off x="2426" y="3294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231" name="Line 565"/>
          <p:cNvSpPr>
            <a:spLocks noChangeShapeType="1"/>
          </p:cNvSpPr>
          <p:nvPr/>
        </p:nvSpPr>
        <p:spPr bwMode="auto">
          <a:xfrm flipH="1" flipV="1">
            <a:off x="3419872" y="6093296"/>
            <a:ext cx="0" cy="1440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232" name="Line 563"/>
          <p:cNvSpPr>
            <a:spLocks noChangeShapeType="1"/>
          </p:cNvSpPr>
          <p:nvPr/>
        </p:nvSpPr>
        <p:spPr bwMode="auto">
          <a:xfrm flipV="1">
            <a:off x="3275856" y="6093295"/>
            <a:ext cx="144016" cy="7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265" name="Line 568"/>
          <p:cNvSpPr>
            <a:spLocks noChangeShapeType="1"/>
          </p:cNvSpPr>
          <p:nvPr/>
        </p:nvSpPr>
        <p:spPr bwMode="auto">
          <a:xfrm flipH="1">
            <a:off x="5866879" y="4291704"/>
            <a:ext cx="1265" cy="1440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266" name="Line 565"/>
          <p:cNvSpPr>
            <a:spLocks noChangeShapeType="1"/>
          </p:cNvSpPr>
          <p:nvPr/>
        </p:nvSpPr>
        <p:spPr bwMode="auto">
          <a:xfrm>
            <a:off x="5868144" y="4291704"/>
            <a:ext cx="21602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271" name="Line 568"/>
          <p:cNvSpPr>
            <a:spLocks noChangeShapeType="1"/>
          </p:cNvSpPr>
          <p:nvPr/>
        </p:nvSpPr>
        <p:spPr bwMode="auto">
          <a:xfrm flipH="1">
            <a:off x="5868144" y="5012925"/>
            <a:ext cx="1265" cy="1440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272" name="Line 565"/>
          <p:cNvSpPr>
            <a:spLocks noChangeShapeType="1"/>
          </p:cNvSpPr>
          <p:nvPr/>
        </p:nvSpPr>
        <p:spPr bwMode="auto">
          <a:xfrm>
            <a:off x="5869409" y="5012925"/>
            <a:ext cx="21602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277" name="Line 568"/>
          <p:cNvSpPr>
            <a:spLocks noChangeShapeType="1"/>
          </p:cNvSpPr>
          <p:nvPr/>
        </p:nvSpPr>
        <p:spPr bwMode="auto">
          <a:xfrm flipH="1">
            <a:off x="5869409" y="5734146"/>
            <a:ext cx="1265" cy="1440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278" name="Line 565"/>
          <p:cNvSpPr>
            <a:spLocks noChangeShapeType="1"/>
          </p:cNvSpPr>
          <p:nvPr/>
        </p:nvSpPr>
        <p:spPr bwMode="auto">
          <a:xfrm>
            <a:off x="5870674" y="5734146"/>
            <a:ext cx="21602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312" name="Rectangle 109"/>
          <p:cNvSpPr>
            <a:spLocks noChangeArrowheads="1"/>
          </p:cNvSpPr>
          <p:nvPr/>
        </p:nvSpPr>
        <p:spPr bwMode="auto">
          <a:xfrm>
            <a:off x="1187624" y="3142360"/>
            <a:ext cx="1440406" cy="432246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18000" rIns="18000" anchor="ctr"/>
          <a:lstStyle/>
          <a:p>
            <a:pPr algn="ctr">
              <a:lnSpc>
                <a:spcPct val="90000"/>
              </a:lnSpc>
            </a:pPr>
            <a:r>
              <a:rPr lang="ja-JP" altLang="en-US" sz="160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組合せ</a:t>
            </a:r>
            <a:r>
              <a:rPr lang="ja-JP" altLang="en-US" sz="16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論理</a:t>
            </a:r>
            <a:r>
              <a:rPr lang="en-US" altLang="ja-JP" sz="16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1</a:t>
            </a:r>
            <a:endParaRPr lang="en-US" altLang="ja-JP" sz="160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3" name="Rectangle 552"/>
          <p:cNvSpPr>
            <a:spLocks noChangeArrowheads="1"/>
          </p:cNvSpPr>
          <p:nvPr/>
        </p:nvSpPr>
        <p:spPr bwMode="auto">
          <a:xfrm>
            <a:off x="2844054" y="3142360"/>
            <a:ext cx="432840" cy="432246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0" rIns="0" anchor="ctr"/>
          <a:lstStyle/>
          <a:p>
            <a:pPr algn="ctr">
              <a:lnSpc>
                <a:spcPct val="90000"/>
              </a:lnSpc>
            </a:pPr>
            <a:r>
              <a:rPr lang="en-US" altLang="ja-JP" sz="1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FF</a:t>
            </a:r>
          </a:p>
        </p:txBody>
      </p:sp>
      <p:sp>
        <p:nvSpPr>
          <p:cNvPr id="314" name="Rectangle 109"/>
          <p:cNvSpPr>
            <a:spLocks noChangeArrowheads="1"/>
          </p:cNvSpPr>
          <p:nvPr/>
        </p:nvSpPr>
        <p:spPr bwMode="auto">
          <a:xfrm>
            <a:off x="3635896" y="3145140"/>
            <a:ext cx="1440406" cy="432246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18000" rIns="18000" anchor="ctr"/>
          <a:lstStyle/>
          <a:p>
            <a:pPr algn="ctr">
              <a:lnSpc>
                <a:spcPct val="90000"/>
              </a:lnSpc>
            </a:pPr>
            <a:r>
              <a:rPr lang="ja-JP" altLang="en-US" sz="160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組合せ</a:t>
            </a:r>
            <a:r>
              <a:rPr lang="ja-JP" altLang="en-US" sz="16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論理</a:t>
            </a:r>
            <a:r>
              <a:rPr lang="en-US" altLang="ja-JP" sz="16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2</a:t>
            </a:r>
            <a:endParaRPr lang="en-US" altLang="ja-JP" sz="160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5" name="Rectangle 552"/>
          <p:cNvSpPr>
            <a:spLocks noChangeArrowheads="1"/>
          </p:cNvSpPr>
          <p:nvPr/>
        </p:nvSpPr>
        <p:spPr bwMode="auto">
          <a:xfrm>
            <a:off x="5292080" y="3140968"/>
            <a:ext cx="432840" cy="432246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0" rIns="0" anchor="ctr"/>
          <a:lstStyle/>
          <a:p>
            <a:pPr algn="ctr">
              <a:lnSpc>
                <a:spcPct val="90000"/>
              </a:lnSpc>
            </a:pPr>
            <a:r>
              <a:rPr lang="en-US" altLang="ja-JP" sz="1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FF</a:t>
            </a:r>
          </a:p>
        </p:txBody>
      </p:sp>
      <p:sp>
        <p:nvSpPr>
          <p:cNvPr id="316" name="Line 147"/>
          <p:cNvSpPr>
            <a:spLocks noChangeShapeType="1"/>
          </p:cNvSpPr>
          <p:nvPr/>
        </p:nvSpPr>
        <p:spPr bwMode="auto">
          <a:xfrm>
            <a:off x="899592" y="3356992"/>
            <a:ext cx="28835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14" name="角丸四角形 13"/>
          <p:cNvSpPr/>
          <p:nvPr/>
        </p:nvSpPr>
        <p:spPr bwMode="auto">
          <a:xfrm>
            <a:off x="611560" y="4149080"/>
            <a:ext cx="7920880" cy="2304256"/>
          </a:xfrm>
          <a:prstGeom prst="round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7" name="角丸四角形 316"/>
          <p:cNvSpPr/>
          <p:nvPr/>
        </p:nvSpPr>
        <p:spPr bwMode="auto">
          <a:xfrm>
            <a:off x="611560" y="2852936"/>
            <a:ext cx="5688632" cy="864096"/>
          </a:xfrm>
          <a:prstGeom prst="round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8" name="Line 568"/>
          <p:cNvSpPr>
            <a:spLocks noChangeShapeType="1"/>
          </p:cNvSpPr>
          <p:nvPr/>
        </p:nvSpPr>
        <p:spPr bwMode="auto">
          <a:xfrm flipH="1">
            <a:off x="2338487" y="2996952"/>
            <a:ext cx="1265" cy="1440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319" name="Line 565"/>
          <p:cNvSpPr>
            <a:spLocks noChangeShapeType="1"/>
          </p:cNvSpPr>
          <p:nvPr/>
        </p:nvSpPr>
        <p:spPr bwMode="auto">
          <a:xfrm>
            <a:off x="2339752" y="2996952"/>
            <a:ext cx="10801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320" name="Line 565"/>
          <p:cNvSpPr>
            <a:spLocks noChangeShapeType="1"/>
          </p:cNvSpPr>
          <p:nvPr/>
        </p:nvSpPr>
        <p:spPr bwMode="auto">
          <a:xfrm flipV="1">
            <a:off x="3419872" y="2996952"/>
            <a:ext cx="0" cy="3600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324" name="Line 568"/>
          <p:cNvSpPr>
            <a:spLocks noChangeShapeType="1"/>
          </p:cNvSpPr>
          <p:nvPr/>
        </p:nvSpPr>
        <p:spPr bwMode="auto">
          <a:xfrm flipH="1">
            <a:off x="4787778" y="2996952"/>
            <a:ext cx="1265" cy="1440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325" name="Line 565"/>
          <p:cNvSpPr>
            <a:spLocks noChangeShapeType="1"/>
          </p:cNvSpPr>
          <p:nvPr/>
        </p:nvSpPr>
        <p:spPr bwMode="auto">
          <a:xfrm>
            <a:off x="4789043" y="2996952"/>
            <a:ext cx="10801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326" name="Line 565"/>
          <p:cNvSpPr>
            <a:spLocks noChangeShapeType="1"/>
          </p:cNvSpPr>
          <p:nvPr/>
        </p:nvSpPr>
        <p:spPr bwMode="auto">
          <a:xfrm flipV="1">
            <a:off x="5869163" y="2996952"/>
            <a:ext cx="0" cy="3600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173" name="テキスト ボックス 408"/>
          <p:cNvSpPr txBox="1">
            <a:spLocks noChangeArrowheads="1"/>
          </p:cNvSpPr>
          <p:nvPr/>
        </p:nvSpPr>
        <p:spPr bwMode="auto">
          <a:xfrm>
            <a:off x="251520" y="2636912"/>
            <a:ext cx="95410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dirty="0"/>
              <a:t>元回路</a:t>
            </a:r>
            <a:endParaRPr lang="ja-JP" altLang="en-US" sz="2000" dirty="0">
              <a:ea typeface="HGPｺﾞｼｯｸE" pitchFamily="50" charset="-128"/>
            </a:endParaRPr>
          </a:p>
        </p:txBody>
      </p:sp>
      <p:sp>
        <p:nvSpPr>
          <p:cNvPr id="174" name="テキスト ボックス 408"/>
          <p:cNvSpPr txBox="1">
            <a:spLocks noChangeArrowheads="1"/>
          </p:cNvSpPr>
          <p:nvPr/>
        </p:nvSpPr>
        <p:spPr bwMode="auto">
          <a:xfrm>
            <a:off x="179512" y="3995772"/>
            <a:ext cx="2145139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000" dirty="0" smtClean="0">
                <a:ea typeface="HGPｺﾞｼｯｸE" pitchFamily="50" charset="-128"/>
              </a:rPr>
              <a:t>三重化回路</a:t>
            </a:r>
            <a:r>
              <a:rPr lang="en-US" altLang="ja-JP" sz="2000" dirty="0" smtClean="0">
                <a:ea typeface="HGPｺﾞｼｯｸE" pitchFamily="50" charset="-128"/>
              </a:rPr>
              <a:t>(TMR)</a:t>
            </a:r>
            <a:endParaRPr lang="ja-JP" altLang="en-US" sz="2000" dirty="0">
              <a:ea typeface="HGPｺﾞｼｯｸE" pitchFamily="50" charset="-128"/>
            </a:endParaRPr>
          </a:p>
        </p:txBody>
      </p:sp>
      <p:sp>
        <p:nvSpPr>
          <p:cNvPr id="330" name="Line 565"/>
          <p:cNvSpPr>
            <a:spLocks noChangeShapeType="1"/>
          </p:cNvSpPr>
          <p:nvPr/>
        </p:nvSpPr>
        <p:spPr bwMode="auto">
          <a:xfrm flipV="1">
            <a:off x="5724128" y="3356992"/>
            <a:ext cx="360040" cy="8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cxnSp>
        <p:nvCxnSpPr>
          <p:cNvPr id="352" name="直線コネクタ 351"/>
          <p:cNvCxnSpPr/>
          <p:nvPr/>
        </p:nvCxnSpPr>
        <p:spPr bwMode="auto">
          <a:xfrm flipH="1">
            <a:off x="7957392" y="3284984"/>
            <a:ext cx="21671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3" name="直線コネクタ 352"/>
          <p:cNvCxnSpPr/>
          <p:nvPr/>
        </p:nvCxnSpPr>
        <p:spPr bwMode="auto">
          <a:xfrm flipH="1">
            <a:off x="7812360" y="3645024"/>
            <a:ext cx="14401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5" name="直線コネクタ 354"/>
          <p:cNvCxnSpPr/>
          <p:nvPr/>
        </p:nvCxnSpPr>
        <p:spPr bwMode="auto">
          <a:xfrm>
            <a:off x="7956376" y="3284984"/>
            <a:ext cx="0" cy="36004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6" name="直線コネクタ 355"/>
          <p:cNvCxnSpPr/>
          <p:nvPr/>
        </p:nvCxnSpPr>
        <p:spPr bwMode="auto">
          <a:xfrm flipH="1">
            <a:off x="8388424" y="3212976"/>
            <a:ext cx="14401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7" name="Text Box 276"/>
          <p:cNvSpPr txBox="1">
            <a:spLocks noChangeArrowheads="1"/>
          </p:cNvSpPr>
          <p:nvPr/>
        </p:nvSpPr>
        <p:spPr bwMode="auto">
          <a:xfrm>
            <a:off x="6732240" y="3429000"/>
            <a:ext cx="2873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r">
              <a:lnSpc>
                <a:spcPct val="90000"/>
              </a:lnSpc>
            </a:pPr>
            <a:r>
              <a:rPr lang="en-US" altLang="ja-JP" sz="14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C</a:t>
            </a:r>
            <a:endParaRPr lang="en-US" altLang="ja-JP" sz="140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58" name="Text Box 276"/>
          <p:cNvSpPr txBox="1">
            <a:spLocks noChangeArrowheads="1"/>
          </p:cNvSpPr>
          <p:nvPr/>
        </p:nvSpPr>
        <p:spPr bwMode="auto">
          <a:xfrm>
            <a:off x="6732017" y="2997647"/>
            <a:ext cx="2873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r">
              <a:lnSpc>
                <a:spcPct val="90000"/>
              </a:lnSpc>
            </a:pPr>
            <a:r>
              <a:rPr lang="en-US" altLang="ja-JP" sz="14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B</a:t>
            </a:r>
            <a:endParaRPr lang="en-US" altLang="ja-JP" sz="140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59" name="Text Box 276"/>
          <p:cNvSpPr txBox="1">
            <a:spLocks noChangeArrowheads="1"/>
          </p:cNvSpPr>
          <p:nvPr/>
        </p:nvSpPr>
        <p:spPr bwMode="auto">
          <a:xfrm>
            <a:off x="8605142" y="3068960"/>
            <a:ext cx="2873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ja-JP" sz="14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Q</a:t>
            </a:r>
            <a:endParaRPr lang="en-US" altLang="ja-JP" sz="140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cxnSp>
        <p:nvCxnSpPr>
          <p:cNvPr id="360" name="直線コネクタ 359"/>
          <p:cNvCxnSpPr/>
          <p:nvPr/>
        </p:nvCxnSpPr>
        <p:spPr bwMode="auto">
          <a:xfrm flipH="1">
            <a:off x="7957392" y="3140968"/>
            <a:ext cx="21671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1" name="直線コネクタ 360"/>
          <p:cNvCxnSpPr/>
          <p:nvPr/>
        </p:nvCxnSpPr>
        <p:spPr bwMode="auto">
          <a:xfrm>
            <a:off x="7956376" y="2780928"/>
            <a:ext cx="0" cy="36004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5" name="直線コネクタ 374"/>
          <p:cNvCxnSpPr/>
          <p:nvPr/>
        </p:nvCxnSpPr>
        <p:spPr bwMode="auto">
          <a:xfrm flipH="1">
            <a:off x="7811666" y="2780928"/>
            <a:ext cx="14471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4" name="直線コネクタ 373"/>
          <p:cNvCxnSpPr/>
          <p:nvPr/>
        </p:nvCxnSpPr>
        <p:spPr bwMode="auto">
          <a:xfrm flipH="1">
            <a:off x="7380312" y="3571751"/>
            <a:ext cx="142007" cy="126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6" name="直線コネクタ 375"/>
          <p:cNvCxnSpPr/>
          <p:nvPr/>
        </p:nvCxnSpPr>
        <p:spPr bwMode="auto">
          <a:xfrm flipH="1">
            <a:off x="7092280" y="3573016"/>
            <a:ext cx="432272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77" name="グループ化 376"/>
          <p:cNvGrpSpPr/>
          <p:nvPr/>
        </p:nvGrpSpPr>
        <p:grpSpPr>
          <a:xfrm flipV="1">
            <a:off x="3347864" y="3284984"/>
            <a:ext cx="144463" cy="142875"/>
            <a:chOff x="7668344" y="3933056"/>
            <a:chExt cx="144463" cy="142875"/>
          </a:xfrm>
        </p:grpSpPr>
        <p:sp>
          <p:nvSpPr>
            <p:cNvPr id="378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79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cxnSp>
        <p:nvCxnSpPr>
          <p:cNvPr id="380" name="直線コネクタ 379"/>
          <p:cNvCxnSpPr>
            <a:stCxn id="557" idx="0"/>
          </p:cNvCxnSpPr>
          <p:nvPr/>
        </p:nvCxnSpPr>
        <p:spPr bwMode="auto">
          <a:xfrm flipH="1" flipV="1">
            <a:off x="7380312" y="2852936"/>
            <a:ext cx="2605" cy="32397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2" name="直線コネクタ 381"/>
          <p:cNvCxnSpPr/>
          <p:nvPr/>
        </p:nvCxnSpPr>
        <p:spPr bwMode="auto">
          <a:xfrm flipH="1" flipV="1">
            <a:off x="7092057" y="2706638"/>
            <a:ext cx="648072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83" name="グループ化 382"/>
          <p:cNvGrpSpPr/>
          <p:nvPr/>
        </p:nvGrpSpPr>
        <p:grpSpPr>
          <a:xfrm flipV="1">
            <a:off x="7164288" y="2636912"/>
            <a:ext cx="144463" cy="142875"/>
            <a:chOff x="7668344" y="3933056"/>
            <a:chExt cx="144463" cy="142875"/>
          </a:xfrm>
        </p:grpSpPr>
        <p:sp>
          <p:nvSpPr>
            <p:cNvPr id="384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85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cxnSp>
        <p:nvCxnSpPr>
          <p:cNvPr id="386" name="直線コネクタ 385"/>
          <p:cNvCxnSpPr/>
          <p:nvPr/>
        </p:nvCxnSpPr>
        <p:spPr bwMode="auto">
          <a:xfrm flipH="1">
            <a:off x="7236296" y="3717032"/>
            <a:ext cx="288032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7" name="直線コネクタ 386"/>
          <p:cNvCxnSpPr/>
          <p:nvPr/>
        </p:nvCxnSpPr>
        <p:spPr bwMode="auto">
          <a:xfrm flipV="1">
            <a:off x="7236296" y="2708920"/>
            <a:ext cx="0" cy="100811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8" name="Text Box 276"/>
          <p:cNvSpPr txBox="1">
            <a:spLocks noChangeArrowheads="1"/>
          </p:cNvSpPr>
          <p:nvPr/>
        </p:nvSpPr>
        <p:spPr bwMode="auto">
          <a:xfrm>
            <a:off x="6732017" y="2564904"/>
            <a:ext cx="2873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r">
              <a:lnSpc>
                <a:spcPct val="90000"/>
              </a:lnSpc>
            </a:pPr>
            <a:r>
              <a:rPr lang="en-US" altLang="ja-JP" sz="1400" dirty="0"/>
              <a:t>A</a:t>
            </a:r>
            <a:endParaRPr lang="en-US" altLang="ja-JP" sz="140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8101408" y="3068960"/>
            <a:ext cx="287016" cy="288032"/>
            <a:chOff x="8804648" y="5517232"/>
            <a:chExt cx="504057" cy="432048"/>
          </a:xfrm>
        </p:grpSpPr>
        <p:sp>
          <p:nvSpPr>
            <p:cNvPr id="411" name="フリーフォーム 410"/>
            <p:cNvSpPr/>
            <p:nvPr/>
          </p:nvSpPr>
          <p:spPr bwMode="auto">
            <a:xfrm>
              <a:off x="8804648" y="5517232"/>
              <a:ext cx="504057" cy="216024"/>
            </a:xfrm>
            <a:custGeom>
              <a:avLst/>
              <a:gdLst>
                <a:gd name="connsiteX0" fmla="*/ 110613 w 453462"/>
                <a:gd name="connsiteY0" fmla="*/ 221533 h 221533"/>
                <a:gd name="connsiteX1" fmla="*/ 110613 w 453462"/>
                <a:gd name="connsiteY1" fmla="*/ 221533 h 221533"/>
                <a:gd name="connsiteX2" fmla="*/ 95864 w 453462"/>
                <a:gd name="connsiteY2" fmla="*/ 155165 h 221533"/>
                <a:gd name="connsiteX3" fmla="*/ 73742 w 453462"/>
                <a:gd name="connsiteY3" fmla="*/ 88798 h 221533"/>
                <a:gd name="connsiteX4" fmla="*/ 58993 w 453462"/>
                <a:gd name="connsiteY4" fmla="*/ 66675 h 221533"/>
                <a:gd name="connsiteX5" fmla="*/ 22123 w 453462"/>
                <a:gd name="connsiteY5" fmla="*/ 15056 h 221533"/>
                <a:gd name="connsiteX6" fmla="*/ 0 w 453462"/>
                <a:gd name="connsiteY6" fmla="*/ 7682 h 221533"/>
                <a:gd name="connsiteX7" fmla="*/ 66368 w 453462"/>
                <a:gd name="connsiteY7" fmla="*/ 15056 h 221533"/>
                <a:gd name="connsiteX8" fmla="*/ 132735 w 453462"/>
                <a:gd name="connsiteY8" fmla="*/ 7682 h 221533"/>
                <a:gd name="connsiteX9" fmla="*/ 243348 w 453462"/>
                <a:gd name="connsiteY9" fmla="*/ 22430 h 221533"/>
                <a:gd name="connsiteX10" fmla="*/ 265471 w 453462"/>
                <a:gd name="connsiteY10" fmla="*/ 29804 h 221533"/>
                <a:gd name="connsiteX11" fmla="*/ 287593 w 453462"/>
                <a:gd name="connsiteY11" fmla="*/ 44553 h 221533"/>
                <a:gd name="connsiteX12" fmla="*/ 309716 w 453462"/>
                <a:gd name="connsiteY12" fmla="*/ 51927 h 221533"/>
                <a:gd name="connsiteX13" fmla="*/ 353961 w 453462"/>
                <a:gd name="connsiteY13" fmla="*/ 81423 h 221533"/>
                <a:gd name="connsiteX14" fmla="*/ 368710 w 453462"/>
                <a:gd name="connsiteY14" fmla="*/ 96172 h 221533"/>
                <a:gd name="connsiteX15" fmla="*/ 390832 w 453462"/>
                <a:gd name="connsiteY15" fmla="*/ 103546 h 221533"/>
                <a:gd name="connsiteX16" fmla="*/ 449826 w 453462"/>
                <a:gd name="connsiteY16" fmla="*/ 177288 h 221533"/>
                <a:gd name="connsiteX17" fmla="*/ 449826 w 453462"/>
                <a:gd name="connsiteY17" fmla="*/ 221533 h 221533"/>
                <a:gd name="connsiteX0" fmla="*/ 110613 w 455834"/>
                <a:gd name="connsiteY0" fmla="*/ 221533 h 221533"/>
                <a:gd name="connsiteX1" fmla="*/ 110613 w 455834"/>
                <a:gd name="connsiteY1" fmla="*/ 221533 h 221533"/>
                <a:gd name="connsiteX2" fmla="*/ 95864 w 455834"/>
                <a:gd name="connsiteY2" fmla="*/ 155165 h 221533"/>
                <a:gd name="connsiteX3" fmla="*/ 73742 w 455834"/>
                <a:gd name="connsiteY3" fmla="*/ 88798 h 221533"/>
                <a:gd name="connsiteX4" fmla="*/ 58993 w 455834"/>
                <a:gd name="connsiteY4" fmla="*/ 66675 h 221533"/>
                <a:gd name="connsiteX5" fmla="*/ 22123 w 455834"/>
                <a:gd name="connsiteY5" fmla="*/ 15056 h 221533"/>
                <a:gd name="connsiteX6" fmla="*/ 0 w 455834"/>
                <a:gd name="connsiteY6" fmla="*/ 7682 h 221533"/>
                <a:gd name="connsiteX7" fmla="*/ 66368 w 455834"/>
                <a:gd name="connsiteY7" fmla="*/ 15056 h 221533"/>
                <a:gd name="connsiteX8" fmla="*/ 132735 w 455834"/>
                <a:gd name="connsiteY8" fmla="*/ 7682 h 221533"/>
                <a:gd name="connsiteX9" fmla="*/ 243348 w 455834"/>
                <a:gd name="connsiteY9" fmla="*/ 22430 h 221533"/>
                <a:gd name="connsiteX10" fmla="*/ 265471 w 455834"/>
                <a:gd name="connsiteY10" fmla="*/ 29804 h 221533"/>
                <a:gd name="connsiteX11" fmla="*/ 287593 w 455834"/>
                <a:gd name="connsiteY11" fmla="*/ 44553 h 221533"/>
                <a:gd name="connsiteX12" fmla="*/ 309716 w 455834"/>
                <a:gd name="connsiteY12" fmla="*/ 51927 h 221533"/>
                <a:gd name="connsiteX13" fmla="*/ 353961 w 455834"/>
                <a:gd name="connsiteY13" fmla="*/ 81423 h 221533"/>
                <a:gd name="connsiteX14" fmla="*/ 368710 w 455834"/>
                <a:gd name="connsiteY14" fmla="*/ 96172 h 221533"/>
                <a:gd name="connsiteX15" fmla="*/ 449826 w 455834"/>
                <a:gd name="connsiteY15" fmla="*/ 177288 h 221533"/>
                <a:gd name="connsiteX16" fmla="*/ 449826 w 455834"/>
                <a:gd name="connsiteY16" fmla="*/ 221533 h 221533"/>
                <a:gd name="connsiteX0" fmla="*/ 110613 w 455834"/>
                <a:gd name="connsiteY0" fmla="*/ 221533 h 221533"/>
                <a:gd name="connsiteX1" fmla="*/ 110613 w 455834"/>
                <a:gd name="connsiteY1" fmla="*/ 221533 h 221533"/>
                <a:gd name="connsiteX2" fmla="*/ 95864 w 455834"/>
                <a:gd name="connsiteY2" fmla="*/ 155165 h 221533"/>
                <a:gd name="connsiteX3" fmla="*/ 73742 w 455834"/>
                <a:gd name="connsiteY3" fmla="*/ 88798 h 221533"/>
                <a:gd name="connsiteX4" fmla="*/ 58993 w 455834"/>
                <a:gd name="connsiteY4" fmla="*/ 66675 h 221533"/>
                <a:gd name="connsiteX5" fmla="*/ 22123 w 455834"/>
                <a:gd name="connsiteY5" fmla="*/ 15056 h 221533"/>
                <a:gd name="connsiteX6" fmla="*/ 0 w 455834"/>
                <a:gd name="connsiteY6" fmla="*/ 7682 h 221533"/>
                <a:gd name="connsiteX7" fmla="*/ 66368 w 455834"/>
                <a:gd name="connsiteY7" fmla="*/ 15056 h 221533"/>
                <a:gd name="connsiteX8" fmla="*/ 132735 w 455834"/>
                <a:gd name="connsiteY8" fmla="*/ 7682 h 221533"/>
                <a:gd name="connsiteX9" fmla="*/ 243348 w 455834"/>
                <a:gd name="connsiteY9" fmla="*/ 22430 h 221533"/>
                <a:gd name="connsiteX10" fmla="*/ 265471 w 455834"/>
                <a:gd name="connsiteY10" fmla="*/ 29804 h 221533"/>
                <a:gd name="connsiteX11" fmla="*/ 287593 w 455834"/>
                <a:gd name="connsiteY11" fmla="*/ 44553 h 221533"/>
                <a:gd name="connsiteX12" fmla="*/ 353961 w 455834"/>
                <a:gd name="connsiteY12" fmla="*/ 81423 h 221533"/>
                <a:gd name="connsiteX13" fmla="*/ 368710 w 455834"/>
                <a:gd name="connsiteY13" fmla="*/ 96172 h 221533"/>
                <a:gd name="connsiteX14" fmla="*/ 449826 w 455834"/>
                <a:gd name="connsiteY14" fmla="*/ 177288 h 221533"/>
                <a:gd name="connsiteX15" fmla="*/ 449826 w 455834"/>
                <a:gd name="connsiteY15" fmla="*/ 221533 h 221533"/>
                <a:gd name="connsiteX0" fmla="*/ 110613 w 455834"/>
                <a:gd name="connsiteY0" fmla="*/ 221533 h 221533"/>
                <a:gd name="connsiteX1" fmla="*/ 110613 w 455834"/>
                <a:gd name="connsiteY1" fmla="*/ 221533 h 221533"/>
                <a:gd name="connsiteX2" fmla="*/ 95864 w 455834"/>
                <a:gd name="connsiteY2" fmla="*/ 155165 h 221533"/>
                <a:gd name="connsiteX3" fmla="*/ 73742 w 455834"/>
                <a:gd name="connsiteY3" fmla="*/ 88798 h 221533"/>
                <a:gd name="connsiteX4" fmla="*/ 58993 w 455834"/>
                <a:gd name="connsiteY4" fmla="*/ 66675 h 221533"/>
                <a:gd name="connsiteX5" fmla="*/ 22123 w 455834"/>
                <a:gd name="connsiteY5" fmla="*/ 15056 h 221533"/>
                <a:gd name="connsiteX6" fmla="*/ 0 w 455834"/>
                <a:gd name="connsiteY6" fmla="*/ 7682 h 221533"/>
                <a:gd name="connsiteX7" fmla="*/ 66368 w 455834"/>
                <a:gd name="connsiteY7" fmla="*/ 15056 h 221533"/>
                <a:gd name="connsiteX8" fmla="*/ 132735 w 455834"/>
                <a:gd name="connsiteY8" fmla="*/ 7682 h 221533"/>
                <a:gd name="connsiteX9" fmla="*/ 243348 w 455834"/>
                <a:gd name="connsiteY9" fmla="*/ 22430 h 221533"/>
                <a:gd name="connsiteX10" fmla="*/ 287593 w 455834"/>
                <a:gd name="connsiteY10" fmla="*/ 44553 h 221533"/>
                <a:gd name="connsiteX11" fmla="*/ 353961 w 455834"/>
                <a:gd name="connsiteY11" fmla="*/ 81423 h 221533"/>
                <a:gd name="connsiteX12" fmla="*/ 368710 w 455834"/>
                <a:gd name="connsiteY12" fmla="*/ 96172 h 221533"/>
                <a:gd name="connsiteX13" fmla="*/ 449826 w 455834"/>
                <a:gd name="connsiteY13" fmla="*/ 177288 h 221533"/>
                <a:gd name="connsiteX14" fmla="*/ 449826 w 455834"/>
                <a:gd name="connsiteY14" fmla="*/ 221533 h 221533"/>
                <a:gd name="connsiteX0" fmla="*/ 110613 w 455834"/>
                <a:gd name="connsiteY0" fmla="*/ 221533 h 221533"/>
                <a:gd name="connsiteX1" fmla="*/ 110613 w 455834"/>
                <a:gd name="connsiteY1" fmla="*/ 221533 h 221533"/>
                <a:gd name="connsiteX2" fmla="*/ 95864 w 455834"/>
                <a:gd name="connsiteY2" fmla="*/ 155165 h 221533"/>
                <a:gd name="connsiteX3" fmla="*/ 73742 w 455834"/>
                <a:gd name="connsiteY3" fmla="*/ 88798 h 221533"/>
                <a:gd name="connsiteX4" fmla="*/ 58993 w 455834"/>
                <a:gd name="connsiteY4" fmla="*/ 66675 h 221533"/>
                <a:gd name="connsiteX5" fmla="*/ 22123 w 455834"/>
                <a:gd name="connsiteY5" fmla="*/ 15056 h 221533"/>
                <a:gd name="connsiteX6" fmla="*/ 0 w 455834"/>
                <a:gd name="connsiteY6" fmla="*/ 7682 h 221533"/>
                <a:gd name="connsiteX7" fmla="*/ 66368 w 455834"/>
                <a:gd name="connsiteY7" fmla="*/ 15056 h 221533"/>
                <a:gd name="connsiteX8" fmla="*/ 132735 w 455834"/>
                <a:gd name="connsiteY8" fmla="*/ 7682 h 221533"/>
                <a:gd name="connsiteX9" fmla="*/ 287593 w 455834"/>
                <a:gd name="connsiteY9" fmla="*/ 44553 h 221533"/>
                <a:gd name="connsiteX10" fmla="*/ 353961 w 455834"/>
                <a:gd name="connsiteY10" fmla="*/ 81423 h 221533"/>
                <a:gd name="connsiteX11" fmla="*/ 368710 w 455834"/>
                <a:gd name="connsiteY11" fmla="*/ 96172 h 221533"/>
                <a:gd name="connsiteX12" fmla="*/ 449826 w 455834"/>
                <a:gd name="connsiteY12" fmla="*/ 177288 h 221533"/>
                <a:gd name="connsiteX13" fmla="*/ 449826 w 455834"/>
                <a:gd name="connsiteY13" fmla="*/ 221533 h 221533"/>
                <a:gd name="connsiteX0" fmla="*/ 110613 w 456926"/>
                <a:gd name="connsiteY0" fmla="*/ 221533 h 221533"/>
                <a:gd name="connsiteX1" fmla="*/ 110613 w 456926"/>
                <a:gd name="connsiteY1" fmla="*/ 221533 h 221533"/>
                <a:gd name="connsiteX2" fmla="*/ 95864 w 456926"/>
                <a:gd name="connsiteY2" fmla="*/ 155165 h 221533"/>
                <a:gd name="connsiteX3" fmla="*/ 73742 w 456926"/>
                <a:gd name="connsiteY3" fmla="*/ 88798 h 221533"/>
                <a:gd name="connsiteX4" fmla="*/ 58993 w 456926"/>
                <a:gd name="connsiteY4" fmla="*/ 66675 h 221533"/>
                <a:gd name="connsiteX5" fmla="*/ 22123 w 456926"/>
                <a:gd name="connsiteY5" fmla="*/ 15056 h 221533"/>
                <a:gd name="connsiteX6" fmla="*/ 0 w 456926"/>
                <a:gd name="connsiteY6" fmla="*/ 7682 h 221533"/>
                <a:gd name="connsiteX7" fmla="*/ 66368 w 456926"/>
                <a:gd name="connsiteY7" fmla="*/ 15056 h 221533"/>
                <a:gd name="connsiteX8" fmla="*/ 132735 w 456926"/>
                <a:gd name="connsiteY8" fmla="*/ 7682 h 221533"/>
                <a:gd name="connsiteX9" fmla="*/ 287593 w 456926"/>
                <a:gd name="connsiteY9" fmla="*/ 44553 h 221533"/>
                <a:gd name="connsiteX10" fmla="*/ 353961 w 456926"/>
                <a:gd name="connsiteY10" fmla="*/ 81423 h 221533"/>
                <a:gd name="connsiteX11" fmla="*/ 449826 w 456926"/>
                <a:gd name="connsiteY11" fmla="*/ 177288 h 221533"/>
                <a:gd name="connsiteX12" fmla="*/ 449826 w 456926"/>
                <a:gd name="connsiteY12" fmla="*/ 221533 h 221533"/>
                <a:gd name="connsiteX0" fmla="*/ 110613 w 449826"/>
                <a:gd name="connsiteY0" fmla="*/ 221533 h 221533"/>
                <a:gd name="connsiteX1" fmla="*/ 110613 w 449826"/>
                <a:gd name="connsiteY1" fmla="*/ 221533 h 221533"/>
                <a:gd name="connsiteX2" fmla="*/ 95864 w 449826"/>
                <a:gd name="connsiteY2" fmla="*/ 155165 h 221533"/>
                <a:gd name="connsiteX3" fmla="*/ 73742 w 449826"/>
                <a:gd name="connsiteY3" fmla="*/ 88798 h 221533"/>
                <a:gd name="connsiteX4" fmla="*/ 58993 w 449826"/>
                <a:gd name="connsiteY4" fmla="*/ 66675 h 221533"/>
                <a:gd name="connsiteX5" fmla="*/ 22123 w 449826"/>
                <a:gd name="connsiteY5" fmla="*/ 15056 h 221533"/>
                <a:gd name="connsiteX6" fmla="*/ 0 w 449826"/>
                <a:gd name="connsiteY6" fmla="*/ 7682 h 221533"/>
                <a:gd name="connsiteX7" fmla="*/ 66368 w 449826"/>
                <a:gd name="connsiteY7" fmla="*/ 15056 h 221533"/>
                <a:gd name="connsiteX8" fmla="*/ 132735 w 449826"/>
                <a:gd name="connsiteY8" fmla="*/ 7682 h 221533"/>
                <a:gd name="connsiteX9" fmla="*/ 287593 w 449826"/>
                <a:gd name="connsiteY9" fmla="*/ 44553 h 221533"/>
                <a:gd name="connsiteX10" fmla="*/ 353961 w 449826"/>
                <a:gd name="connsiteY10" fmla="*/ 81423 h 221533"/>
                <a:gd name="connsiteX11" fmla="*/ 449826 w 449826"/>
                <a:gd name="connsiteY11" fmla="*/ 177288 h 221533"/>
                <a:gd name="connsiteX0" fmla="*/ 110613 w 449826"/>
                <a:gd name="connsiteY0" fmla="*/ 221533 h 221533"/>
                <a:gd name="connsiteX1" fmla="*/ 110613 w 449826"/>
                <a:gd name="connsiteY1" fmla="*/ 221533 h 221533"/>
                <a:gd name="connsiteX2" fmla="*/ 73742 w 449826"/>
                <a:gd name="connsiteY2" fmla="*/ 88798 h 221533"/>
                <a:gd name="connsiteX3" fmla="*/ 58993 w 449826"/>
                <a:gd name="connsiteY3" fmla="*/ 66675 h 221533"/>
                <a:gd name="connsiteX4" fmla="*/ 22123 w 449826"/>
                <a:gd name="connsiteY4" fmla="*/ 15056 h 221533"/>
                <a:gd name="connsiteX5" fmla="*/ 0 w 449826"/>
                <a:gd name="connsiteY5" fmla="*/ 7682 h 221533"/>
                <a:gd name="connsiteX6" fmla="*/ 66368 w 449826"/>
                <a:gd name="connsiteY6" fmla="*/ 15056 h 221533"/>
                <a:gd name="connsiteX7" fmla="*/ 132735 w 449826"/>
                <a:gd name="connsiteY7" fmla="*/ 7682 h 221533"/>
                <a:gd name="connsiteX8" fmla="*/ 287593 w 449826"/>
                <a:gd name="connsiteY8" fmla="*/ 44553 h 221533"/>
                <a:gd name="connsiteX9" fmla="*/ 353961 w 449826"/>
                <a:gd name="connsiteY9" fmla="*/ 81423 h 221533"/>
                <a:gd name="connsiteX10" fmla="*/ 449826 w 449826"/>
                <a:gd name="connsiteY10" fmla="*/ 177288 h 221533"/>
                <a:gd name="connsiteX0" fmla="*/ 110613 w 449826"/>
                <a:gd name="connsiteY0" fmla="*/ 221533 h 221533"/>
                <a:gd name="connsiteX1" fmla="*/ 110613 w 449826"/>
                <a:gd name="connsiteY1" fmla="*/ 221533 h 221533"/>
                <a:gd name="connsiteX2" fmla="*/ 73742 w 449826"/>
                <a:gd name="connsiteY2" fmla="*/ 88798 h 221533"/>
                <a:gd name="connsiteX3" fmla="*/ 22123 w 449826"/>
                <a:gd name="connsiteY3" fmla="*/ 15056 h 221533"/>
                <a:gd name="connsiteX4" fmla="*/ 0 w 449826"/>
                <a:gd name="connsiteY4" fmla="*/ 7682 h 221533"/>
                <a:gd name="connsiteX5" fmla="*/ 66368 w 449826"/>
                <a:gd name="connsiteY5" fmla="*/ 15056 h 221533"/>
                <a:gd name="connsiteX6" fmla="*/ 132735 w 449826"/>
                <a:gd name="connsiteY6" fmla="*/ 7682 h 221533"/>
                <a:gd name="connsiteX7" fmla="*/ 287593 w 449826"/>
                <a:gd name="connsiteY7" fmla="*/ 44553 h 221533"/>
                <a:gd name="connsiteX8" fmla="*/ 353961 w 449826"/>
                <a:gd name="connsiteY8" fmla="*/ 81423 h 221533"/>
                <a:gd name="connsiteX9" fmla="*/ 449826 w 449826"/>
                <a:gd name="connsiteY9" fmla="*/ 177288 h 221533"/>
                <a:gd name="connsiteX0" fmla="*/ 110613 w 449826"/>
                <a:gd name="connsiteY0" fmla="*/ 221533 h 221533"/>
                <a:gd name="connsiteX1" fmla="*/ 110613 w 449826"/>
                <a:gd name="connsiteY1" fmla="*/ 221533 h 221533"/>
                <a:gd name="connsiteX2" fmla="*/ 73742 w 449826"/>
                <a:gd name="connsiteY2" fmla="*/ 88798 h 221533"/>
                <a:gd name="connsiteX3" fmla="*/ 22123 w 449826"/>
                <a:gd name="connsiteY3" fmla="*/ 15056 h 221533"/>
                <a:gd name="connsiteX4" fmla="*/ 0 w 449826"/>
                <a:gd name="connsiteY4" fmla="*/ 7682 h 221533"/>
                <a:gd name="connsiteX5" fmla="*/ 132735 w 449826"/>
                <a:gd name="connsiteY5" fmla="*/ 7682 h 221533"/>
                <a:gd name="connsiteX6" fmla="*/ 287593 w 449826"/>
                <a:gd name="connsiteY6" fmla="*/ 44553 h 221533"/>
                <a:gd name="connsiteX7" fmla="*/ 353961 w 449826"/>
                <a:gd name="connsiteY7" fmla="*/ 81423 h 221533"/>
                <a:gd name="connsiteX8" fmla="*/ 449826 w 449826"/>
                <a:gd name="connsiteY8" fmla="*/ 177288 h 221533"/>
                <a:gd name="connsiteX0" fmla="*/ 132480 w 471693"/>
                <a:gd name="connsiteY0" fmla="*/ 214475 h 214475"/>
                <a:gd name="connsiteX1" fmla="*/ 132480 w 471693"/>
                <a:gd name="connsiteY1" fmla="*/ 214475 h 214475"/>
                <a:gd name="connsiteX2" fmla="*/ 95609 w 471693"/>
                <a:gd name="connsiteY2" fmla="*/ 81740 h 214475"/>
                <a:gd name="connsiteX3" fmla="*/ 3797 w 471693"/>
                <a:gd name="connsiteY3" fmla="*/ 178820 h 214475"/>
                <a:gd name="connsiteX4" fmla="*/ 21867 w 471693"/>
                <a:gd name="connsiteY4" fmla="*/ 624 h 214475"/>
                <a:gd name="connsiteX5" fmla="*/ 154602 w 471693"/>
                <a:gd name="connsiteY5" fmla="*/ 624 h 214475"/>
                <a:gd name="connsiteX6" fmla="*/ 309460 w 471693"/>
                <a:gd name="connsiteY6" fmla="*/ 37495 h 214475"/>
                <a:gd name="connsiteX7" fmla="*/ 375828 w 471693"/>
                <a:gd name="connsiteY7" fmla="*/ 74365 h 214475"/>
                <a:gd name="connsiteX8" fmla="*/ 471693 w 471693"/>
                <a:gd name="connsiteY8" fmla="*/ 170230 h 214475"/>
                <a:gd name="connsiteX0" fmla="*/ 111618 w 450831"/>
                <a:gd name="connsiteY0" fmla="*/ 213851 h 213851"/>
                <a:gd name="connsiteX1" fmla="*/ 111618 w 450831"/>
                <a:gd name="connsiteY1" fmla="*/ 213851 h 213851"/>
                <a:gd name="connsiteX2" fmla="*/ 74747 w 450831"/>
                <a:gd name="connsiteY2" fmla="*/ 81116 h 213851"/>
                <a:gd name="connsiteX3" fmla="*/ 1005 w 450831"/>
                <a:gd name="connsiteY3" fmla="*/ 0 h 213851"/>
                <a:gd name="connsiteX4" fmla="*/ 133740 w 450831"/>
                <a:gd name="connsiteY4" fmla="*/ 0 h 213851"/>
                <a:gd name="connsiteX5" fmla="*/ 288598 w 450831"/>
                <a:gd name="connsiteY5" fmla="*/ 36871 h 213851"/>
                <a:gd name="connsiteX6" fmla="*/ 354966 w 450831"/>
                <a:gd name="connsiteY6" fmla="*/ 73741 h 213851"/>
                <a:gd name="connsiteX7" fmla="*/ 450831 w 450831"/>
                <a:gd name="connsiteY7" fmla="*/ 169606 h 213851"/>
                <a:gd name="connsiteX0" fmla="*/ 111618 w 475951"/>
                <a:gd name="connsiteY0" fmla="*/ 213851 h 234264"/>
                <a:gd name="connsiteX1" fmla="*/ 111618 w 475951"/>
                <a:gd name="connsiteY1" fmla="*/ 213851 h 234264"/>
                <a:gd name="connsiteX2" fmla="*/ 74747 w 475951"/>
                <a:gd name="connsiteY2" fmla="*/ 81116 h 234264"/>
                <a:gd name="connsiteX3" fmla="*/ 1005 w 475951"/>
                <a:gd name="connsiteY3" fmla="*/ 0 h 234264"/>
                <a:gd name="connsiteX4" fmla="*/ 133740 w 475951"/>
                <a:gd name="connsiteY4" fmla="*/ 0 h 234264"/>
                <a:gd name="connsiteX5" fmla="*/ 288598 w 475951"/>
                <a:gd name="connsiteY5" fmla="*/ 36871 h 234264"/>
                <a:gd name="connsiteX6" fmla="*/ 354966 w 475951"/>
                <a:gd name="connsiteY6" fmla="*/ 73741 h 234264"/>
                <a:gd name="connsiteX7" fmla="*/ 475951 w 475951"/>
                <a:gd name="connsiteY7" fmla="*/ 234264 h 234264"/>
                <a:gd name="connsiteX0" fmla="*/ 111618 w 354966"/>
                <a:gd name="connsiteY0" fmla="*/ 213851 h 213851"/>
                <a:gd name="connsiteX1" fmla="*/ 111618 w 354966"/>
                <a:gd name="connsiteY1" fmla="*/ 213851 h 213851"/>
                <a:gd name="connsiteX2" fmla="*/ 74747 w 354966"/>
                <a:gd name="connsiteY2" fmla="*/ 81116 h 213851"/>
                <a:gd name="connsiteX3" fmla="*/ 1005 w 354966"/>
                <a:gd name="connsiteY3" fmla="*/ 0 h 213851"/>
                <a:gd name="connsiteX4" fmla="*/ 133740 w 354966"/>
                <a:gd name="connsiteY4" fmla="*/ 0 h 213851"/>
                <a:gd name="connsiteX5" fmla="*/ 288598 w 354966"/>
                <a:gd name="connsiteY5" fmla="*/ 36871 h 213851"/>
                <a:gd name="connsiteX6" fmla="*/ 354966 w 354966"/>
                <a:gd name="connsiteY6" fmla="*/ 73741 h 213851"/>
                <a:gd name="connsiteX0" fmla="*/ 111618 w 475547"/>
                <a:gd name="connsiteY0" fmla="*/ 213851 h 227924"/>
                <a:gd name="connsiteX1" fmla="*/ 111618 w 475547"/>
                <a:gd name="connsiteY1" fmla="*/ 213851 h 227924"/>
                <a:gd name="connsiteX2" fmla="*/ 74747 w 475547"/>
                <a:gd name="connsiteY2" fmla="*/ 81116 h 227924"/>
                <a:gd name="connsiteX3" fmla="*/ 1005 w 475547"/>
                <a:gd name="connsiteY3" fmla="*/ 0 h 227924"/>
                <a:gd name="connsiteX4" fmla="*/ 133740 w 475547"/>
                <a:gd name="connsiteY4" fmla="*/ 0 h 227924"/>
                <a:gd name="connsiteX5" fmla="*/ 288598 w 475547"/>
                <a:gd name="connsiteY5" fmla="*/ 36871 h 227924"/>
                <a:gd name="connsiteX6" fmla="*/ 475547 w 475547"/>
                <a:gd name="connsiteY6" fmla="*/ 227924 h 227924"/>
                <a:gd name="connsiteX0" fmla="*/ 111618 w 475547"/>
                <a:gd name="connsiteY0" fmla="*/ 213851 h 227924"/>
                <a:gd name="connsiteX1" fmla="*/ 111618 w 475547"/>
                <a:gd name="connsiteY1" fmla="*/ 213851 h 227924"/>
                <a:gd name="connsiteX2" fmla="*/ 74747 w 475547"/>
                <a:gd name="connsiteY2" fmla="*/ 81116 h 227924"/>
                <a:gd name="connsiteX3" fmla="*/ 1005 w 475547"/>
                <a:gd name="connsiteY3" fmla="*/ 0 h 227924"/>
                <a:gd name="connsiteX4" fmla="*/ 133740 w 475547"/>
                <a:gd name="connsiteY4" fmla="*/ 0 h 227924"/>
                <a:gd name="connsiteX5" fmla="*/ 288598 w 475547"/>
                <a:gd name="connsiteY5" fmla="*/ 36871 h 227924"/>
                <a:gd name="connsiteX6" fmla="*/ 475547 w 475547"/>
                <a:gd name="connsiteY6" fmla="*/ 227924 h 227924"/>
                <a:gd name="connsiteX0" fmla="*/ 111618 w 475547"/>
                <a:gd name="connsiteY0" fmla="*/ 213851 h 213851"/>
                <a:gd name="connsiteX1" fmla="*/ 111618 w 475547"/>
                <a:gd name="connsiteY1" fmla="*/ 213851 h 213851"/>
                <a:gd name="connsiteX2" fmla="*/ 74747 w 475547"/>
                <a:gd name="connsiteY2" fmla="*/ 81116 h 213851"/>
                <a:gd name="connsiteX3" fmla="*/ 1005 w 475547"/>
                <a:gd name="connsiteY3" fmla="*/ 0 h 213851"/>
                <a:gd name="connsiteX4" fmla="*/ 133740 w 475547"/>
                <a:gd name="connsiteY4" fmla="*/ 0 h 213851"/>
                <a:gd name="connsiteX5" fmla="*/ 288598 w 475547"/>
                <a:gd name="connsiteY5" fmla="*/ 36871 h 213851"/>
                <a:gd name="connsiteX6" fmla="*/ 475547 w 475547"/>
                <a:gd name="connsiteY6" fmla="*/ 208029 h 213851"/>
                <a:gd name="connsiteX0" fmla="*/ 111618 w 455450"/>
                <a:gd name="connsiteY0" fmla="*/ 213851 h 282634"/>
                <a:gd name="connsiteX1" fmla="*/ 111618 w 455450"/>
                <a:gd name="connsiteY1" fmla="*/ 213851 h 282634"/>
                <a:gd name="connsiteX2" fmla="*/ 74747 w 455450"/>
                <a:gd name="connsiteY2" fmla="*/ 81116 h 282634"/>
                <a:gd name="connsiteX3" fmla="*/ 1005 w 455450"/>
                <a:gd name="connsiteY3" fmla="*/ 0 h 282634"/>
                <a:gd name="connsiteX4" fmla="*/ 133740 w 455450"/>
                <a:gd name="connsiteY4" fmla="*/ 0 h 282634"/>
                <a:gd name="connsiteX5" fmla="*/ 288598 w 455450"/>
                <a:gd name="connsiteY5" fmla="*/ 36871 h 282634"/>
                <a:gd name="connsiteX6" fmla="*/ 455450 w 455450"/>
                <a:gd name="connsiteY6" fmla="*/ 282634 h 282634"/>
                <a:gd name="connsiteX0" fmla="*/ 111618 w 460474"/>
                <a:gd name="connsiteY0" fmla="*/ 213851 h 213851"/>
                <a:gd name="connsiteX1" fmla="*/ 111618 w 460474"/>
                <a:gd name="connsiteY1" fmla="*/ 213851 h 213851"/>
                <a:gd name="connsiteX2" fmla="*/ 74747 w 460474"/>
                <a:gd name="connsiteY2" fmla="*/ 81116 h 213851"/>
                <a:gd name="connsiteX3" fmla="*/ 1005 w 460474"/>
                <a:gd name="connsiteY3" fmla="*/ 0 h 213851"/>
                <a:gd name="connsiteX4" fmla="*/ 133740 w 460474"/>
                <a:gd name="connsiteY4" fmla="*/ 0 h 213851"/>
                <a:gd name="connsiteX5" fmla="*/ 288598 w 460474"/>
                <a:gd name="connsiteY5" fmla="*/ 36871 h 213851"/>
                <a:gd name="connsiteX6" fmla="*/ 460474 w 460474"/>
                <a:gd name="connsiteY6" fmla="*/ 213003 h 213851"/>
                <a:gd name="connsiteX0" fmla="*/ 111601 w 460457"/>
                <a:gd name="connsiteY0" fmla="*/ 213851 h 213851"/>
                <a:gd name="connsiteX1" fmla="*/ 111601 w 460457"/>
                <a:gd name="connsiteY1" fmla="*/ 213851 h 213851"/>
                <a:gd name="connsiteX2" fmla="*/ 103868 w 460457"/>
                <a:gd name="connsiteY2" fmla="*/ 133531 h 213851"/>
                <a:gd name="connsiteX3" fmla="*/ 74730 w 460457"/>
                <a:gd name="connsiteY3" fmla="*/ 81116 h 213851"/>
                <a:gd name="connsiteX4" fmla="*/ 988 w 460457"/>
                <a:gd name="connsiteY4" fmla="*/ 0 h 213851"/>
                <a:gd name="connsiteX5" fmla="*/ 133723 w 460457"/>
                <a:gd name="connsiteY5" fmla="*/ 0 h 213851"/>
                <a:gd name="connsiteX6" fmla="*/ 288581 w 460457"/>
                <a:gd name="connsiteY6" fmla="*/ 36871 h 213851"/>
                <a:gd name="connsiteX7" fmla="*/ 460457 w 460457"/>
                <a:gd name="connsiteY7" fmla="*/ 213003 h 213851"/>
                <a:gd name="connsiteX0" fmla="*/ 111852 w 460708"/>
                <a:gd name="connsiteY0" fmla="*/ 213851 h 213851"/>
                <a:gd name="connsiteX1" fmla="*/ 111852 w 460708"/>
                <a:gd name="connsiteY1" fmla="*/ 213851 h 213851"/>
                <a:gd name="connsiteX2" fmla="*/ 104119 w 460708"/>
                <a:gd name="connsiteY2" fmla="*/ 133531 h 213851"/>
                <a:gd name="connsiteX3" fmla="*/ 59908 w 460708"/>
                <a:gd name="connsiteY3" fmla="*/ 66194 h 213851"/>
                <a:gd name="connsiteX4" fmla="*/ 1239 w 460708"/>
                <a:gd name="connsiteY4" fmla="*/ 0 h 213851"/>
                <a:gd name="connsiteX5" fmla="*/ 133974 w 460708"/>
                <a:gd name="connsiteY5" fmla="*/ 0 h 213851"/>
                <a:gd name="connsiteX6" fmla="*/ 288832 w 460708"/>
                <a:gd name="connsiteY6" fmla="*/ 36871 h 213851"/>
                <a:gd name="connsiteX7" fmla="*/ 460708 w 460708"/>
                <a:gd name="connsiteY7" fmla="*/ 213003 h 213851"/>
                <a:gd name="connsiteX0" fmla="*/ 131552 w 480408"/>
                <a:gd name="connsiteY0" fmla="*/ 228027 h 228027"/>
                <a:gd name="connsiteX1" fmla="*/ 131552 w 480408"/>
                <a:gd name="connsiteY1" fmla="*/ 228027 h 228027"/>
                <a:gd name="connsiteX2" fmla="*/ 123819 w 480408"/>
                <a:gd name="connsiteY2" fmla="*/ 147707 h 228027"/>
                <a:gd name="connsiteX3" fmla="*/ 79608 w 480408"/>
                <a:gd name="connsiteY3" fmla="*/ 80370 h 228027"/>
                <a:gd name="connsiteX4" fmla="*/ 20939 w 480408"/>
                <a:gd name="connsiteY4" fmla="*/ 14176 h 228027"/>
                <a:gd name="connsiteX5" fmla="*/ 153674 w 480408"/>
                <a:gd name="connsiteY5" fmla="*/ 14176 h 228027"/>
                <a:gd name="connsiteX6" fmla="*/ 308532 w 480408"/>
                <a:gd name="connsiteY6" fmla="*/ 51047 h 228027"/>
                <a:gd name="connsiteX7" fmla="*/ 480408 w 480408"/>
                <a:gd name="connsiteY7" fmla="*/ 227179 h 228027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2880 w 459469"/>
                <a:gd name="connsiteY2" fmla="*/ 133531 h 213851"/>
                <a:gd name="connsiteX3" fmla="*/ 58669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2880 w 459469"/>
                <a:gd name="connsiteY2" fmla="*/ 133531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2880 w 459469"/>
                <a:gd name="connsiteY2" fmla="*/ 133531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2880 w 459469"/>
                <a:gd name="connsiteY2" fmla="*/ 133531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2880 w 459469"/>
                <a:gd name="connsiteY2" fmla="*/ 133531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2880 w 459469"/>
                <a:gd name="connsiteY2" fmla="*/ 133531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94952 w 459469"/>
                <a:gd name="connsiteY2" fmla="*/ 133531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94952 w 459469"/>
                <a:gd name="connsiteY2" fmla="*/ 133531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5523 w 459469"/>
                <a:gd name="connsiteY2" fmla="*/ 138764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5523 w 459469"/>
                <a:gd name="connsiteY2" fmla="*/ 138764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5523 w 459469"/>
                <a:gd name="connsiteY2" fmla="*/ 138764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0237 w 459469"/>
                <a:gd name="connsiteY2" fmla="*/ 141379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9469" h="213851">
                  <a:moveTo>
                    <a:pt x="110613" y="213851"/>
                  </a:moveTo>
                  <a:lnTo>
                    <a:pt x="110613" y="213851"/>
                  </a:lnTo>
                  <a:cubicBezTo>
                    <a:pt x="108884" y="201772"/>
                    <a:pt x="109025" y="173966"/>
                    <a:pt x="100237" y="141379"/>
                  </a:cubicBezTo>
                  <a:cubicBezTo>
                    <a:pt x="94091" y="108792"/>
                    <a:pt x="83303" y="89757"/>
                    <a:pt x="66597" y="66194"/>
                  </a:cubicBezTo>
                  <a:cubicBezTo>
                    <a:pt x="49891" y="42631"/>
                    <a:pt x="37737" y="29215"/>
                    <a:pt x="0" y="0"/>
                  </a:cubicBezTo>
                  <a:lnTo>
                    <a:pt x="132735" y="0"/>
                  </a:lnTo>
                  <a:cubicBezTo>
                    <a:pt x="169606" y="4916"/>
                    <a:pt x="233137" y="1371"/>
                    <a:pt x="287593" y="36871"/>
                  </a:cubicBezTo>
                  <a:cubicBezTo>
                    <a:pt x="342049" y="72372"/>
                    <a:pt x="393075" y="105500"/>
                    <a:pt x="459469" y="213003"/>
                  </a:cubicBezTo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2" name="フリーフォーム 411"/>
            <p:cNvSpPr/>
            <p:nvPr/>
          </p:nvSpPr>
          <p:spPr bwMode="auto">
            <a:xfrm flipV="1">
              <a:off x="8804648" y="5733256"/>
              <a:ext cx="504057" cy="216024"/>
            </a:xfrm>
            <a:custGeom>
              <a:avLst/>
              <a:gdLst>
                <a:gd name="connsiteX0" fmla="*/ 110613 w 453462"/>
                <a:gd name="connsiteY0" fmla="*/ 221533 h 221533"/>
                <a:gd name="connsiteX1" fmla="*/ 110613 w 453462"/>
                <a:gd name="connsiteY1" fmla="*/ 221533 h 221533"/>
                <a:gd name="connsiteX2" fmla="*/ 95864 w 453462"/>
                <a:gd name="connsiteY2" fmla="*/ 155165 h 221533"/>
                <a:gd name="connsiteX3" fmla="*/ 73742 w 453462"/>
                <a:gd name="connsiteY3" fmla="*/ 88798 h 221533"/>
                <a:gd name="connsiteX4" fmla="*/ 58993 w 453462"/>
                <a:gd name="connsiteY4" fmla="*/ 66675 h 221533"/>
                <a:gd name="connsiteX5" fmla="*/ 22123 w 453462"/>
                <a:gd name="connsiteY5" fmla="*/ 15056 h 221533"/>
                <a:gd name="connsiteX6" fmla="*/ 0 w 453462"/>
                <a:gd name="connsiteY6" fmla="*/ 7682 h 221533"/>
                <a:gd name="connsiteX7" fmla="*/ 66368 w 453462"/>
                <a:gd name="connsiteY7" fmla="*/ 15056 h 221533"/>
                <a:gd name="connsiteX8" fmla="*/ 132735 w 453462"/>
                <a:gd name="connsiteY8" fmla="*/ 7682 h 221533"/>
                <a:gd name="connsiteX9" fmla="*/ 243348 w 453462"/>
                <a:gd name="connsiteY9" fmla="*/ 22430 h 221533"/>
                <a:gd name="connsiteX10" fmla="*/ 265471 w 453462"/>
                <a:gd name="connsiteY10" fmla="*/ 29804 h 221533"/>
                <a:gd name="connsiteX11" fmla="*/ 287593 w 453462"/>
                <a:gd name="connsiteY11" fmla="*/ 44553 h 221533"/>
                <a:gd name="connsiteX12" fmla="*/ 309716 w 453462"/>
                <a:gd name="connsiteY12" fmla="*/ 51927 h 221533"/>
                <a:gd name="connsiteX13" fmla="*/ 353961 w 453462"/>
                <a:gd name="connsiteY13" fmla="*/ 81423 h 221533"/>
                <a:gd name="connsiteX14" fmla="*/ 368710 w 453462"/>
                <a:gd name="connsiteY14" fmla="*/ 96172 h 221533"/>
                <a:gd name="connsiteX15" fmla="*/ 390832 w 453462"/>
                <a:gd name="connsiteY15" fmla="*/ 103546 h 221533"/>
                <a:gd name="connsiteX16" fmla="*/ 449826 w 453462"/>
                <a:gd name="connsiteY16" fmla="*/ 177288 h 221533"/>
                <a:gd name="connsiteX17" fmla="*/ 449826 w 453462"/>
                <a:gd name="connsiteY17" fmla="*/ 221533 h 221533"/>
                <a:gd name="connsiteX0" fmla="*/ 110613 w 455834"/>
                <a:gd name="connsiteY0" fmla="*/ 221533 h 221533"/>
                <a:gd name="connsiteX1" fmla="*/ 110613 w 455834"/>
                <a:gd name="connsiteY1" fmla="*/ 221533 h 221533"/>
                <a:gd name="connsiteX2" fmla="*/ 95864 w 455834"/>
                <a:gd name="connsiteY2" fmla="*/ 155165 h 221533"/>
                <a:gd name="connsiteX3" fmla="*/ 73742 w 455834"/>
                <a:gd name="connsiteY3" fmla="*/ 88798 h 221533"/>
                <a:gd name="connsiteX4" fmla="*/ 58993 w 455834"/>
                <a:gd name="connsiteY4" fmla="*/ 66675 h 221533"/>
                <a:gd name="connsiteX5" fmla="*/ 22123 w 455834"/>
                <a:gd name="connsiteY5" fmla="*/ 15056 h 221533"/>
                <a:gd name="connsiteX6" fmla="*/ 0 w 455834"/>
                <a:gd name="connsiteY6" fmla="*/ 7682 h 221533"/>
                <a:gd name="connsiteX7" fmla="*/ 66368 w 455834"/>
                <a:gd name="connsiteY7" fmla="*/ 15056 h 221533"/>
                <a:gd name="connsiteX8" fmla="*/ 132735 w 455834"/>
                <a:gd name="connsiteY8" fmla="*/ 7682 h 221533"/>
                <a:gd name="connsiteX9" fmla="*/ 243348 w 455834"/>
                <a:gd name="connsiteY9" fmla="*/ 22430 h 221533"/>
                <a:gd name="connsiteX10" fmla="*/ 265471 w 455834"/>
                <a:gd name="connsiteY10" fmla="*/ 29804 h 221533"/>
                <a:gd name="connsiteX11" fmla="*/ 287593 w 455834"/>
                <a:gd name="connsiteY11" fmla="*/ 44553 h 221533"/>
                <a:gd name="connsiteX12" fmla="*/ 309716 w 455834"/>
                <a:gd name="connsiteY12" fmla="*/ 51927 h 221533"/>
                <a:gd name="connsiteX13" fmla="*/ 353961 w 455834"/>
                <a:gd name="connsiteY13" fmla="*/ 81423 h 221533"/>
                <a:gd name="connsiteX14" fmla="*/ 368710 w 455834"/>
                <a:gd name="connsiteY14" fmla="*/ 96172 h 221533"/>
                <a:gd name="connsiteX15" fmla="*/ 449826 w 455834"/>
                <a:gd name="connsiteY15" fmla="*/ 177288 h 221533"/>
                <a:gd name="connsiteX16" fmla="*/ 449826 w 455834"/>
                <a:gd name="connsiteY16" fmla="*/ 221533 h 221533"/>
                <a:gd name="connsiteX0" fmla="*/ 110613 w 455834"/>
                <a:gd name="connsiteY0" fmla="*/ 221533 h 221533"/>
                <a:gd name="connsiteX1" fmla="*/ 110613 w 455834"/>
                <a:gd name="connsiteY1" fmla="*/ 221533 h 221533"/>
                <a:gd name="connsiteX2" fmla="*/ 95864 w 455834"/>
                <a:gd name="connsiteY2" fmla="*/ 155165 h 221533"/>
                <a:gd name="connsiteX3" fmla="*/ 73742 w 455834"/>
                <a:gd name="connsiteY3" fmla="*/ 88798 h 221533"/>
                <a:gd name="connsiteX4" fmla="*/ 58993 w 455834"/>
                <a:gd name="connsiteY4" fmla="*/ 66675 h 221533"/>
                <a:gd name="connsiteX5" fmla="*/ 22123 w 455834"/>
                <a:gd name="connsiteY5" fmla="*/ 15056 h 221533"/>
                <a:gd name="connsiteX6" fmla="*/ 0 w 455834"/>
                <a:gd name="connsiteY6" fmla="*/ 7682 h 221533"/>
                <a:gd name="connsiteX7" fmla="*/ 66368 w 455834"/>
                <a:gd name="connsiteY7" fmla="*/ 15056 h 221533"/>
                <a:gd name="connsiteX8" fmla="*/ 132735 w 455834"/>
                <a:gd name="connsiteY8" fmla="*/ 7682 h 221533"/>
                <a:gd name="connsiteX9" fmla="*/ 243348 w 455834"/>
                <a:gd name="connsiteY9" fmla="*/ 22430 h 221533"/>
                <a:gd name="connsiteX10" fmla="*/ 265471 w 455834"/>
                <a:gd name="connsiteY10" fmla="*/ 29804 h 221533"/>
                <a:gd name="connsiteX11" fmla="*/ 287593 w 455834"/>
                <a:gd name="connsiteY11" fmla="*/ 44553 h 221533"/>
                <a:gd name="connsiteX12" fmla="*/ 353961 w 455834"/>
                <a:gd name="connsiteY12" fmla="*/ 81423 h 221533"/>
                <a:gd name="connsiteX13" fmla="*/ 368710 w 455834"/>
                <a:gd name="connsiteY13" fmla="*/ 96172 h 221533"/>
                <a:gd name="connsiteX14" fmla="*/ 449826 w 455834"/>
                <a:gd name="connsiteY14" fmla="*/ 177288 h 221533"/>
                <a:gd name="connsiteX15" fmla="*/ 449826 w 455834"/>
                <a:gd name="connsiteY15" fmla="*/ 221533 h 221533"/>
                <a:gd name="connsiteX0" fmla="*/ 110613 w 455834"/>
                <a:gd name="connsiteY0" fmla="*/ 221533 h 221533"/>
                <a:gd name="connsiteX1" fmla="*/ 110613 w 455834"/>
                <a:gd name="connsiteY1" fmla="*/ 221533 h 221533"/>
                <a:gd name="connsiteX2" fmla="*/ 95864 w 455834"/>
                <a:gd name="connsiteY2" fmla="*/ 155165 h 221533"/>
                <a:gd name="connsiteX3" fmla="*/ 73742 w 455834"/>
                <a:gd name="connsiteY3" fmla="*/ 88798 h 221533"/>
                <a:gd name="connsiteX4" fmla="*/ 58993 w 455834"/>
                <a:gd name="connsiteY4" fmla="*/ 66675 h 221533"/>
                <a:gd name="connsiteX5" fmla="*/ 22123 w 455834"/>
                <a:gd name="connsiteY5" fmla="*/ 15056 h 221533"/>
                <a:gd name="connsiteX6" fmla="*/ 0 w 455834"/>
                <a:gd name="connsiteY6" fmla="*/ 7682 h 221533"/>
                <a:gd name="connsiteX7" fmla="*/ 66368 w 455834"/>
                <a:gd name="connsiteY7" fmla="*/ 15056 h 221533"/>
                <a:gd name="connsiteX8" fmla="*/ 132735 w 455834"/>
                <a:gd name="connsiteY8" fmla="*/ 7682 h 221533"/>
                <a:gd name="connsiteX9" fmla="*/ 243348 w 455834"/>
                <a:gd name="connsiteY9" fmla="*/ 22430 h 221533"/>
                <a:gd name="connsiteX10" fmla="*/ 287593 w 455834"/>
                <a:gd name="connsiteY10" fmla="*/ 44553 h 221533"/>
                <a:gd name="connsiteX11" fmla="*/ 353961 w 455834"/>
                <a:gd name="connsiteY11" fmla="*/ 81423 h 221533"/>
                <a:gd name="connsiteX12" fmla="*/ 368710 w 455834"/>
                <a:gd name="connsiteY12" fmla="*/ 96172 h 221533"/>
                <a:gd name="connsiteX13" fmla="*/ 449826 w 455834"/>
                <a:gd name="connsiteY13" fmla="*/ 177288 h 221533"/>
                <a:gd name="connsiteX14" fmla="*/ 449826 w 455834"/>
                <a:gd name="connsiteY14" fmla="*/ 221533 h 221533"/>
                <a:gd name="connsiteX0" fmla="*/ 110613 w 455834"/>
                <a:gd name="connsiteY0" fmla="*/ 221533 h 221533"/>
                <a:gd name="connsiteX1" fmla="*/ 110613 w 455834"/>
                <a:gd name="connsiteY1" fmla="*/ 221533 h 221533"/>
                <a:gd name="connsiteX2" fmla="*/ 95864 w 455834"/>
                <a:gd name="connsiteY2" fmla="*/ 155165 h 221533"/>
                <a:gd name="connsiteX3" fmla="*/ 73742 w 455834"/>
                <a:gd name="connsiteY3" fmla="*/ 88798 h 221533"/>
                <a:gd name="connsiteX4" fmla="*/ 58993 w 455834"/>
                <a:gd name="connsiteY4" fmla="*/ 66675 h 221533"/>
                <a:gd name="connsiteX5" fmla="*/ 22123 w 455834"/>
                <a:gd name="connsiteY5" fmla="*/ 15056 h 221533"/>
                <a:gd name="connsiteX6" fmla="*/ 0 w 455834"/>
                <a:gd name="connsiteY6" fmla="*/ 7682 h 221533"/>
                <a:gd name="connsiteX7" fmla="*/ 66368 w 455834"/>
                <a:gd name="connsiteY7" fmla="*/ 15056 h 221533"/>
                <a:gd name="connsiteX8" fmla="*/ 132735 w 455834"/>
                <a:gd name="connsiteY8" fmla="*/ 7682 h 221533"/>
                <a:gd name="connsiteX9" fmla="*/ 287593 w 455834"/>
                <a:gd name="connsiteY9" fmla="*/ 44553 h 221533"/>
                <a:gd name="connsiteX10" fmla="*/ 353961 w 455834"/>
                <a:gd name="connsiteY10" fmla="*/ 81423 h 221533"/>
                <a:gd name="connsiteX11" fmla="*/ 368710 w 455834"/>
                <a:gd name="connsiteY11" fmla="*/ 96172 h 221533"/>
                <a:gd name="connsiteX12" fmla="*/ 449826 w 455834"/>
                <a:gd name="connsiteY12" fmla="*/ 177288 h 221533"/>
                <a:gd name="connsiteX13" fmla="*/ 449826 w 455834"/>
                <a:gd name="connsiteY13" fmla="*/ 221533 h 221533"/>
                <a:gd name="connsiteX0" fmla="*/ 110613 w 456926"/>
                <a:gd name="connsiteY0" fmla="*/ 221533 h 221533"/>
                <a:gd name="connsiteX1" fmla="*/ 110613 w 456926"/>
                <a:gd name="connsiteY1" fmla="*/ 221533 h 221533"/>
                <a:gd name="connsiteX2" fmla="*/ 95864 w 456926"/>
                <a:gd name="connsiteY2" fmla="*/ 155165 h 221533"/>
                <a:gd name="connsiteX3" fmla="*/ 73742 w 456926"/>
                <a:gd name="connsiteY3" fmla="*/ 88798 h 221533"/>
                <a:gd name="connsiteX4" fmla="*/ 58993 w 456926"/>
                <a:gd name="connsiteY4" fmla="*/ 66675 h 221533"/>
                <a:gd name="connsiteX5" fmla="*/ 22123 w 456926"/>
                <a:gd name="connsiteY5" fmla="*/ 15056 h 221533"/>
                <a:gd name="connsiteX6" fmla="*/ 0 w 456926"/>
                <a:gd name="connsiteY6" fmla="*/ 7682 h 221533"/>
                <a:gd name="connsiteX7" fmla="*/ 66368 w 456926"/>
                <a:gd name="connsiteY7" fmla="*/ 15056 h 221533"/>
                <a:gd name="connsiteX8" fmla="*/ 132735 w 456926"/>
                <a:gd name="connsiteY8" fmla="*/ 7682 h 221533"/>
                <a:gd name="connsiteX9" fmla="*/ 287593 w 456926"/>
                <a:gd name="connsiteY9" fmla="*/ 44553 h 221533"/>
                <a:gd name="connsiteX10" fmla="*/ 353961 w 456926"/>
                <a:gd name="connsiteY10" fmla="*/ 81423 h 221533"/>
                <a:gd name="connsiteX11" fmla="*/ 449826 w 456926"/>
                <a:gd name="connsiteY11" fmla="*/ 177288 h 221533"/>
                <a:gd name="connsiteX12" fmla="*/ 449826 w 456926"/>
                <a:gd name="connsiteY12" fmla="*/ 221533 h 221533"/>
                <a:gd name="connsiteX0" fmla="*/ 110613 w 449826"/>
                <a:gd name="connsiteY0" fmla="*/ 221533 h 221533"/>
                <a:gd name="connsiteX1" fmla="*/ 110613 w 449826"/>
                <a:gd name="connsiteY1" fmla="*/ 221533 h 221533"/>
                <a:gd name="connsiteX2" fmla="*/ 95864 w 449826"/>
                <a:gd name="connsiteY2" fmla="*/ 155165 h 221533"/>
                <a:gd name="connsiteX3" fmla="*/ 73742 w 449826"/>
                <a:gd name="connsiteY3" fmla="*/ 88798 h 221533"/>
                <a:gd name="connsiteX4" fmla="*/ 58993 w 449826"/>
                <a:gd name="connsiteY4" fmla="*/ 66675 h 221533"/>
                <a:gd name="connsiteX5" fmla="*/ 22123 w 449826"/>
                <a:gd name="connsiteY5" fmla="*/ 15056 h 221533"/>
                <a:gd name="connsiteX6" fmla="*/ 0 w 449826"/>
                <a:gd name="connsiteY6" fmla="*/ 7682 h 221533"/>
                <a:gd name="connsiteX7" fmla="*/ 66368 w 449826"/>
                <a:gd name="connsiteY7" fmla="*/ 15056 h 221533"/>
                <a:gd name="connsiteX8" fmla="*/ 132735 w 449826"/>
                <a:gd name="connsiteY8" fmla="*/ 7682 h 221533"/>
                <a:gd name="connsiteX9" fmla="*/ 287593 w 449826"/>
                <a:gd name="connsiteY9" fmla="*/ 44553 h 221533"/>
                <a:gd name="connsiteX10" fmla="*/ 353961 w 449826"/>
                <a:gd name="connsiteY10" fmla="*/ 81423 h 221533"/>
                <a:gd name="connsiteX11" fmla="*/ 449826 w 449826"/>
                <a:gd name="connsiteY11" fmla="*/ 177288 h 221533"/>
                <a:gd name="connsiteX0" fmla="*/ 110613 w 449826"/>
                <a:gd name="connsiteY0" fmla="*/ 221533 h 221533"/>
                <a:gd name="connsiteX1" fmla="*/ 110613 w 449826"/>
                <a:gd name="connsiteY1" fmla="*/ 221533 h 221533"/>
                <a:gd name="connsiteX2" fmla="*/ 73742 w 449826"/>
                <a:gd name="connsiteY2" fmla="*/ 88798 h 221533"/>
                <a:gd name="connsiteX3" fmla="*/ 58993 w 449826"/>
                <a:gd name="connsiteY3" fmla="*/ 66675 h 221533"/>
                <a:gd name="connsiteX4" fmla="*/ 22123 w 449826"/>
                <a:gd name="connsiteY4" fmla="*/ 15056 h 221533"/>
                <a:gd name="connsiteX5" fmla="*/ 0 w 449826"/>
                <a:gd name="connsiteY5" fmla="*/ 7682 h 221533"/>
                <a:gd name="connsiteX6" fmla="*/ 66368 w 449826"/>
                <a:gd name="connsiteY6" fmla="*/ 15056 h 221533"/>
                <a:gd name="connsiteX7" fmla="*/ 132735 w 449826"/>
                <a:gd name="connsiteY7" fmla="*/ 7682 h 221533"/>
                <a:gd name="connsiteX8" fmla="*/ 287593 w 449826"/>
                <a:gd name="connsiteY8" fmla="*/ 44553 h 221533"/>
                <a:gd name="connsiteX9" fmla="*/ 353961 w 449826"/>
                <a:gd name="connsiteY9" fmla="*/ 81423 h 221533"/>
                <a:gd name="connsiteX10" fmla="*/ 449826 w 449826"/>
                <a:gd name="connsiteY10" fmla="*/ 177288 h 221533"/>
                <a:gd name="connsiteX0" fmla="*/ 110613 w 449826"/>
                <a:gd name="connsiteY0" fmla="*/ 221533 h 221533"/>
                <a:gd name="connsiteX1" fmla="*/ 110613 w 449826"/>
                <a:gd name="connsiteY1" fmla="*/ 221533 h 221533"/>
                <a:gd name="connsiteX2" fmla="*/ 73742 w 449826"/>
                <a:gd name="connsiteY2" fmla="*/ 88798 h 221533"/>
                <a:gd name="connsiteX3" fmla="*/ 22123 w 449826"/>
                <a:gd name="connsiteY3" fmla="*/ 15056 h 221533"/>
                <a:gd name="connsiteX4" fmla="*/ 0 w 449826"/>
                <a:gd name="connsiteY4" fmla="*/ 7682 h 221533"/>
                <a:gd name="connsiteX5" fmla="*/ 66368 w 449826"/>
                <a:gd name="connsiteY5" fmla="*/ 15056 h 221533"/>
                <a:gd name="connsiteX6" fmla="*/ 132735 w 449826"/>
                <a:gd name="connsiteY6" fmla="*/ 7682 h 221533"/>
                <a:gd name="connsiteX7" fmla="*/ 287593 w 449826"/>
                <a:gd name="connsiteY7" fmla="*/ 44553 h 221533"/>
                <a:gd name="connsiteX8" fmla="*/ 353961 w 449826"/>
                <a:gd name="connsiteY8" fmla="*/ 81423 h 221533"/>
                <a:gd name="connsiteX9" fmla="*/ 449826 w 449826"/>
                <a:gd name="connsiteY9" fmla="*/ 177288 h 221533"/>
                <a:gd name="connsiteX0" fmla="*/ 110613 w 449826"/>
                <a:gd name="connsiteY0" fmla="*/ 221533 h 221533"/>
                <a:gd name="connsiteX1" fmla="*/ 110613 w 449826"/>
                <a:gd name="connsiteY1" fmla="*/ 221533 h 221533"/>
                <a:gd name="connsiteX2" fmla="*/ 73742 w 449826"/>
                <a:gd name="connsiteY2" fmla="*/ 88798 h 221533"/>
                <a:gd name="connsiteX3" fmla="*/ 22123 w 449826"/>
                <a:gd name="connsiteY3" fmla="*/ 15056 h 221533"/>
                <a:gd name="connsiteX4" fmla="*/ 0 w 449826"/>
                <a:gd name="connsiteY4" fmla="*/ 7682 h 221533"/>
                <a:gd name="connsiteX5" fmla="*/ 132735 w 449826"/>
                <a:gd name="connsiteY5" fmla="*/ 7682 h 221533"/>
                <a:gd name="connsiteX6" fmla="*/ 287593 w 449826"/>
                <a:gd name="connsiteY6" fmla="*/ 44553 h 221533"/>
                <a:gd name="connsiteX7" fmla="*/ 353961 w 449826"/>
                <a:gd name="connsiteY7" fmla="*/ 81423 h 221533"/>
                <a:gd name="connsiteX8" fmla="*/ 449826 w 449826"/>
                <a:gd name="connsiteY8" fmla="*/ 177288 h 221533"/>
                <a:gd name="connsiteX0" fmla="*/ 132480 w 471693"/>
                <a:gd name="connsiteY0" fmla="*/ 214475 h 214475"/>
                <a:gd name="connsiteX1" fmla="*/ 132480 w 471693"/>
                <a:gd name="connsiteY1" fmla="*/ 214475 h 214475"/>
                <a:gd name="connsiteX2" fmla="*/ 95609 w 471693"/>
                <a:gd name="connsiteY2" fmla="*/ 81740 h 214475"/>
                <a:gd name="connsiteX3" fmla="*/ 3797 w 471693"/>
                <a:gd name="connsiteY3" fmla="*/ 178820 h 214475"/>
                <a:gd name="connsiteX4" fmla="*/ 21867 w 471693"/>
                <a:gd name="connsiteY4" fmla="*/ 624 h 214475"/>
                <a:gd name="connsiteX5" fmla="*/ 154602 w 471693"/>
                <a:gd name="connsiteY5" fmla="*/ 624 h 214475"/>
                <a:gd name="connsiteX6" fmla="*/ 309460 w 471693"/>
                <a:gd name="connsiteY6" fmla="*/ 37495 h 214475"/>
                <a:gd name="connsiteX7" fmla="*/ 375828 w 471693"/>
                <a:gd name="connsiteY7" fmla="*/ 74365 h 214475"/>
                <a:gd name="connsiteX8" fmla="*/ 471693 w 471693"/>
                <a:gd name="connsiteY8" fmla="*/ 170230 h 214475"/>
                <a:gd name="connsiteX0" fmla="*/ 111618 w 450831"/>
                <a:gd name="connsiteY0" fmla="*/ 213851 h 213851"/>
                <a:gd name="connsiteX1" fmla="*/ 111618 w 450831"/>
                <a:gd name="connsiteY1" fmla="*/ 213851 h 213851"/>
                <a:gd name="connsiteX2" fmla="*/ 74747 w 450831"/>
                <a:gd name="connsiteY2" fmla="*/ 81116 h 213851"/>
                <a:gd name="connsiteX3" fmla="*/ 1005 w 450831"/>
                <a:gd name="connsiteY3" fmla="*/ 0 h 213851"/>
                <a:gd name="connsiteX4" fmla="*/ 133740 w 450831"/>
                <a:gd name="connsiteY4" fmla="*/ 0 h 213851"/>
                <a:gd name="connsiteX5" fmla="*/ 288598 w 450831"/>
                <a:gd name="connsiteY5" fmla="*/ 36871 h 213851"/>
                <a:gd name="connsiteX6" fmla="*/ 354966 w 450831"/>
                <a:gd name="connsiteY6" fmla="*/ 73741 h 213851"/>
                <a:gd name="connsiteX7" fmla="*/ 450831 w 450831"/>
                <a:gd name="connsiteY7" fmla="*/ 169606 h 213851"/>
                <a:gd name="connsiteX0" fmla="*/ 111618 w 475951"/>
                <a:gd name="connsiteY0" fmla="*/ 213851 h 234264"/>
                <a:gd name="connsiteX1" fmla="*/ 111618 w 475951"/>
                <a:gd name="connsiteY1" fmla="*/ 213851 h 234264"/>
                <a:gd name="connsiteX2" fmla="*/ 74747 w 475951"/>
                <a:gd name="connsiteY2" fmla="*/ 81116 h 234264"/>
                <a:gd name="connsiteX3" fmla="*/ 1005 w 475951"/>
                <a:gd name="connsiteY3" fmla="*/ 0 h 234264"/>
                <a:gd name="connsiteX4" fmla="*/ 133740 w 475951"/>
                <a:gd name="connsiteY4" fmla="*/ 0 h 234264"/>
                <a:gd name="connsiteX5" fmla="*/ 288598 w 475951"/>
                <a:gd name="connsiteY5" fmla="*/ 36871 h 234264"/>
                <a:gd name="connsiteX6" fmla="*/ 354966 w 475951"/>
                <a:gd name="connsiteY6" fmla="*/ 73741 h 234264"/>
                <a:gd name="connsiteX7" fmla="*/ 475951 w 475951"/>
                <a:gd name="connsiteY7" fmla="*/ 234264 h 234264"/>
                <a:gd name="connsiteX0" fmla="*/ 111618 w 354966"/>
                <a:gd name="connsiteY0" fmla="*/ 213851 h 213851"/>
                <a:gd name="connsiteX1" fmla="*/ 111618 w 354966"/>
                <a:gd name="connsiteY1" fmla="*/ 213851 h 213851"/>
                <a:gd name="connsiteX2" fmla="*/ 74747 w 354966"/>
                <a:gd name="connsiteY2" fmla="*/ 81116 h 213851"/>
                <a:gd name="connsiteX3" fmla="*/ 1005 w 354966"/>
                <a:gd name="connsiteY3" fmla="*/ 0 h 213851"/>
                <a:gd name="connsiteX4" fmla="*/ 133740 w 354966"/>
                <a:gd name="connsiteY4" fmla="*/ 0 h 213851"/>
                <a:gd name="connsiteX5" fmla="*/ 288598 w 354966"/>
                <a:gd name="connsiteY5" fmla="*/ 36871 h 213851"/>
                <a:gd name="connsiteX6" fmla="*/ 354966 w 354966"/>
                <a:gd name="connsiteY6" fmla="*/ 73741 h 213851"/>
                <a:gd name="connsiteX0" fmla="*/ 111618 w 475547"/>
                <a:gd name="connsiteY0" fmla="*/ 213851 h 227924"/>
                <a:gd name="connsiteX1" fmla="*/ 111618 w 475547"/>
                <a:gd name="connsiteY1" fmla="*/ 213851 h 227924"/>
                <a:gd name="connsiteX2" fmla="*/ 74747 w 475547"/>
                <a:gd name="connsiteY2" fmla="*/ 81116 h 227924"/>
                <a:gd name="connsiteX3" fmla="*/ 1005 w 475547"/>
                <a:gd name="connsiteY3" fmla="*/ 0 h 227924"/>
                <a:gd name="connsiteX4" fmla="*/ 133740 w 475547"/>
                <a:gd name="connsiteY4" fmla="*/ 0 h 227924"/>
                <a:gd name="connsiteX5" fmla="*/ 288598 w 475547"/>
                <a:gd name="connsiteY5" fmla="*/ 36871 h 227924"/>
                <a:gd name="connsiteX6" fmla="*/ 475547 w 475547"/>
                <a:gd name="connsiteY6" fmla="*/ 227924 h 227924"/>
                <a:gd name="connsiteX0" fmla="*/ 111618 w 475547"/>
                <a:gd name="connsiteY0" fmla="*/ 213851 h 227924"/>
                <a:gd name="connsiteX1" fmla="*/ 111618 w 475547"/>
                <a:gd name="connsiteY1" fmla="*/ 213851 h 227924"/>
                <a:gd name="connsiteX2" fmla="*/ 74747 w 475547"/>
                <a:gd name="connsiteY2" fmla="*/ 81116 h 227924"/>
                <a:gd name="connsiteX3" fmla="*/ 1005 w 475547"/>
                <a:gd name="connsiteY3" fmla="*/ 0 h 227924"/>
                <a:gd name="connsiteX4" fmla="*/ 133740 w 475547"/>
                <a:gd name="connsiteY4" fmla="*/ 0 h 227924"/>
                <a:gd name="connsiteX5" fmla="*/ 288598 w 475547"/>
                <a:gd name="connsiteY5" fmla="*/ 36871 h 227924"/>
                <a:gd name="connsiteX6" fmla="*/ 475547 w 475547"/>
                <a:gd name="connsiteY6" fmla="*/ 227924 h 227924"/>
                <a:gd name="connsiteX0" fmla="*/ 111618 w 475547"/>
                <a:gd name="connsiteY0" fmla="*/ 213851 h 213851"/>
                <a:gd name="connsiteX1" fmla="*/ 111618 w 475547"/>
                <a:gd name="connsiteY1" fmla="*/ 213851 h 213851"/>
                <a:gd name="connsiteX2" fmla="*/ 74747 w 475547"/>
                <a:gd name="connsiteY2" fmla="*/ 81116 h 213851"/>
                <a:gd name="connsiteX3" fmla="*/ 1005 w 475547"/>
                <a:gd name="connsiteY3" fmla="*/ 0 h 213851"/>
                <a:gd name="connsiteX4" fmla="*/ 133740 w 475547"/>
                <a:gd name="connsiteY4" fmla="*/ 0 h 213851"/>
                <a:gd name="connsiteX5" fmla="*/ 288598 w 475547"/>
                <a:gd name="connsiteY5" fmla="*/ 36871 h 213851"/>
                <a:gd name="connsiteX6" fmla="*/ 475547 w 475547"/>
                <a:gd name="connsiteY6" fmla="*/ 208029 h 213851"/>
                <a:gd name="connsiteX0" fmla="*/ 111618 w 455450"/>
                <a:gd name="connsiteY0" fmla="*/ 213851 h 282634"/>
                <a:gd name="connsiteX1" fmla="*/ 111618 w 455450"/>
                <a:gd name="connsiteY1" fmla="*/ 213851 h 282634"/>
                <a:gd name="connsiteX2" fmla="*/ 74747 w 455450"/>
                <a:gd name="connsiteY2" fmla="*/ 81116 h 282634"/>
                <a:gd name="connsiteX3" fmla="*/ 1005 w 455450"/>
                <a:gd name="connsiteY3" fmla="*/ 0 h 282634"/>
                <a:gd name="connsiteX4" fmla="*/ 133740 w 455450"/>
                <a:gd name="connsiteY4" fmla="*/ 0 h 282634"/>
                <a:gd name="connsiteX5" fmla="*/ 288598 w 455450"/>
                <a:gd name="connsiteY5" fmla="*/ 36871 h 282634"/>
                <a:gd name="connsiteX6" fmla="*/ 455450 w 455450"/>
                <a:gd name="connsiteY6" fmla="*/ 282634 h 282634"/>
                <a:gd name="connsiteX0" fmla="*/ 111618 w 460474"/>
                <a:gd name="connsiteY0" fmla="*/ 213851 h 213851"/>
                <a:gd name="connsiteX1" fmla="*/ 111618 w 460474"/>
                <a:gd name="connsiteY1" fmla="*/ 213851 h 213851"/>
                <a:gd name="connsiteX2" fmla="*/ 74747 w 460474"/>
                <a:gd name="connsiteY2" fmla="*/ 81116 h 213851"/>
                <a:gd name="connsiteX3" fmla="*/ 1005 w 460474"/>
                <a:gd name="connsiteY3" fmla="*/ 0 h 213851"/>
                <a:gd name="connsiteX4" fmla="*/ 133740 w 460474"/>
                <a:gd name="connsiteY4" fmla="*/ 0 h 213851"/>
                <a:gd name="connsiteX5" fmla="*/ 288598 w 460474"/>
                <a:gd name="connsiteY5" fmla="*/ 36871 h 213851"/>
                <a:gd name="connsiteX6" fmla="*/ 460474 w 460474"/>
                <a:gd name="connsiteY6" fmla="*/ 213003 h 213851"/>
                <a:gd name="connsiteX0" fmla="*/ 111601 w 460457"/>
                <a:gd name="connsiteY0" fmla="*/ 213851 h 213851"/>
                <a:gd name="connsiteX1" fmla="*/ 111601 w 460457"/>
                <a:gd name="connsiteY1" fmla="*/ 213851 h 213851"/>
                <a:gd name="connsiteX2" fmla="*/ 103868 w 460457"/>
                <a:gd name="connsiteY2" fmla="*/ 133531 h 213851"/>
                <a:gd name="connsiteX3" fmla="*/ 74730 w 460457"/>
                <a:gd name="connsiteY3" fmla="*/ 81116 h 213851"/>
                <a:gd name="connsiteX4" fmla="*/ 988 w 460457"/>
                <a:gd name="connsiteY4" fmla="*/ 0 h 213851"/>
                <a:gd name="connsiteX5" fmla="*/ 133723 w 460457"/>
                <a:gd name="connsiteY5" fmla="*/ 0 h 213851"/>
                <a:gd name="connsiteX6" fmla="*/ 288581 w 460457"/>
                <a:gd name="connsiteY6" fmla="*/ 36871 h 213851"/>
                <a:gd name="connsiteX7" fmla="*/ 460457 w 460457"/>
                <a:gd name="connsiteY7" fmla="*/ 213003 h 213851"/>
                <a:gd name="connsiteX0" fmla="*/ 111852 w 460708"/>
                <a:gd name="connsiteY0" fmla="*/ 213851 h 213851"/>
                <a:gd name="connsiteX1" fmla="*/ 111852 w 460708"/>
                <a:gd name="connsiteY1" fmla="*/ 213851 h 213851"/>
                <a:gd name="connsiteX2" fmla="*/ 104119 w 460708"/>
                <a:gd name="connsiteY2" fmla="*/ 133531 h 213851"/>
                <a:gd name="connsiteX3" fmla="*/ 59908 w 460708"/>
                <a:gd name="connsiteY3" fmla="*/ 66194 h 213851"/>
                <a:gd name="connsiteX4" fmla="*/ 1239 w 460708"/>
                <a:gd name="connsiteY4" fmla="*/ 0 h 213851"/>
                <a:gd name="connsiteX5" fmla="*/ 133974 w 460708"/>
                <a:gd name="connsiteY5" fmla="*/ 0 h 213851"/>
                <a:gd name="connsiteX6" fmla="*/ 288832 w 460708"/>
                <a:gd name="connsiteY6" fmla="*/ 36871 h 213851"/>
                <a:gd name="connsiteX7" fmla="*/ 460708 w 460708"/>
                <a:gd name="connsiteY7" fmla="*/ 213003 h 213851"/>
                <a:gd name="connsiteX0" fmla="*/ 131552 w 480408"/>
                <a:gd name="connsiteY0" fmla="*/ 228027 h 228027"/>
                <a:gd name="connsiteX1" fmla="*/ 131552 w 480408"/>
                <a:gd name="connsiteY1" fmla="*/ 228027 h 228027"/>
                <a:gd name="connsiteX2" fmla="*/ 123819 w 480408"/>
                <a:gd name="connsiteY2" fmla="*/ 147707 h 228027"/>
                <a:gd name="connsiteX3" fmla="*/ 79608 w 480408"/>
                <a:gd name="connsiteY3" fmla="*/ 80370 h 228027"/>
                <a:gd name="connsiteX4" fmla="*/ 20939 w 480408"/>
                <a:gd name="connsiteY4" fmla="*/ 14176 h 228027"/>
                <a:gd name="connsiteX5" fmla="*/ 153674 w 480408"/>
                <a:gd name="connsiteY5" fmla="*/ 14176 h 228027"/>
                <a:gd name="connsiteX6" fmla="*/ 308532 w 480408"/>
                <a:gd name="connsiteY6" fmla="*/ 51047 h 228027"/>
                <a:gd name="connsiteX7" fmla="*/ 480408 w 480408"/>
                <a:gd name="connsiteY7" fmla="*/ 227179 h 228027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2880 w 459469"/>
                <a:gd name="connsiteY2" fmla="*/ 133531 h 213851"/>
                <a:gd name="connsiteX3" fmla="*/ 58669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2880 w 459469"/>
                <a:gd name="connsiteY2" fmla="*/ 133531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2880 w 459469"/>
                <a:gd name="connsiteY2" fmla="*/ 133531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2880 w 459469"/>
                <a:gd name="connsiteY2" fmla="*/ 133531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2880 w 459469"/>
                <a:gd name="connsiteY2" fmla="*/ 133531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2880 w 459469"/>
                <a:gd name="connsiteY2" fmla="*/ 133531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94952 w 459469"/>
                <a:gd name="connsiteY2" fmla="*/ 133531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94952 w 459469"/>
                <a:gd name="connsiteY2" fmla="*/ 133531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5523 w 459469"/>
                <a:gd name="connsiteY2" fmla="*/ 138764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5523 w 459469"/>
                <a:gd name="connsiteY2" fmla="*/ 138764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5523 w 459469"/>
                <a:gd name="connsiteY2" fmla="*/ 138764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0237 w 459469"/>
                <a:gd name="connsiteY2" fmla="*/ 141379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9469" h="213851">
                  <a:moveTo>
                    <a:pt x="110613" y="213851"/>
                  </a:moveTo>
                  <a:lnTo>
                    <a:pt x="110613" y="213851"/>
                  </a:lnTo>
                  <a:cubicBezTo>
                    <a:pt x="108884" y="201772"/>
                    <a:pt x="109025" y="173966"/>
                    <a:pt x="100237" y="141379"/>
                  </a:cubicBezTo>
                  <a:cubicBezTo>
                    <a:pt x="94091" y="108792"/>
                    <a:pt x="83303" y="89757"/>
                    <a:pt x="66597" y="66194"/>
                  </a:cubicBezTo>
                  <a:cubicBezTo>
                    <a:pt x="49891" y="42631"/>
                    <a:pt x="37737" y="29215"/>
                    <a:pt x="0" y="0"/>
                  </a:cubicBezTo>
                  <a:lnTo>
                    <a:pt x="132735" y="0"/>
                  </a:lnTo>
                  <a:cubicBezTo>
                    <a:pt x="169606" y="4916"/>
                    <a:pt x="233137" y="1371"/>
                    <a:pt x="287593" y="36871"/>
                  </a:cubicBezTo>
                  <a:cubicBezTo>
                    <a:pt x="342049" y="72372"/>
                    <a:pt x="393075" y="105500"/>
                    <a:pt x="459469" y="213003"/>
                  </a:cubicBezTo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4" name="グループ化 413"/>
          <p:cNvGrpSpPr/>
          <p:nvPr/>
        </p:nvGrpSpPr>
        <p:grpSpPr>
          <a:xfrm flipV="1">
            <a:off x="5796136" y="3284984"/>
            <a:ext cx="144463" cy="142875"/>
            <a:chOff x="7668344" y="3933056"/>
            <a:chExt cx="144463" cy="142875"/>
          </a:xfrm>
        </p:grpSpPr>
        <p:sp>
          <p:nvSpPr>
            <p:cNvPr id="415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16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17" name="グループ化 416"/>
          <p:cNvGrpSpPr/>
          <p:nvPr/>
        </p:nvGrpSpPr>
        <p:grpSpPr>
          <a:xfrm flipV="1">
            <a:off x="3347864" y="4581128"/>
            <a:ext cx="144463" cy="142875"/>
            <a:chOff x="7668344" y="3933056"/>
            <a:chExt cx="144463" cy="142875"/>
          </a:xfrm>
        </p:grpSpPr>
        <p:sp>
          <p:nvSpPr>
            <p:cNvPr id="418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19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20" name="グループ化 419"/>
          <p:cNvGrpSpPr/>
          <p:nvPr/>
        </p:nvGrpSpPr>
        <p:grpSpPr>
          <a:xfrm flipV="1">
            <a:off x="3347864" y="5157192"/>
            <a:ext cx="144463" cy="142875"/>
            <a:chOff x="7668344" y="3933056"/>
            <a:chExt cx="144463" cy="142875"/>
          </a:xfrm>
        </p:grpSpPr>
        <p:sp>
          <p:nvSpPr>
            <p:cNvPr id="421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22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23" name="グループ化 422"/>
          <p:cNvGrpSpPr/>
          <p:nvPr/>
        </p:nvGrpSpPr>
        <p:grpSpPr>
          <a:xfrm flipV="1">
            <a:off x="3491433" y="5301208"/>
            <a:ext cx="144463" cy="142875"/>
            <a:chOff x="7668344" y="3933056"/>
            <a:chExt cx="144463" cy="142875"/>
          </a:xfrm>
        </p:grpSpPr>
        <p:sp>
          <p:nvSpPr>
            <p:cNvPr id="424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25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26" name="グループ化 425"/>
          <p:cNvGrpSpPr/>
          <p:nvPr/>
        </p:nvGrpSpPr>
        <p:grpSpPr>
          <a:xfrm flipV="1">
            <a:off x="3635896" y="5445224"/>
            <a:ext cx="144463" cy="142875"/>
            <a:chOff x="7668344" y="3933056"/>
            <a:chExt cx="144463" cy="142875"/>
          </a:xfrm>
        </p:grpSpPr>
        <p:sp>
          <p:nvSpPr>
            <p:cNvPr id="427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28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29" name="グループ化 428"/>
          <p:cNvGrpSpPr/>
          <p:nvPr/>
        </p:nvGrpSpPr>
        <p:grpSpPr>
          <a:xfrm flipV="1">
            <a:off x="3635896" y="6166445"/>
            <a:ext cx="144463" cy="142875"/>
            <a:chOff x="7668344" y="3933056"/>
            <a:chExt cx="144463" cy="142875"/>
          </a:xfrm>
        </p:grpSpPr>
        <p:sp>
          <p:nvSpPr>
            <p:cNvPr id="430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31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32" name="グループ化 431"/>
          <p:cNvGrpSpPr/>
          <p:nvPr/>
        </p:nvGrpSpPr>
        <p:grpSpPr>
          <a:xfrm flipV="1">
            <a:off x="4427984" y="4581128"/>
            <a:ext cx="144463" cy="142875"/>
            <a:chOff x="7668344" y="3933056"/>
            <a:chExt cx="144463" cy="142875"/>
          </a:xfrm>
        </p:grpSpPr>
        <p:sp>
          <p:nvSpPr>
            <p:cNvPr id="433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34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35" name="グループ化 434"/>
          <p:cNvGrpSpPr/>
          <p:nvPr/>
        </p:nvGrpSpPr>
        <p:grpSpPr>
          <a:xfrm flipV="1">
            <a:off x="4427984" y="5301208"/>
            <a:ext cx="144463" cy="142875"/>
            <a:chOff x="7668344" y="3933056"/>
            <a:chExt cx="144463" cy="142875"/>
          </a:xfrm>
        </p:grpSpPr>
        <p:sp>
          <p:nvSpPr>
            <p:cNvPr id="436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37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38" name="グループ化 437"/>
          <p:cNvGrpSpPr/>
          <p:nvPr/>
        </p:nvGrpSpPr>
        <p:grpSpPr>
          <a:xfrm flipV="1">
            <a:off x="4427984" y="6021288"/>
            <a:ext cx="144463" cy="142875"/>
            <a:chOff x="7668344" y="3933056"/>
            <a:chExt cx="144463" cy="142875"/>
          </a:xfrm>
        </p:grpSpPr>
        <p:sp>
          <p:nvSpPr>
            <p:cNvPr id="439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0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495" name="Rectangle 551"/>
          <p:cNvSpPr>
            <a:spLocks noChangeArrowheads="1"/>
          </p:cNvSpPr>
          <p:nvPr/>
        </p:nvSpPr>
        <p:spPr bwMode="auto">
          <a:xfrm>
            <a:off x="7454006" y="4434332"/>
            <a:ext cx="430460" cy="433438"/>
          </a:xfrm>
          <a:prstGeom prst="rect">
            <a:avLst/>
          </a:prstGeom>
          <a:solidFill>
            <a:srgbClr val="66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0" rIns="0" anchor="ctr"/>
          <a:lstStyle/>
          <a:p>
            <a:pPr algn="ctr">
              <a:lnSpc>
                <a:spcPct val="9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TRV</a:t>
            </a:r>
          </a:p>
        </p:txBody>
      </p:sp>
      <p:sp>
        <p:nvSpPr>
          <p:cNvPr id="496" name="Rectangle 552"/>
          <p:cNvSpPr>
            <a:spLocks noChangeArrowheads="1"/>
          </p:cNvSpPr>
          <p:nvPr/>
        </p:nvSpPr>
        <p:spPr bwMode="auto">
          <a:xfrm>
            <a:off x="6373886" y="4434928"/>
            <a:ext cx="432840" cy="432246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0" rIns="0" anchor="ctr"/>
          <a:lstStyle/>
          <a:p>
            <a:pPr algn="ctr">
              <a:lnSpc>
                <a:spcPct val="90000"/>
              </a:lnSpc>
            </a:pPr>
            <a:r>
              <a:rPr lang="en-US" altLang="ja-JP" sz="1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FF</a:t>
            </a:r>
          </a:p>
        </p:txBody>
      </p:sp>
      <p:sp>
        <p:nvSpPr>
          <p:cNvPr id="497" name="Rectangle 553"/>
          <p:cNvSpPr>
            <a:spLocks noChangeArrowheads="1"/>
          </p:cNvSpPr>
          <p:nvPr/>
        </p:nvSpPr>
        <p:spPr bwMode="auto">
          <a:xfrm>
            <a:off x="7454006" y="5155306"/>
            <a:ext cx="430460" cy="433438"/>
          </a:xfrm>
          <a:prstGeom prst="rect">
            <a:avLst/>
          </a:prstGeom>
          <a:solidFill>
            <a:srgbClr val="66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0" rIns="0" anchor="ctr"/>
          <a:lstStyle/>
          <a:p>
            <a:pPr algn="ctr">
              <a:lnSpc>
                <a:spcPct val="90000"/>
              </a:lnSpc>
            </a:pPr>
            <a:r>
              <a:rPr lang="en-US" altLang="ja-JP" sz="1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TRV</a:t>
            </a:r>
          </a:p>
        </p:txBody>
      </p:sp>
      <p:sp>
        <p:nvSpPr>
          <p:cNvPr id="498" name="Rectangle 554"/>
          <p:cNvSpPr>
            <a:spLocks noChangeArrowheads="1"/>
          </p:cNvSpPr>
          <p:nvPr/>
        </p:nvSpPr>
        <p:spPr bwMode="auto">
          <a:xfrm>
            <a:off x="6373886" y="5155902"/>
            <a:ext cx="432840" cy="432246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0" rIns="0" anchor="ctr"/>
          <a:lstStyle/>
          <a:p>
            <a:pPr algn="ctr">
              <a:lnSpc>
                <a:spcPct val="90000"/>
              </a:lnSpc>
            </a:pPr>
            <a:r>
              <a:rPr lang="en-US" altLang="ja-JP" sz="1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FF</a:t>
            </a:r>
          </a:p>
        </p:txBody>
      </p:sp>
      <p:sp>
        <p:nvSpPr>
          <p:cNvPr id="499" name="Rectangle 555"/>
          <p:cNvSpPr>
            <a:spLocks noChangeArrowheads="1"/>
          </p:cNvSpPr>
          <p:nvPr/>
        </p:nvSpPr>
        <p:spPr bwMode="auto">
          <a:xfrm>
            <a:off x="7454006" y="5877272"/>
            <a:ext cx="430460" cy="433440"/>
          </a:xfrm>
          <a:prstGeom prst="rect">
            <a:avLst/>
          </a:prstGeom>
          <a:solidFill>
            <a:srgbClr val="66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0" rIns="0" anchor="ctr"/>
          <a:lstStyle/>
          <a:p>
            <a:pPr algn="ctr">
              <a:lnSpc>
                <a:spcPct val="90000"/>
              </a:lnSpc>
            </a:pPr>
            <a:r>
              <a:rPr lang="en-US" altLang="ja-JP" sz="1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TRV</a:t>
            </a:r>
          </a:p>
        </p:txBody>
      </p:sp>
      <p:grpSp>
        <p:nvGrpSpPr>
          <p:cNvPr id="500" name="Group 556"/>
          <p:cNvGrpSpPr>
            <a:grpSpLocks/>
          </p:cNvGrpSpPr>
          <p:nvPr/>
        </p:nvGrpSpPr>
        <p:grpSpPr bwMode="auto">
          <a:xfrm>
            <a:off x="6156176" y="4653137"/>
            <a:ext cx="217710" cy="1440952"/>
            <a:chOff x="2426" y="1933"/>
            <a:chExt cx="227" cy="1361"/>
          </a:xfrm>
        </p:grpSpPr>
        <p:sp>
          <p:nvSpPr>
            <p:cNvPr id="501" name="Line 557"/>
            <p:cNvSpPr>
              <a:spLocks noChangeShapeType="1"/>
            </p:cNvSpPr>
            <p:nvPr/>
          </p:nvSpPr>
          <p:spPr bwMode="auto">
            <a:xfrm>
              <a:off x="2426" y="193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502" name="Line 558"/>
            <p:cNvSpPr>
              <a:spLocks noChangeShapeType="1"/>
            </p:cNvSpPr>
            <p:nvPr/>
          </p:nvSpPr>
          <p:spPr bwMode="auto">
            <a:xfrm>
              <a:off x="2426" y="261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503" name="Line 559"/>
            <p:cNvSpPr>
              <a:spLocks noChangeShapeType="1"/>
            </p:cNvSpPr>
            <p:nvPr/>
          </p:nvSpPr>
          <p:spPr bwMode="auto">
            <a:xfrm>
              <a:off x="2426" y="3294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504" name="Line 561"/>
          <p:cNvSpPr>
            <a:spLocks noChangeShapeType="1"/>
          </p:cNvSpPr>
          <p:nvPr/>
        </p:nvSpPr>
        <p:spPr bwMode="auto">
          <a:xfrm flipV="1">
            <a:off x="6805634" y="4653136"/>
            <a:ext cx="14431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505" name="Line 562"/>
          <p:cNvSpPr>
            <a:spLocks noChangeShapeType="1"/>
          </p:cNvSpPr>
          <p:nvPr/>
        </p:nvSpPr>
        <p:spPr bwMode="auto">
          <a:xfrm>
            <a:off x="6805634" y="5373084"/>
            <a:ext cx="288332" cy="13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506" name="Line 563"/>
          <p:cNvSpPr>
            <a:spLocks noChangeShapeType="1"/>
          </p:cNvSpPr>
          <p:nvPr/>
        </p:nvSpPr>
        <p:spPr bwMode="auto">
          <a:xfrm flipV="1">
            <a:off x="6949950" y="6237311"/>
            <a:ext cx="288032" cy="7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507" name="Rectangle 564"/>
          <p:cNvSpPr>
            <a:spLocks noChangeArrowheads="1"/>
          </p:cNvSpPr>
          <p:nvPr/>
        </p:nvSpPr>
        <p:spPr bwMode="auto">
          <a:xfrm>
            <a:off x="6373886" y="5877868"/>
            <a:ext cx="432840" cy="432248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0" rIns="0" anchor="ctr"/>
          <a:lstStyle/>
          <a:p>
            <a:pPr algn="ctr">
              <a:lnSpc>
                <a:spcPct val="90000"/>
              </a:lnSpc>
            </a:pPr>
            <a:r>
              <a:rPr lang="en-US" altLang="ja-JP" sz="1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FF</a:t>
            </a:r>
          </a:p>
        </p:txBody>
      </p:sp>
      <p:grpSp>
        <p:nvGrpSpPr>
          <p:cNvPr id="508" name="Group 556"/>
          <p:cNvGrpSpPr>
            <a:grpSpLocks/>
          </p:cNvGrpSpPr>
          <p:nvPr/>
        </p:nvGrpSpPr>
        <p:grpSpPr bwMode="auto">
          <a:xfrm>
            <a:off x="7886054" y="4653137"/>
            <a:ext cx="360040" cy="1440754"/>
            <a:chOff x="2426" y="1933"/>
            <a:chExt cx="227" cy="1361"/>
          </a:xfrm>
        </p:grpSpPr>
        <p:sp>
          <p:nvSpPr>
            <p:cNvPr id="509" name="Line 557"/>
            <p:cNvSpPr>
              <a:spLocks noChangeShapeType="1"/>
            </p:cNvSpPr>
            <p:nvPr/>
          </p:nvSpPr>
          <p:spPr bwMode="auto">
            <a:xfrm>
              <a:off x="2426" y="193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510" name="Line 558"/>
            <p:cNvSpPr>
              <a:spLocks noChangeShapeType="1"/>
            </p:cNvSpPr>
            <p:nvPr/>
          </p:nvSpPr>
          <p:spPr bwMode="auto">
            <a:xfrm>
              <a:off x="2426" y="261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511" name="Line 559"/>
            <p:cNvSpPr>
              <a:spLocks noChangeShapeType="1"/>
            </p:cNvSpPr>
            <p:nvPr/>
          </p:nvSpPr>
          <p:spPr bwMode="auto">
            <a:xfrm>
              <a:off x="2426" y="3294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512" name="Line 565"/>
          <p:cNvSpPr>
            <a:spLocks noChangeShapeType="1"/>
          </p:cNvSpPr>
          <p:nvPr/>
        </p:nvSpPr>
        <p:spPr bwMode="auto">
          <a:xfrm flipV="1">
            <a:off x="8030070" y="4293096"/>
            <a:ext cx="0" cy="3600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513" name="Line 565"/>
          <p:cNvSpPr>
            <a:spLocks noChangeShapeType="1"/>
          </p:cNvSpPr>
          <p:nvPr/>
        </p:nvSpPr>
        <p:spPr bwMode="auto">
          <a:xfrm flipV="1">
            <a:off x="8031335" y="5014317"/>
            <a:ext cx="0" cy="3600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514" name="Line 565"/>
          <p:cNvSpPr>
            <a:spLocks noChangeShapeType="1"/>
          </p:cNvSpPr>
          <p:nvPr/>
        </p:nvSpPr>
        <p:spPr bwMode="auto">
          <a:xfrm flipV="1">
            <a:off x="8032600" y="5735538"/>
            <a:ext cx="0" cy="3600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515" name="Line 565"/>
          <p:cNvSpPr>
            <a:spLocks noChangeShapeType="1"/>
          </p:cNvSpPr>
          <p:nvPr/>
        </p:nvSpPr>
        <p:spPr bwMode="auto">
          <a:xfrm flipH="1" flipV="1">
            <a:off x="7093966" y="4653136"/>
            <a:ext cx="0" cy="144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grpSp>
        <p:nvGrpSpPr>
          <p:cNvPr id="516" name="Group 556"/>
          <p:cNvGrpSpPr>
            <a:grpSpLocks/>
          </p:cNvGrpSpPr>
          <p:nvPr/>
        </p:nvGrpSpPr>
        <p:grpSpPr bwMode="auto">
          <a:xfrm>
            <a:off x="6949950" y="4509120"/>
            <a:ext cx="504056" cy="1440160"/>
            <a:chOff x="2426" y="1933"/>
            <a:chExt cx="227" cy="1361"/>
          </a:xfrm>
        </p:grpSpPr>
        <p:sp>
          <p:nvSpPr>
            <p:cNvPr id="517" name="Line 557"/>
            <p:cNvSpPr>
              <a:spLocks noChangeShapeType="1"/>
            </p:cNvSpPr>
            <p:nvPr/>
          </p:nvSpPr>
          <p:spPr bwMode="auto">
            <a:xfrm>
              <a:off x="2426" y="193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518" name="Line 558"/>
            <p:cNvSpPr>
              <a:spLocks noChangeShapeType="1"/>
            </p:cNvSpPr>
            <p:nvPr/>
          </p:nvSpPr>
          <p:spPr bwMode="auto">
            <a:xfrm>
              <a:off x="2426" y="261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519" name="Line 559"/>
            <p:cNvSpPr>
              <a:spLocks noChangeShapeType="1"/>
            </p:cNvSpPr>
            <p:nvPr/>
          </p:nvSpPr>
          <p:spPr bwMode="auto">
            <a:xfrm>
              <a:off x="2426" y="3294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520" name="Group 556"/>
          <p:cNvGrpSpPr>
            <a:grpSpLocks/>
          </p:cNvGrpSpPr>
          <p:nvPr/>
        </p:nvGrpSpPr>
        <p:grpSpPr bwMode="auto">
          <a:xfrm>
            <a:off x="7093966" y="4653136"/>
            <a:ext cx="360040" cy="1440754"/>
            <a:chOff x="2426" y="1933"/>
            <a:chExt cx="227" cy="1361"/>
          </a:xfrm>
        </p:grpSpPr>
        <p:sp>
          <p:nvSpPr>
            <p:cNvPr id="521" name="Line 557"/>
            <p:cNvSpPr>
              <a:spLocks noChangeShapeType="1"/>
            </p:cNvSpPr>
            <p:nvPr/>
          </p:nvSpPr>
          <p:spPr bwMode="auto">
            <a:xfrm>
              <a:off x="2426" y="193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522" name="Line 558"/>
            <p:cNvSpPr>
              <a:spLocks noChangeShapeType="1"/>
            </p:cNvSpPr>
            <p:nvPr/>
          </p:nvSpPr>
          <p:spPr bwMode="auto">
            <a:xfrm>
              <a:off x="2426" y="261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523" name="Line 559"/>
            <p:cNvSpPr>
              <a:spLocks noChangeShapeType="1"/>
            </p:cNvSpPr>
            <p:nvPr/>
          </p:nvSpPr>
          <p:spPr bwMode="auto">
            <a:xfrm>
              <a:off x="2426" y="3294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524" name="Line 565"/>
          <p:cNvSpPr>
            <a:spLocks noChangeShapeType="1"/>
          </p:cNvSpPr>
          <p:nvPr/>
        </p:nvSpPr>
        <p:spPr bwMode="auto">
          <a:xfrm flipH="1" flipV="1">
            <a:off x="6949950" y="4509120"/>
            <a:ext cx="0" cy="144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525" name="Line 565"/>
          <p:cNvSpPr>
            <a:spLocks noChangeShapeType="1"/>
          </p:cNvSpPr>
          <p:nvPr/>
        </p:nvSpPr>
        <p:spPr bwMode="auto">
          <a:xfrm flipH="1" flipV="1">
            <a:off x="7237982" y="4797152"/>
            <a:ext cx="0" cy="144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grpSp>
        <p:nvGrpSpPr>
          <p:cNvPr id="526" name="Group 556"/>
          <p:cNvGrpSpPr>
            <a:grpSpLocks/>
          </p:cNvGrpSpPr>
          <p:nvPr/>
        </p:nvGrpSpPr>
        <p:grpSpPr bwMode="auto">
          <a:xfrm>
            <a:off x="7237982" y="4797152"/>
            <a:ext cx="216024" cy="1440754"/>
            <a:chOff x="2426" y="1933"/>
            <a:chExt cx="227" cy="1361"/>
          </a:xfrm>
        </p:grpSpPr>
        <p:sp>
          <p:nvSpPr>
            <p:cNvPr id="527" name="Line 557"/>
            <p:cNvSpPr>
              <a:spLocks noChangeShapeType="1"/>
            </p:cNvSpPr>
            <p:nvPr/>
          </p:nvSpPr>
          <p:spPr bwMode="auto">
            <a:xfrm>
              <a:off x="2426" y="193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528" name="Line 558"/>
            <p:cNvSpPr>
              <a:spLocks noChangeShapeType="1"/>
            </p:cNvSpPr>
            <p:nvPr/>
          </p:nvSpPr>
          <p:spPr bwMode="auto">
            <a:xfrm>
              <a:off x="2426" y="261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529" name="Line 559"/>
            <p:cNvSpPr>
              <a:spLocks noChangeShapeType="1"/>
            </p:cNvSpPr>
            <p:nvPr/>
          </p:nvSpPr>
          <p:spPr bwMode="auto">
            <a:xfrm>
              <a:off x="2426" y="3294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530" name="Line 565"/>
          <p:cNvSpPr>
            <a:spLocks noChangeShapeType="1"/>
          </p:cNvSpPr>
          <p:nvPr/>
        </p:nvSpPr>
        <p:spPr bwMode="auto">
          <a:xfrm flipH="1" flipV="1">
            <a:off x="6949950" y="6093296"/>
            <a:ext cx="0" cy="1440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531" name="Line 563"/>
          <p:cNvSpPr>
            <a:spLocks noChangeShapeType="1"/>
          </p:cNvSpPr>
          <p:nvPr/>
        </p:nvSpPr>
        <p:spPr bwMode="auto">
          <a:xfrm flipV="1">
            <a:off x="6805934" y="6093295"/>
            <a:ext cx="144016" cy="7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grpSp>
        <p:nvGrpSpPr>
          <p:cNvPr id="532" name="グループ化 531"/>
          <p:cNvGrpSpPr/>
          <p:nvPr/>
        </p:nvGrpSpPr>
        <p:grpSpPr>
          <a:xfrm flipV="1">
            <a:off x="6877942" y="4581128"/>
            <a:ext cx="144463" cy="142875"/>
            <a:chOff x="7668344" y="3933056"/>
            <a:chExt cx="144463" cy="142875"/>
          </a:xfrm>
        </p:grpSpPr>
        <p:sp>
          <p:nvSpPr>
            <p:cNvPr id="533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34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535" name="グループ化 534"/>
          <p:cNvGrpSpPr/>
          <p:nvPr/>
        </p:nvGrpSpPr>
        <p:grpSpPr>
          <a:xfrm flipV="1">
            <a:off x="6877942" y="5157192"/>
            <a:ext cx="144463" cy="142875"/>
            <a:chOff x="7668344" y="3933056"/>
            <a:chExt cx="144463" cy="142875"/>
          </a:xfrm>
        </p:grpSpPr>
        <p:sp>
          <p:nvSpPr>
            <p:cNvPr id="536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37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538" name="グループ化 537"/>
          <p:cNvGrpSpPr/>
          <p:nvPr/>
        </p:nvGrpSpPr>
        <p:grpSpPr>
          <a:xfrm flipV="1">
            <a:off x="7021511" y="5301208"/>
            <a:ext cx="144463" cy="142875"/>
            <a:chOff x="7668344" y="3933056"/>
            <a:chExt cx="144463" cy="142875"/>
          </a:xfrm>
        </p:grpSpPr>
        <p:sp>
          <p:nvSpPr>
            <p:cNvPr id="539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0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541" name="グループ化 540"/>
          <p:cNvGrpSpPr/>
          <p:nvPr/>
        </p:nvGrpSpPr>
        <p:grpSpPr>
          <a:xfrm flipV="1">
            <a:off x="7165974" y="5445224"/>
            <a:ext cx="144463" cy="142875"/>
            <a:chOff x="7668344" y="3933056"/>
            <a:chExt cx="144463" cy="142875"/>
          </a:xfrm>
        </p:grpSpPr>
        <p:sp>
          <p:nvSpPr>
            <p:cNvPr id="542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3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544" name="グループ化 543"/>
          <p:cNvGrpSpPr/>
          <p:nvPr/>
        </p:nvGrpSpPr>
        <p:grpSpPr>
          <a:xfrm flipV="1">
            <a:off x="7165974" y="6166445"/>
            <a:ext cx="144463" cy="142875"/>
            <a:chOff x="7668344" y="3933056"/>
            <a:chExt cx="144463" cy="142875"/>
          </a:xfrm>
        </p:grpSpPr>
        <p:sp>
          <p:nvSpPr>
            <p:cNvPr id="545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6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547" name="グループ化 546"/>
          <p:cNvGrpSpPr/>
          <p:nvPr/>
        </p:nvGrpSpPr>
        <p:grpSpPr>
          <a:xfrm flipV="1">
            <a:off x="7958062" y="4581128"/>
            <a:ext cx="144463" cy="142875"/>
            <a:chOff x="7668344" y="3933056"/>
            <a:chExt cx="144463" cy="142875"/>
          </a:xfrm>
        </p:grpSpPr>
        <p:sp>
          <p:nvSpPr>
            <p:cNvPr id="548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9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550" name="グループ化 549"/>
          <p:cNvGrpSpPr/>
          <p:nvPr/>
        </p:nvGrpSpPr>
        <p:grpSpPr>
          <a:xfrm flipV="1">
            <a:off x="7958062" y="5301208"/>
            <a:ext cx="144463" cy="142875"/>
            <a:chOff x="7668344" y="3933056"/>
            <a:chExt cx="144463" cy="142875"/>
          </a:xfrm>
        </p:grpSpPr>
        <p:sp>
          <p:nvSpPr>
            <p:cNvPr id="551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52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553" name="グループ化 552"/>
          <p:cNvGrpSpPr/>
          <p:nvPr/>
        </p:nvGrpSpPr>
        <p:grpSpPr>
          <a:xfrm flipV="1">
            <a:off x="7958062" y="6021288"/>
            <a:ext cx="144463" cy="142875"/>
            <a:chOff x="7668344" y="3933056"/>
            <a:chExt cx="144463" cy="142875"/>
          </a:xfrm>
        </p:grpSpPr>
        <p:sp>
          <p:nvSpPr>
            <p:cNvPr id="554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55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556" name="グループ化 555"/>
          <p:cNvGrpSpPr/>
          <p:nvPr/>
        </p:nvGrpSpPr>
        <p:grpSpPr>
          <a:xfrm flipV="1">
            <a:off x="7308304" y="3068960"/>
            <a:ext cx="144463" cy="142875"/>
            <a:chOff x="7668344" y="3933056"/>
            <a:chExt cx="144463" cy="142875"/>
          </a:xfrm>
        </p:grpSpPr>
        <p:sp>
          <p:nvSpPr>
            <p:cNvPr id="557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58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571" name="グループ化 570"/>
          <p:cNvGrpSpPr/>
          <p:nvPr/>
        </p:nvGrpSpPr>
        <p:grpSpPr>
          <a:xfrm>
            <a:off x="7524328" y="3068960"/>
            <a:ext cx="288032" cy="288032"/>
            <a:chOff x="9972600" y="4437112"/>
            <a:chExt cx="503238" cy="431800"/>
          </a:xfrm>
        </p:grpSpPr>
        <p:sp>
          <p:nvSpPr>
            <p:cNvPr id="572" name="Oval 24"/>
            <p:cNvSpPr>
              <a:spLocks noChangeArrowheads="1"/>
            </p:cNvSpPr>
            <p:nvPr/>
          </p:nvSpPr>
          <p:spPr bwMode="auto">
            <a:xfrm>
              <a:off x="10115475" y="4437112"/>
              <a:ext cx="360363" cy="4318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3" name="Rectangle 31"/>
            <p:cNvSpPr>
              <a:spLocks noChangeArrowheads="1"/>
            </p:cNvSpPr>
            <p:nvPr/>
          </p:nvSpPr>
          <p:spPr bwMode="auto">
            <a:xfrm>
              <a:off x="9972600" y="4437112"/>
              <a:ext cx="322263" cy="43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4" name="Line 33"/>
            <p:cNvSpPr>
              <a:spLocks noChangeShapeType="1"/>
            </p:cNvSpPr>
            <p:nvPr/>
          </p:nvSpPr>
          <p:spPr bwMode="auto">
            <a:xfrm flipH="1">
              <a:off x="9972600" y="4868912"/>
              <a:ext cx="322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5" name="Line 34"/>
            <p:cNvSpPr>
              <a:spLocks noChangeShapeType="1"/>
            </p:cNvSpPr>
            <p:nvPr/>
          </p:nvSpPr>
          <p:spPr bwMode="auto">
            <a:xfrm flipH="1">
              <a:off x="9972600" y="4437112"/>
              <a:ext cx="322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6" name="Line 35"/>
            <p:cNvSpPr>
              <a:spLocks noChangeShapeType="1"/>
            </p:cNvSpPr>
            <p:nvPr/>
          </p:nvSpPr>
          <p:spPr bwMode="auto">
            <a:xfrm>
              <a:off x="9972600" y="4437112"/>
              <a:ext cx="0" cy="43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577" name="グループ化 576"/>
          <p:cNvGrpSpPr/>
          <p:nvPr/>
        </p:nvGrpSpPr>
        <p:grpSpPr>
          <a:xfrm>
            <a:off x="7524328" y="2636912"/>
            <a:ext cx="288032" cy="288032"/>
            <a:chOff x="9972600" y="4437112"/>
            <a:chExt cx="503238" cy="431800"/>
          </a:xfrm>
        </p:grpSpPr>
        <p:sp>
          <p:nvSpPr>
            <p:cNvPr id="578" name="Oval 24"/>
            <p:cNvSpPr>
              <a:spLocks noChangeArrowheads="1"/>
            </p:cNvSpPr>
            <p:nvPr/>
          </p:nvSpPr>
          <p:spPr bwMode="auto">
            <a:xfrm>
              <a:off x="10115475" y="4437112"/>
              <a:ext cx="360363" cy="4318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9" name="Rectangle 31"/>
            <p:cNvSpPr>
              <a:spLocks noChangeArrowheads="1"/>
            </p:cNvSpPr>
            <p:nvPr/>
          </p:nvSpPr>
          <p:spPr bwMode="auto">
            <a:xfrm>
              <a:off x="9972600" y="4437112"/>
              <a:ext cx="322263" cy="43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0" name="Line 33"/>
            <p:cNvSpPr>
              <a:spLocks noChangeShapeType="1"/>
            </p:cNvSpPr>
            <p:nvPr/>
          </p:nvSpPr>
          <p:spPr bwMode="auto">
            <a:xfrm flipH="1">
              <a:off x="9972600" y="4868912"/>
              <a:ext cx="322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1" name="Line 34"/>
            <p:cNvSpPr>
              <a:spLocks noChangeShapeType="1"/>
            </p:cNvSpPr>
            <p:nvPr/>
          </p:nvSpPr>
          <p:spPr bwMode="auto">
            <a:xfrm flipH="1">
              <a:off x="9972600" y="4437112"/>
              <a:ext cx="322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2" name="Line 35"/>
            <p:cNvSpPr>
              <a:spLocks noChangeShapeType="1"/>
            </p:cNvSpPr>
            <p:nvPr/>
          </p:nvSpPr>
          <p:spPr bwMode="auto">
            <a:xfrm>
              <a:off x="9972600" y="4437112"/>
              <a:ext cx="0" cy="43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583" name="グループ化 582"/>
          <p:cNvGrpSpPr/>
          <p:nvPr/>
        </p:nvGrpSpPr>
        <p:grpSpPr>
          <a:xfrm>
            <a:off x="7524328" y="3501008"/>
            <a:ext cx="288032" cy="288032"/>
            <a:chOff x="9972600" y="4437112"/>
            <a:chExt cx="503238" cy="431800"/>
          </a:xfrm>
        </p:grpSpPr>
        <p:sp>
          <p:nvSpPr>
            <p:cNvPr id="584" name="Oval 24"/>
            <p:cNvSpPr>
              <a:spLocks noChangeArrowheads="1"/>
            </p:cNvSpPr>
            <p:nvPr/>
          </p:nvSpPr>
          <p:spPr bwMode="auto">
            <a:xfrm>
              <a:off x="10115475" y="4437112"/>
              <a:ext cx="360363" cy="4318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5" name="Rectangle 31"/>
            <p:cNvSpPr>
              <a:spLocks noChangeArrowheads="1"/>
            </p:cNvSpPr>
            <p:nvPr/>
          </p:nvSpPr>
          <p:spPr bwMode="auto">
            <a:xfrm>
              <a:off x="9972600" y="4437112"/>
              <a:ext cx="322263" cy="43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6" name="Line 33"/>
            <p:cNvSpPr>
              <a:spLocks noChangeShapeType="1"/>
            </p:cNvSpPr>
            <p:nvPr/>
          </p:nvSpPr>
          <p:spPr bwMode="auto">
            <a:xfrm flipH="1">
              <a:off x="9972600" y="4868912"/>
              <a:ext cx="322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7" name="Line 34"/>
            <p:cNvSpPr>
              <a:spLocks noChangeShapeType="1"/>
            </p:cNvSpPr>
            <p:nvPr/>
          </p:nvSpPr>
          <p:spPr bwMode="auto">
            <a:xfrm flipH="1">
              <a:off x="9972600" y="4437112"/>
              <a:ext cx="322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8" name="Line 35"/>
            <p:cNvSpPr>
              <a:spLocks noChangeShapeType="1"/>
            </p:cNvSpPr>
            <p:nvPr/>
          </p:nvSpPr>
          <p:spPr bwMode="auto">
            <a:xfrm>
              <a:off x="9972600" y="4437112"/>
              <a:ext cx="0" cy="43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cxnSp>
        <p:nvCxnSpPr>
          <p:cNvPr id="590" name="直線コネクタ 589"/>
          <p:cNvCxnSpPr/>
          <p:nvPr/>
        </p:nvCxnSpPr>
        <p:spPr bwMode="auto">
          <a:xfrm flipH="1">
            <a:off x="7380312" y="2852936"/>
            <a:ext cx="142007" cy="126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5" name="直線コネクタ 594"/>
          <p:cNvCxnSpPr/>
          <p:nvPr/>
        </p:nvCxnSpPr>
        <p:spPr bwMode="auto">
          <a:xfrm flipH="1">
            <a:off x="7092280" y="3140968"/>
            <a:ext cx="432272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6" name="直線コネクタ 595"/>
          <p:cNvCxnSpPr>
            <a:stCxn id="598" idx="0"/>
          </p:cNvCxnSpPr>
          <p:nvPr/>
        </p:nvCxnSpPr>
        <p:spPr bwMode="auto">
          <a:xfrm flipH="1" flipV="1">
            <a:off x="7380312" y="3284984"/>
            <a:ext cx="2605" cy="32397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97" name="グループ化 596"/>
          <p:cNvGrpSpPr/>
          <p:nvPr/>
        </p:nvGrpSpPr>
        <p:grpSpPr>
          <a:xfrm flipV="1">
            <a:off x="7308304" y="3501008"/>
            <a:ext cx="144463" cy="142875"/>
            <a:chOff x="7668344" y="3933056"/>
            <a:chExt cx="144463" cy="142875"/>
          </a:xfrm>
        </p:grpSpPr>
        <p:sp>
          <p:nvSpPr>
            <p:cNvPr id="598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99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cxnSp>
        <p:nvCxnSpPr>
          <p:cNvPr id="600" name="直線コネクタ 599"/>
          <p:cNvCxnSpPr/>
          <p:nvPr/>
        </p:nvCxnSpPr>
        <p:spPr bwMode="auto">
          <a:xfrm flipH="1">
            <a:off x="7380312" y="3284984"/>
            <a:ext cx="142007" cy="126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8" name="直線コネクタ 607"/>
          <p:cNvCxnSpPr>
            <a:endCxn id="572" idx="6"/>
          </p:cNvCxnSpPr>
          <p:nvPr/>
        </p:nvCxnSpPr>
        <p:spPr bwMode="auto">
          <a:xfrm flipH="1">
            <a:off x="7812360" y="3212976"/>
            <a:ext cx="36073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1" name="下矢印 610"/>
          <p:cNvSpPr/>
          <p:nvPr/>
        </p:nvSpPr>
        <p:spPr bwMode="auto">
          <a:xfrm>
            <a:off x="3347864" y="3687668"/>
            <a:ext cx="1512168" cy="490776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変換</a:t>
            </a:r>
          </a:p>
        </p:txBody>
      </p:sp>
      <p:sp>
        <p:nvSpPr>
          <p:cNvPr id="233" name="テキスト ボックス 408"/>
          <p:cNvSpPr txBox="1">
            <a:spLocks noChangeArrowheads="1"/>
          </p:cNvSpPr>
          <p:nvPr/>
        </p:nvSpPr>
        <p:spPr bwMode="auto">
          <a:xfrm>
            <a:off x="6989903" y="2204864"/>
            <a:ext cx="1614545" cy="36933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000" dirty="0" smtClean="0">
                <a:ea typeface="HGPｺﾞｼｯｸE" pitchFamily="50" charset="-128"/>
              </a:rPr>
              <a:t>比較器</a:t>
            </a:r>
            <a:r>
              <a:rPr lang="en-US" altLang="ja-JP" sz="2000" dirty="0" smtClean="0">
                <a:ea typeface="HGPｺﾞｼｯｸE" pitchFamily="50" charset="-128"/>
              </a:rPr>
              <a:t>(TRV)</a:t>
            </a:r>
            <a:endParaRPr lang="ja-JP" altLang="en-US" sz="2000" dirty="0">
              <a:ea typeface="HGPｺﾞｼｯｸE" pitchFamily="50" charset="-128"/>
            </a:endParaRPr>
          </a:p>
        </p:txBody>
      </p:sp>
      <p:sp>
        <p:nvSpPr>
          <p:cNvPr id="234" name="Text Box 41"/>
          <p:cNvSpPr txBox="1">
            <a:spLocks noChangeArrowheads="1"/>
          </p:cNvSpPr>
          <p:nvPr/>
        </p:nvSpPr>
        <p:spPr bwMode="auto">
          <a:xfrm>
            <a:off x="174329" y="44624"/>
            <a:ext cx="1224136" cy="686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/>
            </a:outerShdw>
          </a:effectLst>
        </p:spPr>
        <p:txBody>
          <a:bodyPr wrap="square" lIns="54000" tIns="10800" rIns="54000" bIns="10800">
            <a:spAutoFit/>
          </a:bodyPr>
          <a:lstStyle/>
          <a:p>
            <a:pPr>
              <a:defRPr/>
            </a:pPr>
            <a:r>
              <a:rPr lang="en-US" altLang="ja-JP" sz="4800" i="1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A</a:t>
            </a:r>
            <a:endParaRPr lang="en-US" altLang="ja-JP" sz="4800" i="1" dirty="0">
              <a:solidFill>
                <a:schemeClr val="tx1"/>
              </a:solidFill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99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2575" y="195184"/>
            <a:ext cx="2875111" cy="452432"/>
          </a:xfrm>
        </p:spPr>
        <p:txBody>
          <a:bodyPr/>
          <a:lstStyle/>
          <a:p>
            <a:r>
              <a:rPr lang="ja-JP" altLang="en-US" sz="2600" dirty="0" smtClean="0">
                <a:solidFill>
                  <a:srgbClr val="1C1C1C"/>
                </a:solidFill>
                <a:latin typeface="+mn-ea"/>
                <a:ea typeface="+mn-ea"/>
              </a:rPr>
              <a:t>中性子</a:t>
            </a:r>
            <a:r>
              <a:rPr lang="ja-JP" altLang="en-US" sz="2600" dirty="0">
                <a:solidFill>
                  <a:srgbClr val="1C1C1C"/>
                </a:solidFill>
                <a:latin typeface="+mn-ea"/>
                <a:ea typeface="+mn-ea"/>
              </a:rPr>
              <a:t>線</a:t>
            </a:r>
            <a:r>
              <a:rPr lang="ja-JP" altLang="en-US" sz="2600" dirty="0" smtClean="0">
                <a:solidFill>
                  <a:srgbClr val="1C1C1C"/>
                </a:solidFill>
                <a:latin typeface="+mn-ea"/>
                <a:ea typeface="+mn-ea"/>
              </a:rPr>
              <a:t>評価実績</a:t>
            </a:r>
            <a:endParaRPr kumimoji="1" lang="ja-JP" altLang="en-US" sz="2600" dirty="0">
              <a:latin typeface="+mn-ea"/>
              <a:ea typeface="+mn-ea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中性子照射加速試験の</a:t>
            </a:r>
            <a:r>
              <a:rPr lang="ja-JP" altLang="en-US" sz="240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評価環境構築</a:t>
            </a:r>
            <a:r>
              <a:rPr lang="ja-JP" altLang="en-US" sz="24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及び実施結果の分析</a:t>
            </a:r>
            <a:endParaRPr lang="en-US" altLang="ja-JP" sz="2400" dirty="0" smtClean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lvl="1"/>
            <a:r>
              <a:rPr kumimoji="1" lang="ja-JP" altLang="en-US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診断</a:t>
            </a:r>
            <a:r>
              <a:rPr kumimoji="1" lang="ja-JP" altLang="en-US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機能を</a:t>
            </a:r>
            <a:r>
              <a:rPr kumimoji="1" lang="en-US" altLang="ja-JP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FPGA</a:t>
            </a:r>
            <a:r>
              <a:rPr kumimoji="1" lang="ja-JP" altLang="en-US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に実装</a:t>
            </a:r>
            <a:endParaRPr kumimoji="1" lang="ja-JP" altLang="en-US" dirty="0"/>
          </a:p>
        </p:txBody>
      </p:sp>
      <p:sp>
        <p:nvSpPr>
          <p:cNvPr id="46" name="Text Box 41"/>
          <p:cNvSpPr txBox="1">
            <a:spLocks noChangeArrowheads="1"/>
          </p:cNvSpPr>
          <p:nvPr/>
        </p:nvSpPr>
        <p:spPr bwMode="auto">
          <a:xfrm>
            <a:off x="107504" y="78096"/>
            <a:ext cx="1224136" cy="686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/>
            </a:outerShdw>
          </a:effectLst>
        </p:spPr>
        <p:txBody>
          <a:bodyPr wrap="square" lIns="54000" tIns="10800" rIns="54000" bIns="10800">
            <a:spAutoFit/>
          </a:bodyPr>
          <a:lstStyle/>
          <a:p>
            <a:pPr>
              <a:defRPr/>
            </a:pPr>
            <a:r>
              <a:rPr lang="en-US" altLang="ja-JP" sz="4800" i="1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B.</a:t>
            </a:r>
            <a:endParaRPr lang="en-US" altLang="ja-JP" sz="4800" i="1" dirty="0">
              <a:solidFill>
                <a:schemeClr val="tx1"/>
              </a:solidFill>
              <a:latin typeface="Times New Roman" pitchFamily="18" charset="0"/>
              <a:ea typeface="ＭＳ Ｐゴシック" pitchFamily="50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03459"/>
            <a:ext cx="8001084" cy="417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64207" y="6052646"/>
            <a:ext cx="7821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＊</a:t>
            </a:r>
            <a:r>
              <a:rPr kumimoji="1" lang="en-US" altLang="ja-JP" sz="1600" dirty="0" smtClean="0"/>
              <a:t>MCU</a:t>
            </a:r>
            <a:r>
              <a:rPr lang="ja-JP" altLang="en-US" sz="1600" dirty="0" smtClean="0"/>
              <a:t>中性子線照射試験・評価実績；</a:t>
            </a:r>
            <a:endParaRPr lang="en-US" altLang="ja-JP" sz="1600" dirty="0" smtClean="0"/>
          </a:p>
          <a:p>
            <a:r>
              <a:rPr kumimoji="1" lang="ja-JP" altLang="en-US" sz="1600" dirty="0"/>
              <a:t>　</a:t>
            </a:r>
            <a:r>
              <a:rPr kumimoji="1" lang="en-US" altLang="ja-JP" sz="1600" dirty="0" smtClean="0"/>
              <a:t>Jasper</a:t>
            </a:r>
            <a:r>
              <a:rPr kumimoji="1" lang="ja-JP" altLang="en-US" sz="1600" dirty="0" smtClean="0"/>
              <a:t>からの委託で日立</a:t>
            </a:r>
            <a:r>
              <a:rPr kumimoji="1" lang="en-US" altLang="ja-JP" sz="1600" dirty="0" smtClean="0"/>
              <a:t>/</a:t>
            </a:r>
            <a:r>
              <a:rPr kumimoji="1" lang="ja-JP" altLang="en-US" sz="1600" dirty="0" smtClean="0"/>
              <a:t>横浜研究所と連携対応。評価システムの開発と評価を実施。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350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55" name="Text Box 5"/>
          <p:cNvSpPr txBox="1">
            <a:spLocks noChangeArrowheads="1"/>
          </p:cNvSpPr>
          <p:nvPr/>
        </p:nvSpPr>
        <p:spPr bwMode="auto">
          <a:xfrm>
            <a:off x="3175" y="-49213"/>
            <a:ext cx="12509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4800" b="1">
                <a:solidFill>
                  <a:schemeClr val="bg1"/>
                </a:solidFill>
              </a:rPr>
              <a:t>2</a:t>
            </a:r>
            <a:r>
              <a:rPr lang="en-US" altLang="ja-JP" sz="3600" b="1">
                <a:solidFill>
                  <a:schemeClr val="bg1"/>
                </a:solidFill>
              </a:rPr>
              <a:t>-6-2</a:t>
            </a:r>
            <a:endParaRPr lang="en-US" altLang="ja-JP" sz="2400" b="1">
              <a:solidFill>
                <a:schemeClr val="bg1"/>
              </a:solidFill>
            </a:endParaRPr>
          </a:p>
        </p:txBody>
      </p:sp>
      <p:sp>
        <p:nvSpPr>
          <p:cNvPr id="95310" name="AutoShape 78"/>
          <p:cNvSpPr>
            <a:spLocks noChangeArrowheads="1"/>
          </p:cNvSpPr>
          <p:nvPr/>
        </p:nvSpPr>
        <p:spPr bwMode="auto">
          <a:xfrm>
            <a:off x="1670645" y="4006266"/>
            <a:ext cx="1665287" cy="809625"/>
          </a:xfrm>
          <a:prstGeom prst="upArrowCallout">
            <a:avLst>
              <a:gd name="adj1" fmla="val 51574"/>
              <a:gd name="adj2" fmla="val 51469"/>
              <a:gd name="adj3" fmla="val 16755"/>
              <a:gd name="adj4" fmla="val 6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95311" name="AutoShape 79"/>
          <p:cNvSpPr>
            <a:spLocks noChangeArrowheads="1"/>
          </p:cNvSpPr>
          <p:nvPr/>
        </p:nvSpPr>
        <p:spPr bwMode="auto">
          <a:xfrm>
            <a:off x="3426420" y="4006266"/>
            <a:ext cx="3240087" cy="809625"/>
          </a:xfrm>
          <a:prstGeom prst="upArrowCallout">
            <a:avLst>
              <a:gd name="adj1" fmla="val 100345"/>
              <a:gd name="adj2" fmla="val 100142"/>
              <a:gd name="adj3" fmla="val 16755"/>
              <a:gd name="adj4" fmla="val 6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95312" name="AutoShape 80"/>
          <p:cNvSpPr>
            <a:spLocks noChangeArrowheads="1"/>
          </p:cNvSpPr>
          <p:nvPr/>
        </p:nvSpPr>
        <p:spPr bwMode="auto">
          <a:xfrm>
            <a:off x="6666507" y="3106154"/>
            <a:ext cx="2070100" cy="809625"/>
          </a:xfrm>
          <a:prstGeom prst="leftArrowCallout">
            <a:avLst>
              <a:gd name="adj1" fmla="val 32157"/>
              <a:gd name="adj2" fmla="val 30194"/>
              <a:gd name="adj3" fmla="val 29025"/>
              <a:gd name="adj4" fmla="val 8297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95313" name="AutoShape 81"/>
          <p:cNvSpPr>
            <a:spLocks noChangeArrowheads="1"/>
          </p:cNvSpPr>
          <p:nvPr/>
        </p:nvSpPr>
        <p:spPr bwMode="auto">
          <a:xfrm>
            <a:off x="6666507" y="1621841"/>
            <a:ext cx="2070100" cy="1393825"/>
          </a:xfrm>
          <a:prstGeom prst="leftArrowCallout">
            <a:avLst>
              <a:gd name="adj1" fmla="val 21880"/>
              <a:gd name="adj2" fmla="val 18588"/>
              <a:gd name="adj3" fmla="val 16860"/>
              <a:gd name="adj4" fmla="val 8297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95315" name="Text Box 83"/>
          <p:cNvSpPr txBox="1">
            <a:spLocks noChangeArrowheads="1"/>
          </p:cNvSpPr>
          <p:nvPr/>
        </p:nvSpPr>
        <p:spPr bwMode="auto">
          <a:xfrm>
            <a:off x="7115770" y="1621841"/>
            <a:ext cx="1827212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ja-JP" altLang="en-US" sz="2000" i="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マイコン展開</a:t>
            </a:r>
          </a:p>
          <a:p>
            <a:pPr algn="l">
              <a:lnSpc>
                <a:spcPct val="90000"/>
              </a:lnSpc>
            </a:pPr>
            <a:r>
              <a:rPr lang="ja-JP" altLang="en-US" sz="2000" i="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　・</a:t>
            </a:r>
            <a:r>
              <a:rPr lang="en-US" altLang="ja-JP" sz="2000" i="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SH-2A</a:t>
            </a:r>
          </a:p>
          <a:p>
            <a:pPr algn="l">
              <a:lnSpc>
                <a:spcPct val="90000"/>
              </a:lnSpc>
            </a:pPr>
            <a:r>
              <a:rPr lang="ja-JP" altLang="en-US" sz="2000" i="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　・</a:t>
            </a:r>
            <a:r>
              <a:rPr lang="en-US" altLang="ja-JP" sz="2000" i="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R8C</a:t>
            </a:r>
          </a:p>
          <a:p>
            <a:pPr algn="l">
              <a:lnSpc>
                <a:spcPct val="90000"/>
              </a:lnSpc>
            </a:pPr>
            <a:r>
              <a:rPr lang="ja-JP" altLang="en-US" sz="2000" i="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　</a:t>
            </a:r>
            <a:r>
              <a:rPr lang="ja-JP" altLang="en-US" sz="2000" i="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・</a:t>
            </a:r>
            <a:r>
              <a:rPr lang="en-US" altLang="ja-JP" dirty="0"/>
              <a:t>RH</a:t>
            </a:r>
            <a:r>
              <a:rPr lang="en-US" altLang="ja-JP" sz="2000" i="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850</a:t>
            </a:r>
            <a:endParaRPr lang="en-US" altLang="ja-JP" sz="2000" i="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l">
              <a:lnSpc>
                <a:spcPct val="90000"/>
              </a:lnSpc>
            </a:pPr>
            <a:endParaRPr lang="ja-JP" altLang="en-US" sz="2000" i="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5316" name="Text Box 84"/>
          <p:cNvSpPr txBox="1">
            <a:spLocks noChangeArrowheads="1"/>
          </p:cNvSpPr>
          <p:nvPr/>
        </p:nvSpPr>
        <p:spPr bwMode="auto">
          <a:xfrm>
            <a:off x="7160220" y="3325229"/>
            <a:ext cx="1389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000" i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ＩＯ展開</a:t>
            </a:r>
          </a:p>
        </p:txBody>
      </p:sp>
      <p:sp>
        <p:nvSpPr>
          <p:cNvPr id="95317" name="Text Box 85"/>
          <p:cNvSpPr txBox="1">
            <a:spLocks noChangeArrowheads="1"/>
          </p:cNvSpPr>
          <p:nvPr/>
        </p:nvSpPr>
        <p:spPr bwMode="auto">
          <a:xfrm>
            <a:off x="1648420" y="4366629"/>
            <a:ext cx="1698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000" i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ＥＣＵ展開</a:t>
            </a:r>
          </a:p>
        </p:txBody>
      </p:sp>
      <p:sp>
        <p:nvSpPr>
          <p:cNvPr id="95318" name="Text Box 86"/>
          <p:cNvSpPr txBox="1">
            <a:spLocks noChangeArrowheads="1"/>
          </p:cNvSpPr>
          <p:nvPr/>
        </p:nvSpPr>
        <p:spPr bwMode="auto">
          <a:xfrm>
            <a:off x="3559770" y="4347579"/>
            <a:ext cx="3781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ja-JP" altLang="en-US" sz="2000" i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より効率的な診断ソフトへ</a:t>
            </a:r>
          </a:p>
        </p:txBody>
      </p:sp>
      <p:pic>
        <p:nvPicPr>
          <p:cNvPr id="95321" name="Picture 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70" y="1261479"/>
            <a:ext cx="5761037" cy="270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322" name="Text Box 90"/>
          <p:cNvSpPr txBox="1">
            <a:spLocks noChangeArrowheads="1"/>
          </p:cNvSpPr>
          <p:nvPr/>
        </p:nvSpPr>
        <p:spPr bwMode="auto">
          <a:xfrm>
            <a:off x="7461845" y="2701341"/>
            <a:ext cx="87312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ja-JP" sz="1400" i="0">
                <a:solidFill>
                  <a:schemeClr val="tx2"/>
                </a:solidFill>
                <a:latin typeface="Times New Roman"/>
                <a:ea typeface="HGPｺﾞｼｯｸE" pitchFamily="50" charset="-128"/>
              </a:rPr>
              <a:t>…</a:t>
            </a:r>
            <a:endParaRPr lang="en-US" altLang="ja-JP" sz="1400" i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5323" name="Text Box 91"/>
          <p:cNvSpPr txBox="1">
            <a:spLocks noChangeArrowheads="1"/>
          </p:cNvSpPr>
          <p:nvPr/>
        </p:nvSpPr>
        <p:spPr bwMode="auto">
          <a:xfrm>
            <a:off x="316507" y="5536616"/>
            <a:ext cx="7951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ja-JP" altLang="en-US" sz="2000" i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（マイコン故障率、故障モード、故障検出の考え方への貢献など）</a:t>
            </a:r>
          </a:p>
        </p:txBody>
      </p:sp>
      <p:sp>
        <p:nvSpPr>
          <p:cNvPr id="95324" name="Text Box 92"/>
          <p:cNvSpPr txBox="1">
            <a:spLocks noChangeArrowheads="1"/>
          </p:cNvSpPr>
          <p:nvPr/>
        </p:nvSpPr>
        <p:spPr bwMode="auto">
          <a:xfrm>
            <a:off x="410170" y="5085766"/>
            <a:ext cx="78438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ja-JP" altLang="en-US" sz="2400" i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マイコン機能安全に関するより深い議論への貢献</a:t>
            </a:r>
          </a:p>
        </p:txBody>
      </p:sp>
      <p:pic>
        <p:nvPicPr>
          <p:cNvPr id="95325" name="Picture 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5" y="5149266"/>
            <a:ext cx="282575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タイトル 1"/>
          <p:cNvSpPr txBox="1">
            <a:spLocks/>
          </p:cNvSpPr>
          <p:nvPr/>
        </p:nvSpPr>
        <p:spPr>
          <a:xfrm>
            <a:off x="628650" y="206244"/>
            <a:ext cx="6570614" cy="45243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r>
              <a:rPr lang="ja-JP" altLang="en-US" sz="2600" kern="0" dirty="0" smtClean="0">
                <a:solidFill>
                  <a:srgbClr val="1C1C1C"/>
                </a:solidFill>
                <a:latin typeface="HGPｺﾞｼｯｸE" pitchFamily="50" charset="-128"/>
              </a:rPr>
              <a:t>マイコン故障診断取組み実績</a:t>
            </a:r>
            <a:endParaRPr lang="ja-JP" altLang="en-US" sz="2600" kern="0" dirty="0"/>
          </a:p>
        </p:txBody>
      </p:sp>
      <p:sp>
        <p:nvSpPr>
          <p:cNvPr id="20" name="Text Box 41"/>
          <p:cNvSpPr txBox="1">
            <a:spLocks noChangeArrowheads="1"/>
          </p:cNvSpPr>
          <p:nvPr/>
        </p:nvSpPr>
        <p:spPr bwMode="auto">
          <a:xfrm>
            <a:off x="62149" y="75306"/>
            <a:ext cx="1224136" cy="71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/>
            </a:outerShdw>
          </a:effectLst>
        </p:spPr>
        <p:txBody>
          <a:bodyPr wrap="square" lIns="54000" tIns="10800" rIns="54000" bIns="10800">
            <a:spAutoFit/>
          </a:bodyPr>
          <a:lstStyle/>
          <a:p>
            <a:pPr>
              <a:defRPr/>
            </a:pPr>
            <a:r>
              <a:rPr lang="en-US" altLang="ja-JP" sz="5000" i="1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C.</a:t>
            </a:r>
            <a:endParaRPr lang="en-US" altLang="ja-JP" sz="5000" i="1" dirty="0">
              <a:solidFill>
                <a:schemeClr val="tx1"/>
              </a:solidFill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73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71800" y="3284983"/>
            <a:ext cx="6338651" cy="593279"/>
          </a:xfrm>
        </p:spPr>
        <p:txBody>
          <a:bodyPr/>
          <a:lstStyle/>
          <a:p>
            <a:r>
              <a:rPr lang="en-US" altLang="ja-JP" dirty="0" smtClean="0"/>
              <a:t>FPGA</a:t>
            </a:r>
            <a:r>
              <a:rPr lang="ja-JP" altLang="en-US" dirty="0" smtClean="0"/>
              <a:t>及び</a:t>
            </a:r>
            <a:r>
              <a:rPr lang="en-US" altLang="ja-JP" dirty="0" smtClean="0"/>
              <a:t>GPGPU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取組みとご提案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771800" y="3813533"/>
            <a:ext cx="5759239" cy="430887"/>
          </a:xfrm>
        </p:spPr>
        <p:txBody>
          <a:bodyPr/>
          <a:lstStyle/>
          <a:p>
            <a:r>
              <a:rPr lang="en-US" altLang="ja-JP" i="1" dirty="0" smtClean="0">
                <a:solidFill>
                  <a:srgbClr val="C00000"/>
                </a:solidFill>
              </a:rPr>
              <a:t>1. FPGA</a:t>
            </a:r>
            <a:r>
              <a:rPr lang="ja-JP" altLang="en-US" i="1" dirty="0">
                <a:solidFill>
                  <a:srgbClr val="C00000"/>
                </a:solidFill>
              </a:rPr>
              <a:t>設計実績のご紹介</a:t>
            </a:r>
            <a:endParaRPr kumimoji="1" lang="ja-JP" alt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479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スライド番号プレースホルダ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/>
            <a:fld id="{4B3727EB-266E-4D35-B084-675676345EDF}" type="slidenum">
              <a:rPr lang="en-US" altLang="ja-JP" sz="140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19</a:t>
            </a:fld>
            <a:endParaRPr lang="en-US" altLang="ja-JP" sz="1400" smtClean="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9699" name="Picture 1028" descr="HITAC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68384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180431" y="122404"/>
            <a:ext cx="719161" cy="71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/>
            </a:outerShdw>
          </a:effectLst>
        </p:spPr>
        <p:txBody>
          <a:bodyPr wrap="square" lIns="54000" tIns="10800" rIns="54000" bIns="10800">
            <a:spAutoFit/>
          </a:bodyPr>
          <a:lstStyle/>
          <a:p>
            <a:pPr>
              <a:defRPr/>
            </a:pPr>
            <a:r>
              <a:rPr lang="ja-JP" altLang="en-US" sz="5000" i="1" dirty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１</a:t>
            </a:r>
            <a:endParaRPr lang="en-US" altLang="ja-JP" sz="5000" i="1" dirty="0">
              <a:solidFill>
                <a:schemeClr val="tx1"/>
              </a:solidFill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628800"/>
            <a:ext cx="7848872" cy="3816424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sz="2000" b="1" dirty="0" smtClean="0">
                <a:solidFill>
                  <a:schemeClr val="tx1"/>
                </a:solidFill>
                <a:latin typeface="+mn-ea"/>
              </a:rPr>
              <a:t>（１）</a:t>
            </a:r>
            <a:r>
              <a:rPr lang="en-US" altLang="ja-JP" sz="2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ARM</a:t>
            </a:r>
            <a:r>
              <a:rPr lang="ja-JP" altLang="en-US" sz="2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コア内蔵</a:t>
            </a:r>
            <a:r>
              <a:rPr lang="en-US" altLang="ja-JP" sz="2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SOC-FPGA/</a:t>
            </a:r>
            <a:r>
              <a:rPr lang="ja-JP" altLang="en-US" sz="2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高速高機能</a:t>
            </a:r>
            <a:r>
              <a:rPr lang="en-US" altLang="ja-JP" sz="2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FPGA</a:t>
            </a:r>
            <a:r>
              <a:rPr lang="ja-JP" altLang="en-US" sz="2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設計</a:t>
            </a:r>
            <a:endParaRPr lang="en-US" altLang="ja-JP" sz="2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　　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１）ＦＰＧＡ性能最大化、最適化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設計と実装</a:t>
            </a:r>
            <a:endParaRPr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</a:rPr>
              <a:t>　　　 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</a:rPr>
              <a:t>①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</a:rPr>
              <a:t>CPU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</a:rPr>
              <a:t>コア、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</a:rPr>
              <a:t>高速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</a:rPr>
              <a:t>IO</a:t>
            </a:r>
            <a:r>
              <a:rPr lang="ja-JP" altLang="en-US" sz="1800" dirty="0" err="1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</a:rPr>
              <a:t>高速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</a:rPr>
              <a:t>FPGA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</a:rPr>
              <a:t>間通信</a:t>
            </a:r>
            <a:endParaRPr lang="en-US" altLang="ja-JP" sz="18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chemeClr val="tx1"/>
                </a:solidFill>
                <a:latin typeface="+mn-ea"/>
                <a:ea typeface="HGPｺﾞｼｯｸE" panose="020B0900000000000000" pitchFamily="50" charset="-128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HGPｺﾞｼｯｸE" panose="020B0900000000000000" pitchFamily="50" charset="-128"/>
              </a:rPr>
              <a:t>　　　 ②応用システム：</a:t>
            </a:r>
            <a:r>
              <a:rPr lang="ja-JP" altLang="en-US" sz="1800" dirty="0" smtClean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スパコン</a:t>
            </a:r>
            <a:r>
              <a:rPr lang="ja-JP" altLang="en-US" sz="1800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、ストレージ、通信</a:t>
            </a:r>
            <a:r>
              <a:rPr lang="ja-JP" altLang="en-US" sz="1800" dirty="0" smtClean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機器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</a:rPr>
              <a:t>など</a:t>
            </a:r>
            <a:endParaRPr lang="en-US" altLang="ja-JP" sz="1800" dirty="0">
              <a:solidFill>
                <a:schemeClr val="tx1"/>
              </a:solidFill>
              <a:latin typeface="+mn-e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　　</a:t>
            </a:r>
            <a:r>
              <a:rPr lang="ja-JP" altLang="en-US" sz="2000" b="1" dirty="0" smtClean="0">
                <a:solidFill>
                  <a:schemeClr val="tx1"/>
                </a:solidFill>
                <a:latin typeface="+mn-ea"/>
              </a:rPr>
              <a:t>２）</a:t>
            </a:r>
            <a:r>
              <a:rPr lang="en-US" altLang="ja-JP" sz="2000" b="1" dirty="0" smtClean="0">
                <a:solidFill>
                  <a:schemeClr val="tx1"/>
                </a:solidFill>
                <a:latin typeface="+mn-ea"/>
              </a:rPr>
              <a:t>ALTERA SOC-FPGA</a:t>
            </a:r>
            <a:r>
              <a:rPr lang="ja-JP" altLang="en-US" sz="2000" b="1" dirty="0" err="1" smtClean="0">
                <a:solidFill>
                  <a:schemeClr val="tx1"/>
                </a:solidFill>
                <a:latin typeface="+mn-ea"/>
              </a:rPr>
              <a:t>での</a:t>
            </a:r>
            <a:r>
              <a:rPr lang="ja-JP" altLang="en-US" sz="2000" b="1" dirty="0" smtClean="0">
                <a:solidFill>
                  <a:schemeClr val="tx1"/>
                </a:solidFill>
                <a:latin typeface="+mn-ea"/>
              </a:rPr>
              <a:t>システム設計と実装</a:t>
            </a:r>
            <a:endParaRPr lang="en-US" altLang="ja-JP" sz="2000" b="1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solidFill>
                  <a:schemeClr val="tx1"/>
                </a:solidFill>
                <a:latin typeface="+mn-ea"/>
              </a:rPr>
              <a:t>         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①</a:t>
            </a:r>
            <a:r>
              <a:rPr lang="ja-JP" altLang="en-US" sz="1800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内部バス最適化、</a:t>
            </a:r>
            <a:r>
              <a:rPr lang="ja-JP" altLang="en-US" sz="1800" dirty="0" smtClean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性能最大化、高速</a:t>
            </a:r>
            <a:r>
              <a:rPr lang="en-US" altLang="ja-JP" sz="1800" dirty="0" smtClean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IO</a:t>
            </a:r>
          </a:p>
          <a:p>
            <a:pPr marL="0" indent="0">
              <a:buNone/>
            </a:pPr>
            <a:r>
              <a:rPr lang="en-US" altLang="ja-JP" sz="1800" dirty="0" smtClean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     </a:t>
            </a:r>
            <a:r>
              <a:rPr lang="ja-JP" altLang="en-US" sz="1800" dirty="0" smtClean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②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</a:rPr>
              <a:t>ALTERA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</a:rPr>
              <a:t>社との技術連携（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</a:rPr>
              <a:t>DSN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</a:rPr>
              <a:t>パートナー）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　</a:t>
            </a:r>
            <a:endParaRPr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sz="2000" b="1" dirty="0" smtClean="0">
                <a:solidFill>
                  <a:schemeClr val="tx1"/>
                </a:solidFill>
                <a:latin typeface="+mn-ea"/>
              </a:rPr>
              <a:t>（２）</a:t>
            </a:r>
            <a:r>
              <a:rPr lang="ja-JP" altLang="en-US" sz="2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高安全</a:t>
            </a:r>
            <a:r>
              <a:rPr lang="en-US" altLang="ja-JP" sz="2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FPGA</a:t>
            </a:r>
            <a:r>
              <a:rPr lang="ja-JP" altLang="en-US" sz="2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技術開発</a:t>
            </a:r>
            <a:endParaRPr lang="en-US" altLang="ja-JP" sz="2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</a:rPr>
              <a:t>　　　 ①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</a:rPr>
              <a:t>CRAM</a:t>
            </a:r>
            <a:r>
              <a:rPr lang="ja-JP" altLang="en-US" sz="1800" dirty="0">
                <a:solidFill>
                  <a:schemeClr val="tx1"/>
                </a:solidFill>
                <a:latin typeface="+mn-ea"/>
              </a:rPr>
              <a:t>中性子線耐性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</a:rPr>
              <a:t>技術（車載向け試作）</a:t>
            </a:r>
            <a:endParaRPr lang="en-US" altLang="ja-JP" sz="18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solidFill>
                  <a:schemeClr val="tx1"/>
                </a:solidFill>
                <a:latin typeface="+mn-ea"/>
              </a:rPr>
              <a:t>         ②論理多重化技術（２重化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</a:rPr>
              <a:t>３重化）</a:t>
            </a:r>
            <a:endParaRPr lang="en-US" altLang="ja-JP" sz="18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</a:rPr>
              <a:t>　</a:t>
            </a:r>
            <a:endParaRPr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>
              <a:buFont typeface="Wingdings" pitchFamily="2" charset="2"/>
              <a:buChar char="u"/>
            </a:pP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 bwMode="auto">
          <a:xfrm>
            <a:off x="539552" y="254114"/>
            <a:ext cx="7381875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896938" algn="l"/>
              </a:tabLs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tabLst>
                <a:tab pos="896938" algn="l"/>
              </a:tabLs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tabLst>
                <a:tab pos="896938" algn="l"/>
              </a:tabLs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tabLst>
                <a:tab pos="896938" algn="l"/>
              </a:tabLs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tabLst>
                <a:tab pos="896938" algn="l"/>
              </a:tabLs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6938" algn="l"/>
              </a:tabLs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6938" algn="l"/>
              </a:tabLs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6938" algn="l"/>
              </a:tabLs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6938" algn="l"/>
              </a:tabLs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r>
              <a:rPr lang="en-US" altLang="ja-JP" sz="260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600" dirty="0" smtClean="0">
                <a:solidFill>
                  <a:schemeClr val="tx1"/>
                </a:solidFill>
                <a:latin typeface="+mn-ea"/>
                <a:ea typeface="+mn-ea"/>
              </a:rPr>
              <a:t>１</a:t>
            </a:r>
            <a:r>
              <a:rPr lang="en-US" altLang="ja-JP" sz="26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r>
              <a:rPr lang="ja-JP" altLang="en-US" sz="2600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2600" dirty="0" smtClean="0">
                <a:solidFill>
                  <a:schemeClr val="tx1"/>
                </a:solidFill>
                <a:latin typeface="+mn-ea"/>
                <a:ea typeface="+mn-ea"/>
              </a:rPr>
              <a:t>FPGA</a:t>
            </a:r>
            <a:r>
              <a:rPr lang="ja-JP" altLang="en-US" sz="2600" dirty="0" smtClean="0">
                <a:solidFill>
                  <a:schemeClr val="tx1"/>
                </a:solidFill>
                <a:latin typeface="+mn-ea"/>
                <a:ea typeface="+mn-ea"/>
              </a:rPr>
              <a:t>設計実績のご紹介</a:t>
            </a:r>
            <a:endParaRPr lang="ja-JP" altLang="en-US" sz="2600" dirty="0">
              <a:solidFill>
                <a:srgbClr val="1C1C1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89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1"/>
          <p:cNvSpPr>
            <a:spLocks noChangeArrowheads="1"/>
          </p:cNvSpPr>
          <p:nvPr/>
        </p:nvSpPr>
        <p:spPr bwMode="auto">
          <a:xfrm>
            <a:off x="467544" y="240264"/>
            <a:ext cx="3464650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ja-JP" sz="2600" dirty="0" smtClean="0">
                <a:latin typeface="+mn-ea"/>
                <a:ea typeface="+mn-ea"/>
              </a:rPr>
              <a:t>-</a:t>
            </a:r>
            <a:r>
              <a:rPr lang="ja-JP" altLang="en-US" sz="2600" dirty="0" smtClean="0">
                <a:latin typeface="+mn-ea"/>
                <a:ea typeface="+mn-ea"/>
              </a:rPr>
              <a:t>２</a:t>
            </a:r>
            <a:r>
              <a:rPr lang="en-US" altLang="ja-JP" sz="2600" dirty="0" smtClean="0">
                <a:latin typeface="+mn-ea"/>
                <a:ea typeface="+mn-ea"/>
              </a:rPr>
              <a:t>.</a:t>
            </a:r>
            <a:r>
              <a:rPr lang="ja-JP" altLang="en-US" sz="2600" dirty="0" smtClean="0">
                <a:latin typeface="+mn-ea"/>
                <a:ea typeface="+mn-ea"/>
              </a:rPr>
              <a:t>　</a:t>
            </a:r>
            <a:r>
              <a:rPr lang="en-US" altLang="ja-JP" sz="2600" dirty="0" smtClean="0">
                <a:latin typeface="+mn-ea"/>
                <a:ea typeface="+mn-ea"/>
              </a:rPr>
              <a:t>FPGA</a:t>
            </a:r>
            <a:r>
              <a:rPr lang="ja-JP" altLang="en-US" sz="2600" dirty="0" smtClean="0">
                <a:latin typeface="+mn-ea"/>
                <a:ea typeface="+mn-ea"/>
              </a:rPr>
              <a:t>設計実績例</a:t>
            </a:r>
            <a:endParaRPr lang="en-US" altLang="ja-JP" sz="2600" dirty="0">
              <a:latin typeface="+mn-ea"/>
              <a:ea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036472"/>
              </p:ext>
            </p:extLst>
          </p:nvPr>
        </p:nvGraphicFramePr>
        <p:xfrm>
          <a:off x="243254" y="1444625"/>
          <a:ext cx="8654561" cy="4709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5862"/>
                <a:gridCol w="2190090"/>
                <a:gridCol w="2507495"/>
                <a:gridCol w="2391114"/>
              </a:tblGrid>
              <a:tr h="32689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 cap="none" spc="0" dirty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案</a:t>
                      </a:r>
                      <a:r>
                        <a:rPr lang="ja-JP" altLang="en-US" sz="1800" b="1" u="none" strike="noStrike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件名</a:t>
                      </a:r>
                      <a:endParaRPr lang="ja-JP" altLang="en-US" sz="1800" b="1" i="0" u="none" strike="noStrike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 cap="none" spc="0" dirty="0" smtClean="0">
                          <a:ln w="1905"/>
                          <a:solidFill>
                            <a:srgbClr val="FF0000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ストレージ</a:t>
                      </a:r>
                      <a:endParaRPr lang="en-US" sz="1800" b="1" i="0" u="none" strike="noStrike" cap="none" spc="0" dirty="0">
                        <a:ln w="1905"/>
                        <a:solidFill>
                          <a:srgbClr val="FF0000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 cap="none" spc="0" dirty="0" smtClean="0">
                          <a:ln w="1905"/>
                          <a:solidFill>
                            <a:srgbClr val="FF0000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高安全</a:t>
                      </a:r>
                      <a:r>
                        <a:rPr lang="en-US" altLang="ja-JP" sz="1800" b="1" i="0" u="none" strike="noStrike" cap="none" spc="0" dirty="0" smtClean="0">
                          <a:ln w="1905"/>
                          <a:solidFill>
                            <a:srgbClr val="FF0000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FPGA</a:t>
                      </a:r>
                      <a:r>
                        <a:rPr lang="ja-JP" altLang="en-US" sz="1800" b="1" i="0" u="none" strike="noStrike" cap="none" spc="0" dirty="0" smtClean="0">
                          <a:ln w="1905"/>
                          <a:solidFill>
                            <a:srgbClr val="FF0000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技術開発</a:t>
                      </a:r>
                      <a:endParaRPr lang="en-US" sz="1800" b="1" i="0" u="none" strike="noStrike" cap="none" spc="0" dirty="0">
                        <a:ln w="1905"/>
                        <a:solidFill>
                          <a:srgbClr val="FF0000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スパコン通信</a:t>
                      </a:r>
                      <a:endParaRPr lang="en-US" sz="1800" b="1" i="0" u="none" strike="noStrike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2689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開発期間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13/6</a:t>
                      </a:r>
                      <a:r>
                        <a:rPr lang="ja-JP" altLang="en-US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～</a:t>
                      </a:r>
                      <a:r>
                        <a:rPr lang="en-US" altLang="ja-JP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'14/3</a:t>
                      </a:r>
                      <a:endParaRPr lang="en-US" altLang="ja-JP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accent6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14/1</a:t>
                      </a:r>
                      <a:r>
                        <a:rPr lang="ja-JP" altLang="en-US" sz="1800" u="none" strike="noStrike" dirty="0">
                          <a:solidFill>
                            <a:schemeClr val="accent6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～</a:t>
                      </a:r>
                      <a:r>
                        <a:rPr lang="en-US" altLang="ja-JP" sz="1800" u="none" strike="noStrike" dirty="0" smtClean="0">
                          <a:solidFill>
                            <a:schemeClr val="accent6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'15/3</a:t>
                      </a:r>
                      <a:endParaRPr lang="en-US" altLang="ja-JP" sz="1800" b="0" i="0" u="none" strike="noStrike" dirty="0">
                        <a:solidFill>
                          <a:schemeClr val="accent6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 smtClean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12/3</a:t>
                      </a:r>
                      <a:r>
                        <a:rPr lang="ja-JP" altLang="en-US" sz="18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～</a:t>
                      </a:r>
                      <a:r>
                        <a:rPr lang="en-US" altLang="ja-JP" sz="18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'14/6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</a:tr>
              <a:tr h="32689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FPGA</a:t>
                      </a:r>
                      <a:r>
                        <a:rPr lang="ja-JP" altLang="en-US" sz="18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型番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ALTERA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solidFill>
                            <a:schemeClr val="accent6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XILINX</a:t>
                      </a:r>
                    </a:p>
                  </a:txBody>
                  <a:tcPr marL="7545" marR="7545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ALTERA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solidFill>
                      <a:schemeClr val="accent5"/>
                    </a:solidFill>
                  </a:tcPr>
                </a:tc>
              </a:tr>
              <a:tr h="32689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ARM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A9 x 2Core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solidFill>
                            <a:schemeClr val="accent6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-</a:t>
                      </a:r>
                    </a:p>
                  </a:txBody>
                  <a:tcPr marL="7545" marR="7545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NIOS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solidFill>
                      <a:schemeClr val="accent5"/>
                    </a:solidFill>
                  </a:tcPr>
                </a:tc>
              </a:tr>
              <a:tr h="32689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StratixV</a:t>
                      </a:r>
                      <a:r>
                        <a:rPr lang="en-US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 </a:t>
                      </a:r>
                      <a:r>
                        <a:rPr lang="en-US" sz="1800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5SGXEABN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6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Vertex7  XC7VX485T</a:t>
                      </a:r>
                      <a:endParaRPr lang="en-US" sz="1800" b="0" i="0" u="none" strike="noStrike" dirty="0">
                        <a:solidFill>
                          <a:schemeClr val="accent6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 smtClean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StratixV</a:t>
                      </a:r>
                      <a:r>
                        <a:rPr lang="en-US" sz="1800" u="none" strike="noStrike" dirty="0" smtClean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 5SGXEA7N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solidFill>
                      <a:schemeClr val="accent5"/>
                    </a:solidFill>
                  </a:tcPr>
                </a:tc>
              </a:tr>
              <a:tr h="32689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CycloneV</a:t>
                      </a:r>
                      <a:r>
                        <a:rPr lang="en-US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ST  5CSTFD6D5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6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Kintex7  XC7K325T</a:t>
                      </a:r>
                      <a:endParaRPr lang="en-US" sz="1800" b="0" i="0" u="none" strike="noStrike" dirty="0">
                        <a:solidFill>
                          <a:schemeClr val="accent6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　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solidFill>
                      <a:schemeClr val="accent5"/>
                    </a:solidFill>
                  </a:tcPr>
                </a:tc>
              </a:tr>
              <a:tr h="98067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用途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PCI Express</a:t>
                      </a:r>
                      <a:r>
                        <a:rPr lang="ja-JP" altLang="en-US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を用いた</a:t>
                      </a:r>
                      <a:br>
                        <a:rPr lang="ja-JP" altLang="en-US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</a:br>
                      <a:r>
                        <a:rPr lang="ja-JP" altLang="en-US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高速ストレージ</a:t>
                      </a:r>
                      <a:endParaRPr lang="ja-JP" alt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solidFill>
                            <a:schemeClr val="accent6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放射線耐性向上評価試作</a:t>
                      </a:r>
                      <a:endParaRPr lang="zh-TW" altLang="en-US" sz="1600" b="0" i="0" u="none" strike="noStrike" dirty="0">
                        <a:solidFill>
                          <a:schemeClr val="accent6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PCI Express</a:t>
                      </a:r>
                      <a:r>
                        <a:rPr lang="ja-JP" altLang="en-US" sz="18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を用いた</a:t>
                      </a:r>
                      <a:br>
                        <a:rPr lang="ja-JP" altLang="en-US" sz="18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</a:br>
                      <a:r>
                        <a:rPr lang="en-US" sz="18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CPU</a:t>
                      </a:r>
                      <a:r>
                        <a:rPr lang="ja-JP" altLang="en-US" sz="18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間通信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solidFill>
                      <a:schemeClr val="accent5"/>
                    </a:solidFill>
                  </a:tcPr>
                </a:tc>
              </a:tr>
              <a:tr h="326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内部動作周波数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200MHz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6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100MHz</a:t>
                      </a:r>
                      <a:endParaRPr lang="en-US" sz="1800" b="0" i="0" u="none" strike="noStrike" dirty="0">
                        <a:solidFill>
                          <a:schemeClr val="accent6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250MHz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solidFill>
                      <a:schemeClr val="accent5"/>
                    </a:solidFill>
                  </a:tcPr>
                </a:tc>
              </a:tr>
              <a:tr h="98067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キーワード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PCIe</a:t>
                      </a:r>
                      <a:r>
                        <a:rPr lang="en-US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Gen3, HPS, DDR3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6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SEM, Partial </a:t>
                      </a:r>
                      <a:r>
                        <a:rPr lang="en-US" sz="1800" u="none" strike="noStrike" dirty="0" err="1">
                          <a:solidFill>
                            <a:schemeClr val="accent6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Reconfig</a:t>
                      </a:r>
                      <a:endParaRPr lang="en-US" sz="1800" b="0" i="0" u="none" strike="noStrike" dirty="0">
                        <a:solidFill>
                          <a:schemeClr val="accent6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PCIe</a:t>
                      </a:r>
                      <a:r>
                        <a:rPr lang="en-US" sz="18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Gen3, </a:t>
                      </a:r>
                      <a:r>
                        <a:rPr lang="en-US" sz="1800" u="none" strike="noStrike" dirty="0" err="1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Nios</a:t>
                      </a:r>
                      <a:r>
                        <a:rPr lang="en-US" sz="18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, DDR3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107504" y="122404"/>
            <a:ext cx="1224136" cy="71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/>
            </a:outerShdw>
          </a:effectLst>
        </p:spPr>
        <p:txBody>
          <a:bodyPr wrap="square" lIns="54000" tIns="10800" rIns="54000" bIns="10800">
            <a:spAutoFit/>
          </a:bodyPr>
          <a:lstStyle/>
          <a:p>
            <a:pPr>
              <a:defRPr/>
            </a:pPr>
            <a:r>
              <a:rPr lang="ja-JP" altLang="en-US" sz="5000" i="1" dirty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１</a:t>
            </a:r>
            <a:endParaRPr lang="en-US" altLang="ja-JP" sz="5000" i="1" dirty="0">
              <a:solidFill>
                <a:schemeClr val="tx1"/>
              </a:solidFill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" name="角丸四角形 1"/>
          <p:cNvSpPr/>
          <p:nvPr/>
        </p:nvSpPr>
        <p:spPr bwMode="auto">
          <a:xfrm>
            <a:off x="1799692" y="1447614"/>
            <a:ext cx="2196244" cy="4680520"/>
          </a:xfrm>
          <a:prstGeom prst="roundRect">
            <a:avLst>
              <a:gd name="adj" fmla="val 958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4006736" y="1447614"/>
            <a:ext cx="2509480" cy="4680520"/>
          </a:xfrm>
          <a:prstGeom prst="roundRect">
            <a:avLst>
              <a:gd name="adj" fmla="val 958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4401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テキスト ボックス 71"/>
          <p:cNvSpPr txBox="1"/>
          <p:nvPr/>
        </p:nvSpPr>
        <p:spPr>
          <a:xfrm>
            <a:off x="107504" y="2303145"/>
            <a:ext cx="66443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①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Cortex-A9 x 2core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搭載</a:t>
            </a:r>
            <a:r>
              <a:rPr lang="en-US" altLang="ja-JP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ALTERA </a:t>
            </a:r>
            <a:r>
              <a:rPr lang="en-US" altLang="ja-JP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Cyclone</a:t>
            </a:r>
          </a:p>
          <a:p>
            <a:r>
              <a:rPr lang="en-US" altLang="ja-JP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   </a:t>
            </a:r>
            <a:r>
              <a:rPr lang="en-US" altLang="ja-JP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(SOC-FPGA)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でシステムコアを実現</a:t>
            </a:r>
            <a:endParaRPr lang="ja-JP" altLang="en-US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endParaRPr lang="en-US" altLang="ja-JP" dirty="0" smtClean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②</a:t>
            </a:r>
            <a:r>
              <a:rPr lang="ja-JP" altLang="en-US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Cyclone-FPGA(CPU)</a:t>
            </a:r>
            <a:r>
              <a:rPr lang="ja-JP" altLang="en-US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と</a:t>
            </a:r>
            <a:r>
              <a:rPr lang="en-US" altLang="ja-JP" dirty="0" err="1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Stratix</a:t>
            </a:r>
            <a:r>
              <a:rPr lang="en-US" altLang="ja-JP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-FPGA</a:t>
            </a:r>
          </a:p>
          <a:p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間</a:t>
            </a:r>
            <a:r>
              <a:rPr lang="ja-JP" altLang="en-US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を</a:t>
            </a:r>
            <a:r>
              <a:rPr lang="en-US" altLang="ja-JP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LVDS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インタフェース</a:t>
            </a:r>
            <a:r>
              <a:rPr lang="en-US" altLang="ja-JP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500MHz</a:t>
            </a:r>
            <a:r>
              <a:rPr lang="ja-JP" altLang="en-US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、</a:t>
            </a:r>
            <a:endParaRPr lang="en-US" altLang="ja-JP" dirty="0" smtClean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及び</a:t>
            </a:r>
            <a:r>
              <a:rPr lang="en-US" altLang="ja-JP" dirty="0" err="1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PCIe</a:t>
            </a:r>
            <a:r>
              <a:rPr lang="en-US" altLang="ja-JP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Gen2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で接続しアプリケーション</a:t>
            </a:r>
            <a:endParaRPr lang="en-US" altLang="ja-JP" dirty="0" smtClean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に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より選択できる最適化構造</a:t>
            </a:r>
            <a:endParaRPr lang="en-US" altLang="ja-JP" dirty="0" smtClean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endParaRPr lang="en-US" altLang="ja-JP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③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FPGA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詳細論理設計～実機検証</a:t>
            </a:r>
            <a:endParaRPr lang="en-US" altLang="ja-JP" dirty="0" smtClean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まで一貫した設計開発体制で</a:t>
            </a:r>
            <a:endParaRPr lang="en-US" altLang="ja-JP" dirty="0" smtClean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対応し、計画通りに完了</a:t>
            </a:r>
            <a:endParaRPr lang="ja-JP" altLang="en-US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endParaRPr lang="en-US" altLang="ja-JP" dirty="0" smtClean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④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日程計画策定、実施</a:t>
            </a:r>
            <a:r>
              <a:rPr lang="en-US" altLang="ja-JP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F-Up</a:t>
            </a:r>
            <a:r>
              <a:rPr lang="ja-JP" altLang="en-US" dirty="0" err="1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、</a:t>
            </a:r>
            <a:endParaRPr lang="en-US" altLang="ja-JP" dirty="0" smtClean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   </a:t>
            </a:r>
            <a:r>
              <a:rPr lang="en-US" altLang="ja-JP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DR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による日程・品質管理を推進</a:t>
            </a:r>
            <a:endParaRPr lang="en-US" altLang="ja-JP" dirty="0" smtClean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0" name="テキスト ボックス 58"/>
          <p:cNvSpPr txBox="1">
            <a:spLocks noChangeArrowheads="1"/>
          </p:cNvSpPr>
          <p:nvPr/>
        </p:nvSpPr>
        <p:spPr bwMode="auto">
          <a:xfrm>
            <a:off x="251520" y="984250"/>
            <a:ext cx="8559105" cy="104644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Char char="u"/>
            </a:pP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FPGA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間通信仕様、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SOC-FPGA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内部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方式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設計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、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バス性能最適化と評価、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   内蔵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設計など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に精通した上位設計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スタッフをアサイン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Char char="u"/>
            </a:pP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FPGA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論理設計～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FPGA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ボードの設計・実機評価まで一貫体制で対応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auto">
          <a:xfrm>
            <a:off x="112713" y="122404"/>
            <a:ext cx="1224136" cy="71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/>
            </a:outerShdw>
          </a:effectLst>
        </p:spPr>
        <p:txBody>
          <a:bodyPr wrap="square" lIns="54000" tIns="10800" rIns="54000" bIns="10800">
            <a:spAutoFit/>
          </a:bodyPr>
          <a:lstStyle/>
          <a:p>
            <a:pPr>
              <a:defRPr/>
            </a:pPr>
            <a:r>
              <a:rPr lang="ja-JP" altLang="en-US" sz="5000" i="1" dirty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１</a:t>
            </a:r>
            <a:endParaRPr lang="en-US" altLang="ja-JP" sz="5000" i="1" dirty="0">
              <a:solidFill>
                <a:schemeClr val="tx1"/>
              </a:solidFill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 bwMode="auto">
          <a:xfrm>
            <a:off x="472753" y="246798"/>
            <a:ext cx="6907559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r>
              <a:rPr lang="en-US" altLang="ja-JP" sz="2600" dirty="0" smtClean="0">
                <a:solidFill>
                  <a:srgbClr val="1C1C1C"/>
                </a:solidFill>
                <a:latin typeface="+mn-ea"/>
                <a:ea typeface="+mn-ea"/>
              </a:rPr>
              <a:t>-</a:t>
            </a:r>
            <a:r>
              <a:rPr lang="ja-JP" altLang="en-US" sz="2600" dirty="0" smtClean="0">
                <a:solidFill>
                  <a:srgbClr val="1C1C1C"/>
                </a:solidFill>
                <a:latin typeface="+mn-ea"/>
                <a:ea typeface="+mn-ea"/>
              </a:rPr>
              <a:t>３</a:t>
            </a:r>
            <a:r>
              <a:rPr lang="en-US" altLang="ja-JP" sz="2600" dirty="0" smtClean="0">
                <a:solidFill>
                  <a:srgbClr val="1C1C1C"/>
                </a:solidFill>
                <a:latin typeface="+mn-ea"/>
                <a:ea typeface="+mn-ea"/>
              </a:rPr>
              <a:t>.</a:t>
            </a:r>
            <a:r>
              <a:rPr lang="ja-JP" altLang="en-US" sz="2600" dirty="0" smtClean="0">
                <a:solidFill>
                  <a:srgbClr val="1C1C1C"/>
                </a:solidFill>
                <a:latin typeface="+mn-ea"/>
                <a:ea typeface="+mn-ea"/>
              </a:rPr>
              <a:t>　</a:t>
            </a:r>
            <a:r>
              <a:rPr lang="en-US" altLang="ja-JP" sz="2600" dirty="0" smtClean="0">
                <a:solidFill>
                  <a:srgbClr val="1C1C1C"/>
                </a:solidFill>
                <a:latin typeface="+mn-ea"/>
                <a:ea typeface="+mn-ea"/>
              </a:rPr>
              <a:t>SOC-FPGA</a:t>
            </a:r>
            <a:r>
              <a:rPr lang="ja-JP" altLang="en-US" sz="2600" dirty="0" smtClean="0">
                <a:solidFill>
                  <a:srgbClr val="1C1C1C"/>
                </a:solidFill>
                <a:latin typeface="+mn-ea"/>
                <a:ea typeface="+mn-ea"/>
              </a:rPr>
              <a:t>設計事例</a:t>
            </a:r>
            <a:endParaRPr lang="en-US" altLang="ja-JP" sz="2600" dirty="0">
              <a:solidFill>
                <a:srgbClr val="1C1C1C"/>
              </a:solidFill>
              <a:latin typeface="+mn-ea"/>
              <a:ea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190690" y="2708920"/>
            <a:ext cx="4917814" cy="3600400"/>
            <a:chOff x="4190690" y="2708920"/>
            <a:chExt cx="4917814" cy="3600400"/>
          </a:xfrm>
        </p:grpSpPr>
        <p:sp>
          <p:nvSpPr>
            <p:cNvPr id="36" name="正方形/長方形 68"/>
            <p:cNvSpPr>
              <a:spLocks noChangeArrowheads="1"/>
            </p:cNvSpPr>
            <p:nvPr/>
          </p:nvSpPr>
          <p:spPr bwMode="auto">
            <a:xfrm>
              <a:off x="6656275" y="3050952"/>
              <a:ext cx="990600" cy="82708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100"/>
            </a:p>
          </p:txBody>
        </p:sp>
        <p:sp>
          <p:nvSpPr>
            <p:cNvPr id="4" name="正方形/長方形 68"/>
            <p:cNvSpPr>
              <a:spLocks noChangeArrowheads="1"/>
            </p:cNvSpPr>
            <p:nvPr/>
          </p:nvSpPr>
          <p:spPr bwMode="auto">
            <a:xfrm>
              <a:off x="6587020" y="2983508"/>
              <a:ext cx="990600" cy="82708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100"/>
            </a:p>
          </p:txBody>
        </p:sp>
        <p:sp>
          <p:nvSpPr>
            <p:cNvPr id="5" name="正方形/長方形 68"/>
            <p:cNvSpPr>
              <a:spLocks noChangeArrowheads="1"/>
            </p:cNvSpPr>
            <p:nvPr/>
          </p:nvSpPr>
          <p:spPr bwMode="auto">
            <a:xfrm>
              <a:off x="5728182" y="4896446"/>
              <a:ext cx="1117600" cy="749300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100"/>
            </a:p>
          </p:txBody>
        </p:sp>
        <p:sp>
          <p:nvSpPr>
            <p:cNvPr id="6" name="正方形/長方形 68"/>
            <p:cNvSpPr>
              <a:spLocks noChangeArrowheads="1"/>
            </p:cNvSpPr>
            <p:nvPr/>
          </p:nvSpPr>
          <p:spPr bwMode="auto">
            <a:xfrm>
              <a:off x="7290282" y="4896446"/>
              <a:ext cx="1143000" cy="749300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100"/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6614007" y="2991446"/>
              <a:ext cx="1006475" cy="30797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007A5C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/>
              <a:r>
                <a:rPr lang="en-US" altLang="ja-JP" sz="1400" dirty="0">
                  <a:solidFill>
                    <a:schemeClr val="tx1"/>
                  </a:solidFill>
                </a:rPr>
                <a:t>SOC_FPGA</a:t>
              </a:r>
            </a:p>
          </p:txBody>
        </p:sp>
        <p:sp>
          <p:nvSpPr>
            <p:cNvPr id="11" name="正方形/長方形 68"/>
            <p:cNvSpPr>
              <a:spLocks noChangeArrowheads="1"/>
            </p:cNvSpPr>
            <p:nvPr/>
          </p:nvSpPr>
          <p:spPr bwMode="auto">
            <a:xfrm>
              <a:off x="6745770" y="3299421"/>
              <a:ext cx="654050" cy="42703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 anchorCtr="1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ja-JP" sz="1400" dirty="0"/>
                <a:t>A9×</a:t>
              </a:r>
              <a:r>
                <a:rPr lang="ja-JP" altLang="en-US" sz="1400" dirty="0"/>
                <a:t>２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5793270" y="4893271"/>
              <a:ext cx="1008062" cy="30797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007A5C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/>
              <a:r>
                <a:rPr lang="en-US" altLang="ja-JP" sz="1400">
                  <a:solidFill>
                    <a:schemeClr val="tx1"/>
                  </a:solidFill>
                </a:rPr>
                <a:t>FE_FPGA</a:t>
              </a:r>
            </a:p>
          </p:txBody>
        </p:sp>
        <p:sp>
          <p:nvSpPr>
            <p:cNvPr id="13" name="正方形/長方形 68"/>
            <p:cNvSpPr>
              <a:spLocks noChangeArrowheads="1"/>
            </p:cNvSpPr>
            <p:nvPr/>
          </p:nvSpPr>
          <p:spPr bwMode="auto">
            <a:xfrm>
              <a:off x="5821845" y="5183783"/>
              <a:ext cx="935037" cy="38258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 anchor="ctr" anchorCtr="1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ja-JP" altLang="en-US" sz="1100" b="0" dirty="0" smtClean="0">
                  <a:solidFill>
                    <a:schemeClr val="tx1"/>
                  </a:solidFill>
                </a:rPr>
                <a:t>アクセラレータ</a:t>
              </a:r>
              <a:endParaRPr lang="ja-JP" altLang="en-US" sz="1100" b="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7372832" y="4886921"/>
              <a:ext cx="1006475" cy="30797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007A5C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/>
              <a:r>
                <a:rPr lang="en-US" altLang="ja-JP" sz="1400">
                  <a:solidFill>
                    <a:schemeClr val="tx1"/>
                  </a:solidFill>
                </a:rPr>
                <a:t>BE_FPGA</a:t>
              </a:r>
            </a:p>
          </p:txBody>
        </p:sp>
        <p:sp>
          <p:nvSpPr>
            <p:cNvPr id="15" name="正方形/長方形 68"/>
            <p:cNvSpPr>
              <a:spLocks noChangeArrowheads="1"/>
            </p:cNvSpPr>
            <p:nvPr/>
          </p:nvSpPr>
          <p:spPr bwMode="auto">
            <a:xfrm>
              <a:off x="7387120" y="5239346"/>
              <a:ext cx="944562" cy="31750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 anchorCtr="1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ja-JP" sz="1100" dirty="0"/>
                <a:t>Flash</a:t>
              </a:r>
              <a:r>
                <a:rPr lang="ja-JP" altLang="en-US" sz="1100" dirty="0"/>
                <a:t>制御</a:t>
              </a:r>
            </a:p>
          </p:txBody>
        </p:sp>
        <p:sp>
          <p:nvSpPr>
            <p:cNvPr id="16" name="正方形/長方形 68"/>
            <p:cNvSpPr>
              <a:spLocks noChangeArrowheads="1"/>
            </p:cNvSpPr>
            <p:nvPr/>
          </p:nvSpPr>
          <p:spPr bwMode="auto">
            <a:xfrm>
              <a:off x="5576155" y="3258145"/>
              <a:ext cx="627063" cy="296863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 anchorCtr="1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ja-JP" sz="1100" dirty="0" smtClean="0"/>
                <a:t>DDR3</a:t>
              </a:r>
              <a:endParaRPr lang="ja-JP" altLang="en-US" sz="1100" dirty="0"/>
            </a:p>
          </p:txBody>
        </p:sp>
        <p:sp>
          <p:nvSpPr>
            <p:cNvPr id="17" name="正方形/長方形 68"/>
            <p:cNvSpPr>
              <a:spLocks noChangeArrowheads="1"/>
            </p:cNvSpPr>
            <p:nvPr/>
          </p:nvSpPr>
          <p:spPr bwMode="auto">
            <a:xfrm>
              <a:off x="5771045" y="5794971"/>
              <a:ext cx="1046162" cy="38258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 anchorCtr="1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ja-JP" sz="1100"/>
                <a:t>Flash Memory</a:t>
              </a:r>
              <a:endParaRPr lang="ja-JP" altLang="en-US" sz="1100"/>
            </a:p>
          </p:txBody>
        </p:sp>
        <p:sp>
          <p:nvSpPr>
            <p:cNvPr id="18" name="正方形/長方形 68"/>
            <p:cNvSpPr>
              <a:spLocks noChangeArrowheads="1"/>
            </p:cNvSpPr>
            <p:nvPr/>
          </p:nvSpPr>
          <p:spPr bwMode="auto">
            <a:xfrm>
              <a:off x="5280507" y="2754907"/>
              <a:ext cx="3798888" cy="355441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100"/>
            </a:p>
          </p:txBody>
        </p:sp>
        <p:sp>
          <p:nvSpPr>
            <p:cNvPr id="19" name="正方形/長方形 68"/>
            <p:cNvSpPr>
              <a:spLocks noChangeArrowheads="1"/>
            </p:cNvSpPr>
            <p:nvPr/>
          </p:nvSpPr>
          <p:spPr bwMode="auto">
            <a:xfrm>
              <a:off x="4294212" y="4426546"/>
              <a:ext cx="850900" cy="1871662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4190690" y="4431308"/>
              <a:ext cx="1029382" cy="34163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007A5C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/>
              <a:r>
                <a:rPr lang="ja-JP" altLang="en-US" sz="1800">
                  <a:solidFill>
                    <a:srgbClr val="E31F1F"/>
                  </a:solidFill>
                </a:rPr>
                <a:t>サーバ</a:t>
              </a:r>
              <a:endParaRPr lang="en-US" altLang="ja-JP" sz="1800">
                <a:solidFill>
                  <a:srgbClr val="E31F1F"/>
                </a:solidFill>
              </a:endParaRPr>
            </a:p>
          </p:txBody>
        </p:sp>
        <p:sp>
          <p:nvSpPr>
            <p:cNvPr id="21" name="正方形/長方形 68"/>
            <p:cNvSpPr>
              <a:spLocks noChangeArrowheads="1"/>
            </p:cNvSpPr>
            <p:nvPr/>
          </p:nvSpPr>
          <p:spPr bwMode="auto">
            <a:xfrm>
              <a:off x="4408512" y="5431433"/>
              <a:ext cx="636587" cy="59213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 anchorCtr="1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ja-JP" sz="1100">
                  <a:solidFill>
                    <a:schemeClr val="tx1"/>
                  </a:solidFill>
                </a:rPr>
                <a:t>NVMe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lang="ja-JP" altLang="en-US" sz="1100">
                  <a:solidFill>
                    <a:schemeClr val="tx1"/>
                  </a:solidFill>
                </a:rPr>
                <a:t>ドライバ</a:t>
              </a:r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7865368" y="2829521"/>
              <a:ext cx="1243136" cy="31393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007A5C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/>
              <a:r>
                <a:rPr lang="en-US" altLang="ja-JP" sz="1600" dirty="0" smtClean="0">
                  <a:solidFill>
                    <a:srgbClr val="E31F1F"/>
                  </a:solidFill>
                </a:rPr>
                <a:t>FPGA</a:t>
              </a:r>
              <a:r>
                <a:rPr lang="ja-JP" altLang="en-US" sz="1600" dirty="0" smtClean="0">
                  <a:solidFill>
                    <a:srgbClr val="E31F1F"/>
                  </a:solidFill>
                </a:rPr>
                <a:t>ボード</a:t>
              </a:r>
              <a:endParaRPr lang="en-US" altLang="ja-JP" sz="1600" dirty="0">
                <a:solidFill>
                  <a:srgbClr val="E31F1F"/>
                </a:solidFill>
              </a:endParaRPr>
            </a:p>
          </p:txBody>
        </p:sp>
        <p:cxnSp>
          <p:nvCxnSpPr>
            <p:cNvPr id="23" name="直線コネクタ 22"/>
            <p:cNvCxnSpPr>
              <a:endCxn id="6" idx="1"/>
            </p:cNvCxnSpPr>
            <p:nvPr/>
          </p:nvCxnSpPr>
          <p:spPr bwMode="auto">
            <a:xfrm>
              <a:off x="6845782" y="5271096"/>
              <a:ext cx="444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12" idx="0"/>
            </p:cNvCxnSpPr>
            <p:nvPr/>
          </p:nvCxnSpPr>
          <p:spPr bwMode="auto">
            <a:xfrm flipV="1">
              <a:off x="6297301" y="3810596"/>
              <a:ext cx="646906" cy="1082675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6" idx="0"/>
            </p:cNvCxnSpPr>
            <p:nvPr/>
          </p:nvCxnSpPr>
          <p:spPr bwMode="auto">
            <a:xfrm flipH="1" flipV="1">
              <a:off x="7345051" y="3810596"/>
              <a:ext cx="516731" cy="1085850"/>
            </a:xfrm>
            <a:prstGeom prst="line">
              <a:avLst/>
            </a:prstGeom>
            <a:ln w="381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 bwMode="auto">
            <a:xfrm flipV="1">
              <a:off x="6301270" y="5653683"/>
              <a:ext cx="0" cy="146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正方形/長方形 68"/>
            <p:cNvSpPr>
              <a:spLocks noChangeArrowheads="1"/>
            </p:cNvSpPr>
            <p:nvPr/>
          </p:nvSpPr>
          <p:spPr bwMode="auto">
            <a:xfrm>
              <a:off x="7341082" y="5802908"/>
              <a:ext cx="1047750" cy="38100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 anchorCtr="1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ja-JP" sz="1100"/>
                <a:t>Flash Memory</a:t>
              </a:r>
              <a:endParaRPr lang="ja-JP" altLang="en-US" sz="1100"/>
            </a:p>
          </p:txBody>
        </p:sp>
        <p:sp>
          <p:nvSpPr>
            <p:cNvPr id="28" name="左右矢印 135"/>
            <p:cNvSpPr>
              <a:spLocks noChangeArrowheads="1"/>
            </p:cNvSpPr>
            <p:nvPr/>
          </p:nvSpPr>
          <p:spPr bwMode="auto">
            <a:xfrm>
              <a:off x="5145111" y="5271096"/>
              <a:ext cx="676733" cy="203199"/>
            </a:xfrm>
            <a:prstGeom prst="leftRightArrow">
              <a:avLst>
                <a:gd name="adj1" fmla="val 50000"/>
                <a:gd name="adj2" fmla="val 4987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2600"/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5235749" y="5445224"/>
              <a:ext cx="560387" cy="30797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007A5C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/>
              <a:r>
                <a:rPr lang="en-US" altLang="ja-JP" sz="1400" dirty="0" err="1">
                  <a:solidFill>
                    <a:schemeClr val="tx1"/>
                  </a:solidFill>
                </a:rPr>
                <a:t>PCIe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線コネクタ 42"/>
            <p:cNvCxnSpPr/>
            <p:nvPr/>
          </p:nvCxnSpPr>
          <p:spPr bwMode="auto">
            <a:xfrm flipV="1">
              <a:off x="7888770" y="5653683"/>
              <a:ext cx="0" cy="146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正方形/長方形 68"/>
            <p:cNvSpPr>
              <a:spLocks noChangeArrowheads="1"/>
            </p:cNvSpPr>
            <p:nvPr/>
          </p:nvSpPr>
          <p:spPr bwMode="auto">
            <a:xfrm>
              <a:off x="8018151" y="3330154"/>
              <a:ext cx="627062" cy="29686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 anchorCtr="1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ja-JP" sz="1100" dirty="0" smtClean="0"/>
                <a:t>DDR3</a:t>
              </a:r>
              <a:endParaRPr lang="ja-JP" altLang="en-US" sz="1100" dirty="0"/>
            </a:p>
          </p:txBody>
        </p:sp>
        <p:sp>
          <p:nvSpPr>
            <p:cNvPr id="47" name="正方形/長方形 68"/>
            <p:cNvSpPr>
              <a:spLocks noChangeArrowheads="1"/>
            </p:cNvSpPr>
            <p:nvPr/>
          </p:nvSpPr>
          <p:spPr bwMode="auto">
            <a:xfrm>
              <a:off x="4418037" y="4855171"/>
              <a:ext cx="627062" cy="29686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 anchorCtr="1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ja-JP" sz="1100">
                  <a:solidFill>
                    <a:schemeClr val="tx1"/>
                  </a:solidFill>
                </a:rPr>
                <a:t>DRAM</a:t>
              </a:r>
              <a:endParaRPr lang="ja-JP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5277331" y="3950394"/>
              <a:ext cx="1292225" cy="738664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007A5C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/>
              <a:r>
                <a:rPr lang="en-US" altLang="ja-JP" sz="1400" dirty="0" smtClean="0">
                  <a:solidFill>
                    <a:schemeClr val="accent2"/>
                  </a:solidFill>
                </a:rPr>
                <a:t>LVDS 500MHz</a:t>
              </a:r>
            </a:p>
            <a:p>
              <a:pPr algn="ctr" eaLnBrk="1" hangingPunct="1"/>
              <a:r>
                <a:rPr lang="en-US" altLang="ja-JP" sz="1400" dirty="0" smtClean="0">
                  <a:solidFill>
                    <a:schemeClr val="accent2"/>
                  </a:solidFill>
                </a:rPr>
                <a:t>or</a:t>
              </a:r>
            </a:p>
            <a:p>
              <a:pPr algn="ctr" eaLnBrk="1" hangingPunct="1"/>
              <a:r>
                <a:rPr lang="en-US" altLang="ja-JP" sz="1400" dirty="0" err="1" smtClean="0">
                  <a:solidFill>
                    <a:schemeClr val="accent2"/>
                  </a:solidFill>
                </a:rPr>
                <a:t>PCIe</a:t>
              </a:r>
              <a:r>
                <a:rPr lang="en-US" altLang="ja-JP" sz="1400" dirty="0" smtClean="0">
                  <a:solidFill>
                    <a:schemeClr val="accent2"/>
                  </a:solidFill>
                </a:rPr>
                <a:t> Gen2 x4</a:t>
              </a:r>
              <a:endParaRPr lang="en-US" altLang="ja-JP" sz="1400" dirty="0">
                <a:solidFill>
                  <a:schemeClr val="accent2"/>
                </a:solidFill>
              </a:endParaRPr>
            </a:p>
          </p:txBody>
        </p:sp>
        <p:sp>
          <p:nvSpPr>
            <p:cNvPr id="68" name="Text Box 14"/>
            <p:cNvSpPr txBox="1">
              <a:spLocks noChangeArrowheads="1"/>
            </p:cNvSpPr>
            <p:nvPr/>
          </p:nvSpPr>
          <p:spPr bwMode="auto">
            <a:xfrm>
              <a:off x="7720494" y="4264242"/>
              <a:ext cx="1292225" cy="30777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007A5C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/>
              <a:r>
                <a:rPr lang="en-US" altLang="ja-JP" sz="1400" dirty="0" err="1" smtClean="0"/>
                <a:t>PCIe</a:t>
              </a:r>
              <a:r>
                <a:rPr lang="en-US" altLang="ja-JP" sz="1400" dirty="0" smtClean="0"/>
                <a:t> Gen2 x1</a:t>
              </a:r>
              <a:endParaRPr lang="en-US" altLang="ja-JP" sz="1400" dirty="0"/>
            </a:p>
          </p:txBody>
        </p:sp>
        <p:cxnSp>
          <p:nvCxnSpPr>
            <p:cNvPr id="37" name="直線コネクタ 36"/>
            <p:cNvCxnSpPr>
              <a:stCxn id="46" idx="1"/>
              <a:endCxn id="36" idx="3"/>
            </p:cNvCxnSpPr>
            <p:nvPr/>
          </p:nvCxnSpPr>
          <p:spPr bwMode="auto">
            <a:xfrm flipH="1" flipV="1">
              <a:off x="7646875" y="3464496"/>
              <a:ext cx="371276" cy="14089"/>
            </a:xfrm>
            <a:prstGeom prst="line">
              <a:avLst/>
            </a:prstGeom>
            <a:ln w="381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4" idx="1"/>
              <a:endCxn id="16" idx="3"/>
            </p:cNvCxnSpPr>
            <p:nvPr/>
          </p:nvCxnSpPr>
          <p:spPr bwMode="auto">
            <a:xfrm flipH="1">
              <a:off x="6203218" y="3397052"/>
              <a:ext cx="383802" cy="9525"/>
            </a:xfrm>
            <a:prstGeom prst="line">
              <a:avLst/>
            </a:prstGeom>
            <a:ln w="381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6444208" y="2708920"/>
              <a:ext cx="1355849" cy="31393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007A5C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/>
              <a:r>
                <a:rPr lang="ja-JP" altLang="en-US" sz="1600" dirty="0" smtClean="0">
                  <a:solidFill>
                    <a:schemeClr val="accent6">
                      <a:lumMod val="75000"/>
                    </a:schemeClr>
                  </a:solidFill>
                </a:rPr>
                <a:t>システムコア</a:t>
              </a:r>
              <a:endParaRPr lang="en-US" altLang="ja-JP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743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71800" y="3284983"/>
            <a:ext cx="6338651" cy="593279"/>
          </a:xfrm>
        </p:spPr>
        <p:txBody>
          <a:bodyPr/>
          <a:lstStyle/>
          <a:p>
            <a:r>
              <a:rPr lang="en-US" altLang="ja-JP" dirty="0" smtClean="0"/>
              <a:t>FPGA</a:t>
            </a:r>
            <a:r>
              <a:rPr lang="ja-JP" altLang="en-US" dirty="0" smtClean="0"/>
              <a:t>及び</a:t>
            </a:r>
            <a:r>
              <a:rPr lang="en-US" altLang="ja-JP" dirty="0" smtClean="0"/>
              <a:t>GPGPU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取組みとご提案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771800" y="3813533"/>
            <a:ext cx="5759239" cy="430887"/>
          </a:xfrm>
        </p:spPr>
        <p:txBody>
          <a:bodyPr/>
          <a:lstStyle/>
          <a:p>
            <a:r>
              <a:rPr lang="en-US" altLang="ja-JP" i="1" dirty="0">
                <a:solidFill>
                  <a:srgbClr val="C00000"/>
                </a:solidFill>
              </a:rPr>
              <a:t>2</a:t>
            </a:r>
            <a:r>
              <a:rPr lang="en-US" altLang="ja-JP" i="1" dirty="0" smtClean="0">
                <a:solidFill>
                  <a:srgbClr val="C00000"/>
                </a:solidFill>
              </a:rPr>
              <a:t>. NVIDIA  GPGPU</a:t>
            </a:r>
            <a:r>
              <a:rPr lang="ja-JP" altLang="en-US" i="1" dirty="0" smtClean="0">
                <a:solidFill>
                  <a:srgbClr val="C00000"/>
                </a:solidFill>
              </a:rPr>
              <a:t>活用実績</a:t>
            </a:r>
            <a:r>
              <a:rPr lang="ja-JP" altLang="en-US" i="1" dirty="0">
                <a:solidFill>
                  <a:srgbClr val="C00000"/>
                </a:solidFill>
              </a:rPr>
              <a:t>のご紹介</a:t>
            </a:r>
            <a:endParaRPr kumimoji="1" lang="ja-JP" alt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931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1"/>
          <p:cNvSpPr txBox="1">
            <a:spLocks/>
          </p:cNvSpPr>
          <p:nvPr/>
        </p:nvSpPr>
        <p:spPr bwMode="auto">
          <a:xfrm>
            <a:off x="576263" y="241871"/>
            <a:ext cx="72263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ja-JP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-</a:t>
            </a:r>
            <a:r>
              <a:rPr lang="ja-JP" altLang="en-US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１</a:t>
            </a:r>
            <a:r>
              <a:rPr lang="en-US" altLang="ja-JP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.</a:t>
            </a:r>
            <a:r>
              <a:rPr lang="ja-JP" altLang="en-US" sz="28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　ＮＶＩＤＩＡ社 ＧＰＧＰＵ活用</a:t>
            </a:r>
            <a:r>
              <a:rPr lang="ja-JP" altLang="en-US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実績のご紹介</a:t>
            </a:r>
            <a:endParaRPr lang="en-US" altLang="ja-JP" sz="28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193675" y="124495"/>
            <a:ext cx="565150" cy="7842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B2B2B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54000" bIns="10800">
            <a:spAutoFit/>
          </a:bodyPr>
          <a:lstStyle>
            <a:lvl1pPr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5000" i="1" dirty="0" smtClean="0">
                <a:solidFill>
                  <a:srgbClr val="1C1C1C"/>
                </a:solidFill>
                <a:latin typeface="Times New Roman" pitchFamily="18" charset="0"/>
              </a:rPr>
              <a:t>2</a:t>
            </a:r>
            <a:endParaRPr lang="en-US" altLang="ja-JP" sz="5000" i="1" dirty="0">
              <a:solidFill>
                <a:srgbClr val="1C1C1C"/>
              </a:solidFill>
              <a:latin typeface="Times New Roman" pitchFamily="18" charset="0"/>
            </a:endParaRPr>
          </a:p>
        </p:txBody>
      </p:sp>
      <p:pic>
        <p:nvPicPr>
          <p:cNvPr id="9220" name="Picture 6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3219450"/>
            <a:ext cx="7556500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609"/>
          <p:cNvSpPr txBox="1">
            <a:spLocks noChangeArrowheads="1"/>
          </p:cNvSpPr>
          <p:nvPr/>
        </p:nvSpPr>
        <p:spPr bwMode="auto">
          <a:xfrm>
            <a:off x="387350" y="930275"/>
            <a:ext cx="7985125" cy="220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ja-JP" altLang="en-US" b="1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１．スパコン（並列プロセッサ）関連技術蓄積および実績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ja-JP" altLang="en-US" sz="14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　　スパコン関連ソフトの開発実績（１９８７～現在）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ja-JP" altLang="en-US" sz="14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　　</a:t>
            </a:r>
            <a:r>
              <a:rPr lang="en-US" altLang="ja-JP" sz="14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【</a:t>
            </a:r>
            <a:r>
              <a:rPr lang="ja-JP" altLang="en-US" sz="14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対象スパコン</a:t>
            </a:r>
            <a:r>
              <a:rPr lang="en-US" altLang="ja-JP" sz="14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】</a:t>
            </a:r>
            <a:r>
              <a:rPr lang="ja-JP" altLang="en-US" sz="14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ベクトル型⇒分散メモリ型並列⇒分散共有メモリ型並列⇒ハイブリッド型並列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ja-JP" altLang="en-US" sz="14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　（１）線形計算ライブラリの先行試作・製品開発、ベンチマークチューニング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ja-JP" altLang="en-US" sz="14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　（２）数値計算アプリ（電磁場解析，熱流体解析，構造解析他）のスパコン向け並列化、性能チューニング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ja-JP" altLang="en-US" sz="14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ja-JP" altLang="en-US" b="1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２．</a:t>
            </a:r>
            <a:r>
              <a:rPr lang="en-US" altLang="ja-JP" b="1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GPGPU</a:t>
            </a:r>
            <a:r>
              <a:rPr lang="ja-JP" altLang="en-US" b="1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によるアプリ高速化の実績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ja-JP" altLang="en-US" sz="14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   （１）原子炉内監視システムの画質改善処理高速化（</a:t>
            </a:r>
            <a:r>
              <a:rPr lang="en-US" altLang="ja-JP" sz="14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NVIDIA/GeForce</a:t>
            </a:r>
            <a:r>
              <a:rPr lang="ja-JP" altLang="en-US" sz="14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 </a:t>
            </a:r>
            <a:r>
              <a:rPr lang="en-US" altLang="ja-JP" sz="14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GTX</a:t>
            </a:r>
            <a:r>
              <a:rPr lang="ja-JP" altLang="en-US" sz="14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６８０）</a:t>
            </a:r>
          </a:p>
        </p:txBody>
      </p:sp>
      <p:sp>
        <p:nvSpPr>
          <p:cNvPr id="9222" name="Text Box 612"/>
          <p:cNvSpPr txBox="1">
            <a:spLocks noChangeArrowheads="1"/>
          </p:cNvSpPr>
          <p:nvPr/>
        </p:nvSpPr>
        <p:spPr bwMode="auto">
          <a:xfrm>
            <a:off x="596900" y="5521325"/>
            <a:ext cx="432752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4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（２）ロボット向けモデル予測制御 高速化対応</a:t>
            </a:r>
          </a:p>
          <a:p>
            <a:pPr eaLnBrk="1" hangingPunct="1"/>
            <a:r>
              <a:rPr lang="ja-JP" altLang="en-US" sz="14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　   １）１３年度　</a:t>
            </a:r>
            <a:r>
              <a:rPr lang="en-US" altLang="ja-JP" sz="14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NVIDIA</a:t>
            </a:r>
            <a:r>
              <a:rPr lang="ja-JP" altLang="en-US" sz="14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 </a:t>
            </a:r>
            <a:r>
              <a:rPr lang="en-US" altLang="ja-JP" sz="14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GeForce GTX760M </a:t>
            </a:r>
            <a:r>
              <a:rPr lang="ja-JP" altLang="en-US" sz="14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　</a:t>
            </a:r>
            <a:endParaRPr lang="en-US" altLang="ja-JP" sz="14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eaLnBrk="1" hangingPunct="1"/>
            <a:r>
              <a:rPr lang="ja-JP" altLang="en-US" sz="14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　　 ２）１４年度　</a:t>
            </a:r>
            <a:r>
              <a:rPr lang="en-US" altLang="ja-JP" sz="14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NVIDIA/TEGRA K1</a:t>
            </a:r>
            <a:r>
              <a:rPr lang="ja-JP" altLang="en-US" sz="14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（性能他評価開始）</a:t>
            </a:r>
            <a:endParaRPr lang="en-US" altLang="ja-JP" sz="14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eaLnBrk="1" hangingPunct="1"/>
            <a:endParaRPr lang="en-US" altLang="ja-JP" sz="8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919639" y="3130233"/>
            <a:ext cx="161935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【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主画像処理</a:t>
            </a:r>
            <a:r>
              <a:rPr lang="ja-JP" altLang="en-US" sz="1400" dirty="0" smtClean="0">
                <a:solidFill>
                  <a:srgbClr val="FF0000"/>
                </a:solidFill>
              </a:rPr>
              <a:t>機能</a:t>
            </a:r>
            <a:r>
              <a:rPr lang="en-US" altLang="ja-JP" sz="1400" dirty="0" smtClean="0">
                <a:solidFill>
                  <a:srgbClr val="FF0000"/>
                </a:solidFill>
              </a:rPr>
              <a:t>】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・放射線ノイズ除去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・暗部視認性向上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・ﾌﾞﾛｯｸﾏｯﾁﾝｸﾞ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-&gt;40fps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814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タイトル 1"/>
          <p:cNvSpPr>
            <a:spLocks/>
          </p:cNvSpPr>
          <p:nvPr/>
        </p:nvSpPr>
        <p:spPr bwMode="auto">
          <a:xfrm>
            <a:off x="550863" y="150813"/>
            <a:ext cx="739457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896938" algn="l"/>
              </a:tabLst>
            </a:pPr>
            <a:r>
              <a:rPr lang="en-US" altLang="ja-JP" sz="2800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rPr>
              <a:t>-2.</a:t>
            </a:r>
            <a:r>
              <a:rPr lang="ja-JP" altLang="en-US" sz="2800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rPr>
              <a:t>　</a:t>
            </a:r>
            <a:r>
              <a:rPr lang="en-US" altLang="ja-JP" sz="2800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rPr>
              <a:t>NVIDIA</a:t>
            </a:r>
            <a:r>
              <a:rPr lang="ja-JP" altLang="en-US" sz="2800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rPr>
              <a:t>社</a:t>
            </a:r>
            <a:r>
              <a:rPr lang="en-US" altLang="ja-JP" sz="2800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rPr>
              <a:t> </a:t>
            </a:r>
            <a:r>
              <a:rPr lang="en-US" altLang="ja-JP" sz="2800">
                <a:solidFill>
                  <a:srgbClr val="1C1C1C"/>
                </a:solidFill>
                <a:latin typeface="HGPｺﾞｼｯｸE" pitchFamily="50" charset="-128"/>
                <a:ea typeface="HGPｺﾞｼｯｸE" pitchFamily="50" charset="-128"/>
              </a:rPr>
              <a:t>GPGPU</a:t>
            </a:r>
            <a:r>
              <a:rPr lang="ja-JP" altLang="en-US" sz="2800">
                <a:solidFill>
                  <a:srgbClr val="1C1C1C"/>
                </a:solidFill>
                <a:latin typeface="HGPｺﾞｼｯｸE" pitchFamily="50" charset="-128"/>
                <a:ea typeface="HGPｺﾞｼｯｸE" pitchFamily="50" charset="-128"/>
              </a:rPr>
              <a:t>活用事例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50825" y="1125538"/>
            <a:ext cx="8355013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200" dirty="0"/>
              <a:t>GTX760M</a:t>
            </a:r>
            <a:r>
              <a:rPr lang="ja-JP" altLang="en-US" sz="2200" dirty="0"/>
              <a:t>を用いた画像視認性向上　</a:t>
            </a:r>
            <a:r>
              <a:rPr lang="en-US" altLang="ja-JP" sz="2200" dirty="0"/>
              <a:t>30fps</a:t>
            </a:r>
            <a:r>
              <a:rPr lang="ja-JP" altLang="en-US" sz="2200" dirty="0"/>
              <a:t>　</a:t>
            </a:r>
            <a:r>
              <a:rPr lang="en-US" altLang="ja-JP" sz="2200" dirty="0"/>
              <a:t>-&gt;</a:t>
            </a:r>
            <a:r>
              <a:rPr lang="ja-JP" altLang="en-US" sz="2200" dirty="0"/>
              <a:t>　</a:t>
            </a:r>
            <a:r>
              <a:rPr lang="en-US" altLang="ja-JP" sz="2200" dirty="0" err="1"/>
              <a:t>Jetson</a:t>
            </a:r>
            <a:r>
              <a:rPr lang="ja-JP" altLang="en-US" sz="2200" dirty="0"/>
              <a:t>へ移植検討中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93675" y="-25400"/>
            <a:ext cx="565150" cy="7842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B2B2B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54000" bIns="10800">
            <a:spAutoFit/>
          </a:bodyPr>
          <a:lstStyle>
            <a:lvl1pPr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5000" i="1">
                <a:solidFill>
                  <a:srgbClr val="1C1C1C"/>
                </a:solidFill>
                <a:latin typeface="Times New Roman" pitchFamily="18" charset="0"/>
              </a:rPr>
              <a:t>2</a:t>
            </a:r>
          </a:p>
        </p:txBody>
      </p:sp>
      <p:pic>
        <p:nvPicPr>
          <p:cNvPr id="10246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8950"/>
            <a:ext cx="4376738" cy="291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58950"/>
            <a:ext cx="4376738" cy="291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171575" y="4673600"/>
            <a:ext cx="244157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00" dirty="0"/>
              <a:t>処理前（元の画像）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60375" y="5224463"/>
            <a:ext cx="73501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00" dirty="0"/>
              <a:t>・トンネル内</a:t>
            </a:r>
            <a:r>
              <a:rPr lang="en-US" altLang="ja-JP" sz="2200" dirty="0"/>
              <a:t>, </a:t>
            </a:r>
            <a:r>
              <a:rPr lang="ja-JP" altLang="en-US" sz="2200" dirty="0"/>
              <a:t>夜間走行中の障害物検知の事前処理に効果的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91250" y="4691063"/>
            <a:ext cx="103187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00" dirty="0"/>
              <a:t>処理後</a:t>
            </a:r>
          </a:p>
        </p:txBody>
      </p:sp>
    </p:spTree>
    <p:extLst>
      <p:ext uri="{BB962C8B-B14F-4D97-AF65-F5344CB8AC3E}">
        <p14:creationId xmlns:p14="http://schemas.microsoft.com/office/powerpoint/2010/main" val="23862057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タイトル 1"/>
          <p:cNvSpPr>
            <a:spLocks/>
          </p:cNvSpPr>
          <p:nvPr/>
        </p:nvSpPr>
        <p:spPr bwMode="auto">
          <a:xfrm>
            <a:off x="549275" y="230186"/>
            <a:ext cx="7604125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896938" algn="l"/>
              </a:tabLs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tabLst>
                <a:tab pos="896938" algn="l"/>
              </a:tabLs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tabLst>
                <a:tab pos="896938" algn="l"/>
              </a:tabLs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tabLst>
                <a:tab pos="896938" algn="l"/>
              </a:tabLs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tabLst>
                <a:tab pos="896938" algn="l"/>
              </a:tabLs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6938" algn="l"/>
              </a:tabLs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6938" algn="l"/>
              </a:tabLs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6938" algn="l"/>
              </a:tabLs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6938" algn="l"/>
              </a:tabLs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2600" dirty="0" smtClean="0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rPr>
              <a:t>-</a:t>
            </a:r>
            <a:r>
              <a:rPr lang="ja-JP" altLang="en-US" sz="2600" dirty="0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rPr>
              <a:t>３</a:t>
            </a:r>
            <a:r>
              <a:rPr lang="en-US" altLang="ja-JP" sz="2600" dirty="0" smtClean="0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rPr>
              <a:t>.</a:t>
            </a:r>
            <a:r>
              <a:rPr lang="ja-JP" altLang="en-US" sz="2600" dirty="0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rPr>
              <a:t>　</a:t>
            </a:r>
            <a:r>
              <a:rPr lang="en-US" altLang="ja-JP" sz="2600" dirty="0">
                <a:solidFill>
                  <a:srgbClr val="1C1C1C"/>
                </a:solidFill>
                <a:latin typeface="HGPｺﾞｼｯｸE" pitchFamily="50" charset="-128"/>
                <a:ea typeface="HGPｺﾞｼｯｸE" pitchFamily="50" charset="-128"/>
              </a:rPr>
              <a:t>GPGPU</a:t>
            </a:r>
            <a:r>
              <a:rPr lang="ja-JP" altLang="en-US" sz="2600" dirty="0">
                <a:solidFill>
                  <a:srgbClr val="1C1C1C"/>
                </a:solidFill>
                <a:latin typeface="HGPｺﾞｼｯｸE" pitchFamily="50" charset="-128"/>
                <a:ea typeface="HGPｺﾞｼｯｸE" pitchFamily="50" charset="-128"/>
              </a:rPr>
              <a:t>によるアプリケーション高速化ビジネス</a:t>
            </a:r>
          </a:p>
        </p:txBody>
      </p:sp>
      <p:sp>
        <p:nvSpPr>
          <p:cNvPr id="10243" name="正方形/長方形 26"/>
          <p:cNvSpPr>
            <a:spLocks noChangeArrowheads="1"/>
          </p:cNvSpPr>
          <p:nvPr/>
        </p:nvSpPr>
        <p:spPr bwMode="auto">
          <a:xfrm>
            <a:off x="2490788" y="3187700"/>
            <a:ext cx="3113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u="sng" dirty="0">
                <a:solidFill>
                  <a:srgbClr val="000000"/>
                </a:solidFill>
              </a:rPr>
              <a:t>図１．ｱﾌﾟﾘｹｰｼｮﾝ高速化ｻｰﾋﾞｽ</a:t>
            </a:r>
          </a:p>
        </p:txBody>
      </p:sp>
      <p:sp>
        <p:nvSpPr>
          <p:cNvPr id="10244" name="正方形/長方形 29"/>
          <p:cNvSpPr>
            <a:spLocks noChangeArrowheads="1"/>
          </p:cNvSpPr>
          <p:nvPr/>
        </p:nvSpPr>
        <p:spPr bwMode="auto">
          <a:xfrm>
            <a:off x="2689225" y="6200775"/>
            <a:ext cx="2603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u="sng">
                <a:solidFill>
                  <a:srgbClr val="000000"/>
                </a:solidFill>
              </a:rPr>
              <a:t>図２．</a:t>
            </a:r>
            <a:r>
              <a:rPr lang="en-US" altLang="ja-JP" u="sng">
                <a:solidFill>
                  <a:srgbClr val="000000"/>
                </a:solidFill>
              </a:rPr>
              <a:t>GPGPU</a:t>
            </a:r>
            <a:r>
              <a:rPr lang="ja-JP" altLang="en-US" u="sng">
                <a:solidFill>
                  <a:srgbClr val="000000"/>
                </a:solidFill>
              </a:rPr>
              <a:t>の適用分野</a:t>
            </a:r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379413" y="971550"/>
            <a:ext cx="74898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0" rIns="72000" bIns="0">
            <a:spAutoFit/>
          </a:bodyPr>
          <a:lstStyle>
            <a:lvl1pPr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dirty="0">
                <a:solidFill>
                  <a:srgbClr val="0000CC"/>
                </a:solidFill>
              </a:rPr>
              <a:t>◆</a:t>
            </a:r>
            <a:r>
              <a:rPr lang="en-US" altLang="ja-JP" dirty="0">
                <a:solidFill>
                  <a:srgbClr val="0000CC"/>
                </a:solidFill>
              </a:rPr>
              <a:t>GPGPU</a:t>
            </a:r>
            <a:r>
              <a:rPr lang="ja-JP" altLang="en-US" dirty="0">
                <a:solidFill>
                  <a:srgbClr val="0000CC"/>
                </a:solidFill>
              </a:rPr>
              <a:t>の活用により、既存プログラムの処理速度を</a:t>
            </a:r>
            <a:r>
              <a:rPr lang="en-US" altLang="ja-JP" dirty="0">
                <a:solidFill>
                  <a:srgbClr val="0000CC"/>
                </a:solidFill>
              </a:rPr>
              <a:t>CPU</a:t>
            </a:r>
            <a:r>
              <a:rPr lang="ja-JP" altLang="en-US" dirty="0">
                <a:solidFill>
                  <a:srgbClr val="0000CC"/>
                </a:solidFill>
              </a:rPr>
              <a:t>利用時の</a:t>
            </a:r>
            <a:endParaRPr lang="en-US" altLang="ja-JP" dirty="0">
              <a:solidFill>
                <a:srgbClr val="0000CC"/>
              </a:solidFill>
            </a:endParaRPr>
          </a:p>
          <a:p>
            <a:pPr eaLnBrk="1" hangingPunct="1"/>
            <a:r>
              <a:rPr lang="ja-JP" altLang="en-US" dirty="0">
                <a:solidFill>
                  <a:srgbClr val="0000CC"/>
                </a:solidFill>
              </a:rPr>
              <a:t>　 数十～２００倍に高速化、高負荷処理のリアルタイム化を実現</a:t>
            </a:r>
            <a:endParaRPr lang="ja-JP" altLang="en-US" b="1" dirty="0">
              <a:solidFill>
                <a:srgbClr val="0000CC"/>
              </a:solidFill>
            </a:endParaRPr>
          </a:p>
        </p:txBody>
      </p:sp>
      <p:pic>
        <p:nvPicPr>
          <p:cNvPr id="10246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3638550"/>
            <a:ext cx="7337425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193675" y="124495"/>
            <a:ext cx="565150" cy="7842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B2B2B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54000" bIns="10800">
            <a:spAutoFit/>
          </a:bodyPr>
          <a:lstStyle>
            <a:lvl1pPr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5000" i="1" dirty="0">
                <a:solidFill>
                  <a:srgbClr val="1C1C1C"/>
                </a:solidFill>
                <a:latin typeface="Times New Roman" pitchFamily="18" charset="0"/>
              </a:rPr>
              <a:t>2</a:t>
            </a:r>
          </a:p>
        </p:txBody>
      </p:sp>
      <p:pic>
        <p:nvPicPr>
          <p:cNvPr id="1024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609725"/>
            <a:ext cx="76200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AutoShape 2"/>
          <p:cNvSpPr>
            <a:spLocks noChangeAspect="1" noChangeArrowheads="1"/>
          </p:cNvSpPr>
          <p:nvPr/>
        </p:nvSpPr>
        <p:spPr bwMode="auto">
          <a:xfrm>
            <a:off x="530225" y="1738313"/>
            <a:ext cx="7642225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" name="角丸四角形 1"/>
          <p:cNvSpPr/>
          <p:nvPr/>
        </p:nvSpPr>
        <p:spPr bwMode="auto">
          <a:xfrm>
            <a:off x="2212132" y="2132856"/>
            <a:ext cx="1395958" cy="41190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5292725" y="2132856"/>
            <a:ext cx="1422400" cy="44841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628055" y="2708920"/>
            <a:ext cx="1207641" cy="28803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" name="角丸四角形 2"/>
          <p:cNvSpPr/>
          <p:nvPr/>
        </p:nvSpPr>
        <p:spPr bwMode="auto">
          <a:xfrm>
            <a:off x="2212132" y="3861048"/>
            <a:ext cx="3791793" cy="43204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491880" y="4300601"/>
            <a:ext cx="2512045" cy="216024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71074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0000"/>
        </a:dk1>
        <a:lt1>
          <a:srgbClr val="FFFFFF"/>
        </a:lt1>
        <a:dk2>
          <a:srgbClr val="772335"/>
        </a:dk2>
        <a:lt2>
          <a:srgbClr val="808080"/>
        </a:lt2>
        <a:accent1>
          <a:srgbClr val="5DAA87"/>
        </a:accent1>
        <a:accent2>
          <a:srgbClr val="275646"/>
        </a:accent2>
        <a:accent3>
          <a:srgbClr val="FFFFFF"/>
        </a:accent3>
        <a:accent4>
          <a:srgbClr val="000000"/>
        </a:accent4>
        <a:accent5>
          <a:srgbClr val="B6D2C3"/>
        </a:accent5>
        <a:accent6>
          <a:srgbClr val="224D3F"/>
        </a:accent6>
        <a:hlink>
          <a:srgbClr val="0000FF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AA87"/>
        </a:accent1>
        <a:accent2>
          <a:srgbClr val="275646"/>
        </a:accent2>
        <a:accent3>
          <a:srgbClr val="FFFFFF"/>
        </a:accent3>
        <a:accent4>
          <a:srgbClr val="000000"/>
        </a:accent4>
        <a:accent5>
          <a:srgbClr val="B6D2C3"/>
        </a:accent5>
        <a:accent6>
          <a:srgbClr val="224D3F"/>
        </a:accent6>
        <a:hlink>
          <a:srgbClr val="0000FF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5186</TotalTime>
  <Words>1014</Words>
  <Application>Microsoft Office PowerPoint</Application>
  <PresentationFormat>画面に合わせる (4:3)</PresentationFormat>
  <Paragraphs>372</Paragraphs>
  <Slides>20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標準デザイン</vt:lpstr>
      <vt:lpstr>PowerPoint プレゼンテーション</vt:lpstr>
      <vt:lpstr>FPGA及びGPGPUへの取組みとご提案</vt:lpstr>
      <vt:lpstr>-１.　FPGA設計実績のご紹介</vt:lpstr>
      <vt:lpstr>PowerPoint プレゼンテーション</vt:lpstr>
      <vt:lpstr>PowerPoint プレゼンテーション</vt:lpstr>
      <vt:lpstr>FPGA及びGPGPUへの取組みとご提案</vt:lpstr>
      <vt:lpstr>PowerPoint プレゼンテーション</vt:lpstr>
      <vt:lpstr>PowerPoint プレゼンテーション</vt:lpstr>
      <vt:lpstr>PowerPoint プレゼンテーション</vt:lpstr>
      <vt:lpstr>FPGA及びGPGPUへの取組みとご提案</vt:lpstr>
      <vt:lpstr>-１.　FPGA設計及びGPGPU応用分野でのご提案</vt:lpstr>
      <vt:lpstr>PowerPoint プレゼンテーション</vt:lpstr>
      <vt:lpstr>付録</vt:lpstr>
      <vt:lpstr>FPGAの高安全化ニーズ</vt:lpstr>
      <vt:lpstr>-0. 　FPGA/CRAMソフトエラー耐性技術開発</vt:lpstr>
      <vt:lpstr>PowerPoint プレゼンテーション</vt:lpstr>
      <vt:lpstr>-2．TMR変換サービス</vt:lpstr>
      <vt:lpstr>中性子線評価実績</vt:lpstr>
      <vt:lpstr>PowerPoint プレゼンテーション</vt:lpstr>
      <vt:lpstr>PowerPoint プレゼンテーション</vt:lpstr>
    </vt:vector>
  </TitlesOfParts>
  <Manager>経営企画室</Manager>
  <Company>日立超LSIシステムズ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【社外発表】　社外向けプレゼン資料用FMT</dc:title>
  <dc:subject>(和文社名)ホワイトタイプ</dc:subject>
  <dc:creator>経営企画室</dc:creator>
  <cp:lastModifiedBy>小倉 建治</cp:lastModifiedBy>
  <cp:revision>416</cp:revision>
  <cp:lastPrinted>2015-01-29T03:26:01Z</cp:lastPrinted>
  <dcterms:created xsi:type="dcterms:W3CDTF">2004-05-26T10:25:15Z</dcterms:created>
  <dcterms:modified xsi:type="dcterms:W3CDTF">2015-03-10T04:53:22Z</dcterms:modified>
</cp:coreProperties>
</file>