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3"/>
    <p:sldId id="275" r:id="rId4"/>
    <p:sldId id="276" r:id="rId5"/>
    <p:sldId id="258" r:id="rId6"/>
    <p:sldId id="277" r:id="rId7"/>
    <p:sldId id="260" r:id="rId8"/>
    <p:sldId id="261" r:id="rId9"/>
    <p:sldId id="278" r:id="rId10"/>
    <p:sldId id="262" r:id="rId11"/>
    <p:sldId id="263" r:id="rId12"/>
    <p:sldId id="270" r:id="rId13"/>
    <p:sldId id="264" r:id="rId14"/>
    <p:sldId id="271" r:id="rId15"/>
    <p:sldId id="265" r:id="rId16"/>
    <p:sldId id="272" r:id="rId17"/>
    <p:sldId id="266" r:id="rId18"/>
    <p:sldId id="273" r:id="rId19"/>
    <p:sldId id="267" r:id="rId20"/>
    <p:sldId id="274" r:id="rId21"/>
    <p:sldId id="268" r:id="rId22"/>
    <p:sldId id="269"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03045"/>
            <a:ext cx="9144000" cy="3321050"/>
          </a:xfrm>
        </p:spPr>
        <p:txBody>
          <a:bodyPr>
            <a:normAutofit fontScale="90000"/>
          </a:bodyPr>
          <a:p>
            <a:r>
              <a:rPr lang="en-US" altLang="en-US"/>
              <a:t>Advantages and Disadvantages of studying abroad</a:t>
            </a:r>
            <a:endParaRPr lang="en-US" altLang="en-US"/>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Advantages: </a:t>
            </a:r>
            <a:r>
              <a:rPr lang="en-US" altLang="en-US" sz="3200" b="0">
                <a:sym typeface="+mn-ea"/>
              </a:rPr>
              <a:t>International experience</a:t>
            </a:r>
            <a:endParaRPr lang="en-US" altLang="en-US" sz="3200" b="0">
              <a:sym typeface="+mn-ea"/>
            </a:endParaRPr>
          </a:p>
        </p:txBody>
      </p:sp>
      <p:sp>
        <p:nvSpPr>
          <p:cNvPr id="3" name="Content Placeholder 2"/>
          <p:cNvSpPr>
            <a:spLocks noGrp="1"/>
          </p:cNvSpPr>
          <p:nvPr>
            <p:ph sz="half" idx="1"/>
          </p:nvPr>
        </p:nvSpPr>
        <p:spPr/>
        <p:txBody>
          <a:bodyPr>
            <a:noAutofit/>
          </a:bodyPr>
          <a:p>
            <a:pPr marL="0" indent="0" algn="just">
              <a:buNone/>
            </a:pPr>
            <a:r>
              <a:rPr lang="en-US" sz="2400"/>
              <a:t>Employers often value the international experience gained from studying abroad, as it demonstrates adaptability, cultural competency, and a global perspective, which can give you a competitive edge in the job market.</a:t>
            </a:r>
            <a:endParaRPr lang="en-US" sz="2400"/>
          </a:p>
        </p:txBody>
      </p:sp>
      <p:pic>
        <p:nvPicPr>
          <p:cNvPr id="5" name="Content Placeholder 4"/>
          <p:cNvPicPr>
            <a:picLocks noChangeAspect="1"/>
          </p:cNvPicPr>
          <p:nvPr>
            <p:ph sz="half" idx="2"/>
          </p:nvPr>
        </p:nvPicPr>
        <p:blipFill>
          <a:blip r:embed="rId1"/>
          <a:stretch>
            <a:fillRect/>
          </a:stretch>
        </p:blipFill>
        <p:spPr>
          <a:xfrm>
            <a:off x="6527165" y="1825625"/>
            <a:ext cx="4351655" cy="4351655"/>
          </a:xfrm>
          <a:prstGeom prst="rect">
            <a:avLst/>
          </a:prstGeom>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03045"/>
            <a:ext cx="9144000" cy="3321050"/>
          </a:xfrm>
        </p:spPr>
        <p:txBody>
          <a:bodyPr>
            <a:noAutofit/>
          </a:bodyPr>
          <a:p>
            <a:r>
              <a:rPr lang="en-US" altLang="en-US" sz="4400"/>
              <a:t>If you think the prices in your country are expensive, the next slide is for you.</a:t>
            </a:r>
            <a:endParaRPr lang="en-US" altLang="en-US" sz="4400"/>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Disadvantages: Cost</a:t>
            </a:r>
            <a:endParaRPr lang="en-US" altLang="en-US" sz="3200" b="0"/>
          </a:p>
        </p:txBody>
      </p:sp>
      <p:sp>
        <p:nvSpPr>
          <p:cNvPr id="5" name="Content Placeholder 4"/>
          <p:cNvSpPr/>
          <p:nvPr>
            <p:ph sz="half" idx="2"/>
          </p:nvPr>
        </p:nvSpPr>
        <p:spPr/>
        <p:txBody>
          <a:bodyPr>
            <a:noAutofit/>
          </a:bodyPr>
          <a:p>
            <a:pPr marL="0" indent="0" algn="just">
              <a:buNone/>
            </a:pPr>
            <a:r>
              <a:rPr lang="en-US" sz="2400">
                <a:sym typeface="+mn-ea"/>
              </a:rPr>
              <a:t>Studying abroad can be expensive, including tuition fees, accommodation, travel expenses, and living costs. Financial constraints may limit some students' ability to study abroad or cause financial stress during their time abroad.</a:t>
            </a:r>
            <a:endParaRPr lang="en-US" sz="2400">
              <a:sym typeface="+mn-ea"/>
            </a:endParaRPr>
          </a:p>
        </p:txBody>
      </p:sp>
      <p:pic>
        <p:nvPicPr>
          <p:cNvPr id="4" name="Content Placeholder 3"/>
          <p:cNvPicPr>
            <a:picLocks noChangeAspect="1"/>
          </p:cNvPicPr>
          <p:nvPr>
            <p:ph sz="half" idx="1"/>
          </p:nvPr>
        </p:nvPicPr>
        <p:blipFill>
          <a:blip r:embed="rId1"/>
          <a:stretch>
            <a:fillRect/>
          </a:stretch>
        </p:blipFill>
        <p:spPr>
          <a:xfrm>
            <a:off x="971550" y="1825625"/>
            <a:ext cx="4351655" cy="4351655"/>
          </a:xfrm>
          <a:prstGeom prst="rect">
            <a:avLst/>
          </a:prstGeom>
        </p:spPr>
      </p:pic>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867535"/>
            <a:ext cx="9144000" cy="3321050"/>
          </a:xfrm>
        </p:spPr>
        <p:txBody>
          <a:bodyPr>
            <a:noAutofit/>
          </a:bodyPr>
          <a:p>
            <a:r>
              <a:rPr lang="en-US" sz="4400"/>
              <a:t>If you do not know the </a:t>
            </a:r>
            <a:r>
              <a:rPr lang="en-US" altLang="en-US" sz="4400"/>
              <a:t>primary </a:t>
            </a:r>
            <a:r>
              <a:rPr lang="en-US" sz="4400"/>
              <a:t>language of the country you are going to, it will be very difficult for you.</a:t>
            </a:r>
            <a:endParaRPr lang="en-US" sz="4400"/>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Disadvantages: </a:t>
            </a:r>
            <a:r>
              <a:rPr lang="en-US" altLang="en-US" sz="3200" b="0">
                <a:sym typeface="+mn-ea"/>
              </a:rPr>
              <a:t>Language barrier</a:t>
            </a:r>
            <a:endParaRPr lang="en-US" altLang="en-US" sz="3200" b="0">
              <a:sym typeface="+mn-ea"/>
            </a:endParaRPr>
          </a:p>
        </p:txBody>
      </p:sp>
      <p:sp>
        <p:nvSpPr>
          <p:cNvPr id="3" name="Content Placeholder 2"/>
          <p:cNvSpPr>
            <a:spLocks noGrp="1"/>
          </p:cNvSpPr>
          <p:nvPr>
            <p:ph sz="half" idx="1"/>
          </p:nvPr>
        </p:nvSpPr>
        <p:spPr/>
        <p:txBody>
          <a:bodyPr>
            <a:noAutofit/>
          </a:bodyPr>
          <a:p>
            <a:pPr marL="0" indent="0" algn="just">
              <a:buNone/>
            </a:pPr>
            <a:r>
              <a:rPr lang="en-US" sz="2800"/>
              <a:t>If you're studying in a country where the primary language is different from your native language, language barriers can pose challenges in academic settings, social interactions, and daily life.</a:t>
            </a:r>
            <a:endParaRPr lang="en-US" sz="2800"/>
          </a:p>
        </p:txBody>
      </p:sp>
      <p:pic>
        <p:nvPicPr>
          <p:cNvPr id="7" name="Content Placeholder 6"/>
          <p:cNvPicPr>
            <a:picLocks noChangeAspect="1"/>
          </p:cNvPicPr>
          <p:nvPr>
            <p:ph sz="half" idx="2"/>
          </p:nvPr>
        </p:nvPicPr>
        <p:blipFill>
          <a:blip r:embed="rId1"/>
          <a:stretch>
            <a:fillRect/>
          </a:stretch>
        </p:blipFill>
        <p:spPr>
          <a:xfrm>
            <a:off x="6325235" y="2411730"/>
            <a:ext cx="5181600" cy="3178810"/>
          </a:xfrm>
          <a:prstGeom prst="rect">
            <a:avLst/>
          </a:prstGeom>
        </p:spPr>
      </p:pic>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13205"/>
            <a:ext cx="9144000" cy="3321050"/>
          </a:xfrm>
        </p:spPr>
        <p:txBody>
          <a:bodyPr>
            <a:noAutofit/>
          </a:bodyPr>
          <a:p>
            <a:r>
              <a:rPr lang="en-US" sz="4400"/>
              <a:t>If you haven't been far from home, you should seriously consider studying abroad. </a:t>
            </a:r>
            <a:br>
              <a:rPr lang="en-US" sz="4400"/>
            </a:br>
            <a:r>
              <a:rPr lang="en-US" altLang="en-US" sz="4400"/>
              <a:t>Go to next slide</a:t>
            </a:r>
            <a:endParaRPr lang="en-US" altLang="en-US" sz="4400"/>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Disadvantages: Homesickness</a:t>
            </a:r>
            <a:endParaRPr lang="en-US" altLang="en-US" sz="3200" b="0"/>
          </a:p>
        </p:txBody>
      </p:sp>
      <p:sp>
        <p:nvSpPr>
          <p:cNvPr id="5" name="Content Placeholder 4"/>
          <p:cNvSpPr/>
          <p:nvPr>
            <p:ph sz="half" idx="2"/>
          </p:nvPr>
        </p:nvSpPr>
        <p:spPr/>
        <p:txBody>
          <a:bodyPr>
            <a:noAutofit/>
          </a:bodyPr>
          <a:p>
            <a:pPr marL="0" indent="0" algn="just">
              <a:buNone/>
            </a:pPr>
            <a:r>
              <a:rPr lang="en-US" sz="2400">
                <a:sym typeface="+mn-ea"/>
              </a:rPr>
              <a:t>Being away from family, friends, and familiar surroundings can lead to feelings of homesickness and loneliness, especially during the initial adjustment period. It's important to have strategies in place to cope with these emotions.</a:t>
            </a:r>
            <a:endParaRPr lang="en-US" sz="2400">
              <a:sym typeface="+mn-ea"/>
            </a:endParaRPr>
          </a:p>
        </p:txBody>
      </p:sp>
      <p:pic>
        <p:nvPicPr>
          <p:cNvPr id="6" name="Content Placeholder 5"/>
          <p:cNvPicPr>
            <a:picLocks noChangeAspect="1"/>
          </p:cNvPicPr>
          <p:nvPr>
            <p:ph sz="half" idx="1"/>
          </p:nvPr>
        </p:nvPicPr>
        <p:blipFill>
          <a:blip r:embed="rId1"/>
          <a:stretch>
            <a:fillRect/>
          </a:stretch>
        </p:blipFill>
        <p:spPr>
          <a:xfrm>
            <a:off x="647700" y="2113915"/>
            <a:ext cx="5181600" cy="3773805"/>
          </a:xfrm>
          <a:prstGeom prst="rect">
            <a:avLst/>
          </a:prstGeom>
        </p:spPr>
      </p:pic>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290320"/>
            <a:ext cx="9144000" cy="3321050"/>
          </a:xfrm>
        </p:spPr>
        <p:txBody>
          <a:bodyPr>
            <a:noAutofit/>
          </a:bodyPr>
          <a:p>
            <a:r>
              <a:rPr lang="en-US" sz="4400"/>
              <a:t>Don't consider studying abroad if you can't properly accept other cultures.</a:t>
            </a:r>
            <a:endParaRPr lang="en-US" sz="4400"/>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Disadvantages: </a:t>
            </a:r>
            <a:r>
              <a:rPr lang="en-US" altLang="en-US" sz="3200" b="0">
                <a:sym typeface="+mn-ea"/>
              </a:rPr>
              <a:t>Cultural adjustment</a:t>
            </a:r>
            <a:endParaRPr lang="en-US" altLang="en-US" sz="3200" b="0">
              <a:sym typeface="+mn-ea"/>
            </a:endParaRPr>
          </a:p>
        </p:txBody>
      </p:sp>
      <p:sp>
        <p:nvSpPr>
          <p:cNvPr id="3" name="Content Placeholder 2"/>
          <p:cNvSpPr>
            <a:spLocks noGrp="1"/>
          </p:cNvSpPr>
          <p:nvPr>
            <p:ph sz="half" idx="1"/>
          </p:nvPr>
        </p:nvSpPr>
        <p:spPr/>
        <p:txBody>
          <a:bodyPr>
            <a:noAutofit/>
          </a:bodyPr>
          <a:p>
            <a:pPr marL="0" indent="0" algn="just">
              <a:buNone/>
            </a:pPr>
            <a:r>
              <a:rPr lang="en-US" sz="2400"/>
              <a:t>Adapting to a new culture, social norms, and customs can be challenging and may lead to cultural misunderstandings or conflicts. It takes time to navigate cultural differences and find your place in a new environment.</a:t>
            </a:r>
            <a:endParaRPr lang="en-US" sz="2400"/>
          </a:p>
        </p:txBody>
      </p:sp>
      <p:pic>
        <p:nvPicPr>
          <p:cNvPr id="5" name="Content Placeholder 4"/>
          <p:cNvPicPr>
            <a:picLocks noChangeAspect="1"/>
          </p:cNvPicPr>
          <p:nvPr>
            <p:ph sz="half" idx="2"/>
          </p:nvPr>
        </p:nvPicPr>
        <p:blipFill>
          <a:blip r:embed="rId1"/>
          <a:stretch>
            <a:fillRect/>
          </a:stretch>
        </p:blipFill>
        <p:spPr>
          <a:xfrm>
            <a:off x="6744335" y="2160905"/>
            <a:ext cx="4611370" cy="3458845"/>
          </a:xfrm>
          <a:prstGeom prst="rect">
            <a:avLst/>
          </a:prstGeom>
        </p:spPr>
      </p:pic>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290320"/>
            <a:ext cx="9144000" cy="3321050"/>
          </a:xfrm>
        </p:spPr>
        <p:txBody>
          <a:bodyPr>
            <a:noAutofit/>
          </a:bodyPr>
          <a:p>
            <a:r>
              <a:rPr lang="en-US" sz="4400"/>
              <a:t>If you find it difficult to study in your country, you cannot study abroad at all</a:t>
            </a:r>
            <a:r>
              <a:rPr lang="en-US" altLang="en-US" sz="4400"/>
              <a:t>.</a:t>
            </a:r>
            <a:endParaRPr lang="en-US" altLang="en-US" sz="4400"/>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03045"/>
            <a:ext cx="9144000" cy="3321050"/>
          </a:xfrm>
        </p:spPr>
        <p:txBody>
          <a:bodyPr>
            <a:normAutofit fontScale="90000"/>
          </a:bodyPr>
          <a:p>
            <a:r>
              <a:rPr lang="en-US" altLang="en-US" sz="4800"/>
              <a:t>I </a:t>
            </a:r>
            <a:r>
              <a:rPr lang="" altLang="en-US" sz="4800"/>
              <a:t>going t</a:t>
            </a:r>
            <a:r>
              <a:rPr lang="en-US" altLang="en-US" sz="4800"/>
              <a:t>o </a:t>
            </a:r>
            <a:r>
              <a:rPr lang="" altLang="en-US" sz="4800"/>
              <a:t>speak about</a:t>
            </a:r>
            <a:r>
              <a:rPr lang="en-US" altLang="en-US" sz="4800"/>
              <a:t> 5 advantages and 5 disadvantages of studying abroad</a:t>
            </a:r>
            <a:endParaRPr lang="en-US" altLang="en-US" sz="4800"/>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Disadvantages: Academic differences</a:t>
            </a:r>
            <a:endParaRPr lang="en-US" altLang="en-US" sz="3200" b="0"/>
          </a:p>
        </p:txBody>
      </p:sp>
      <p:sp>
        <p:nvSpPr>
          <p:cNvPr id="5" name="Content Placeholder 4"/>
          <p:cNvSpPr/>
          <p:nvPr>
            <p:ph sz="half" idx="2"/>
          </p:nvPr>
        </p:nvSpPr>
        <p:spPr/>
        <p:txBody>
          <a:bodyPr>
            <a:noAutofit/>
          </a:bodyPr>
          <a:p>
            <a:pPr marL="0" indent="0" algn="just">
              <a:buNone/>
            </a:pPr>
            <a:r>
              <a:rPr lang="en-US" sz="2400">
                <a:sym typeface="+mn-ea"/>
              </a:rPr>
              <a:t>Educational systems vary across countries, so you may encounter differences in teaching styles, grading systems, and academic expectations. Adjusting to these differences can be challenging and may require extra effort and support.</a:t>
            </a:r>
            <a:endParaRPr lang="en-US" sz="2400">
              <a:sym typeface="+mn-ea"/>
            </a:endParaRPr>
          </a:p>
        </p:txBody>
      </p:sp>
      <p:pic>
        <p:nvPicPr>
          <p:cNvPr id="8" name="Content Placeholder 7"/>
          <p:cNvPicPr>
            <a:picLocks noChangeAspect="1"/>
          </p:cNvPicPr>
          <p:nvPr>
            <p:ph sz="half" idx="1"/>
          </p:nvPr>
        </p:nvPicPr>
        <p:blipFill>
          <a:blip r:embed="rId1"/>
          <a:stretch>
            <a:fillRect/>
          </a:stretch>
        </p:blipFill>
        <p:spPr>
          <a:xfrm>
            <a:off x="647700" y="2543810"/>
            <a:ext cx="5181600" cy="2610485"/>
          </a:xfrm>
          <a:prstGeom prst="rect">
            <a:avLst/>
          </a:prstGeom>
        </p:spPr>
      </p:pic>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260475"/>
            <a:ext cx="9144000" cy="3321050"/>
          </a:xfrm>
        </p:spPr>
        <p:txBody>
          <a:bodyPr/>
          <a:p>
            <a:r>
              <a:rPr lang="en-US" altLang="en-US" sz="6600"/>
              <a:t>Thank you </a:t>
            </a:r>
            <a:br>
              <a:rPr lang="en-US" altLang="en-US" sz="6600"/>
            </a:br>
            <a:r>
              <a:rPr lang="en-US" altLang="en-US" sz="6600"/>
              <a:t>for your attention</a:t>
            </a:r>
            <a:endParaRPr lang="en-US" altLang="en-US" sz="6600"/>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03045"/>
            <a:ext cx="9144000" cy="3321050"/>
          </a:xfrm>
        </p:spPr>
        <p:txBody>
          <a:bodyPr/>
          <a:p>
            <a:r>
              <a:rPr lang="en-US" altLang="en-US" sz="4800"/>
              <a:t>If you want to know other cultures, you should study abroad or just travel.</a:t>
            </a:r>
            <a:endParaRPr lang="en-US" altLang="en-US" sz="4800"/>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Advantages: You may know different cultures</a:t>
            </a:r>
            <a:endParaRPr lang="en-US" altLang="en-US" sz="3200" b="0"/>
          </a:p>
        </p:txBody>
      </p:sp>
      <p:sp>
        <p:nvSpPr>
          <p:cNvPr id="3" name="Content Placeholder 2"/>
          <p:cNvSpPr>
            <a:spLocks noGrp="1"/>
          </p:cNvSpPr>
          <p:nvPr>
            <p:ph sz="half" idx="1"/>
          </p:nvPr>
        </p:nvSpPr>
        <p:spPr/>
        <p:txBody>
          <a:bodyPr>
            <a:noAutofit/>
          </a:bodyPr>
          <a:p>
            <a:pPr marL="0" indent="0" algn="just">
              <a:buNone/>
            </a:pPr>
            <a:r>
              <a:rPr lang="en-US" sz="3200"/>
              <a:t>If you study abroad, you can learn different languages, different cultures, different ways of living.</a:t>
            </a:r>
            <a:endParaRPr lang="en-US" sz="3200"/>
          </a:p>
        </p:txBody>
      </p:sp>
      <p:pic>
        <p:nvPicPr>
          <p:cNvPr id="5" name="Content Placeholder 4"/>
          <p:cNvPicPr>
            <a:picLocks noChangeAspect="1"/>
          </p:cNvPicPr>
          <p:nvPr>
            <p:ph sz="half" idx="2"/>
          </p:nvPr>
        </p:nvPicPr>
        <p:blipFill>
          <a:blip r:embed="rId1"/>
          <a:stretch>
            <a:fillRect/>
          </a:stretch>
        </p:blipFill>
        <p:spPr>
          <a:xfrm>
            <a:off x="6262370" y="2216150"/>
            <a:ext cx="5181600" cy="2927350"/>
          </a:xfrm>
          <a:prstGeom prst="rect">
            <a:avLst/>
          </a:prstGeom>
        </p:spPr>
      </p:pic>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03045"/>
            <a:ext cx="9144000" cy="3321050"/>
          </a:xfrm>
        </p:spPr>
        <p:txBody>
          <a:bodyPr>
            <a:normAutofit fontScale="90000"/>
          </a:bodyPr>
          <a:p>
            <a:r>
              <a:rPr lang="en-US" altLang="en-US" sz="4800"/>
              <a:t>If you are not satisfied with the education in your country, you should study abroad.</a:t>
            </a:r>
            <a:endParaRPr lang="en-US" altLang="en-US" sz="4800"/>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Advantages: A</a:t>
            </a:r>
            <a:r>
              <a:rPr lang="en-US" sz="3200" b="0">
                <a:sym typeface="+mn-ea"/>
              </a:rPr>
              <a:t>cademic opportunities</a:t>
            </a:r>
            <a:endParaRPr lang="en-US" altLang="en-US" sz="3200" b="0"/>
          </a:p>
        </p:txBody>
      </p:sp>
      <p:pic>
        <p:nvPicPr>
          <p:cNvPr id="4" name="Content Placeholder 6"/>
          <p:cNvPicPr>
            <a:picLocks noChangeAspect="1"/>
          </p:cNvPicPr>
          <p:nvPr>
            <p:ph sz="half" idx="1"/>
          </p:nvPr>
        </p:nvPicPr>
        <p:blipFill>
          <a:blip r:embed="rId1"/>
          <a:stretch>
            <a:fillRect/>
          </a:stretch>
        </p:blipFill>
        <p:spPr>
          <a:xfrm>
            <a:off x="647700" y="2561590"/>
            <a:ext cx="5181600" cy="2879090"/>
          </a:xfrm>
          <a:prstGeom prst="rect">
            <a:avLst/>
          </a:prstGeom>
        </p:spPr>
      </p:pic>
      <p:sp>
        <p:nvSpPr>
          <p:cNvPr id="5" name="Content Placeholder 4"/>
          <p:cNvSpPr/>
          <p:nvPr>
            <p:ph sz="half" idx="2"/>
          </p:nvPr>
        </p:nvSpPr>
        <p:spPr/>
        <p:txBody>
          <a:bodyPr>
            <a:noAutofit/>
          </a:bodyPr>
          <a:p>
            <a:pPr marL="0" indent="0" algn="just">
              <a:buNone/>
            </a:pPr>
            <a:r>
              <a:rPr lang="en-US" sz="2800">
                <a:sym typeface="+mn-ea"/>
              </a:rPr>
              <a:t>Many universities and colleges abroad offer unique academic programs, courses, and research opportunities that may not be available in your country. </a:t>
            </a:r>
            <a:endParaRPr lang="en-US" sz="2800">
              <a:sym typeface="+mn-ea"/>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Advantages: </a:t>
            </a:r>
            <a:r>
              <a:rPr lang="en-US" sz="3200" b="0">
                <a:sym typeface="+mn-ea"/>
              </a:rPr>
              <a:t>Personal growth</a:t>
            </a:r>
            <a:endParaRPr lang="en-US" altLang="en-US" sz="3200" b="0"/>
          </a:p>
        </p:txBody>
      </p:sp>
      <p:sp>
        <p:nvSpPr>
          <p:cNvPr id="3" name="Content Placeholder 2"/>
          <p:cNvSpPr>
            <a:spLocks noGrp="1"/>
          </p:cNvSpPr>
          <p:nvPr>
            <p:ph sz="half" idx="1"/>
          </p:nvPr>
        </p:nvSpPr>
        <p:spPr/>
        <p:txBody>
          <a:bodyPr>
            <a:noAutofit/>
          </a:bodyPr>
          <a:p>
            <a:pPr marL="0" indent="0" algn="just">
              <a:buNone/>
            </a:pPr>
            <a:r>
              <a:rPr lang="en-US" sz="2400"/>
              <a:t>Living independently in a foreign country challenges you to step out of your comfort zone, adapt to new situations, and develop valuable life skills such as resilience, independence, and problem-solving.</a:t>
            </a:r>
            <a:endParaRPr lang="en-US" sz="2400"/>
          </a:p>
        </p:txBody>
      </p:sp>
      <p:pic>
        <p:nvPicPr>
          <p:cNvPr id="6" name="Content Placeholder 5"/>
          <p:cNvPicPr>
            <a:picLocks noChangeAspect="1"/>
          </p:cNvPicPr>
          <p:nvPr>
            <p:ph sz="half" idx="2"/>
          </p:nvPr>
        </p:nvPicPr>
        <p:blipFill>
          <a:blip r:embed="rId1"/>
          <a:stretch>
            <a:fillRect/>
          </a:stretch>
        </p:blipFill>
        <p:spPr>
          <a:xfrm>
            <a:off x="5981700" y="2108200"/>
            <a:ext cx="5280660" cy="3715385"/>
          </a:xfrm>
          <a:prstGeom prst="rect">
            <a:avLst/>
          </a:prstGeom>
        </p:spPr>
      </p:pic>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03045"/>
            <a:ext cx="9144000" cy="3321050"/>
          </a:xfrm>
        </p:spPr>
        <p:txBody>
          <a:bodyPr>
            <a:normAutofit fontScale="90000"/>
          </a:bodyPr>
          <a:p>
            <a:r>
              <a:rPr lang="en-US" altLang="en-US" sz="4800"/>
              <a:t>If you need more networking or international experience, you should apply to study abroad now.</a:t>
            </a:r>
            <a:endParaRPr lang="en-US" altLang="en-US" sz="4800"/>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Advantages: </a:t>
            </a:r>
            <a:r>
              <a:rPr lang="en-US" sz="3200" b="0"/>
              <a:t>Networking</a:t>
            </a:r>
            <a:endParaRPr lang="en-US" sz="3200" b="0"/>
          </a:p>
        </p:txBody>
      </p:sp>
      <p:sp>
        <p:nvSpPr>
          <p:cNvPr id="5" name="Content Placeholder 4"/>
          <p:cNvSpPr/>
          <p:nvPr>
            <p:ph sz="half" idx="2"/>
          </p:nvPr>
        </p:nvSpPr>
        <p:spPr/>
        <p:txBody>
          <a:bodyPr>
            <a:noAutofit/>
          </a:bodyPr>
          <a:p>
            <a:pPr marL="0" indent="0" algn="just">
              <a:buNone/>
            </a:pPr>
            <a:r>
              <a:rPr lang="en-US" sz="2800">
                <a:sym typeface="+mn-ea"/>
              </a:rPr>
              <a:t>Studying abroad allows you to build a global network of friends, classmates, professors, and professionals, which can be beneficial for future career opportunities and collaborations.</a:t>
            </a:r>
            <a:endParaRPr lang="en-US" sz="2800">
              <a:sym typeface="+mn-ea"/>
            </a:endParaRPr>
          </a:p>
        </p:txBody>
      </p:sp>
      <p:pic>
        <p:nvPicPr>
          <p:cNvPr id="6" name="Content Placeholder 5"/>
          <p:cNvPicPr>
            <a:picLocks noChangeAspect="1"/>
          </p:cNvPicPr>
          <p:nvPr>
            <p:ph sz="half" idx="1"/>
          </p:nvPr>
        </p:nvPicPr>
        <p:blipFill>
          <a:blip r:embed="rId1"/>
          <a:stretch>
            <a:fillRect/>
          </a:stretch>
        </p:blipFill>
        <p:spPr>
          <a:xfrm>
            <a:off x="904240" y="1825625"/>
            <a:ext cx="4095750" cy="4095750"/>
          </a:xfrm>
          <a:prstGeom prst="rect">
            <a:avLst/>
          </a:prstGeom>
        </p:spPr>
      </p:pic>
    </p:spTree>
  </p:cSld>
  <p:clrMapOvr>
    <a:masterClrMapping/>
  </p:clrMapOvr>
  <p:transition>
    <p:rand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3113</Words>
  <Application>WPS Presentation</Application>
  <PresentationFormat>宽屏</PresentationFormat>
  <Paragraphs>62</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Arial Black</vt:lpstr>
      <vt:lpstr>微软雅黑</vt:lpstr>
      <vt:lpstr>Arial Unicode MS</vt:lpstr>
      <vt:lpstr>宋体</vt:lpstr>
      <vt:lpstr>Times New Roman</vt:lpstr>
      <vt:lpstr>Office Theme</vt:lpstr>
      <vt:lpstr>Advantages and Disadvantages of studying abroad</vt:lpstr>
      <vt:lpstr>I want to tell 5 advantages and 5 disadvantages of studying abroad</vt:lpstr>
      <vt:lpstr>If you want to know other cultures, you should study abroad or just travel.</vt:lpstr>
      <vt:lpstr>Advantages: You may know different cultures</vt:lpstr>
      <vt:lpstr>If you are not satisfied with the education in your home country, you should study abroad.</vt:lpstr>
      <vt:lpstr>Advantages: Academic opportunities</vt:lpstr>
      <vt:lpstr>Advantages: Personal growth</vt:lpstr>
      <vt:lpstr>If you need more networking or international experience, you should apply to study abroad now.</vt:lpstr>
      <vt:lpstr>Advantages: Networking</vt:lpstr>
      <vt:lpstr>Advantages: International experience</vt:lpstr>
      <vt:lpstr>If you think the prices in your country are expensive, the next slide is for you.</vt:lpstr>
      <vt:lpstr>Disadvantages: Cost</vt:lpstr>
      <vt:lpstr>If you do not know the primary language of the country you are going to, it will be very difficult for you.</vt:lpstr>
      <vt:lpstr>Disadvantages: Language barrier</vt:lpstr>
      <vt:lpstr>If you haven't been far from home, you should seriously consider studying abroad.  Go to next slide</vt:lpstr>
      <vt:lpstr>Disadvantages: Homesickness</vt:lpstr>
      <vt:lpstr>Don't consider studying abroad if you can't properly accept other cultures.</vt:lpstr>
      <vt:lpstr>Disadvantages: Cultural adjustment</vt:lpstr>
      <vt:lpstr>If you find it difficult to study in your country, you cannot study abroad at all.</vt:lpstr>
      <vt:lpstr>Disadvantages: Academic differences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fn</dc:creator>
  <cp:lastModifiedBy>fn</cp:lastModifiedBy>
  <cp:revision>55</cp:revision>
  <dcterms:created xsi:type="dcterms:W3CDTF">2024-02-28T10:06:59Z</dcterms:created>
  <dcterms:modified xsi:type="dcterms:W3CDTF">2024-02-28T10:06:59Z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