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56" r:id="rId3"/>
    <p:sldId id="275" r:id="rId4"/>
    <p:sldId id="276" r:id="rId5"/>
    <p:sldId id="258" r:id="rId6"/>
    <p:sldId id="277" r:id="rId7"/>
    <p:sldId id="260" r:id="rId8"/>
    <p:sldId id="261" r:id="rId9"/>
    <p:sldId id="278" r:id="rId10"/>
    <p:sldId id="262" r:id="rId11"/>
    <p:sldId id="263" r:id="rId12"/>
    <p:sldId id="270" r:id="rId13"/>
    <p:sldId id="264" r:id="rId14"/>
    <p:sldId id="271" r:id="rId15"/>
    <p:sldId id="265" r:id="rId16"/>
    <p:sldId id="272" r:id="rId17"/>
    <p:sldId id="266" r:id="rId18"/>
    <p:sldId id="273" r:id="rId19"/>
    <p:sldId id="267" r:id="rId20"/>
    <p:sldId id="274" r:id="rId21"/>
    <p:sldId id="268" r:id="rId22"/>
    <p:sldId id="269"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endParaRPr lang="zh-CN" altLang="en-US" dirty="0">
              <a:sym typeface="+mn-ea"/>
            </a:endParaRPr>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endParaRPr lang="zh-CN" altLang="en-US" dirty="0">
              <a:sym typeface="+mn-ea"/>
            </a:endParaRP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endParaRPr lang="zh-CN" altLang="en-US" dirty="0">
              <a:sym typeface="+mn-ea"/>
            </a:endParaRP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endParaRPr lang="zh-CN" altLang="en-US" dirty="0">
              <a:sym typeface="+mn-ea"/>
            </a:endParaRPr>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normAutofit fontScale="90000"/>
          </a:bodyPr>
          <a:p>
            <a:r>
              <a:rPr lang="" altLang="en-US"/>
              <a:t>Advantages and Disadvantages of studying abroad</a:t>
            </a:r>
            <a:endParaRPr lang="" altLang="en-US"/>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Advantages: </a:t>
            </a:r>
            <a:r>
              <a:rPr lang="" altLang="en-US" sz="3200" b="0">
                <a:sym typeface="+mn-ea"/>
              </a:rPr>
              <a:t>International experience</a:t>
            </a:r>
            <a:endParaRPr lang="" altLang="en-US" sz="3200" b="0">
              <a:sym typeface="+mn-ea"/>
            </a:endParaRPr>
          </a:p>
        </p:txBody>
      </p:sp>
      <p:sp>
        <p:nvSpPr>
          <p:cNvPr id="3" name="Content Placeholder 2"/>
          <p:cNvSpPr>
            <a:spLocks noGrp="1"/>
          </p:cNvSpPr>
          <p:nvPr>
            <p:ph sz="half" idx="1"/>
          </p:nvPr>
        </p:nvSpPr>
        <p:spPr/>
        <p:txBody>
          <a:bodyPr>
            <a:noAutofit/>
          </a:bodyPr>
          <a:p>
            <a:pPr marL="0" indent="0" algn="just">
              <a:buNone/>
            </a:pPr>
            <a:r>
              <a:rPr lang="en-US" sz="2400"/>
              <a:t>Employers often value the international experience gained from studying abroad, as it demonstrates adaptability, cultural competency, and a global perspective, which can give you a competitive edge in the job market.</a:t>
            </a:r>
            <a:endParaRPr lang="en-US" sz="2400"/>
          </a:p>
        </p:txBody>
      </p:sp>
      <p:pic>
        <p:nvPicPr>
          <p:cNvPr id="5" name="Content Placeholder 4"/>
          <p:cNvPicPr>
            <a:picLocks noChangeAspect="1"/>
          </p:cNvPicPr>
          <p:nvPr>
            <p:ph sz="half" idx="2"/>
          </p:nvPr>
        </p:nvPicPr>
        <p:blipFill>
          <a:blip r:embed="rId1"/>
          <a:stretch>
            <a:fillRect/>
          </a:stretch>
        </p:blipFill>
        <p:spPr>
          <a:xfrm>
            <a:off x="6527165" y="1825625"/>
            <a:ext cx="4351655" cy="4351655"/>
          </a:xfrm>
          <a:prstGeom prst="rect">
            <a:avLst/>
          </a:prstGeom>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noAutofit/>
          </a:bodyPr>
          <a:p>
            <a:r>
              <a:rPr lang="en-US" altLang="en-US" sz="4400"/>
              <a:t>If you think the prices in your country are expensive, the next slide is for you.</a:t>
            </a:r>
            <a:endParaRPr lang="en-US" altLang="en-US" sz="4400"/>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 altLang="en-US" sz="3200" b="0"/>
              <a:t>Disa</a:t>
            </a:r>
            <a:r>
              <a:rPr lang="en-US" altLang="en-US" sz="3200" b="0"/>
              <a:t>dvantages: </a:t>
            </a:r>
            <a:r>
              <a:rPr lang="" altLang="en-US" sz="3200" b="0"/>
              <a:t>Cost</a:t>
            </a:r>
            <a:endParaRPr lang="" altLang="en-US" sz="3200" b="0"/>
          </a:p>
        </p:txBody>
      </p:sp>
      <p:sp>
        <p:nvSpPr>
          <p:cNvPr id="5" name="Content Placeholder 4"/>
          <p:cNvSpPr/>
          <p:nvPr>
            <p:ph sz="half" idx="2"/>
          </p:nvPr>
        </p:nvSpPr>
        <p:spPr/>
        <p:txBody>
          <a:bodyPr>
            <a:noAutofit/>
          </a:bodyPr>
          <a:p>
            <a:pPr marL="0" indent="0" algn="just">
              <a:buNone/>
            </a:pPr>
            <a:r>
              <a:rPr lang="en-US" sz="2400">
                <a:sym typeface="+mn-ea"/>
              </a:rPr>
              <a:t>Studying abroad can be expensive, including tuition fees, accommodation, travel expenses, and living costs. Financial constraints may limit some students' ability to study abroad or cause financial stress during their time abroad.</a:t>
            </a:r>
            <a:endParaRPr lang="en-US" sz="2400">
              <a:sym typeface="+mn-ea"/>
            </a:endParaRPr>
          </a:p>
        </p:txBody>
      </p:sp>
      <p:pic>
        <p:nvPicPr>
          <p:cNvPr id="4" name="Content Placeholder 3"/>
          <p:cNvPicPr>
            <a:picLocks noChangeAspect="1"/>
          </p:cNvPicPr>
          <p:nvPr>
            <p:ph sz="half" idx="1"/>
          </p:nvPr>
        </p:nvPicPr>
        <p:blipFill>
          <a:blip r:embed="rId1"/>
          <a:stretch>
            <a:fillRect/>
          </a:stretch>
        </p:blipFill>
        <p:spPr>
          <a:xfrm>
            <a:off x="971550" y="1825625"/>
            <a:ext cx="4351655" cy="4351655"/>
          </a:xfrm>
          <a:prstGeom prst="rect">
            <a:avLst/>
          </a:prstGeom>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867535"/>
            <a:ext cx="9144000" cy="3321050"/>
          </a:xfrm>
        </p:spPr>
        <p:txBody>
          <a:bodyPr>
            <a:noAutofit/>
          </a:bodyPr>
          <a:p>
            <a:r>
              <a:rPr lang="en-US" sz="4400"/>
              <a:t>If you do not know the </a:t>
            </a:r>
            <a:r>
              <a:rPr lang="" altLang="en-US" sz="4400"/>
              <a:t>primary </a:t>
            </a:r>
            <a:r>
              <a:rPr lang="en-US" sz="4400"/>
              <a:t>language of the country you are going to, it will be very difficult for you.</a:t>
            </a:r>
            <a:endParaRPr lang="en-US" sz="4400"/>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 altLang="en-US" sz="3200" b="0"/>
              <a:t>Disa</a:t>
            </a:r>
            <a:r>
              <a:rPr lang="en-US" altLang="en-US" sz="3200" b="0"/>
              <a:t>dvantages: </a:t>
            </a:r>
            <a:r>
              <a:rPr lang="en-US" altLang="en-US" sz="3200" b="0">
                <a:sym typeface="+mn-ea"/>
              </a:rPr>
              <a:t>Language barrier</a:t>
            </a:r>
            <a:endParaRPr lang="en-US" altLang="en-US" sz="3200" b="0">
              <a:sym typeface="+mn-ea"/>
            </a:endParaRPr>
          </a:p>
        </p:txBody>
      </p:sp>
      <p:sp>
        <p:nvSpPr>
          <p:cNvPr id="3" name="Content Placeholder 2"/>
          <p:cNvSpPr>
            <a:spLocks noGrp="1"/>
          </p:cNvSpPr>
          <p:nvPr>
            <p:ph sz="half" idx="1"/>
          </p:nvPr>
        </p:nvSpPr>
        <p:spPr/>
        <p:txBody>
          <a:bodyPr>
            <a:noAutofit/>
          </a:bodyPr>
          <a:p>
            <a:pPr marL="0" indent="0" algn="just">
              <a:buNone/>
            </a:pPr>
            <a:r>
              <a:rPr lang="en-US" sz="2800"/>
              <a:t>If you're studying in a country where the primary language is different from your native language, language barriers can pose challenges in academic settings, social interactions, and daily life.</a:t>
            </a:r>
            <a:endParaRPr lang="en-US" sz="2800"/>
          </a:p>
        </p:txBody>
      </p:sp>
      <p:pic>
        <p:nvPicPr>
          <p:cNvPr id="7" name="Content Placeholder 6"/>
          <p:cNvPicPr>
            <a:picLocks noChangeAspect="1"/>
          </p:cNvPicPr>
          <p:nvPr>
            <p:ph sz="half" idx="2"/>
          </p:nvPr>
        </p:nvPicPr>
        <p:blipFill>
          <a:blip r:embed="rId1"/>
          <a:stretch>
            <a:fillRect/>
          </a:stretch>
        </p:blipFill>
        <p:spPr>
          <a:xfrm>
            <a:off x="6325235" y="2411730"/>
            <a:ext cx="5181600" cy="3178810"/>
          </a:xfrm>
          <a:prstGeom prst="rect">
            <a:avLst/>
          </a:prstGeom>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13205"/>
            <a:ext cx="9144000" cy="3321050"/>
          </a:xfrm>
        </p:spPr>
        <p:txBody>
          <a:bodyPr>
            <a:noAutofit/>
          </a:bodyPr>
          <a:p>
            <a:r>
              <a:rPr lang="en-US" sz="4400"/>
              <a:t>If you haven't been far from home, you should seriously consider studying abroad. </a:t>
            </a:r>
            <a:br>
              <a:rPr lang="en-US" sz="4400"/>
            </a:br>
            <a:r>
              <a:rPr lang="" altLang="en-US" sz="4400"/>
              <a:t>Go to next slide</a:t>
            </a:r>
            <a:endParaRPr lang="" altLang="en-US" sz="4400"/>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Disadvantages: Homesickness</a:t>
            </a:r>
            <a:endParaRPr lang="en-US" altLang="en-US" sz="3200" b="0"/>
          </a:p>
        </p:txBody>
      </p:sp>
      <p:sp>
        <p:nvSpPr>
          <p:cNvPr id="5" name="Content Placeholder 4"/>
          <p:cNvSpPr/>
          <p:nvPr>
            <p:ph sz="half" idx="2"/>
          </p:nvPr>
        </p:nvSpPr>
        <p:spPr/>
        <p:txBody>
          <a:bodyPr>
            <a:noAutofit/>
          </a:bodyPr>
          <a:p>
            <a:pPr marL="0" indent="0" algn="just">
              <a:buNone/>
            </a:pPr>
            <a:r>
              <a:rPr lang="en-US" sz="2400">
                <a:sym typeface="+mn-ea"/>
              </a:rPr>
              <a:t>Being away from family, friends, and familiar surroundings can lead to feelings of homesickness and loneliness, especially during the initial adjustment period. It's important to have strategies in place to cope with these emotions.</a:t>
            </a:r>
            <a:endParaRPr lang="en-US" sz="2400">
              <a:sym typeface="+mn-ea"/>
            </a:endParaRPr>
          </a:p>
        </p:txBody>
      </p:sp>
      <p:pic>
        <p:nvPicPr>
          <p:cNvPr id="6" name="Content Placeholder 5"/>
          <p:cNvPicPr>
            <a:picLocks noChangeAspect="1"/>
          </p:cNvPicPr>
          <p:nvPr>
            <p:ph sz="half" idx="1"/>
          </p:nvPr>
        </p:nvPicPr>
        <p:blipFill>
          <a:blip r:embed="rId1"/>
          <a:stretch>
            <a:fillRect/>
          </a:stretch>
        </p:blipFill>
        <p:spPr>
          <a:xfrm>
            <a:off x="647700" y="2113915"/>
            <a:ext cx="5181600" cy="3773805"/>
          </a:xfrm>
          <a:prstGeom prst="rect">
            <a:avLst/>
          </a:prstGeom>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290320"/>
            <a:ext cx="9144000" cy="3321050"/>
          </a:xfrm>
        </p:spPr>
        <p:txBody>
          <a:bodyPr>
            <a:noAutofit/>
          </a:bodyPr>
          <a:p>
            <a:r>
              <a:rPr lang="en-US" sz="4400"/>
              <a:t>Don't consider studying abroad if you can't properly accept other cultures.</a:t>
            </a:r>
            <a:endParaRPr lang="en-US" sz="4400"/>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Disadvantages: </a:t>
            </a:r>
            <a:r>
              <a:rPr lang="en-US" altLang="en-US" sz="3200" b="0">
                <a:sym typeface="+mn-ea"/>
              </a:rPr>
              <a:t>Cultural adjustment</a:t>
            </a:r>
            <a:endParaRPr lang="en-US" altLang="en-US" sz="3200" b="0">
              <a:sym typeface="+mn-ea"/>
            </a:endParaRPr>
          </a:p>
        </p:txBody>
      </p:sp>
      <p:sp>
        <p:nvSpPr>
          <p:cNvPr id="3" name="Content Placeholder 2"/>
          <p:cNvSpPr>
            <a:spLocks noGrp="1"/>
          </p:cNvSpPr>
          <p:nvPr>
            <p:ph sz="half" idx="1"/>
          </p:nvPr>
        </p:nvSpPr>
        <p:spPr/>
        <p:txBody>
          <a:bodyPr>
            <a:noAutofit/>
          </a:bodyPr>
          <a:p>
            <a:pPr marL="0" indent="0" algn="just">
              <a:buNone/>
            </a:pPr>
            <a:r>
              <a:rPr lang="en-US" sz="2400"/>
              <a:t>Adapting to a new culture, social norms, and customs can be challenging and may lead to cultural misunderstandings or conflicts. It takes time to navigate cultural differences and find your place in a new environment.</a:t>
            </a:r>
            <a:endParaRPr lang="en-US" sz="2400"/>
          </a:p>
        </p:txBody>
      </p:sp>
      <p:pic>
        <p:nvPicPr>
          <p:cNvPr id="5" name="Content Placeholder 4"/>
          <p:cNvPicPr>
            <a:picLocks noChangeAspect="1"/>
          </p:cNvPicPr>
          <p:nvPr>
            <p:ph sz="half" idx="2"/>
          </p:nvPr>
        </p:nvPicPr>
        <p:blipFill>
          <a:blip r:embed="rId1"/>
          <a:stretch>
            <a:fillRect/>
          </a:stretch>
        </p:blipFill>
        <p:spPr>
          <a:xfrm>
            <a:off x="6744335" y="2160905"/>
            <a:ext cx="4611370" cy="3458845"/>
          </a:xfrm>
          <a:prstGeom prst="rect">
            <a:avLst/>
          </a:prstGeom>
        </p:spPr>
      </p:pic>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290320"/>
            <a:ext cx="9144000" cy="3321050"/>
          </a:xfrm>
        </p:spPr>
        <p:txBody>
          <a:bodyPr>
            <a:noAutofit/>
          </a:bodyPr>
          <a:p>
            <a:r>
              <a:rPr lang="en-US" sz="4400"/>
              <a:t>If you find it difficult to study in your country, you cannot study abroad at all</a:t>
            </a:r>
            <a:r>
              <a:rPr lang="" altLang="en-US" sz="4400"/>
              <a:t>.</a:t>
            </a:r>
            <a:endParaRPr lang="" altLang="en-US" sz="4400"/>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p>
            <a:r>
              <a:rPr lang="en-US" altLang="en-US" sz="4800"/>
              <a:t>I want to tell 5 advantages and 5 disadvantages of studying abroad</a:t>
            </a:r>
            <a:endParaRPr lang="en-US" altLang="en-US" sz="4800"/>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Disadvantages: Academic differences</a:t>
            </a:r>
            <a:endParaRPr lang="en-US" altLang="en-US" sz="3200" b="0"/>
          </a:p>
        </p:txBody>
      </p:sp>
      <p:sp>
        <p:nvSpPr>
          <p:cNvPr id="5" name="Content Placeholder 4"/>
          <p:cNvSpPr/>
          <p:nvPr>
            <p:ph sz="half" idx="2"/>
          </p:nvPr>
        </p:nvSpPr>
        <p:spPr/>
        <p:txBody>
          <a:bodyPr>
            <a:noAutofit/>
          </a:bodyPr>
          <a:p>
            <a:pPr marL="0" indent="0" algn="just">
              <a:buNone/>
            </a:pPr>
            <a:r>
              <a:rPr lang="en-US" sz="2400">
                <a:sym typeface="+mn-ea"/>
              </a:rPr>
              <a:t>Educational systems vary across countries, so you may encounter differences in teaching styles, grading systems, and academic expectations. Adjusting to these differences can be challenging and may require extra effort and support.</a:t>
            </a:r>
            <a:endParaRPr lang="en-US" sz="2400">
              <a:sym typeface="+mn-ea"/>
            </a:endParaRPr>
          </a:p>
        </p:txBody>
      </p:sp>
      <p:pic>
        <p:nvPicPr>
          <p:cNvPr id="8" name="Content Placeholder 7"/>
          <p:cNvPicPr>
            <a:picLocks noChangeAspect="1"/>
          </p:cNvPicPr>
          <p:nvPr>
            <p:ph sz="half" idx="1"/>
          </p:nvPr>
        </p:nvPicPr>
        <p:blipFill>
          <a:blip r:embed="rId1"/>
          <a:stretch>
            <a:fillRect/>
          </a:stretch>
        </p:blipFill>
        <p:spPr>
          <a:xfrm>
            <a:off x="647700" y="2543810"/>
            <a:ext cx="5181600" cy="2610485"/>
          </a:xfrm>
          <a:prstGeom prst="rect">
            <a:avLst/>
          </a:prstGeom>
        </p:spPr>
      </p:pic>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260475"/>
            <a:ext cx="9144000" cy="3321050"/>
          </a:xfrm>
        </p:spPr>
        <p:txBody>
          <a:bodyPr/>
          <a:p>
            <a:r>
              <a:rPr lang="" altLang="en-US" sz="6600"/>
              <a:t>Thank you </a:t>
            </a:r>
            <a:br>
              <a:rPr lang="" altLang="en-US" sz="6600"/>
            </a:br>
            <a:r>
              <a:rPr lang="" altLang="en-US" sz="6600"/>
              <a:t>for your attention</a:t>
            </a:r>
            <a:endParaRPr lang="" altLang="en-US" sz="660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p>
            <a:r>
              <a:rPr lang="en-US" altLang="en-US" sz="4800"/>
              <a:t>If you want to know other cultures, you should study abroad or just travel.</a:t>
            </a:r>
            <a:endParaRPr lang="en-US" altLang="en-US" sz="480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 altLang="en-US" sz="3200" b="0"/>
              <a:t>Advantages: You may know different cultures</a:t>
            </a:r>
            <a:endParaRPr lang="" altLang="en-US" sz="3200" b="0"/>
          </a:p>
        </p:txBody>
      </p:sp>
      <p:sp>
        <p:nvSpPr>
          <p:cNvPr id="3" name="Content Placeholder 2"/>
          <p:cNvSpPr>
            <a:spLocks noGrp="1"/>
          </p:cNvSpPr>
          <p:nvPr>
            <p:ph sz="half" idx="1"/>
          </p:nvPr>
        </p:nvSpPr>
        <p:spPr/>
        <p:txBody>
          <a:bodyPr>
            <a:noAutofit/>
          </a:bodyPr>
          <a:p>
            <a:pPr marL="0" indent="0" algn="just">
              <a:buNone/>
            </a:pPr>
            <a:r>
              <a:rPr lang="en-US" sz="3200"/>
              <a:t>If you study abroad, you can learn different languages, different cultures, different ways of living.</a:t>
            </a:r>
            <a:endParaRPr lang="en-US" sz="3200"/>
          </a:p>
        </p:txBody>
      </p:sp>
      <p:pic>
        <p:nvPicPr>
          <p:cNvPr id="5" name="Content Placeholder 4"/>
          <p:cNvPicPr>
            <a:picLocks noChangeAspect="1"/>
          </p:cNvPicPr>
          <p:nvPr>
            <p:ph sz="half" idx="2"/>
          </p:nvPr>
        </p:nvPicPr>
        <p:blipFill>
          <a:blip r:embed="rId1"/>
          <a:stretch>
            <a:fillRect/>
          </a:stretch>
        </p:blipFill>
        <p:spPr>
          <a:xfrm>
            <a:off x="6262370" y="2216150"/>
            <a:ext cx="5181600" cy="2927350"/>
          </a:xfrm>
          <a:prstGeom prst="rect">
            <a:avLst/>
          </a:prstGeom>
        </p:spPr>
      </p:pic>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normAutofit fontScale="90000"/>
          </a:bodyPr>
          <a:p>
            <a:r>
              <a:rPr lang="en-US" altLang="en-US" sz="4800"/>
              <a:t>If you are not satisfied with the education in your home country, you should study abroad.</a:t>
            </a:r>
            <a:endParaRPr lang="en-US" altLang="en-US" sz="4800"/>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Advantages: A</a:t>
            </a:r>
            <a:r>
              <a:rPr lang="en-US" sz="3200" b="0">
                <a:sym typeface="+mn-ea"/>
              </a:rPr>
              <a:t>cademic opportunities</a:t>
            </a:r>
            <a:endParaRPr lang="en-US" altLang="en-US" sz="3200" b="0"/>
          </a:p>
        </p:txBody>
      </p:sp>
      <p:pic>
        <p:nvPicPr>
          <p:cNvPr id="4" name="Content Placeholder 6"/>
          <p:cNvPicPr>
            <a:picLocks noChangeAspect="1"/>
          </p:cNvPicPr>
          <p:nvPr>
            <p:ph sz="half" idx="1"/>
          </p:nvPr>
        </p:nvPicPr>
        <p:blipFill>
          <a:blip r:embed="rId1"/>
          <a:stretch>
            <a:fillRect/>
          </a:stretch>
        </p:blipFill>
        <p:spPr>
          <a:xfrm>
            <a:off x="647700" y="2561590"/>
            <a:ext cx="5181600" cy="2879090"/>
          </a:xfrm>
          <a:prstGeom prst="rect">
            <a:avLst/>
          </a:prstGeom>
        </p:spPr>
      </p:pic>
      <p:sp>
        <p:nvSpPr>
          <p:cNvPr id="5" name="Content Placeholder 4"/>
          <p:cNvSpPr/>
          <p:nvPr>
            <p:ph sz="half" idx="2"/>
          </p:nvPr>
        </p:nvSpPr>
        <p:spPr/>
        <p:txBody>
          <a:bodyPr>
            <a:noAutofit/>
          </a:bodyPr>
          <a:p>
            <a:pPr marL="0" indent="0" algn="just">
              <a:buNone/>
            </a:pPr>
            <a:r>
              <a:rPr lang="en-US" sz="2800">
                <a:sym typeface="+mn-ea"/>
              </a:rPr>
              <a:t>Many universities and colleges abroad offer unique academic programs, courses, and research opportunities that may not be available in your home country. </a:t>
            </a:r>
            <a:endParaRPr lang="en-US" sz="2800">
              <a:sym typeface="+mn-ea"/>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Advantages: </a:t>
            </a:r>
            <a:r>
              <a:rPr lang="en-US" sz="3200" b="0">
                <a:sym typeface="+mn-ea"/>
              </a:rPr>
              <a:t>Personal growth</a:t>
            </a:r>
            <a:endParaRPr lang="en-US" altLang="en-US" sz="3200" b="0"/>
          </a:p>
        </p:txBody>
      </p:sp>
      <p:sp>
        <p:nvSpPr>
          <p:cNvPr id="3" name="Content Placeholder 2"/>
          <p:cNvSpPr>
            <a:spLocks noGrp="1"/>
          </p:cNvSpPr>
          <p:nvPr>
            <p:ph sz="half" idx="1"/>
          </p:nvPr>
        </p:nvSpPr>
        <p:spPr/>
        <p:txBody>
          <a:bodyPr>
            <a:noAutofit/>
          </a:bodyPr>
          <a:p>
            <a:pPr marL="0" indent="0" algn="just">
              <a:buNone/>
            </a:pPr>
            <a:r>
              <a:rPr lang="en-US" sz="2400"/>
              <a:t>Living independently in a foreign country challenges you to step out of your comfort zone, adapt to new situations, and develop valuable life skills such as resilience, independence, and problem-solving.</a:t>
            </a:r>
            <a:endParaRPr lang="en-US" sz="2400"/>
          </a:p>
        </p:txBody>
      </p:sp>
      <p:pic>
        <p:nvPicPr>
          <p:cNvPr id="6" name="Content Placeholder 5"/>
          <p:cNvPicPr>
            <a:picLocks noChangeAspect="1"/>
          </p:cNvPicPr>
          <p:nvPr>
            <p:ph sz="half" idx="2"/>
          </p:nvPr>
        </p:nvPicPr>
        <p:blipFill>
          <a:blip r:embed="rId1"/>
          <a:stretch>
            <a:fillRect/>
          </a:stretch>
        </p:blipFill>
        <p:spPr>
          <a:xfrm>
            <a:off x="5981700" y="2108200"/>
            <a:ext cx="5280660" cy="3715385"/>
          </a:xfrm>
          <a:prstGeom prst="rect">
            <a:avLst/>
          </a:prstGeom>
        </p:spPr>
      </p:pic>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ctrTitle"/>
          </p:nvPr>
        </p:nvSpPr>
        <p:spPr>
          <a:xfrm>
            <a:off x="1524000" y="1503045"/>
            <a:ext cx="9144000" cy="3321050"/>
          </a:xfrm>
        </p:spPr>
        <p:txBody>
          <a:bodyPr>
            <a:normAutofit fontScale="90000"/>
          </a:bodyPr>
          <a:p>
            <a:r>
              <a:rPr lang="en-US" altLang="en-US" sz="4800"/>
              <a:t>If you need more networking or international experience, you should apply to study abroad now.</a:t>
            </a:r>
            <a:endParaRPr lang="en-US" altLang="en-US" sz="4800"/>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sp>
        <p:nvSpPr>
          <p:cNvPr id="2" name="Title 1"/>
          <p:cNvSpPr>
            <a:spLocks noGrp="1"/>
          </p:cNvSpPr>
          <p:nvPr>
            <p:ph type="title"/>
          </p:nvPr>
        </p:nvSpPr>
        <p:spPr/>
        <p:txBody>
          <a:bodyPr/>
          <a:p>
            <a:pPr algn="ctr"/>
            <a:r>
              <a:rPr lang="en-US" altLang="en-US" sz="3200" b="0"/>
              <a:t>Advantages: </a:t>
            </a:r>
            <a:r>
              <a:rPr lang="en-US" sz="3200" b="0"/>
              <a:t>Networking</a:t>
            </a:r>
            <a:endParaRPr lang="en-US" sz="3200" b="0"/>
          </a:p>
        </p:txBody>
      </p:sp>
      <p:sp>
        <p:nvSpPr>
          <p:cNvPr id="5" name="Content Placeholder 4"/>
          <p:cNvSpPr/>
          <p:nvPr>
            <p:ph sz="half" idx="2"/>
          </p:nvPr>
        </p:nvSpPr>
        <p:spPr/>
        <p:txBody>
          <a:bodyPr>
            <a:noAutofit/>
          </a:bodyPr>
          <a:p>
            <a:pPr marL="0" indent="0" algn="just">
              <a:buNone/>
            </a:pPr>
            <a:r>
              <a:rPr lang="en-US" sz="2800">
                <a:sym typeface="+mn-ea"/>
              </a:rPr>
              <a:t>Studying abroad allows you to build a global network of friends, classmates, professors, and professionals, which can be beneficial for future career opportunities and collaborations.</a:t>
            </a:r>
            <a:endParaRPr lang="en-US" sz="2800">
              <a:sym typeface="+mn-ea"/>
            </a:endParaRPr>
          </a:p>
        </p:txBody>
      </p:sp>
      <p:pic>
        <p:nvPicPr>
          <p:cNvPr id="6" name="Content Placeholder 5"/>
          <p:cNvPicPr>
            <a:picLocks noChangeAspect="1"/>
          </p:cNvPicPr>
          <p:nvPr>
            <p:ph sz="half" idx="1"/>
          </p:nvPr>
        </p:nvPicPr>
        <p:blipFill>
          <a:blip r:embed="rId1"/>
          <a:stretch>
            <a:fillRect/>
          </a:stretch>
        </p:blipFill>
        <p:spPr>
          <a:xfrm>
            <a:off x="904240" y="1825625"/>
            <a:ext cx="4095750" cy="4095750"/>
          </a:xfrm>
          <a:prstGeom prst="rect">
            <a:avLst/>
          </a:prstGeom>
        </p:spPr>
      </p:pic>
    </p:spTree>
  </p:cSld>
  <p:clrMapOvr>
    <a:masterClrMapping/>
  </p:clrMapOvr>
  <p:transition>
    <p:rand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3115</Words>
  <Application>WPS Presentation</Application>
  <PresentationFormat>宽屏</PresentationFormat>
  <Paragraphs>62</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Arial Unicode MS</vt:lpstr>
      <vt:lpstr>Arial Black</vt:lpstr>
      <vt:lpstr>微软雅黑</vt:lpstr>
      <vt:lpstr>宋体</vt:lpstr>
      <vt:lpstr>Times New Roman</vt:lpstr>
      <vt:lpstr>Office Theme</vt:lpstr>
      <vt:lpstr>PowerPoint 演示文稿</vt:lpstr>
      <vt:lpstr>Advantages and Disadvantages of studying abroad</vt:lpstr>
      <vt:lpstr>I want to tell 5 advantages and 5 disadvantages of studying abroad</vt:lpstr>
      <vt:lpstr>PowerPoint 演示文稿</vt:lpstr>
      <vt:lpstr>If you want to know other cultures, you should study abroad or just travel.</vt:lpstr>
      <vt:lpstr>Advantages: Academic opportunities</vt:lpstr>
      <vt:lpstr>Advantages: You may know different cultures</vt:lpstr>
      <vt:lpstr>If you are not satisfied with the universities in your home country, you should definitely study abroad.</vt:lpstr>
      <vt:lpstr>Advantages: Academic opportunities</vt:lpstr>
      <vt:lpstr>Advantages: Personal growth</vt:lpstr>
      <vt:lpstr>Advantages and Disadvantages of studying abroad</vt:lpstr>
      <vt:lpstr>Advantages: Networking</vt:lpstr>
      <vt:lpstr>If you think the prices in your country are expensive, the next slide is for you.</vt:lpstr>
      <vt:lpstr>Advantages: International experience</vt:lpstr>
      <vt:lpstr>If you do not know the primary language of the country you are going to,  the next slide is for you.</vt:lpstr>
      <vt:lpstr>Disadvantages: Cost</vt:lpstr>
      <vt:lpstr>If you haven't been far from home, you should seriously consider studying abroad.  Go to next slide</vt:lpstr>
      <vt:lpstr>Disadvantages: Language barrier</vt:lpstr>
      <vt:lpstr>Don't consider studying abroad if you can't properly accept other cultures.</vt:lpstr>
      <vt:lpstr>Disadvantages: Homesickness</vt:lpstr>
      <vt:lpstr>Advantages and Disadvantages of studying abroad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fn</dc:creator>
  <cp:lastModifiedBy>fn</cp:lastModifiedBy>
  <cp:revision>51</cp:revision>
  <dcterms:created xsi:type="dcterms:W3CDTF">2024-02-26T12:26:57Z</dcterms:created>
  <dcterms:modified xsi:type="dcterms:W3CDTF">2024-02-26T12:26:57Z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