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Robo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8b2fa01c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8b2fa01c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8b2fa01c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8b2fa01c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8b2fa01c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8b2fa01c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8b2fa01c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8b2fa01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8b2fa01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8b2fa01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8b2fa01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8b2fa01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8b2fa01c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8b2fa01c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8b2fa01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8b2fa01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b2fa01c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b2fa01c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8b2fa01c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8b2fa01c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8b2fa01c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8b2fa01c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Predicción de ACVs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Reducir el riesgo con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2380"/>
              <a:t>Las personas con un nivel de glucosa alto tienen más ACVs que las que tienen un nivel de glucosa normal</a:t>
            </a:r>
            <a:endParaRPr sz="2380"/>
          </a:p>
        </p:txBody>
      </p:sp>
      <p:sp>
        <p:nvSpPr>
          <p:cNvPr id="120" name="Google Shape;120;p22"/>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considera un nivel de glucosa alto a aquellos pacientes que poseen un </a:t>
            </a:r>
            <a:r>
              <a:rPr lang="es"/>
              <a:t>índice</a:t>
            </a:r>
            <a:r>
              <a:rPr lang="es"/>
              <a:t> mayor a 150.</a:t>
            </a:r>
            <a:endParaRPr/>
          </a:p>
          <a:p>
            <a:pPr indent="0" lvl="0" marL="0" rtl="0" algn="l">
              <a:spcBef>
                <a:spcPts val="1200"/>
              </a:spcBef>
              <a:spcAft>
                <a:spcPts val="1200"/>
              </a:spcAft>
              <a:buNone/>
            </a:pPr>
            <a:r>
              <a:rPr lang="es"/>
              <a:t>A partir del gráfico se puede observar que, si bien la </a:t>
            </a:r>
            <a:r>
              <a:rPr lang="es"/>
              <a:t>mayoría</a:t>
            </a:r>
            <a:r>
              <a:rPr lang="es"/>
              <a:t> de personas que sufrieron ACVs poseen un nivel de glucosa normal, hay una gran cantidad de pacientes que han sufrido ACVs y tienen un nivel de glucosa alto en sangre.</a:t>
            </a:r>
            <a:endParaRPr/>
          </a:p>
        </p:txBody>
      </p:sp>
      <p:pic>
        <p:nvPicPr>
          <p:cNvPr id="121" name="Google Shape;121;p22"/>
          <p:cNvPicPr preferRelativeResize="0"/>
          <p:nvPr/>
        </p:nvPicPr>
        <p:blipFill>
          <a:blip r:embed="rId3">
            <a:alphaModFix/>
          </a:blip>
          <a:stretch>
            <a:fillRect/>
          </a:stretch>
        </p:blipFill>
        <p:spPr>
          <a:xfrm>
            <a:off x="4464000" y="1299625"/>
            <a:ext cx="4527600" cy="267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724650" y="471625"/>
            <a:ext cx="33831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000"/>
              <a:t>Nivel de glucosa vs IMC</a:t>
            </a:r>
            <a:endParaRPr sz="3000"/>
          </a:p>
        </p:txBody>
      </p:sp>
      <p:sp>
        <p:nvSpPr>
          <p:cNvPr id="127" name="Google Shape;127;p23"/>
          <p:cNvSpPr txBox="1"/>
          <p:nvPr>
            <p:ph type="title"/>
          </p:nvPr>
        </p:nvSpPr>
        <p:spPr>
          <a:xfrm>
            <a:off x="5139425" y="471625"/>
            <a:ext cx="33831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000"/>
              <a:t>Nivel de glucosa vs Edad</a:t>
            </a:r>
            <a:endParaRPr sz="3000"/>
          </a:p>
        </p:txBody>
      </p:sp>
      <p:pic>
        <p:nvPicPr>
          <p:cNvPr id="128" name="Google Shape;128;p23"/>
          <p:cNvPicPr preferRelativeResize="0"/>
          <p:nvPr/>
        </p:nvPicPr>
        <p:blipFill>
          <a:blip r:embed="rId3">
            <a:alphaModFix/>
          </a:blip>
          <a:stretch>
            <a:fillRect/>
          </a:stretch>
        </p:blipFill>
        <p:spPr>
          <a:xfrm>
            <a:off x="4836425" y="1517450"/>
            <a:ext cx="4160851" cy="2872426"/>
          </a:xfrm>
          <a:prstGeom prst="rect">
            <a:avLst/>
          </a:prstGeom>
          <a:noFill/>
          <a:ln>
            <a:noFill/>
          </a:ln>
        </p:spPr>
      </p:pic>
      <p:pic>
        <p:nvPicPr>
          <p:cNvPr id="129" name="Google Shape;129;p23"/>
          <p:cNvPicPr preferRelativeResize="0"/>
          <p:nvPr/>
        </p:nvPicPr>
        <p:blipFill>
          <a:blip r:embed="rId4">
            <a:alphaModFix/>
          </a:blip>
          <a:stretch>
            <a:fillRect/>
          </a:stretch>
        </p:blipFill>
        <p:spPr>
          <a:xfrm>
            <a:off x="152400" y="1455325"/>
            <a:ext cx="4531625" cy="2872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Insights</a:t>
            </a:r>
            <a:endParaRPr/>
          </a:p>
        </p:txBody>
      </p:sp>
      <p:sp>
        <p:nvSpPr>
          <p:cNvPr id="135" name="Google Shape;135;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No pareciera haber relación directa entre el sexo y la ocurrencia de ACVs, sino que es una relación que se da por el sexo y la edad en conjunto</a:t>
            </a:r>
            <a:endParaRPr/>
          </a:p>
          <a:p>
            <a:pPr indent="-342900" lvl="0" marL="457200" rtl="0" algn="l">
              <a:spcBef>
                <a:spcPts val="0"/>
              </a:spcBef>
              <a:spcAft>
                <a:spcPts val="0"/>
              </a:spcAft>
              <a:buSzPts val="1800"/>
              <a:buChar char="●"/>
            </a:pPr>
            <a:r>
              <a:rPr lang="es"/>
              <a:t>La glucemia, el IMC y la edad en conjunto permiten distinguir algunos grupos para el análisis de los pacientes y la probabilidad de ocurrencia de un ACV</a:t>
            </a:r>
            <a:endParaRPr/>
          </a:p>
          <a:p>
            <a:pPr indent="-342900" lvl="0" marL="457200" rtl="0" algn="l">
              <a:spcBef>
                <a:spcPts val="0"/>
              </a:spcBef>
              <a:spcAft>
                <a:spcPts val="0"/>
              </a:spcAft>
              <a:buSzPts val="1800"/>
              <a:buChar char="●"/>
            </a:pPr>
            <a:r>
              <a:rPr lang="es"/>
              <a:t>El mayor indicador a tener en cuenta es la edad, poniendo principal foco en los pacientes mayores a 60 años </a:t>
            </a:r>
            <a:endParaRPr/>
          </a:p>
          <a:p>
            <a:pPr indent="-342900" lvl="0" marL="457200" rtl="0" algn="l">
              <a:spcBef>
                <a:spcPts val="0"/>
              </a:spcBef>
              <a:spcAft>
                <a:spcPts val="0"/>
              </a:spcAft>
              <a:buSzPts val="1800"/>
              <a:buChar char="●"/>
            </a:pPr>
            <a:r>
              <a:rPr lang="es"/>
              <a:t>El insight </a:t>
            </a:r>
            <a:r>
              <a:rPr lang="es"/>
              <a:t>más</a:t>
            </a:r>
            <a:r>
              <a:rPr lang="es"/>
              <a:t> fuerte que podemos llevarnos es que el conjunto de variables “edad”, “BMI” y “indice de glucosa” en conjunto tienen una relación directa con la ocurrencia y por ende predicción de ACVs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Contexto y audiencia</a:t>
            </a:r>
            <a:endParaRPr/>
          </a:p>
          <a:p>
            <a:pPr indent="-342900" lvl="0" marL="457200" rtl="0" algn="l">
              <a:spcBef>
                <a:spcPts val="0"/>
              </a:spcBef>
              <a:spcAft>
                <a:spcPts val="0"/>
              </a:spcAft>
              <a:buSzPts val="1800"/>
              <a:buChar char="●"/>
            </a:pPr>
            <a:r>
              <a:rPr lang="es"/>
              <a:t>Hipótesis/Preguntas de </a:t>
            </a:r>
            <a:r>
              <a:rPr lang="es"/>
              <a:t>interés</a:t>
            </a:r>
            <a:endParaRPr/>
          </a:p>
          <a:p>
            <a:pPr indent="-342900" lvl="0" marL="457200" rtl="0" algn="l">
              <a:spcBef>
                <a:spcPts val="0"/>
              </a:spcBef>
              <a:spcAft>
                <a:spcPts val="0"/>
              </a:spcAft>
              <a:buSzPts val="1800"/>
              <a:buChar char="●"/>
            </a:pPr>
            <a:r>
              <a:rPr lang="es"/>
              <a:t>Análisis exploratorio</a:t>
            </a:r>
            <a:endParaRPr/>
          </a:p>
          <a:p>
            <a:pPr indent="-342900" lvl="0" marL="457200" rtl="0" algn="l">
              <a:spcBef>
                <a:spcPts val="0"/>
              </a:spcBef>
              <a:spcAft>
                <a:spcPts val="0"/>
              </a:spcAft>
              <a:buSzPts val="1800"/>
              <a:buChar char="●"/>
            </a:pPr>
            <a:r>
              <a:rPr lang="es"/>
              <a:t>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Contexto y audiencia</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s" sz="1500">
                <a:solidFill>
                  <a:srgbClr val="212121"/>
                </a:solidFill>
                <a:highlight>
                  <a:srgbClr val="FFFFFF"/>
                </a:highlight>
                <a:latin typeface="Roboto"/>
                <a:ea typeface="Roboto"/>
                <a:cs typeface="Roboto"/>
                <a:sym typeface="Roboto"/>
              </a:rPr>
              <a:t>Un accidente cerebro vascular (ACV) es una emergencia médica dada por la disminución del flujo </a:t>
            </a:r>
            <a:r>
              <a:rPr lang="es" sz="1500">
                <a:solidFill>
                  <a:srgbClr val="212121"/>
                </a:solidFill>
                <a:highlight>
                  <a:srgbClr val="FFFFFF"/>
                </a:highlight>
                <a:latin typeface="Roboto"/>
                <a:ea typeface="Roboto"/>
                <a:cs typeface="Roboto"/>
                <a:sym typeface="Roboto"/>
              </a:rPr>
              <a:t>sanguíneo</a:t>
            </a:r>
            <a:r>
              <a:rPr lang="es" sz="1500">
                <a:solidFill>
                  <a:srgbClr val="212121"/>
                </a:solidFill>
                <a:highlight>
                  <a:srgbClr val="FFFFFF"/>
                </a:highlight>
                <a:latin typeface="Roboto"/>
                <a:ea typeface="Roboto"/>
                <a:cs typeface="Roboto"/>
                <a:sym typeface="Roboto"/>
              </a:rPr>
              <a:t> que recibe el cerebro, produciendo la muerte de las </a:t>
            </a:r>
            <a:r>
              <a:rPr lang="es" sz="1500">
                <a:solidFill>
                  <a:srgbClr val="212121"/>
                </a:solidFill>
                <a:highlight>
                  <a:srgbClr val="FFFFFF"/>
                </a:highlight>
                <a:latin typeface="Roboto"/>
                <a:ea typeface="Roboto"/>
                <a:cs typeface="Roboto"/>
                <a:sym typeface="Roboto"/>
              </a:rPr>
              <a:t>células</a:t>
            </a:r>
            <a:r>
              <a:rPr lang="es" sz="1500">
                <a:solidFill>
                  <a:srgbClr val="212121"/>
                </a:solidFill>
                <a:highlight>
                  <a:srgbClr val="FFFFFF"/>
                </a:highlight>
                <a:latin typeface="Roboto"/>
                <a:ea typeface="Roboto"/>
                <a:cs typeface="Roboto"/>
                <a:sym typeface="Roboto"/>
              </a:rPr>
              <a:t>. </a:t>
            </a:r>
            <a:r>
              <a:rPr b="1" lang="es" sz="1500">
                <a:solidFill>
                  <a:srgbClr val="212121"/>
                </a:solidFill>
                <a:highlight>
                  <a:srgbClr val="FFFFFF"/>
                </a:highlight>
                <a:latin typeface="Roboto"/>
                <a:ea typeface="Roboto"/>
                <a:cs typeface="Roboto"/>
                <a:sym typeface="Roboto"/>
              </a:rPr>
              <a:t>El tratamiento temprano de esta enfermedad puede minimizar el daño cerebral ocasionado.</a:t>
            </a:r>
            <a:endParaRPr b="1" sz="15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b="1" sz="1500">
              <a:solidFill>
                <a:srgbClr val="212121"/>
              </a:solidFill>
              <a:highlight>
                <a:srgbClr val="FFFFFF"/>
              </a:highlight>
              <a:latin typeface="Roboto"/>
              <a:ea typeface="Roboto"/>
              <a:cs typeface="Roboto"/>
              <a:sym typeface="Roboto"/>
            </a:endParaRPr>
          </a:p>
          <a:p>
            <a:pPr indent="0" lvl="0" marL="0" rtl="0" algn="l">
              <a:spcBef>
                <a:spcPts val="600"/>
              </a:spcBef>
              <a:spcAft>
                <a:spcPts val="500"/>
              </a:spcAft>
              <a:buNone/>
            </a:pPr>
            <a:r>
              <a:rPr lang="es" sz="1500">
                <a:solidFill>
                  <a:srgbClr val="212121"/>
                </a:solidFill>
                <a:highlight>
                  <a:srgbClr val="FFFFFF"/>
                </a:highlight>
                <a:latin typeface="Roboto"/>
                <a:ea typeface="Roboto"/>
                <a:cs typeface="Roboto"/>
                <a:sym typeface="Roboto"/>
              </a:rPr>
              <a:t>Este análisis intenta contestar, con evidencia, si dadas ciertas </a:t>
            </a:r>
            <a:r>
              <a:rPr lang="es" sz="1500">
                <a:solidFill>
                  <a:srgbClr val="212121"/>
                </a:solidFill>
                <a:highlight>
                  <a:srgbClr val="FFFFFF"/>
                </a:highlight>
                <a:latin typeface="Roboto"/>
                <a:ea typeface="Roboto"/>
                <a:cs typeface="Roboto"/>
                <a:sym typeface="Roboto"/>
              </a:rPr>
              <a:t>características</a:t>
            </a:r>
            <a:r>
              <a:rPr lang="es" sz="1500">
                <a:solidFill>
                  <a:srgbClr val="212121"/>
                </a:solidFill>
                <a:highlight>
                  <a:srgbClr val="FFFFFF"/>
                </a:highlight>
                <a:latin typeface="Roboto"/>
                <a:ea typeface="Roboto"/>
                <a:cs typeface="Roboto"/>
                <a:sym typeface="Roboto"/>
              </a:rPr>
              <a:t> </a:t>
            </a:r>
            <a:r>
              <a:rPr lang="es" sz="1500">
                <a:solidFill>
                  <a:srgbClr val="212121"/>
                </a:solidFill>
                <a:highlight>
                  <a:srgbClr val="FFFFFF"/>
                </a:highlight>
                <a:latin typeface="Roboto"/>
                <a:ea typeface="Roboto"/>
                <a:cs typeface="Roboto"/>
                <a:sym typeface="Roboto"/>
              </a:rPr>
              <a:t>físicas</a:t>
            </a:r>
            <a:r>
              <a:rPr lang="es" sz="1500">
                <a:solidFill>
                  <a:srgbClr val="212121"/>
                </a:solidFill>
                <a:highlight>
                  <a:srgbClr val="FFFFFF"/>
                </a:highlight>
                <a:latin typeface="Roboto"/>
                <a:ea typeface="Roboto"/>
                <a:cs typeface="Roboto"/>
                <a:sym typeface="Roboto"/>
              </a:rPr>
              <a:t> y ambientales de una persona, es posible predecir si la misma sufrirá un ACV en algún momento cercano de su vida.</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Hipótesis/Preguntas de interés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La probabilidad de tener un ACV aumenta con la edad</a:t>
            </a:r>
            <a:endParaRPr/>
          </a:p>
          <a:p>
            <a:pPr indent="-342900" lvl="0" marL="457200" rtl="0" algn="l">
              <a:spcBef>
                <a:spcPts val="0"/>
              </a:spcBef>
              <a:spcAft>
                <a:spcPts val="0"/>
              </a:spcAft>
              <a:buSzPts val="1800"/>
              <a:buChar char="●"/>
            </a:pPr>
            <a:r>
              <a:rPr lang="es"/>
              <a:t>Las personas con obesidad siempre tienen ACVs</a:t>
            </a:r>
            <a:endParaRPr/>
          </a:p>
          <a:p>
            <a:pPr indent="-342900" lvl="0" marL="457200" rtl="0" algn="l">
              <a:spcBef>
                <a:spcPts val="0"/>
              </a:spcBef>
              <a:spcAft>
                <a:spcPts val="0"/>
              </a:spcAft>
              <a:buSzPts val="1800"/>
              <a:buChar char="●"/>
            </a:pPr>
            <a:r>
              <a:rPr lang="es"/>
              <a:t>La cantidad de personas que tuvieron ACVs y son mujeres es mayor a la cantidad de hombres que tuvieron ACVs</a:t>
            </a:r>
            <a:endParaRPr/>
          </a:p>
          <a:p>
            <a:pPr indent="-342900" lvl="0" marL="457200" rtl="0" algn="l">
              <a:spcBef>
                <a:spcPts val="0"/>
              </a:spcBef>
              <a:spcAft>
                <a:spcPts val="0"/>
              </a:spcAft>
              <a:buSzPts val="1800"/>
              <a:buChar char="●"/>
            </a:pPr>
            <a:r>
              <a:rPr lang="es"/>
              <a:t>Las personas con un nivel de glucosa alto tienen </a:t>
            </a:r>
            <a:r>
              <a:rPr lang="es"/>
              <a:t>más</a:t>
            </a:r>
            <a:r>
              <a:rPr lang="es"/>
              <a:t> ACVs que las que tienen un nivel de glucosa normal</a:t>
            </a:r>
            <a:endParaRPr/>
          </a:p>
          <a:p>
            <a:pPr indent="-342900" lvl="0" marL="457200" rtl="0" algn="l">
              <a:spcBef>
                <a:spcPts val="0"/>
              </a:spcBef>
              <a:spcAft>
                <a:spcPts val="0"/>
              </a:spcAft>
              <a:buSzPts val="1800"/>
              <a:buChar char="●"/>
            </a:pPr>
            <a:r>
              <a:rPr lang="es"/>
              <a:t>¿Cual es la edad media de las personas que sufren ACVs?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exploratorio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2380"/>
              <a:t>La cantidad de personas que tuvieron ACVs y son mujeres es mayor a la cantidad de hombres que tuvieron ACVs</a:t>
            </a:r>
            <a:endParaRPr sz="2380"/>
          </a:p>
        </p:txBody>
      </p:sp>
      <p:sp>
        <p:nvSpPr>
          <p:cNvPr id="92" name="Google Shape;92;p18"/>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El gráfico de la izquierda demuestra que, de la muestra analizada,</a:t>
            </a:r>
            <a:r>
              <a:rPr b="1" lang="es"/>
              <a:t> la cantidad de mujeres que sufrieron ACVs es mayor que la cantidad de hombres que los sufrieron</a:t>
            </a:r>
            <a:r>
              <a:rPr lang="es"/>
              <a:t>.</a:t>
            </a:r>
            <a:endParaRPr/>
          </a:p>
          <a:p>
            <a:pPr indent="0" lvl="0" marL="0" rtl="0" algn="l">
              <a:spcBef>
                <a:spcPts val="1200"/>
              </a:spcBef>
              <a:spcAft>
                <a:spcPts val="0"/>
              </a:spcAft>
              <a:buNone/>
            </a:pPr>
            <a:r>
              <a:rPr lang="es"/>
              <a:t>¿Esto significa que las mujeres poseen </a:t>
            </a:r>
            <a:r>
              <a:rPr lang="es"/>
              <a:t>más</a:t>
            </a:r>
            <a:r>
              <a:rPr lang="es"/>
              <a:t> riesgo de sufrir ACVs? Para responder esta pregunta es necesario relacionar esta información con otras de las </a:t>
            </a:r>
            <a:r>
              <a:rPr lang="es"/>
              <a:t>hipótesis</a:t>
            </a:r>
            <a:r>
              <a:rPr lang="es"/>
              <a:t>/preguntas: </a:t>
            </a:r>
            <a:endParaRPr u="sng"/>
          </a:p>
          <a:p>
            <a:pPr indent="-304165" lvl="0" marL="457200" rtl="0" algn="l">
              <a:spcBef>
                <a:spcPts val="1200"/>
              </a:spcBef>
              <a:spcAft>
                <a:spcPts val="0"/>
              </a:spcAft>
              <a:buSzPct val="100000"/>
              <a:buChar char="-"/>
            </a:pPr>
            <a:r>
              <a:rPr lang="es"/>
              <a:t>La probabilidad de sufrir un ACV aumenta con la edad</a:t>
            </a:r>
            <a:endParaRPr/>
          </a:p>
          <a:p>
            <a:pPr indent="-304165" lvl="0" marL="457200" rtl="0" algn="l">
              <a:spcBef>
                <a:spcPts val="0"/>
              </a:spcBef>
              <a:spcAft>
                <a:spcPts val="0"/>
              </a:spcAft>
              <a:buSzPct val="100000"/>
              <a:buChar char="-"/>
            </a:pPr>
            <a:r>
              <a:rPr lang="es"/>
              <a:t>¿Cual es la edad media de las personas que sufren ACVs?</a:t>
            </a:r>
            <a:endParaRPr/>
          </a:p>
          <a:p>
            <a:pPr indent="0" lvl="0" marL="0" rtl="0" algn="l">
              <a:spcBef>
                <a:spcPts val="1200"/>
              </a:spcBef>
              <a:spcAft>
                <a:spcPts val="0"/>
              </a:spcAft>
              <a:buClr>
                <a:schemeClr val="dk1"/>
              </a:buClr>
              <a:buSzPct val="78571"/>
              <a:buFont typeface="Arial"/>
              <a:buNone/>
            </a:pPr>
            <a:r>
              <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152400" y="1299625"/>
            <a:ext cx="4527600" cy="276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s" sz="3380"/>
              <a:t>La probabilidad de tener un ACV aumenta con la edad</a:t>
            </a:r>
            <a:endParaRPr sz="3380"/>
          </a:p>
        </p:txBody>
      </p:sp>
      <p:sp>
        <p:nvSpPr>
          <p:cNvPr id="99" name="Google Shape;99;p19"/>
          <p:cNvSpPr txBox="1"/>
          <p:nvPr>
            <p:ph idx="2" type="body"/>
          </p:nvPr>
        </p:nvSpPr>
        <p:spPr>
          <a:xfrm>
            <a:off x="445775" y="3240400"/>
            <a:ext cx="8386500" cy="133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presente gráfico demuestra que la ocurrencia de ACVs aumenta con la edad, es decir que a medida que una persona envejece, la probabilidad de sufrir un ACV aumenta. </a:t>
            </a:r>
            <a:endParaRPr/>
          </a:p>
        </p:txBody>
      </p:sp>
      <p:pic>
        <p:nvPicPr>
          <p:cNvPr id="100" name="Google Shape;100;p19"/>
          <p:cNvPicPr preferRelativeResize="0"/>
          <p:nvPr/>
        </p:nvPicPr>
        <p:blipFill>
          <a:blip r:embed="rId3">
            <a:alphaModFix/>
          </a:blip>
          <a:stretch>
            <a:fillRect/>
          </a:stretch>
        </p:blipFill>
        <p:spPr>
          <a:xfrm>
            <a:off x="2308538" y="1299625"/>
            <a:ext cx="4526936" cy="178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2780"/>
              <a:t>¿Cual es la edad media de las personas que sufren ACVs?</a:t>
            </a:r>
            <a:endParaRPr sz="4600"/>
          </a:p>
        </p:txBody>
      </p:sp>
      <p:sp>
        <p:nvSpPr>
          <p:cNvPr id="106" name="Google Shape;106;p20"/>
          <p:cNvSpPr txBox="1"/>
          <p:nvPr>
            <p:ph idx="1" type="body"/>
          </p:nvPr>
        </p:nvSpPr>
        <p:spPr>
          <a:xfrm>
            <a:off x="311700" y="1225225"/>
            <a:ext cx="39999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La edad media de las personas que sufren ACVs es 70 años, pudiendo identificarse en el gráfico de la izquierda que la mayoría de los ACVs ocurren entre los 60 y los 80 años aproximadamente.</a:t>
            </a:r>
            <a:endParaRPr/>
          </a:p>
          <a:p>
            <a:pPr indent="0" lvl="0" marL="0" rtl="0" algn="l">
              <a:spcBef>
                <a:spcPts val="1200"/>
              </a:spcBef>
              <a:spcAft>
                <a:spcPts val="1200"/>
              </a:spcAft>
              <a:buNone/>
            </a:pPr>
            <a:r>
              <a:rPr lang="es"/>
              <a:t>Con respecto a la pregunta </a:t>
            </a:r>
            <a:r>
              <a:rPr i="1" lang="es"/>
              <a:t>“</a:t>
            </a:r>
            <a:r>
              <a:rPr i="1" lang="es"/>
              <a:t>¿Esto significa que las mujeres poseen más riesgo de sufrir ACVs?”</a:t>
            </a:r>
            <a:r>
              <a:rPr lang="es"/>
              <a:t>, si bien los estudios </a:t>
            </a:r>
            <a:r>
              <a:rPr lang="es"/>
              <a:t>médicos</a:t>
            </a:r>
            <a:r>
              <a:rPr lang="es"/>
              <a:t> identifican mayor probabilidad de ocurrencia de ACVs en hombres, al ser las mujeres quienes poseen una mayor expectativa de vida, se puede identificar que hay mayor cantidad de mujeres que sufren ACVs a una edad avanzada.</a:t>
            </a:r>
            <a:endParaRPr/>
          </a:p>
        </p:txBody>
      </p:sp>
      <p:pic>
        <p:nvPicPr>
          <p:cNvPr id="107" name="Google Shape;107;p20"/>
          <p:cNvPicPr preferRelativeResize="0"/>
          <p:nvPr/>
        </p:nvPicPr>
        <p:blipFill>
          <a:blip r:embed="rId3">
            <a:alphaModFix/>
          </a:blip>
          <a:stretch>
            <a:fillRect/>
          </a:stretch>
        </p:blipFill>
        <p:spPr>
          <a:xfrm>
            <a:off x="4311600" y="1611300"/>
            <a:ext cx="4571999" cy="227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3400"/>
              <a:t>Las personas con obesidad siempre tienen ACVs</a:t>
            </a:r>
            <a:endParaRPr sz="3400"/>
          </a:p>
        </p:txBody>
      </p:sp>
      <p:sp>
        <p:nvSpPr>
          <p:cNvPr id="113" name="Google Shape;113;p21"/>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 la muestra inicial se obtuvo el subgrupo de personas que habían sufrido accidentes cerebro-vasculares y de ellas se analizó cuántas tienen sobrepeso (indice de masa corporal mayor a 30). En el gráfico se puede observar que la menor parte de las personas que sufrieron ACVs padecen obesidad, por lo que no se puede confirmar que haya una relación directa entre este factor y la ocurrencia de ACVs.</a:t>
            </a:r>
            <a:endParaRPr/>
          </a:p>
        </p:txBody>
      </p:sp>
      <p:pic>
        <p:nvPicPr>
          <p:cNvPr id="114" name="Google Shape;114;p21"/>
          <p:cNvPicPr preferRelativeResize="0"/>
          <p:nvPr/>
        </p:nvPicPr>
        <p:blipFill>
          <a:blip r:embed="rId3">
            <a:alphaModFix/>
          </a:blip>
          <a:stretch>
            <a:fillRect/>
          </a:stretch>
        </p:blipFill>
        <p:spPr>
          <a:xfrm>
            <a:off x="153525" y="1101800"/>
            <a:ext cx="4418474" cy="36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