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1066F954-4DA4-4FC6-8A75-7AB22671D9B2}">
          <p14:sldIdLst>
            <p14:sldId id="257"/>
            <p14:sldId id="256"/>
            <p14:sldId id="258"/>
          </p14:sldIdLst>
        </p14:section>
        <p14:section name="Section sans titre" id="{BA81B145-4578-413B-9E14-F7977FD695B1}">
          <p14:sldIdLst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5" autoAdjust="0"/>
  </p:normalViewPr>
  <p:slideViewPr>
    <p:cSldViewPr snapToGrid="0">
      <p:cViewPr varScale="1">
        <p:scale>
          <a:sx n="218" d="100"/>
          <a:sy n="218" d="100"/>
        </p:scale>
        <p:origin x="13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4175" y="1958576"/>
            <a:ext cx="769565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800" b="1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Analyse du marché de l’immobilier et prédiction sur la valorisation du portefeuille</a:t>
            </a:r>
            <a:endParaRPr sz="2800" b="1" dirty="0">
              <a:solidFill>
                <a:schemeClr val="dk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08D30D5-7BF5-C3A4-5F08-601960193EF9}"/>
              </a:ext>
            </a:extLst>
          </p:cNvPr>
          <p:cNvSpPr txBox="1"/>
          <p:nvPr/>
        </p:nvSpPr>
        <p:spPr>
          <a:xfrm>
            <a:off x="311700" y="4178914"/>
            <a:ext cx="4572000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Frédérick Nallet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25/01/2024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Les Plus Beaux Logis de Paris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Partie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Analyse du marché de l’immobilier</a:t>
            </a:r>
            <a:endParaRPr sz="25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2537E48-9051-611D-B2EE-5424E0A5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98" y="1621804"/>
            <a:ext cx="2693536" cy="17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E43EB66-9DBE-07CB-A6A7-A46EF3D99A39}"/>
              </a:ext>
            </a:extLst>
          </p:cNvPr>
          <p:cNvSpPr txBox="1"/>
          <p:nvPr/>
        </p:nvSpPr>
        <p:spPr>
          <a:xfrm>
            <a:off x="727650" y="1380506"/>
            <a:ext cx="381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26196 transactions réalisées de 2017 à 2021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Les appartements (24353)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Les Locaux industriels et commerciaux (1843)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895547-1829-3533-8262-70229ECC5D7D}"/>
              </a:ext>
            </a:extLst>
          </p:cNvPr>
          <p:cNvSpPr txBox="1"/>
          <p:nvPr/>
        </p:nvSpPr>
        <p:spPr>
          <a:xfrm>
            <a:off x="727650" y="3220544"/>
            <a:ext cx="335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Le prix moyen au m² a augmenté de 10%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10,14% pour les appartements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9,65% pour les locaux industriels et commerciaux</a:t>
            </a:r>
          </a:p>
          <a:p>
            <a:endParaRPr lang="fr-FR" sz="800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1DFD821-B50C-6C21-685F-8DC77EBB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5" y="3662637"/>
            <a:ext cx="2605674" cy="13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2BC020-6C12-F70A-42D9-A12A2ED1FC72}"/>
              </a:ext>
            </a:extLst>
          </p:cNvPr>
          <p:cNvSpPr txBox="1"/>
          <p:nvPr/>
        </p:nvSpPr>
        <p:spPr>
          <a:xfrm>
            <a:off x="5192498" y="1380506"/>
            <a:ext cx="3223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Appartements : Evolution du prix au m² - Le 6eme se distingue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D6F813-048A-9D41-A6B3-0B14D6AB6A16}"/>
              </a:ext>
            </a:extLst>
          </p:cNvPr>
          <p:cNvSpPr/>
          <p:nvPr/>
        </p:nvSpPr>
        <p:spPr>
          <a:xfrm>
            <a:off x="568900" y="1413525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2F34325-A34E-9DA9-03DC-8028AE725BFA}"/>
              </a:ext>
            </a:extLst>
          </p:cNvPr>
          <p:cNvSpPr/>
          <p:nvPr/>
        </p:nvSpPr>
        <p:spPr>
          <a:xfrm>
            <a:off x="568900" y="3255164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C7138E-6F09-B8D6-EEDA-39D433563A13}"/>
              </a:ext>
            </a:extLst>
          </p:cNvPr>
          <p:cNvSpPr/>
          <p:nvPr/>
        </p:nvSpPr>
        <p:spPr>
          <a:xfrm>
            <a:off x="5033748" y="1413525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0B483-A15F-C79C-2642-84B54459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5" y="1815773"/>
            <a:ext cx="2663285" cy="13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C488B84-138D-0B0E-3508-8CAFD6115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142" y="3413914"/>
            <a:ext cx="2550563" cy="1498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II. Méthodologie suivie </a:t>
            </a:r>
            <a:endParaRPr sz="3300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D81A07-D5FB-AF1C-D02B-ABBDF7E59C16}"/>
              </a:ext>
            </a:extLst>
          </p:cNvPr>
          <p:cNvSpPr txBox="1"/>
          <p:nvPr/>
        </p:nvSpPr>
        <p:spPr>
          <a:xfrm>
            <a:off x="673099" y="1612099"/>
            <a:ext cx="328929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Etablissement des relations entre plusieurs variables sur un </a:t>
            </a:r>
            <a:r>
              <a:rPr lang="fr-FR" sz="900" b="1" dirty="0"/>
              <a:t>échantillon</a:t>
            </a:r>
            <a:r>
              <a:rPr lang="fr-FR" sz="800" b="1" dirty="0"/>
              <a:t> représentatif de la tendance globale (le 6eme arrondissement) :</a:t>
            </a:r>
          </a:p>
          <a:p>
            <a:endParaRPr lang="fr-FR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elation entre le prix au m² et la date</a:t>
            </a:r>
          </a:p>
          <a:p>
            <a:pPr lvl="2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coefficient de corrélation est de : 0,9038</a:t>
            </a:r>
          </a:p>
          <a:p>
            <a:pPr lvl="2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P-value de : 7,1083e-263</a:t>
            </a:r>
          </a:p>
          <a:p>
            <a:pPr lvl="2"/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 entre la valeur foncière et la surface</a:t>
            </a: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coefficient de corrélation est de : 0,9977</a:t>
            </a: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Une P-value de : 0,0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3CE09-05A5-0361-9A6F-E9BF14EF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4" y="2506896"/>
            <a:ext cx="2795252" cy="17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6D1A5CE-CBDD-A427-3B82-9FFD6E261EFB}"/>
              </a:ext>
            </a:extLst>
          </p:cNvPr>
          <p:cNvSpPr txBox="1"/>
          <p:nvPr/>
        </p:nvSpPr>
        <p:spPr>
          <a:xfrm>
            <a:off x="5139439" y="1594166"/>
            <a:ext cx="320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Evaluation de sa prédiction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Erreur absolue moyenne en pourcentage (MAPE) : 8,8246 %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Calcul du coefficient de détermination (R-</a:t>
            </a:r>
            <a:r>
              <a:rPr lang="fr-FR" sz="800" dirty="0" err="1"/>
              <a:t>squared</a:t>
            </a:r>
            <a:r>
              <a:rPr lang="fr-FR" sz="800" dirty="0"/>
              <a:t>) : 98,1287</a:t>
            </a:r>
          </a:p>
          <a:p>
            <a:endParaRPr lang="fr-FR" sz="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0E2A84-5F26-B6A3-25F5-20E92A2381BD}"/>
              </a:ext>
            </a:extLst>
          </p:cNvPr>
          <p:cNvSpPr txBox="1"/>
          <p:nvPr/>
        </p:nvSpPr>
        <p:spPr>
          <a:xfrm>
            <a:off x="673099" y="3238622"/>
            <a:ext cx="328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Préparation des données :</a:t>
            </a:r>
          </a:p>
          <a:p>
            <a:r>
              <a:rPr lang="fr-FR" sz="800" dirty="0"/>
              <a:t>Transformation de variables en données binaires (Code postal et type local)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44E20B-0A7B-4E18-286A-D42AE66FBC64}"/>
              </a:ext>
            </a:extLst>
          </p:cNvPr>
          <p:cNvSpPr txBox="1"/>
          <p:nvPr/>
        </p:nvSpPr>
        <p:spPr>
          <a:xfrm>
            <a:off x="673099" y="3849142"/>
            <a:ext cx="32892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Séparation des données en deux dimensions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L’une pour l’apprentissage d’un model de régression linéaire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L’autre pour tester sa cohérence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F0E1A76-EA3A-3F14-1D2E-196184B766D9}"/>
              </a:ext>
            </a:extLst>
          </p:cNvPr>
          <p:cNvSpPr/>
          <p:nvPr/>
        </p:nvSpPr>
        <p:spPr>
          <a:xfrm>
            <a:off x="514349" y="1648917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1D15C6A-C1E4-EC6D-D48C-0C9E86ACD0B8}"/>
              </a:ext>
            </a:extLst>
          </p:cNvPr>
          <p:cNvSpPr/>
          <p:nvPr/>
        </p:nvSpPr>
        <p:spPr>
          <a:xfrm>
            <a:off x="514349" y="3282867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093F82-D34F-D3F3-9102-05AEEB1C181E}"/>
              </a:ext>
            </a:extLst>
          </p:cNvPr>
          <p:cNvSpPr/>
          <p:nvPr/>
        </p:nvSpPr>
        <p:spPr>
          <a:xfrm>
            <a:off x="514349" y="3890962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D5F801-1366-E678-8F71-ADC38083F34E}"/>
              </a:ext>
            </a:extLst>
          </p:cNvPr>
          <p:cNvSpPr/>
          <p:nvPr/>
        </p:nvSpPr>
        <p:spPr>
          <a:xfrm>
            <a:off x="4980689" y="1612099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III. Résultat des prédictions</a:t>
            </a:r>
            <a:endParaRPr sz="3300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753F1-3669-65D2-2CA1-C3290463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0" y="2396497"/>
            <a:ext cx="2573850" cy="20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C589181-1191-4774-16E1-766C83320901}"/>
              </a:ext>
            </a:extLst>
          </p:cNvPr>
          <p:cNvSpPr txBox="1"/>
          <p:nvPr/>
        </p:nvSpPr>
        <p:spPr>
          <a:xfrm>
            <a:off x="671000" y="1473167"/>
            <a:ext cx="719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coefficient de corrélation proche de 1 et la très faible p-value indiquent une corrélation significative.</a:t>
            </a:r>
          </a:p>
          <a:p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Notre algorithme présente une erreur moyenne de 8.82% dans la prédiction de la valeur foncière.</a:t>
            </a:r>
            <a:endParaRPr lang="fr-FR" sz="9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479390F-9349-3A8F-C0F8-8354E8835EF2}"/>
              </a:ext>
            </a:extLst>
          </p:cNvPr>
          <p:cNvSpPr/>
          <p:nvPr/>
        </p:nvSpPr>
        <p:spPr>
          <a:xfrm>
            <a:off x="4064000" y="2527300"/>
            <a:ext cx="4343400" cy="16098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Estimation de la valorisation des segments est :</a:t>
            </a:r>
          </a:p>
          <a:p>
            <a:r>
              <a:rPr lang="fr-FR" dirty="0"/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/>
              <a:t>« Corporate » pour 98.63 millions d'euros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/>
              <a:t>« Particulier » pour 71,25 millions d'euros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2E512F-4C17-F656-D3EA-663DD89F2E48}"/>
              </a:ext>
            </a:extLst>
          </p:cNvPr>
          <p:cNvSpPr/>
          <p:nvPr/>
        </p:nvSpPr>
        <p:spPr>
          <a:xfrm>
            <a:off x="512250" y="1511974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ED7940-F319-DD7D-AD75-F6360C2E4100}"/>
              </a:ext>
            </a:extLst>
          </p:cNvPr>
          <p:cNvSpPr/>
          <p:nvPr/>
        </p:nvSpPr>
        <p:spPr>
          <a:xfrm>
            <a:off x="512250" y="1785125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Plus Beaux Logis de Paris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Partie 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I. Méthodologie suivie </a:t>
            </a:r>
            <a:endParaRPr sz="3300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900E471-92DA-1A25-F066-0ADB9BF6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670728"/>
            <a:ext cx="4092000" cy="218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2B61D0-7A6D-9C88-5254-6C1C51C301E5}"/>
              </a:ext>
            </a:extLst>
          </p:cNvPr>
          <p:cNvSpPr txBox="1"/>
          <p:nvPr/>
        </p:nvSpPr>
        <p:spPr>
          <a:xfrm>
            <a:off x="727650" y="1670728"/>
            <a:ext cx="32702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faut concentrer les données sur la différence de prix au mètre carré entre les appartements et les locaux commerciaux pour que l'algorithme fonctionne.</a:t>
            </a:r>
          </a:p>
          <a:p>
            <a:endParaRPr lang="fr-FR" sz="8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Calculer le prix au m² pour chacun des biens.</a:t>
            </a:r>
          </a:p>
          <a:p>
            <a:endParaRPr lang="fr-FR" sz="800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/>
              <a:t>Classer les données en 2 clusters avec l'algorithme K-</a:t>
            </a:r>
            <a:r>
              <a:rPr lang="fr-FR" sz="800" dirty="0" err="1"/>
              <a:t>means</a:t>
            </a:r>
            <a:r>
              <a:rPr lang="fr-FR" sz="800" dirty="0"/>
              <a:t>.</a:t>
            </a:r>
          </a:p>
          <a:p>
            <a:r>
              <a:rPr lang="fr-FR" sz="800" dirty="0"/>
              <a:t>Les Centroïdes se concentrent autour des points :</a:t>
            </a:r>
          </a:p>
          <a:p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9806,92 (Euros) : « Corporate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7408,77 (Euros) : « Particuliers »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Calcul du coefficient de silhouette pour évaluer la pertinence du résultats :</a:t>
            </a:r>
          </a:p>
          <a:p>
            <a:endParaRPr lang="fr-FR" sz="800" dirty="0"/>
          </a:p>
          <a:p>
            <a:r>
              <a:rPr lang="fr-FR" sz="800" dirty="0"/>
              <a:t>Silhouette score :  0.9086 : Proche de 1 donc excellente répartition</a:t>
            </a:r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DF3B722-D430-6BD6-AF7B-100C48DE5D0C}"/>
              </a:ext>
            </a:extLst>
          </p:cNvPr>
          <p:cNvSpPr/>
          <p:nvPr/>
        </p:nvSpPr>
        <p:spPr>
          <a:xfrm>
            <a:off x="568900" y="1711414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F3C109-2059-BA3F-B268-EF11FF12E671}"/>
              </a:ext>
            </a:extLst>
          </p:cNvPr>
          <p:cNvSpPr/>
          <p:nvPr/>
        </p:nvSpPr>
        <p:spPr>
          <a:xfrm>
            <a:off x="568900" y="2180045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24EC31A-CCC3-86C1-67E6-B4C7CA60BE43}"/>
              </a:ext>
            </a:extLst>
          </p:cNvPr>
          <p:cNvSpPr/>
          <p:nvPr/>
        </p:nvSpPr>
        <p:spPr>
          <a:xfrm>
            <a:off x="568900" y="3270338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6AD956-5206-6B51-5BD5-2500E6263C21}"/>
              </a:ext>
            </a:extLst>
          </p:cNvPr>
          <p:cNvSpPr/>
          <p:nvPr/>
        </p:nvSpPr>
        <p:spPr>
          <a:xfrm>
            <a:off x="568900" y="2438513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94DA8E8-07A7-8783-12E3-B0842E92797F}"/>
              </a:ext>
            </a:extLst>
          </p:cNvPr>
          <p:cNvSpPr/>
          <p:nvPr/>
        </p:nvSpPr>
        <p:spPr>
          <a:xfrm>
            <a:off x="568900" y="3653529"/>
            <a:ext cx="158750" cy="158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II. Résultat de la classification</a:t>
            </a:r>
            <a:endParaRPr sz="3300" dirty="0"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9BC95C-804A-2A78-F137-9732F919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0" y="1647030"/>
            <a:ext cx="4605468" cy="25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741DCB-689F-6203-BF94-0CEBFA631F0A}"/>
              </a:ext>
            </a:extLst>
          </p:cNvPr>
          <p:cNvSpPr txBox="1"/>
          <p:nvPr/>
        </p:nvSpPr>
        <p:spPr>
          <a:xfrm>
            <a:off x="5448300" y="1809750"/>
            <a:ext cx="3340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Cluster "Appartement"</a:t>
            </a:r>
          </a:p>
          <a:p>
            <a:endParaRPr lang="fr-FR" sz="800" dirty="0"/>
          </a:p>
          <a:p>
            <a:r>
              <a:rPr lang="fr-FR" sz="800" dirty="0"/>
              <a:t>La majorité des appartements dans ce cluster ont des prix inférieurs à la moyenne et au médian.</a:t>
            </a:r>
          </a:p>
          <a:p>
            <a:r>
              <a:rPr lang="fr-FR" sz="800" dirty="0"/>
              <a:t>Il existe également des appartements avec des prix plus élevés, mais sont moins fréquents.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b="1" dirty="0"/>
              <a:t>Cluster "Local industriel. commercial ou assimilé"</a:t>
            </a:r>
          </a:p>
          <a:p>
            <a:endParaRPr lang="fr-FR" sz="800" dirty="0"/>
          </a:p>
          <a:p>
            <a:r>
              <a:rPr lang="fr-FR" sz="800" dirty="0"/>
              <a:t>Une proportion significative des propriétés de ce cluster a des prix inférieurs à la moyenne et au médian.</a:t>
            </a:r>
          </a:p>
          <a:p>
            <a:r>
              <a:rPr lang="fr-FR" sz="800" dirty="0"/>
              <a:t>Il existe également des propriétés avec des prix plus élevés, mais sont moins fréquentes.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469</Words>
  <Application>Microsoft Office PowerPoint</Application>
  <PresentationFormat>Affichage à l'écran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Montserrat</vt:lpstr>
      <vt:lpstr>Raleway</vt:lpstr>
      <vt:lpstr>Arial</vt:lpstr>
      <vt:lpstr>Lato</vt:lpstr>
      <vt:lpstr>Streamline</vt:lpstr>
      <vt:lpstr>Présentation PowerPoint</vt:lpstr>
      <vt:lpstr>Les Plus Beaux Logis de Paris Partie 1</vt:lpstr>
      <vt:lpstr>Analyse du marché de l’immobilier</vt:lpstr>
      <vt:lpstr>II. Méthodologie suivie    </vt:lpstr>
      <vt:lpstr>III. Résultat des prédictions   </vt:lpstr>
      <vt:lpstr>Les Plus Beaux Logis de Paris Partie 2</vt:lpstr>
      <vt:lpstr>I. Méthodologie suivie   </vt:lpstr>
      <vt:lpstr>II. Résultat de la classification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dc:creator>Fred NALLET</dc:creator>
  <cp:lastModifiedBy>Frédérick NALLET</cp:lastModifiedBy>
  <cp:revision>21</cp:revision>
  <dcterms:modified xsi:type="dcterms:W3CDTF">2024-01-28T14:36:20Z</dcterms:modified>
</cp:coreProperties>
</file>