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1" r:id="rId3"/>
    <p:sldId id="266" r:id="rId4"/>
    <p:sldId id="259" r:id="rId5"/>
    <p:sldId id="265" r:id="rId6"/>
    <p:sldId id="263" r:id="rId7"/>
    <p:sldId id="262" r:id="rId8"/>
    <p:sldId id="264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22FA-4721-4FD1-BAFD-22A67923D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2231E-B3B9-49C4-BF9A-F3620D894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2AFBA-5ED8-46EA-B655-B42473DA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5826-3B48-434F-814C-F77AA661A6FD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698F-3157-4C57-B960-F34D7287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D79CB-B598-44DD-A37C-4BD0F9FB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3410-F329-4B4C-89C3-57B663880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01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0D38-B216-4C30-99F7-2CF5362F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14018-14BB-48FF-A693-BBDC84982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53827-F6EA-4259-865F-F206845D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5826-3B48-434F-814C-F77AA661A6FD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0C9C8-4A88-4E04-B855-805D4435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791CB-ECBE-404D-9DA7-538339F0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3410-F329-4B4C-89C3-57B663880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A51DE-BFB7-4DFC-A0AF-52D67E73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DEFB6-CC72-4FF7-96E8-201EAA1E4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B8A50-7BD7-41E8-B9FF-2DD37B1F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5826-3B48-434F-814C-F77AA661A6FD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11E92-184A-4876-A4E7-47152D96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42DFE-EA5D-47AA-ADA2-1118A952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3410-F329-4B4C-89C3-57B663880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88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D68E-EAA9-4671-8AF8-89F8D03E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FF880-2280-4D1F-AD9A-B5422A829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3CF93-DD8B-401D-8518-BDD9CF37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5826-3B48-434F-814C-F77AA661A6FD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E0E51-5841-4922-930F-D6305D59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365C6-8ABF-4286-92E2-5E97137F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3410-F329-4B4C-89C3-57B663880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93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7C0E6-2DCA-4B95-B927-8B343BB4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DFE76-5472-4461-AEAD-77ACBCBB9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42C9D-DD0B-48AA-BE3B-1107AE8D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5826-3B48-434F-814C-F77AA661A6FD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EF0C-D83B-4759-8424-D1246AB8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27BA8-62B1-40E4-8830-F791672F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3410-F329-4B4C-89C3-57B663880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03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85BB-92D7-4709-A56C-06AAAC16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2FF0E-9B42-4043-94EE-B6785B50D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210DC-BAB9-4F19-BDC4-0119F6523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08EB0-51FC-4B75-B2D0-F975DE657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5826-3B48-434F-814C-F77AA661A6FD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AFC3F-28A5-4FB1-BE8F-9AA30672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F9D43-777F-4D52-8CC4-11AEBC11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3410-F329-4B4C-89C3-57B663880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6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411C-E198-4122-AD07-529D7B76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E876-A2E7-466A-B3E6-BEB7BBF5C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4A298-3DE4-42A7-89BB-C434699AD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E89BA0-2D75-4B88-A88D-44E040876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9B8AA-6609-4579-8F1E-F11E63582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70524-1D26-41DE-8647-938432EA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5826-3B48-434F-814C-F77AA661A6FD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4F1CE-BB52-4F6B-A251-663D0133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0F110F-F6B5-4734-8F94-3319DE42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3410-F329-4B4C-89C3-57B663880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52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9E01-D120-4466-9684-937A4A67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B918A-61E8-4DA3-905C-CEF48D08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5826-3B48-434F-814C-F77AA661A6FD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F1E15-5C04-4F3A-AF51-CD281940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CEBA5-E8CC-4D5E-AC1F-C2BC7FC6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3410-F329-4B4C-89C3-57B663880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03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373E4-6388-4EA8-9D17-F1C2A5A3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5826-3B48-434F-814C-F77AA661A6FD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CEA7B-4382-484C-AB7E-99B98C330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452CB-9168-4CA2-98F7-E508454E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3410-F329-4B4C-89C3-57B663880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33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93DA-03A1-4075-BB5D-38B372A96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FB176-0E6B-4EE8-BDD7-B494475CB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FF40E-63A6-4EA1-9A39-3EF1A1DFB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3A4C8-BD1A-4433-BD46-0AA1D2A0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5826-3B48-434F-814C-F77AA661A6FD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4CEB0-A38F-4EA0-B4B9-B67FCC23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E86D6-E711-442F-93A3-BFBEC1C0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3410-F329-4B4C-89C3-57B663880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87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A441-C3E9-4FFC-85BE-652919CA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2E78C-90FD-4C54-B930-4A849A9E0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1BF75-60D4-454E-9D8D-B049BAE9A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57AF6-E5DA-4096-86E1-4FBDC5ED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5826-3B48-434F-814C-F77AA661A6FD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2F5D0-4EB2-4105-B883-92BDB937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6688C-4602-4546-8FF5-04EECD40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3410-F329-4B4C-89C3-57B663880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56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5D58F-C79A-4C46-A71E-95D0204B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69927-4D0E-44B5-894E-B8A3D8E3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1C4DA-C5DB-4D9D-B32C-093D33963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5826-3B48-434F-814C-F77AA661A6FD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28FC1-161E-40A6-8908-2D02D0F2C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0D585-BDCB-4B28-83DB-DE6227DB2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23410-F329-4B4C-89C3-57B663880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6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F9FE-EF72-4D68-83DB-1A93D865E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37" y="1041400"/>
            <a:ext cx="11613503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GB" sz="3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IS71030A</a:t>
            </a:r>
            <a:br>
              <a:rPr lang="en-GB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GB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 to Programming</a:t>
            </a:r>
            <a:br>
              <a:rPr lang="en-GB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Games &amp; Interactive Graphics</a:t>
            </a:r>
          </a:p>
        </p:txBody>
      </p:sp>
    </p:spTree>
    <p:extLst>
      <p:ext uri="{BB962C8B-B14F-4D97-AF65-F5344CB8AC3E}">
        <p14:creationId xmlns:p14="http://schemas.microsoft.com/office/powerpoint/2010/main" val="39708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810A-8E1C-4D59-8F96-7E3BB03D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81490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GB" sz="9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Who are you?</a:t>
            </a:r>
            <a:endParaRPr lang="en-GB" sz="96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E1413-F4C9-4A1F-BD60-1A4A9949B635}"/>
              </a:ext>
            </a:extLst>
          </p:cNvPr>
          <p:cNvSpPr txBox="1"/>
          <p:nvPr/>
        </p:nvSpPr>
        <p:spPr>
          <a:xfrm>
            <a:off x="4241800" y="-127000"/>
            <a:ext cx="34925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808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810A-8E1C-4D59-8F96-7E3BB03D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81490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GB" sz="9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your background?</a:t>
            </a:r>
            <a:endParaRPr lang="en-GB" sz="96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E1413-F4C9-4A1F-BD60-1A4A9949B635}"/>
              </a:ext>
            </a:extLst>
          </p:cNvPr>
          <p:cNvSpPr txBox="1"/>
          <p:nvPr/>
        </p:nvSpPr>
        <p:spPr>
          <a:xfrm>
            <a:off x="4241800" y="-127000"/>
            <a:ext cx="34925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27098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810A-8E1C-4D59-8F96-7E3BB03D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814902"/>
            <a:ext cx="9982200" cy="1325563"/>
          </a:xfrm>
        </p:spPr>
        <p:txBody>
          <a:bodyPr>
            <a:noAutofit/>
          </a:bodyPr>
          <a:lstStyle/>
          <a:p>
            <a:pPr algn="ctr"/>
            <a:r>
              <a:rPr lang="en-GB" sz="9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do you</a:t>
            </a:r>
            <a:br>
              <a:rPr lang="en-GB" sz="9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sz="9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want to create?</a:t>
            </a:r>
            <a:endParaRPr lang="en-GB" sz="96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E1413-F4C9-4A1F-BD60-1A4A9949B635}"/>
              </a:ext>
            </a:extLst>
          </p:cNvPr>
          <p:cNvSpPr txBox="1"/>
          <p:nvPr/>
        </p:nvSpPr>
        <p:spPr>
          <a:xfrm>
            <a:off x="4241800" y="-127000"/>
            <a:ext cx="34925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0809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F9FE-EF72-4D68-83DB-1A93D865E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37" y="1041400"/>
            <a:ext cx="11613503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GB" sz="3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IS71030A</a:t>
            </a:r>
            <a:br>
              <a:rPr lang="en-GB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GB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 to Programming</a:t>
            </a:r>
            <a:br>
              <a:rPr lang="en-GB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Games &amp; Interactive Graphics</a:t>
            </a:r>
          </a:p>
        </p:txBody>
      </p:sp>
    </p:spTree>
    <p:extLst>
      <p:ext uri="{BB962C8B-B14F-4D97-AF65-F5344CB8AC3E}">
        <p14:creationId xmlns:p14="http://schemas.microsoft.com/office/powerpoint/2010/main" val="74315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F9FE-EF72-4D68-83DB-1A93D865E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588" y="276293"/>
            <a:ext cx="11748963" cy="1309911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Reasonable Adjustments (RASA)</a:t>
            </a:r>
            <a:endParaRPr lang="en-GB" sz="4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DA9E1-184E-4B49-9DE8-27128AD77C01}"/>
              </a:ext>
            </a:extLst>
          </p:cNvPr>
          <p:cNvSpPr txBox="1"/>
          <p:nvPr/>
        </p:nvSpPr>
        <p:spPr>
          <a:xfrm>
            <a:off x="385894" y="1115284"/>
            <a:ext cx="7206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Disabilities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Learning Difficulties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Mental Health Difficulties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EE8BB0-9B7F-4CBB-90E6-85A6FD8E8FAA}"/>
              </a:ext>
            </a:extLst>
          </p:cNvPr>
          <p:cNvSpPr txBox="1">
            <a:spLocks/>
          </p:cNvSpPr>
          <p:nvPr/>
        </p:nvSpPr>
        <p:spPr>
          <a:xfrm>
            <a:off x="270588" y="3338260"/>
            <a:ext cx="11748963" cy="13099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Mitigating Circumstances</a:t>
            </a:r>
            <a:endParaRPr lang="en-GB" sz="4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65EEC-2730-4DA8-9F20-79ACF8A76D65}"/>
              </a:ext>
            </a:extLst>
          </p:cNvPr>
          <p:cNvSpPr txBox="1"/>
          <p:nvPr/>
        </p:nvSpPr>
        <p:spPr>
          <a:xfrm>
            <a:off x="385895" y="4181050"/>
            <a:ext cx="72061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Serious medical condition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Bereavement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Trauma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Unexpected caring responsibilities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Court attendance</a:t>
            </a:r>
          </a:p>
        </p:txBody>
      </p:sp>
    </p:spTree>
    <p:extLst>
      <p:ext uri="{BB962C8B-B14F-4D97-AF65-F5344CB8AC3E}">
        <p14:creationId xmlns:p14="http://schemas.microsoft.com/office/powerpoint/2010/main" val="106712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C6C482-0C73-40C6-9A0B-DD9AD8B5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588" y="276293"/>
            <a:ext cx="11748963" cy="1309911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Tools</a:t>
            </a:r>
            <a:endParaRPr lang="en-GB" sz="4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A60753-22DF-4E93-8B25-C63453EA7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96" y="1251669"/>
            <a:ext cx="4345422" cy="15813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24DD66-8ED6-4A1C-820C-418024824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253" y="3058790"/>
            <a:ext cx="1709494" cy="1837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83AE33-2A0A-41DC-965F-AA3C58B368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14" y="2624970"/>
            <a:ext cx="5444842" cy="27048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7C78DA-377A-48F4-A25B-24C942FCD7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47" y="4731391"/>
            <a:ext cx="4630720" cy="23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2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F9FE-EF72-4D68-83DB-1A93D865E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588" y="276293"/>
            <a:ext cx="11748963" cy="1309911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Course Structure</a:t>
            </a:r>
            <a:endParaRPr lang="en-GB" sz="4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FDDAB6-6C27-44FC-9C9F-6E3A5EDA8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10800"/>
              </p:ext>
            </p:extLst>
          </p:nvPr>
        </p:nvGraphicFramePr>
        <p:xfrm>
          <a:off x="270588" y="1299587"/>
          <a:ext cx="5498841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629">
                  <a:extLst>
                    <a:ext uri="{9D8B030D-6E8A-4147-A177-3AD203B41FA5}">
                      <a16:colId xmlns:a16="http://schemas.microsoft.com/office/drawing/2014/main" val="4169518928"/>
                    </a:ext>
                  </a:extLst>
                </a:gridCol>
                <a:gridCol w="4444212">
                  <a:extLst>
                    <a:ext uri="{9D8B030D-6E8A-4147-A177-3AD203B41FA5}">
                      <a16:colId xmlns:a16="http://schemas.microsoft.com/office/drawing/2014/main" val="967320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5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Welcome Week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6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5000" b="1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b="1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Course Presentation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96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50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Introduction to Unity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24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50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Physics &amp; Collisions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25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50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Prefabs &amp; Instantiation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39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5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Assignment #1 Support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4856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ADDBCA-49D1-46D5-9102-F85BFA9D2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23941"/>
              </p:ext>
            </p:extLst>
          </p:nvPr>
        </p:nvGraphicFramePr>
        <p:xfrm>
          <a:off x="5990253" y="1299587"/>
          <a:ext cx="602929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508">
                  <a:extLst>
                    <a:ext uri="{9D8B030D-6E8A-4147-A177-3AD203B41FA5}">
                      <a16:colId xmlns:a16="http://schemas.microsoft.com/office/drawing/2014/main" val="4169518928"/>
                    </a:ext>
                  </a:extLst>
                </a:gridCol>
                <a:gridCol w="4912790">
                  <a:extLst>
                    <a:ext uri="{9D8B030D-6E8A-4147-A177-3AD203B41FA5}">
                      <a16:colId xmlns:a16="http://schemas.microsoft.com/office/drawing/2014/main" val="967320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5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b="0" i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Reading week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6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50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Character Controller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96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50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9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Physically Based Rendering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24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50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Models &amp; Animations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25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50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Canvas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39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5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Assignment #2 Support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43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79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F9FE-EF72-4D68-83DB-1A93D865E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588" y="276293"/>
            <a:ext cx="11748963" cy="1309911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Assessment</a:t>
            </a:r>
            <a:endParaRPr lang="en-GB" sz="4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0B32EB-06AB-4FFC-82FC-A9A01CAE5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782888"/>
              </p:ext>
            </p:extLst>
          </p:nvPr>
        </p:nvGraphicFramePr>
        <p:xfrm>
          <a:off x="270588" y="1299587"/>
          <a:ext cx="11748963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788">
                  <a:extLst>
                    <a:ext uri="{9D8B030D-6E8A-4147-A177-3AD203B41FA5}">
                      <a16:colId xmlns:a16="http://schemas.microsoft.com/office/drawing/2014/main" val="4169518928"/>
                    </a:ext>
                  </a:extLst>
                </a:gridCol>
                <a:gridCol w="3710084">
                  <a:extLst>
                    <a:ext uri="{9D8B030D-6E8A-4147-A177-3AD203B41FA5}">
                      <a16:colId xmlns:a16="http://schemas.microsoft.com/office/drawing/2014/main" val="1057941921"/>
                    </a:ext>
                  </a:extLst>
                </a:gridCol>
                <a:gridCol w="1608788">
                  <a:extLst>
                    <a:ext uri="{9D8B030D-6E8A-4147-A177-3AD203B41FA5}">
                      <a16:colId xmlns:a16="http://schemas.microsoft.com/office/drawing/2014/main" val="1681567007"/>
                    </a:ext>
                  </a:extLst>
                </a:gridCol>
                <a:gridCol w="4821303">
                  <a:extLst>
                    <a:ext uri="{9D8B030D-6E8A-4147-A177-3AD203B41FA5}">
                      <a16:colId xmlns:a16="http://schemas.microsoft.com/office/drawing/2014/main" val="3522978952"/>
                    </a:ext>
                  </a:extLst>
                </a:gridCol>
              </a:tblGrid>
              <a:tr h="346890">
                <a:tc>
                  <a:txBody>
                    <a:bodyPr/>
                    <a:lstStyle/>
                    <a:p>
                      <a:pPr algn="ctr"/>
                      <a:r>
                        <a:rPr lang="en-GB" sz="50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Assignment #1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Assignment #2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78444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9114DD59-7C66-46A6-87F7-7C6C2C7ACAF6}"/>
              </a:ext>
            </a:extLst>
          </p:cNvPr>
          <p:cNvSpPr txBox="1">
            <a:spLocks/>
          </p:cNvSpPr>
          <p:nvPr/>
        </p:nvSpPr>
        <p:spPr>
          <a:xfrm>
            <a:off x="270588" y="2521365"/>
            <a:ext cx="11748963" cy="13099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Marking Scheme</a:t>
            </a:r>
            <a:endParaRPr lang="en-GB" sz="4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F208257-22BC-4896-AAD4-7ABC8D5CE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055260"/>
              </p:ext>
            </p:extLst>
          </p:nvPr>
        </p:nvGraphicFramePr>
        <p:xfrm>
          <a:off x="270588" y="3460683"/>
          <a:ext cx="11650825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082">
                  <a:extLst>
                    <a:ext uri="{9D8B030D-6E8A-4147-A177-3AD203B41FA5}">
                      <a16:colId xmlns:a16="http://schemas.microsoft.com/office/drawing/2014/main" val="4169518928"/>
                    </a:ext>
                  </a:extLst>
                </a:gridCol>
                <a:gridCol w="2330165">
                  <a:extLst>
                    <a:ext uri="{9D8B030D-6E8A-4147-A177-3AD203B41FA5}">
                      <a16:colId xmlns:a16="http://schemas.microsoft.com/office/drawing/2014/main" val="2037063119"/>
                    </a:ext>
                  </a:extLst>
                </a:gridCol>
                <a:gridCol w="1158503">
                  <a:extLst>
                    <a:ext uri="{9D8B030D-6E8A-4147-A177-3AD203B41FA5}">
                      <a16:colId xmlns:a16="http://schemas.microsoft.com/office/drawing/2014/main" val="3009227043"/>
                    </a:ext>
                  </a:extLst>
                </a:gridCol>
                <a:gridCol w="1171662">
                  <a:extLst>
                    <a:ext uri="{9D8B030D-6E8A-4147-A177-3AD203B41FA5}">
                      <a16:colId xmlns:a16="http://schemas.microsoft.com/office/drawing/2014/main" val="629737589"/>
                    </a:ext>
                  </a:extLst>
                </a:gridCol>
                <a:gridCol w="1165082">
                  <a:extLst>
                    <a:ext uri="{9D8B030D-6E8A-4147-A177-3AD203B41FA5}">
                      <a16:colId xmlns:a16="http://schemas.microsoft.com/office/drawing/2014/main" val="3735496142"/>
                    </a:ext>
                  </a:extLst>
                </a:gridCol>
                <a:gridCol w="1165083">
                  <a:extLst>
                    <a:ext uri="{9D8B030D-6E8A-4147-A177-3AD203B41FA5}">
                      <a16:colId xmlns:a16="http://schemas.microsoft.com/office/drawing/2014/main" val="1263188987"/>
                    </a:ext>
                  </a:extLst>
                </a:gridCol>
                <a:gridCol w="1165082">
                  <a:extLst>
                    <a:ext uri="{9D8B030D-6E8A-4147-A177-3AD203B41FA5}">
                      <a16:colId xmlns:a16="http://schemas.microsoft.com/office/drawing/2014/main" val="1341460008"/>
                    </a:ext>
                  </a:extLst>
                </a:gridCol>
                <a:gridCol w="2330166">
                  <a:extLst>
                    <a:ext uri="{9D8B030D-6E8A-4147-A177-3AD203B41FA5}">
                      <a16:colId xmlns:a16="http://schemas.microsoft.com/office/drawing/2014/main" val="3028710547"/>
                    </a:ext>
                  </a:extLst>
                </a:gridCol>
              </a:tblGrid>
              <a:tr h="346890">
                <a:tc>
                  <a:txBody>
                    <a:bodyPr/>
                    <a:lstStyle/>
                    <a:p>
                      <a:pPr algn="ctr"/>
                      <a:r>
                        <a:rPr lang="en-GB" sz="3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1-9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10-29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3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30-49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30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50-59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60-69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70-79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80-100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78444"/>
                  </a:ext>
                </a:extLst>
              </a:tr>
              <a:tr h="346890">
                <a:tc>
                  <a:txBody>
                    <a:bodyPr/>
                    <a:lstStyle/>
                    <a:p>
                      <a:pPr algn="ctr"/>
                      <a:r>
                        <a:rPr lang="en-GB" sz="3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</a:t>
                      </a:r>
                      <a:endParaRPr lang="en-GB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3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</a:t>
                      </a:r>
                      <a:endParaRPr lang="en-GB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</a:t>
                      </a:r>
                      <a:endParaRPr lang="en-GB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</a:t>
                      </a:r>
                      <a:endParaRPr lang="en-GB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</a:t>
                      </a:r>
                      <a:endParaRPr lang="en-GB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A+</a:t>
                      </a:r>
                      <a:endParaRPr lang="en-GB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65374"/>
                  </a:ext>
                </a:extLst>
              </a:tr>
              <a:tr h="346890">
                <a:tc gridSpan="4"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Pass</a:t>
                      </a:r>
                      <a:endParaRPr lang="en-GB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Good</a:t>
                      </a:r>
                      <a:endParaRPr lang="en-GB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Excellent</a:t>
                      </a:r>
                      <a:endParaRPr lang="en-GB"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Exceptional</a:t>
                      </a:r>
                      <a:endParaRPr lang="en-GB"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465559"/>
                  </a:ext>
                </a:extLst>
              </a:tr>
              <a:tr h="346890">
                <a:tc gridSpan="4"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Pass</a:t>
                      </a:r>
                      <a:endParaRPr lang="en-GB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Merit</a:t>
                      </a:r>
                      <a:endParaRPr lang="en-GB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Distinction</a:t>
                      </a:r>
                      <a:endParaRPr lang="en-GB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4541768"/>
                  </a:ext>
                </a:extLst>
              </a:tr>
              <a:tr h="346890">
                <a:tc gridSpan="4"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Adequate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Good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Excellent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947668"/>
                  </a:ext>
                </a:extLst>
              </a:tr>
              <a:tr h="346890">
                <a:tc gridSpan="3"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2.ii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373809"/>
                  </a:ext>
                </a:extLst>
              </a:tr>
              <a:tr h="346890">
                <a:tc gridSpan="3"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Third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Lower 2</a:t>
                      </a:r>
                      <a:r>
                        <a:rPr lang="en-GB" sz="1800" baseline="300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nd</a:t>
                      </a:r>
                      <a:r>
                        <a:rPr lang="en-GB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Upper 2</a:t>
                      </a:r>
                      <a:r>
                        <a:rPr lang="en-GB" sz="1800" baseline="300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nd</a:t>
                      </a:r>
                      <a:endParaRPr lang="en-GB"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First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53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13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F9FE-EF72-4D68-83DB-1A93D865E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588" y="276293"/>
            <a:ext cx="11748963" cy="1309911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Submission</a:t>
            </a:r>
            <a:endParaRPr lang="en-GB" sz="4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24C0EB-5683-4333-BC57-C0C921F5C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62" y="1149023"/>
            <a:ext cx="1143000" cy="1143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9B1B19-E96D-4171-BB08-19ADA50FE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71" y="1139973"/>
            <a:ext cx="1143000" cy="1143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1C58EEC-FEEC-4495-9B58-83F3AC05ED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625" y="1139973"/>
            <a:ext cx="1143000" cy="1143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BDF7674-71B9-4A89-AA87-C59EB71EEA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32" y="1252335"/>
            <a:ext cx="1143000" cy="1143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4EC7B17-3767-408C-BC70-57AA03CAC0A2}"/>
              </a:ext>
            </a:extLst>
          </p:cNvPr>
          <p:cNvSpPr txBox="1"/>
          <p:nvPr/>
        </p:nvSpPr>
        <p:spPr>
          <a:xfrm>
            <a:off x="172449" y="2172885"/>
            <a:ext cx="1710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DF2DCD-4D03-42DE-9B22-6C0FC9D64B45}"/>
              </a:ext>
            </a:extLst>
          </p:cNvPr>
          <p:cNvSpPr txBox="1"/>
          <p:nvPr/>
        </p:nvSpPr>
        <p:spPr>
          <a:xfrm>
            <a:off x="1983088" y="2172885"/>
            <a:ext cx="1710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DA10AE-2BD9-4A76-BEA7-44356916B32E}"/>
              </a:ext>
            </a:extLst>
          </p:cNvPr>
          <p:cNvSpPr txBox="1"/>
          <p:nvPr/>
        </p:nvSpPr>
        <p:spPr>
          <a:xfrm>
            <a:off x="3788134" y="2163835"/>
            <a:ext cx="1710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Report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9AFFC5-86AD-4BB1-97A0-987CEAB11B4D}"/>
              </a:ext>
            </a:extLst>
          </p:cNvPr>
          <p:cNvSpPr txBox="1"/>
          <p:nvPr/>
        </p:nvSpPr>
        <p:spPr>
          <a:xfrm>
            <a:off x="5593179" y="2172885"/>
            <a:ext cx="1710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Video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313BCCBE-2108-4A3A-8008-24FA4D43A8F1}"/>
              </a:ext>
            </a:extLst>
          </p:cNvPr>
          <p:cNvSpPr txBox="1">
            <a:spLocks/>
          </p:cNvSpPr>
          <p:nvPr/>
        </p:nvSpPr>
        <p:spPr>
          <a:xfrm>
            <a:off x="270588" y="3371377"/>
            <a:ext cx="11748963" cy="13099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Criteria</a:t>
            </a:r>
            <a:endParaRPr lang="en-GB" sz="4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686E1E-20CC-461A-B5B6-CD96D2BEBCA5}"/>
              </a:ext>
            </a:extLst>
          </p:cNvPr>
          <p:cNvSpPr txBox="1"/>
          <p:nvPr/>
        </p:nvSpPr>
        <p:spPr>
          <a:xfrm>
            <a:off x="385895" y="4181050"/>
            <a:ext cx="7206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Execution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Code &amp;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Innovation &amp; Experimentation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8824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494BDD-5F10-4747-A652-EC5A42251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6274" y="0"/>
            <a:ext cx="1494454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843DD8-BF5B-462C-93B5-0E349BE28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2800"/>
            <a:ext cx="121920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3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0EE093-FF3F-45DB-A1A8-13A2A641A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2617" y="0"/>
            <a:ext cx="28247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9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158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Roboto</vt:lpstr>
      <vt:lpstr>Calibri Light</vt:lpstr>
      <vt:lpstr>Calibri</vt:lpstr>
      <vt:lpstr>Office Theme</vt:lpstr>
      <vt:lpstr>IS71030A  Introduction to Programming for Games &amp; Interactive Graphics</vt:lpstr>
      <vt:lpstr>Reasonable Adjustments (RASA)</vt:lpstr>
      <vt:lpstr>Tools</vt:lpstr>
      <vt:lpstr>Course Structure</vt:lpstr>
      <vt:lpstr>Assessment</vt:lpstr>
      <vt:lpstr>Submission</vt:lpstr>
      <vt:lpstr>PowerPoint Presentation</vt:lpstr>
      <vt:lpstr>PowerPoint Presentation</vt:lpstr>
      <vt:lpstr>PowerPoint Presentation</vt:lpstr>
      <vt:lpstr>Who are you?</vt:lpstr>
      <vt:lpstr>What is your background?</vt:lpstr>
      <vt:lpstr>What do you want to create?</vt:lpstr>
      <vt:lpstr>IS71030A  Introduction to Programming for Games &amp; Interactive 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IS71030A  Introduction to Programming for Games &amp; Interactive Graphics</dc:title>
  <dc:creator>Alan Zucconi</dc:creator>
  <cp:lastModifiedBy>Alan Zucconi</cp:lastModifiedBy>
  <cp:revision>30</cp:revision>
  <dcterms:created xsi:type="dcterms:W3CDTF">2018-09-24T15:51:43Z</dcterms:created>
  <dcterms:modified xsi:type="dcterms:W3CDTF">2018-10-10T14:21:59Z</dcterms:modified>
</cp:coreProperties>
</file>