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98"/>
    <p:restoredTop sz="94727"/>
  </p:normalViewPr>
  <p:slideViewPr>
    <p:cSldViewPr snapToGrid="0" snapToObjects="1">
      <p:cViewPr varScale="1">
        <p:scale>
          <a:sx n="112" d="100"/>
          <a:sy n="112" d="100"/>
        </p:scale>
        <p:origin x="216" y="17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09A1C-3696-4741-A647-350AE3C921B1}" type="datetimeFigureOut">
              <a:rPr lang="en-US" smtClean="0"/>
              <a:t>11/6/17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6E5A3-D0AD-0E4E-9AAC-25E46393C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67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6E5A3-D0AD-0E4E-9AAC-25E46393C3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1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3E0D-94A8-874B-91F4-908CDAF75109}" type="datetime1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7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17FD7-5C57-DC48-9941-97B0C54FAAE4}" type="datetime1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D3AD-57A4-D344-8D27-F5BB526FD72C}" type="datetime1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5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838200" y="6019800"/>
            <a:ext cx="11353800" cy="838200"/>
          </a:xfrm>
          <a:prstGeom prst="rect">
            <a:avLst/>
          </a:prstGeom>
          <a:solidFill>
            <a:srgbClr val="00558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rgbClr val="00558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042" y="1081881"/>
            <a:ext cx="10515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263481"/>
            <a:ext cx="2743200" cy="365125"/>
          </a:xfrm>
        </p:spPr>
        <p:txBody>
          <a:bodyPr/>
          <a:lstStyle/>
          <a:p>
            <a:fld id="{C9CE6B5D-AD62-D54E-8D3A-B67EB1033C0A}" type="datetime1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63481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Applied Computational Fluid Dynamics - Fall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263481"/>
            <a:ext cx="2743200" cy="365125"/>
          </a:xfrm>
        </p:spPr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200" cy="838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838200" cy="8382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838200" y="0"/>
            <a:ext cx="11353800" cy="838200"/>
          </a:xfrm>
          <a:prstGeom prst="rect">
            <a:avLst/>
          </a:prstGeom>
          <a:solidFill>
            <a:srgbClr val="00558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rgbClr val="00558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3682"/>
            <a:ext cx="10515600" cy="1325563"/>
          </a:xfrm>
        </p:spPr>
        <p:txBody>
          <a:bodyPr>
            <a:normAutofit/>
          </a:bodyPr>
          <a:lstStyle>
            <a:lvl1pPr>
              <a:defRPr sz="3200" b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2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2CEB-E2C5-B249-A3B6-F1C7A5E9CB76}" type="datetime1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8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EA27-B9AC-CD44-BF17-5C5F82679595}" type="datetime1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8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1771-DA88-C14F-BD6F-7B34111EF897}" type="datetime1">
              <a:rPr lang="en-US" smtClean="0"/>
              <a:t>11/6/17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5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9FFE-511B-0745-9832-403B355D1856}" type="datetime1">
              <a:rPr lang="en-US" smtClean="0"/>
              <a:t>11/6/17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E5A7-2F58-7948-9E7D-927F708A0FF1}" type="datetime1">
              <a:rPr lang="en-US" smtClean="0"/>
              <a:t>11/6/17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4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E33E-4E29-C74D-861C-CB6CE9F7EA86}" type="datetime1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1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DA44-2432-AE48-A1B4-DE4BB31CA654}" type="datetime1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1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41805-AF95-2245-993C-4B31D2671EFC}" type="datetime1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Applied Computational Fluid Dynamics - Fall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4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558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5334000"/>
            <a:ext cx="12192000" cy="1524000"/>
          </a:xfrm>
          <a:prstGeom prst="rect">
            <a:avLst/>
          </a:prstGeom>
          <a:solidFill>
            <a:srgbClr val="00558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rgbClr val="00558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rgbClr val="00558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rgbClr val="00558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Backward-facing Ste</a:t>
            </a:r>
            <a:r>
              <a:rPr lang="en-US" dirty="0"/>
              <a:t>p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74606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5334000"/>
            <a:ext cx="15240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2: </a:t>
            </a:r>
            <a:r>
              <a:rPr lang="en-US" dirty="0" smtClean="0"/>
              <a:t>Results-</a:t>
            </a:r>
            <a:r>
              <a:rPr lang="en-US" dirty="0" err="1" smtClean="0"/>
              <a:t>Streamwise</a:t>
            </a:r>
            <a:r>
              <a:rPr lang="en-US" dirty="0" smtClean="0"/>
              <a:t> Velocity Contours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95449" y="1034716"/>
            <a:ext cx="18902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Spalart-Allmaras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26330" y="1034716"/>
            <a:ext cx="5437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K-e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95448" y="2863516"/>
            <a:ext cx="16850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K-Omega SST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6330" y="2863516"/>
            <a:ext cx="14542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K-Kl-Omega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95448" y="4692316"/>
            <a:ext cx="170213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Transition SST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448" y="698684"/>
            <a:ext cx="7162800" cy="5470201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2995449" y="1034716"/>
            <a:ext cx="18902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Spalart-Allmaras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20633" y="1034716"/>
            <a:ext cx="5437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K-</a:t>
            </a:r>
            <a:r>
              <a:rPr lang="en-US" dirty="0" err="1" smtClean="0"/>
              <a:t>ε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95448" y="2863516"/>
            <a:ext cx="10631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K-⍵ </a:t>
            </a:r>
            <a:r>
              <a:rPr lang="en-US" dirty="0"/>
              <a:t>SST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26330" y="2863516"/>
            <a:ext cx="9172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K-Kl-⍵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95448" y="4692316"/>
            <a:ext cx="170213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Transition SST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flipV="1">
            <a:off x="6576848" y="4441624"/>
            <a:ext cx="228600" cy="1680727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0">
                <a:srgbClr val="0819FB"/>
              </a:gs>
              <a:gs pos="37000">
                <a:srgbClr val="00B050"/>
              </a:gs>
              <a:gs pos="67000">
                <a:srgbClr val="FFFF00"/>
              </a:gs>
              <a:gs pos="100000">
                <a:srgbClr val="C00000"/>
              </a:gs>
              <a:gs pos="100000">
                <a:srgbClr val="E81766"/>
              </a:gs>
              <a:gs pos="100000">
                <a:srgbClr val="A603AB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98526" y="441978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m/s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70925" y="575444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m/s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2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2: 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35" y="4532674"/>
            <a:ext cx="8382000" cy="13164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0"/>
          <a:stretch/>
        </p:blipFill>
        <p:spPr>
          <a:xfrm>
            <a:off x="3733800" y="892694"/>
            <a:ext cx="4419600" cy="36163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93935" y="4687888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U/</a:t>
            </a:r>
            <a:r>
              <a:rPr lang="en-US" dirty="0" err="1" smtClean="0"/>
              <a:t>U</a:t>
            </a:r>
            <a:r>
              <a:rPr lang="en-US" baseline="-25000" dirty="0" err="1" smtClean="0"/>
              <a:t>o</a:t>
            </a:r>
            <a:endParaRPr lang="en-US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5544461" y="4661456"/>
            <a:ext cx="792873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K-⍵ SST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0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941042" y="1081880"/>
                <a:ext cx="10515600" cy="4930299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=5100</m:t>
                    </m:r>
                  </m:oMath>
                </a14:m>
                <a:r>
                  <a:rPr lang="en-US" dirty="0"/>
                  <a:t>		|	Expansion Ratio = 1:6</a:t>
                </a:r>
              </a:p>
              <a:p>
                <a:r>
                  <a:rPr lang="en-US" dirty="0"/>
                  <a:t>Re based on step height and free-stream velocity.</a:t>
                </a:r>
              </a:p>
              <a:p>
                <a:r>
                  <a:rPr lang="en-US" dirty="0"/>
                  <a:t>Re at separation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~670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Simulating DNS of Le, </a:t>
                </a:r>
                <a:r>
                  <a:rPr lang="en-US" dirty="0" err="1"/>
                  <a:t>Moin</a:t>
                </a:r>
                <a:r>
                  <a:rPr lang="en-US" dirty="0"/>
                  <a:t> &amp; Kim:</a:t>
                </a:r>
                <a:br>
                  <a:rPr lang="en-US" dirty="0"/>
                </a:br>
                <a:r>
                  <a:rPr lang="en-US" i="1" dirty="0"/>
                  <a:t>Direct numerical simulation of turbulent flow over a backward-facing step. JFM 1997</a:t>
                </a:r>
              </a:p>
              <a:p>
                <a:r>
                  <a:rPr lang="en-US" dirty="0"/>
                  <a:t>Investigating the following turbulence models:</a:t>
                </a:r>
                <a:br>
                  <a:rPr lang="en-US" dirty="0"/>
                </a:br>
                <a:r>
                  <a:rPr lang="en-US" dirty="0" err="1"/>
                  <a:t>Spalart-Allmaras</a:t>
                </a:r>
                <a:r>
                  <a:rPr lang="en-US" dirty="0"/>
                  <a:t> (1-eq)</a:t>
                </a:r>
                <a:br>
                  <a:rPr lang="en-US" dirty="0"/>
                </a:br>
                <a:r>
                  <a:rPr lang="en-US" dirty="0" smtClean="0"/>
                  <a:t>K-</a:t>
                </a:r>
                <a:r>
                  <a:rPr lang="en-US" dirty="0" err="1" smtClean="0"/>
                  <a:t>ε</a:t>
                </a:r>
                <a:r>
                  <a:rPr lang="en-US" dirty="0" smtClean="0"/>
                  <a:t> </a:t>
                </a:r>
                <a:r>
                  <a:rPr lang="en-US" dirty="0"/>
                  <a:t>Standard</a:t>
                </a:r>
                <a:br>
                  <a:rPr lang="en-US" dirty="0"/>
                </a:br>
                <a:r>
                  <a:rPr lang="en-US" dirty="0" smtClean="0"/>
                  <a:t>K-</a:t>
                </a:r>
                <a:r>
                  <a:rPr lang="en-US" dirty="0" err="1"/>
                  <a:t>ε</a:t>
                </a:r>
                <a:r>
                  <a:rPr lang="en-US" dirty="0" smtClean="0"/>
                  <a:t> </a:t>
                </a:r>
                <a:r>
                  <a:rPr lang="en-US" dirty="0"/>
                  <a:t>Realizable</a:t>
                </a:r>
                <a:br>
                  <a:rPr lang="en-US" dirty="0"/>
                </a:br>
                <a:r>
                  <a:rPr lang="en-US" dirty="0" smtClean="0"/>
                  <a:t>K-⍵ </a:t>
                </a:r>
                <a:r>
                  <a:rPr lang="en-US" dirty="0"/>
                  <a:t>SST</a:t>
                </a:r>
                <a:br>
                  <a:rPr lang="en-US" dirty="0"/>
                </a:br>
                <a:r>
                  <a:rPr lang="en-US" dirty="0" smtClean="0"/>
                  <a:t>K-Kl-</a:t>
                </a:r>
                <a:r>
                  <a:rPr lang="en-US" dirty="0"/>
                  <a:t> ⍵</a:t>
                </a:r>
                <a:r>
                  <a:rPr lang="en-US" dirty="0" smtClean="0"/>
                  <a:t> </a:t>
                </a:r>
                <a:r>
                  <a:rPr lang="en-US" dirty="0"/>
                  <a:t>(3-eq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1042" y="1081880"/>
                <a:ext cx="10515600" cy="4930299"/>
              </a:xfrm>
              <a:blipFill rotWithShape="0">
                <a:blip r:embed="rId2"/>
                <a:stretch>
                  <a:fillRect l="-1043" t="-2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5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Mesh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0"/>
          <a:stretch/>
        </p:blipFill>
        <p:spPr>
          <a:xfrm>
            <a:off x="2468880" y="862924"/>
            <a:ext cx="6903720" cy="139640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7" t="9625" r="7877" b="2804"/>
          <a:stretch/>
        </p:blipFill>
        <p:spPr>
          <a:xfrm>
            <a:off x="4571145" y="2832610"/>
            <a:ext cx="3563598" cy="3136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Oval 6"/>
          <p:cNvSpPr/>
          <p:nvPr/>
        </p:nvSpPr>
        <p:spPr>
          <a:xfrm>
            <a:off x="6464039" y="1380537"/>
            <a:ext cx="685800" cy="685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9" idx="4"/>
          </p:cNvCxnSpPr>
          <p:nvPr/>
        </p:nvCxnSpPr>
        <p:spPr>
          <a:xfrm flipH="1">
            <a:off x="4571145" y="2066337"/>
            <a:ext cx="2235794" cy="7662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9" idx="4"/>
          </p:cNvCxnSpPr>
          <p:nvPr/>
        </p:nvCxnSpPr>
        <p:spPr>
          <a:xfrm>
            <a:off x="6806939" y="2066337"/>
            <a:ext cx="1327804" cy="7662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4310" y="897215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16400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2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</a:t>
            </a:r>
            <a:r>
              <a:rPr lang="en-US" dirty="0" smtClean="0"/>
              <a:t>Results-Streamlines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34" y="698243"/>
            <a:ext cx="7080807" cy="5407583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088335" y="926844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Spalart-Allmaras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69735" y="92684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K-</a:t>
            </a:r>
            <a:r>
              <a:rPr lang="en-US" dirty="0" err="1" smtClean="0"/>
              <a:t>ε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88334" y="275564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K-</a:t>
            </a:r>
            <a:r>
              <a:rPr lang="en-US" dirty="0" err="1" smtClean="0"/>
              <a:t>ε</a:t>
            </a:r>
            <a:r>
              <a:rPr lang="en-US" dirty="0" smtClean="0"/>
              <a:t> Realizable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69735" y="2755644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K-⍵ SST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88334" y="458444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K-Kl-⍵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65236" y="4317765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Le  </a:t>
            </a:r>
            <a:r>
              <a:rPr lang="en-US" sz="1200" dirty="0" smtClean="0"/>
              <a:t>et. al. report reattachment zone to be x/h=6.28 based on flow visualization.</a:t>
            </a:r>
          </a:p>
          <a:p>
            <a:pPr algn="just"/>
            <a:r>
              <a:rPr lang="en-US" sz="1200" dirty="0" smtClean="0"/>
              <a:t>K-⍵ SST predicts reattachment better than others.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4838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</a:t>
            </a:r>
            <a:r>
              <a:rPr lang="en-US" dirty="0" smtClean="0"/>
              <a:t>Results-</a:t>
            </a:r>
            <a:r>
              <a:rPr lang="en-US" dirty="0" err="1" smtClean="0"/>
              <a:t>Streamwise</a:t>
            </a:r>
            <a:r>
              <a:rPr lang="en-US" dirty="0" smtClean="0"/>
              <a:t> Velocity Contours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936" y="700298"/>
            <a:ext cx="7076252" cy="5404104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100553" y="928899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Spalart-Allmaras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81953" y="92889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K-</a:t>
            </a:r>
            <a:r>
              <a:rPr lang="en-US" dirty="0" err="1" smtClean="0"/>
              <a:t>ε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00552" y="275769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K-</a:t>
            </a:r>
            <a:r>
              <a:rPr lang="en-US" dirty="0" err="1" smtClean="0"/>
              <a:t>ε</a:t>
            </a:r>
            <a:r>
              <a:rPr lang="en-US" dirty="0" smtClean="0"/>
              <a:t> Realizable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81953" y="2757699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K-⍵ SST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00552" y="4586499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K-Kl-⍵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529552" y="4376377"/>
            <a:ext cx="228600" cy="1680727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0">
                <a:srgbClr val="0819FB"/>
              </a:gs>
              <a:gs pos="37000">
                <a:srgbClr val="00B050"/>
              </a:gs>
              <a:gs pos="67000">
                <a:srgbClr val="FFFF00"/>
              </a:gs>
              <a:gs pos="100000">
                <a:srgbClr val="C00000"/>
              </a:gs>
              <a:gs pos="100000">
                <a:srgbClr val="E81766"/>
              </a:gs>
              <a:gs pos="100000">
                <a:srgbClr val="A603AB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51230" y="435453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m/s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23629" y="568919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m/s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8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8"/>
          <a:stretch/>
        </p:blipFill>
        <p:spPr>
          <a:xfrm>
            <a:off x="2104697" y="914400"/>
            <a:ext cx="3936750" cy="34731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4"/>
          <a:stretch/>
        </p:blipFill>
        <p:spPr>
          <a:xfrm>
            <a:off x="5838497" y="914400"/>
            <a:ext cx="3847442" cy="34731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697" y="4539922"/>
            <a:ext cx="7535450" cy="13563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61897" y="4539922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U/</a:t>
            </a:r>
            <a:r>
              <a:rPr lang="en-US" dirty="0" err="1" smtClean="0"/>
              <a:t>U</a:t>
            </a:r>
            <a:r>
              <a:rPr lang="en-US" baseline="-25000" dirty="0" err="1" smtClean="0"/>
              <a:t>o</a:t>
            </a:r>
            <a:endParaRPr lang="en-US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5645010" y="4558357"/>
            <a:ext cx="792873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K-⍵ SST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02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941042" y="1081880"/>
                <a:ext cx="10515600" cy="4924781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=28000</m:t>
                    </m:r>
                  </m:oMath>
                </a14:m>
                <a:r>
                  <a:rPr lang="en-US" dirty="0"/>
                  <a:t>	|	Expansion Ratio = 1:3</a:t>
                </a:r>
              </a:p>
              <a:p>
                <a:r>
                  <a:rPr lang="en-US" dirty="0"/>
                  <a:t>Re based on step height and free-stream velocity.</a:t>
                </a:r>
              </a:p>
              <a:p>
                <a:r>
                  <a:rPr lang="en-US" dirty="0"/>
                  <a:t>Re at separation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~1400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Simulating experiments of Kim, Kline &amp; Johnson:</a:t>
                </a:r>
                <a:br>
                  <a:rPr lang="en-US" dirty="0"/>
                </a:br>
                <a:r>
                  <a:rPr lang="en-US" i="1" dirty="0"/>
                  <a:t>Investigation of a Reattaching Turbulent Shear Layer: Flow Over a Backward-Facing Step. Journal of Fluids Engineering - 1980</a:t>
                </a:r>
              </a:p>
              <a:p>
                <a:r>
                  <a:rPr lang="en-US" dirty="0"/>
                  <a:t>Investigating the following turbulence models:</a:t>
                </a:r>
                <a:br>
                  <a:rPr lang="en-US" dirty="0"/>
                </a:br>
                <a:r>
                  <a:rPr lang="en-US" dirty="0" err="1"/>
                  <a:t>Spalart-Allmaras</a:t>
                </a:r>
                <a:r>
                  <a:rPr lang="en-US" dirty="0"/>
                  <a:t> (1-eq)</a:t>
                </a:r>
                <a:br>
                  <a:rPr lang="en-US" dirty="0"/>
                </a:br>
                <a:r>
                  <a:rPr lang="en-US" dirty="0" smtClean="0"/>
                  <a:t>K-</a:t>
                </a:r>
                <a:r>
                  <a:rPr lang="en-US" dirty="0" err="1" smtClean="0"/>
                  <a:t>ε</a:t>
                </a:r>
                <a:r>
                  <a:rPr lang="en-US" dirty="0" smtClean="0"/>
                  <a:t> </a:t>
                </a:r>
                <a:r>
                  <a:rPr lang="en-US" dirty="0"/>
                  <a:t>Standard</a:t>
                </a:r>
                <a:br>
                  <a:rPr lang="en-US" dirty="0"/>
                </a:br>
                <a:r>
                  <a:rPr lang="en-US" dirty="0" smtClean="0"/>
                  <a:t>K-⍵ </a:t>
                </a:r>
                <a:r>
                  <a:rPr lang="en-US" dirty="0"/>
                  <a:t>SST</a:t>
                </a:r>
                <a:br>
                  <a:rPr lang="en-US" dirty="0"/>
                </a:br>
                <a:r>
                  <a:rPr lang="en-US" dirty="0" smtClean="0"/>
                  <a:t>K-Kl-</a:t>
                </a:r>
                <a:r>
                  <a:rPr lang="en-US" dirty="0"/>
                  <a:t> ⍵</a:t>
                </a:r>
                <a:r>
                  <a:rPr lang="en-US" dirty="0" smtClean="0"/>
                  <a:t> </a:t>
                </a:r>
                <a:r>
                  <a:rPr lang="en-US" dirty="0"/>
                  <a:t>(</a:t>
                </a:r>
                <a:r>
                  <a:rPr lang="en-US" dirty="0" smtClean="0"/>
                  <a:t>3-eq)</a:t>
                </a:r>
                <a:br>
                  <a:rPr lang="en-US" dirty="0" smtClean="0"/>
                </a:br>
                <a:r>
                  <a:rPr lang="en-US" dirty="0" smtClean="0"/>
                  <a:t>Transition </a:t>
                </a:r>
                <a:r>
                  <a:rPr lang="en-US" dirty="0"/>
                  <a:t>SST (4-eq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1042" y="1081880"/>
                <a:ext cx="10515600" cy="4924781"/>
              </a:xfrm>
              <a:blipFill rotWithShape="0">
                <a:blip r:embed="rId2"/>
                <a:stretch>
                  <a:fillRect l="-870" t="-1856" r="-754" b="-2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2: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75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2: Mesh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4" t="76636" r="9501" b="3552"/>
          <a:stretch/>
        </p:blipFill>
        <p:spPr>
          <a:xfrm>
            <a:off x="2291255" y="848710"/>
            <a:ext cx="747623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255" y="2829910"/>
            <a:ext cx="3447456" cy="306331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043855" y="1343653"/>
            <a:ext cx="685800" cy="685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9" idx="4"/>
          </p:cNvCxnSpPr>
          <p:nvPr/>
        </p:nvCxnSpPr>
        <p:spPr>
          <a:xfrm>
            <a:off x="4386755" y="2029453"/>
            <a:ext cx="190500" cy="8004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9" idx="4"/>
          </p:cNvCxnSpPr>
          <p:nvPr/>
        </p:nvCxnSpPr>
        <p:spPr>
          <a:xfrm>
            <a:off x="4386755" y="2029453"/>
            <a:ext cx="3637956" cy="8004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6048" y="848710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11200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9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Computational Fluid Dynamics - Fall 2017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2: </a:t>
            </a:r>
            <a:r>
              <a:rPr lang="en-US" dirty="0" smtClean="0"/>
              <a:t>Results-Streamlines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448" y="705777"/>
            <a:ext cx="7162800" cy="5470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995449" y="1041809"/>
            <a:ext cx="1890261" cy="36933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Spalart-Allmaras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26330" y="1041809"/>
            <a:ext cx="543739" cy="36933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K-</a:t>
            </a:r>
            <a:r>
              <a:rPr lang="en-US" dirty="0" err="1" smtClean="0"/>
              <a:t>ε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95448" y="2870609"/>
            <a:ext cx="1063112" cy="36933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K-⍵ </a:t>
            </a:r>
            <a:r>
              <a:rPr lang="en-US" dirty="0"/>
              <a:t>SST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26330" y="2870609"/>
            <a:ext cx="917239" cy="36933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K-Kl-⍵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95448" y="4699409"/>
            <a:ext cx="1702133" cy="36933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Transition SST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24750" y="4407926"/>
            <a:ext cx="3505200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Kim et. al. report reattachment zone to be x/h=7±1 based on flow visualization. Since experiments do not give a definitive answer to where reattachment occurs exactly, it is difficult to measure the accuracy of the turbulent models this way although </a:t>
            </a:r>
            <a:r>
              <a:rPr lang="en-US" sz="1200" dirty="0" err="1" smtClean="0"/>
              <a:t>Spallart-Allmaras</a:t>
            </a:r>
            <a:r>
              <a:rPr lang="en-US" sz="1200" dirty="0"/>
              <a:t> </a:t>
            </a:r>
            <a:r>
              <a:rPr lang="en-US" sz="1200" dirty="0" smtClean="0"/>
              <a:t>and K-⍵ SST seem to overshoot.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7778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272</Words>
  <Application>Microsoft Macintosh PowerPoint</Application>
  <PresentationFormat>Widescreen</PresentationFormat>
  <Paragraphs>70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Cambria Math</vt:lpstr>
      <vt:lpstr>Georgia</vt:lpstr>
      <vt:lpstr>Arial</vt:lpstr>
      <vt:lpstr>Office Theme</vt:lpstr>
      <vt:lpstr>Backward-facing Step</vt:lpstr>
      <vt:lpstr>Case 1: Parameters</vt:lpstr>
      <vt:lpstr>Case 1: Mesh</vt:lpstr>
      <vt:lpstr>Case 1: Results-Streamlines</vt:lpstr>
      <vt:lpstr>Case 1: Results-Streamwise Velocity Contours</vt:lpstr>
      <vt:lpstr>Case 1: Results</vt:lpstr>
      <vt:lpstr>Case 2: Parameters</vt:lpstr>
      <vt:lpstr>Case 2: Mesh</vt:lpstr>
      <vt:lpstr>Case 2: Results-Streamlines</vt:lpstr>
      <vt:lpstr>Case 2: Results-Streamwise Velocity Contours</vt:lpstr>
      <vt:lpstr>Case 2: Results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ANSYS Fluent </dc:title>
  <dc:creator>Nasiri, Farshad</dc:creator>
  <cp:lastModifiedBy>Nasiri, Farshad</cp:lastModifiedBy>
  <cp:revision>62</cp:revision>
  <dcterms:created xsi:type="dcterms:W3CDTF">2017-08-21T14:49:15Z</dcterms:created>
  <dcterms:modified xsi:type="dcterms:W3CDTF">2017-11-06T19:35:40Z</dcterms:modified>
</cp:coreProperties>
</file>