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8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09A1C-3696-4741-A647-350AE3C921B1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6E5A3-D0AD-0E4E-9AAC-25E46393C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\theta}=0\\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u_\theta=0\\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 z}=0;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P=P(z)\\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u_{max}=\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{\Delta P\times R^2}{4\mu L}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6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3E0D-94A8-874B-91F4-908CDAF75109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7FD7-5C57-DC48-9941-97B0C54FAAE4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3AD-57A4-D344-8D27-F5BB526FD72C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019800"/>
            <a:ext cx="11353800" cy="8382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42" y="1081881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63481"/>
            <a:ext cx="2743200" cy="365125"/>
          </a:xfrm>
        </p:spPr>
        <p:txBody>
          <a:bodyPr/>
          <a:lstStyle/>
          <a:p>
            <a:fld id="{C9CE6B5D-AD62-D54E-8D3A-B67EB1033C0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6348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63481"/>
            <a:ext cx="2743200" cy="365125"/>
          </a:xfrm>
        </p:spPr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838200" cy="8382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838200" y="0"/>
            <a:ext cx="11353800" cy="8382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3682"/>
            <a:ext cx="10515600" cy="1325563"/>
          </a:xfrm>
        </p:spPr>
        <p:txBody>
          <a:bodyPr>
            <a:normAutofit/>
          </a:bodyPr>
          <a:lstStyle>
            <a:lvl1pPr>
              <a:defRPr sz="3200" b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EB-E2C5-B249-A3B6-F1C7A5E9CB76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EA27-B9AC-CD44-BF17-5C5F82679595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771-DA88-C14F-BD6F-7B34111EF897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FFE-511B-0745-9832-403B355D1856}" type="datetime1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5A7-2F58-7948-9E7D-927F708A0FF1}" type="datetime1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33E-4E29-C74D-861C-CB6CE9F7EA86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DA44-2432-AE48-A1B4-DE4BB31CA654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1805-AF95-2245-993C-4B31D2671EFC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58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334000"/>
            <a:ext cx="12192000" cy="1524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ANSYS FLUENT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4606"/>
            <a:ext cx="9144000" cy="1655762"/>
          </a:xfrm>
        </p:spPr>
        <p:txBody>
          <a:bodyPr/>
          <a:lstStyle/>
          <a:p>
            <a:r>
              <a:rPr lang="en-US" dirty="0" smtClean="0"/>
              <a:t>Applied Computational Fluid Dynamics</a:t>
            </a:r>
          </a:p>
          <a:p>
            <a:r>
              <a:rPr lang="en-US" dirty="0" smtClean="0"/>
              <a:t>MAE 6220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340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skin friction coefficient: </a:t>
            </a:r>
            <a:r>
              <a:rPr lang="en-US" dirty="0" err="1" smtClean="0"/>
              <a:t>Cf</a:t>
            </a:r>
            <a:r>
              <a:rPr lang="en-US" dirty="0" smtClean="0"/>
              <a:t>=f/4;  f=Re/64</a:t>
            </a:r>
          </a:p>
          <a:p>
            <a:endParaRPr lang="en-US" dirty="0" smtClean="0"/>
          </a:p>
          <a:p>
            <a:r>
              <a:rPr lang="en-US" dirty="0" smtClean="0"/>
              <a:t>Velocity profile</a:t>
            </a:r>
          </a:p>
          <a:p>
            <a:endParaRPr lang="en-US" dirty="0" smtClean="0"/>
          </a:p>
          <a:p>
            <a:r>
              <a:rPr lang="en-US" dirty="0" smtClean="0"/>
              <a:t>Pressure distribution profile</a:t>
            </a:r>
          </a:p>
          <a:p>
            <a:endParaRPr lang="en-US" dirty="0" smtClean="0"/>
          </a:p>
          <a:p>
            <a:r>
              <a:rPr lang="en-US" dirty="0" smtClean="0"/>
              <a:t>Entrance length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12" y="2005012"/>
            <a:ext cx="2942256" cy="774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20" y="1922716"/>
            <a:ext cx="2493494" cy="774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912" y="4256278"/>
            <a:ext cx="3150870" cy="2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Creating geometry</a:t>
            </a:r>
          </a:p>
          <a:p>
            <a:r>
              <a:rPr lang="en-US" dirty="0" smtClean="0"/>
              <a:t>Computational grid</a:t>
            </a:r>
          </a:p>
          <a:p>
            <a:r>
              <a:rPr lang="en-US" dirty="0" smtClean="0"/>
              <a:t>FLUENT settings and model setup</a:t>
            </a:r>
          </a:p>
          <a:p>
            <a:r>
              <a:rPr lang="en-US" dirty="0" smtClean="0"/>
              <a:t>Numerical solution</a:t>
            </a:r>
          </a:p>
          <a:p>
            <a:r>
              <a:rPr lang="en-US" dirty="0" smtClean="0"/>
              <a:t>Results and post-processing</a:t>
            </a:r>
          </a:p>
          <a:p>
            <a:r>
              <a:rPr lang="en-US" dirty="0" smtClean="0"/>
              <a:t>Validation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32" y="307428"/>
            <a:ext cx="9530366" cy="309483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Problem analysis: Laminar fully developed pipe flow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032" y="1024591"/>
                <a:ext cx="2991047" cy="1830994"/>
              </a:xfrm>
            </p:spPr>
            <p:txBody>
              <a:bodyPr/>
              <a:lstStyle/>
              <a:p>
                <a:r>
                  <a:rPr lang="en-US" dirty="0" smtClean="0"/>
                  <a:t>L = 40 m</a:t>
                </a:r>
              </a:p>
              <a:p>
                <a:r>
                  <a:rPr lang="en-US" dirty="0" smtClean="0"/>
                  <a:t>D = 1 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𝑈𝐷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=100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32" y="1024591"/>
                <a:ext cx="2991047" cy="1830994"/>
              </a:xfrm>
              <a:blipFill rotWithShape="0">
                <a:blip r:embed="rId3"/>
                <a:stretch>
                  <a:fillRect l="-3673" t="-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 rot="16200000">
            <a:off x="10052932" y="1641008"/>
            <a:ext cx="159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p=1 </a:t>
            </a:r>
            <a:r>
              <a:rPr lang="en-US" sz="2800" dirty="0" err="1" smtClean="0"/>
              <a:t>atm</a:t>
            </a:r>
            <a:endParaRPr lang="en-US" sz="2800" dirty="0"/>
          </a:p>
        </p:txBody>
      </p:sp>
      <p:sp>
        <p:nvSpPr>
          <p:cNvPr id="4" name="Can 3"/>
          <p:cNvSpPr/>
          <p:nvPr/>
        </p:nvSpPr>
        <p:spPr>
          <a:xfrm rot="16200000">
            <a:off x="7855673" y="-226057"/>
            <a:ext cx="1134704" cy="4421434"/>
          </a:xfrm>
          <a:prstGeom prst="can">
            <a:avLst>
              <a:gd name="adj" fmla="val 63681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562390" y="1417307"/>
            <a:ext cx="6539" cy="113470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212309" y="2849977"/>
            <a:ext cx="4421433" cy="1235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68929" y="1723049"/>
            <a:ext cx="27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289182" y="2849977"/>
            <a:ext cx="27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21465" y="1478633"/>
            <a:ext cx="502860" cy="1046205"/>
            <a:chOff x="4732638" y="1740116"/>
            <a:chExt cx="523101" cy="104620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732638" y="1740116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732638" y="1904873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6755" y="2077866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732638" y="2251733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732638" y="2427975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32638" y="2599842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732638" y="2786321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3031" y="1478682"/>
            <a:ext cx="1177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u=1 m/s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6601968" y="2570298"/>
            <a:ext cx="3752710" cy="19086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01968" y="1156891"/>
            <a:ext cx="3798430" cy="23653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48662" y="1551554"/>
            <a:ext cx="189298" cy="438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37960" y="1984659"/>
            <a:ext cx="10334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6334187" y="1723049"/>
            <a:ext cx="452725" cy="443443"/>
          </a:xfrm>
          <a:prstGeom prst="arc">
            <a:avLst>
              <a:gd name="adj1" fmla="val 14855291"/>
              <a:gd name="adj2" fmla="val 4318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68212" y="16637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flipH="1">
            <a:off x="6208350" y="1643390"/>
            <a:ext cx="2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  <a:endParaRPr lang="en-US" smtClean="0"/>
          </a:p>
        </p:txBody>
      </p:sp>
      <p:sp>
        <p:nvSpPr>
          <p:cNvPr id="37" name="TextBox 36"/>
          <p:cNvSpPr txBox="1"/>
          <p:nvPr/>
        </p:nvSpPr>
        <p:spPr>
          <a:xfrm>
            <a:off x="6479734" y="142329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𝚹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113855" y="4686362"/>
            <a:ext cx="0" cy="75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02280" y="4697937"/>
            <a:ext cx="29595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1050224" y="4686362"/>
            <a:ext cx="0" cy="75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02280" y="5428527"/>
            <a:ext cx="2959519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420847" y="4683492"/>
            <a:ext cx="947" cy="74240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20847" y="4871463"/>
            <a:ext cx="6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D/2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836125" y="5508534"/>
            <a:ext cx="16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Symmetry axis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7580487" y="4885271"/>
            <a:ext cx="6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0841151" y="4890326"/>
            <a:ext cx="82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Outlet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102280" y="4607198"/>
            <a:ext cx="2959519" cy="7754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102281" y="4519873"/>
            <a:ext cx="2959518" cy="827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449125" y="4166581"/>
            <a:ext cx="6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48210" y="4478982"/>
            <a:ext cx="2022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Domain geometry</a:t>
            </a:r>
            <a:endParaRPr lang="en-US" sz="2800" dirty="0"/>
          </a:p>
        </p:txBody>
      </p:sp>
      <p:sp>
        <p:nvSpPr>
          <p:cNvPr id="54" name="Notched Right Arrow 53"/>
          <p:cNvSpPr/>
          <p:nvPr/>
        </p:nvSpPr>
        <p:spPr>
          <a:xfrm>
            <a:off x="6284737" y="4711526"/>
            <a:ext cx="766545" cy="518556"/>
          </a:xfrm>
          <a:prstGeom prst="notchedRightArrow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13" y="2862335"/>
            <a:ext cx="2231287" cy="310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problem dimensions (2D vs. 3D)</a:t>
            </a:r>
          </a:p>
          <a:p>
            <a:r>
              <a:rPr lang="en-US" dirty="0" smtClean="0"/>
              <a:t>Create the outline</a:t>
            </a:r>
          </a:p>
          <a:p>
            <a:r>
              <a:rPr lang="en-US" dirty="0" smtClean="0"/>
              <a:t>Set dimensions</a:t>
            </a:r>
          </a:p>
          <a:p>
            <a:r>
              <a:rPr lang="en-US" dirty="0" smtClean="0"/>
              <a:t>Create surfaces</a:t>
            </a:r>
          </a:p>
          <a:p>
            <a:r>
              <a:rPr lang="en-US" dirty="0" smtClean="0"/>
              <a:t>Specify fluid/solid volumes</a:t>
            </a:r>
          </a:p>
          <a:p>
            <a:r>
              <a:rPr lang="en-US" dirty="0" smtClean="0"/>
              <a:t>Save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resolution requirements</a:t>
            </a:r>
          </a:p>
          <a:p>
            <a:r>
              <a:rPr lang="en-US" dirty="0" smtClean="0"/>
              <a:t>Automatic mesh generation</a:t>
            </a:r>
          </a:p>
          <a:p>
            <a:r>
              <a:rPr lang="en-US" dirty="0" smtClean="0"/>
              <a:t>Constrained mesh generation</a:t>
            </a:r>
          </a:p>
          <a:p>
            <a:r>
              <a:rPr lang="en-US" dirty="0" smtClean="0"/>
              <a:t>Meshing edges</a:t>
            </a:r>
          </a:p>
          <a:p>
            <a:r>
              <a:rPr lang="en-US" dirty="0" smtClean="0"/>
              <a:t>Meshing surfaces</a:t>
            </a:r>
          </a:p>
          <a:p>
            <a:r>
              <a:rPr lang="en-US" dirty="0" smtClean="0"/>
              <a:t>Checking grid size</a:t>
            </a:r>
          </a:p>
          <a:p>
            <a:r>
              <a:rPr lang="en-US" dirty="0" smtClean="0"/>
              <a:t>Labeling boundaries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settings and model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options</a:t>
            </a:r>
          </a:p>
          <a:p>
            <a:r>
              <a:rPr lang="en-US" dirty="0" smtClean="0"/>
              <a:t>Parallel processing</a:t>
            </a:r>
          </a:p>
          <a:p>
            <a:r>
              <a:rPr lang="en-US" dirty="0" smtClean="0"/>
              <a:t>Checking mesh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settings and model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Solver options</a:t>
            </a:r>
            <a:br>
              <a:rPr lang="en-US" dirty="0" smtClean="0"/>
            </a:br>
            <a:r>
              <a:rPr lang="en-US" dirty="0" smtClean="0"/>
              <a:t>- Pressure-Based</a:t>
            </a:r>
            <a:br>
              <a:rPr lang="en-US" dirty="0" smtClean="0"/>
            </a:br>
            <a:r>
              <a:rPr lang="en-US" dirty="0" smtClean="0"/>
              <a:t>- Absolute velocity formulation</a:t>
            </a:r>
            <a:br>
              <a:rPr lang="en-US" dirty="0" smtClean="0"/>
            </a:br>
            <a:r>
              <a:rPr lang="en-US" dirty="0" smtClean="0"/>
              <a:t>-Axisymmetric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-Gravity</a:t>
            </a:r>
          </a:p>
          <a:p>
            <a:r>
              <a:rPr lang="en-US" dirty="0" smtClean="0"/>
              <a:t>Choosing solution model</a:t>
            </a:r>
            <a:br>
              <a:rPr lang="en-US" dirty="0" smtClean="0"/>
            </a:br>
            <a:r>
              <a:rPr lang="en-US" dirty="0" smtClean="0"/>
              <a:t>-Viscous model (Inviscid, Laminar, k-eps, LES,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Define fluid material</a:t>
            </a:r>
            <a:endParaRPr lang="en-US" dirty="0" smtClean="0"/>
          </a:p>
          <a:p>
            <a:r>
              <a:rPr lang="en-US" dirty="0" smtClean="0"/>
              <a:t>Set boundary conditions</a:t>
            </a:r>
          </a:p>
          <a:p>
            <a:r>
              <a:rPr lang="en-US" dirty="0" smtClean="0"/>
              <a:t>Set reference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convergence criteria</a:t>
            </a:r>
          </a:p>
          <a:p>
            <a:r>
              <a:rPr lang="en-US" dirty="0" smtClean="0"/>
              <a:t>Setup monitors</a:t>
            </a:r>
          </a:p>
          <a:p>
            <a:r>
              <a:rPr lang="en-US" dirty="0" smtClean="0"/>
              <a:t>Iterate till convergence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Pressure contours</a:t>
            </a:r>
          </a:p>
          <a:p>
            <a:r>
              <a:rPr lang="en-US" dirty="0" smtClean="0"/>
              <a:t>Velocity contours</a:t>
            </a:r>
          </a:p>
          <a:p>
            <a:r>
              <a:rPr lang="en-US" dirty="0" smtClean="0"/>
              <a:t>Velocity profile</a:t>
            </a:r>
          </a:p>
          <a:p>
            <a:r>
              <a:rPr lang="en-US" dirty="0" smtClean="0"/>
              <a:t>Export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279</Words>
  <Application>Microsoft Macintosh PowerPoint</Application>
  <PresentationFormat>Widescreen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Georgia</vt:lpstr>
      <vt:lpstr>Mangal</vt:lpstr>
      <vt:lpstr>Arial</vt:lpstr>
      <vt:lpstr>Office Theme</vt:lpstr>
      <vt:lpstr>ANSYS FLUENT</vt:lpstr>
      <vt:lpstr>Outline</vt:lpstr>
      <vt:lpstr>Problem analysis: Laminar fully developed pipe flow</vt:lpstr>
      <vt:lpstr>Creating geometry</vt:lpstr>
      <vt:lpstr>Computational grid</vt:lpstr>
      <vt:lpstr>FLUENT settings and model setup</vt:lpstr>
      <vt:lpstr>FLUENT settings and model setup</vt:lpstr>
      <vt:lpstr>Numerical solution</vt:lpstr>
      <vt:lpstr>Checking the results</vt:lpstr>
      <vt:lpstr>Post-processing and validation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Fluent </dc:title>
  <dc:creator>Nasiri, Farshad</dc:creator>
  <cp:lastModifiedBy>Nasiri, Farshad</cp:lastModifiedBy>
  <cp:revision>39</cp:revision>
  <dcterms:created xsi:type="dcterms:W3CDTF">2017-08-21T14:49:15Z</dcterms:created>
  <dcterms:modified xsi:type="dcterms:W3CDTF">2017-09-21T21:55:45Z</dcterms:modified>
</cp:coreProperties>
</file>