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5"/>
    <p:restoredTop sz="94746"/>
  </p:normalViewPr>
  <p:slideViewPr>
    <p:cSldViewPr snapToGrid="0" snapToObjects="1">
      <p:cViewPr varScale="1">
        <p:scale>
          <a:sx n="197" d="100"/>
          <a:sy n="197" d="100"/>
        </p:scale>
        <p:origin x="20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09A1C-3696-4741-A647-350AE3C921B1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6E5A3-D0AD-0E4E-9AAC-25E46393C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3E0D-94A8-874B-91F4-908CDAF75109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7FD7-5C57-DC48-9941-97B0C54FAAE4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3AD-57A4-D344-8D27-F5BB526FD72C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01980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42" y="1081881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63481"/>
            <a:ext cx="2743200" cy="365125"/>
          </a:xfrm>
        </p:spPr>
        <p:txBody>
          <a:bodyPr/>
          <a:lstStyle/>
          <a:p>
            <a:fld id="{C9CE6B5D-AD62-D54E-8D3A-B67EB1033C0A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6348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3481"/>
            <a:ext cx="2743200" cy="365125"/>
          </a:xfrm>
        </p:spPr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838200" cy="8382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838200" y="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3682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EB-E2C5-B249-A3B6-F1C7A5E9CB76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EA27-B9AC-CD44-BF17-5C5F82679595}" type="datetime1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771-DA88-C14F-BD6F-7B34111EF897}" type="datetime1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FFE-511B-0745-9832-403B355D1856}" type="datetime1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5A7-2F58-7948-9E7D-927F708A0FF1}" type="datetime1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33E-4E29-C74D-861C-CB6CE9F7EA86}" type="datetime1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DA44-2432-AE48-A1B4-DE4BB31CA654}" type="datetime1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1805-AF95-2245-993C-4B31D2671EFC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58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3400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MESH GENERATION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4606"/>
            <a:ext cx="9144000" cy="1655762"/>
          </a:xfrm>
        </p:spPr>
        <p:txBody>
          <a:bodyPr/>
          <a:lstStyle/>
          <a:p>
            <a:r>
              <a:rPr lang="en-US" dirty="0" smtClean="0"/>
              <a:t>Applied Computational Fluid Dynamics</a:t>
            </a:r>
          </a:p>
          <a:p>
            <a:r>
              <a:rPr lang="en-US" dirty="0" smtClean="0"/>
              <a:t>MAE 6220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mesh </a:t>
            </a:r>
            <a:r>
              <a:rPr lang="en-US" dirty="0" smtClean="0"/>
              <a:t>elements</a:t>
            </a:r>
            <a:endParaRPr lang="en-US" dirty="0"/>
          </a:p>
          <a:p>
            <a:r>
              <a:rPr lang="en-US" dirty="0" smtClean="0"/>
              <a:t>General refinement settings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is mesh quality important?</a:t>
            </a:r>
          </a:p>
          <a:p>
            <a:r>
              <a:rPr lang="en-US" dirty="0" smtClean="0"/>
              <a:t>Mesh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Boundary layer treatment</a:t>
            </a:r>
          </a:p>
          <a:p>
            <a:r>
              <a:rPr lang="en-US" dirty="0" smtClean="0"/>
              <a:t>Multi-zone mesh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243683"/>
            <a:ext cx="10515600" cy="1325563"/>
          </a:xfrm>
        </p:spPr>
        <p:txBody>
          <a:bodyPr/>
          <a:lstStyle/>
          <a:p>
            <a:r>
              <a:rPr lang="en-US" dirty="0" smtClean="0"/>
              <a:t>Types of mesh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11" y="1972468"/>
            <a:ext cx="3667125" cy="3400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4" y="1972468"/>
            <a:ext cx="3190875" cy="1371600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931663" y="1014986"/>
            <a:ext cx="826395" cy="63786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2-D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34175" y="1048433"/>
            <a:ext cx="826395" cy="63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241657"/>
            <a:ext cx="10515600" cy="1325563"/>
          </a:xfrm>
        </p:spPr>
        <p:txBody>
          <a:bodyPr/>
          <a:lstStyle/>
          <a:p>
            <a:r>
              <a:rPr lang="en-US" dirty="0" smtClean="0"/>
              <a:t>Quadrilateral vs. Triangles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61885"/>
              </p:ext>
            </p:extLst>
          </p:nvPr>
        </p:nvGraphicFramePr>
        <p:xfrm>
          <a:off x="1941208" y="1452483"/>
          <a:ext cx="8127999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Quadrilateral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Errors made at opposite cell faces partially cancel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Easier to follow streamlines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Slower</a:t>
                      </a:r>
                      <a:r>
                        <a:rPr lang="en-US" baseline="0" dirty="0" smtClean="0"/>
                        <a:t> mesh generation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More difficult to handle complex geometries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Fast mesh generation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Can handle any geometry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Less accurate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1208" y="5700409"/>
            <a:ext cx="809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J.H </a:t>
            </a:r>
            <a:r>
              <a:rPr lang="en-US" sz="1200" dirty="0" err="1" smtClean="0"/>
              <a:t>Ferziger</a:t>
            </a:r>
            <a:r>
              <a:rPr lang="en-US" sz="1200" dirty="0" smtClean="0"/>
              <a:t>, M. </a:t>
            </a:r>
            <a:r>
              <a:rPr lang="en-US" sz="1200" dirty="0" err="1" smtClean="0"/>
              <a:t>Peric</a:t>
            </a:r>
            <a:r>
              <a:rPr lang="en-US" sz="1200" dirty="0" smtClean="0"/>
              <a:t>; </a:t>
            </a:r>
            <a:r>
              <a:rPr lang="en-US" sz="1200" i="1" dirty="0" smtClean="0"/>
              <a:t>Computational Methods for Fluid Dynamics</a:t>
            </a:r>
            <a:r>
              <a:rPr lang="en-US" sz="1200" dirty="0" smtClean="0"/>
              <a:t>; Springer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483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1042" y="1081881"/>
            <a:ext cx="5744984" cy="637862"/>
          </a:xfrm>
        </p:spPr>
        <p:txBody>
          <a:bodyPr/>
          <a:lstStyle/>
          <a:p>
            <a:r>
              <a:rPr lang="en-US" dirty="0" smtClean="0"/>
              <a:t>Finite volume approach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mesh quality </a:t>
            </a:r>
            <a:r>
              <a:rPr lang="en-US" dirty="0" err="1" smtClean="0"/>
              <a:t>imortant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497" y="993675"/>
            <a:ext cx="2601985" cy="2292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1042" y="1778681"/>
                <a:ext cx="3698833" cy="898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𝜙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𝜙𝜌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∀</m:t>
                              </m:r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𝜙𝜌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42" y="1778681"/>
                <a:ext cx="3698833" cy="8984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736523" y="3045306"/>
            <a:ext cx="3416877" cy="2797766"/>
            <a:chOff x="345440" y="356294"/>
            <a:chExt cx="3545359" cy="2902968"/>
          </a:xfrm>
        </p:grpSpPr>
        <p:sp>
          <p:nvSpPr>
            <p:cNvPr id="8" name="Triangle 7"/>
            <p:cNvSpPr/>
            <p:nvPr/>
          </p:nvSpPr>
          <p:spPr>
            <a:xfrm>
              <a:off x="345440" y="909319"/>
              <a:ext cx="2499361" cy="234994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/>
            <p:cNvSpPr/>
            <p:nvPr/>
          </p:nvSpPr>
          <p:spPr>
            <a:xfrm rot="3747225">
              <a:off x="1684754" y="796545"/>
              <a:ext cx="2646296" cy="1765794"/>
            </a:xfrm>
            <a:prstGeom prst="triangle">
              <a:avLst>
                <a:gd name="adj" fmla="val 10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26231" y="2485219"/>
              <a:ext cx="193040" cy="193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11112" y="2373459"/>
              <a:ext cx="193040" cy="193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3974" y="2447426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4860" y="202692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221408" y="1769968"/>
              <a:ext cx="401182" cy="2681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26671" y="133624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surf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929477" y="3918760"/>
            <a:ext cx="3478206" cy="7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Velocity at the surface has to </a:t>
            </a:r>
            <a:r>
              <a:rPr lang="en-US" smtClean="0"/>
              <a:t>be interpolated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81881"/>
            <a:ext cx="3097558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Element quality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Skewness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statistics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3937932" y="1551963"/>
            <a:ext cx="201336" cy="66103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11274" y="13672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	Perfect cube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11273" y="2022045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	Zero or negative volume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3865927" y="3071450"/>
            <a:ext cx="201336" cy="66103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39269" y="28867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	Degenerate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9268" y="3541532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	Equilateral or equiangular element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46" y="2584216"/>
            <a:ext cx="3306179" cy="26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648" y="1035946"/>
            <a:ext cx="2463639" cy="54461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1152 elements (~32 x 32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Highly skewed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237197"/>
            <a:ext cx="10515600" cy="1325563"/>
          </a:xfrm>
        </p:spPr>
        <p:txBody>
          <a:bodyPr/>
          <a:lstStyle/>
          <a:p>
            <a:r>
              <a:rPr lang="en-US" dirty="0" smtClean="0"/>
              <a:t>Mesh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9" t="11727" r="21672" b="14658"/>
          <a:stretch/>
        </p:blipFill>
        <p:spPr>
          <a:xfrm>
            <a:off x="412648" y="1621483"/>
            <a:ext cx="3657601" cy="365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1" t="12052" r="21763" b="14984"/>
          <a:stretch/>
        </p:blipFill>
        <p:spPr>
          <a:xfrm>
            <a:off x="4323183" y="1621483"/>
            <a:ext cx="3673930" cy="3657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5391807" y="1169524"/>
            <a:ext cx="13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0" t="12859" r="6599" b="16133"/>
          <a:stretch/>
        </p:blipFill>
        <p:spPr>
          <a:xfrm>
            <a:off x="8250047" y="1621482"/>
            <a:ext cx="363696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layer </a:t>
            </a:r>
            <a:r>
              <a:rPr lang="en-US" dirty="0" smtClean="0"/>
              <a:t>treatment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11027" b="8477"/>
          <a:stretch/>
        </p:blipFill>
        <p:spPr>
          <a:xfrm>
            <a:off x="5275921" y="839894"/>
            <a:ext cx="4792134" cy="25937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0961" b="8543"/>
          <a:stretch/>
        </p:blipFill>
        <p:spPr>
          <a:xfrm>
            <a:off x="5275921" y="3429855"/>
            <a:ext cx="4792134" cy="259303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467080" y="4573973"/>
            <a:ext cx="1551093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2648" y="1035946"/>
            <a:ext cx="3193071" cy="209636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100 nodes on the cylinder in both cases</a:t>
            </a:r>
          </a:p>
          <a:p>
            <a:r>
              <a:rPr lang="en-US" sz="1400" dirty="0" smtClean="0"/>
              <a:t>Asymmetric grid that does not follow streamlines cannot predict the separation point correctly.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5252" y="3529914"/>
            <a:ext cx="148149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X-Velocity Contours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5052" y="4281129"/>
            <a:ext cx="10855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Flow direction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50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t="14825" r="708" b="9863"/>
          <a:stretch/>
        </p:blipFill>
        <p:spPr>
          <a:xfrm>
            <a:off x="1319675" y="856034"/>
            <a:ext cx="10034125" cy="516494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Multi-zone mesh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44184" y="2976555"/>
            <a:ext cx="796043" cy="796043"/>
          </a:xfrm>
          <a:prstGeom prst="rect">
            <a:avLst/>
          </a:prstGeom>
          <a:noFill/>
          <a:ln w="412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49382" y="2976556"/>
            <a:ext cx="2994804" cy="5572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11266" y="3750354"/>
            <a:ext cx="1528961" cy="19259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4198" y="951356"/>
            <a:ext cx="2310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X-Velocity Contours 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2" t="19257" r="23606" b="17405"/>
          <a:stretch/>
        </p:blipFill>
        <p:spPr>
          <a:xfrm>
            <a:off x="449382" y="3545851"/>
            <a:ext cx="2261883" cy="21334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498304" y="4525253"/>
            <a:ext cx="164037" cy="188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9132" y="3236076"/>
            <a:ext cx="5677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0328" y="2482993"/>
            <a:ext cx="12698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Boundary Layer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444184" y="2729774"/>
            <a:ext cx="193961" cy="485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250</Words>
  <Application>Microsoft Macintosh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Georgia</vt:lpstr>
      <vt:lpstr>Mangal</vt:lpstr>
      <vt:lpstr>Times New Roman</vt:lpstr>
      <vt:lpstr>Arial</vt:lpstr>
      <vt:lpstr>Office Theme</vt:lpstr>
      <vt:lpstr>MESH GENERATION</vt:lpstr>
      <vt:lpstr>Outline</vt:lpstr>
      <vt:lpstr>Types of mesh elements</vt:lpstr>
      <vt:lpstr>Quadrilateral vs. Triangles</vt:lpstr>
      <vt:lpstr>Why is mesh quality imortant?</vt:lpstr>
      <vt:lpstr>Mesh statistics</vt:lpstr>
      <vt:lpstr>Mesh statistics</vt:lpstr>
      <vt:lpstr>Boundary layer treatment</vt:lpstr>
      <vt:lpstr>Multi-zone mesh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Fluent </dc:title>
  <dc:creator>Nasiri, Farshad</dc:creator>
  <cp:lastModifiedBy>Nasiri, Farshad</cp:lastModifiedBy>
  <cp:revision>74</cp:revision>
  <dcterms:created xsi:type="dcterms:W3CDTF">2017-08-21T14:49:15Z</dcterms:created>
  <dcterms:modified xsi:type="dcterms:W3CDTF">2017-10-20T15:23:16Z</dcterms:modified>
</cp:coreProperties>
</file>