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9" r:id="rId5"/>
    <p:sldId id="273" r:id="rId6"/>
    <p:sldId id="258" r:id="rId7"/>
    <p:sldId id="259" r:id="rId8"/>
    <p:sldId id="260" r:id="rId9"/>
    <p:sldId id="271" r:id="rId10"/>
    <p:sldId id="272" r:id="rId11"/>
    <p:sldId id="265" r:id="rId12"/>
    <p:sldId id="266" r:id="rId13"/>
    <p:sldId id="261" r:id="rId14"/>
    <p:sldId id="262" r:id="rId15"/>
    <p:sldId id="264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11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09A1C-3696-4741-A647-350AE3C921B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6E5A3-D0AD-0E4E-9AAC-25E46393C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6E5A3-D0AD-0E4E-9AAC-25E46393C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3E0D-94A8-874B-91F4-908CDAF75109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7FD7-5C57-DC48-9941-97B0C54FAAE4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3AD-57A4-D344-8D27-F5BB526FD72C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019800"/>
            <a:ext cx="11353800" cy="8382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042" y="1081881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63481"/>
            <a:ext cx="2743200" cy="365125"/>
          </a:xfrm>
        </p:spPr>
        <p:txBody>
          <a:bodyPr/>
          <a:lstStyle/>
          <a:p>
            <a:fld id="{C9CE6B5D-AD62-D54E-8D3A-B67EB1033C0A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6348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63481"/>
            <a:ext cx="2743200" cy="365125"/>
          </a:xfrm>
        </p:spPr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838200" cy="8382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838200" y="0"/>
            <a:ext cx="11353800" cy="8382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3682"/>
            <a:ext cx="10515600" cy="1325563"/>
          </a:xfrm>
        </p:spPr>
        <p:txBody>
          <a:bodyPr>
            <a:normAutofit/>
          </a:bodyPr>
          <a:lstStyle>
            <a:lvl1pPr>
              <a:defRPr sz="3200" b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EB-E2C5-B249-A3B6-F1C7A5E9CB76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EA27-B9AC-CD44-BF17-5C5F82679595}" type="datetime1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771-DA88-C14F-BD6F-7B34111EF897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FFE-511B-0745-9832-403B355D1856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5A7-2F58-7948-9E7D-927F708A0FF1}" type="datetime1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33E-4E29-C74D-861C-CB6CE9F7EA86}" type="datetime1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DA44-2432-AE48-A1B4-DE4BB31CA654}" type="datetime1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1805-AF95-2245-993C-4B31D2671EFC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58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334000"/>
            <a:ext cx="12192000" cy="15240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TURBULENCE MODELING IN FLUET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74606"/>
            <a:ext cx="9144000" cy="1655762"/>
          </a:xfrm>
        </p:spPr>
        <p:txBody>
          <a:bodyPr/>
          <a:lstStyle/>
          <a:p>
            <a:r>
              <a:rPr lang="en-US" dirty="0" smtClean="0"/>
              <a:t>Applied Computational Fluid Dynamics</a:t>
            </a:r>
          </a:p>
          <a:p>
            <a:r>
              <a:rPr lang="en-US" dirty="0" smtClean="0"/>
              <a:t>MAE 6220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340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Spalart-Allmaras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81881"/>
            <a:ext cx="3786188" cy="45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Spalart-Allmaras (1 eq.)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 (2 eq.)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 smtClean="0"/>
                  <a:t> (2 eq.)</a:t>
                </a:r>
              </a:p>
              <a:p>
                <a:r>
                  <a:rPr lang="en-US" dirty="0" smtClean="0"/>
                  <a:t>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𝑘𝑙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Transition SST</a:t>
                </a:r>
              </a:p>
              <a:p>
                <a:r>
                  <a:rPr lang="en-US" dirty="0" smtClean="0"/>
                  <a:t>RSM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turbulence models in FLUENT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74192" y="1188561"/>
            <a:ext cx="0" cy="2947194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06052" y="112768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Less expensive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06052" y="3678554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Spalart-Allmaras (1 eq.)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(2 eq.)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(2 eq.)</a:t>
                </a:r>
              </a:p>
              <a:p>
                <a:r>
                  <a:rPr lang="en-US" dirty="0" smtClean="0"/>
                  <a:t>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𝑘𝑙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Transition SST</a:t>
                </a:r>
              </a:p>
              <a:p>
                <a:r>
                  <a:rPr lang="en-US" dirty="0" smtClean="0"/>
                  <a:t>RSM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turbulence models in FLUENT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74192" y="1188561"/>
            <a:ext cx="0" cy="2947194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06052" y="112768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Less expensive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06052" y="3678554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RANS turbulence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21040"/>
                  </p:ext>
                </p:extLst>
              </p:nvPr>
            </p:nvGraphicFramePr>
            <p:xfrm>
              <a:off x="356796" y="1189459"/>
              <a:ext cx="11478408" cy="4480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826136"/>
                    <a:gridCol w="3826136"/>
                    <a:gridCol w="3826136"/>
                  </a:tblGrid>
                  <a:tr h="150984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Model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Pros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Cons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7461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Spalart-Allmaras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Economical.</a:t>
                          </a:r>
                          <a:r>
                            <a:rPr lang="en-US" sz="1400" baseline="0" dirty="0" smtClean="0"/>
                            <a:t> Good for simple flows. Optimized for boundary layers.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Not very accurate at predicting complex flows (recirculation, shear</a:t>
                          </a:r>
                          <a:r>
                            <a:rPr lang="en-US" sz="1400" baseline="0" dirty="0" smtClean="0"/>
                            <a:t> flows etc.).</a:t>
                          </a:r>
                        </a:p>
                      </a:txBody>
                      <a:tcPr/>
                    </a:tc>
                  </a:tr>
                  <a:tr h="4907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Standard</a:t>
                          </a:r>
                          <a:r>
                            <a:rPr lang="en-US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aseline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baseline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400" baseline="0" smtClean="0">
                                  <a:latin typeface="Cambria Math" charset="0"/>
                                </a:rPr>
                                <m:t>𝜖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Robust,</a:t>
                          </a:r>
                          <a:r>
                            <a:rPr lang="en-US" sz="1400" baseline="0" dirty="0" smtClean="0"/>
                            <a:t> economical, most widely used model. Performance data available.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Not accurate at predicting complex</a:t>
                          </a:r>
                          <a:r>
                            <a:rPr lang="en-US" sz="1400" baseline="0" dirty="0" smtClean="0"/>
                            <a:t> flow with severe pressure gradients, high curvatures or swirl. Needs special near wall treatment.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7461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400" smtClean="0">
                                  <a:latin typeface="Cambria Math" charset="0"/>
                                </a:rPr>
                                <m:t>𝜖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Better at predicting recirculation and swirl</a:t>
                          </a:r>
                          <a:r>
                            <a:rPr lang="en-US" sz="1400" baseline="0" dirty="0" smtClean="0"/>
                            <a:t>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Isotropic</a:t>
                          </a:r>
                          <a:r>
                            <a:rPr lang="en-US" sz="1400" baseline="0" dirty="0" smtClean="0"/>
                            <a:t> eddy viscosity assumption can impose limitations. Near wall treatment needed.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74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Realizable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400" smtClean="0">
                                  <a:latin typeface="Cambria Math" charset="0"/>
                                </a:rPr>
                                <m:t>𝜖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Offers largely the same benefits</a:t>
                          </a:r>
                          <a:r>
                            <a:rPr lang="en-US" sz="1400" baseline="0" dirty="0" smtClean="0"/>
                            <a:t> as RNG but gives better results for round-jets.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Isotropic</a:t>
                          </a:r>
                          <a:r>
                            <a:rPr lang="en-US" sz="1400" baseline="0" dirty="0" smtClean="0"/>
                            <a:t> eddy viscosity assumption can impose limitations. Near wall treatment needed.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  <a:tr h="3774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latin typeface="Cambria Math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Performs well near the surface and in adverse pressure gradient flows. Performs</a:t>
                          </a:r>
                          <a:r>
                            <a:rPr lang="en-US" sz="1400" baseline="0" dirty="0" smtClean="0"/>
                            <a:t> well at low Re.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Not accurate for</a:t>
                          </a:r>
                          <a:r>
                            <a:rPr lang="en-US" sz="1400" baseline="0" dirty="0" smtClean="0"/>
                            <a:t> free shear flows.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7461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Reynolds Stress Model</a:t>
                          </a:r>
                          <a:r>
                            <a:rPr lang="en-US" sz="1400" baseline="0" dirty="0" smtClean="0"/>
                            <a:t> (RSM)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Physically most complete model (history, transport, and anisotropy of turbulent stresses are all accounted for).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Requires more CPU effort; tightly coupled momentum and turbulence equations. Stiff equations.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21040"/>
                  </p:ext>
                </p:extLst>
              </p:nvPr>
            </p:nvGraphicFramePr>
            <p:xfrm>
              <a:off x="356796" y="1189459"/>
              <a:ext cx="11478408" cy="4480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826136"/>
                    <a:gridCol w="3826136"/>
                    <a:gridCol w="3826136"/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Model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Pros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Cons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Spalart-Allmaras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Economical.</a:t>
                          </a:r>
                          <a:r>
                            <a:rPr lang="en-US" sz="1400" baseline="0" dirty="0" smtClean="0"/>
                            <a:t> Good for simple flows</a:t>
                          </a:r>
                          <a:r>
                            <a:rPr lang="en-US" sz="1400" baseline="0" dirty="0" smtClean="0"/>
                            <a:t>. Optimized for boundary layers.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Not very accurate at predicting complex flows (recirculation, shear</a:t>
                          </a:r>
                          <a:r>
                            <a:rPr lang="en-US" sz="1400" baseline="0" dirty="0" smtClean="0"/>
                            <a:t> flows etc.).</a:t>
                          </a:r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9" t="-115000" r="-20063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Robust,</a:t>
                          </a:r>
                          <a:r>
                            <a:rPr lang="en-US" sz="1400" baseline="0" dirty="0" smtClean="0"/>
                            <a:t> economical, most widely used model. Performance data available.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Not accurate at predicting complex</a:t>
                          </a:r>
                          <a:r>
                            <a:rPr lang="en-US" sz="1400" baseline="0" dirty="0" smtClean="0"/>
                            <a:t> flow with severe pressure gradients, high curvatures or swirl. Needs special near wall treatment.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9" t="-213223" r="-200637" b="-3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Better at predicting recirculation and swirl</a:t>
                          </a:r>
                          <a:r>
                            <a:rPr lang="en-US" sz="1400" baseline="0" dirty="0" smtClean="0"/>
                            <a:t>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Isotropic</a:t>
                          </a:r>
                          <a:r>
                            <a:rPr lang="en-US" sz="1400" baseline="0" dirty="0" smtClean="0"/>
                            <a:t> eddy viscosity assumption can impose limitations. Near wall treatment needed.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9" t="-315833" r="-200637" b="-2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Offers largely the same benefits</a:t>
                          </a:r>
                          <a:r>
                            <a:rPr lang="en-US" sz="1400" baseline="0" dirty="0" smtClean="0"/>
                            <a:t> as RNG but gives better results for round-jets.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Isotropic</a:t>
                          </a:r>
                          <a:r>
                            <a:rPr lang="en-US" sz="1400" baseline="0" dirty="0" smtClean="0"/>
                            <a:t> eddy viscosity assumption can impose limitations. Near wall treatment needed.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9" t="-415833" r="-200637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Performs well near the surface and in adverse pressure gradient flows. Performs</a:t>
                          </a:r>
                          <a:r>
                            <a:rPr lang="en-US" sz="1400" baseline="0" dirty="0" smtClean="0"/>
                            <a:t> well at low Re.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Not accurate for</a:t>
                          </a:r>
                          <a:r>
                            <a:rPr lang="en-US" sz="1400" baseline="0" dirty="0" smtClean="0"/>
                            <a:t> free shear flows.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Reynolds Stress Model</a:t>
                          </a:r>
                          <a:r>
                            <a:rPr lang="en-US" sz="1400" baseline="0" dirty="0" smtClean="0"/>
                            <a:t> (RSM)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Physically most complete model (history, transport, and anisotropy of turbulent stresses are all accounted for).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Requires more CPU effort; tightly coupled momentum and turbulence equations. Stiff equations.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0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41042" y="871369"/>
                <a:ext cx="10515600" cy="512064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900" dirty="0" smtClean="0"/>
                  <a:t>Spalart-Allmaras</a:t>
                </a:r>
                <a:r>
                  <a:rPr lang="en-US" sz="1900" dirty="0"/>
                  <a:t> </a:t>
                </a:r>
                <a:r>
                  <a:rPr lang="en-US" sz="1900" dirty="0" smtClean="0"/>
                  <a:t>model</a:t>
                </a:r>
                <a:r>
                  <a:rPr lang="en-US" sz="1900" dirty="0"/>
                  <a:t> 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𝜈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16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charset="0"/>
                          </a:rPr>
                          <m:t>𝜈</m:t>
                        </m:r>
                      </m:e>
                    </m:acc>
                    <m:r>
                      <a:rPr lang="en-US" sz="1600" i="1">
                        <a:latin typeface="Cambria Math" charset="0"/>
                      </a:rPr>
                      <m:t>𝑓</m:t>
                    </m:r>
                  </m:oMath>
                </a14:m>
                <a:endParaRPr lang="en-US" sz="1600" i="1" dirty="0" smtClean="0">
                  <a:latin typeface="Cambria Math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𝑓</m:t>
                    </m:r>
                    <m:r>
                      <a:rPr lang="en-US" sz="1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16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16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16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600" i="1" dirty="0" smtClean="0">
                  <a:latin typeface="Cambria Math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𝜒</m:t>
                    </m:r>
                    <m:r>
                      <a:rPr lang="en-US" sz="1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𝜈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𝜈</m:t>
                        </m:r>
                      </m:den>
                    </m:f>
                  </m:oMath>
                </a14:m>
                <a:endParaRPr lang="en-US" sz="1600" dirty="0"/>
              </a:p>
              <a:p>
                <a:pPr>
                  <a:lnSpc>
                    <a:spcPct val="120000"/>
                  </a:lnSpc>
                </a:pPr>
                <a:r>
                  <a:rPr lang="en-US" sz="1600" dirty="0"/>
                  <a:t>Solve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1600" dirty="0"/>
                  <a:t> transport with model equation for the RHS</a:t>
                </a:r>
                <a:r>
                  <a:rPr lang="en-US" sz="1600" dirty="0" smtClean="0"/>
                  <a:t>.</a:t>
                </a:r>
                <a:endParaRPr lang="en-US" sz="1600" dirty="0"/>
              </a:p>
              <a:p>
                <a:pPr>
                  <a:lnSpc>
                    <a:spcPct val="120000"/>
                  </a:lnSpc>
                </a:pPr>
                <a:r>
                  <a:rPr lang="en-US" sz="1600" dirty="0"/>
                  <a:t>Prescribe the value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1600" dirty="0"/>
                  <a:t> at the inlet according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charset="0"/>
                          </a:rPr>
                          <m:t>𝜈</m:t>
                        </m:r>
                      </m:e>
                    </m:acc>
                    <m:r>
                      <a:rPr lang="en-US" sz="160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1600" i="1">
                        <a:latin typeface="Cambria Math" charset="0"/>
                      </a:rPr>
                      <m:t> (</m:t>
                    </m:r>
                    <m:r>
                      <a:rPr lang="en-US" sz="1600" i="1">
                        <a:latin typeface="Cambria Math" charset="0"/>
                      </a:rPr>
                      <m:t>𝑈</m:t>
                    </m:r>
                    <m:r>
                      <a:rPr lang="en-US" sz="1600" i="1">
                        <a:latin typeface="Cambria Math" charset="0"/>
                      </a:rPr>
                      <m:t>×</m:t>
                    </m:r>
                    <m:r>
                      <a:rPr lang="en-US" sz="1600" i="1">
                        <a:latin typeface="Cambria Math" charset="0"/>
                      </a:rPr>
                      <m:t>𝐼</m:t>
                    </m:r>
                    <m:r>
                      <a:rPr lang="en-US" sz="1600" i="1">
                        <a:latin typeface="Cambria Math" charset="0"/>
                      </a:rPr>
                      <m:t>×</m:t>
                    </m:r>
                    <m:r>
                      <a:rPr lang="en-US" sz="1600" i="1">
                        <a:latin typeface="Cambria Math" charset="0"/>
                      </a:rPr>
                      <m:t>𝑙</m:t>
                    </m:r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𝑈</m:t>
                    </m:r>
                  </m:oMath>
                </a14:m>
                <a:r>
                  <a:rPr lang="en-US" sz="1600" dirty="0"/>
                  <a:t> is the mean flow velocity,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sz="1600" dirty="0"/>
                  <a:t> is turbulence intensity (usually 5%)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sz="1600" dirty="0"/>
                  <a:t> turbulent length scale. </a:t>
                </a:r>
                <a:r>
                  <a:rPr lang="en-US" sz="1600" dirty="0" smtClean="0"/>
                  <a:t>For </a:t>
                </a:r>
                <a:r>
                  <a:rPr lang="en-US" sz="1600" dirty="0"/>
                  <a:t>external flows, take turbulent length scale to be the momentum thickness. For internal flows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𝑙</m:t>
                    </m:r>
                    <m:r>
                      <a:rPr lang="en-US" sz="1600" i="1">
                        <a:latin typeface="Cambria Math" charset="0"/>
                      </a:rPr>
                      <m:t>=0.038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dirty="0"/>
                  <a:t> is the hydraulic diameter</a:t>
                </a:r>
                <a:r>
                  <a:rPr lang="en-US" sz="1600" dirty="0" smtClean="0"/>
                  <a:t>.</a:t>
                </a:r>
                <a:endParaRPr lang="en-US" sz="16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charset="0"/>
                      </a:rPr>
                      <m:t>𝑘</m:t>
                    </m:r>
                    <m:r>
                      <a:rPr lang="en-US" sz="1900" i="1">
                        <a:latin typeface="Cambria Math" charset="0"/>
                      </a:rPr>
                      <m:t>−</m:t>
                    </m:r>
                    <m:r>
                      <a:rPr lang="en-US" sz="1900" i="1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charset="0"/>
                      </a:rPr>
                      <m:t>𝑘</m:t>
                    </m:r>
                    <m:r>
                      <a:rPr lang="en-US" sz="1900" i="1">
                        <a:latin typeface="Cambria Math" charset="0"/>
                      </a:rPr>
                      <m:t>−</m:t>
                    </m:r>
                    <m:r>
                      <a:rPr lang="en-US" sz="1900" i="1"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sz="1900" dirty="0"/>
                  <a:t> models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charset="0"/>
                      </a:rPr>
                      <m:t>𝑘</m:t>
                    </m:r>
                    <m:r>
                      <a:rPr lang="en-US" sz="17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1700" i="1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7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latin typeface="Cambria Math" charset="0"/>
                              </a:rPr>
                              <m:t>𝑈</m:t>
                            </m:r>
                            <m:r>
                              <a:rPr lang="en-US" sz="1700" i="1">
                                <a:latin typeface="Cambria Math" charset="0"/>
                              </a:rPr>
                              <m:t>×</m:t>
                            </m:r>
                            <m:r>
                              <a:rPr lang="en-US" sz="1700" i="1">
                                <a:latin typeface="Cambria Math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17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i="1" dirty="0" smtClean="0"/>
                  <a:t> </a:t>
                </a:r>
                <a:endParaRPr lang="en-US" sz="1700" i="1" dirty="0" smtClean="0">
                  <a:latin typeface="Cambria Math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charset="0"/>
                      </a:rPr>
                      <m:t>𝜖</m:t>
                    </m:r>
                    <m:r>
                      <a:rPr lang="en-US" sz="17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700" i="1">
                            <a:latin typeface="Cambria Math" charset="0"/>
                          </a:rPr>
                          <m:t>𝜇</m:t>
                        </m:r>
                      </m:sub>
                      <m:sup>
                        <m:f>
                          <m:fPr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700" i="1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700" i="1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</m:sup>
                    </m:sSubSup>
                    <m:f>
                      <m:fPr>
                        <m:ctrlPr>
                          <a:rPr lang="en-US" sz="1700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7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i="1">
                                    <a:latin typeface="Cambria Math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7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sz="1700" i="1">
                            <a:latin typeface="Cambria Math" charset="0"/>
                          </a:rPr>
                          <m:t>𝑙</m:t>
                        </m:r>
                      </m:den>
                    </m:f>
                    <m:r>
                      <a:rPr lang="en-US" sz="1700" i="1">
                        <a:latin typeface="Cambria Math" charset="0"/>
                      </a:rPr>
                      <m:t> </m:t>
                    </m:r>
                    <m:r>
                      <a:rPr lang="en-US" sz="1700" b="0" i="1" smtClean="0">
                        <a:latin typeface="Cambria Math" charset="0"/>
                      </a:rPr>
                      <m:t>                       </m:t>
                    </m:r>
                    <m:sSub>
                      <m:sSubPr>
                        <m:ctrlPr>
                          <a:rPr lang="en-US" sz="17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700" b="0" i="1" smtClean="0">
                            <a:latin typeface="Cambria Math" charset="0"/>
                          </a:rPr>
                          <m:t>𝜇</m:t>
                        </m:r>
                      </m:sub>
                    </m:sSub>
                    <m:r>
                      <a:rPr lang="en-US" sz="1700" b="0" i="1" smtClean="0">
                        <a:latin typeface="Cambria Math" charset="0"/>
                      </a:rPr>
                      <m:t>=0.09</m:t>
                    </m:r>
                  </m:oMath>
                </a14:m>
                <a:endParaRPr lang="en-US" sz="1700" b="0" i="1" dirty="0" smtClean="0">
                  <a:latin typeface="Cambria Math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charset="0"/>
                      </a:rPr>
                      <m:t>𝜔</m:t>
                    </m:r>
                    <m:r>
                      <a:rPr lang="en-US" sz="17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700" i="1">
                                <a:latin typeface="Cambria Math" charset="0"/>
                              </a:rPr>
                              <m:t>𝑘</m:t>
                            </m:r>
                          </m:e>
                        </m:rad>
                      </m:num>
                      <m:den>
                        <m:r>
                          <a:rPr lang="en-US" sz="1700" i="1">
                            <a:latin typeface="Cambria Math" charset="0"/>
                          </a:rPr>
                          <m:t>𝑙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042" y="871369"/>
                <a:ext cx="10515600" cy="5120640"/>
              </a:xfrm>
              <a:blipFill rotWithShape="0">
                <a:blip r:embed="rId2"/>
                <a:stretch>
                  <a:fillRect l="-348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1369"/>
          </a:xfrm>
        </p:spPr>
        <p:txBody>
          <a:bodyPr/>
          <a:lstStyle/>
          <a:p>
            <a:r>
              <a:rPr lang="en-US" dirty="0" smtClean="0"/>
              <a:t>Boundary conditions for turbulent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Turbulent channel flow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60501" y="1639633"/>
            <a:ext cx="5387789" cy="197224"/>
            <a:chOff x="2250141" y="1246094"/>
            <a:chExt cx="5387789" cy="197224"/>
          </a:xfrm>
        </p:grpSpPr>
        <p:sp>
          <p:nvSpPr>
            <p:cNvPr id="6" name="Rectangle 5"/>
            <p:cNvSpPr/>
            <p:nvPr/>
          </p:nvSpPr>
          <p:spPr>
            <a:xfrm>
              <a:off x="2250141" y="1246094"/>
              <a:ext cx="5387789" cy="197224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250141" y="1443318"/>
              <a:ext cx="5387789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60500" y="2716417"/>
            <a:ext cx="5387789" cy="198814"/>
            <a:chOff x="2356243" y="2554372"/>
            <a:chExt cx="5387789" cy="198814"/>
          </a:xfrm>
        </p:grpSpPr>
        <p:sp>
          <p:nvSpPr>
            <p:cNvPr id="9" name="Rectangle 8"/>
            <p:cNvSpPr/>
            <p:nvPr/>
          </p:nvSpPr>
          <p:spPr>
            <a:xfrm rot="10800000">
              <a:off x="2356243" y="2555962"/>
              <a:ext cx="5387789" cy="197224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2356243" y="2554372"/>
              <a:ext cx="5387789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8530542" y="1837326"/>
            <a:ext cx="0" cy="879559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075" y="2016699"/>
            <a:ext cx="0" cy="6706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0500" y="2681691"/>
            <a:ext cx="631956" cy="56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38859" y="2016699"/>
            <a:ext cx="38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32385" y="2247531"/>
            <a:ext cx="34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0944" y="1844077"/>
            <a:ext cx="34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572075" y="3121528"/>
            <a:ext cx="2489948" cy="2183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446764" y="3121528"/>
            <a:ext cx="2501525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62023" y="2890695"/>
            <a:ext cx="38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1630" y="2046272"/>
            <a:ext cx="12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P=0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atm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327124" y="2060024"/>
            <a:ext cx="775504" cy="43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66699" y="1584607"/>
            <a:ext cx="12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U=1 m/s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28252" y="1567237"/>
                <a:ext cx="4716024" cy="140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𝜌</m:t>
                        </m:r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𝑈h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= 79164</a:t>
                </a:r>
              </a:p>
              <a:p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 = 50 m</a:t>
                </a:r>
              </a:p>
              <a:p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 = 1 m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52" y="1567237"/>
                <a:ext cx="4716024" cy="1404744"/>
              </a:xfrm>
              <a:prstGeom prst="rect">
                <a:avLst/>
              </a:prstGeom>
              <a:blipFill rotWithShape="0">
                <a:blip r:embed="rId2"/>
                <a:stretch>
                  <a:fillRect l="-1938" b="-8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63948"/>
              </p:ext>
            </p:extLst>
          </p:nvPr>
        </p:nvGraphicFramePr>
        <p:xfrm>
          <a:off x="928252" y="3679448"/>
          <a:ext cx="7948120" cy="2090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7030"/>
                <a:gridCol w="1987030"/>
                <a:gridCol w="1987030"/>
                <a:gridCol w="1987030"/>
              </a:tblGrid>
              <a:tr h="9219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 specifications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divisions in vertical 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divisions in horizontal 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Vertical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Bias</a:t>
                      </a:r>
                      <a:endParaRPr lang="en-US" sz="1400" dirty="0"/>
                    </a:p>
                  </a:txBody>
                  <a:tcPr/>
                </a:tc>
              </a:tr>
              <a:tr h="4749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Coarse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-</a:t>
                      </a:r>
                    </a:p>
                  </a:txBody>
                  <a:tcPr/>
                </a:tc>
              </a:tr>
              <a:tr h="6705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Fine (Wall</a:t>
                      </a:r>
                      <a:r>
                        <a:rPr lang="en-US" sz="1400" baseline="0" dirty="0" smtClean="0"/>
                        <a:t> resolved)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Two-sided bias.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Bias factor = 8000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5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Turbulent channel 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65" y="847493"/>
            <a:ext cx="5497551" cy="5166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2586" y="3964153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Experimental shear ~ </a:t>
            </a:r>
            <a:r>
              <a:rPr lang="en-US" dirty="0" smtClean="0"/>
              <a:t>0.0225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Turbulent channel flow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1517"/>
            <a:ext cx="5289117" cy="505075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2346" y="1455234"/>
                <a:ext cx="1352806" cy="321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𝜈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46" y="1455234"/>
                <a:ext cx="1352806" cy="321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4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Turbulent channel flow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1517"/>
            <a:ext cx="5289117" cy="505075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2346" y="1455234"/>
                <a:ext cx="1352806" cy="321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𝜈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46" y="1455234"/>
                <a:ext cx="1352806" cy="321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8895717" y="3052037"/>
            <a:ext cx="109728" cy="109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19646" y="5378408"/>
            <a:ext cx="109728" cy="109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042" y="1081880"/>
            <a:ext cx="10515600" cy="46902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Laminar vs. turbulent flow</a:t>
            </a:r>
          </a:p>
          <a:p>
            <a:r>
              <a:rPr lang="en-US" dirty="0" smtClean="0"/>
              <a:t>Simulating turbulence numerically</a:t>
            </a:r>
          </a:p>
          <a:p>
            <a:r>
              <a:rPr lang="en-US" dirty="0" smtClean="0"/>
              <a:t>Overview of turbulence modeling</a:t>
            </a:r>
            <a:endParaRPr lang="en-US" dirty="0"/>
          </a:p>
          <a:p>
            <a:r>
              <a:rPr lang="en-US" dirty="0"/>
              <a:t>Reynolds-Averaged </a:t>
            </a:r>
            <a:r>
              <a:rPr lang="en-US" dirty="0" err="1"/>
              <a:t>Navier</a:t>
            </a:r>
            <a:r>
              <a:rPr lang="en-US" dirty="0"/>
              <a:t>-Stokes (RANS</a:t>
            </a:r>
            <a:r>
              <a:rPr lang="en-US" dirty="0" smtClean="0"/>
              <a:t>)</a:t>
            </a:r>
          </a:p>
          <a:p>
            <a:r>
              <a:rPr lang="en-US" dirty="0"/>
              <a:t>Turbulence </a:t>
            </a:r>
            <a:r>
              <a:rPr lang="en-US" dirty="0" smtClean="0"/>
              <a:t>models</a:t>
            </a:r>
          </a:p>
          <a:p>
            <a:r>
              <a:rPr lang="en-US" dirty="0" err="1" smtClean="0"/>
              <a:t>Spalart-Allmaras</a:t>
            </a:r>
            <a:r>
              <a:rPr lang="en-US" dirty="0" smtClean="0"/>
              <a:t> model</a:t>
            </a:r>
            <a:endParaRPr lang="fa-IR" dirty="0" smtClean="0"/>
          </a:p>
          <a:p>
            <a:r>
              <a:rPr lang="en-US" dirty="0"/>
              <a:t>Available turbulence models in FLUENT</a:t>
            </a:r>
            <a:endParaRPr lang="en-US" dirty="0" smtClean="0"/>
          </a:p>
          <a:p>
            <a:r>
              <a:rPr lang="en-US" dirty="0"/>
              <a:t>Comparison of RANS turbulence </a:t>
            </a:r>
            <a:r>
              <a:rPr lang="en-US" dirty="0" smtClean="0"/>
              <a:t>models</a:t>
            </a:r>
          </a:p>
          <a:p>
            <a:r>
              <a:rPr lang="en-US" dirty="0"/>
              <a:t>Boundary conditions for </a:t>
            </a:r>
            <a:r>
              <a:rPr lang="en-US" dirty="0" smtClean="0"/>
              <a:t>turbulent models</a:t>
            </a:r>
          </a:p>
          <a:p>
            <a:r>
              <a:rPr lang="en-US" dirty="0" smtClean="0"/>
              <a:t>Case study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8339"/>
          </a:xfrm>
        </p:spPr>
        <p:txBody>
          <a:bodyPr/>
          <a:lstStyle/>
          <a:p>
            <a:r>
              <a:rPr lang="en-US" dirty="0" smtClean="0"/>
              <a:t>Laminar vs. turbulent 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839097"/>
            <a:ext cx="4027384" cy="5189561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5217459" y="2958353"/>
            <a:ext cx="343814" cy="2076226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4873645" y="839097"/>
            <a:ext cx="343814" cy="1909482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7553" y="38118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Laminar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985646" y="156743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Turbulent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314739" y="1549101"/>
            <a:ext cx="2355925" cy="809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70663" y="2035023"/>
            <a:ext cx="3399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range of length and time scales; some incredibly small.</a:t>
            </a:r>
          </a:p>
          <a:p>
            <a:endParaRPr lang="en-US" dirty="0"/>
          </a:p>
          <a:p>
            <a:r>
              <a:rPr lang="en-US" dirty="0" smtClean="0"/>
              <a:t>DNS demands extremely high resolution requirements computational resources making it impractical for industrial purposes.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609172"/>
            <a:ext cx="26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Chaotic motions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04172" y="3811800"/>
            <a:ext cx="26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Ordered motions</a:t>
            </a:r>
          </a:p>
        </p:txBody>
      </p:sp>
    </p:spTree>
    <p:extLst>
      <p:ext uri="{BB962C8B-B14F-4D97-AF65-F5344CB8AC3E}">
        <p14:creationId xmlns:p14="http://schemas.microsoft.com/office/powerpoint/2010/main" val="9943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r="8258"/>
          <a:stretch/>
        </p:blipFill>
        <p:spPr>
          <a:xfrm>
            <a:off x="3352800" y="1237178"/>
            <a:ext cx="5486400" cy="43529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Laminar vs. turbulent flow</a:t>
            </a:r>
          </a:p>
        </p:txBody>
      </p:sp>
    </p:spTree>
    <p:extLst>
      <p:ext uri="{BB962C8B-B14F-4D97-AF65-F5344CB8AC3E}">
        <p14:creationId xmlns:p14="http://schemas.microsoft.com/office/powerpoint/2010/main" val="16862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 rot="2409156">
            <a:off x="8415955" y="1302974"/>
            <a:ext cx="1066800" cy="2529840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409156">
            <a:off x="9956179" y="2999262"/>
            <a:ext cx="356844" cy="417519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2409156">
            <a:off x="9620617" y="3456595"/>
            <a:ext cx="356844" cy="417519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2409156">
            <a:off x="8039556" y="3847942"/>
            <a:ext cx="964751" cy="1090163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1042" y="1081881"/>
            <a:ext cx="5345458" cy="4351338"/>
          </a:xfrm>
        </p:spPr>
        <p:txBody>
          <a:bodyPr/>
          <a:lstStyle/>
          <a:p>
            <a:r>
              <a:rPr lang="en-US" dirty="0" smtClean="0"/>
              <a:t>Smallest scales (eddies) need to be resolved in order to predict dissipation correctly.</a:t>
            </a:r>
          </a:p>
          <a:p>
            <a:r>
              <a:rPr lang="en-US" dirty="0" smtClean="0"/>
              <a:t>Solving </a:t>
            </a:r>
            <a:r>
              <a:rPr lang="en-US" dirty="0" err="1" smtClean="0"/>
              <a:t>Navier</a:t>
            </a:r>
            <a:r>
              <a:rPr lang="en-US" dirty="0" smtClean="0"/>
              <a:t>-Stokes equations fully is called Direct Numerical Simulation (DNS).</a:t>
            </a:r>
          </a:p>
          <a:p>
            <a:r>
              <a:rPr lang="en-US" dirty="0" smtClean="0"/>
              <a:t>Extremely costly</a:t>
            </a:r>
          </a:p>
          <a:p>
            <a:r>
              <a:rPr lang="en-US" dirty="0" smtClean="0"/>
              <a:t>Limited commercial use</a:t>
            </a:r>
          </a:p>
          <a:p>
            <a:r>
              <a:rPr lang="en-US" dirty="0" smtClean="0"/>
              <a:t>Used mostly in academia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turbulence numerically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153400" y="1463040"/>
            <a:ext cx="0" cy="37185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15400" y="1463040"/>
            <a:ext cx="0" cy="37185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738360" y="1463040"/>
            <a:ext cx="0" cy="37185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07040" y="1463040"/>
            <a:ext cx="0" cy="37185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82840" y="1965960"/>
            <a:ext cx="372160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82840" y="2773680"/>
            <a:ext cx="372160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82840" y="3611880"/>
            <a:ext cx="372160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82840" y="4419600"/>
            <a:ext cx="372160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41042" y="1081881"/>
                <a:ext cx="10515600" cy="4867098"/>
              </a:xfrm>
            </p:spPr>
            <p:txBody>
              <a:bodyPr>
                <a:normAutofit fontScale="775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charset="0"/>
                        </a:rPr>
                        <m:t>𝑣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charset="0"/>
                        </a:rPr>
                        <m:t>𝑤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Navier</a:t>
                </a:r>
                <a:r>
                  <a:rPr lang="en-US" dirty="0" smtClean="0"/>
                  <a:t>-Stokes equation in x-direction: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𝜌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0" smtClean="0">
                          <a:latin typeface="Cambria Math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p</m:t>
                      </m:r>
                      <m:r>
                        <a:rPr lang="en-US" b="0" i="0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𝜌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𝜇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Plug in the separated values and average to get: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𝜌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𝜌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𝜌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𝜌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𝜌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b="0" dirty="0" smtClean="0"/>
                  <a:t> are the Reynolds stresses.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042" y="1081881"/>
                <a:ext cx="10515600" cy="4867098"/>
              </a:xfrm>
              <a:blipFill rotWithShape="0">
                <a:blip r:embed="rId2"/>
                <a:stretch>
                  <a:fillRect l="-754" b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Reynolds-Averaged </a:t>
            </a:r>
            <a:r>
              <a:rPr lang="en-US" dirty="0" err="1" smtClean="0"/>
              <a:t>Navier</a:t>
            </a:r>
            <a:r>
              <a:rPr lang="en-US" dirty="0" smtClean="0"/>
              <a:t>-Stokes (RANS)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Writing transport equations for Reynolds stresses will result in triple correlation terms such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 smtClean="0"/>
                  <a:t>. This trend continues indefinitely.</a:t>
                </a:r>
              </a:p>
              <a:p>
                <a:endParaRPr lang="en-US" dirty="0"/>
              </a:p>
              <a:p>
                <a:r>
                  <a:rPr lang="en-US" dirty="0" smtClean="0"/>
                  <a:t>Closure Problem!!</a:t>
                </a:r>
              </a:p>
              <a:p>
                <a:endParaRPr lang="en-US" dirty="0"/>
              </a:p>
              <a:p>
                <a:r>
                  <a:rPr lang="en-US" dirty="0" smtClean="0"/>
                  <a:t>Turbulence modeling is a way to get around the closure problem.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Reynolds-Averaged </a:t>
            </a:r>
            <a:r>
              <a:rPr lang="en-US" dirty="0" err="1"/>
              <a:t>Navier</a:t>
            </a:r>
            <a:r>
              <a:rPr lang="en-US" dirty="0"/>
              <a:t>-Stokes (RANS)</a:t>
            </a:r>
          </a:p>
        </p:txBody>
      </p:sp>
    </p:spTree>
    <p:extLst>
      <p:ext uri="{BB962C8B-B14F-4D97-AF65-F5344CB8AC3E}">
        <p14:creationId xmlns:p14="http://schemas.microsoft.com/office/powerpoint/2010/main" val="15828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Eddy viscosity models (</a:t>
                </a:r>
                <a:r>
                  <a:rPr lang="en-US" dirty="0" err="1" smtClean="0"/>
                  <a:t>Spalar-Allmaras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 smtClean="0"/>
                  <a:t>Postulates that turbulence introduces extra viscosity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(eddy viscosity) to the flow. This is referred to as </a:t>
                </a:r>
                <a:r>
                  <a:rPr lang="en-US" dirty="0" err="1" smtClean="0"/>
                  <a:t>Boussinesq</a:t>
                </a:r>
                <a:r>
                  <a:rPr lang="en-US" dirty="0" smtClean="0"/>
                  <a:t> assumption. Eddy viscosity need not be a constant. It is non</a:t>
                </a:r>
                <a:r>
                  <a:rPr lang="mr-IN" dirty="0" smtClean="0"/>
                  <a:t>–</a:t>
                </a:r>
                <a:r>
                  <a:rPr lang="en-US" dirty="0" smtClean="0"/>
                  <a:t>homogeneous and anisotropic.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Reynolds Stress Models</a:t>
                </a:r>
              </a:p>
              <a:p>
                <a:pPr lvl="1"/>
                <a:r>
                  <a:rPr lang="en-US" dirty="0" smtClean="0"/>
                  <a:t>Solves separate transport equations for each term in the Reynolds stress tensor and models terms within those equations.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Turbulence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1088"/>
            <a:ext cx="10068035" cy="465529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Spalart-Allmaras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038600" y="5108070"/>
                <a:ext cx="2057230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108070"/>
                <a:ext cx="2057230" cy="6283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960</Words>
  <Application>Microsoft Macintosh PowerPoint</Application>
  <PresentationFormat>Widescreen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Georgia</vt:lpstr>
      <vt:lpstr>Mangal</vt:lpstr>
      <vt:lpstr>Times New Roman</vt:lpstr>
      <vt:lpstr>Arial</vt:lpstr>
      <vt:lpstr>Office Theme</vt:lpstr>
      <vt:lpstr>TURBULENCE MODELING IN FLUET</vt:lpstr>
      <vt:lpstr>Outline</vt:lpstr>
      <vt:lpstr>Laminar vs. turbulent flow</vt:lpstr>
      <vt:lpstr>Laminar vs. turbulent flow</vt:lpstr>
      <vt:lpstr>Simulating turbulence numerically</vt:lpstr>
      <vt:lpstr>Reynolds-Averaged Navier-Stokes (RANS)</vt:lpstr>
      <vt:lpstr>Reynolds-Averaged Navier-Stokes (RANS)</vt:lpstr>
      <vt:lpstr>Turbulence models</vt:lpstr>
      <vt:lpstr>Spalart-Allmaras model</vt:lpstr>
      <vt:lpstr>Spalart-Allmaras model</vt:lpstr>
      <vt:lpstr>Available turbulence models in FLUENT</vt:lpstr>
      <vt:lpstr>Available turbulence models in FLUENT</vt:lpstr>
      <vt:lpstr>Comparison of RANS turbulence models</vt:lpstr>
      <vt:lpstr>Boundary conditions for turbulent models</vt:lpstr>
      <vt:lpstr>Case study: Turbulent channel flow</vt:lpstr>
      <vt:lpstr>Case study: Turbulent channel flow</vt:lpstr>
      <vt:lpstr>Case study: Turbulent channel flow</vt:lpstr>
      <vt:lpstr>Case study: Turbulent channel flow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Fluent </dc:title>
  <dc:creator>Nasiri, Farshad</dc:creator>
  <cp:lastModifiedBy>Nasiri, Farshad</cp:lastModifiedBy>
  <cp:revision>151</cp:revision>
  <dcterms:created xsi:type="dcterms:W3CDTF">2017-08-21T14:49:15Z</dcterms:created>
  <dcterms:modified xsi:type="dcterms:W3CDTF">2017-11-20T22:34:57Z</dcterms:modified>
</cp:coreProperties>
</file>