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84" r:id="rId4"/>
    <p:sldId id="260" r:id="rId5"/>
    <p:sldId id="261" r:id="rId6"/>
    <p:sldId id="280" r:id="rId7"/>
    <p:sldId id="281" r:id="rId8"/>
    <p:sldId id="282" r:id="rId9"/>
    <p:sldId id="283" r:id="rId10"/>
    <p:sldId id="267" r:id="rId11"/>
    <p:sldId id="268" r:id="rId12"/>
    <p:sldId id="269" r:id="rId13"/>
    <p:sldId id="272" r:id="rId14"/>
    <p:sldId id="274" r:id="rId15"/>
    <p:sldId id="286" r:id="rId16"/>
    <p:sldId id="275" r:id="rId17"/>
    <p:sldId id="276" r:id="rId18"/>
    <p:sldId id="277" r:id="rId19"/>
    <p:sldId id="287" r:id="rId20"/>
    <p:sldId id="288" r:id="rId21"/>
    <p:sldId id="289" r:id="rId22"/>
    <p:sldId id="290" r:id="rId23"/>
    <p:sldId id="285" r:id="rId24"/>
    <p:sldId id="264" r:id="rId25"/>
    <p:sldId id="265" r:id="rId26"/>
    <p:sldId id="266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18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74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74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145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62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58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Ecosystem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Hadoop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Science research in UIT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HBase</a:t>
            </a:r>
            <a:r>
              <a:rPr lang="en-GB" dirty="0" smtClean="0"/>
              <a:t> </a:t>
            </a:r>
            <a:r>
              <a:rPr lang="en-GB" dirty="0"/>
              <a:t>is a distributed column-oriented </a:t>
            </a:r>
            <a:r>
              <a:rPr lang="en-GB" dirty="0" smtClean="0"/>
              <a:t>database: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</a:t>
            </a:r>
            <a:r>
              <a:rPr lang="en-GB" dirty="0" smtClean="0"/>
              <a:t>uilt </a:t>
            </a:r>
            <a:r>
              <a:rPr lang="en-GB" dirty="0"/>
              <a:t>on top of HDFS. 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Support real-time </a:t>
            </a:r>
            <a:r>
              <a:rPr lang="en-GB" dirty="0"/>
              <a:t>read/write random </a:t>
            </a:r>
            <a:r>
              <a:rPr lang="en-GB" dirty="0" smtClean="0"/>
              <a:t>access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Unlike relational database </a:t>
            </a:r>
            <a:r>
              <a:rPr lang="en-GB" dirty="0" smtClean="0"/>
              <a:t>systems. </a:t>
            </a:r>
          </a:p>
          <a:p>
            <a:pPr marL="914400" lvl="2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No query support.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Assist Apache </a:t>
            </a:r>
            <a:r>
              <a:rPr lang="en-GB" dirty="0" smtClean="0"/>
              <a:t>Avro, REST</a:t>
            </a:r>
            <a:r>
              <a:rPr lang="en-GB" dirty="0"/>
              <a:t>, and Thrift.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9" y="118427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8" y="1868124"/>
            <a:ext cx="5087983" cy="3108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An </a:t>
            </a:r>
            <a:r>
              <a:rPr lang="en-GB" dirty="0" err="1">
                <a:solidFill>
                  <a:srgbClr val="00B050"/>
                </a:solidFill>
              </a:rPr>
              <a:t>HBase</a:t>
            </a:r>
            <a:r>
              <a:rPr lang="en-GB" dirty="0"/>
              <a:t> system comprises a set of </a:t>
            </a:r>
            <a:r>
              <a:rPr lang="en-GB" dirty="0" smtClean="0"/>
              <a:t>tables</a:t>
            </a:r>
            <a:r>
              <a:rPr lang="en-GB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Primary Key (Row Key).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Column Families.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9" y="118427"/>
            <a:ext cx="4775614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3505472"/>
            <a:ext cx="7105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00" y="1874517"/>
            <a:ext cx="4774471" cy="4450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>
                <a:solidFill>
                  <a:srgbClr val="00B050"/>
                </a:solidFill>
              </a:rPr>
              <a:t>Hbase</a:t>
            </a:r>
            <a:r>
              <a:rPr lang="en-GB" dirty="0" smtClean="0"/>
              <a:t> </a:t>
            </a:r>
            <a:r>
              <a:rPr lang="en-GB" dirty="0" smtClean="0"/>
              <a:t>has </a:t>
            </a:r>
            <a:r>
              <a:rPr lang="en-GB" dirty="0" smtClean="0"/>
              <a:t>3 primary components: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Hmaster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Region assignment.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DDL </a:t>
            </a:r>
            <a:r>
              <a:rPr lang="en-GB" altLang="en-US" dirty="0" smtClean="0"/>
              <a:t>operations.</a:t>
            </a:r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00B0F0"/>
                </a:solidFill>
              </a:rPr>
              <a:t>Zookeeper:</a:t>
            </a:r>
          </a:p>
          <a:p>
            <a:pPr lvl="2"/>
            <a:r>
              <a:rPr lang="en-GB" dirty="0" smtClean="0"/>
              <a:t>Storage </a:t>
            </a:r>
            <a:r>
              <a:rPr lang="en-GB" dirty="0" smtClean="0"/>
              <a:t>of metadata and region info.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FFC000"/>
                </a:solidFill>
              </a:rPr>
              <a:t>Hregion</a:t>
            </a:r>
            <a:r>
              <a:rPr lang="en-GB" dirty="0">
                <a:solidFill>
                  <a:srgbClr val="FFC000"/>
                </a:solidFill>
              </a:rPr>
              <a:t> Server: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Monitoring and storing </a:t>
            </a:r>
            <a:r>
              <a:rPr lang="en-GB" altLang="en-US" dirty="0" smtClean="0">
                <a:solidFill>
                  <a:srgbClr val="FFC000"/>
                </a:solidFill>
              </a:rPr>
              <a:t>regions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 smtClean="0"/>
              <a:t>Assign request </a:t>
            </a:r>
            <a:r>
              <a:rPr lang="en-GB" altLang="en-US" dirty="0"/>
              <a:t>for particular </a:t>
            </a:r>
            <a:r>
              <a:rPr lang="en-GB" altLang="en-US" dirty="0">
                <a:solidFill>
                  <a:srgbClr val="FFC000"/>
                </a:solidFill>
              </a:rPr>
              <a:t>regions</a:t>
            </a:r>
            <a:r>
              <a:rPr lang="en-GB" altLang="en-US" dirty="0"/>
              <a:t> contain </a:t>
            </a:r>
            <a:r>
              <a:rPr lang="en-GB" altLang="en-US" dirty="0">
                <a:solidFill>
                  <a:srgbClr val="FFC000"/>
                </a:solidFill>
              </a:rPr>
              <a:t>column family</a:t>
            </a:r>
            <a:r>
              <a:rPr lang="en-GB" altLang="en-US" dirty="0" smtClean="0">
                <a:solidFill>
                  <a:srgbClr val="FFC0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73" y="2298822"/>
            <a:ext cx="60198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9" y="118427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8980" y="1874517"/>
            <a:ext cx="4049645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altLang="en-US" dirty="0" smtClean="0">
                <a:solidFill>
                  <a:srgbClr val="FFC000"/>
                </a:solidFill>
              </a:rPr>
              <a:t>Region:</a:t>
            </a:r>
            <a:endParaRPr kumimoji="0" lang="en-GB" altLang="en-US" sz="1800" b="0" i="0" u="none" strike="noStrike" cap="none" normalizeH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Contain data </a:t>
            </a:r>
            <a:r>
              <a:rPr lang="en-GB" dirty="0" err="1" smtClean="0">
                <a:solidFill>
                  <a:schemeClr val="tx1"/>
                </a:solidFill>
              </a:rPr>
              <a:t>devided</a:t>
            </a:r>
            <a:r>
              <a:rPr lang="en-GB" dirty="0" smtClean="0">
                <a:solidFill>
                  <a:schemeClr val="tx1"/>
                </a:solidFill>
              </a:rPr>
              <a:t> by horizontal distribution.</a:t>
            </a:r>
            <a:endParaRPr lang="en-GB" dirty="0" smtClean="0">
              <a:solidFill>
                <a:schemeClr val="tx1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GB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effectLst/>
              </a:rPr>
              <a:t>2 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effectLst/>
              </a:rPr>
              <a:t>components ,namely </a:t>
            </a:r>
            <a:r>
              <a:rPr kumimoji="0" lang="en-GB" altLang="en-US" b="0" i="0" u="none" strike="noStrike" cap="none" normalizeH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memstore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effectLst/>
              </a:rPr>
              <a:t> and </a:t>
            </a:r>
            <a:r>
              <a:rPr kumimoji="0" lang="en-GB" altLang="en-US" b="0" i="0" u="none" strike="noStrike" cap="none" normalizeH="0" dirty="0" err="1" smtClean="0">
                <a:ln>
                  <a:noFill/>
                </a:ln>
                <a:solidFill>
                  <a:srgbClr val="92D050"/>
                </a:solidFill>
                <a:effectLst/>
              </a:rPr>
              <a:t>Hfile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44" y="1795901"/>
            <a:ext cx="6600554" cy="4012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9" y="118427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6395" y="2499806"/>
            <a:ext cx="4119856" cy="134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reasons for the existence of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HFile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Sorting with distributed strategy.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flow optimizing when using the </a:t>
            </a:r>
            <a:r>
              <a:rPr lang="vi-V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Log-Structured Merge Tree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GB" altLang="en-US" sz="1600" b="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49" y="1752706"/>
            <a:ext cx="6058880" cy="487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9" y="118427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75" y="1976846"/>
            <a:ext cx="2543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2" y="1874517"/>
            <a:ext cx="10178322" cy="35935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C000"/>
                </a:solidFill>
              </a:rPr>
              <a:t>The Apache Hive ™ </a:t>
            </a:r>
            <a:r>
              <a:rPr lang="en-GB" dirty="0"/>
              <a:t>data warehouse </a:t>
            </a:r>
            <a:r>
              <a:rPr lang="en-GB" dirty="0" smtClean="0"/>
              <a:t>software: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reading</a:t>
            </a:r>
            <a:r>
              <a:rPr lang="en-GB" dirty="0"/>
              <a:t>, writing, and managing large </a:t>
            </a:r>
            <a:r>
              <a:rPr lang="en-GB" dirty="0" smtClean="0"/>
              <a:t>datasets.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Using SQL</a:t>
            </a:r>
            <a:r>
              <a:rPr lang="en-GB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While </a:t>
            </a:r>
            <a:r>
              <a:rPr lang="en-GB" dirty="0"/>
              <a:t>initially developed </a:t>
            </a:r>
            <a:r>
              <a:rPr lang="en-GB" dirty="0" smtClean="0"/>
              <a:t>by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GB" dirty="0"/>
              <a:t>.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C000"/>
                </a:solidFill>
              </a:rPr>
              <a:t>The Apache Hive ™ </a:t>
            </a:r>
            <a:r>
              <a:rPr lang="en-GB" dirty="0" smtClean="0"/>
              <a:t>provide </a:t>
            </a:r>
            <a:r>
              <a:rPr lang="en-GB" dirty="0" smtClean="0"/>
              <a:t>following functions: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Data Summarization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Analysis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Why we use Hive in Hadoop?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43" y="0"/>
            <a:ext cx="2543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932" y="1874518"/>
            <a:ext cx="3973285" cy="19746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C000"/>
                </a:solidFill>
              </a:rPr>
              <a:t>The Apache Hive </a:t>
            </a:r>
            <a:r>
              <a:rPr lang="en-GB" dirty="0" smtClean="0">
                <a:solidFill>
                  <a:srgbClr val="FFC000"/>
                </a:solidFill>
              </a:rPr>
              <a:t>™ </a:t>
            </a:r>
            <a:r>
              <a:rPr lang="en-GB" dirty="0" smtClean="0"/>
              <a:t>uses </a:t>
            </a:r>
            <a:r>
              <a:rPr lang="en-GB" dirty="0" err="1" smtClean="0">
                <a:solidFill>
                  <a:srgbClr val="C00000"/>
                </a:solidFill>
              </a:rPr>
              <a:t>HiveQL</a:t>
            </a:r>
            <a:r>
              <a:rPr lang="en-GB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query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Indexing.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06" y="2620760"/>
            <a:ext cx="6658670" cy="3745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43" y="0"/>
            <a:ext cx="2543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931" y="1874517"/>
            <a:ext cx="9677399" cy="2836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Indexing in </a:t>
            </a:r>
            <a:r>
              <a:rPr lang="en-US" dirty="0" err="1" smtClean="0">
                <a:solidFill>
                  <a:srgbClr val="FFC000"/>
                </a:solidFill>
              </a:rPr>
              <a:t>HiveQl</a:t>
            </a:r>
            <a:r>
              <a:rPr lang="en-US" dirty="0" smtClean="0"/>
              <a:t> also includes special database index - bitmap </a:t>
            </a:r>
            <a:r>
              <a:rPr lang="en-US" dirty="0" smtClean="0"/>
              <a:t>indexes: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65" y="3440022"/>
            <a:ext cx="6967673" cy="3148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43" y="0"/>
            <a:ext cx="2543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36" y="1693136"/>
            <a:ext cx="2867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3111136" cy="4075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Avro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 smtClean="0"/>
              <a:t>Hbase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Hive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Pig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Spark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ZooKeeper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38" y="1866763"/>
            <a:ext cx="57340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Pig: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12" y="1874517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rgbClr val="00B0F0"/>
                </a:solidFill>
              </a:rPr>
              <a:t>Apache pig </a:t>
            </a:r>
            <a:r>
              <a:rPr lang="en-GB" dirty="0" smtClean="0"/>
              <a:t>- </a:t>
            </a:r>
            <a:r>
              <a:rPr lang="en-US" dirty="0" smtClean="0"/>
              <a:t>platform </a:t>
            </a:r>
            <a:r>
              <a:rPr lang="en-US" dirty="0"/>
              <a:t>for analyzing large data </a:t>
            </a:r>
            <a:r>
              <a:rPr lang="en-US" dirty="0" smtClean="0"/>
              <a:t>sets: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Using Pig Latin – script language.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Developed originally by Yahoo.</a:t>
            </a:r>
          </a:p>
          <a:p>
            <a:pPr marL="457200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 smtClean="0">
                <a:sym typeface="Wingdings" panose="05000000000000000000" pitchFamily="2" charset="2"/>
              </a:rPr>
              <a:t>Why we need Pig?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Not </a:t>
            </a:r>
            <a:r>
              <a:rPr lang="en-GB" dirty="0"/>
              <a:t>so good at </a:t>
            </a:r>
            <a:r>
              <a:rPr lang="en-GB" dirty="0" smtClean="0"/>
              <a:t>Java.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Struggling with </a:t>
            </a:r>
            <a:r>
              <a:rPr lang="en-US" dirty="0" err="1" smtClean="0"/>
              <a:t>MapReduce</a:t>
            </a:r>
            <a:r>
              <a:rPr lang="en-US" dirty="0" smtClean="0"/>
              <a:t> tasks.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17" y="82050"/>
            <a:ext cx="2867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Pig: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13" y="1874517"/>
            <a:ext cx="9416322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What make the different between Pig and Hive ?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Support UDFs – user-defined function in </a:t>
            </a:r>
            <a:r>
              <a:rPr lang="en-US" dirty="0"/>
              <a:t>Java, python, </a:t>
            </a:r>
            <a:r>
              <a:rPr lang="en-US" dirty="0" err="1"/>
              <a:t>javascript</a:t>
            </a:r>
            <a:r>
              <a:rPr lang="en-US" dirty="0"/>
              <a:t>, Ruby and Groovy.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Handle all kind of data.</a:t>
            </a: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17" y="82050"/>
            <a:ext cx="2867025" cy="3419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32" y="3501525"/>
            <a:ext cx="2543175" cy="2238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0719" y="4266769"/>
            <a:ext cx="998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VS</a:t>
            </a:r>
            <a:endParaRPr lang="en-US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2910974"/>
            <a:ext cx="2867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Pig: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14" y="1871593"/>
            <a:ext cx="4147636" cy="544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</a:rPr>
              <a:t>The Example: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5" y="2488362"/>
            <a:ext cx="6934200" cy="4012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17" y="82050"/>
            <a:ext cx="2867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32" y="2081348"/>
            <a:ext cx="3895200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2819" y="2415439"/>
            <a:ext cx="8876210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FF00"/>
                </a:solidFill>
              </a:rPr>
              <a:t>Apache Spark </a:t>
            </a:r>
            <a:r>
              <a:rPr lang="en-GB" dirty="0"/>
              <a:t>is a cluster computing </a:t>
            </a:r>
            <a:r>
              <a:rPr lang="en-GB" dirty="0" smtClean="0"/>
              <a:t>framework: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</a:t>
            </a:r>
            <a:r>
              <a:rPr lang="en-GB" dirty="0" smtClean="0"/>
              <a:t>arge-scale </a:t>
            </a:r>
            <a:r>
              <a:rPr lang="en-GB" dirty="0"/>
              <a:t>data processing</a:t>
            </a:r>
            <a:r>
              <a:rPr lang="en-GB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Not using </a:t>
            </a:r>
            <a:r>
              <a:rPr lang="en-GB" dirty="0" err="1" smtClean="0"/>
              <a:t>MapReduce</a:t>
            </a:r>
            <a:r>
              <a:rPr lang="en-GB" dirty="0" smtClean="0"/>
              <a:t>.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U</a:t>
            </a:r>
            <a:r>
              <a:rPr lang="en-GB" dirty="0" smtClean="0"/>
              <a:t>se </a:t>
            </a:r>
            <a:r>
              <a:rPr lang="en-GB" dirty="0"/>
              <a:t>its own distributed </a:t>
            </a:r>
            <a:r>
              <a:rPr lang="en-GB" dirty="0" smtClean="0"/>
              <a:t>runtime.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Spark </a:t>
            </a:r>
            <a:r>
              <a:rPr lang="en-GB" dirty="0"/>
              <a:t>is closely </a:t>
            </a:r>
            <a:r>
              <a:rPr lang="en-GB" dirty="0" smtClean="0"/>
              <a:t>integrated with Hadoop.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80" y="0"/>
            <a:ext cx="3607817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638" y="2425338"/>
            <a:ext cx="10178322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rgbClr val="FFC000"/>
                </a:solidFill>
              </a:rPr>
              <a:t>Spark Advantage: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build </a:t>
            </a:r>
            <a:r>
              <a:rPr lang="en-GB" dirty="0"/>
              <a:t>analytics tools</a:t>
            </a:r>
            <a:r>
              <a:rPr lang="en-GB" dirty="0" smtClean="0"/>
              <a:t>.</a:t>
            </a:r>
            <a:endParaRPr lang="en-GB" dirty="0" smtClean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keep </a:t>
            </a:r>
            <a:r>
              <a:rPr lang="en-GB" dirty="0"/>
              <a:t>large working datasets in memory </a:t>
            </a:r>
            <a:r>
              <a:rPr lang="en-GB" i="1" dirty="0" smtClean="0"/>
              <a:t>between jobs</a:t>
            </a:r>
            <a:r>
              <a:rPr lang="en-GB" dirty="0"/>
              <a:t>. 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Two </a:t>
            </a:r>
            <a:r>
              <a:rPr lang="en-GB" dirty="0"/>
              <a:t>styles of application that benefit </a:t>
            </a:r>
            <a:r>
              <a:rPr lang="en-GB" dirty="0" smtClean="0"/>
              <a:t>from this model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Iterative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algorithms.</a:t>
            </a:r>
          </a:p>
          <a:p>
            <a:pPr lvl="2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Interactive analysis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80" y="0"/>
            <a:ext cx="3607817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75" y="2063690"/>
            <a:ext cx="4661262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Spark </a:t>
            </a:r>
            <a:r>
              <a:rPr lang="en-GB" dirty="0" smtClean="0"/>
              <a:t>provides </a:t>
            </a:r>
            <a:r>
              <a:rPr lang="en-GB" dirty="0" smtClean="0"/>
              <a:t>APIs for: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Scala</a:t>
            </a:r>
            <a:r>
              <a:rPr lang="en-GB" dirty="0"/>
              <a:t>, Java, </a:t>
            </a:r>
            <a:r>
              <a:rPr lang="en-GB" dirty="0"/>
              <a:t>P</a:t>
            </a:r>
            <a:r>
              <a:rPr lang="en-GB" dirty="0" smtClean="0"/>
              <a:t>ython</a:t>
            </a:r>
            <a:r>
              <a:rPr lang="en-GB" dirty="0" smtClean="0"/>
              <a:t>, R and SQL.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the </a:t>
            </a:r>
            <a:r>
              <a:rPr lang="en-GB" dirty="0"/>
              <a:t>Apache Spark </a:t>
            </a:r>
            <a:r>
              <a:rPr lang="en-GB" dirty="0" smtClean="0"/>
              <a:t>project: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machine </a:t>
            </a:r>
            <a:r>
              <a:rPr lang="en-GB" dirty="0"/>
              <a:t>learning (</a:t>
            </a:r>
            <a:r>
              <a:rPr lang="en-GB" dirty="0" err="1"/>
              <a:t>MLlib</a:t>
            </a:r>
            <a:r>
              <a:rPr lang="en-GB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graph </a:t>
            </a:r>
            <a:r>
              <a:rPr lang="en-GB" dirty="0" smtClean="0"/>
              <a:t>processing </a:t>
            </a:r>
            <a:r>
              <a:rPr lang="en-GB" dirty="0"/>
              <a:t>(</a:t>
            </a:r>
            <a:r>
              <a:rPr lang="en-GB" dirty="0" err="1"/>
              <a:t>GraphX</a:t>
            </a:r>
            <a:r>
              <a:rPr lang="en-GB" dirty="0" smtClean="0"/>
              <a:t>),.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stream </a:t>
            </a:r>
            <a:r>
              <a:rPr lang="en-GB" dirty="0"/>
              <a:t>processing (Spark </a:t>
            </a:r>
            <a:r>
              <a:rPr lang="en-GB" dirty="0" smtClean="0"/>
              <a:t>Streaming).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SQL </a:t>
            </a:r>
            <a:r>
              <a:rPr lang="en-GB" dirty="0"/>
              <a:t>(Spark SQL).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37" y="2406914"/>
            <a:ext cx="6238876" cy="3119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80" y="0"/>
            <a:ext cx="3607817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09" y="1680573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25708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421" y="1874517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00B050"/>
                </a:solidFill>
              </a:rPr>
              <a:t>ZooKeeper</a:t>
            </a:r>
            <a:r>
              <a:rPr lang="en-GB" dirty="0"/>
              <a:t> is </a:t>
            </a:r>
            <a:r>
              <a:rPr lang="en-GB" dirty="0" smtClean="0"/>
              <a:t>a centralized service: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Cluster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Synchronization </a:t>
            </a:r>
            <a:r>
              <a:rPr lang="en-US" dirty="0"/>
              <a:t>between masters &amp; clients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Adopted in Hadoop from version 2.0.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Why we want to use this service 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sym typeface="Wingdings" panose="05000000000000000000" pitchFamily="2" charset="2"/>
              </a:rPr>
              <a:t>Make coordination between Hadoop nodes.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38" y="0"/>
            <a:ext cx="1877558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421" y="1874517"/>
            <a:ext cx="10178322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00B050"/>
                </a:solidFill>
              </a:rPr>
              <a:t>ZooKeeper</a:t>
            </a:r>
            <a:r>
              <a:rPr lang="en-GB" dirty="0"/>
              <a:t> </a:t>
            </a:r>
            <a:r>
              <a:rPr lang="en-GB" dirty="0" smtClean="0"/>
              <a:t>tasks: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Manage configuration across nodes.</a:t>
            </a:r>
            <a:r>
              <a:rPr lang="en-US" dirty="0"/>
              <a:t> 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Implement reliable messaging</a:t>
            </a:r>
            <a:r>
              <a:rPr lang="en-US" b="1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Implement redundant services.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Synchronize process execution</a:t>
            </a:r>
            <a:r>
              <a:rPr lang="en-US" b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38" y="0"/>
            <a:ext cx="1877558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77" y="2629225"/>
            <a:ext cx="3498764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85555"/>
            <a:ext cx="10178322" cy="3894038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https://www.ibm.com/analytics/hadoop/hbase</a:t>
            </a:r>
          </a:p>
          <a:p>
            <a:endParaRPr lang="en-US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https://www.youtube.com/watch?v=IumVWII3fRQ</a:t>
            </a:r>
          </a:p>
          <a:p>
            <a:endParaRPr lang="en-US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https://www.youtube.com/watch?v=9CREwiemvT0</a:t>
            </a:r>
          </a:p>
          <a:p>
            <a:endParaRPr lang="en-US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http://javaarm.com/file/apache/Hadoop/books/Hadoop-The.Definitive.Guide_4.edition_a_Tom.White_April-2015.pdf</a:t>
            </a:r>
          </a:p>
          <a:p>
            <a:endParaRPr lang="en-US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https://en.wikipedia.org/wiki/Apache_HBase</a:t>
            </a:r>
          </a:p>
          <a:p>
            <a:endParaRPr lang="en-US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https://mapr.com/blog/in-depth-look-hbase-architecture/</a:t>
            </a:r>
          </a:p>
          <a:p>
            <a:endParaRPr lang="en-US" u="sng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https://viblo.asia/p/hbase-overview-architecture-va-data-flow-63vKj6J6K2R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147" y="4579918"/>
            <a:ext cx="3668153" cy="1492132"/>
          </a:xfrm>
        </p:spPr>
        <p:txBody>
          <a:bodyPr/>
          <a:lstStyle/>
          <a:p>
            <a:r>
              <a:rPr lang="en-GB" dirty="0" smtClean="0"/>
              <a:t>The end!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47" y="234845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Avro: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Apache </a:t>
            </a:r>
            <a:r>
              <a:rPr lang="en-GB" dirty="0" smtClean="0">
                <a:solidFill>
                  <a:srgbClr val="00B0F0"/>
                </a:solidFill>
              </a:rPr>
              <a:t>Avro </a:t>
            </a:r>
            <a:r>
              <a:rPr lang="en-GB" dirty="0" smtClean="0"/>
              <a:t>is likely </a:t>
            </a:r>
            <a:r>
              <a:rPr lang="en-GB" dirty="0"/>
              <a:t>a </a:t>
            </a:r>
            <a:r>
              <a:rPr lang="en-GB" dirty="0" smtClean="0"/>
              <a:t>data format:</a:t>
            </a:r>
          </a:p>
          <a:p>
            <a:pPr lvl="1"/>
            <a:r>
              <a:rPr lang="en-GB" dirty="0" smtClean="0"/>
              <a:t>Support Multi language.</a:t>
            </a:r>
          </a:p>
          <a:p>
            <a:pPr lvl="1"/>
            <a:r>
              <a:rPr lang="en-GB" dirty="0" smtClean="0"/>
              <a:t>Cover lack of language portability in Hadoop.</a:t>
            </a:r>
          </a:p>
          <a:p>
            <a:pPr lvl="1"/>
            <a:r>
              <a:rPr lang="en-GB" dirty="0" smtClean="0"/>
              <a:t>Sharable.</a:t>
            </a:r>
          </a:p>
          <a:p>
            <a:pPr lvl="1"/>
            <a:r>
              <a:rPr lang="en-GB" dirty="0" smtClean="0"/>
              <a:t>Potential future-proof technology.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Why we use this instead of other data format ?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8" y="277911"/>
            <a:ext cx="3498764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Avro:</a:t>
            </a:r>
            <a:br>
              <a:rPr lang="en-GB" dirty="0"/>
            </a:br>
            <a:r>
              <a:rPr lang="en-GB" dirty="0"/>
              <a:t>Evolution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74" y="2481701"/>
            <a:ext cx="4417423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Comma Separated  Value(CSV):</a:t>
            </a:r>
            <a:endParaRPr lang="en-GB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Data type is not guaranteed.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Tricky to analysis with comma.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Can be no column name.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8" y="277911"/>
            <a:ext cx="3498764" cy="1087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1" y="1874517"/>
            <a:ext cx="6374921" cy="43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Avro:</a:t>
            </a:r>
            <a:br>
              <a:rPr lang="en-GB" dirty="0"/>
            </a:br>
            <a:r>
              <a:rPr lang="en-GB" dirty="0"/>
              <a:t>Evolution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74" y="2481701"/>
            <a:ext cx="4417423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Relational tables definitions: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‘’Flat” characteristic.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Different Syntax among </a:t>
            </a:r>
            <a:r>
              <a:rPr lang="en-GB" dirty="0" smtClean="0"/>
              <a:t>databases.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8" y="277911"/>
            <a:ext cx="3498764" cy="1087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4675599"/>
            <a:ext cx="5314950" cy="1589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897" y="2558231"/>
            <a:ext cx="5314950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1897" y="217810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81897" y="430626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Oracle: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Avro:</a:t>
            </a:r>
            <a:br>
              <a:rPr lang="en-GB" dirty="0"/>
            </a:br>
            <a:r>
              <a:rPr lang="en-GB" dirty="0"/>
              <a:t>Evolution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74" y="2481701"/>
            <a:ext cx="5253446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JSON (JavaScript Object Notation</a:t>
            </a:r>
            <a:r>
              <a:rPr lang="en-GB" sz="2400" dirty="0" smtClean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No </a:t>
            </a:r>
            <a:r>
              <a:rPr lang="en-GB" u="sng" dirty="0">
                <a:solidFill>
                  <a:schemeClr val="accent6"/>
                </a:solidFill>
              </a:rPr>
              <a:t>Schema </a:t>
            </a:r>
            <a:r>
              <a:rPr lang="en-GB" u="sng" dirty="0" smtClean="0">
                <a:solidFill>
                  <a:schemeClr val="accent6"/>
                </a:solidFill>
              </a:rPr>
              <a:t>Enforcing.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Big in Size due to Repeated keys.</a:t>
            </a:r>
            <a:endParaRPr lang="en-GB" i="1" u="sng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8" y="277911"/>
            <a:ext cx="3498764" cy="1087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23" y="2254316"/>
            <a:ext cx="5090479" cy="35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Avro:</a:t>
            </a:r>
            <a:br>
              <a:rPr lang="en-GB" dirty="0"/>
            </a:br>
            <a:r>
              <a:rPr lang="en-GB" dirty="0"/>
              <a:t>Evolution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74" y="2481701"/>
            <a:ext cx="5253446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Avro </a:t>
            </a:r>
            <a:r>
              <a:rPr lang="en-GB" sz="2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6"/>
                </a:solidFill>
              </a:rPr>
              <a:t>Fully Typed.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with Schema.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Readable for any </a:t>
            </a:r>
            <a:r>
              <a:rPr lang="en-US" dirty="0"/>
              <a:t>language.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Evolving with time.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8" y="277911"/>
            <a:ext cx="3498764" cy="1087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75" y="2178338"/>
            <a:ext cx="5141057" cy="35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94" y="2556827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657</TotalTime>
  <Words>642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Impact</vt:lpstr>
      <vt:lpstr>Wingdings</vt:lpstr>
      <vt:lpstr>Badge</vt:lpstr>
      <vt:lpstr>Ecosystem  of Hadoop  </vt:lpstr>
      <vt:lpstr>Chapter summary:</vt:lpstr>
      <vt:lpstr>PowerPoint Presentation</vt:lpstr>
      <vt:lpstr>Apache Avro:</vt:lpstr>
      <vt:lpstr>Apache Avro: Evolution of data</vt:lpstr>
      <vt:lpstr>Apache Avro: Evolution of data</vt:lpstr>
      <vt:lpstr>Apache Avro: Evolution of data</vt:lpstr>
      <vt:lpstr>Apache Avro: Evolution of data</vt:lpstr>
      <vt:lpstr>PowerPoint Presentation</vt:lpstr>
      <vt:lpstr>Hbase:</vt:lpstr>
      <vt:lpstr>Hbase:</vt:lpstr>
      <vt:lpstr>Hbase:</vt:lpstr>
      <vt:lpstr>Hbase:</vt:lpstr>
      <vt:lpstr>Hbase:</vt:lpstr>
      <vt:lpstr>PowerPoint Presentation</vt:lpstr>
      <vt:lpstr>Apache Hive:</vt:lpstr>
      <vt:lpstr>Apache Hive:</vt:lpstr>
      <vt:lpstr>Apache Hive:</vt:lpstr>
      <vt:lpstr>PowerPoint Presentation</vt:lpstr>
      <vt:lpstr>Apache Pig:</vt:lpstr>
      <vt:lpstr>Apache Pig:</vt:lpstr>
      <vt:lpstr>Apache Pig:</vt:lpstr>
      <vt:lpstr>PowerPoint Presentation</vt:lpstr>
      <vt:lpstr>Apache spark:</vt:lpstr>
      <vt:lpstr>Apache spark:  </vt:lpstr>
      <vt:lpstr>Apache spark:  </vt:lpstr>
      <vt:lpstr>PowerPoint Presentation</vt:lpstr>
      <vt:lpstr>Zookeeper:</vt:lpstr>
      <vt:lpstr>Zookeeper:</vt:lpstr>
      <vt:lpstr>Preference: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of Hadoop</dc:title>
  <dc:creator>Phạm Thế Bảo</dc:creator>
  <cp:lastModifiedBy>Phạm Thế Bảo</cp:lastModifiedBy>
  <cp:revision>47</cp:revision>
  <dcterms:created xsi:type="dcterms:W3CDTF">2018-04-08T13:12:32Z</dcterms:created>
  <dcterms:modified xsi:type="dcterms:W3CDTF">2018-04-12T08:42:57Z</dcterms:modified>
</cp:coreProperties>
</file>