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Ecosystem of Hadoop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Science research in UIT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7733"/>
            <a:ext cx="10835639" cy="3108960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HBase</a:t>
            </a:r>
            <a:r>
              <a:rPr lang="en-GB" dirty="0"/>
              <a:t> system comprises a set of tables. Each table contains rows and columns, much like a traditional database. Each table must have an element defined as a </a:t>
            </a:r>
            <a:r>
              <a:rPr lang="en-GB" dirty="0">
                <a:solidFill>
                  <a:srgbClr val="FFFF00"/>
                </a:solidFill>
              </a:rPr>
              <a:t>Primary Key</a:t>
            </a:r>
            <a:r>
              <a:rPr lang="en-GB" dirty="0"/>
              <a:t>, and all access attempts to </a:t>
            </a:r>
            <a:r>
              <a:rPr lang="en-GB" dirty="0" err="1"/>
              <a:t>HBase</a:t>
            </a:r>
            <a:r>
              <a:rPr lang="en-GB" dirty="0"/>
              <a:t> tables must use this </a:t>
            </a:r>
            <a:r>
              <a:rPr lang="en-GB" dirty="0">
                <a:solidFill>
                  <a:srgbClr val="FFFF00"/>
                </a:solidFill>
              </a:rPr>
              <a:t>Primary Key</a:t>
            </a:r>
            <a:r>
              <a:rPr lang="en-GB" dirty="0" smtClean="0"/>
              <a:t>. Besides that, collection of columns will involve in group called </a:t>
            </a:r>
            <a:r>
              <a:rPr lang="en-GB" dirty="0" smtClean="0">
                <a:solidFill>
                  <a:srgbClr val="FFC000"/>
                </a:solidFill>
              </a:rPr>
              <a:t>column family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Avro</a:t>
            </a:r>
            <a:r>
              <a:rPr lang="en-GB" dirty="0"/>
              <a:t>, as a component, supports a rich set of primitive data types including: numeric, binary data and strings; and a number of complex types including arrays, maps, enumerations and records. A sort order can also be defined for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67" y="533400"/>
            <a:ext cx="4775614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28" y="3784146"/>
            <a:ext cx="7105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11" y="1837509"/>
            <a:ext cx="5636620" cy="4450079"/>
          </a:xfrm>
        </p:spPr>
        <p:txBody>
          <a:bodyPr>
            <a:normAutofit/>
          </a:bodyPr>
          <a:lstStyle/>
          <a:p>
            <a:r>
              <a:rPr lang="en-GB" dirty="0" err="1" smtClean="0"/>
              <a:t>Hbase</a:t>
            </a:r>
            <a:r>
              <a:rPr lang="en-GB" dirty="0" smtClean="0"/>
              <a:t> structure has 3 primary components:</a:t>
            </a:r>
          </a:p>
          <a:p>
            <a:pPr lvl="1"/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Hmaster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Region assignment.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DDL </a:t>
            </a:r>
            <a:r>
              <a:rPr lang="en-GB" altLang="en-US" dirty="0" smtClean="0"/>
              <a:t>operations (</a:t>
            </a:r>
            <a:r>
              <a:rPr lang="en-GB" altLang="en-US" dirty="0"/>
              <a:t>Create , delete and update </a:t>
            </a:r>
            <a:r>
              <a:rPr lang="en-GB" altLang="en-US" dirty="0" smtClean="0"/>
              <a:t>tables).</a:t>
            </a:r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rgbClr val="00B0F0"/>
                </a:solidFill>
              </a:rPr>
              <a:t>Zookeeper:</a:t>
            </a:r>
          </a:p>
          <a:p>
            <a:pPr lvl="2"/>
            <a:r>
              <a:rPr lang="en-GB" dirty="0" smtClean="0"/>
              <a:t>Storage of metadata and region info.</a:t>
            </a:r>
          </a:p>
          <a:p>
            <a:pPr lvl="1"/>
            <a:r>
              <a:rPr lang="en-GB" dirty="0" err="1">
                <a:solidFill>
                  <a:srgbClr val="FFFF00"/>
                </a:solidFill>
              </a:rPr>
              <a:t>Hregion</a:t>
            </a:r>
            <a:r>
              <a:rPr lang="en-GB" dirty="0">
                <a:solidFill>
                  <a:srgbClr val="FFFF00"/>
                </a:solidFill>
              </a:rPr>
              <a:t> Server: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Monitoring and storing </a:t>
            </a:r>
            <a:r>
              <a:rPr lang="en-GB" altLang="en-US" dirty="0">
                <a:solidFill>
                  <a:srgbClr val="FFFF00"/>
                </a:solidFill>
              </a:rPr>
              <a:t>regions</a:t>
            </a:r>
            <a:r>
              <a:rPr lang="en-GB" altLang="en-US" dirty="0"/>
              <a:t> which it has responsibility to.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dirty="0"/>
              <a:t>When receiving a write/read request from client, it will assign request for particular </a:t>
            </a:r>
            <a:r>
              <a:rPr lang="en-GB" altLang="en-US" dirty="0">
                <a:solidFill>
                  <a:srgbClr val="FFFF00"/>
                </a:solidFill>
              </a:rPr>
              <a:t>regions</a:t>
            </a:r>
            <a:r>
              <a:rPr lang="en-GB" altLang="en-US" dirty="0"/>
              <a:t> contain </a:t>
            </a:r>
            <a:r>
              <a:rPr lang="en-GB" altLang="en-US" dirty="0">
                <a:solidFill>
                  <a:srgbClr val="FFC000"/>
                </a:solidFill>
              </a:rPr>
              <a:t>column family</a:t>
            </a:r>
            <a:r>
              <a:rPr lang="en-GB" altLang="en-US" dirty="0" smtClean="0">
                <a:solidFill>
                  <a:srgbClr val="FFC0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67" y="533400"/>
            <a:ext cx="4775614" cy="1219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65" y="2229153"/>
            <a:ext cx="6019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67" y="533400"/>
            <a:ext cx="4775614" cy="121930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567" y="1964275"/>
            <a:ext cx="41198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dirty="0" smtClean="0">
                <a:solidFill>
                  <a:srgbClr val="FFFF00"/>
                </a:solidFill>
              </a:rPr>
              <a:t>Region:</a:t>
            </a:r>
            <a:endParaRPr kumimoji="0" lang="en-GB" altLang="en-US" sz="1800" b="0" i="0" u="none" strike="noStrike" cap="none" normalizeH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 err="1">
                <a:solidFill>
                  <a:srgbClr val="FF0000"/>
                </a:solidFill>
              </a:rPr>
              <a:t>HBase</a:t>
            </a:r>
            <a:r>
              <a:rPr lang="en-GB" dirty="0"/>
              <a:t> Tables are divided horizontally by row key range into “Regions.” </a:t>
            </a:r>
            <a:endParaRPr lang="en-GB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 smtClean="0"/>
              <a:t>A </a:t>
            </a:r>
            <a:r>
              <a:rPr lang="en-GB" dirty="0"/>
              <a:t>region contains all rows in the table between the region’s start key and end key. </a:t>
            </a:r>
            <a:endParaRPr lang="en-GB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 smtClean="0">
                <a:solidFill>
                  <a:srgbClr val="FFFF00"/>
                </a:solidFill>
              </a:rPr>
              <a:t>Regions</a:t>
            </a:r>
            <a:r>
              <a:rPr lang="en-GB" dirty="0" smtClean="0"/>
              <a:t> </a:t>
            </a:r>
            <a:r>
              <a:rPr lang="en-GB" dirty="0"/>
              <a:t>are assigned to the nodes in the cluster, called “Region Servers,” and these serve data for reads and writes. </a:t>
            </a:r>
            <a:endParaRPr lang="en-GB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 smtClean="0"/>
              <a:t>A </a:t>
            </a:r>
            <a:r>
              <a:rPr lang="en-GB" dirty="0"/>
              <a:t>region server can serve about 1,000 regions</a:t>
            </a:r>
            <a:r>
              <a:rPr lang="en-GB" dirty="0" smtClean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18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Region</a:t>
            </a:r>
            <a:r>
              <a:rPr kumimoji="0" lang="en-GB" altLang="en-US" sz="1800" b="0" i="0" u="none" strike="noStrike" cap="none" normalizeH="0" dirty="0" smtClean="0">
                <a:ln>
                  <a:noFill/>
                </a:ln>
                <a:effectLst/>
              </a:rPr>
              <a:t> has 2 components ,namely </a:t>
            </a:r>
            <a:r>
              <a:rPr kumimoji="0" lang="en-GB" altLang="en-US" sz="1800" b="0" i="0" u="none" strike="noStrike" cap="none" normalizeH="0" dirty="0" err="1" smtClean="0">
                <a:ln>
                  <a:noFill/>
                </a:ln>
                <a:effectLst/>
              </a:rPr>
              <a:t>memstore</a:t>
            </a:r>
            <a:r>
              <a:rPr kumimoji="0" lang="en-GB" altLang="en-US" sz="1800" b="0" i="0" u="none" strike="noStrike" cap="none" normalizeH="0" dirty="0" smtClean="0">
                <a:ln>
                  <a:noFill/>
                </a:ln>
                <a:effectLst/>
              </a:rPr>
              <a:t> and </a:t>
            </a:r>
            <a:r>
              <a:rPr kumimoji="0" lang="en-GB" altLang="en-US" sz="1800" b="0" i="0" u="none" strike="noStrike" cap="none" normalizeH="0" dirty="0" err="1" smtClean="0">
                <a:ln>
                  <a:noFill/>
                </a:ln>
                <a:effectLst/>
              </a:rPr>
              <a:t>Hfile</a:t>
            </a:r>
            <a:r>
              <a:rPr kumimoji="0" lang="en-GB" altLang="en-US" sz="1800" b="0" i="0" u="none" strike="noStrike" cap="none" normalizeH="0" dirty="0" smtClean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0" y="2065867"/>
            <a:ext cx="7292435" cy="40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67" y="533400"/>
            <a:ext cx="4775614" cy="121930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1927368"/>
            <a:ext cx="41198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b="1" u="sng" dirty="0"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r>
              <a:rPr lang="vi-VN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1: Client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creates a first connection with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Regions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then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regions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2: Regions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contacts with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memstore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storing connection with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family.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will store firstly in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Memstore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where data is sorted before passing to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HFile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 reasons for the existence of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HFile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Sorting is the core factor of distributed store system base on row key.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flow optimizing when using the </a:t>
            </a:r>
            <a:r>
              <a:rPr lang="vi-VN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Log-Structured Merge Tree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GB" altLang="en-US" sz="1800" b="0" i="0" u="none" strike="noStrike" cap="none" normalizeH="0" dirty="0" smtClean="0">
              <a:ln>
                <a:noFill/>
              </a:ln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49" y="1752706"/>
            <a:ext cx="6058880" cy="48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The Apache Hive ™ </a:t>
            </a:r>
            <a:r>
              <a:rPr lang="en-GB" dirty="0"/>
              <a:t>data warehouse software facilitates reading, writing, and managing large datasets residing in distributed storage using SQL. Structure can be projected onto data already in storage</a:t>
            </a:r>
            <a:r>
              <a:rPr lang="en-GB" dirty="0" smtClean="0"/>
              <a:t>.</a:t>
            </a:r>
          </a:p>
          <a:p>
            <a:r>
              <a:rPr lang="en-GB" dirty="0"/>
              <a:t>While initially developed </a:t>
            </a:r>
            <a:r>
              <a:rPr lang="en-GB" dirty="0" smtClean="0"/>
              <a:t>by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GB" dirty="0" smtClean="0"/>
              <a:t>, </a:t>
            </a:r>
            <a:r>
              <a:rPr lang="en-GB" dirty="0"/>
              <a:t>Apache Hive is used and developed by other companies such as </a:t>
            </a:r>
            <a:r>
              <a:rPr lang="en-GB" dirty="0" smtClean="0">
                <a:solidFill>
                  <a:srgbClr val="FF0000"/>
                </a:solidFill>
              </a:rPr>
              <a:t>Netflix.</a:t>
            </a:r>
          </a:p>
          <a:p>
            <a:r>
              <a:rPr lang="en-GB" dirty="0">
                <a:solidFill>
                  <a:srgbClr val="FFFF00"/>
                </a:solidFill>
              </a:rPr>
              <a:t>Apache </a:t>
            </a:r>
            <a:r>
              <a:rPr lang="en-GB" dirty="0" smtClean="0">
                <a:solidFill>
                  <a:srgbClr val="FFFF00"/>
                </a:solidFill>
              </a:rPr>
              <a:t>Hive </a:t>
            </a:r>
            <a:r>
              <a:rPr lang="en-GB" dirty="0" smtClean="0"/>
              <a:t>provide following functions: </a:t>
            </a:r>
          </a:p>
          <a:p>
            <a:pPr lvl="1"/>
            <a:r>
              <a:rPr lang="en-GB" dirty="0" smtClean="0"/>
              <a:t>Data Summarization</a:t>
            </a:r>
          </a:p>
          <a:p>
            <a:pPr lvl="1"/>
            <a:r>
              <a:rPr lang="en-GB" dirty="0" smtClean="0"/>
              <a:t>Query</a:t>
            </a:r>
          </a:p>
          <a:p>
            <a:pPr lvl="1"/>
            <a:r>
              <a:rPr lang="en-GB" dirty="0" smtClean="0"/>
              <a:t>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52" y="0"/>
            <a:ext cx="2543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661262" cy="3649133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The Apache Hive </a:t>
            </a:r>
            <a:r>
              <a:rPr lang="en-GB" dirty="0" smtClean="0">
                <a:solidFill>
                  <a:srgbClr val="FFFF00"/>
                </a:solidFill>
              </a:rPr>
              <a:t>™ </a:t>
            </a:r>
            <a:r>
              <a:rPr lang="en-GB" dirty="0" smtClean="0"/>
              <a:t>uses </a:t>
            </a:r>
            <a:r>
              <a:rPr lang="en-GB" dirty="0" err="1" smtClean="0">
                <a:solidFill>
                  <a:srgbClr val="FFC000"/>
                </a:solidFill>
              </a:rPr>
              <a:t>HiveQL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to the </a:t>
            </a:r>
            <a:r>
              <a:rPr lang="en-GB" dirty="0"/>
              <a:t>query data without knowledge of Java or </a:t>
            </a:r>
            <a:r>
              <a:rPr lang="en-GB" dirty="0" err="1"/>
              <a:t>MapReduce</a:t>
            </a:r>
            <a:r>
              <a:rPr lang="en-GB" dirty="0" smtClean="0"/>
              <a:t>.</a:t>
            </a:r>
          </a:p>
          <a:p>
            <a:r>
              <a:rPr lang="en-GB" dirty="0" err="1" smtClean="0">
                <a:solidFill>
                  <a:srgbClr val="FFC000"/>
                </a:solidFill>
              </a:rPr>
              <a:t>HiveQL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 smtClean="0"/>
              <a:t>provides Indexing </a:t>
            </a:r>
            <a:r>
              <a:rPr lang="en-GB" dirty="0"/>
              <a:t>which assists </a:t>
            </a:r>
            <a:r>
              <a:rPr lang="en-GB" dirty="0" smtClean="0"/>
              <a:t>to </a:t>
            </a:r>
            <a:r>
              <a:rPr lang="en-GB" dirty="0"/>
              <a:t>search for a particular record, Instead of searching all the records.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52" y="0"/>
            <a:ext cx="2543175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2457753"/>
            <a:ext cx="6658670" cy="37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2" y="1337733"/>
            <a:ext cx="9677399" cy="2836696"/>
          </a:xfrm>
        </p:spPr>
        <p:txBody>
          <a:bodyPr/>
          <a:lstStyle/>
          <a:p>
            <a:r>
              <a:rPr lang="en-US" dirty="0" smtClean="0"/>
              <a:t>Indexing in </a:t>
            </a:r>
            <a:r>
              <a:rPr lang="en-US" dirty="0" err="1" smtClean="0">
                <a:solidFill>
                  <a:srgbClr val="FFC000"/>
                </a:solidFill>
              </a:rPr>
              <a:t>HiveQl</a:t>
            </a:r>
            <a:r>
              <a:rPr lang="en-US" dirty="0" smtClean="0"/>
              <a:t> also includes special database index - bitmap indexes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08" y="0"/>
            <a:ext cx="2543175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65" y="3440022"/>
            <a:ext cx="6967673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15589"/>
            <a:ext cx="10131425" cy="4075611"/>
          </a:xfrm>
        </p:spPr>
        <p:txBody>
          <a:bodyPr/>
          <a:lstStyle/>
          <a:p>
            <a:r>
              <a:rPr lang="en-GB" dirty="0" smtClean="0"/>
              <a:t>Avro </a:t>
            </a:r>
          </a:p>
          <a:p>
            <a:r>
              <a:rPr lang="en-GB" dirty="0" smtClean="0"/>
              <a:t>Spark</a:t>
            </a:r>
          </a:p>
          <a:p>
            <a:r>
              <a:rPr lang="en-GB" dirty="0" err="1" smtClean="0"/>
              <a:t>Hbase</a:t>
            </a:r>
            <a:endParaRPr lang="en-GB" dirty="0" smtClean="0"/>
          </a:p>
          <a:p>
            <a:r>
              <a:rPr lang="en-GB" dirty="0" smtClean="0"/>
              <a:t>Hive</a:t>
            </a:r>
          </a:p>
          <a:p>
            <a:r>
              <a:rPr lang="en-GB" dirty="0" err="1" smtClean="0"/>
              <a:t>ZooKeeper</a:t>
            </a:r>
            <a:endParaRPr lang="en-GB" dirty="0" smtClean="0"/>
          </a:p>
          <a:p>
            <a:r>
              <a:rPr lang="en-GB" dirty="0" smtClean="0"/>
              <a:t>Storm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38" y="1866763"/>
            <a:ext cx="5734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Avro: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Apache </a:t>
            </a:r>
            <a:r>
              <a:rPr lang="en-GB" dirty="0" smtClean="0">
                <a:solidFill>
                  <a:srgbClr val="00B0F0"/>
                </a:solidFill>
              </a:rPr>
              <a:t>Avro </a:t>
            </a:r>
            <a:r>
              <a:rPr lang="en-GB" dirty="0"/>
              <a:t>is a language-neutral data serialization </a:t>
            </a:r>
            <a:r>
              <a:rPr lang="en-GB" dirty="0" smtClean="0"/>
              <a:t>system. </a:t>
            </a:r>
            <a:r>
              <a:rPr lang="en-GB" dirty="0"/>
              <a:t>Having a data format that can be processed </a:t>
            </a:r>
            <a:r>
              <a:rPr lang="en-GB" dirty="0" smtClean="0"/>
              <a:t>by many </a:t>
            </a:r>
            <a:r>
              <a:rPr lang="en-GB" dirty="0"/>
              <a:t>languages (currently C, C++, C#, Java, JavaScript, Perl, PHP, Python, and Ruby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Devising to address </a:t>
            </a:r>
            <a:r>
              <a:rPr lang="en-GB" dirty="0"/>
              <a:t>the major downside of </a:t>
            </a:r>
            <a:r>
              <a:rPr lang="en-GB" dirty="0" smtClean="0"/>
              <a:t>Hadoop </a:t>
            </a:r>
            <a:r>
              <a:rPr lang="en-GB" dirty="0" err="1" smtClean="0"/>
              <a:t>Writables</a:t>
            </a:r>
            <a:r>
              <a:rPr lang="en-GB" dirty="0" smtClean="0"/>
              <a:t> : </a:t>
            </a:r>
            <a:r>
              <a:rPr lang="en-GB" dirty="0"/>
              <a:t>lack of language </a:t>
            </a:r>
            <a:r>
              <a:rPr lang="en-GB" dirty="0" smtClean="0"/>
              <a:t>portability.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Easy </a:t>
            </a:r>
            <a:r>
              <a:rPr lang="en-GB" dirty="0"/>
              <a:t>to share datasets with a wider audience than one tied to a single language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is also more future-proof, allowing data to potentially outlive the language used </a:t>
            </a:r>
            <a:r>
              <a:rPr lang="en-GB" dirty="0" smtClean="0"/>
              <a:t>to </a:t>
            </a:r>
            <a:r>
              <a:rPr lang="en-US" dirty="0" smtClean="0"/>
              <a:t>read </a:t>
            </a:r>
            <a:r>
              <a:rPr lang="en-US" dirty="0"/>
              <a:t>and write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12" y="712243"/>
            <a:ext cx="3498764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Avro: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1667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Comparison of  JSON and Avro: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JSON Biggest Drawback :</a:t>
            </a:r>
            <a:endParaRPr lang="en-GB" dirty="0"/>
          </a:p>
          <a:p>
            <a:r>
              <a:rPr lang="en-GB" dirty="0" smtClean="0"/>
              <a:t>Data has no </a:t>
            </a:r>
            <a:r>
              <a:rPr lang="en-GB" u="sng" dirty="0" smtClean="0">
                <a:solidFill>
                  <a:schemeClr val="accent6"/>
                </a:solidFill>
              </a:rPr>
              <a:t>Schema Enforcing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23" y="2254316"/>
            <a:ext cx="5090479" cy="3514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32" y="694827"/>
            <a:ext cx="3498764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Avro: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6833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Comparison of  JSON and Avro: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Avro :</a:t>
            </a:r>
            <a:endParaRPr lang="en-GB" dirty="0"/>
          </a:p>
          <a:p>
            <a:r>
              <a:rPr lang="en-GB" dirty="0" smtClean="0"/>
              <a:t>Data is </a:t>
            </a:r>
            <a:r>
              <a:rPr lang="en-GB" u="sng" dirty="0" smtClean="0">
                <a:solidFill>
                  <a:schemeClr val="accent6"/>
                </a:solidFill>
              </a:rPr>
              <a:t>fully typed.</a:t>
            </a:r>
          </a:p>
          <a:p>
            <a:r>
              <a:rPr lang="en-US" dirty="0" smtClean="0"/>
              <a:t>Schema comes along with data.</a:t>
            </a:r>
          </a:p>
          <a:p>
            <a:r>
              <a:rPr lang="en-US" dirty="0" smtClean="0"/>
              <a:t>Data can be read across any language.</a:t>
            </a:r>
          </a:p>
          <a:p>
            <a:r>
              <a:rPr lang="en-US" dirty="0" smtClean="0"/>
              <a:t>Schema can evolve over time.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75" y="2178338"/>
            <a:ext cx="5141057" cy="3514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75" y="722071"/>
            <a:ext cx="3498764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2226275"/>
            <a:ext cx="6499169" cy="431455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1" y="2142067"/>
            <a:ext cx="4452255" cy="36491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Apache Spark </a:t>
            </a:r>
            <a:r>
              <a:rPr lang="en-GB" dirty="0"/>
              <a:t>is a cluster computing framework for large-scale data processing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Spark </a:t>
            </a:r>
            <a:r>
              <a:rPr lang="en-GB" dirty="0"/>
              <a:t>does not </a:t>
            </a:r>
            <a:r>
              <a:rPr lang="en-GB" dirty="0" smtClean="0"/>
              <a:t>use </a:t>
            </a:r>
            <a:r>
              <a:rPr lang="en-GB" dirty="0" err="1" smtClean="0"/>
              <a:t>MapReduce</a:t>
            </a:r>
            <a:r>
              <a:rPr lang="en-GB" dirty="0" smtClean="0"/>
              <a:t> </a:t>
            </a:r>
            <a:r>
              <a:rPr lang="en-GB" dirty="0"/>
              <a:t>as an execution engine; instead, it uses its own distributed runtime </a:t>
            </a:r>
            <a:r>
              <a:rPr lang="en-GB" dirty="0" smtClean="0"/>
              <a:t>for executing </a:t>
            </a:r>
            <a:r>
              <a:rPr lang="en-GB" dirty="0"/>
              <a:t>work on a cluster. </a:t>
            </a:r>
            <a:endParaRPr lang="en-GB" dirty="0" smtClean="0"/>
          </a:p>
          <a:p>
            <a:r>
              <a:rPr lang="en-GB" dirty="0" smtClean="0"/>
              <a:t>Spark </a:t>
            </a:r>
            <a:r>
              <a:rPr lang="en-GB" dirty="0"/>
              <a:t>is closely </a:t>
            </a:r>
            <a:r>
              <a:rPr lang="en-GB" dirty="0" smtClean="0"/>
              <a:t>integrated with Hadoop.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26" y="0"/>
            <a:ext cx="3607817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r>
              <a:rPr lang="en-US" dirty="0" smtClean="0"/>
              <a:t>: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Spark </a:t>
            </a:r>
            <a:r>
              <a:rPr lang="en-GB" dirty="0"/>
              <a:t>is best known for its ability to keep large working datasets in memory </a:t>
            </a:r>
            <a:r>
              <a:rPr lang="en-GB" i="1" dirty="0" smtClean="0"/>
              <a:t>between jobs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capability allows Spark to outperform the equivalent </a:t>
            </a:r>
            <a:r>
              <a:rPr lang="en-GB" dirty="0" err="1"/>
              <a:t>MapReduce</a:t>
            </a:r>
            <a:r>
              <a:rPr lang="en-GB" dirty="0"/>
              <a:t> </a:t>
            </a:r>
            <a:r>
              <a:rPr lang="en-GB" dirty="0" smtClean="0"/>
              <a:t>workflow ,where </a:t>
            </a:r>
            <a:r>
              <a:rPr lang="en-GB" dirty="0"/>
              <a:t>datasets are always </a:t>
            </a:r>
            <a:r>
              <a:rPr lang="en-GB" dirty="0" smtClean="0"/>
              <a:t>loaded from </a:t>
            </a:r>
            <a:r>
              <a:rPr lang="en-GB" dirty="0"/>
              <a:t>disk. </a:t>
            </a:r>
            <a:r>
              <a:rPr lang="en-GB" dirty="0"/>
              <a:t>(Run programs up to 100x faster than Hadoop </a:t>
            </a:r>
            <a:r>
              <a:rPr lang="en-GB" dirty="0" err="1"/>
              <a:t>MapReduce</a:t>
            </a:r>
            <a:r>
              <a:rPr lang="en-GB" dirty="0"/>
              <a:t> in memory, or 10x faster on disk. </a:t>
            </a:r>
            <a:r>
              <a:rPr lang="en-GB" dirty="0" smtClean="0"/>
              <a:t>)</a:t>
            </a:r>
          </a:p>
          <a:p>
            <a:r>
              <a:rPr lang="en-GB" dirty="0" smtClean="0"/>
              <a:t>Two </a:t>
            </a:r>
            <a:r>
              <a:rPr lang="en-GB" dirty="0"/>
              <a:t>styles of application that benefit greatly from Spark’s processing </a:t>
            </a:r>
            <a:r>
              <a:rPr lang="en-GB" dirty="0" smtClean="0"/>
              <a:t>model:</a:t>
            </a:r>
          </a:p>
          <a:p>
            <a:pPr lvl="1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Iterative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algorithms </a:t>
            </a:r>
            <a:r>
              <a:rPr lang="en-GB" dirty="0"/>
              <a:t>(where a function is applied to a dataset repeatedly until an </a:t>
            </a:r>
            <a:r>
              <a:rPr lang="en-GB" dirty="0" smtClean="0"/>
              <a:t>exit condition </a:t>
            </a:r>
            <a:r>
              <a:rPr lang="en-GB" dirty="0"/>
              <a:t>is met</a:t>
            </a:r>
            <a:r>
              <a:rPr lang="en-GB" dirty="0" smtClean="0"/>
              <a:t>).</a:t>
            </a:r>
            <a:endParaRPr lang="en-GB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nteractive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  <a:r>
              <a:rPr lang="en-GB" dirty="0"/>
              <a:t> (where a user issues a series of ad hoc </a:t>
            </a:r>
            <a:r>
              <a:rPr lang="en-GB" dirty="0" smtClean="0"/>
              <a:t>exploratory </a:t>
            </a:r>
            <a:r>
              <a:rPr lang="en-US" dirty="0" smtClean="0"/>
              <a:t>queries </a:t>
            </a:r>
            <a:r>
              <a:rPr lang="en-US" dirty="0"/>
              <a:t>on a dataset).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26" y="0"/>
            <a:ext cx="3607817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r>
              <a:rPr lang="en-US" dirty="0" smtClean="0"/>
              <a:t>: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661262" cy="3649133"/>
          </a:xfrm>
        </p:spPr>
        <p:txBody>
          <a:bodyPr>
            <a:normAutofit/>
          </a:bodyPr>
          <a:lstStyle/>
          <a:p>
            <a:r>
              <a:rPr lang="en-GB" dirty="0" smtClean="0"/>
              <a:t>At </a:t>
            </a:r>
            <a:r>
              <a:rPr lang="en-GB" dirty="0"/>
              <a:t>the time of writing, Spark </a:t>
            </a:r>
            <a:r>
              <a:rPr lang="en-GB" dirty="0" smtClean="0"/>
              <a:t>provides APIs </a:t>
            </a:r>
            <a:r>
              <a:rPr lang="en-GB" dirty="0"/>
              <a:t>in </a:t>
            </a:r>
            <a:r>
              <a:rPr lang="en-GB" dirty="0" smtClean="0"/>
              <a:t>five </a:t>
            </a:r>
            <a:r>
              <a:rPr lang="en-GB" dirty="0"/>
              <a:t>languages: Scala, Java, and </a:t>
            </a:r>
            <a:r>
              <a:rPr lang="en-GB" dirty="0" smtClean="0"/>
              <a:t>Python, R and SQL.</a:t>
            </a:r>
          </a:p>
          <a:p>
            <a:r>
              <a:rPr lang="en-GB" dirty="0"/>
              <a:t>Spark is proving to be a good platform on which to build analytics </a:t>
            </a:r>
            <a:r>
              <a:rPr lang="en-GB" dirty="0" smtClean="0"/>
              <a:t>tools.</a:t>
            </a:r>
          </a:p>
          <a:p>
            <a:r>
              <a:rPr lang="en-GB" dirty="0" smtClean="0"/>
              <a:t>the </a:t>
            </a:r>
            <a:r>
              <a:rPr lang="en-GB" dirty="0"/>
              <a:t>Apache Spark project includes modules for machine learning (</a:t>
            </a:r>
            <a:r>
              <a:rPr lang="en-GB" dirty="0" err="1"/>
              <a:t>MLlib</a:t>
            </a:r>
            <a:r>
              <a:rPr lang="en-GB" dirty="0"/>
              <a:t>), </a:t>
            </a:r>
            <a:r>
              <a:rPr lang="en-GB" dirty="0" smtClean="0"/>
              <a:t>graph processing </a:t>
            </a:r>
            <a:r>
              <a:rPr lang="en-GB" dirty="0"/>
              <a:t>(</a:t>
            </a:r>
            <a:r>
              <a:rPr lang="en-GB" dirty="0" err="1"/>
              <a:t>GraphX</a:t>
            </a:r>
            <a:r>
              <a:rPr lang="en-GB" dirty="0"/>
              <a:t>), stream processing (Spark Streaming), and SQL (Spark SQL).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26" y="0"/>
            <a:ext cx="3607817" cy="1919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37" y="2406914"/>
            <a:ext cx="6238876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HBase</a:t>
            </a:r>
            <a:r>
              <a:rPr lang="en-GB" dirty="0"/>
              <a:t> is a distributed column-oriented database built on top of HDFS. 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HBase</a:t>
            </a:r>
            <a:r>
              <a:rPr lang="en-GB" dirty="0"/>
              <a:t> is </a:t>
            </a:r>
            <a:r>
              <a:rPr lang="en-GB" dirty="0" smtClean="0"/>
              <a:t>the Hadoop </a:t>
            </a:r>
            <a:r>
              <a:rPr lang="en-GB" dirty="0"/>
              <a:t>application to use when you require real-time read/write random access to </a:t>
            </a:r>
            <a:r>
              <a:rPr lang="en-GB" dirty="0" smtClean="0"/>
              <a:t>very </a:t>
            </a:r>
            <a:r>
              <a:rPr lang="en-US" dirty="0" smtClean="0"/>
              <a:t>large </a:t>
            </a:r>
            <a:r>
              <a:rPr lang="en-US" dirty="0"/>
              <a:t>datasets</a:t>
            </a:r>
            <a:r>
              <a:rPr lang="en-US" dirty="0" smtClean="0"/>
              <a:t>.</a:t>
            </a:r>
          </a:p>
          <a:p>
            <a:r>
              <a:rPr lang="en-GB" dirty="0"/>
              <a:t>Unlike relational database systems, </a:t>
            </a:r>
            <a:r>
              <a:rPr lang="en-GB" dirty="0" err="1"/>
              <a:t>HBase</a:t>
            </a:r>
            <a:r>
              <a:rPr lang="en-GB" dirty="0"/>
              <a:t> does not support a structured query language like SQL; in fact, </a:t>
            </a:r>
            <a:r>
              <a:rPr lang="en-GB" dirty="0" err="1"/>
              <a:t>HBase</a:t>
            </a:r>
            <a:r>
              <a:rPr lang="en-GB" dirty="0"/>
              <a:t> isn’t a relational data store at all. </a:t>
            </a:r>
            <a:endParaRPr lang="en-GB" dirty="0" smtClean="0"/>
          </a:p>
          <a:p>
            <a:r>
              <a:rPr lang="en-GB" dirty="0" err="1" smtClean="0"/>
              <a:t>HBase</a:t>
            </a:r>
            <a:r>
              <a:rPr lang="en-GB" dirty="0" smtClean="0"/>
              <a:t> </a:t>
            </a:r>
            <a:r>
              <a:rPr lang="en-GB" dirty="0"/>
              <a:t>does support writing applications in </a:t>
            </a:r>
            <a:r>
              <a:rPr lang="en-GB" dirty="0" smtClean="0"/>
              <a:t>Apache Avro, REST</a:t>
            </a:r>
            <a:r>
              <a:rPr lang="en-GB" dirty="0"/>
              <a:t>, and Thrift.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67" y="533400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261</TotalTime>
  <Words>925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Ecosystem of Hadoop  </vt:lpstr>
      <vt:lpstr>Chapter summary:</vt:lpstr>
      <vt:lpstr>Apache Avro:</vt:lpstr>
      <vt:lpstr>Apache Avro:</vt:lpstr>
      <vt:lpstr>Apache Avro:</vt:lpstr>
      <vt:lpstr>Apache spark:</vt:lpstr>
      <vt:lpstr>Apache spark: Advantage</vt:lpstr>
      <vt:lpstr>Apache spark: Generality</vt:lpstr>
      <vt:lpstr>Hbase:</vt:lpstr>
      <vt:lpstr>Hbase:</vt:lpstr>
      <vt:lpstr>Hbase:</vt:lpstr>
      <vt:lpstr>Hbase:</vt:lpstr>
      <vt:lpstr>Hbase:</vt:lpstr>
      <vt:lpstr>Apache Hive:</vt:lpstr>
      <vt:lpstr>Apache Hive:</vt:lpstr>
      <vt:lpstr>Apache Hive: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of Hadoop</dc:title>
  <dc:creator>Phạm Thế Bảo</dc:creator>
  <cp:lastModifiedBy>Phạm Thế Bảo</cp:lastModifiedBy>
  <cp:revision>22</cp:revision>
  <dcterms:created xsi:type="dcterms:W3CDTF">2018-04-08T13:12:32Z</dcterms:created>
  <dcterms:modified xsi:type="dcterms:W3CDTF">2018-04-08T17:33:54Z</dcterms:modified>
</cp:coreProperties>
</file>