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19" r:id="rId2"/>
    <p:sldId id="320" r:id="rId3"/>
    <p:sldId id="330" r:id="rId4"/>
    <p:sldId id="2147375627" r:id="rId5"/>
    <p:sldId id="321" r:id="rId6"/>
    <p:sldId id="322" r:id="rId7"/>
    <p:sldId id="2147375628" r:id="rId8"/>
    <p:sldId id="2147375629" r:id="rId9"/>
    <p:sldId id="2147375632" r:id="rId10"/>
    <p:sldId id="329" r:id="rId11"/>
    <p:sldId id="2147375631" r:id="rId12"/>
    <p:sldId id="327" r:id="rId13"/>
    <p:sldId id="32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1DF158-7E56-48EE-9EB3-28B636C190AF}" v="27" dt="2023-10-16T11:09:46.734"/>
    <p1510:client id="{A0D157FE-B3C1-41E6-B360-5F090B3E36FA}" v="2" dt="2023-10-17T01:16:06.8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60"/>
  </p:normalViewPr>
  <p:slideViewPr>
    <p:cSldViewPr snapToGrid="0">
      <p:cViewPr varScale="1">
        <p:scale>
          <a:sx n="97" d="100"/>
          <a:sy n="97" d="100"/>
        </p:scale>
        <p:origin x="216"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had Billimoria" userId="39ab61b4-065e-47dc-9bff-9eeb7bd62c22" providerId="ADAL" clId="{A0D157FE-B3C1-41E6-B360-5F090B3E36FA}"/>
    <pc:docChg chg="modSld">
      <pc:chgData name="Farhad Billimoria" userId="39ab61b4-065e-47dc-9bff-9eeb7bd62c22" providerId="ADAL" clId="{A0D157FE-B3C1-41E6-B360-5F090B3E36FA}" dt="2023-10-17T01:21:49.046" v="16" actId="1076"/>
      <pc:docMkLst>
        <pc:docMk/>
      </pc:docMkLst>
      <pc:sldChg chg="addSp modSp mod">
        <pc:chgData name="Farhad Billimoria" userId="39ab61b4-065e-47dc-9bff-9eeb7bd62c22" providerId="ADAL" clId="{A0D157FE-B3C1-41E6-B360-5F090B3E36FA}" dt="2023-10-17T01:16:06.858" v="14" actId="1076"/>
        <pc:sldMkLst>
          <pc:docMk/>
          <pc:sldMk cId="801242725" sldId="319"/>
        </pc:sldMkLst>
        <pc:spChg chg="add mod">
          <ac:chgData name="Farhad Billimoria" userId="39ab61b4-065e-47dc-9bff-9eeb7bd62c22" providerId="ADAL" clId="{A0D157FE-B3C1-41E6-B360-5F090B3E36FA}" dt="2023-10-17T01:16:06.858" v="14" actId="1076"/>
          <ac:spMkLst>
            <pc:docMk/>
            <pc:sldMk cId="801242725" sldId="319"/>
            <ac:spMk id="6" creationId="{AE731C62-AA02-136E-06BA-008F344DDAB8}"/>
          </ac:spMkLst>
        </pc:spChg>
        <pc:picChg chg="mod">
          <ac:chgData name="Farhad Billimoria" userId="39ab61b4-065e-47dc-9bff-9eeb7bd62c22" providerId="ADAL" clId="{A0D157FE-B3C1-41E6-B360-5F090B3E36FA}" dt="2023-10-17T01:16:06.858" v="14" actId="1076"/>
          <ac:picMkLst>
            <pc:docMk/>
            <pc:sldMk cId="801242725" sldId="319"/>
            <ac:picMk id="4" creationId="{98CB2D04-3BC1-4729-135B-2FB229AD1A7D}"/>
          </ac:picMkLst>
        </pc:picChg>
        <pc:picChg chg="add mod ord">
          <ac:chgData name="Farhad Billimoria" userId="39ab61b4-065e-47dc-9bff-9eeb7bd62c22" providerId="ADAL" clId="{A0D157FE-B3C1-41E6-B360-5F090B3E36FA}" dt="2023-10-17T01:16:06.858" v="14" actId="1076"/>
          <ac:picMkLst>
            <pc:docMk/>
            <pc:sldMk cId="801242725" sldId="319"/>
            <ac:picMk id="5" creationId="{A40DE2C5-8740-3EA1-3833-9906FCD045AA}"/>
          </ac:picMkLst>
        </pc:picChg>
      </pc:sldChg>
      <pc:sldChg chg="modSp mod">
        <pc:chgData name="Farhad Billimoria" userId="39ab61b4-065e-47dc-9bff-9eeb7bd62c22" providerId="ADAL" clId="{A0D157FE-B3C1-41E6-B360-5F090B3E36FA}" dt="2023-10-17T01:21:49.046" v="16" actId="1076"/>
        <pc:sldMkLst>
          <pc:docMk/>
          <pc:sldMk cId="3105609245" sldId="2147375628"/>
        </pc:sldMkLst>
        <pc:spChg chg="mod">
          <ac:chgData name="Farhad Billimoria" userId="39ab61b4-065e-47dc-9bff-9eeb7bd62c22" providerId="ADAL" clId="{A0D157FE-B3C1-41E6-B360-5F090B3E36FA}" dt="2023-10-17T01:21:49.046" v="16" actId="1076"/>
          <ac:spMkLst>
            <pc:docMk/>
            <pc:sldMk cId="3105609245" sldId="2147375628"/>
            <ac:spMk id="4" creationId="{FBE0AAC4-E12E-BD40-D93C-B66029D17E1F}"/>
          </ac:spMkLst>
        </pc:spChg>
        <pc:picChg chg="mod">
          <ac:chgData name="Farhad Billimoria" userId="39ab61b4-065e-47dc-9bff-9eeb7bd62c22" providerId="ADAL" clId="{A0D157FE-B3C1-41E6-B360-5F090B3E36FA}" dt="2023-10-17T01:21:43.656" v="15" actId="1076"/>
          <ac:picMkLst>
            <pc:docMk/>
            <pc:sldMk cId="3105609245" sldId="2147375628"/>
            <ac:picMk id="6" creationId="{84017EDB-397F-68C0-949D-1B49B1547A8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sc87/code/Stochastic_GenX/GenX/Example_Systems/ERCOT_Supporting_Files/Cap_Summar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sc87/code/Stochastic_GenX/GenX/Example_Systems/ERCOT_Supporting_Files/Cap_Summary.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ERCOT</a:t>
            </a:r>
            <a:r>
              <a:rPr lang="en-US" baseline="0" dirty="0"/>
              <a:t> Two Zone Capacity Builds</a:t>
            </a:r>
            <a:endParaRPr lang="en-US"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Sheet1!$A$4</c:f>
              <c:strCache>
                <c:ptCount val="1"/>
                <c:pt idx="0">
                  <c:v>TRE_battery_moderate_0</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Sheet1!$B$1:$D$1</c:f>
              <c:strCache>
                <c:ptCount val="3"/>
                <c:pt idx="0">
                  <c:v>A_0.1_B_0.1</c:v>
                </c:pt>
                <c:pt idx="1">
                  <c:v>A_0.1_B_0.9</c:v>
                </c:pt>
                <c:pt idx="2">
                  <c:v>A_0.9_B_0.1</c:v>
                </c:pt>
              </c:strCache>
            </c:strRef>
          </c:cat>
          <c:val>
            <c:numRef>
              <c:f>Sheet1!$B$4:$D$4</c:f>
              <c:numCache>
                <c:formatCode>0.00E+00</c:formatCode>
                <c:ptCount val="3"/>
                <c:pt idx="0">
                  <c:v>255773620.19291201</c:v>
                </c:pt>
                <c:pt idx="1">
                  <c:v>37894647.402388997</c:v>
                </c:pt>
                <c:pt idx="2">
                  <c:v>181370757.62975201</c:v>
                </c:pt>
              </c:numCache>
            </c:numRef>
          </c:val>
          <c:extLst>
            <c:ext xmlns:c16="http://schemas.microsoft.com/office/drawing/2014/chart" uri="{C3380CC4-5D6E-409C-BE32-E72D297353CC}">
              <c16:uniqueId val="{00000000-3F78-5743-BCBD-FC53C5C91D0A}"/>
            </c:ext>
          </c:extLst>
        </c:ser>
        <c:ser>
          <c:idx val="1"/>
          <c:order val="1"/>
          <c:tx>
            <c:strRef>
              <c:f>Sheet1!$A$9</c:f>
              <c:strCache>
                <c:ptCount val="1"/>
                <c:pt idx="0">
                  <c:v>TRE_WEST_naturalgas_ccavgcf_moderate_0</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Sheet1!$B$1:$D$1</c:f>
              <c:strCache>
                <c:ptCount val="3"/>
                <c:pt idx="0">
                  <c:v>A_0.1_B_0.1</c:v>
                </c:pt>
                <c:pt idx="1">
                  <c:v>A_0.1_B_0.9</c:v>
                </c:pt>
                <c:pt idx="2">
                  <c:v>A_0.9_B_0.1</c:v>
                </c:pt>
              </c:strCache>
            </c:strRef>
          </c:cat>
          <c:val>
            <c:numRef>
              <c:f>Sheet1!$B$9:$D$9</c:f>
              <c:numCache>
                <c:formatCode>General</c:formatCode>
                <c:ptCount val="3"/>
                <c:pt idx="0">
                  <c:v>127948.80633333301</c:v>
                </c:pt>
                <c:pt idx="1">
                  <c:v>55664.641900000002</c:v>
                </c:pt>
                <c:pt idx="2">
                  <c:v>127948.80633333301</c:v>
                </c:pt>
              </c:numCache>
            </c:numRef>
          </c:val>
          <c:extLst>
            <c:ext xmlns:c16="http://schemas.microsoft.com/office/drawing/2014/chart" uri="{C3380CC4-5D6E-409C-BE32-E72D297353CC}">
              <c16:uniqueId val="{00000001-3F78-5743-BCBD-FC53C5C91D0A}"/>
            </c:ext>
          </c:extLst>
        </c:ser>
        <c:ser>
          <c:idx val="2"/>
          <c:order val="2"/>
          <c:tx>
            <c:strRef>
              <c:f>Sheet1!$A$11</c:f>
              <c:strCache>
                <c:ptCount val="1"/>
                <c:pt idx="0">
                  <c:v>TRE_WEST_battery_moderate_0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Sheet1!$B$1:$D$1</c:f>
              <c:strCache>
                <c:ptCount val="3"/>
                <c:pt idx="0">
                  <c:v>A_0.1_B_0.1</c:v>
                </c:pt>
                <c:pt idx="1">
                  <c:v>A_0.1_B_0.9</c:v>
                </c:pt>
                <c:pt idx="2">
                  <c:v>A_0.9_B_0.1</c:v>
                </c:pt>
              </c:strCache>
            </c:strRef>
          </c:cat>
          <c:val>
            <c:numRef>
              <c:f>Sheet1!$B$11:$D$11</c:f>
              <c:numCache>
                <c:formatCode>General</c:formatCode>
                <c:ptCount val="3"/>
                <c:pt idx="0" formatCode="0.00E+00">
                  <c:v>35573545.070916601</c:v>
                </c:pt>
                <c:pt idx="1">
                  <c:v>587525.06449199899</c:v>
                </c:pt>
                <c:pt idx="2" formatCode="0.00E+00">
                  <c:v>23919010.983383302</c:v>
                </c:pt>
              </c:numCache>
            </c:numRef>
          </c:val>
          <c:extLst>
            <c:ext xmlns:c16="http://schemas.microsoft.com/office/drawing/2014/chart" uri="{C3380CC4-5D6E-409C-BE32-E72D297353CC}">
              <c16:uniqueId val="{00000002-3F78-5743-BCBD-FC53C5C91D0A}"/>
            </c:ext>
          </c:extLst>
        </c:ser>
        <c:dLbls>
          <c:showLegendKey val="0"/>
          <c:showVal val="0"/>
          <c:showCatName val="0"/>
          <c:showSerName val="0"/>
          <c:showPercent val="0"/>
          <c:showBubbleSize val="0"/>
        </c:dLbls>
        <c:gapWidth val="150"/>
        <c:overlap val="100"/>
        <c:axId val="1922661136"/>
        <c:axId val="1921645936"/>
      </c:barChart>
      <c:catAx>
        <c:axId val="19226611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21645936"/>
        <c:crosses val="autoZero"/>
        <c:auto val="1"/>
        <c:lblAlgn val="ctr"/>
        <c:lblOffset val="100"/>
        <c:noMultiLvlLbl val="0"/>
      </c:catAx>
      <c:valAx>
        <c:axId val="1921645936"/>
        <c:scaling>
          <c:orientation val="minMax"/>
        </c:scaling>
        <c:delete val="0"/>
        <c:axPos val="l"/>
        <c:majorGridlines>
          <c:spPr>
            <a:ln w="9525" cap="flat" cmpd="sng" algn="ctr">
              <a:solidFill>
                <a:schemeClr val="lt1">
                  <a:lumMod val="95000"/>
                  <a:alpha val="10000"/>
                </a:schemeClr>
              </a:solidFill>
              <a:round/>
            </a:ln>
            <a:effectLst/>
          </c:spPr>
        </c:majorGridlines>
        <c:numFmt formatCode="0.00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226611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A_0.1_B_0.1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(Sheet1!$A$6:$A$8,Sheet1!$A$9,Sheet1!$A$11)</c:f>
              <c:strCache>
                <c:ptCount val="5"/>
                <c:pt idx="0">
                  <c:v>TRE_landbasedwind</c:v>
                </c:pt>
                <c:pt idx="1">
                  <c:v>TRE_utilitypv</c:v>
                </c:pt>
                <c:pt idx="2">
                  <c:v>TRE_offshorewind</c:v>
                </c:pt>
                <c:pt idx="3">
                  <c:v>TRE_WEST_naturalgas_ccavgcf_moderate_0</c:v>
                </c:pt>
                <c:pt idx="4">
                  <c:v>TRE_WEST_battery_moderate_0</c:v>
                </c:pt>
              </c:strCache>
            </c:strRef>
          </c:cat>
          <c:val>
            <c:numRef>
              <c:f>(Sheet1!$B$6:$B$8,Sheet1!$B$9,Sheet1!$B$11)</c:f>
              <c:numCache>
                <c:formatCode>General</c:formatCode>
                <c:ptCount val="5"/>
                <c:pt idx="0">
                  <c:v>175024.5</c:v>
                </c:pt>
                <c:pt idx="1">
                  <c:v>200042.40000000005</c:v>
                </c:pt>
                <c:pt idx="2">
                  <c:v>15078.8</c:v>
                </c:pt>
                <c:pt idx="3">
                  <c:v>127948.80633333301</c:v>
                </c:pt>
                <c:pt idx="4" formatCode="0.00E+00">
                  <c:v>35573545.070916601</c:v>
                </c:pt>
              </c:numCache>
            </c:numRef>
          </c:val>
          <c:extLst>
            <c:ext xmlns:c16="http://schemas.microsoft.com/office/drawing/2014/chart" uri="{C3380CC4-5D6E-409C-BE32-E72D297353CC}">
              <c16:uniqueId val="{00000000-D21F-DC4E-8859-3DEA09449559}"/>
            </c:ext>
          </c:extLst>
        </c:ser>
        <c:ser>
          <c:idx val="1"/>
          <c:order val="1"/>
          <c:tx>
            <c:strRef>
              <c:f>Sheet1!$C$1</c:f>
              <c:strCache>
                <c:ptCount val="1"/>
                <c:pt idx="0">
                  <c:v>A_0.1_B_0.9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(Sheet1!$A$6:$A$8,Sheet1!$A$9,Sheet1!$A$11)</c:f>
              <c:strCache>
                <c:ptCount val="5"/>
                <c:pt idx="0">
                  <c:v>TRE_landbasedwind</c:v>
                </c:pt>
                <c:pt idx="1">
                  <c:v>TRE_utilitypv</c:v>
                </c:pt>
                <c:pt idx="2">
                  <c:v>TRE_offshorewind</c:v>
                </c:pt>
                <c:pt idx="3">
                  <c:v>TRE_WEST_naturalgas_ccavgcf_moderate_0</c:v>
                </c:pt>
                <c:pt idx="4">
                  <c:v>TRE_WEST_battery_moderate_0</c:v>
                </c:pt>
              </c:strCache>
            </c:strRef>
          </c:cat>
          <c:val>
            <c:numRef>
              <c:f>(Sheet1!$C$6:$C$8,Sheet1!$C$9,Sheet1!$C$11)</c:f>
              <c:numCache>
                <c:formatCode>General</c:formatCode>
                <c:ptCount val="5"/>
                <c:pt idx="0">
                  <c:v>175024.5</c:v>
                </c:pt>
                <c:pt idx="1">
                  <c:v>200042.40000000005</c:v>
                </c:pt>
                <c:pt idx="2">
                  <c:v>15078.8</c:v>
                </c:pt>
                <c:pt idx="3">
                  <c:v>55664.641900000002</c:v>
                </c:pt>
                <c:pt idx="4">
                  <c:v>587525.06449199899</c:v>
                </c:pt>
              </c:numCache>
            </c:numRef>
          </c:val>
          <c:extLst>
            <c:ext xmlns:c16="http://schemas.microsoft.com/office/drawing/2014/chart" uri="{C3380CC4-5D6E-409C-BE32-E72D297353CC}">
              <c16:uniqueId val="{00000001-D21F-DC4E-8859-3DEA09449559}"/>
            </c:ext>
          </c:extLst>
        </c:ser>
        <c:ser>
          <c:idx val="2"/>
          <c:order val="2"/>
          <c:tx>
            <c:strRef>
              <c:f>Sheet1!$D$1</c:f>
              <c:strCache>
                <c:ptCount val="1"/>
                <c:pt idx="0">
                  <c:v>A_0.9_B_0.1</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(Sheet1!$A$6:$A$8,Sheet1!$A$9,Sheet1!$A$11)</c:f>
              <c:strCache>
                <c:ptCount val="5"/>
                <c:pt idx="0">
                  <c:v>TRE_landbasedwind</c:v>
                </c:pt>
                <c:pt idx="1">
                  <c:v>TRE_utilitypv</c:v>
                </c:pt>
                <c:pt idx="2">
                  <c:v>TRE_offshorewind</c:v>
                </c:pt>
                <c:pt idx="3">
                  <c:v>TRE_WEST_naturalgas_ccavgcf_moderate_0</c:v>
                </c:pt>
                <c:pt idx="4">
                  <c:v>TRE_WEST_battery_moderate_0</c:v>
                </c:pt>
              </c:strCache>
            </c:strRef>
          </c:cat>
          <c:val>
            <c:numRef>
              <c:f>(Sheet1!$D$6:$D$8,Sheet1!$D$9,Sheet1!$D$11)</c:f>
              <c:numCache>
                <c:formatCode>General</c:formatCode>
                <c:ptCount val="5"/>
                <c:pt idx="0">
                  <c:v>175024.5</c:v>
                </c:pt>
                <c:pt idx="1">
                  <c:v>200042.40000000005</c:v>
                </c:pt>
                <c:pt idx="2">
                  <c:v>15078.8</c:v>
                </c:pt>
                <c:pt idx="3">
                  <c:v>127948.80633333301</c:v>
                </c:pt>
                <c:pt idx="4" formatCode="0.00E+00">
                  <c:v>23919010.983383302</c:v>
                </c:pt>
              </c:numCache>
            </c:numRef>
          </c:val>
          <c:extLst>
            <c:ext xmlns:c16="http://schemas.microsoft.com/office/drawing/2014/chart" uri="{C3380CC4-5D6E-409C-BE32-E72D297353CC}">
              <c16:uniqueId val="{00000002-D21F-DC4E-8859-3DEA09449559}"/>
            </c:ext>
          </c:extLst>
        </c:ser>
        <c:ser>
          <c:idx val="3"/>
          <c:order val="3"/>
          <c:tx>
            <c:strRef>
              <c:f>Sheet1!$E$1</c:f>
              <c:strCache>
                <c:ptCount val="1"/>
                <c:pt idx="0">
                  <c:v>A_0.9_B_0.9</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(Sheet1!$A$6:$A$8,Sheet1!$A$9,Sheet1!$A$11)</c:f>
              <c:strCache>
                <c:ptCount val="5"/>
                <c:pt idx="0">
                  <c:v>TRE_landbasedwind</c:v>
                </c:pt>
                <c:pt idx="1">
                  <c:v>TRE_utilitypv</c:v>
                </c:pt>
                <c:pt idx="2">
                  <c:v>TRE_offshorewind</c:v>
                </c:pt>
                <c:pt idx="3">
                  <c:v>TRE_WEST_naturalgas_ccavgcf_moderate_0</c:v>
                </c:pt>
                <c:pt idx="4">
                  <c:v>TRE_WEST_battery_moderate_0</c:v>
                </c:pt>
              </c:strCache>
            </c:strRef>
          </c:cat>
          <c:val>
            <c:numRef>
              <c:f>(Sheet1!$E$6:$E$8,Sheet1!$E$9,Sheet1!$E$11)</c:f>
              <c:numCache>
                <c:formatCode>General</c:formatCode>
                <c:ptCount val="5"/>
                <c:pt idx="0">
                  <c:v>175024.5</c:v>
                </c:pt>
                <c:pt idx="1">
                  <c:v>200042.40000000005</c:v>
                </c:pt>
                <c:pt idx="2">
                  <c:v>15078.8</c:v>
                </c:pt>
                <c:pt idx="3">
                  <c:v>55664.641900000002</c:v>
                </c:pt>
                <c:pt idx="4">
                  <c:v>931227.38098112005</c:v>
                </c:pt>
              </c:numCache>
            </c:numRef>
          </c:val>
          <c:extLst>
            <c:ext xmlns:c16="http://schemas.microsoft.com/office/drawing/2014/chart" uri="{C3380CC4-5D6E-409C-BE32-E72D297353CC}">
              <c16:uniqueId val="{00000003-D21F-DC4E-8859-3DEA09449559}"/>
            </c:ext>
          </c:extLst>
        </c:ser>
        <c:dLbls>
          <c:showLegendKey val="0"/>
          <c:showVal val="0"/>
          <c:showCatName val="0"/>
          <c:showSerName val="0"/>
          <c:showPercent val="0"/>
          <c:showBubbleSize val="0"/>
        </c:dLbls>
        <c:gapWidth val="150"/>
        <c:overlap val="100"/>
        <c:axId val="1916078640"/>
        <c:axId val="1919757088"/>
      </c:barChart>
      <c:catAx>
        <c:axId val="19160786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19757088"/>
        <c:crosses val="autoZero"/>
        <c:auto val="1"/>
        <c:lblAlgn val="ctr"/>
        <c:lblOffset val="100"/>
        <c:noMultiLvlLbl val="0"/>
      </c:catAx>
      <c:valAx>
        <c:axId val="19197570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16078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91CC7-5431-4493-A26A-13E975DE5C5A}" type="datetimeFigureOut">
              <a:rPr lang="en-US" smtClean="0"/>
              <a:t>10/18/23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4662B-BF1F-44C4-A33F-27DA4C5EDFB3}" type="slidenum">
              <a:rPr lang="en-US" smtClean="0"/>
              <a:t>‹#›</a:t>
            </a:fld>
            <a:endParaRPr lang="en-US" dirty="0"/>
          </a:p>
        </p:txBody>
      </p:sp>
    </p:spTree>
    <p:extLst>
      <p:ext uri="{BB962C8B-B14F-4D97-AF65-F5344CB8AC3E}">
        <p14:creationId xmlns:p14="http://schemas.microsoft.com/office/powerpoint/2010/main" val="2975267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0179280476_1_10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
        <p:nvSpPr>
          <p:cNvPr id="81" name="Google Shape;81;g10179280476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691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2320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073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d271a8fff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d271a8fff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g13d271a8fff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6</a:t>
            </a:fld>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874615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d271a8fff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d271a8fff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g13d271a8fff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10</a:t>
            </a:fld>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887376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d271a8fff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d271a8fff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g13d271a8fff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Arial"/>
                <a:buNone/>
                <a:tabLst/>
                <a:defRPr/>
              </a:pPr>
              <a:t>11</a:t>
            </a:fld>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30828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6"/>
        <p:cNvGrpSpPr/>
        <p:nvPr/>
      </p:nvGrpSpPr>
      <p:grpSpPr>
        <a:xfrm>
          <a:off x="0" y="0"/>
          <a:ext cx="0" cy="0"/>
          <a:chOff x="0" y="0"/>
          <a:chExt cx="0" cy="0"/>
        </a:xfrm>
      </p:grpSpPr>
      <p:sp>
        <p:nvSpPr>
          <p:cNvPr id="17" name="Google Shape;17;g10179280476_1_12"/>
          <p:cNvSpPr txBox="1">
            <a:spLocks noGrp="1"/>
          </p:cNvSpPr>
          <p:nvPr>
            <p:ph type="title"/>
          </p:nvPr>
        </p:nvSpPr>
        <p:spPr>
          <a:xfrm>
            <a:off x="3048" y="91440"/>
            <a:ext cx="12188952" cy="914400"/>
          </a:xfrm>
          <a:prstGeom prst="rect">
            <a:avLst/>
          </a:prstGeom>
          <a:solidFill>
            <a:schemeClr val="dk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8" name="Google Shape;18;g10179280476_1_12"/>
          <p:cNvSpPr txBox="1">
            <a:spLocks noGrp="1"/>
          </p:cNvSpPr>
          <p:nvPr>
            <p:ph type="body" idx="1"/>
          </p:nvPr>
        </p:nvSpPr>
        <p:spPr>
          <a:xfrm>
            <a:off x="426720" y="1166495"/>
            <a:ext cx="11338560" cy="502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19" name="Google Shape;19;g10179280476_1_12"/>
          <p:cNvSpPr txBox="1">
            <a:spLocks noGrp="1"/>
          </p:cNvSpPr>
          <p:nvPr>
            <p:ph type="dt" idx="10"/>
          </p:nvPr>
        </p:nvSpPr>
        <p:spPr>
          <a:xfrm>
            <a:off x="42672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0" name="Google Shape;20;g10179280476_1_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g10179280476_1_12"/>
          <p:cNvSpPr txBox="1">
            <a:spLocks noGrp="1"/>
          </p:cNvSpPr>
          <p:nvPr>
            <p:ph type="sldNum" idx="12"/>
          </p:nvPr>
        </p:nvSpPr>
        <p:spPr>
          <a:xfrm>
            <a:off x="902208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115064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
        <p:cNvGrpSpPr/>
        <p:nvPr/>
      </p:nvGrpSpPr>
      <p:grpSpPr>
        <a:xfrm>
          <a:off x="0" y="0"/>
          <a:ext cx="0" cy="0"/>
          <a:chOff x="0" y="0"/>
          <a:chExt cx="0" cy="0"/>
        </a:xfrm>
      </p:grpSpPr>
      <p:sp>
        <p:nvSpPr>
          <p:cNvPr id="23" name="Google Shape;23;g10179280476_1_45"/>
          <p:cNvSpPr txBox="1">
            <a:spLocks noGrp="1"/>
          </p:cNvSpPr>
          <p:nvPr>
            <p:ph type="title"/>
          </p:nvPr>
        </p:nvSpPr>
        <p:spPr>
          <a:xfrm>
            <a:off x="3048" y="91440"/>
            <a:ext cx="12188952" cy="914400"/>
          </a:xfrm>
          <a:prstGeom prst="rect">
            <a:avLst/>
          </a:prstGeom>
          <a:solidFill>
            <a:schemeClr val="dk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4" name="Google Shape;24;g10179280476_1_45"/>
          <p:cNvSpPr txBox="1">
            <a:spLocks noGrp="1"/>
          </p:cNvSpPr>
          <p:nvPr>
            <p:ph type="dt" idx="10"/>
          </p:nvPr>
        </p:nvSpPr>
        <p:spPr>
          <a:xfrm>
            <a:off x="42672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5" name="Google Shape;25;g10179280476_1_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6" name="Google Shape;26;g10179280476_1_45"/>
          <p:cNvSpPr txBox="1">
            <a:spLocks noGrp="1"/>
          </p:cNvSpPr>
          <p:nvPr>
            <p:ph type="sldNum" idx="12"/>
          </p:nvPr>
        </p:nvSpPr>
        <p:spPr>
          <a:xfrm>
            <a:off x="902208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6091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7"/>
        <p:cNvGrpSpPr/>
        <p:nvPr/>
      </p:nvGrpSpPr>
      <p:grpSpPr>
        <a:xfrm>
          <a:off x="0" y="0"/>
          <a:ext cx="0" cy="0"/>
          <a:chOff x="0" y="0"/>
          <a:chExt cx="0" cy="0"/>
        </a:xfrm>
      </p:grpSpPr>
      <p:sp>
        <p:nvSpPr>
          <p:cNvPr id="28" name="Google Shape;28;g10179280476_1_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Libre Franklin Medium"/>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9" name="Google Shape;29;g10179280476_1_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30" name="Google Shape;30;g10179280476_1_17"/>
          <p:cNvSpPr txBox="1">
            <a:spLocks noGrp="1"/>
          </p:cNvSpPr>
          <p:nvPr>
            <p:ph type="dt" idx="10"/>
          </p:nvPr>
        </p:nvSpPr>
        <p:spPr>
          <a:xfrm>
            <a:off x="42672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1" name="Google Shape;31;g10179280476_1_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2" name="Google Shape;32;g10179280476_1_17"/>
          <p:cNvSpPr txBox="1">
            <a:spLocks noGrp="1"/>
          </p:cNvSpPr>
          <p:nvPr>
            <p:ph type="sldNum" idx="12"/>
          </p:nvPr>
        </p:nvSpPr>
        <p:spPr>
          <a:xfrm>
            <a:off x="902208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dirty="0"/>
          </a:p>
        </p:txBody>
      </p:sp>
      <p:sp>
        <p:nvSpPr>
          <p:cNvPr id="33" name="Google Shape;33;g10179280476_1_17"/>
          <p:cNvSpPr txBox="1"/>
          <p:nvPr/>
        </p:nvSpPr>
        <p:spPr>
          <a:xfrm>
            <a:off x="3602419" y="411236"/>
            <a:ext cx="5177442"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dirty="0">
                <a:solidFill>
                  <a:srgbClr val="0C0C0C"/>
                </a:solidFill>
                <a:latin typeface="Libre Franklin Medium"/>
                <a:ea typeface="Libre Franklin Medium"/>
                <a:cs typeface="Libre Franklin Medium"/>
                <a:sym typeface="Libre Franklin Medium"/>
              </a:rPr>
              <a:t>ZERO LAB</a:t>
            </a:r>
            <a:endParaRPr sz="1400" b="0" i="0" u="none" strike="noStrike" cap="none" dirty="0">
              <a:solidFill>
                <a:srgbClr val="000000"/>
              </a:solidFill>
              <a:latin typeface="Arial"/>
              <a:ea typeface="Arial"/>
              <a:cs typeface="Arial"/>
              <a:sym typeface="Arial"/>
            </a:endParaRPr>
          </a:p>
        </p:txBody>
      </p:sp>
      <p:sp>
        <p:nvSpPr>
          <p:cNvPr id="34" name="Google Shape;34;g10179280476_1_17"/>
          <p:cNvSpPr txBox="1"/>
          <p:nvPr/>
        </p:nvSpPr>
        <p:spPr>
          <a:xfrm>
            <a:off x="5191982" y="125730"/>
            <a:ext cx="2002471"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rgbClr val="FF8100"/>
                </a:solidFill>
                <a:latin typeface="Libre Franklin Medium"/>
                <a:ea typeface="Libre Franklin Medium"/>
                <a:cs typeface="Libre Franklin Medium"/>
                <a:sym typeface="Libre Franklin Medium"/>
              </a:rPr>
              <a:t> PRINCETON UNIVERSITY </a:t>
            </a:r>
            <a:endParaRPr sz="1400" b="0" i="0" u="none" strike="noStrike" cap="none" dirty="0">
              <a:solidFill>
                <a:srgbClr val="000000"/>
              </a:solidFill>
              <a:latin typeface="Arial"/>
              <a:ea typeface="Arial"/>
              <a:cs typeface="Arial"/>
              <a:sym typeface="Arial"/>
            </a:endParaRPr>
          </a:p>
        </p:txBody>
      </p:sp>
      <p:cxnSp>
        <p:nvCxnSpPr>
          <p:cNvPr id="35" name="Google Shape;35;g10179280476_1_17"/>
          <p:cNvCxnSpPr/>
          <p:nvPr/>
        </p:nvCxnSpPr>
        <p:spPr>
          <a:xfrm flipH="1">
            <a:off x="3602419" y="227821"/>
            <a:ext cx="1" cy="1076216"/>
          </a:xfrm>
          <a:prstGeom prst="straightConnector1">
            <a:avLst/>
          </a:prstGeom>
          <a:noFill/>
          <a:ln w="38100" cap="flat" cmpd="sng">
            <a:solidFill>
              <a:srgbClr val="FF8100"/>
            </a:solidFill>
            <a:prstDash val="solid"/>
            <a:miter lim="800000"/>
            <a:headEnd type="none" w="sm" len="sm"/>
            <a:tailEnd type="none" w="sm" len="sm"/>
          </a:ln>
        </p:spPr>
      </p:cxnSp>
      <p:cxnSp>
        <p:nvCxnSpPr>
          <p:cNvPr id="36" name="Google Shape;36;g10179280476_1_17"/>
          <p:cNvCxnSpPr/>
          <p:nvPr/>
        </p:nvCxnSpPr>
        <p:spPr>
          <a:xfrm>
            <a:off x="8779861" y="227821"/>
            <a:ext cx="0" cy="1076216"/>
          </a:xfrm>
          <a:prstGeom prst="straightConnector1">
            <a:avLst/>
          </a:prstGeom>
          <a:noFill/>
          <a:ln w="38100" cap="flat" cmpd="sng">
            <a:solidFill>
              <a:srgbClr val="FF8100"/>
            </a:solidFill>
            <a:prstDash val="solid"/>
            <a:miter lim="800000"/>
            <a:headEnd type="none" w="sm" len="sm"/>
            <a:tailEnd type="none" w="sm" len="sm"/>
          </a:ln>
        </p:spPr>
      </p:cxnSp>
      <p:cxnSp>
        <p:nvCxnSpPr>
          <p:cNvPr id="37" name="Google Shape;37;g10179280476_1_17"/>
          <p:cNvCxnSpPr/>
          <p:nvPr/>
        </p:nvCxnSpPr>
        <p:spPr>
          <a:xfrm rot="10800000">
            <a:off x="3602418" y="1301090"/>
            <a:ext cx="5202622" cy="0"/>
          </a:xfrm>
          <a:prstGeom prst="straightConnector1">
            <a:avLst/>
          </a:prstGeom>
          <a:noFill/>
          <a:ln w="38100" cap="flat" cmpd="sng">
            <a:solidFill>
              <a:srgbClr val="FF8100"/>
            </a:solidFill>
            <a:prstDash val="solid"/>
            <a:miter lim="800000"/>
            <a:headEnd type="none" w="sm" len="sm"/>
            <a:tailEnd type="none" w="sm" len="sm"/>
          </a:ln>
        </p:spPr>
      </p:cxnSp>
      <p:cxnSp>
        <p:nvCxnSpPr>
          <p:cNvPr id="38" name="Google Shape;38;g10179280476_1_17"/>
          <p:cNvCxnSpPr/>
          <p:nvPr/>
        </p:nvCxnSpPr>
        <p:spPr>
          <a:xfrm flipH="1">
            <a:off x="3581400" y="237118"/>
            <a:ext cx="1610582" cy="2"/>
          </a:xfrm>
          <a:prstGeom prst="straightConnector1">
            <a:avLst/>
          </a:prstGeom>
          <a:noFill/>
          <a:ln w="38100" cap="flat" cmpd="sng">
            <a:solidFill>
              <a:srgbClr val="FF8100"/>
            </a:solidFill>
            <a:prstDash val="solid"/>
            <a:miter lim="800000"/>
            <a:headEnd type="none" w="sm" len="sm"/>
            <a:tailEnd type="none" w="sm" len="sm"/>
          </a:ln>
        </p:spPr>
      </p:cxnSp>
      <p:cxnSp>
        <p:nvCxnSpPr>
          <p:cNvPr id="39" name="Google Shape;39;g10179280476_1_17"/>
          <p:cNvCxnSpPr/>
          <p:nvPr/>
        </p:nvCxnSpPr>
        <p:spPr>
          <a:xfrm rot="10800000">
            <a:off x="7194453" y="237118"/>
            <a:ext cx="1595070" cy="2"/>
          </a:xfrm>
          <a:prstGeom prst="straightConnector1">
            <a:avLst/>
          </a:prstGeom>
          <a:noFill/>
          <a:ln w="38100" cap="flat" cmpd="sng">
            <a:solidFill>
              <a:srgbClr val="FF8100"/>
            </a:solidFill>
            <a:prstDash val="solid"/>
            <a:miter lim="800000"/>
            <a:headEnd type="none" w="sm" len="sm"/>
            <a:tailEnd type="none" w="sm" len="sm"/>
          </a:ln>
        </p:spPr>
      </p:cxnSp>
      <p:sp>
        <p:nvSpPr>
          <p:cNvPr id="40" name="Google Shape;40;g10179280476_1_17"/>
          <p:cNvSpPr txBox="1"/>
          <p:nvPr/>
        </p:nvSpPr>
        <p:spPr>
          <a:xfrm>
            <a:off x="3581400" y="1353220"/>
            <a:ext cx="5223636"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E36C09"/>
              </a:buClr>
              <a:buSzPts val="1000"/>
              <a:buFont typeface="Libre Franklin Medium"/>
              <a:buNone/>
            </a:pPr>
            <a:r>
              <a:rPr lang="en-US" sz="1000" b="1" i="0" u="none" strike="noStrike" cap="none" dirty="0">
                <a:solidFill>
                  <a:srgbClr val="E36C09"/>
                </a:solidFill>
                <a:latin typeface="Libre Franklin Medium"/>
                <a:ea typeface="Libre Franklin Medium"/>
                <a:cs typeface="Libre Franklin Medium"/>
                <a:sym typeface="Libre Franklin Medium"/>
              </a:rPr>
              <a:t>Z</a:t>
            </a:r>
            <a:r>
              <a:rPr lang="en-US" sz="1000" b="0" i="0" u="none" strike="noStrike" cap="none" dirty="0">
                <a:solidFill>
                  <a:schemeClr val="dk1"/>
                </a:solidFill>
                <a:latin typeface="Libre Franklin Medium"/>
                <a:ea typeface="Libre Franklin Medium"/>
                <a:cs typeface="Libre Franklin Medium"/>
                <a:sym typeface="Libre Franklin Medium"/>
              </a:rPr>
              <a:t>ero-carbon</a:t>
            </a:r>
            <a:r>
              <a:rPr lang="en-US" sz="1000" b="0" i="0" u="none" strike="noStrike" cap="none" dirty="0">
                <a:solidFill>
                  <a:srgbClr val="10253F"/>
                </a:solidFill>
                <a:latin typeface="Libre Franklin Medium"/>
                <a:ea typeface="Libre Franklin Medium"/>
                <a:cs typeface="Libre Franklin Medium"/>
                <a:sym typeface="Libre Franklin Medium"/>
              </a:rPr>
              <a:t> </a:t>
            </a:r>
            <a:r>
              <a:rPr lang="en-US" sz="1000" b="1" i="0" u="none" strike="noStrike" cap="none" dirty="0">
                <a:solidFill>
                  <a:srgbClr val="E36C09"/>
                </a:solidFill>
                <a:latin typeface="Libre Franklin Medium"/>
                <a:ea typeface="Libre Franklin Medium"/>
                <a:cs typeface="Libre Franklin Medium"/>
                <a:sym typeface="Libre Franklin Medium"/>
              </a:rPr>
              <a:t>E</a:t>
            </a:r>
            <a:r>
              <a:rPr lang="en-US" sz="1000" b="0" i="0" u="none" strike="noStrike" cap="none" dirty="0">
                <a:solidFill>
                  <a:schemeClr val="dk1"/>
                </a:solidFill>
                <a:latin typeface="Libre Franklin Medium"/>
                <a:ea typeface="Libre Franklin Medium"/>
                <a:cs typeface="Libre Franklin Medium"/>
                <a:sym typeface="Libre Franklin Medium"/>
              </a:rPr>
              <a:t>nergy Systems</a:t>
            </a:r>
            <a:r>
              <a:rPr lang="en-US" sz="1000" b="0" i="0" u="none" strike="noStrike" cap="none" dirty="0">
                <a:solidFill>
                  <a:srgbClr val="10253F"/>
                </a:solidFill>
                <a:latin typeface="Libre Franklin Medium"/>
                <a:ea typeface="Libre Franklin Medium"/>
                <a:cs typeface="Libre Franklin Medium"/>
                <a:sym typeface="Libre Franklin Medium"/>
              </a:rPr>
              <a:t> </a:t>
            </a:r>
            <a:r>
              <a:rPr lang="en-US" sz="1000" b="1" i="0" u="none" strike="noStrike" cap="none" dirty="0">
                <a:solidFill>
                  <a:srgbClr val="E36C09"/>
                </a:solidFill>
                <a:latin typeface="Libre Franklin Medium"/>
                <a:ea typeface="Libre Franklin Medium"/>
                <a:cs typeface="Libre Franklin Medium"/>
                <a:sym typeface="Libre Franklin Medium"/>
              </a:rPr>
              <a:t>R</a:t>
            </a:r>
            <a:r>
              <a:rPr lang="en-US" sz="1000" b="0" i="0" u="none" strike="noStrike" cap="none" dirty="0">
                <a:solidFill>
                  <a:schemeClr val="dk1"/>
                </a:solidFill>
                <a:latin typeface="Libre Franklin Medium"/>
                <a:ea typeface="Libre Franklin Medium"/>
                <a:cs typeface="Libre Franklin Medium"/>
                <a:sym typeface="Libre Franklin Medium"/>
              </a:rPr>
              <a:t>esearch</a:t>
            </a:r>
            <a:r>
              <a:rPr lang="en-US" sz="1000" b="0" i="0" u="none" strike="noStrike" cap="none" dirty="0">
                <a:solidFill>
                  <a:srgbClr val="10253F"/>
                </a:solidFill>
                <a:latin typeface="Libre Franklin Medium"/>
                <a:ea typeface="Libre Franklin Medium"/>
                <a:cs typeface="Libre Franklin Medium"/>
                <a:sym typeface="Libre Franklin Medium"/>
              </a:rPr>
              <a:t> </a:t>
            </a:r>
            <a:r>
              <a:rPr lang="en-US" sz="1000" b="0" i="0" u="none" strike="noStrike" cap="none" dirty="0">
                <a:solidFill>
                  <a:schemeClr val="dk1"/>
                </a:solidFill>
                <a:latin typeface="Libre Franklin Medium"/>
                <a:ea typeface="Libre Franklin Medium"/>
                <a:cs typeface="Libre Franklin Medium"/>
                <a:sym typeface="Libre Franklin Medium"/>
              </a:rPr>
              <a:t>and</a:t>
            </a:r>
            <a:r>
              <a:rPr lang="en-US" sz="1000" b="0" i="0" u="none" strike="noStrike" cap="none" dirty="0">
                <a:solidFill>
                  <a:srgbClr val="10253F"/>
                </a:solidFill>
                <a:latin typeface="Libre Franklin Medium"/>
                <a:ea typeface="Libre Franklin Medium"/>
                <a:cs typeface="Libre Franklin Medium"/>
                <a:sym typeface="Libre Franklin Medium"/>
              </a:rPr>
              <a:t> </a:t>
            </a:r>
            <a:r>
              <a:rPr lang="en-US" sz="1000" b="1" i="0" u="none" strike="noStrike" cap="none" dirty="0">
                <a:solidFill>
                  <a:srgbClr val="E36C09"/>
                </a:solidFill>
                <a:latin typeface="Libre Franklin Medium"/>
                <a:ea typeface="Libre Franklin Medium"/>
                <a:cs typeface="Libre Franklin Medium"/>
                <a:sym typeface="Libre Franklin Medium"/>
              </a:rPr>
              <a:t>O</a:t>
            </a:r>
            <a:r>
              <a:rPr lang="en-US" sz="1000" b="0" i="0" u="none" strike="noStrike" cap="none" dirty="0">
                <a:solidFill>
                  <a:schemeClr val="dk1"/>
                </a:solidFill>
                <a:latin typeface="Libre Franklin Medium"/>
                <a:ea typeface="Libre Franklin Medium"/>
                <a:cs typeface="Libre Franklin Medium"/>
                <a:sym typeface="Libre Franklin Medium"/>
              </a:rPr>
              <a:t>ptimization</a:t>
            </a:r>
            <a:r>
              <a:rPr lang="en-US" sz="1000" b="0" i="0" u="none" strike="noStrike" cap="none" dirty="0">
                <a:solidFill>
                  <a:srgbClr val="10253F"/>
                </a:solidFill>
                <a:latin typeface="Libre Franklin Medium"/>
                <a:ea typeface="Libre Franklin Medium"/>
                <a:cs typeface="Libre Franklin Medium"/>
                <a:sym typeface="Libre Franklin Medium"/>
              </a:rPr>
              <a:t> </a:t>
            </a:r>
            <a:r>
              <a:rPr lang="en-US" sz="1000" b="1" i="0" u="none" strike="noStrike" cap="none" dirty="0">
                <a:solidFill>
                  <a:srgbClr val="E36C09"/>
                </a:solidFill>
                <a:latin typeface="Libre Franklin Medium"/>
                <a:ea typeface="Libre Franklin Medium"/>
                <a:cs typeface="Libre Franklin Medium"/>
                <a:sym typeface="Libre Franklin Medium"/>
              </a:rPr>
              <a:t>Lab</a:t>
            </a:r>
            <a:r>
              <a:rPr lang="en-US" sz="1000" b="0" i="0" u="none" strike="noStrike" cap="none" dirty="0">
                <a:solidFill>
                  <a:schemeClr val="dk1"/>
                </a:solidFill>
                <a:latin typeface="Libre Franklin Medium"/>
                <a:ea typeface="Libre Franklin Medium"/>
                <a:cs typeface="Libre Franklin Medium"/>
                <a:sym typeface="Libre Franklin Medium"/>
              </a:rPr>
              <a:t>oratory</a:t>
            </a:r>
            <a:endParaRPr sz="1000" b="1" i="0" u="none" strike="noStrike" cap="none" dirty="0">
              <a:solidFill>
                <a:schemeClr val="dk1"/>
              </a:solidFill>
              <a:latin typeface="Libre Franklin Medium"/>
              <a:ea typeface="Libre Franklin Medium"/>
              <a:cs typeface="Libre Franklin Medium"/>
              <a:sym typeface="Libre Franklin Medium"/>
            </a:endParaRPr>
          </a:p>
        </p:txBody>
      </p:sp>
      <p:pic>
        <p:nvPicPr>
          <p:cNvPr id="41" name="Google Shape;41;g10179280476_1_17" descr="Text&#10;&#10;Description automatically generated with medium confidence"/>
          <p:cNvPicPr preferRelativeResize="0"/>
          <p:nvPr/>
        </p:nvPicPr>
        <p:blipFill rotWithShape="1">
          <a:blip r:embed="rId2">
            <a:alphaModFix/>
          </a:blip>
          <a:srcRect/>
          <a:stretch/>
        </p:blipFill>
        <p:spPr>
          <a:xfrm>
            <a:off x="9296398" y="125730"/>
            <a:ext cx="2743201" cy="1011460"/>
          </a:xfrm>
          <a:prstGeom prst="rect">
            <a:avLst/>
          </a:prstGeom>
          <a:noFill/>
          <a:ln>
            <a:noFill/>
          </a:ln>
        </p:spPr>
      </p:pic>
    </p:spTree>
    <p:extLst>
      <p:ext uri="{BB962C8B-B14F-4D97-AF65-F5344CB8AC3E}">
        <p14:creationId xmlns:p14="http://schemas.microsoft.com/office/powerpoint/2010/main" val="3628295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42"/>
        <p:cNvGrpSpPr/>
        <p:nvPr/>
      </p:nvGrpSpPr>
      <p:grpSpPr>
        <a:xfrm>
          <a:off x="0" y="0"/>
          <a:ext cx="0" cy="0"/>
          <a:chOff x="0" y="0"/>
          <a:chExt cx="0" cy="0"/>
        </a:xfrm>
      </p:grpSpPr>
      <p:sp>
        <p:nvSpPr>
          <p:cNvPr id="43" name="Google Shape;43;g10179280476_1_6"/>
          <p:cNvSpPr txBox="1">
            <a:spLocks noGrp="1"/>
          </p:cNvSpPr>
          <p:nvPr>
            <p:ph type="ctrTitle"/>
          </p:nvPr>
        </p:nvSpPr>
        <p:spPr>
          <a:xfrm>
            <a:off x="1524000" y="15795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Libre Franklin Medium"/>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4" name="Google Shape;44;g10179280476_1_6"/>
          <p:cNvSpPr txBox="1">
            <a:spLocks noGrp="1"/>
          </p:cNvSpPr>
          <p:nvPr>
            <p:ph type="subTitle" idx="1"/>
          </p:nvPr>
        </p:nvSpPr>
        <p:spPr>
          <a:xfrm>
            <a:off x="1524000" y="40592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45" name="Google Shape;45;g10179280476_1_6"/>
          <p:cNvSpPr txBox="1">
            <a:spLocks noGrp="1"/>
          </p:cNvSpPr>
          <p:nvPr>
            <p:ph type="dt" idx="10"/>
          </p:nvPr>
        </p:nvSpPr>
        <p:spPr>
          <a:xfrm>
            <a:off x="42672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6" name="Google Shape;46;g10179280476_1_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7" name="Google Shape;47;g10179280476_1_6"/>
          <p:cNvSpPr txBox="1">
            <a:spLocks noGrp="1"/>
          </p:cNvSpPr>
          <p:nvPr>
            <p:ph type="sldNum" idx="12"/>
          </p:nvPr>
        </p:nvSpPr>
        <p:spPr>
          <a:xfrm>
            <a:off x="902208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dirty="0"/>
          </a:p>
        </p:txBody>
      </p:sp>
      <p:sp>
        <p:nvSpPr>
          <p:cNvPr id="48" name="Google Shape;48;g10179280476_1_6"/>
          <p:cNvSpPr txBox="1"/>
          <p:nvPr/>
        </p:nvSpPr>
        <p:spPr>
          <a:xfrm>
            <a:off x="3602419" y="365516"/>
            <a:ext cx="5177442"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dirty="0">
                <a:solidFill>
                  <a:srgbClr val="0C0C0C"/>
                </a:solidFill>
                <a:latin typeface="Libre Franklin Medium"/>
                <a:ea typeface="Libre Franklin Medium"/>
                <a:cs typeface="Libre Franklin Medium"/>
                <a:sym typeface="Libre Franklin Medium"/>
              </a:rPr>
              <a:t>ZERO LAB</a:t>
            </a:r>
            <a:endParaRPr sz="1400" b="0" i="0" u="none" strike="noStrike" cap="none" dirty="0">
              <a:solidFill>
                <a:srgbClr val="000000"/>
              </a:solidFill>
              <a:latin typeface="Arial"/>
              <a:ea typeface="Arial"/>
              <a:cs typeface="Arial"/>
              <a:sym typeface="Arial"/>
            </a:endParaRPr>
          </a:p>
        </p:txBody>
      </p:sp>
      <p:sp>
        <p:nvSpPr>
          <p:cNvPr id="49" name="Google Shape;49;g10179280476_1_6"/>
          <p:cNvSpPr txBox="1"/>
          <p:nvPr/>
        </p:nvSpPr>
        <p:spPr>
          <a:xfrm>
            <a:off x="5191982" y="80010"/>
            <a:ext cx="2002471"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rgbClr val="FF8100"/>
                </a:solidFill>
                <a:latin typeface="Libre Franklin Medium"/>
                <a:ea typeface="Libre Franklin Medium"/>
                <a:cs typeface="Libre Franklin Medium"/>
                <a:sym typeface="Libre Franklin Medium"/>
              </a:rPr>
              <a:t> PRINCETON UNIVERSITY </a:t>
            </a:r>
            <a:endParaRPr sz="1400" b="0" i="0" u="none" strike="noStrike" cap="none" dirty="0">
              <a:solidFill>
                <a:srgbClr val="000000"/>
              </a:solidFill>
              <a:latin typeface="Arial"/>
              <a:ea typeface="Arial"/>
              <a:cs typeface="Arial"/>
              <a:sym typeface="Arial"/>
            </a:endParaRPr>
          </a:p>
        </p:txBody>
      </p:sp>
      <p:cxnSp>
        <p:nvCxnSpPr>
          <p:cNvPr id="50" name="Google Shape;50;g10179280476_1_6"/>
          <p:cNvCxnSpPr/>
          <p:nvPr/>
        </p:nvCxnSpPr>
        <p:spPr>
          <a:xfrm flipH="1">
            <a:off x="3602419" y="182101"/>
            <a:ext cx="1" cy="1076216"/>
          </a:xfrm>
          <a:prstGeom prst="straightConnector1">
            <a:avLst/>
          </a:prstGeom>
          <a:noFill/>
          <a:ln w="38100" cap="flat" cmpd="sng">
            <a:solidFill>
              <a:srgbClr val="FF8100"/>
            </a:solidFill>
            <a:prstDash val="solid"/>
            <a:miter lim="800000"/>
            <a:headEnd type="none" w="sm" len="sm"/>
            <a:tailEnd type="none" w="sm" len="sm"/>
          </a:ln>
        </p:spPr>
      </p:cxnSp>
      <p:cxnSp>
        <p:nvCxnSpPr>
          <p:cNvPr id="51" name="Google Shape;51;g10179280476_1_6"/>
          <p:cNvCxnSpPr/>
          <p:nvPr/>
        </p:nvCxnSpPr>
        <p:spPr>
          <a:xfrm>
            <a:off x="8779861" y="182101"/>
            <a:ext cx="0" cy="1076216"/>
          </a:xfrm>
          <a:prstGeom prst="straightConnector1">
            <a:avLst/>
          </a:prstGeom>
          <a:noFill/>
          <a:ln w="38100" cap="flat" cmpd="sng">
            <a:solidFill>
              <a:srgbClr val="FF8100"/>
            </a:solidFill>
            <a:prstDash val="solid"/>
            <a:miter lim="800000"/>
            <a:headEnd type="none" w="sm" len="sm"/>
            <a:tailEnd type="none" w="sm" len="sm"/>
          </a:ln>
        </p:spPr>
      </p:cxnSp>
      <p:cxnSp>
        <p:nvCxnSpPr>
          <p:cNvPr id="52" name="Google Shape;52;g10179280476_1_6"/>
          <p:cNvCxnSpPr/>
          <p:nvPr/>
        </p:nvCxnSpPr>
        <p:spPr>
          <a:xfrm rot="10800000">
            <a:off x="3602418" y="1255370"/>
            <a:ext cx="5202622" cy="0"/>
          </a:xfrm>
          <a:prstGeom prst="straightConnector1">
            <a:avLst/>
          </a:prstGeom>
          <a:noFill/>
          <a:ln w="38100" cap="flat" cmpd="sng">
            <a:solidFill>
              <a:srgbClr val="FF8100"/>
            </a:solidFill>
            <a:prstDash val="solid"/>
            <a:miter lim="800000"/>
            <a:headEnd type="none" w="sm" len="sm"/>
            <a:tailEnd type="none" w="sm" len="sm"/>
          </a:ln>
        </p:spPr>
      </p:cxnSp>
      <p:cxnSp>
        <p:nvCxnSpPr>
          <p:cNvPr id="53" name="Google Shape;53;g10179280476_1_6"/>
          <p:cNvCxnSpPr/>
          <p:nvPr/>
        </p:nvCxnSpPr>
        <p:spPr>
          <a:xfrm flipH="1">
            <a:off x="3581400" y="191398"/>
            <a:ext cx="1610582" cy="2"/>
          </a:xfrm>
          <a:prstGeom prst="straightConnector1">
            <a:avLst/>
          </a:prstGeom>
          <a:noFill/>
          <a:ln w="38100" cap="flat" cmpd="sng">
            <a:solidFill>
              <a:srgbClr val="FF8100"/>
            </a:solidFill>
            <a:prstDash val="solid"/>
            <a:miter lim="800000"/>
            <a:headEnd type="none" w="sm" len="sm"/>
            <a:tailEnd type="none" w="sm" len="sm"/>
          </a:ln>
        </p:spPr>
      </p:cxnSp>
      <p:cxnSp>
        <p:nvCxnSpPr>
          <p:cNvPr id="54" name="Google Shape;54;g10179280476_1_6"/>
          <p:cNvCxnSpPr/>
          <p:nvPr/>
        </p:nvCxnSpPr>
        <p:spPr>
          <a:xfrm rot="10800000">
            <a:off x="7194453" y="191398"/>
            <a:ext cx="1595070" cy="2"/>
          </a:xfrm>
          <a:prstGeom prst="straightConnector1">
            <a:avLst/>
          </a:prstGeom>
          <a:noFill/>
          <a:ln w="38100" cap="flat" cmpd="sng">
            <a:solidFill>
              <a:srgbClr val="FF8100"/>
            </a:solidFill>
            <a:prstDash val="solid"/>
            <a:miter lim="800000"/>
            <a:headEnd type="none" w="sm" len="sm"/>
            <a:tailEnd type="none" w="sm" len="sm"/>
          </a:ln>
        </p:spPr>
      </p:cxnSp>
      <p:sp>
        <p:nvSpPr>
          <p:cNvPr id="55" name="Google Shape;55;g10179280476_1_6"/>
          <p:cNvSpPr txBox="1"/>
          <p:nvPr/>
        </p:nvSpPr>
        <p:spPr>
          <a:xfrm>
            <a:off x="3581400" y="1307500"/>
            <a:ext cx="5223636"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E36C09"/>
              </a:buClr>
              <a:buSzPts val="1000"/>
              <a:buFont typeface="Libre Franklin Medium"/>
              <a:buNone/>
            </a:pPr>
            <a:r>
              <a:rPr lang="en-US" sz="1000" b="1" i="0" u="none" strike="noStrike" cap="none" dirty="0">
                <a:solidFill>
                  <a:srgbClr val="E36C09"/>
                </a:solidFill>
                <a:latin typeface="Libre Franklin Medium"/>
                <a:ea typeface="Libre Franklin Medium"/>
                <a:cs typeface="Libre Franklin Medium"/>
                <a:sym typeface="Libre Franklin Medium"/>
              </a:rPr>
              <a:t>Z</a:t>
            </a:r>
            <a:r>
              <a:rPr lang="en-US" sz="1000" b="0" i="0" u="none" strike="noStrike" cap="none" dirty="0">
                <a:solidFill>
                  <a:schemeClr val="dk1"/>
                </a:solidFill>
                <a:latin typeface="Libre Franklin Medium"/>
                <a:ea typeface="Libre Franklin Medium"/>
                <a:cs typeface="Libre Franklin Medium"/>
                <a:sym typeface="Libre Franklin Medium"/>
              </a:rPr>
              <a:t>ero-carbon</a:t>
            </a:r>
            <a:r>
              <a:rPr lang="en-US" sz="1000" b="0" i="0" u="none" strike="noStrike" cap="none" dirty="0">
                <a:solidFill>
                  <a:srgbClr val="10253F"/>
                </a:solidFill>
                <a:latin typeface="Libre Franklin Medium"/>
                <a:ea typeface="Libre Franklin Medium"/>
                <a:cs typeface="Libre Franklin Medium"/>
                <a:sym typeface="Libre Franklin Medium"/>
              </a:rPr>
              <a:t> </a:t>
            </a:r>
            <a:r>
              <a:rPr lang="en-US" sz="1000" b="1" i="0" u="none" strike="noStrike" cap="none" dirty="0">
                <a:solidFill>
                  <a:srgbClr val="E36C09"/>
                </a:solidFill>
                <a:latin typeface="Libre Franklin Medium"/>
                <a:ea typeface="Libre Franklin Medium"/>
                <a:cs typeface="Libre Franklin Medium"/>
                <a:sym typeface="Libre Franklin Medium"/>
              </a:rPr>
              <a:t>E</a:t>
            </a:r>
            <a:r>
              <a:rPr lang="en-US" sz="1000" b="0" i="0" u="none" strike="noStrike" cap="none" dirty="0">
                <a:solidFill>
                  <a:schemeClr val="dk1"/>
                </a:solidFill>
                <a:latin typeface="Libre Franklin Medium"/>
                <a:ea typeface="Libre Franklin Medium"/>
                <a:cs typeface="Libre Franklin Medium"/>
                <a:sym typeface="Libre Franklin Medium"/>
              </a:rPr>
              <a:t>nergy Systems</a:t>
            </a:r>
            <a:r>
              <a:rPr lang="en-US" sz="1000" b="0" i="0" u="none" strike="noStrike" cap="none" dirty="0">
                <a:solidFill>
                  <a:srgbClr val="10253F"/>
                </a:solidFill>
                <a:latin typeface="Libre Franklin Medium"/>
                <a:ea typeface="Libre Franklin Medium"/>
                <a:cs typeface="Libre Franklin Medium"/>
                <a:sym typeface="Libre Franklin Medium"/>
              </a:rPr>
              <a:t> </a:t>
            </a:r>
            <a:r>
              <a:rPr lang="en-US" sz="1000" b="1" i="0" u="none" strike="noStrike" cap="none" dirty="0">
                <a:solidFill>
                  <a:srgbClr val="E36C09"/>
                </a:solidFill>
                <a:latin typeface="Libre Franklin Medium"/>
                <a:ea typeface="Libre Franklin Medium"/>
                <a:cs typeface="Libre Franklin Medium"/>
                <a:sym typeface="Libre Franklin Medium"/>
              </a:rPr>
              <a:t>R</a:t>
            </a:r>
            <a:r>
              <a:rPr lang="en-US" sz="1000" b="0" i="0" u="none" strike="noStrike" cap="none" dirty="0">
                <a:solidFill>
                  <a:schemeClr val="dk1"/>
                </a:solidFill>
                <a:latin typeface="Libre Franklin Medium"/>
                <a:ea typeface="Libre Franklin Medium"/>
                <a:cs typeface="Libre Franklin Medium"/>
                <a:sym typeface="Libre Franklin Medium"/>
              </a:rPr>
              <a:t>esearch</a:t>
            </a:r>
            <a:r>
              <a:rPr lang="en-US" sz="1000" b="0" i="0" u="none" strike="noStrike" cap="none" dirty="0">
                <a:solidFill>
                  <a:srgbClr val="10253F"/>
                </a:solidFill>
                <a:latin typeface="Libre Franklin Medium"/>
                <a:ea typeface="Libre Franklin Medium"/>
                <a:cs typeface="Libre Franklin Medium"/>
                <a:sym typeface="Libre Franklin Medium"/>
              </a:rPr>
              <a:t> </a:t>
            </a:r>
            <a:r>
              <a:rPr lang="en-US" sz="1000" b="0" i="0" u="none" strike="noStrike" cap="none" dirty="0">
                <a:solidFill>
                  <a:schemeClr val="dk1"/>
                </a:solidFill>
                <a:latin typeface="Libre Franklin Medium"/>
                <a:ea typeface="Libre Franklin Medium"/>
                <a:cs typeface="Libre Franklin Medium"/>
                <a:sym typeface="Libre Franklin Medium"/>
              </a:rPr>
              <a:t>and</a:t>
            </a:r>
            <a:r>
              <a:rPr lang="en-US" sz="1000" b="0" i="0" u="none" strike="noStrike" cap="none" dirty="0">
                <a:solidFill>
                  <a:srgbClr val="10253F"/>
                </a:solidFill>
                <a:latin typeface="Libre Franklin Medium"/>
                <a:ea typeface="Libre Franklin Medium"/>
                <a:cs typeface="Libre Franklin Medium"/>
                <a:sym typeface="Libre Franklin Medium"/>
              </a:rPr>
              <a:t> </a:t>
            </a:r>
            <a:r>
              <a:rPr lang="en-US" sz="1000" b="1" i="0" u="none" strike="noStrike" cap="none" dirty="0">
                <a:solidFill>
                  <a:srgbClr val="E36C09"/>
                </a:solidFill>
                <a:latin typeface="Libre Franklin Medium"/>
                <a:ea typeface="Libre Franklin Medium"/>
                <a:cs typeface="Libre Franklin Medium"/>
                <a:sym typeface="Libre Franklin Medium"/>
              </a:rPr>
              <a:t>O</a:t>
            </a:r>
            <a:r>
              <a:rPr lang="en-US" sz="1000" b="0" i="0" u="none" strike="noStrike" cap="none" dirty="0">
                <a:solidFill>
                  <a:schemeClr val="dk1"/>
                </a:solidFill>
                <a:latin typeface="Libre Franklin Medium"/>
                <a:ea typeface="Libre Franklin Medium"/>
                <a:cs typeface="Libre Franklin Medium"/>
                <a:sym typeface="Libre Franklin Medium"/>
              </a:rPr>
              <a:t>ptimization</a:t>
            </a:r>
            <a:r>
              <a:rPr lang="en-US" sz="1000" b="0" i="0" u="none" strike="noStrike" cap="none" dirty="0">
                <a:solidFill>
                  <a:srgbClr val="10253F"/>
                </a:solidFill>
                <a:latin typeface="Libre Franklin Medium"/>
                <a:ea typeface="Libre Franklin Medium"/>
                <a:cs typeface="Libre Franklin Medium"/>
                <a:sym typeface="Libre Franklin Medium"/>
              </a:rPr>
              <a:t> </a:t>
            </a:r>
            <a:r>
              <a:rPr lang="en-US" sz="1000" b="1" i="0" u="none" strike="noStrike" cap="none" dirty="0">
                <a:solidFill>
                  <a:srgbClr val="E36C09"/>
                </a:solidFill>
                <a:latin typeface="Libre Franklin Medium"/>
                <a:ea typeface="Libre Franklin Medium"/>
                <a:cs typeface="Libre Franklin Medium"/>
                <a:sym typeface="Libre Franklin Medium"/>
              </a:rPr>
              <a:t>Lab</a:t>
            </a:r>
            <a:r>
              <a:rPr lang="en-US" sz="1000" b="0" i="0" u="none" strike="noStrike" cap="none" dirty="0">
                <a:solidFill>
                  <a:schemeClr val="dk1"/>
                </a:solidFill>
                <a:latin typeface="Libre Franklin Medium"/>
                <a:ea typeface="Libre Franklin Medium"/>
                <a:cs typeface="Libre Franklin Medium"/>
                <a:sym typeface="Libre Franklin Medium"/>
              </a:rPr>
              <a:t>oratory</a:t>
            </a:r>
            <a:endParaRPr sz="1000" b="1" i="0" u="none" strike="noStrike" cap="none" dirty="0">
              <a:solidFill>
                <a:schemeClr val="dk1"/>
              </a:solidFill>
              <a:latin typeface="Libre Franklin Medium"/>
              <a:ea typeface="Libre Franklin Medium"/>
              <a:cs typeface="Libre Franklin Medium"/>
              <a:sym typeface="Libre Franklin Medium"/>
            </a:endParaRPr>
          </a:p>
        </p:txBody>
      </p:sp>
      <p:pic>
        <p:nvPicPr>
          <p:cNvPr id="56" name="Google Shape;56;g10179280476_1_6" descr="Text&#10;&#10;Description automatically generated with medium confidence"/>
          <p:cNvPicPr preferRelativeResize="0"/>
          <p:nvPr/>
        </p:nvPicPr>
        <p:blipFill rotWithShape="1">
          <a:blip r:embed="rId2">
            <a:alphaModFix/>
          </a:blip>
          <a:srcRect/>
          <a:stretch/>
        </p:blipFill>
        <p:spPr>
          <a:xfrm>
            <a:off x="9296398" y="80010"/>
            <a:ext cx="2743201" cy="1011460"/>
          </a:xfrm>
          <a:prstGeom prst="rect">
            <a:avLst/>
          </a:prstGeom>
          <a:noFill/>
          <a:ln>
            <a:noFill/>
          </a:ln>
        </p:spPr>
      </p:pic>
    </p:spTree>
    <p:extLst>
      <p:ext uri="{BB962C8B-B14F-4D97-AF65-F5344CB8AC3E}">
        <p14:creationId xmlns:p14="http://schemas.microsoft.com/office/powerpoint/2010/main" val="1961439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7"/>
        <p:cNvGrpSpPr/>
        <p:nvPr/>
      </p:nvGrpSpPr>
      <p:grpSpPr>
        <a:xfrm>
          <a:off x="0" y="0"/>
          <a:ext cx="0" cy="0"/>
          <a:chOff x="0" y="0"/>
          <a:chExt cx="0" cy="0"/>
        </a:xfrm>
      </p:grpSpPr>
      <p:sp>
        <p:nvSpPr>
          <p:cNvPr id="58" name="Google Shape;58;g10179280476_1_59"/>
          <p:cNvSpPr txBox="1">
            <a:spLocks noGrp="1"/>
          </p:cNvSpPr>
          <p:nvPr>
            <p:ph type="title"/>
          </p:nvPr>
        </p:nvSpPr>
        <p:spPr>
          <a:xfrm>
            <a:off x="839788" y="457200"/>
            <a:ext cx="3932237" cy="1600200"/>
          </a:xfrm>
          <a:prstGeom prst="rect">
            <a:avLst/>
          </a:prstGeom>
          <a:solidFill>
            <a:schemeClr val="dk1"/>
          </a:solid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Libre Franklin Medium"/>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9" name="Google Shape;59;g10179280476_1_5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60" name="Google Shape;60;g10179280476_1_5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1" name="Google Shape;61;g10179280476_1_59"/>
          <p:cNvSpPr txBox="1">
            <a:spLocks noGrp="1"/>
          </p:cNvSpPr>
          <p:nvPr>
            <p:ph type="dt" idx="10"/>
          </p:nvPr>
        </p:nvSpPr>
        <p:spPr>
          <a:xfrm>
            <a:off x="42672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2" name="Google Shape;62;g10179280476_1_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3" name="Google Shape;63;g10179280476_1_59"/>
          <p:cNvSpPr txBox="1">
            <a:spLocks noGrp="1"/>
          </p:cNvSpPr>
          <p:nvPr>
            <p:ph type="sldNum" idx="12"/>
          </p:nvPr>
        </p:nvSpPr>
        <p:spPr>
          <a:xfrm>
            <a:off x="902208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53741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4"/>
        <p:cNvGrpSpPr/>
        <p:nvPr/>
      </p:nvGrpSpPr>
      <p:grpSpPr>
        <a:xfrm>
          <a:off x="0" y="0"/>
          <a:ext cx="0" cy="0"/>
          <a:chOff x="0" y="0"/>
          <a:chExt cx="0" cy="0"/>
        </a:xfrm>
      </p:grpSpPr>
      <p:sp>
        <p:nvSpPr>
          <p:cNvPr id="65" name="Google Shape;65;g10179280476_1_65"/>
          <p:cNvSpPr txBox="1">
            <a:spLocks noGrp="1"/>
          </p:cNvSpPr>
          <p:nvPr>
            <p:ph type="title"/>
          </p:nvPr>
        </p:nvSpPr>
        <p:spPr>
          <a:xfrm>
            <a:off x="839788" y="457200"/>
            <a:ext cx="3932237" cy="1600200"/>
          </a:xfrm>
          <a:prstGeom prst="rect">
            <a:avLst/>
          </a:prstGeom>
          <a:solidFill>
            <a:schemeClr val="dk1"/>
          </a:solid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Libre Franklin Medium"/>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6" name="Google Shape;66;g10179280476_1_65"/>
          <p:cNvSpPr>
            <a:spLocks noGrp="1"/>
          </p:cNvSpPr>
          <p:nvPr>
            <p:ph type="pic" idx="2"/>
          </p:nvPr>
        </p:nvSpPr>
        <p:spPr>
          <a:xfrm>
            <a:off x="5183188" y="987425"/>
            <a:ext cx="6172200" cy="4873625"/>
          </a:xfrm>
          <a:prstGeom prst="rect">
            <a:avLst/>
          </a:prstGeom>
          <a:noFill/>
          <a:ln>
            <a:noFill/>
          </a:ln>
        </p:spPr>
      </p:sp>
      <p:sp>
        <p:nvSpPr>
          <p:cNvPr id="67" name="Google Shape;67;g10179280476_1_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8" name="Google Shape;68;g10179280476_1_65"/>
          <p:cNvSpPr txBox="1">
            <a:spLocks noGrp="1"/>
          </p:cNvSpPr>
          <p:nvPr>
            <p:ph type="dt" idx="10"/>
          </p:nvPr>
        </p:nvSpPr>
        <p:spPr>
          <a:xfrm>
            <a:off x="42672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9" name="Google Shape;69;g10179280476_1_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0" name="Google Shape;70;g10179280476_1_65"/>
          <p:cNvSpPr txBox="1">
            <a:spLocks noGrp="1"/>
          </p:cNvSpPr>
          <p:nvPr>
            <p:ph type="sldNum" idx="12"/>
          </p:nvPr>
        </p:nvSpPr>
        <p:spPr>
          <a:xfrm>
            <a:off x="902208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391234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1"/>
        <p:cNvGrpSpPr/>
        <p:nvPr/>
      </p:nvGrpSpPr>
      <p:grpSpPr>
        <a:xfrm>
          <a:off x="0" y="0"/>
          <a:ext cx="0" cy="0"/>
          <a:chOff x="0" y="0"/>
          <a:chExt cx="0" cy="0"/>
        </a:xfrm>
      </p:grpSpPr>
      <p:sp>
        <p:nvSpPr>
          <p:cNvPr id="72" name="Google Shape;72;g10179280476_1_71"/>
          <p:cNvSpPr txBox="1">
            <a:spLocks noGrp="1"/>
          </p:cNvSpPr>
          <p:nvPr>
            <p:ph type="title"/>
          </p:nvPr>
        </p:nvSpPr>
        <p:spPr>
          <a:xfrm>
            <a:off x="0" y="82368"/>
            <a:ext cx="12192000" cy="914400"/>
          </a:xfrm>
          <a:prstGeom prst="rect">
            <a:avLst/>
          </a:prstGeom>
          <a:solidFill>
            <a:schemeClr val="dk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2000"/>
              <a:buFont typeface="Garamond"/>
              <a:buNone/>
              <a:defRPr sz="4000">
                <a:solidFill>
                  <a:schemeClr val="lt1"/>
                </a:solidFill>
                <a:latin typeface="Libre Franklin Medium"/>
                <a:ea typeface="Libre Franklin Medium"/>
                <a:cs typeface="Libre Franklin Medium"/>
                <a:sym typeface="Libre Franklin Medium"/>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3" name="Google Shape;73;g10179280476_1_71"/>
          <p:cNvSpPr txBox="1">
            <a:spLocks noGrp="1"/>
          </p:cNvSpPr>
          <p:nvPr>
            <p:ph type="body" idx="1"/>
          </p:nvPr>
        </p:nvSpPr>
        <p:spPr>
          <a:xfrm>
            <a:off x="311258" y="1093786"/>
            <a:ext cx="5708542" cy="502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4" name="Google Shape;74;g10179280476_1_71"/>
          <p:cNvSpPr txBox="1">
            <a:spLocks noGrp="1"/>
          </p:cNvSpPr>
          <p:nvPr>
            <p:ph type="body" idx="2"/>
          </p:nvPr>
        </p:nvSpPr>
        <p:spPr>
          <a:xfrm>
            <a:off x="6172200" y="1093786"/>
            <a:ext cx="5708542" cy="502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5" name="Google Shape;75;g10179280476_1_71"/>
          <p:cNvSpPr txBox="1">
            <a:spLocks noGrp="1"/>
          </p:cNvSpPr>
          <p:nvPr>
            <p:ph type="dt" idx="10"/>
          </p:nvPr>
        </p:nvSpPr>
        <p:spPr>
          <a:xfrm>
            <a:off x="311258"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6" name="Google Shape;76;g10179280476_1_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7" name="Google Shape;77;g10179280476_1_71"/>
          <p:cNvSpPr txBox="1">
            <a:spLocks noGrp="1"/>
          </p:cNvSpPr>
          <p:nvPr>
            <p:ph type="sldNum" idx="12"/>
          </p:nvPr>
        </p:nvSpPr>
        <p:spPr>
          <a:xfrm>
            <a:off x="913754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dirty="0"/>
          </a:p>
        </p:txBody>
      </p:sp>
      <p:sp>
        <p:nvSpPr>
          <p:cNvPr id="78" name="Google Shape;78;g10179280476_1_71"/>
          <p:cNvSpPr/>
          <p:nvPr/>
        </p:nvSpPr>
        <p:spPr>
          <a:xfrm rot="10800000" flipH="1">
            <a:off x="0" y="-2"/>
            <a:ext cx="12192000" cy="91440"/>
          </a:xfrm>
          <a:prstGeom prst="rect">
            <a:avLst/>
          </a:prstGeom>
          <a:solidFill>
            <a:srgbClr val="EE6D0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418363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10179280476_1_0"/>
          <p:cNvSpPr txBox="1">
            <a:spLocks noGrp="1"/>
          </p:cNvSpPr>
          <p:nvPr>
            <p:ph type="title"/>
          </p:nvPr>
        </p:nvSpPr>
        <p:spPr>
          <a:xfrm>
            <a:off x="3048" y="91440"/>
            <a:ext cx="12188952" cy="914400"/>
          </a:xfrm>
          <a:prstGeom prst="rect">
            <a:avLst/>
          </a:prstGeom>
          <a:solidFill>
            <a:schemeClr val="dk1"/>
          </a:solid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Libre Franklin Medium"/>
              <a:buNone/>
              <a:defRPr sz="4400" b="0" i="0" u="none" strike="noStrike" cap="none">
                <a:solidFill>
                  <a:schemeClr val="lt1"/>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g10179280476_1_0"/>
          <p:cNvSpPr txBox="1">
            <a:spLocks noGrp="1"/>
          </p:cNvSpPr>
          <p:nvPr>
            <p:ph type="body" idx="1"/>
          </p:nvPr>
        </p:nvSpPr>
        <p:spPr>
          <a:xfrm>
            <a:off x="426720" y="1166495"/>
            <a:ext cx="11338560" cy="5029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2" name="Google Shape;12;g10179280476_1_0"/>
          <p:cNvSpPr txBox="1">
            <a:spLocks noGrp="1"/>
          </p:cNvSpPr>
          <p:nvPr>
            <p:ph type="dt" idx="10"/>
          </p:nvPr>
        </p:nvSpPr>
        <p:spPr>
          <a:xfrm>
            <a:off x="42672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dirty="0"/>
          </a:p>
        </p:txBody>
      </p:sp>
      <p:sp>
        <p:nvSpPr>
          <p:cNvPr id="13" name="Google Shape;13;g10179280476_1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dirty="0"/>
          </a:p>
        </p:txBody>
      </p:sp>
      <p:sp>
        <p:nvSpPr>
          <p:cNvPr id="14" name="Google Shape;14;g10179280476_1_0"/>
          <p:cNvSpPr txBox="1">
            <a:spLocks noGrp="1"/>
          </p:cNvSpPr>
          <p:nvPr>
            <p:ph type="sldNum" idx="12"/>
          </p:nvPr>
        </p:nvSpPr>
        <p:spPr>
          <a:xfrm>
            <a:off x="902208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2000" b="0" i="0" u="none" strike="noStrike" cap="none">
                <a:solidFill>
                  <a:srgbClr val="EE6D0B"/>
                </a:solidFill>
                <a:latin typeface="Libre Franklin Medium"/>
                <a:ea typeface="Libre Franklin Medium"/>
                <a:cs typeface="Libre Franklin Medium"/>
                <a:sym typeface="Libre Franklin Medium"/>
              </a:defRPr>
            </a:lvl1pPr>
            <a:lvl2pPr marL="0" marR="0" lvl="1" indent="0" algn="r" rtl="0">
              <a:lnSpc>
                <a:spcPct val="100000"/>
              </a:lnSpc>
              <a:spcBef>
                <a:spcPts val="0"/>
              </a:spcBef>
              <a:spcAft>
                <a:spcPts val="0"/>
              </a:spcAft>
              <a:buNone/>
              <a:defRPr sz="2000" b="0" i="0" u="none" strike="noStrike" cap="none">
                <a:solidFill>
                  <a:srgbClr val="EE6D0B"/>
                </a:solidFill>
                <a:latin typeface="Libre Franklin Medium"/>
                <a:ea typeface="Libre Franklin Medium"/>
                <a:cs typeface="Libre Franklin Medium"/>
                <a:sym typeface="Libre Franklin Medium"/>
              </a:defRPr>
            </a:lvl2pPr>
            <a:lvl3pPr marL="0" marR="0" lvl="2" indent="0" algn="r" rtl="0">
              <a:lnSpc>
                <a:spcPct val="100000"/>
              </a:lnSpc>
              <a:spcBef>
                <a:spcPts val="0"/>
              </a:spcBef>
              <a:spcAft>
                <a:spcPts val="0"/>
              </a:spcAft>
              <a:buNone/>
              <a:defRPr sz="2000" b="0" i="0" u="none" strike="noStrike" cap="none">
                <a:solidFill>
                  <a:srgbClr val="EE6D0B"/>
                </a:solidFill>
                <a:latin typeface="Libre Franklin Medium"/>
                <a:ea typeface="Libre Franklin Medium"/>
                <a:cs typeface="Libre Franklin Medium"/>
                <a:sym typeface="Libre Franklin Medium"/>
              </a:defRPr>
            </a:lvl3pPr>
            <a:lvl4pPr marL="0" marR="0" lvl="3" indent="0" algn="r" rtl="0">
              <a:lnSpc>
                <a:spcPct val="100000"/>
              </a:lnSpc>
              <a:spcBef>
                <a:spcPts val="0"/>
              </a:spcBef>
              <a:spcAft>
                <a:spcPts val="0"/>
              </a:spcAft>
              <a:buNone/>
              <a:defRPr sz="2000" b="0" i="0" u="none" strike="noStrike" cap="none">
                <a:solidFill>
                  <a:srgbClr val="EE6D0B"/>
                </a:solidFill>
                <a:latin typeface="Libre Franklin Medium"/>
                <a:ea typeface="Libre Franklin Medium"/>
                <a:cs typeface="Libre Franklin Medium"/>
                <a:sym typeface="Libre Franklin Medium"/>
              </a:defRPr>
            </a:lvl4pPr>
            <a:lvl5pPr marL="0" marR="0" lvl="4" indent="0" algn="r" rtl="0">
              <a:lnSpc>
                <a:spcPct val="100000"/>
              </a:lnSpc>
              <a:spcBef>
                <a:spcPts val="0"/>
              </a:spcBef>
              <a:spcAft>
                <a:spcPts val="0"/>
              </a:spcAft>
              <a:buNone/>
              <a:defRPr sz="2000" b="0" i="0" u="none" strike="noStrike" cap="none">
                <a:solidFill>
                  <a:srgbClr val="EE6D0B"/>
                </a:solidFill>
                <a:latin typeface="Libre Franklin Medium"/>
                <a:ea typeface="Libre Franklin Medium"/>
                <a:cs typeface="Libre Franklin Medium"/>
                <a:sym typeface="Libre Franklin Medium"/>
              </a:defRPr>
            </a:lvl5pPr>
            <a:lvl6pPr marL="0" marR="0" lvl="5" indent="0" algn="r" rtl="0">
              <a:lnSpc>
                <a:spcPct val="100000"/>
              </a:lnSpc>
              <a:spcBef>
                <a:spcPts val="0"/>
              </a:spcBef>
              <a:spcAft>
                <a:spcPts val="0"/>
              </a:spcAft>
              <a:buNone/>
              <a:defRPr sz="2000" b="0" i="0" u="none" strike="noStrike" cap="none">
                <a:solidFill>
                  <a:srgbClr val="EE6D0B"/>
                </a:solidFill>
                <a:latin typeface="Libre Franklin Medium"/>
                <a:ea typeface="Libre Franklin Medium"/>
                <a:cs typeface="Libre Franklin Medium"/>
                <a:sym typeface="Libre Franklin Medium"/>
              </a:defRPr>
            </a:lvl6pPr>
            <a:lvl7pPr marL="0" marR="0" lvl="6" indent="0" algn="r" rtl="0">
              <a:lnSpc>
                <a:spcPct val="100000"/>
              </a:lnSpc>
              <a:spcBef>
                <a:spcPts val="0"/>
              </a:spcBef>
              <a:spcAft>
                <a:spcPts val="0"/>
              </a:spcAft>
              <a:buNone/>
              <a:defRPr sz="2000" b="0" i="0" u="none" strike="noStrike" cap="none">
                <a:solidFill>
                  <a:srgbClr val="EE6D0B"/>
                </a:solidFill>
                <a:latin typeface="Libre Franklin Medium"/>
                <a:ea typeface="Libre Franklin Medium"/>
                <a:cs typeface="Libre Franklin Medium"/>
                <a:sym typeface="Libre Franklin Medium"/>
              </a:defRPr>
            </a:lvl7pPr>
            <a:lvl8pPr marL="0" marR="0" lvl="7" indent="0" algn="r" rtl="0">
              <a:lnSpc>
                <a:spcPct val="100000"/>
              </a:lnSpc>
              <a:spcBef>
                <a:spcPts val="0"/>
              </a:spcBef>
              <a:spcAft>
                <a:spcPts val="0"/>
              </a:spcAft>
              <a:buNone/>
              <a:defRPr sz="2000" b="0" i="0" u="none" strike="noStrike" cap="none">
                <a:solidFill>
                  <a:srgbClr val="EE6D0B"/>
                </a:solidFill>
                <a:latin typeface="Libre Franklin Medium"/>
                <a:ea typeface="Libre Franklin Medium"/>
                <a:cs typeface="Libre Franklin Medium"/>
                <a:sym typeface="Libre Franklin Medium"/>
              </a:defRPr>
            </a:lvl8pPr>
            <a:lvl9pPr marL="0" marR="0" lvl="8" indent="0" algn="r" rtl="0">
              <a:lnSpc>
                <a:spcPct val="100000"/>
              </a:lnSpc>
              <a:spcBef>
                <a:spcPts val="0"/>
              </a:spcBef>
              <a:spcAft>
                <a:spcPts val="0"/>
              </a:spcAft>
              <a:buNone/>
              <a:defRPr sz="2000" b="0" i="0" u="none" strike="noStrike" cap="none">
                <a:solidFill>
                  <a:srgbClr val="EE6D0B"/>
                </a:solidFill>
                <a:latin typeface="Libre Franklin Medium"/>
                <a:ea typeface="Libre Franklin Medium"/>
                <a:cs typeface="Libre Franklin Medium"/>
                <a:sym typeface="Libre Franklin Medium"/>
              </a:defRPr>
            </a:lvl9pPr>
          </a:lstStyle>
          <a:p>
            <a:pPr marL="0" lvl="0" indent="0" algn="r" rtl="0">
              <a:spcBef>
                <a:spcPts val="0"/>
              </a:spcBef>
              <a:spcAft>
                <a:spcPts val="0"/>
              </a:spcAft>
              <a:buNone/>
            </a:pPr>
            <a:fld id="{00000000-1234-1234-1234-123412341234}" type="slidenum">
              <a:rPr lang="en-US"/>
              <a:t>‹#›</a:t>
            </a:fld>
            <a:endParaRPr dirty="0"/>
          </a:p>
        </p:txBody>
      </p:sp>
      <p:sp>
        <p:nvSpPr>
          <p:cNvPr id="15" name="Google Shape;15;g10179280476_1_0"/>
          <p:cNvSpPr/>
          <p:nvPr/>
        </p:nvSpPr>
        <p:spPr>
          <a:xfrm rot="10800000" flipH="1">
            <a:off x="0" y="-2"/>
            <a:ext cx="12192000" cy="91440"/>
          </a:xfrm>
          <a:prstGeom prst="rect">
            <a:avLst/>
          </a:prstGeom>
          <a:solidFill>
            <a:srgbClr val="EE6D0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36553779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tif"/><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2" name="Isosceles Triangle 1">
            <a:extLst>
              <a:ext uri="{FF2B5EF4-FFF2-40B4-BE49-F238E27FC236}">
                <a16:creationId xmlns:a16="http://schemas.microsoft.com/office/drawing/2014/main" id="{9A148459-182A-13B9-29B5-2FF49BB78AAC}"/>
              </a:ext>
            </a:extLst>
          </p:cNvPr>
          <p:cNvSpPr/>
          <p:nvPr/>
        </p:nvSpPr>
        <p:spPr>
          <a:xfrm rot="19327225">
            <a:off x="-2008443" y="-1010069"/>
            <a:ext cx="7757835" cy="3791129"/>
          </a:xfrm>
          <a:custGeom>
            <a:avLst/>
            <a:gdLst>
              <a:gd name="connsiteX0" fmla="*/ 0 w 7757835"/>
              <a:gd name="connsiteY0" fmla="*/ 5451968 h 5451968"/>
              <a:gd name="connsiteX1" fmla="*/ 3878918 w 7757835"/>
              <a:gd name="connsiteY1" fmla="*/ 0 h 5451968"/>
              <a:gd name="connsiteX2" fmla="*/ 7757835 w 7757835"/>
              <a:gd name="connsiteY2" fmla="*/ 5451968 h 5451968"/>
              <a:gd name="connsiteX3" fmla="*/ 0 w 7757835"/>
              <a:gd name="connsiteY3" fmla="*/ 5451968 h 5451968"/>
              <a:gd name="connsiteX0" fmla="*/ 0 w 7757835"/>
              <a:gd name="connsiteY0" fmla="*/ 3948018 h 3948018"/>
              <a:gd name="connsiteX1" fmla="*/ 3179098 w 7757835"/>
              <a:gd name="connsiteY1" fmla="*/ 0 h 3948018"/>
              <a:gd name="connsiteX2" fmla="*/ 7757835 w 7757835"/>
              <a:gd name="connsiteY2" fmla="*/ 3948018 h 3948018"/>
              <a:gd name="connsiteX3" fmla="*/ 0 w 7757835"/>
              <a:gd name="connsiteY3" fmla="*/ 3948018 h 3948018"/>
              <a:gd name="connsiteX0" fmla="*/ 0 w 7757835"/>
              <a:gd name="connsiteY0" fmla="*/ 3994516 h 3994516"/>
              <a:gd name="connsiteX1" fmla="*/ 3097741 w 7757835"/>
              <a:gd name="connsiteY1" fmla="*/ 0 h 3994516"/>
              <a:gd name="connsiteX2" fmla="*/ 7757835 w 7757835"/>
              <a:gd name="connsiteY2" fmla="*/ 3994516 h 3994516"/>
              <a:gd name="connsiteX3" fmla="*/ 0 w 7757835"/>
              <a:gd name="connsiteY3" fmla="*/ 3994516 h 3994516"/>
              <a:gd name="connsiteX0" fmla="*/ 0 w 7757835"/>
              <a:gd name="connsiteY0" fmla="*/ 3791129 h 3791129"/>
              <a:gd name="connsiteX1" fmla="*/ 2905946 w 7757835"/>
              <a:gd name="connsiteY1" fmla="*/ 0 h 3791129"/>
              <a:gd name="connsiteX2" fmla="*/ 7757835 w 7757835"/>
              <a:gd name="connsiteY2" fmla="*/ 3791129 h 3791129"/>
              <a:gd name="connsiteX3" fmla="*/ 0 w 7757835"/>
              <a:gd name="connsiteY3" fmla="*/ 3791129 h 3791129"/>
            </a:gdLst>
            <a:ahLst/>
            <a:cxnLst>
              <a:cxn ang="0">
                <a:pos x="connsiteX0" y="connsiteY0"/>
              </a:cxn>
              <a:cxn ang="0">
                <a:pos x="connsiteX1" y="connsiteY1"/>
              </a:cxn>
              <a:cxn ang="0">
                <a:pos x="connsiteX2" y="connsiteY2"/>
              </a:cxn>
              <a:cxn ang="0">
                <a:pos x="connsiteX3" y="connsiteY3"/>
              </a:cxn>
            </a:cxnLst>
            <a:rect l="l" t="t" r="r" b="b"/>
            <a:pathLst>
              <a:path w="7757835" h="3791129">
                <a:moveTo>
                  <a:pt x="0" y="3791129"/>
                </a:moveTo>
                <a:lnTo>
                  <a:pt x="2905946" y="0"/>
                </a:lnTo>
                <a:lnTo>
                  <a:pt x="7757835" y="3791129"/>
                </a:lnTo>
                <a:lnTo>
                  <a:pt x="0" y="3791129"/>
                </a:lnTo>
                <a:close/>
              </a:path>
            </a:pathLst>
          </a:custGeom>
          <a:solidFill>
            <a:srgbClr val="EE6D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83" name="Google Shape;83;g10179280476_1_100"/>
          <p:cNvSpPr txBox="1">
            <a:spLocks noGrp="1"/>
          </p:cNvSpPr>
          <p:nvPr>
            <p:ph type="sldNum" idx="12"/>
          </p:nvPr>
        </p:nvSpPr>
        <p:spPr>
          <a:xfrm>
            <a:off x="902208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888888"/>
              </a:buClr>
              <a:buSzPts val="1200"/>
              <a:buFont typeface="Garamond"/>
              <a:buNone/>
              <a:tabLst/>
              <a:defRPr/>
            </a:pPr>
            <a:fld id="{00000000-1234-1234-1234-123412341234}" type="slidenum">
              <a:rPr kumimoji="0" lang="en-US" sz="2000" b="0" i="0" u="none" strike="noStrike" kern="0" cap="none" spc="0" normalizeH="0" baseline="0" noProof="0">
                <a:ln>
                  <a:noFill/>
                </a:ln>
                <a:solidFill>
                  <a:srgbClr val="EE6D0B"/>
                </a:solidFill>
                <a:effectLst/>
                <a:uLnTx/>
                <a:uFillTx/>
                <a:latin typeface="Libre Franklin Medium"/>
                <a:sym typeface="Libre Franklin Medium"/>
              </a:rPr>
              <a:pPr marL="0" marR="0" lvl="0" indent="0" algn="r" defTabSz="914400" rtl="0" eaLnBrk="1" fontAlgn="auto" latinLnBrk="0" hangingPunct="1">
                <a:lnSpc>
                  <a:spcPct val="100000"/>
                </a:lnSpc>
                <a:spcBef>
                  <a:spcPts val="0"/>
                </a:spcBef>
                <a:spcAft>
                  <a:spcPts val="0"/>
                </a:spcAft>
                <a:buClr>
                  <a:srgbClr val="888888"/>
                </a:buClr>
                <a:buSzPts val="1200"/>
                <a:buFont typeface="Garamond"/>
                <a:buNone/>
                <a:tabLst/>
                <a:defRPr/>
              </a:pPr>
              <a:t>1</a:t>
            </a:fld>
            <a:endParaRPr kumimoji="0" sz="2000" b="0" i="0" u="none" strike="noStrike" kern="0" cap="none" spc="0" normalizeH="0" baseline="0" noProof="0" dirty="0">
              <a:ln>
                <a:noFill/>
              </a:ln>
              <a:solidFill>
                <a:srgbClr val="EE6D0B"/>
              </a:solidFill>
              <a:effectLst/>
              <a:uLnTx/>
              <a:uFillTx/>
              <a:latin typeface="Libre Franklin Medium"/>
              <a:sym typeface="Libre Franklin Medium"/>
            </a:endParaRPr>
          </a:p>
        </p:txBody>
      </p:sp>
      <p:pic>
        <p:nvPicPr>
          <p:cNvPr id="88" name="Google Shape;88;g10179280476_1_100"/>
          <p:cNvPicPr preferRelativeResize="0"/>
          <p:nvPr/>
        </p:nvPicPr>
        <p:blipFill rotWithShape="1">
          <a:blip r:embed="rId3">
            <a:alphaModFix/>
          </a:blip>
          <a:srcRect/>
          <a:stretch/>
        </p:blipFill>
        <p:spPr>
          <a:xfrm>
            <a:off x="1276554" y="5533845"/>
            <a:ext cx="4430826" cy="1324155"/>
          </a:xfrm>
          <a:prstGeom prst="rect">
            <a:avLst/>
          </a:prstGeom>
          <a:noFill/>
          <a:ln>
            <a:noFill/>
          </a:ln>
        </p:spPr>
      </p:pic>
      <p:sp>
        <p:nvSpPr>
          <p:cNvPr id="3" name="TextBox 2">
            <a:extLst>
              <a:ext uri="{FF2B5EF4-FFF2-40B4-BE49-F238E27FC236}">
                <a16:creationId xmlns:a16="http://schemas.microsoft.com/office/drawing/2014/main" id="{1BAAABE1-50FB-0607-DECA-2E463B48677F}"/>
              </a:ext>
            </a:extLst>
          </p:cNvPr>
          <p:cNvSpPr txBox="1"/>
          <p:nvPr/>
        </p:nvSpPr>
        <p:spPr>
          <a:xfrm>
            <a:off x="2743200" y="885495"/>
            <a:ext cx="6705600" cy="5016758"/>
          </a:xfrm>
          <a:prstGeom prst="rect">
            <a:avLst/>
          </a:prstGeom>
          <a:noFill/>
        </p:spPr>
        <p:txBody>
          <a:bodyPr wrap="square" rtlCol="0">
            <a:spAutoFit/>
          </a:bodyPr>
          <a:lstStyle/>
          <a:p>
            <a:pPr algn="ctr"/>
            <a:br>
              <a:rPr lang="en-US" sz="3600" b="1" dirty="0">
                <a:latin typeface="Angsana New" panose="02020603050405020304" pitchFamily="18" charset="-34"/>
                <a:cs typeface="Angsana New" panose="02020603050405020304" pitchFamily="18" charset="-34"/>
              </a:rPr>
            </a:br>
            <a:r>
              <a:rPr lang="en-US" sz="3600" b="1" dirty="0">
                <a:latin typeface="Angsana New" panose="02020603050405020304" pitchFamily="18" charset="-34"/>
                <a:cs typeface="Angsana New" panose="02020603050405020304" pitchFamily="18" charset="-34"/>
              </a:rPr>
              <a:t>Resilient and Risk-Aware Planning of Power System – Fundamental Value Analysis with Stochastic GenX</a:t>
            </a:r>
          </a:p>
          <a:p>
            <a:pPr algn="ctr"/>
            <a:endParaRPr lang="en-US" sz="3600" b="1" dirty="0">
              <a:latin typeface="Angsana New" panose="02020603050405020304" pitchFamily="18" charset="-34"/>
              <a:cs typeface="Angsana New" panose="02020603050405020304" pitchFamily="18" charset="-34"/>
            </a:endParaRPr>
          </a:p>
          <a:p>
            <a:pPr algn="ctr"/>
            <a:r>
              <a:rPr lang="en-US" sz="2800" dirty="0">
                <a:latin typeface="Angsana New" panose="02020603050405020304" pitchFamily="18" charset="-34"/>
                <a:cs typeface="Angsana New" panose="02020603050405020304" pitchFamily="18" charset="-34"/>
              </a:rPr>
              <a:t>Sambuddha Chakrabarti</a:t>
            </a:r>
            <a:r>
              <a:rPr lang="en-US" sz="2800" baseline="30000" dirty="0">
                <a:latin typeface="Angsana New" panose="02020603050405020304" pitchFamily="18" charset="-34"/>
                <a:cs typeface="Angsana New" panose="02020603050405020304" pitchFamily="18" charset="-34"/>
              </a:rPr>
              <a:t>1</a:t>
            </a:r>
            <a:r>
              <a:rPr lang="en-US" sz="2800" dirty="0">
                <a:latin typeface="Angsana New" panose="02020603050405020304" pitchFamily="18" charset="-34"/>
                <a:cs typeface="Angsana New" panose="02020603050405020304" pitchFamily="18" charset="-34"/>
              </a:rPr>
              <a:t>, </a:t>
            </a:r>
            <a:r>
              <a:rPr lang="en-US" sz="2800" dirty="0" err="1">
                <a:latin typeface="Angsana New" panose="02020603050405020304" pitchFamily="18" charset="-34"/>
                <a:cs typeface="Angsana New" panose="02020603050405020304" pitchFamily="18" charset="-34"/>
              </a:rPr>
              <a:t>Farhad</a:t>
            </a:r>
            <a:r>
              <a:rPr lang="en-US" sz="2800" dirty="0">
                <a:latin typeface="Angsana New" panose="02020603050405020304" pitchFamily="18" charset="-34"/>
                <a:cs typeface="Angsana New" panose="02020603050405020304" pitchFamily="18" charset="-34"/>
              </a:rPr>
              <a:t> Billimoria</a:t>
            </a:r>
            <a:r>
              <a:rPr lang="en-US" sz="2800" baseline="30000" dirty="0">
                <a:latin typeface="Angsana New" panose="02020603050405020304" pitchFamily="18" charset="-34"/>
                <a:cs typeface="Angsana New" panose="02020603050405020304" pitchFamily="18" charset="-34"/>
              </a:rPr>
              <a:t>2</a:t>
            </a:r>
            <a:r>
              <a:rPr lang="en-US" sz="2800" dirty="0">
                <a:latin typeface="Angsana New" panose="02020603050405020304" pitchFamily="18" charset="-34"/>
                <a:cs typeface="Angsana New" panose="02020603050405020304" pitchFamily="18" charset="-34"/>
              </a:rPr>
              <a:t>, Jesse Jenkins</a:t>
            </a:r>
            <a:r>
              <a:rPr lang="en-US" sz="2800" baseline="30000" dirty="0">
                <a:latin typeface="Angsana New" panose="02020603050405020304" pitchFamily="18" charset="-34"/>
                <a:cs typeface="Angsana New" panose="02020603050405020304" pitchFamily="18" charset="-34"/>
              </a:rPr>
              <a:t>1</a:t>
            </a:r>
          </a:p>
          <a:p>
            <a:pPr algn="ctr"/>
            <a:r>
              <a:rPr lang="en-US" sz="2800" baseline="30000" dirty="0">
                <a:latin typeface="Angsana New" panose="02020603050405020304" pitchFamily="18" charset="-34"/>
                <a:cs typeface="Angsana New" panose="02020603050405020304" pitchFamily="18" charset="-34"/>
              </a:rPr>
              <a:t>1</a:t>
            </a:r>
            <a:r>
              <a:rPr lang="en-US" sz="2800" dirty="0">
                <a:latin typeface="Angsana New" panose="02020603050405020304" pitchFamily="18" charset="-34"/>
                <a:cs typeface="Angsana New" panose="02020603050405020304" pitchFamily="18" charset="-34"/>
              </a:rPr>
              <a:t>Princeton University-ZERO Lab</a:t>
            </a:r>
          </a:p>
          <a:p>
            <a:pPr algn="ctr"/>
            <a:r>
              <a:rPr lang="en-US" sz="2800" baseline="30000" dirty="0">
                <a:latin typeface="Angsana New" panose="02020603050405020304" pitchFamily="18" charset="-34"/>
                <a:cs typeface="Angsana New" panose="02020603050405020304" pitchFamily="18" charset="-34"/>
              </a:rPr>
              <a:t>2</a:t>
            </a:r>
            <a:r>
              <a:rPr lang="en-US" sz="2800" dirty="0">
                <a:latin typeface="Angsana New" panose="02020603050405020304" pitchFamily="18" charset="-34"/>
                <a:cs typeface="Angsana New" panose="02020603050405020304" pitchFamily="18" charset="-34"/>
              </a:rPr>
              <a:t>University of Oxford-Energy &amp; Power Group</a:t>
            </a:r>
          </a:p>
          <a:p>
            <a:pPr algn="ctr"/>
            <a:r>
              <a:rPr lang="en-US" sz="2800" dirty="0">
                <a:latin typeface="Angsana New" panose="02020603050405020304" pitchFamily="18" charset="-34"/>
                <a:cs typeface="Angsana New" panose="02020603050405020304" pitchFamily="18" charset="-34"/>
              </a:rPr>
              <a:t>INFORMS 2023-Phoenix, AZ </a:t>
            </a:r>
          </a:p>
          <a:p>
            <a:pPr algn="ctr"/>
            <a:r>
              <a:rPr lang="en-US" sz="2800" dirty="0">
                <a:latin typeface="Angsana New" panose="02020603050405020304" pitchFamily="18" charset="-34"/>
                <a:cs typeface="Angsana New" panose="02020603050405020304" pitchFamily="18" charset="-34"/>
              </a:rPr>
              <a:t>18</a:t>
            </a:r>
            <a:r>
              <a:rPr lang="en-US" sz="2800" baseline="30000" dirty="0">
                <a:latin typeface="Angsana New" panose="02020603050405020304" pitchFamily="18" charset="-34"/>
                <a:cs typeface="Angsana New" panose="02020603050405020304" pitchFamily="18" charset="-34"/>
              </a:rPr>
              <a:t>th</a:t>
            </a:r>
            <a:r>
              <a:rPr lang="en-US" sz="2800" dirty="0">
                <a:latin typeface="Angsana New" panose="02020603050405020304" pitchFamily="18" charset="-34"/>
                <a:cs typeface="Angsana New" panose="02020603050405020304" pitchFamily="18" charset="-34"/>
              </a:rPr>
              <a:t> October, 2023</a:t>
            </a:r>
          </a:p>
        </p:txBody>
      </p:sp>
      <p:pic>
        <p:nvPicPr>
          <p:cNvPr id="4" name="Picture 2" descr="engineering">
            <a:extLst>
              <a:ext uri="{FF2B5EF4-FFF2-40B4-BE49-F238E27FC236}">
                <a16:creationId xmlns:a16="http://schemas.microsoft.com/office/drawing/2014/main" id="{98CB2D04-3BC1-4729-135B-2FB229AD1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7534" y="5677898"/>
            <a:ext cx="3019425" cy="94807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E731C62-AA02-136E-06BA-008F344DDAB8}"/>
              </a:ext>
            </a:extLst>
          </p:cNvPr>
          <p:cNvSpPr/>
          <p:nvPr/>
        </p:nvSpPr>
        <p:spPr>
          <a:xfrm>
            <a:off x="7239699" y="5556507"/>
            <a:ext cx="2340529" cy="1120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5" name="Picture 4">
            <a:extLst>
              <a:ext uri="{FF2B5EF4-FFF2-40B4-BE49-F238E27FC236}">
                <a16:creationId xmlns:a16="http://schemas.microsoft.com/office/drawing/2014/main" id="{A40DE2C5-8740-3EA1-3833-9906FCD045AA}"/>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7935810" y="5713309"/>
            <a:ext cx="1606388" cy="877247"/>
          </a:xfrm>
          <a:prstGeom prst="rect">
            <a:avLst/>
          </a:prstGeom>
          <a:ln>
            <a:solidFill>
              <a:schemeClr val="bg1"/>
            </a:solidFill>
          </a:ln>
        </p:spPr>
      </p:pic>
    </p:spTree>
    <p:extLst>
      <p:ext uri="{BB962C8B-B14F-4D97-AF65-F5344CB8AC3E}">
        <p14:creationId xmlns:p14="http://schemas.microsoft.com/office/powerpoint/2010/main" val="80124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3" name="Rectangle 2">
            <a:extLst>
              <a:ext uri="{FF2B5EF4-FFF2-40B4-BE49-F238E27FC236}">
                <a16:creationId xmlns:a16="http://schemas.microsoft.com/office/drawing/2014/main" id="{CA70D42D-904B-85AD-EAB5-A308C530DE8D}"/>
              </a:ext>
            </a:extLst>
          </p:cNvPr>
          <p:cNvSpPr/>
          <p:nvPr/>
        </p:nvSpPr>
        <p:spPr>
          <a:xfrm>
            <a:off x="10238693" y="0"/>
            <a:ext cx="1948070" cy="6858000"/>
          </a:xfrm>
          <a:prstGeom prst="rect">
            <a:avLst/>
          </a:prstGeom>
          <a:solidFill>
            <a:srgbClr val="EE6D0B">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59" name="Google Shape;159;g13d271a8fff_0_23"/>
          <p:cNvSpPr txBox="1">
            <a:spLocks noGrp="1"/>
          </p:cNvSpPr>
          <p:nvPr>
            <p:ph type="sldNum" idx="12"/>
          </p:nvPr>
        </p:nvSpPr>
        <p:spPr>
          <a:xfrm>
            <a:off x="9022080" y="6356350"/>
            <a:ext cx="2743200" cy="365100"/>
          </a:xfrm>
          <a:prstGeom prst="rect">
            <a:avLst/>
          </a:prstGeom>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2000" b="0" i="0" u="none" strike="noStrike" kern="0" cap="none" spc="0" normalizeH="0" baseline="0" noProof="0">
                <a:ln>
                  <a:noFill/>
                </a:ln>
                <a:solidFill>
                  <a:schemeClr val="bg1"/>
                </a:solidFill>
                <a:effectLst/>
                <a:uLnTx/>
                <a:uFillTx/>
                <a:latin typeface="Libre Franklin Medium"/>
                <a:sym typeface="Libre Franklin Medium"/>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2000" b="0" i="0" u="none" strike="noStrike" kern="0" cap="none" spc="0" normalizeH="0" baseline="0" noProof="0" dirty="0">
              <a:ln>
                <a:noFill/>
              </a:ln>
              <a:solidFill>
                <a:schemeClr val="bg1"/>
              </a:solidFill>
              <a:effectLst/>
              <a:uLnTx/>
              <a:uFillTx/>
              <a:latin typeface="Libre Franklin Medium"/>
              <a:sym typeface="Libre Franklin Medium"/>
            </a:endParaRPr>
          </a:p>
        </p:txBody>
      </p:sp>
      <p:sp>
        <p:nvSpPr>
          <p:cNvPr id="160" name="Google Shape;160;g13d271a8fff_0_23"/>
          <p:cNvSpPr txBox="1"/>
          <p:nvPr/>
        </p:nvSpPr>
        <p:spPr>
          <a:xfrm>
            <a:off x="358262" y="5433051"/>
            <a:ext cx="7537338" cy="369302"/>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Libre Franklin"/>
                <a:ea typeface="Libre Franklin"/>
                <a:cs typeface="Libre Franklin"/>
                <a:sym typeface="Libre Franklin"/>
              </a:rPr>
              <a:t>Capture</a:t>
            </a:r>
            <a:endParaRPr kumimoji="0" sz="1200" b="0" i="0" u="none" strike="noStrike" kern="0" cap="none" spc="0" normalizeH="0" baseline="0" noProof="0" dirty="0">
              <a:ln>
                <a:noFill/>
              </a:ln>
              <a:solidFill>
                <a:srgbClr val="000000"/>
              </a:solidFill>
              <a:effectLst/>
              <a:uLnTx/>
              <a:uFillTx/>
              <a:latin typeface="Libre Franklin"/>
              <a:ea typeface="Libre Franklin"/>
              <a:cs typeface="Libre Franklin"/>
              <a:sym typeface="Libre Franklin"/>
            </a:endParaRPr>
          </a:p>
        </p:txBody>
      </p:sp>
      <p:sp>
        <p:nvSpPr>
          <p:cNvPr id="161" name="Google Shape;161;g13d271a8fff_0_23"/>
          <p:cNvSpPr txBox="1"/>
          <p:nvPr/>
        </p:nvSpPr>
        <p:spPr>
          <a:xfrm>
            <a:off x="6458958" y="3429000"/>
            <a:ext cx="2387100" cy="338524"/>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Libre Franklin"/>
                <a:ea typeface="Libre Franklin"/>
                <a:cs typeface="Libre Franklin"/>
                <a:sym typeface="Libre Franklin"/>
              </a:rPr>
              <a:t>Callout from graphic</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Google Shape;158;g13d271a8fff_0_23"/>
          <p:cNvSpPr txBox="1">
            <a:spLocks noGrp="1"/>
          </p:cNvSpPr>
          <p:nvPr>
            <p:ph type="title"/>
          </p:nvPr>
        </p:nvSpPr>
        <p:spPr>
          <a:xfrm>
            <a:off x="0" y="84522"/>
            <a:ext cx="10670734" cy="92670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US" sz="2400" dirty="0"/>
              <a:t>Preliminary Case Study Results</a:t>
            </a:r>
            <a:endParaRPr sz="2400" dirty="0"/>
          </a:p>
        </p:txBody>
      </p:sp>
      <p:sp>
        <p:nvSpPr>
          <p:cNvPr id="4" name="Google Shape;181;g13d271a8fff_0_50">
            <a:extLst>
              <a:ext uri="{FF2B5EF4-FFF2-40B4-BE49-F238E27FC236}">
                <a16:creationId xmlns:a16="http://schemas.microsoft.com/office/drawing/2014/main" id="{EDD9C52B-764F-A71A-CA31-9AE2781613A4}"/>
              </a:ext>
            </a:extLst>
          </p:cNvPr>
          <p:cNvSpPr/>
          <p:nvPr/>
        </p:nvSpPr>
        <p:spPr>
          <a:xfrm>
            <a:off x="233572" y="1221439"/>
            <a:ext cx="6225386" cy="3988513"/>
          </a:xfrm>
          <a:prstGeom prst="rect">
            <a:avLst/>
          </a:prstGeom>
          <a:noFill/>
          <a:ln w="127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5" name="Chart 4">
            <a:extLst>
              <a:ext uri="{FF2B5EF4-FFF2-40B4-BE49-F238E27FC236}">
                <a16:creationId xmlns:a16="http://schemas.microsoft.com/office/drawing/2014/main" id="{8285F3A0-83E1-0C91-F232-6B1BB7BDA059}"/>
              </a:ext>
            </a:extLst>
          </p:cNvPr>
          <p:cNvGraphicFramePr>
            <a:graphicFrameLocks/>
          </p:cNvGraphicFramePr>
          <p:nvPr>
            <p:extLst>
              <p:ext uri="{D42A27DB-BD31-4B8C-83A1-F6EECF244321}">
                <p14:modId xmlns:p14="http://schemas.microsoft.com/office/powerpoint/2010/main" val="2365373347"/>
              </p:ext>
            </p:extLst>
          </p:nvPr>
        </p:nvGraphicFramePr>
        <p:xfrm>
          <a:off x="-1" y="1011229"/>
          <a:ext cx="12186763" cy="58467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380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3" name="Rectangle 2">
            <a:extLst>
              <a:ext uri="{FF2B5EF4-FFF2-40B4-BE49-F238E27FC236}">
                <a16:creationId xmlns:a16="http://schemas.microsoft.com/office/drawing/2014/main" id="{CA70D42D-904B-85AD-EAB5-A308C530DE8D}"/>
              </a:ext>
            </a:extLst>
          </p:cNvPr>
          <p:cNvSpPr/>
          <p:nvPr/>
        </p:nvSpPr>
        <p:spPr>
          <a:xfrm>
            <a:off x="10238693" y="0"/>
            <a:ext cx="1948070" cy="6858000"/>
          </a:xfrm>
          <a:prstGeom prst="rect">
            <a:avLst/>
          </a:prstGeom>
          <a:solidFill>
            <a:srgbClr val="EE6D0B">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59" name="Google Shape;159;g13d271a8fff_0_23"/>
          <p:cNvSpPr txBox="1">
            <a:spLocks noGrp="1"/>
          </p:cNvSpPr>
          <p:nvPr>
            <p:ph type="sldNum" idx="12"/>
          </p:nvPr>
        </p:nvSpPr>
        <p:spPr>
          <a:xfrm>
            <a:off x="9022080" y="6356350"/>
            <a:ext cx="2743200" cy="365100"/>
          </a:xfrm>
          <a:prstGeom prst="rect">
            <a:avLst/>
          </a:prstGeom>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2000" b="0" i="0" u="none" strike="noStrike" kern="0" cap="none" spc="0" normalizeH="0" baseline="0" noProof="0">
                <a:ln>
                  <a:noFill/>
                </a:ln>
                <a:solidFill>
                  <a:schemeClr val="bg1"/>
                </a:solidFill>
                <a:effectLst/>
                <a:uLnTx/>
                <a:uFillTx/>
                <a:latin typeface="Libre Franklin Medium"/>
                <a:sym typeface="Libre Franklin Medium"/>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2000" b="0" i="0" u="none" strike="noStrike" kern="0" cap="none" spc="0" normalizeH="0" baseline="0" noProof="0" dirty="0">
              <a:ln>
                <a:noFill/>
              </a:ln>
              <a:solidFill>
                <a:schemeClr val="bg1"/>
              </a:solidFill>
              <a:effectLst/>
              <a:uLnTx/>
              <a:uFillTx/>
              <a:latin typeface="Libre Franklin Medium"/>
              <a:sym typeface="Libre Franklin Medium"/>
            </a:endParaRPr>
          </a:p>
        </p:txBody>
      </p:sp>
      <p:sp>
        <p:nvSpPr>
          <p:cNvPr id="160" name="Google Shape;160;g13d271a8fff_0_23"/>
          <p:cNvSpPr txBox="1"/>
          <p:nvPr/>
        </p:nvSpPr>
        <p:spPr>
          <a:xfrm>
            <a:off x="358262" y="5433051"/>
            <a:ext cx="7537338" cy="369302"/>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Libre Franklin"/>
                <a:ea typeface="Libre Franklin"/>
                <a:cs typeface="Libre Franklin"/>
                <a:sym typeface="Libre Franklin"/>
              </a:rPr>
              <a:t>Capture</a:t>
            </a:r>
            <a:endParaRPr kumimoji="0" sz="1200" b="0" i="0" u="none" strike="noStrike" kern="0" cap="none" spc="0" normalizeH="0" baseline="0" noProof="0" dirty="0">
              <a:ln>
                <a:noFill/>
              </a:ln>
              <a:solidFill>
                <a:srgbClr val="000000"/>
              </a:solidFill>
              <a:effectLst/>
              <a:uLnTx/>
              <a:uFillTx/>
              <a:latin typeface="Libre Franklin"/>
              <a:ea typeface="Libre Franklin"/>
              <a:cs typeface="Libre Franklin"/>
              <a:sym typeface="Libre Franklin"/>
            </a:endParaRPr>
          </a:p>
        </p:txBody>
      </p:sp>
      <p:sp>
        <p:nvSpPr>
          <p:cNvPr id="161" name="Google Shape;161;g13d271a8fff_0_23"/>
          <p:cNvSpPr txBox="1"/>
          <p:nvPr/>
        </p:nvSpPr>
        <p:spPr>
          <a:xfrm>
            <a:off x="6458958" y="3429000"/>
            <a:ext cx="2387100" cy="338524"/>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00" b="0" i="0" u="none" strike="noStrike" kern="0" cap="none" spc="0" normalizeH="0" baseline="0" noProof="0" dirty="0">
                <a:ln>
                  <a:noFill/>
                </a:ln>
                <a:solidFill>
                  <a:srgbClr val="000000"/>
                </a:solidFill>
                <a:effectLst/>
                <a:uLnTx/>
                <a:uFillTx/>
                <a:latin typeface="Libre Franklin"/>
                <a:ea typeface="Libre Franklin"/>
                <a:cs typeface="Libre Franklin"/>
                <a:sym typeface="Libre Franklin"/>
              </a:rPr>
              <a:t>Callout from graphic</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Google Shape;158;g13d271a8fff_0_23"/>
          <p:cNvSpPr txBox="1">
            <a:spLocks noGrp="1"/>
          </p:cNvSpPr>
          <p:nvPr>
            <p:ph type="title"/>
          </p:nvPr>
        </p:nvSpPr>
        <p:spPr>
          <a:xfrm>
            <a:off x="0" y="84522"/>
            <a:ext cx="10670734" cy="92670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US" sz="2400" dirty="0"/>
              <a:t>Preliminary Case Study Results</a:t>
            </a:r>
            <a:endParaRPr sz="2400" dirty="0"/>
          </a:p>
        </p:txBody>
      </p:sp>
      <p:sp>
        <p:nvSpPr>
          <p:cNvPr id="4" name="Google Shape;181;g13d271a8fff_0_50">
            <a:extLst>
              <a:ext uri="{FF2B5EF4-FFF2-40B4-BE49-F238E27FC236}">
                <a16:creationId xmlns:a16="http://schemas.microsoft.com/office/drawing/2014/main" id="{EDD9C52B-764F-A71A-CA31-9AE2781613A4}"/>
              </a:ext>
            </a:extLst>
          </p:cNvPr>
          <p:cNvSpPr/>
          <p:nvPr/>
        </p:nvSpPr>
        <p:spPr>
          <a:xfrm>
            <a:off x="233572" y="1221439"/>
            <a:ext cx="6225386" cy="3988513"/>
          </a:xfrm>
          <a:prstGeom prst="rect">
            <a:avLst/>
          </a:prstGeom>
          <a:noFill/>
          <a:ln w="127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2" name="Chart 1">
            <a:extLst>
              <a:ext uri="{FF2B5EF4-FFF2-40B4-BE49-F238E27FC236}">
                <a16:creationId xmlns:a16="http://schemas.microsoft.com/office/drawing/2014/main" id="{4C36CD39-0DBC-8257-7447-3F8FC85ADEEF}"/>
              </a:ext>
            </a:extLst>
          </p:cNvPr>
          <p:cNvGraphicFramePr>
            <a:graphicFrameLocks/>
          </p:cNvGraphicFramePr>
          <p:nvPr>
            <p:extLst>
              <p:ext uri="{D42A27DB-BD31-4B8C-83A1-F6EECF244321}">
                <p14:modId xmlns:p14="http://schemas.microsoft.com/office/powerpoint/2010/main" val="2952311152"/>
              </p:ext>
            </p:extLst>
          </p:nvPr>
        </p:nvGraphicFramePr>
        <p:xfrm>
          <a:off x="-1" y="1011229"/>
          <a:ext cx="12186763" cy="58467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683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1B3D-3D42-1A1B-37A2-742AFCA12E69}"/>
              </a:ext>
            </a:extLst>
          </p:cNvPr>
          <p:cNvSpPr>
            <a:spLocks noGrp="1"/>
          </p:cNvSpPr>
          <p:nvPr>
            <p:ph type="title"/>
          </p:nvPr>
        </p:nvSpPr>
        <p:spPr/>
        <p:txBody>
          <a:bodyPr>
            <a:normAutofit/>
          </a:bodyPr>
          <a:lstStyle/>
          <a:p>
            <a:r>
              <a:rPr lang="en-US" dirty="0"/>
              <a:t>The Future of Stochastic GenX</a:t>
            </a:r>
          </a:p>
        </p:txBody>
      </p:sp>
      <p:sp>
        <p:nvSpPr>
          <p:cNvPr id="3" name="Slide Number Placeholder 2">
            <a:extLst>
              <a:ext uri="{FF2B5EF4-FFF2-40B4-BE49-F238E27FC236}">
                <a16:creationId xmlns:a16="http://schemas.microsoft.com/office/drawing/2014/main" id="{EF6685E3-23B5-332E-2638-64251C8329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TextBox 3">
            <a:extLst>
              <a:ext uri="{FF2B5EF4-FFF2-40B4-BE49-F238E27FC236}">
                <a16:creationId xmlns:a16="http://schemas.microsoft.com/office/drawing/2014/main" id="{FBE0AAC4-E12E-BD40-D93C-B66029D17E1F}"/>
              </a:ext>
            </a:extLst>
          </p:cNvPr>
          <p:cNvSpPr txBox="1"/>
          <p:nvPr/>
        </p:nvSpPr>
        <p:spPr>
          <a:xfrm>
            <a:off x="1202635" y="1789043"/>
            <a:ext cx="8225329" cy="3139321"/>
          </a:xfrm>
          <a:prstGeom prst="rect">
            <a:avLst/>
          </a:prstGeom>
          <a:noFill/>
        </p:spPr>
        <p:txBody>
          <a:bodyPr wrap="none" rtlCol="0">
            <a:spAutoFit/>
          </a:bodyPr>
          <a:lstStyle/>
          <a:p>
            <a:r>
              <a:rPr lang="en-US" b="1" dirty="0"/>
              <a:t>Stochastic GenX</a:t>
            </a:r>
          </a:p>
          <a:p>
            <a:r>
              <a:rPr lang="en-US" dirty="0"/>
              <a:t>Approach: Scenarios for Fuel Prices, Solar, Wind, and Load</a:t>
            </a:r>
          </a:p>
          <a:p>
            <a:r>
              <a:rPr lang="en-US" dirty="0"/>
              <a:t>Single set of Capacity Decisions and Multiple Sets of Operational Decisions</a:t>
            </a:r>
          </a:p>
          <a:p>
            <a:r>
              <a:rPr lang="en-US" dirty="0"/>
              <a:t>Selection of Scenarios, scenario-reduction, and probability weight assignments</a:t>
            </a:r>
          </a:p>
          <a:p>
            <a:r>
              <a:rPr lang="en-US" dirty="0"/>
              <a:t>Inclusion of Risk Measure: CVAR</a:t>
            </a:r>
          </a:p>
          <a:p>
            <a:endParaRPr lang="en-US" dirty="0"/>
          </a:p>
          <a:p>
            <a:r>
              <a:rPr lang="en-US" b="1" dirty="0"/>
              <a:t>Future Extensions and Add-Ons</a:t>
            </a:r>
          </a:p>
          <a:p>
            <a:r>
              <a:rPr lang="en-US" i="1" dirty="0"/>
              <a:t>Multiple futures, multiple paths</a:t>
            </a:r>
            <a:r>
              <a:rPr lang="en-US" dirty="0"/>
              <a:t> - SDDP Based Multi-Stage Stochastic GenX</a:t>
            </a:r>
          </a:p>
          <a:p>
            <a:r>
              <a:rPr lang="en-US" dirty="0"/>
              <a:t>Risk constraints and alternative risk measures</a:t>
            </a:r>
          </a:p>
          <a:p>
            <a:r>
              <a:rPr lang="en-US" dirty="0"/>
              <a:t>Integration of system and policy risks</a:t>
            </a:r>
          </a:p>
          <a:p>
            <a:r>
              <a:rPr lang="en-US" dirty="0"/>
              <a:t>Network reliability and locational specificity (nodal extensions)</a:t>
            </a:r>
          </a:p>
        </p:txBody>
      </p:sp>
    </p:spTree>
    <p:extLst>
      <p:ext uri="{BB962C8B-B14F-4D97-AF65-F5344CB8AC3E}">
        <p14:creationId xmlns:p14="http://schemas.microsoft.com/office/powerpoint/2010/main" val="1310512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DA02-F4D3-CA9B-8DED-72C03BEB2357}"/>
              </a:ext>
            </a:extLst>
          </p:cNvPr>
          <p:cNvSpPr>
            <a:spLocks noGrp="1"/>
          </p:cNvSpPr>
          <p:nvPr>
            <p:ph type="title"/>
          </p:nvPr>
        </p:nvSpPr>
        <p:spPr/>
        <p:txBody>
          <a:bodyPr/>
          <a:lstStyle/>
          <a:p>
            <a:r>
              <a:rPr lang="en-US" dirty="0"/>
              <a:t>Acknowledgement &amp; Sponsors</a:t>
            </a:r>
          </a:p>
        </p:txBody>
      </p:sp>
      <p:sp>
        <p:nvSpPr>
          <p:cNvPr id="3" name="Slide Number Placeholder 2">
            <a:extLst>
              <a:ext uri="{FF2B5EF4-FFF2-40B4-BE49-F238E27FC236}">
                <a16:creationId xmlns:a16="http://schemas.microsoft.com/office/drawing/2014/main" id="{E845DCA0-74A5-03FA-9ADD-D3A8D94F2A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TextBox 4">
            <a:extLst>
              <a:ext uri="{FF2B5EF4-FFF2-40B4-BE49-F238E27FC236}">
                <a16:creationId xmlns:a16="http://schemas.microsoft.com/office/drawing/2014/main" id="{809B0266-9628-CF16-013E-4F659AD83B0E}"/>
              </a:ext>
            </a:extLst>
          </p:cNvPr>
          <p:cNvSpPr txBox="1"/>
          <p:nvPr/>
        </p:nvSpPr>
        <p:spPr>
          <a:xfrm>
            <a:off x="1845365" y="2672042"/>
            <a:ext cx="7746801" cy="1200329"/>
          </a:xfrm>
          <a:prstGeom prst="rect">
            <a:avLst/>
          </a:prstGeom>
          <a:noFill/>
        </p:spPr>
        <p:txBody>
          <a:bodyPr wrap="none" rtlCol="0">
            <a:spAutoFit/>
          </a:bodyPr>
          <a:lstStyle/>
          <a:p>
            <a:r>
              <a:rPr lang="en-US" dirty="0"/>
              <a:t>ARPA-E</a:t>
            </a:r>
          </a:p>
          <a:p>
            <a:r>
              <a:rPr lang="en-US" dirty="0"/>
              <a:t>ZERO Carbon Tech Consortium of Andlinger Center (Princeton University)</a:t>
            </a:r>
          </a:p>
          <a:p>
            <a:r>
              <a:rPr lang="en-US" dirty="0"/>
              <a:t>MIT-EI &amp; Princeton ZERO Lab</a:t>
            </a:r>
          </a:p>
          <a:p>
            <a:r>
              <a:rPr lang="en-US" dirty="0"/>
              <a:t>Commonwealth Scholarship Commission of the UK</a:t>
            </a:r>
          </a:p>
        </p:txBody>
      </p:sp>
    </p:spTree>
    <p:extLst>
      <p:ext uri="{BB962C8B-B14F-4D97-AF65-F5344CB8AC3E}">
        <p14:creationId xmlns:p14="http://schemas.microsoft.com/office/powerpoint/2010/main" val="101527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3" name="Isosceles Triangle 1">
            <a:extLst>
              <a:ext uri="{FF2B5EF4-FFF2-40B4-BE49-F238E27FC236}">
                <a16:creationId xmlns:a16="http://schemas.microsoft.com/office/drawing/2014/main" id="{74291304-C450-184F-A0E4-73DF27B5F82E}"/>
              </a:ext>
            </a:extLst>
          </p:cNvPr>
          <p:cNvSpPr/>
          <p:nvPr/>
        </p:nvSpPr>
        <p:spPr>
          <a:xfrm rot="19327225">
            <a:off x="-2008442" y="-1000129"/>
            <a:ext cx="7757835" cy="3791129"/>
          </a:xfrm>
          <a:custGeom>
            <a:avLst/>
            <a:gdLst>
              <a:gd name="connsiteX0" fmla="*/ 0 w 7757835"/>
              <a:gd name="connsiteY0" fmla="*/ 5451968 h 5451968"/>
              <a:gd name="connsiteX1" fmla="*/ 3878918 w 7757835"/>
              <a:gd name="connsiteY1" fmla="*/ 0 h 5451968"/>
              <a:gd name="connsiteX2" fmla="*/ 7757835 w 7757835"/>
              <a:gd name="connsiteY2" fmla="*/ 5451968 h 5451968"/>
              <a:gd name="connsiteX3" fmla="*/ 0 w 7757835"/>
              <a:gd name="connsiteY3" fmla="*/ 5451968 h 5451968"/>
              <a:gd name="connsiteX0" fmla="*/ 0 w 7757835"/>
              <a:gd name="connsiteY0" fmla="*/ 3948018 h 3948018"/>
              <a:gd name="connsiteX1" fmla="*/ 3179098 w 7757835"/>
              <a:gd name="connsiteY1" fmla="*/ 0 h 3948018"/>
              <a:gd name="connsiteX2" fmla="*/ 7757835 w 7757835"/>
              <a:gd name="connsiteY2" fmla="*/ 3948018 h 3948018"/>
              <a:gd name="connsiteX3" fmla="*/ 0 w 7757835"/>
              <a:gd name="connsiteY3" fmla="*/ 3948018 h 3948018"/>
              <a:gd name="connsiteX0" fmla="*/ 0 w 7757835"/>
              <a:gd name="connsiteY0" fmla="*/ 3994516 h 3994516"/>
              <a:gd name="connsiteX1" fmla="*/ 3097741 w 7757835"/>
              <a:gd name="connsiteY1" fmla="*/ 0 h 3994516"/>
              <a:gd name="connsiteX2" fmla="*/ 7757835 w 7757835"/>
              <a:gd name="connsiteY2" fmla="*/ 3994516 h 3994516"/>
              <a:gd name="connsiteX3" fmla="*/ 0 w 7757835"/>
              <a:gd name="connsiteY3" fmla="*/ 3994516 h 3994516"/>
              <a:gd name="connsiteX0" fmla="*/ 0 w 7757835"/>
              <a:gd name="connsiteY0" fmla="*/ 3791129 h 3791129"/>
              <a:gd name="connsiteX1" fmla="*/ 2905946 w 7757835"/>
              <a:gd name="connsiteY1" fmla="*/ 0 h 3791129"/>
              <a:gd name="connsiteX2" fmla="*/ 7757835 w 7757835"/>
              <a:gd name="connsiteY2" fmla="*/ 3791129 h 3791129"/>
              <a:gd name="connsiteX3" fmla="*/ 0 w 7757835"/>
              <a:gd name="connsiteY3" fmla="*/ 3791129 h 3791129"/>
            </a:gdLst>
            <a:ahLst/>
            <a:cxnLst>
              <a:cxn ang="0">
                <a:pos x="connsiteX0" y="connsiteY0"/>
              </a:cxn>
              <a:cxn ang="0">
                <a:pos x="connsiteX1" y="connsiteY1"/>
              </a:cxn>
              <a:cxn ang="0">
                <a:pos x="connsiteX2" y="connsiteY2"/>
              </a:cxn>
              <a:cxn ang="0">
                <a:pos x="connsiteX3" y="connsiteY3"/>
              </a:cxn>
            </a:cxnLst>
            <a:rect l="l" t="t" r="r" b="b"/>
            <a:pathLst>
              <a:path w="7757835" h="3791129">
                <a:moveTo>
                  <a:pt x="0" y="3791129"/>
                </a:moveTo>
                <a:lnTo>
                  <a:pt x="2905946" y="0"/>
                </a:lnTo>
                <a:lnTo>
                  <a:pt x="7757835" y="3791129"/>
                </a:lnTo>
                <a:lnTo>
                  <a:pt x="0" y="3791129"/>
                </a:lnTo>
                <a:close/>
              </a:path>
            </a:pathLst>
          </a:custGeom>
          <a:solidFill>
            <a:srgbClr val="EE6D0B">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95" name="Google Shape;95;p2"/>
          <p:cNvSpPr txBox="1">
            <a:spLocks noGrp="1"/>
          </p:cNvSpPr>
          <p:nvPr>
            <p:ph type="title"/>
          </p:nvPr>
        </p:nvSpPr>
        <p:spPr>
          <a:xfrm>
            <a:off x="0" y="80807"/>
            <a:ext cx="12191999" cy="914400"/>
          </a:xfrm>
          <a:prstGeom prst="rect">
            <a:avLst/>
          </a:prstGeom>
          <a:solidFill>
            <a:schemeClr val="dk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dirty="0"/>
              <a:t>           Outline</a:t>
            </a:r>
            <a:endParaRPr dirty="0"/>
          </a:p>
        </p:txBody>
      </p:sp>
      <p:sp>
        <p:nvSpPr>
          <p:cNvPr id="97" name="Google Shape;97;p2"/>
          <p:cNvSpPr txBox="1">
            <a:spLocks noGrp="1"/>
          </p:cNvSpPr>
          <p:nvPr>
            <p:ph type="sldNum" idx="12"/>
          </p:nvPr>
        </p:nvSpPr>
        <p:spPr>
          <a:xfrm>
            <a:off x="902208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888888"/>
              </a:buClr>
              <a:buSzPts val="1200"/>
              <a:buFont typeface="Garamond"/>
              <a:buNone/>
              <a:tabLst/>
              <a:defRPr/>
            </a:pPr>
            <a:fld id="{00000000-1234-1234-1234-123412341234}" type="slidenum">
              <a:rPr kumimoji="0" lang="en-US" sz="2000" b="0" i="0" u="none" strike="noStrike" kern="0" cap="none" spc="0" normalizeH="0" baseline="0" noProof="0">
                <a:ln>
                  <a:noFill/>
                </a:ln>
                <a:solidFill>
                  <a:srgbClr val="EE6D0B"/>
                </a:solidFill>
                <a:effectLst/>
                <a:uLnTx/>
                <a:uFillTx/>
                <a:latin typeface="Libre Franklin Medium"/>
                <a:sym typeface="Libre Franklin Medium"/>
              </a:rPr>
              <a:pPr marL="0" marR="0" lvl="0" indent="0" algn="r" defTabSz="914400" rtl="0" eaLnBrk="1" fontAlgn="auto" latinLnBrk="0" hangingPunct="1">
                <a:lnSpc>
                  <a:spcPct val="100000"/>
                </a:lnSpc>
                <a:spcBef>
                  <a:spcPts val="0"/>
                </a:spcBef>
                <a:spcAft>
                  <a:spcPts val="0"/>
                </a:spcAft>
                <a:buClr>
                  <a:srgbClr val="888888"/>
                </a:buClr>
                <a:buSzPts val="1200"/>
                <a:buFont typeface="Garamond"/>
                <a:buNone/>
                <a:tabLst/>
                <a:defRPr/>
              </a:pPr>
              <a:t>2</a:t>
            </a:fld>
            <a:endParaRPr kumimoji="0" sz="2000" b="0" i="0" u="none" strike="noStrike" kern="0" cap="none" spc="0" normalizeH="0" baseline="0" noProof="0" dirty="0">
              <a:ln>
                <a:noFill/>
              </a:ln>
              <a:solidFill>
                <a:srgbClr val="EE6D0B"/>
              </a:solidFill>
              <a:effectLst/>
              <a:uLnTx/>
              <a:uFillTx/>
              <a:latin typeface="Libre Franklin Medium"/>
              <a:sym typeface="Libre Franklin Medium"/>
            </a:endParaRPr>
          </a:p>
        </p:txBody>
      </p:sp>
      <p:sp>
        <p:nvSpPr>
          <p:cNvPr id="4" name="Text Placeholder 3">
            <a:extLst>
              <a:ext uri="{FF2B5EF4-FFF2-40B4-BE49-F238E27FC236}">
                <a16:creationId xmlns:a16="http://schemas.microsoft.com/office/drawing/2014/main" id="{68E9988B-1ABD-1BA4-3AFE-C9113BCD916F}"/>
              </a:ext>
            </a:extLst>
          </p:cNvPr>
          <p:cNvSpPr>
            <a:spLocks noGrp="1"/>
          </p:cNvSpPr>
          <p:nvPr>
            <p:ph type="body" idx="1"/>
          </p:nvPr>
        </p:nvSpPr>
        <p:spPr>
          <a:xfrm>
            <a:off x="1" y="1166495"/>
            <a:ext cx="11765280" cy="5029200"/>
          </a:xfrm>
        </p:spPr>
        <p:txBody>
          <a:bodyPr>
            <a:normAutofit/>
          </a:bodyPr>
          <a:lstStyle/>
          <a:p>
            <a:r>
              <a:rPr lang="en-US" dirty="0"/>
              <a:t>Motivations for Resilient Planning</a:t>
            </a:r>
          </a:p>
          <a:p>
            <a:r>
              <a:rPr lang="en-US" dirty="0"/>
              <a:t>Tail Risk and Common Modes</a:t>
            </a:r>
          </a:p>
          <a:p>
            <a:r>
              <a:rPr lang="en-US" dirty="0"/>
              <a:t>Introduction to Stochastic GenX</a:t>
            </a:r>
          </a:p>
          <a:p>
            <a:r>
              <a:rPr lang="en-US" dirty="0"/>
              <a:t>Preliminary Results</a:t>
            </a:r>
          </a:p>
          <a:p>
            <a:r>
              <a:rPr lang="en-US" dirty="0"/>
              <a:t>Future Modules in Stochastic GenX</a:t>
            </a:r>
          </a:p>
        </p:txBody>
      </p:sp>
    </p:spTree>
    <p:extLst>
      <p:ext uri="{BB962C8B-B14F-4D97-AF65-F5344CB8AC3E}">
        <p14:creationId xmlns:p14="http://schemas.microsoft.com/office/powerpoint/2010/main" val="77890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93B3-13F4-397B-9B92-8B240919640E}"/>
              </a:ext>
            </a:extLst>
          </p:cNvPr>
          <p:cNvSpPr>
            <a:spLocks noGrp="1"/>
          </p:cNvSpPr>
          <p:nvPr>
            <p:ph type="title"/>
          </p:nvPr>
        </p:nvSpPr>
        <p:spPr/>
        <p:txBody>
          <a:bodyPr/>
          <a:lstStyle/>
          <a:p>
            <a:endParaRPr lang="en-AU" dirty="0"/>
          </a:p>
        </p:txBody>
      </p:sp>
      <p:sp>
        <p:nvSpPr>
          <p:cNvPr id="3" name="Slide Number Placeholder 2">
            <a:extLst>
              <a:ext uri="{FF2B5EF4-FFF2-40B4-BE49-F238E27FC236}">
                <a16:creationId xmlns:a16="http://schemas.microsoft.com/office/drawing/2014/main" id="{F5522F3F-6715-4E64-E212-696EF8650C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Title 1">
            <a:extLst>
              <a:ext uri="{FF2B5EF4-FFF2-40B4-BE49-F238E27FC236}">
                <a16:creationId xmlns:a16="http://schemas.microsoft.com/office/drawing/2014/main" id="{DEF4CF47-75C1-9517-BAD0-9586BF6F1F6A}"/>
              </a:ext>
            </a:extLst>
          </p:cNvPr>
          <p:cNvSpPr txBox="1">
            <a:spLocks/>
          </p:cNvSpPr>
          <p:nvPr/>
        </p:nvSpPr>
        <p:spPr>
          <a:xfrm>
            <a:off x="0" y="91440"/>
            <a:ext cx="10515600" cy="837044"/>
          </a:xfrm>
          <a:prstGeom prst="rect">
            <a:avLst/>
          </a:prstGeom>
          <a:solidFill>
            <a:schemeClr val="dk1"/>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eaLnBrk="1" hangingPunct="1">
              <a:lnSpc>
                <a:spcPct val="90000"/>
              </a:lnSpc>
              <a:spcBef>
                <a:spcPts val="0"/>
              </a:spcBef>
              <a:spcAft>
                <a:spcPts val="0"/>
              </a:spcAft>
              <a:buClr>
                <a:schemeClr val="lt1"/>
              </a:buClr>
              <a:buSzPts val="1800"/>
              <a:buFont typeface="Libre Franklin Medium"/>
              <a:buNone/>
              <a:defRPr sz="4400" b="0" i="0" u="none" strike="noStrike" cap="none">
                <a:solidFill>
                  <a:schemeClr val="lt1"/>
                </a:solidFill>
                <a:latin typeface="Libre Franklin Medium"/>
                <a:ea typeface="Libre Franklin Medium"/>
                <a:cs typeface="Libre Franklin Medium"/>
                <a:sym typeface="Libre Franklin Medium"/>
              </a:defRPr>
            </a:lvl1pPr>
            <a:lvl2pPr marR="0" lvl="1"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AU" sz="2800" kern="0" dirty="0">
                <a:latin typeface="Arial Nova Cond Light" panose="020B0306020202020204" pitchFamily="34" charset="0"/>
              </a:rPr>
              <a:t>Extreme event risk exacerbated by climate change…</a:t>
            </a:r>
          </a:p>
        </p:txBody>
      </p:sp>
      <p:sp>
        <p:nvSpPr>
          <p:cNvPr id="5" name="Title 1">
            <a:extLst>
              <a:ext uri="{FF2B5EF4-FFF2-40B4-BE49-F238E27FC236}">
                <a16:creationId xmlns:a16="http://schemas.microsoft.com/office/drawing/2014/main" id="{4012032F-9CED-C618-72F5-D4F7E35C0500}"/>
              </a:ext>
            </a:extLst>
          </p:cNvPr>
          <p:cNvSpPr txBox="1">
            <a:spLocks/>
          </p:cNvSpPr>
          <p:nvPr/>
        </p:nvSpPr>
        <p:spPr>
          <a:xfrm>
            <a:off x="1309126" y="5604944"/>
            <a:ext cx="10515600" cy="8370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kern="1200">
                <a:solidFill>
                  <a:schemeClr val="tx1"/>
                </a:solidFill>
                <a:latin typeface="Arial Narrow" panose="020B0606020202030204" pitchFamily="34" charset="0"/>
                <a:ea typeface="Arial Narrow" panose="020B0606020202030204" pitchFamily="34" charset="0"/>
                <a:cs typeface="Arial Narrow" panose="020B0606020202030204" pitchFamily="34" charset="0"/>
              </a:defRPr>
            </a:lvl1pPr>
          </a:lstStyle>
          <a:p>
            <a:pPr algn="r"/>
            <a:r>
              <a:rPr lang="en-AU" sz="2800" dirty="0">
                <a:latin typeface="Arial Nova Cond Light" panose="020B0306020202020204" pitchFamily="34" charset="0"/>
              </a:rPr>
              <a:t>… and compounded by systems integration and interconnectedness.</a:t>
            </a:r>
          </a:p>
        </p:txBody>
      </p:sp>
      <p:sp>
        <p:nvSpPr>
          <p:cNvPr id="6" name="Content Placeholder 11">
            <a:extLst>
              <a:ext uri="{FF2B5EF4-FFF2-40B4-BE49-F238E27FC236}">
                <a16:creationId xmlns:a16="http://schemas.microsoft.com/office/drawing/2014/main" id="{CA049EBE-F97F-F972-27DE-C3BC341E1679}"/>
              </a:ext>
            </a:extLst>
          </p:cNvPr>
          <p:cNvSpPr txBox="1">
            <a:spLocks/>
          </p:cNvSpPr>
          <p:nvPr/>
        </p:nvSpPr>
        <p:spPr>
          <a:xfrm>
            <a:off x="8072842" y="2144107"/>
            <a:ext cx="4037634" cy="3181350"/>
          </a:xfrm>
          <a:prstGeom prst="rect">
            <a:avLst/>
          </a:prstGeom>
        </p:spPr>
        <p:txBody>
          <a:bodyPr>
            <a:norm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Wingdings" panose="05000000000000000000" pitchFamily="2" charset="2"/>
              <a:buChar char="§"/>
            </a:pPr>
            <a:r>
              <a:rPr lang="en-AU" sz="1800" kern="0" dirty="0"/>
              <a:t>Upwards (fuel) integration:</a:t>
            </a:r>
          </a:p>
          <a:p>
            <a:pPr marL="0" lvl="1">
              <a:buFont typeface="Wingdings" panose="05000000000000000000" pitchFamily="2" charset="2"/>
              <a:buChar char="§"/>
            </a:pPr>
            <a:r>
              <a:rPr lang="en-AU" kern="0" dirty="0"/>
              <a:t>Weather / climate – wind, solar, hydro, thermal</a:t>
            </a:r>
          </a:p>
          <a:p>
            <a:pPr marL="0" lvl="1">
              <a:buFont typeface="Wingdings" panose="05000000000000000000" pitchFamily="2" charset="2"/>
              <a:buChar char="§"/>
            </a:pPr>
            <a:r>
              <a:rPr lang="en-AU" kern="0" dirty="0"/>
              <a:t>Fuel integration – coal, gas, hydrogen</a:t>
            </a:r>
          </a:p>
          <a:p>
            <a:pPr marL="0" lvl="1">
              <a:buFont typeface="Wingdings" panose="05000000000000000000" pitchFamily="2" charset="2"/>
              <a:buChar char="§"/>
            </a:pPr>
            <a:r>
              <a:rPr lang="en-AU" kern="0" dirty="0"/>
              <a:t>Spatial and temporal</a:t>
            </a:r>
          </a:p>
          <a:p>
            <a:pPr>
              <a:buFont typeface="Wingdings" panose="05000000000000000000" pitchFamily="2" charset="2"/>
              <a:buChar char="§"/>
            </a:pPr>
            <a:r>
              <a:rPr lang="en-AU" sz="1800" kern="0" dirty="0"/>
              <a:t>Downwards (use) integration</a:t>
            </a:r>
          </a:p>
          <a:p>
            <a:pPr marL="0" lvl="1">
              <a:buFont typeface="Wingdings" panose="05000000000000000000" pitchFamily="2" charset="2"/>
              <a:buChar char="§"/>
            </a:pPr>
            <a:r>
              <a:rPr lang="en-AU" kern="0" dirty="0"/>
              <a:t>Mobility</a:t>
            </a:r>
          </a:p>
          <a:p>
            <a:pPr marL="0" lvl="1">
              <a:buFont typeface="Wingdings" panose="05000000000000000000" pitchFamily="2" charset="2"/>
              <a:buChar char="§"/>
            </a:pPr>
            <a:r>
              <a:rPr lang="en-AU" kern="0" dirty="0"/>
              <a:t>Heat</a:t>
            </a:r>
          </a:p>
          <a:p>
            <a:pPr marL="0" lvl="1">
              <a:buFont typeface="Wingdings" panose="05000000000000000000" pitchFamily="2" charset="2"/>
              <a:buChar char="§"/>
            </a:pPr>
            <a:r>
              <a:rPr lang="en-AU" kern="0" dirty="0"/>
              <a:t>Buildings</a:t>
            </a:r>
          </a:p>
          <a:p>
            <a:pPr marL="0" lvl="1">
              <a:buFont typeface="Wingdings" panose="05000000000000000000" pitchFamily="2" charset="2"/>
              <a:buChar char="§"/>
            </a:pPr>
            <a:endParaRPr lang="en-AU" kern="0" dirty="0"/>
          </a:p>
        </p:txBody>
      </p:sp>
      <p:pic>
        <p:nvPicPr>
          <p:cNvPr id="7" name="Picture 6">
            <a:extLst>
              <a:ext uri="{FF2B5EF4-FFF2-40B4-BE49-F238E27FC236}">
                <a16:creationId xmlns:a16="http://schemas.microsoft.com/office/drawing/2014/main" id="{257F6154-C075-EBFA-5258-AB43191E1C53}"/>
              </a:ext>
            </a:extLst>
          </p:cNvPr>
          <p:cNvPicPr>
            <a:picLocks noChangeAspect="1"/>
          </p:cNvPicPr>
          <p:nvPr/>
        </p:nvPicPr>
        <p:blipFill>
          <a:blip r:embed="rId2"/>
          <a:stretch>
            <a:fillRect/>
          </a:stretch>
        </p:blipFill>
        <p:spPr>
          <a:xfrm>
            <a:off x="81524" y="1302803"/>
            <a:ext cx="7991318" cy="4252394"/>
          </a:xfrm>
          <a:prstGeom prst="rect">
            <a:avLst/>
          </a:prstGeom>
        </p:spPr>
      </p:pic>
    </p:spTree>
    <p:extLst>
      <p:ext uri="{BB962C8B-B14F-4D97-AF65-F5344CB8AC3E}">
        <p14:creationId xmlns:p14="http://schemas.microsoft.com/office/powerpoint/2010/main" val="3388860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0390-793C-1DDD-3ED6-3DA5E945072D}"/>
              </a:ext>
            </a:extLst>
          </p:cNvPr>
          <p:cNvSpPr>
            <a:spLocks noGrp="1"/>
          </p:cNvSpPr>
          <p:nvPr>
            <p:ph type="title"/>
          </p:nvPr>
        </p:nvSpPr>
        <p:spPr/>
        <p:txBody>
          <a:bodyPr/>
          <a:lstStyle/>
          <a:p>
            <a:r>
              <a:rPr lang="en-US" dirty="0"/>
              <a:t>Two perspectives</a:t>
            </a:r>
            <a:endParaRPr lang="en-AU" dirty="0"/>
          </a:p>
        </p:txBody>
      </p:sp>
      <p:sp>
        <p:nvSpPr>
          <p:cNvPr id="3" name="Content Placeholder 2">
            <a:extLst>
              <a:ext uri="{FF2B5EF4-FFF2-40B4-BE49-F238E27FC236}">
                <a16:creationId xmlns:a16="http://schemas.microsoft.com/office/drawing/2014/main" id="{922EA44A-5F14-A9A1-D403-E94BBAC674F1}"/>
              </a:ext>
            </a:extLst>
          </p:cNvPr>
          <p:cNvSpPr>
            <a:spLocks noGrp="1"/>
          </p:cNvSpPr>
          <p:nvPr>
            <p:ph idx="1"/>
          </p:nvPr>
        </p:nvSpPr>
        <p:spPr/>
        <p:txBody>
          <a:bodyPr>
            <a:normAutofit/>
          </a:bodyPr>
          <a:lstStyle/>
          <a:p>
            <a:r>
              <a:rPr lang="en-US" sz="2000" dirty="0"/>
              <a:t>For truly extreme events, emergency response will continue to be essential and all that can be provided. Promising complete protection against unusual extreme events would be an expensive illusion </a:t>
            </a:r>
            <a:r>
              <a:rPr lang="en-AU" sz="2000" dirty="0"/>
              <a:t>– William W. Hogan ‘</a:t>
            </a:r>
            <a:r>
              <a:rPr lang="en-US" sz="2000" i="1" dirty="0"/>
              <a:t>Electricity Market Design and Zero‑Marginal Cost Generation’ </a:t>
            </a:r>
            <a:r>
              <a:rPr lang="en-US" sz="2000" dirty="0"/>
              <a:t>(2022)</a:t>
            </a:r>
          </a:p>
          <a:p>
            <a:endParaRPr lang="en-US" sz="2000" dirty="0"/>
          </a:p>
          <a:p>
            <a:r>
              <a:rPr lang="en-US" sz="2000" dirty="0"/>
              <a:t>Whether a rare event is a “black swan” or a “perfect storm” is often in the eyes of the beholder and may not matter that much in practice. Problems arise when these terms are used as an excuse for failure to act proactively. Elisabeth Pate-Cornell ‘</a:t>
            </a:r>
            <a:r>
              <a:rPr lang="en-US" sz="2000" i="1" dirty="0"/>
              <a:t>On “Black Swans” and “Perfect Storms”: Risk Analysis and Management When Statistics Are Not Enough’ </a:t>
            </a:r>
            <a:r>
              <a:rPr lang="en-US" sz="2000" dirty="0"/>
              <a:t>(2012)</a:t>
            </a:r>
            <a:endParaRPr lang="en-US" sz="2000" i="1" dirty="0"/>
          </a:p>
        </p:txBody>
      </p:sp>
    </p:spTree>
    <p:extLst>
      <p:ext uri="{BB962C8B-B14F-4D97-AF65-F5344CB8AC3E}">
        <p14:creationId xmlns:p14="http://schemas.microsoft.com/office/powerpoint/2010/main" val="325614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3" name="Isosceles Triangle 1">
            <a:extLst>
              <a:ext uri="{FF2B5EF4-FFF2-40B4-BE49-F238E27FC236}">
                <a16:creationId xmlns:a16="http://schemas.microsoft.com/office/drawing/2014/main" id="{74291304-C450-184F-A0E4-73DF27B5F82E}"/>
              </a:ext>
            </a:extLst>
          </p:cNvPr>
          <p:cNvSpPr/>
          <p:nvPr/>
        </p:nvSpPr>
        <p:spPr>
          <a:xfrm rot="19327225">
            <a:off x="-2008443" y="-1010069"/>
            <a:ext cx="7757835" cy="3791129"/>
          </a:xfrm>
          <a:custGeom>
            <a:avLst/>
            <a:gdLst>
              <a:gd name="connsiteX0" fmla="*/ 0 w 7757835"/>
              <a:gd name="connsiteY0" fmla="*/ 5451968 h 5451968"/>
              <a:gd name="connsiteX1" fmla="*/ 3878918 w 7757835"/>
              <a:gd name="connsiteY1" fmla="*/ 0 h 5451968"/>
              <a:gd name="connsiteX2" fmla="*/ 7757835 w 7757835"/>
              <a:gd name="connsiteY2" fmla="*/ 5451968 h 5451968"/>
              <a:gd name="connsiteX3" fmla="*/ 0 w 7757835"/>
              <a:gd name="connsiteY3" fmla="*/ 5451968 h 5451968"/>
              <a:gd name="connsiteX0" fmla="*/ 0 w 7757835"/>
              <a:gd name="connsiteY0" fmla="*/ 3948018 h 3948018"/>
              <a:gd name="connsiteX1" fmla="*/ 3179098 w 7757835"/>
              <a:gd name="connsiteY1" fmla="*/ 0 h 3948018"/>
              <a:gd name="connsiteX2" fmla="*/ 7757835 w 7757835"/>
              <a:gd name="connsiteY2" fmla="*/ 3948018 h 3948018"/>
              <a:gd name="connsiteX3" fmla="*/ 0 w 7757835"/>
              <a:gd name="connsiteY3" fmla="*/ 3948018 h 3948018"/>
              <a:gd name="connsiteX0" fmla="*/ 0 w 7757835"/>
              <a:gd name="connsiteY0" fmla="*/ 3994516 h 3994516"/>
              <a:gd name="connsiteX1" fmla="*/ 3097741 w 7757835"/>
              <a:gd name="connsiteY1" fmla="*/ 0 h 3994516"/>
              <a:gd name="connsiteX2" fmla="*/ 7757835 w 7757835"/>
              <a:gd name="connsiteY2" fmla="*/ 3994516 h 3994516"/>
              <a:gd name="connsiteX3" fmla="*/ 0 w 7757835"/>
              <a:gd name="connsiteY3" fmla="*/ 3994516 h 3994516"/>
              <a:gd name="connsiteX0" fmla="*/ 0 w 7757835"/>
              <a:gd name="connsiteY0" fmla="*/ 3791129 h 3791129"/>
              <a:gd name="connsiteX1" fmla="*/ 2905946 w 7757835"/>
              <a:gd name="connsiteY1" fmla="*/ 0 h 3791129"/>
              <a:gd name="connsiteX2" fmla="*/ 7757835 w 7757835"/>
              <a:gd name="connsiteY2" fmla="*/ 3791129 h 3791129"/>
              <a:gd name="connsiteX3" fmla="*/ 0 w 7757835"/>
              <a:gd name="connsiteY3" fmla="*/ 3791129 h 3791129"/>
            </a:gdLst>
            <a:ahLst/>
            <a:cxnLst>
              <a:cxn ang="0">
                <a:pos x="connsiteX0" y="connsiteY0"/>
              </a:cxn>
              <a:cxn ang="0">
                <a:pos x="connsiteX1" y="connsiteY1"/>
              </a:cxn>
              <a:cxn ang="0">
                <a:pos x="connsiteX2" y="connsiteY2"/>
              </a:cxn>
              <a:cxn ang="0">
                <a:pos x="connsiteX3" y="connsiteY3"/>
              </a:cxn>
            </a:cxnLst>
            <a:rect l="l" t="t" r="r" b="b"/>
            <a:pathLst>
              <a:path w="7757835" h="3791129">
                <a:moveTo>
                  <a:pt x="0" y="3791129"/>
                </a:moveTo>
                <a:lnTo>
                  <a:pt x="2905946" y="0"/>
                </a:lnTo>
                <a:lnTo>
                  <a:pt x="7757835" y="3791129"/>
                </a:lnTo>
                <a:lnTo>
                  <a:pt x="0" y="3791129"/>
                </a:lnTo>
                <a:close/>
              </a:path>
            </a:pathLst>
          </a:custGeom>
          <a:solidFill>
            <a:srgbClr val="EE6D0B">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95" name="Google Shape;95;p2"/>
          <p:cNvSpPr txBox="1">
            <a:spLocks noGrp="1"/>
          </p:cNvSpPr>
          <p:nvPr>
            <p:ph type="title"/>
          </p:nvPr>
        </p:nvSpPr>
        <p:spPr>
          <a:xfrm>
            <a:off x="4810539" y="80807"/>
            <a:ext cx="7381460" cy="914400"/>
          </a:xfrm>
          <a:prstGeom prst="rect">
            <a:avLst/>
          </a:prstGeom>
          <a:solidFill>
            <a:schemeClr val="dk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Garamond"/>
              <a:buNone/>
            </a:pPr>
            <a:r>
              <a:rPr lang="en-US" dirty="0"/>
              <a:t>The Resilience Imperative</a:t>
            </a:r>
            <a:endParaRPr dirty="0"/>
          </a:p>
        </p:txBody>
      </p:sp>
      <p:sp>
        <p:nvSpPr>
          <p:cNvPr id="97" name="Google Shape;97;p2"/>
          <p:cNvSpPr txBox="1">
            <a:spLocks noGrp="1"/>
          </p:cNvSpPr>
          <p:nvPr>
            <p:ph type="sldNum" idx="12"/>
          </p:nvPr>
        </p:nvSpPr>
        <p:spPr>
          <a:xfrm>
            <a:off x="902208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888888"/>
              </a:buClr>
              <a:buSzPts val="1200"/>
              <a:buFont typeface="Garamond"/>
              <a:buNone/>
              <a:tabLst/>
              <a:defRPr/>
            </a:pPr>
            <a:fld id="{00000000-1234-1234-1234-123412341234}" type="slidenum">
              <a:rPr kumimoji="0" lang="en-US" sz="2000" b="0" i="0" u="none" strike="noStrike" kern="0" cap="none" spc="0" normalizeH="0" baseline="0" noProof="0">
                <a:ln>
                  <a:noFill/>
                </a:ln>
                <a:solidFill>
                  <a:srgbClr val="EE6D0B"/>
                </a:solidFill>
                <a:effectLst/>
                <a:uLnTx/>
                <a:uFillTx/>
                <a:latin typeface="Libre Franklin Medium"/>
                <a:sym typeface="Libre Franklin Medium"/>
              </a:rPr>
              <a:pPr marL="0" marR="0" lvl="0" indent="0" algn="r" defTabSz="914400" rtl="0" eaLnBrk="1" fontAlgn="auto" latinLnBrk="0" hangingPunct="1">
                <a:lnSpc>
                  <a:spcPct val="100000"/>
                </a:lnSpc>
                <a:spcBef>
                  <a:spcPts val="0"/>
                </a:spcBef>
                <a:spcAft>
                  <a:spcPts val="0"/>
                </a:spcAft>
                <a:buClr>
                  <a:srgbClr val="888888"/>
                </a:buClr>
                <a:buSzPts val="1200"/>
                <a:buFont typeface="Garamond"/>
                <a:buNone/>
                <a:tabLst/>
                <a:defRPr/>
              </a:pPr>
              <a:t>5</a:t>
            </a:fld>
            <a:endParaRPr kumimoji="0" sz="2000" b="0" i="0" u="none" strike="noStrike" kern="0" cap="none" spc="0" normalizeH="0" baseline="0" noProof="0" dirty="0">
              <a:ln>
                <a:noFill/>
              </a:ln>
              <a:solidFill>
                <a:srgbClr val="EE6D0B"/>
              </a:solidFill>
              <a:effectLst/>
              <a:uLnTx/>
              <a:uFillTx/>
              <a:latin typeface="Libre Franklin Medium"/>
              <a:sym typeface="Libre Franklin Medium"/>
            </a:endParaRPr>
          </a:p>
        </p:txBody>
      </p:sp>
      <p:sp>
        <p:nvSpPr>
          <p:cNvPr id="4" name="TextBox 3">
            <a:extLst>
              <a:ext uri="{FF2B5EF4-FFF2-40B4-BE49-F238E27FC236}">
                <a16:creationId xmlns:a16="http://schemas.microsoft.com/office/drawing/2014/main" id="{2BA0FF90-8966-9B51-2DD3-9E07272D87C3}"/>
              </a:ext>
            </a:extLst>
          </p:cNvPr>
          <p:cNvSpPr txBox="1"/>
          <p:nvPr/>
        </p:nvSpPr>
        <p:spPr>
          <a:xfrm>
            <a:off x="213684" y="1528362"/>
            <a:ext cx="4751644" cy="4370427"/>
          </a:xfrm>
          <a:prstGeom prst="rect">
            <a:avLst/>
          </a:prstGeom>
          <a:noFill/>
        </p:spPr>
        <p:txBody>
          <a:bodyPr wrap="square">
            <a:spAutoFit/>
          </a:bodyPr>
          <a:lstStyle/>
          <a:p>
            <a:pPr algn="l">
              <a:buFont typeface="+mj-lt"/>
              <a:buAutoNum type="arabicPeriod"/>
            </a:pPr>
            <a:r>
              <a:rPr lang="en-US" sz="1600" b="1" i="0" dirty="0">
                <a:solidFill>
                  <a:srgbClr val="374151"/>
                </a:solidFill>
                <a:effectLst/>
                <a:latin typeface="Söhne"/>
              </a:rPr>
              <a:t>Transitioning to Sustainability:</a:t>
            </a:r>
            <a:r>
              <a:rPr lang="en-US" sz="1600" b="0" i="0" dirty="0">
                <a:solidFill>
                  <a:srgbClr val="374151"/>
                </a:solidFill>
                <a:effectLst/>
                <a:latin typeface="Söhne"/>
              </a:rPr>
              <a:t> As the world shifts towards sustainable energy sources, low carbon power systems become the norm. Considerations include: weather-dependent variability, legacy plant performance, transition and policy risk, technology flexibility.</a:t>
            </a:r>
          </a:p>
          <a:p>
            <a:pPr algn="l">
              <a:buFont typeface="+mj-lt"/>
              <a:buAutoNum type="arabicPeriod"/>
            </a:pPr>
            <a:r>
              <a:rPr lang="en-US" sz="1600" b="1" i="0" dirty="0">
                <a:solidFill>
                  <a:srgbClr val="374151"/>
                </a:solidFill>
                <a:effectLst/>
                <a:latin typeface="Söhne"/>
              </a:rPr>
              <a:t>Infrastructure Vulnerability:</a:t>
            </a:r>
            <a:r>
              <a:rPr lang="en-US" sz="1600" b="0" i="0" dirty="0">
                <a:solidFill>
                  <a:srgbClr val="374151"/>
                </a:solidFill>
                <a:effectLst/>
                <a:latin typeface="Söhne"/>
              </a:rPr>
              <a:t> Common / shared networks and the decentralization of power supply (DER, EV). Importance of network + resource + consumer resilience.</a:t>
            </a:r>
          </a:p>
          <a:p>
            <a:pPr algn="l">
              <a:buFont typeface="+mj-lt"/>
              <a:buAutoNum type="arabicPeriod"/>
            </a:pPr>
            <a:r>
              <a:rPr lang="en-US" sz="1600" b="1" i="0" dirty="0">
                <a:solidFill>
                  <a:srgbClr val="374151"/>
                </a:solidFill>
                <a:effectLst/>
                <a:latin typeface="Söhne"/>
              </a:rPr>
              <a:t>Economic Implications:</a:t>
            </a:r>
            <a:r>
              <a:rPr lang="en-US" sz="1600" b="0" i="0" dirty="0">
                <a:solidFill>
                  <a:srgbClr val="374151"/>
                </a:solidFill>
                <a:effectLst/>
                <a:latin typeface="Söhne"/>
              </a:rPr>
              <a:t> Any disruption in power supply, especially in low carbon systems that support major industries and commercial operations, can result in significant economic losses.</a:t>
            </a:r>
          </a:p>
          <a:p>
            <a:pPr algn="l">
              <a:buFont typeface="+mj-lt"/>
              <a:buAutoNum type="arabicPeriod"/>
            </a:pPr>
            <a:r>
              <a:rPr lang="en-US" sz="1600" b="1" i="0" dirty="0">
                <a:solidFill>
                  <a:srgbClr val="374151"/>
                </a:solidFill>
                <a:effectLst/>
                <a:latin typeface="Söhne"/>
              </a:rPr>
              <a:t>Climate Change Impacts:</a:t>
            </a:r>
            <a:r>
              <a:rPr lang="en-US" sz="1600" b="0" i="0" dirty="0">
                <a:solidFill>
                  <a:srgbClr val="374151"/>
                </a:solidFill>
                <a:effectLst/>
                <a:latin typeface="Söhne"/>
              </a:rPr>
              <a:t> Impacts of climate variability and change e.g. variability, extreme weather events, common mode events.</a:t>
            </a:r>
          </a:p>
        </p:txBody>
      </p:sp>
      <p:sp>
        <p:nvSpPr>
          <p:cNvPr id="5" name="Parallelogram 4">
            <a:extLst>
              <a:ext uri="{FF2B5EF4-FFF2-40B4-BE49-F238E27FC236}">
                <a16:creationId xmlns:a16="http://schemas.microsoft.com/office/drawing/2014/main" id="{BED127F8-5FF9-B3D4-6119-74921701CF9F}"/>
              </a:ext>
            </a:extLst>
          </p:cNvPr>
          <p:cNvSpPr/>
          <p:nvPr/>
        </p:nvSpPr>
        <p:spPr>
          <a:xfrm>
            <a:off x="11368716" y="1089586"/>
            <a:ext cx="170121" cy="136303"/>
          </a:xfrm>
          <a:prstGeom prst="parallelogram">
            <a:avLst/>
          </a:prstGeom>
          <a:solidFill>
            <a:srgbClr val="EE6D0B"/>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7" name="Parallelogram 6">
            <a:extLst>
              <a:ext uri="{FF2B5EF4-FFF2-40B4-BE49-F238E27FC236}">
                <a16:creationId xmlns:a16="http://schemas.microsoft.com/office/drawing/2014/main" id="{061D9029-5A07-6538-6C9E-FB6D94B02319}"/>
              </a:ext>
            </a:extLst>
          </p:cNvPr>
          <p:cNvSpPr/>
          <p:nvPr/>
        </p:nvSpPr>
        <p:spPr>
          <a:xfrm>
            <a:off x="11565102" y="1089585"/>
            <a:ext cx="170121" cy="136303"/>
          </a:xfrm>
          <a:prstGeom prst="parallelogram">
            <a:avLst/>
          </a:prstGeom>
          <a:solidFill>
            <a:srgbClr val="EE6D0B"/>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9" name="Parallelogram 8">
            <a:extLst>
              <a:ext uri="{FF2B5EF4-FFF2-40B4-BE49-F238E27FC236}">
                <a16:creationId xmlns:a16="http://schemas.microsoft.com/office/drawing/2014/main" id="{4C616A9B-B23F-FA1B-9481-3F5FE503007A}"/>
              </a:ext>
            </a:extLst>
          </p:cNvPr>
          <p:cNvSpPr/>
          <p:nvPr/>
        </p:nvSpPr>
        <p:spPr>
          <a:xfrm>
            <a:off x="11761488" y="1081413"/>
            <a:ext cx="170121" cy="136303"/>
          </a:xfrm>
          <a:prstGeom prst="parallelogram">
            <a:avLst/>
          </a:prstGeom>
          <a:solidFill>
            <a:srgbClr val="EE6D0B"/>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1" name="Parallelogram 10">
            <a:extLst>
              <a:ext uri="{FF2B5EF4-FFF2-40B4-BE49-F238E27FC236}">
                <a16:creationId xmlns:a16="http://schemas.microsoft.com/office/drawing/2014/main" id="{37BBEF58-7F66-7827-72D5-132579F5E222}"/>
              </a:ext>
            </a:extLst>
          </p:cNvPr>
          <p:cNvSpPr/>
          <p:nvPr/>
        </p:nvSpPr>
        <p:spPr>
          <a:xfrm>
            <a:off x="11957874" y="1081412"/>
            <a:ext cx="170121" cy="136303"/>
          </a:xfrm>
          <a:prstGeom prst="parallelogram">
            <a:avLst/>
          </a:prstGeom>
          <a:solidFill>
            <a:srgbClr val="EE6D0B"/>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3" name="Text Placeholder 12">
            <a:extLst>
              <a:ext uri="{FF2B5EF4-FFF2-40B4-BE49-F238E27FC236}">
                <a16:creationId xmlns:a16="http://schemas.microsoft.com/office/drawing/2014/main" id="{C670C581-8BC5-211C-BA5F-616509AE3279}"/>
              </a:ext>
            </a:extLst>
          </p:cNvPr>
          <p:cNvSpPr>
            <a:spLocks noGrp="1"/>
          </p:cNvSpPr>
          <p:nvPr>
            <p:ph type="body" idx="1"/>
          </p:nvPr>
        </p:nvSpPr>
        <p:spPr>
          <a:xfrm>
            <a:off x="5486400" y="4986873"/>
            <a:ext cx="6360148" cy="673778"/>
          </a:xfrm>
        </p:spPr>
        <p:txBody>
          <a:bodyPr>
            <a:normAutofit/>
          </a:bodyPr>
          <a:lstStyle/>
          <a:p>
            <a:pPr marL="114300" indent="0">
              <a:buNone/>
            </a:pPr>
            <a:r>
              <a:rPr lang="en-US" sz="1100" dirty="0"/>
              <a:t>Source: Bie et al (2017) Battling the Extreme: A Study on the Power System Resilience</a:t>
            </a:r>
            <a:endParaRPr lang="en-AU" sz="1100" dirty="0"/>
          </a:p>
        </p:txBody>
      </p:sp>
      <p:pic>
        <p:nvPicPr>
          <p:cNvPr id="15" name="Picture 14">
            <a:extLst>
              <a:ext uri="{FF2B5EF4-FFF2-40B4-BE49-F238E27FC236}">
                <a16:creationId xmlns:a16="http://schemas.microsoft.com/office/drawing/2014/main" id="{EB8789BF-7CED-067A-2F75-44F321F2AB1B}"/>
              </a:ext>
            </a:extLst>
          </p:cNvPr>
          <p:cNvPicPr>
            <a:picLocks noChangeAspect="1"/>
          </p:cNvPicPr>
          <p:nvPr/>
        </p:nvPicPr>
        <p:blipFill>
          <a:blip r:embed="rId3"/>
          <a:stretch>
            <a:fillRect/>
          </a:stretch>
        </p:blipFill>
        <p:spPr>
          <a:xfrm>
            <a:off x="4965328" y="1738524"/>
            <a:ext cx="7077607" cy="3178810"/>
          </a:xfrm>
          <a:prstGeom prst="rect">
            <a:avLst/>
          </a:prstGeom>
        </p:spPr>
      </p:pic>
    </p:spTree>
    <p:extLst>
      <p:ext uri="{BB962C8B-B14F-4D97-AF65-F5344CB8AC3E}">
        <p14:creationId xmlns:p14="http://schemas.microsoft.com/office/powerpoint/2010/main" val="527195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4" name="Rectangle 3">
            <a:extLst>
              <a:ext uri="{FF2B5EF4-FFF2-40B4-BE49-F238E27FC236}">
                <a16:creationId xmlns:a16="http://schemas.microsoft.com/office/drawing/2014/main" id="{8DCEC96D-E3C9-0EF4-0117-424B68719FC6}"/>
              </a:ext>
            </a:extLst>
          </p:cNvPr>
          <p:cNvSpPr/>
          <p:nvPr/>
        </p:nvSpPr>
        <p:spPr>
          <a:xfrm>
            <a:off x="-1" y="0"/>
            <a:ext cx="3169921" cy="6858000"/>
          </a:xfrm>
          <a:prstGeom prst="rect">
            <a:avLst/>
          </a:prstGeom>
          <a:solidFill>
            <a:srgbClr val="EE6D0B">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59" name="Google Shape;159;g13d271a8fff_0_23"/>
          <p:cNvSpPr txBox="1">
            <a:spLocks noGrp="1"/>
          </p:cNvSpPr>
          <p:nvPr>
            <p:ph type="sldNum" idx="12"/>
          </p:nvPr>
        </p:nvSpPr>
        <p:spPr>
          <a:xfrm>
            <a:off x="9022080" y="6356350"/>
            <a:ext cx="2743200" cy="365100"/>
          </a:xfrm>
          <a:prstGeom prst="rect">
            <a:avLst/>
          </a:prstGeom>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2000" b="0" i="0" u="none" strike="noStrike" kern="0" cap="none" spc="0" normalizeH="0" baseline="0" noProof="0">
                <a:ln>
                  <a:noFill/>
                </a:ln>
                <a:solidFill>
                  <a:srgbClr val="EE6D0B"/>
                </a:solidFill>
                <a:effectLst/>
                <a:uLnTx/>
                <a:uFillTx/>
                <a:latin typeface="Libre Franklin Medium"/>
                <a:sym typeface="Libre Franklin Medium"/>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2000" b="0" i="0" u="none" strike="noStrike" kern="0" cap="none" spc="0" normalizeH="0" baseline="0" noProof="0" dirty="0">
              <a:ln>
                <a:noFill/>
              </a:ln>
              <a:solidFill>
                <a:srgbClr val="EE6D0B"/>
              </a:solidFill>
              <a:effectLst/>
              <a:uLnTx/>
              <a:uFillTx/>
              <a:latin typeface="Libre Franklin Medium"/>
              <a:sym typeface="Libre Franklin Medium"/>
            </a:endParaRPr>
          </a:p>
        </p:txBody>
      </p:sp>
      <p:sp>
        <p:nvSpPr>
          <p:cNvPr id="160" name="Google Shape;160;g13d271a8fff_0_23"/>
          <p:cNvSpPr txBox="1"/>
          <p:nvPr/>
        </p:nvSpPr>
        <p:spPr>
          <a:xfrm>
            <a:off x="3657050" y="6320993"/>
            <a:ext cx="7537338" cy="369302"/>
          </a:xfrm>
          <a:prstGeom prst="rect">
            <a:avLst/>
          </a:prstGeom>
          <a:noFill/>
          <a:ln>
            <a:noFill/>
          </a:ln>
        </p:spPr>
        <p:txBody>
          <a:bodyPr spcFirstLastPara="1" wrap="square" lIns="91425" tIns="91425" rIns="91425" bIns="91425"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1" i="0" u="none" strike="noStrike" kern="0" cap="none" spc="0" normalizeH="0" baseline="0" noProof="0" dirty="0">
                <a:ln>
                  <a:noFill/>
                </a:ln>
                <a:solidFill>
                  <a:srgbClr val="000000"/>
                </a:solidFill>
                <a:effectLst/>
                <a:uLnTx/>
                <a:uFillTx/>
                <a:latin typeface="Libre Franklin"/>
                <a:ea typeface="Libre Franklin"/>
                <a:cs typeface="Libre Franklin"/>
                <a:sym typeface="Libre Franklin"/>
              </a:rPr>
              <a:t>Baylor Lariat, Winter Storm Uri</a:t>
            </a:r>
            <a:endParaRPr kumimoji="0" sz="1200" b="0" i="0" u="none" strike="noStrike" kern="0" cap="none" spc="0" normalizeH="0" baseline="0" noProof="0" dirty="0">
              <a:ln>
                <a:noFill/>
              </a:ln>
              <a:solidFill>
                <a:srgbClr val="000000"/>
              </a:solidFill>
              <a:effectLst/>
              <a:uLnTx/>
              <a:uFillTx/>
              <a:latin typeface="Libre Franklin"/>
              <a:ea typeface="Libre Franklin"/>
              <a:cs typeface="Libre Franklin"/>
              <a:sym typeface="Libre Franklin"/>
            </a:endParaRPr>
          </a:p>
        </p:txBody>
      </p:sp>
      <p:sp>
        <p:nvSpPr>
          <p:cNvPr id="158" name="Google Shape;158;g13d271a8fff_0_23"/>
          <p:cNvSpPr txBox="1">
            <a:spLocks noGrp="1"/>
          </p:cNvSpPr>
          <p:nvPr>
            <p:ph type="title"/>
          </p:nvPr>
        </p:nvSpPr>
        <p:spPr>
          <a:xfrm>
            <a:off x="1720" y="92765"/>
            <a:ext cx="3169920" cy="2168149"/>
          </a:xfrm>
          <a:prstGeom prst="rect">
            <a:avLst/>
          </a:prstGeom>
          <a:solidFill>
            <a:schemeClr val="tx2">
              <a:lumMod val="25000"/>
            </a:schemeClr>
          </a:solidFill>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US" sz="2400" dirty="0"/>
              <a:t>Common-modes and Tail risk</a:t>
            </a:r>
            <a:endParaRPr sz="2400" dirty="0"/>
          </a:p>
        </p:txBody>
      </p:sp>
      <p:sp>
        <p:nvSpPr>
          <p:cNvPr id="3" name="Google Shape;181;g13d271a8fff_0_50">
            <a:extLst>
              <a:ext uri="{FF2B5EF4-FFF2-40B4-BE49-F238E27FC236}">
                <a16:creationId xmlns:a16="http://schemas.microsoft.com/office/drawing/2014/main" id="{96C2A791-D93E-B4B9-9C53-733825FBFBFB}"/>
              </a:ext>
            </a:extLst>
          </p:cNvPr>
          <p:cNvSpPr/>
          <p:nvPr/>
        </p:nvSpPr>
        <p:spPr>
          <a:xfrm>
            <a:off x="3818447" y="663078"/>
            <a:ext cx="7214545" cy="4110940"/>
          </a:xfrm>
          <a:prstGeom prst="rect">
            <a:avLst/>
          </a:prstGeom>
          <a:noFill/>
          <a:ln w="127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AU"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TextBox 4">
            <a:extLst>
              <a:ext uri="{FF2B5EF4-FFF2-40B4-BE49-F238E27FC236}">
                <a16:creationId xmlns:a16="http://schemas.microsoft.com/office/drawing/2014/main" id="{A3FC6C32-0AC8-E9C2-EE3A-971895B508AD}"/>
              </a:ext>
            </a:extLst>
          </p:cNvPr>
          <p:cNvSpPr txBox="1"/>
          <p:nvPr/>
        </p:nvSpPr>
        <p:spPr>
          <a:xfrm>
            <a:off x="99060" y="2386332"/>
            <a:ext cx="2887980" cy="3970318"/>
          </a:xfrm>
          <a:prstGeom prst="rect">
            <a:avLst/>
          </a:prstGeom>
          <a:noFill/>
        </p:spPr>
        <p:txBody>
          <a:bodyPr wrap="square">
            <a:spAutoFit/>
          </a:bodyPr>
          <a:lstStyle/>
          <a:p>
            <a:pPr algn="l"/>
            <a:r>
              <a:rPr lang="en-US" sz="1400" b="1" i="0" dirty="0">
                <a:solidFill>
                  <a:srgbClr val="374151"/>
                </a:solidFill>
                <a:effectLst/>
                <a:latin typeface="Söhne"/>
              </a:rPr>
              <a:t>Understanding the Risks in Power Systems:</a:t>
            </a:r>
            <a:endParaRPr lang="en-US" sz="1400" b="0" i="0" dirty="0">
              <a:solidFill>
                <a:srgbClr val="374151"/>
              </a:solidFill>
              <a:effectLst/>
              <a:latin typeface="Söhne"/>
            </a:endParaRPr>
          </a:p>
          <a:p>
            <a:pPr algn="l">
              <a:buFont typeface="+mj-lt"/>
              <a:buAutoNum type="arabicPeriod"/>
            </a:pPr>
            <a:r>
              <a:rPr lang="en-US" sz="1400" b="1" i="0" dirty="0">
                <a:solidFill>
                  <a:srgbClr val="374151"/>
                </a:solidFill>
                <a:effectLst/>
                <a:latin typeface="Söhne"/>
              </a:rPr>
              <a:t>Extreme Events:</a:t>
            </a:r>
            <a:r>
              <a:rPr lang="en-US" sz="1400" b="0" i="0" dirty="0">
                <a:solidFill>
                  <a:srgbClr val="374151"/>
                </a:solidFill>
                <a:effectLst/>
                <a:latin typeface="Söhne"/>
              </a:rPr>
              <a:t> These are rare but highly impactful events, such as catastrophic natural disasters or major infrastructure failures. Their infrequency makes them easy to overlook in traditional planning, yet their consequences can be devastating.</a:t>
            </a:r>
          </a:p>
          <a:p>
            <a:pPr algn="l">
              <a:buFont typeface="+mj-lt"/>
              <a:buAutoNum type="arabicPeriod"/>
            </a:pPr>
            <a:endParaRPr lang="en-US" sz="1400" b="0" i="0" dirty="0">
              <a:solidFill>
                <a:srgbClr val="374151"/>
              </a:solidFill>
              <a:effectLst/>
              <a:latin typeface="Söhne"/>
            </a:endParaRPr>
          </a:p>
          <a:p>
            <a:pPr algn="l">
              <a:buFont typeface="+mj-lt"/>
              <a:buAutoNum type="arabicPeriod"/>
            </a:pPr>
            <a:r>
              <a:rPr lang="en-US" sz="1400" b="1" i="0" dirty="0">
                <a:solidFill>
                  <a:srgbClr val="374151"/>
                </a:solidFill>
                <a:effectLst/>
                <a:latin typeface="Söhne"/>
              </a:rPr>
              <a:t>Common-Mode Events:</a:t>
            </a:r>
            <a:r>
              <a:rPr lang="en-US" sz="1400" b="0" i="0" dirty="0">
                <a:solidFill>
                  <a:srgbClr val="374151"/>
                </a:solidFill>
                <a:effectLst/>
                <a:latin typeface="Söhne"/>
              </a:rPr>
              <a:t> These are events that affect multiple parts of the system simultaneously. For instance, a large solar storm could impact multiple transformers at once, leading to widespread blackouts.</a:t>
            </a:r>
          </a:p>
        </p:txBody>
      </p:sp>
      <p:pic>
        <p:nvPicPr>
          <p:cNvPr id="1026" name="Picture 2" descr="Relief funds coming available for those still facing effects of Winter Storm Uri | The Baylor Lariat">
            <a:extLst>
              <a:ext uri="{FF2B5EF4-FFF2-40B4-BE49-F238E27FC236}">
                <a16:creationId xmlns:a16="http://schemas.microsoft.com/office/drawing/2014/main" id="{0986F650-548A-49CB-1B5D-4224ACDE5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050" y="352356"/>
            <a:ext cx="7903191" cy="592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47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1B3D-3D42-1A1B-37A2-742AFCA12E69}"/>
              </a:ext>
            </a:extLst>
          </p:cNvPr>
          <p:cNvSpPr>
            <a:spLocks noGrp="1"/>
          </p:cNvSpPr>
          <p:nvPr>
            <p:ph type="title"/>
          </p:nvPr>
        </p:nvSpPr>
        <p:spPr/>
        <p:txBody>
          <a:bodyPr>
            <a:normAutofit/>
          </a:bodyPr>
          <a:lstStyle/>
          <a:p>
            <a:pPr marL="0" marR="0" lvl="0" indent="0" algn="l" defTabSz="914400" rtl="0" eaLnBrk="1" fontAlgn="auto" latinLnBrk="0" hangingPunct="1">
              <a:lnSpc>
                <a:spcPct val="90000"/>
              </a:lnSpc>
              <a:spcBef>
                <a:spcPts val="0"/>
              </a:spcBef>
              <a:spcAft>
                <a:spcPts val="0"/>
              </a:spcAft>
              <a:buClr>
                <a:srgbClr val="FFFFFF"/>
              </a:buClr>
              <a:buSzPts val="990"/>
              <a:buFont typeface="Libre Franklin Medium"/>
              <a:buNone/>
              <a:tabLst/>
              <a:defRPr/>
            </a:pPr>
            <a:r>
              <a:rPr lang="en-US" sz="3600" kern="0" dirty="0">
                <a:solidFill>
                  <a:srgbClr val="FFFFFF"/>
                </a:solidFil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System </a:t>
            </a:r>
            <a:r>
              <a:rPr lang="en-US" sz="3200" kern="0" dirty="0">
                <a:solidFill>
                  <a:srgbClr val="FFFFFF"/>
                </a:solidFil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risk-aversion</a:t>
            </a:r>
            <a:r>
              <a:rPr lang="en-US" sz="3600" kern="0" dirty="0">
                <a:solidFill>
                  <a:srgbClr val="FFFFFF"/>
                </a:solidFill>
                <a:extLst>
                  <a:ext uri="http://customooxmlschemas.google.com/">
                    <go:slidesCustomData xmlns:lc="http://schemas.openxmlformats.org/drawingml/2006/lockedCanvas"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2"/>
                  </a:ext>
                </a:extLst>
              </a:rPr>
              <a:t> and risk comprehension</a:t>
            </a:r>
            <a:endParaRPr kumimoji="0" lang="en-US" sz="3600" b="0" i="0" u="none" strike="noStrike" kern="0" cap="none" spc="0" normalizeH="0" baseline="0" noProof="0" dirty="0">
              <a:ln>
                <a:noFill/>
              </a:ln>
              <a:solidFill>
                <a:srgbClr val="FFFFFF"/>
              </a:solidFill>
              <a:effectLst/>
              <a:uLnTx/>
              <a:uFillTx/>
              <a:latin typeface="Libre Franklin Medium"/>
              <a:sym typeface="Libre Franklin Medium"/>
            </a:endParaRPr>
          </a:p>
        </p:txBody>
      </p:sp>
      <p:sp>
        <p:nvSpPr>
          <p:cNvPr id="3" name="Slide Number Placeholder 2">
            <a:extLst>
              <a:ext uri="{FF2B5EF4-FFF2-40B4-BE49-F238E27FC236}">
                <a16:creationId xmlns:a16="http://schemas.microsoft.com/office/drawing/2014/main" id="{EF6685E3-23B5-332E-2638-64251C8329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TextBox 3">
            <a:extLst>
              <a:ext uri="{FF2B5EF4-FFF2-40B4-BE49-F238E27FC236}">
                <a16:creationId xmlns:a16="http://schemas.microsoft.com/office/drawing/2014/main" id="{FBE0AAC4-E12E-BD40-D93C-B66029D17E1F}"/>
              </a:ext>
            </a:extLst>
          </p:cNvPr>
          <p:cNvSpPr txBox="1"/>
          <p:nvPr/>
        </p:nvSpPr>
        <p:spPr>
          <a:xfrm>
            <a:off x="477520" y="2250610"/>
            <a:ext cx="6827519"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What is risk?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Risk ≠ Uncertainty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Risk measures:</a:t>
            </a:r>
          </a:p>
          <a:p>
            <a:pPr marL="742950" lvl="1" indent="-285750">
              <a:buFont typeface="Arial" panose="020B0604020202020204" pitchFamily="34" charset="0"/>
              <a:buChar char="•"/>
            </a:pPr>
            <a:r>
              <a:rPr lang="en-US" dirty="0"/>
              <a:t>Value at risk (VaR)</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Conditional Value of Risk (CVaR)</a:t>
            </a:r>
            <a:br>
              <a:rPr lang="en-US" dirty="0"/>
            </a:br>
            <a:r>
              <a:rPr lang="en-US" dirty="0"/>
              <a:t>(Rockafellar and Uryasev, 2002)</a:t>
            </a:r>
          </a:p>
          <a:p>
            <a:endParaRPr lang="en-US" dirty="0"/>
          </a:p>
          <a:p>
            <a:endParaRPr lang="en-US" dirty="0"/>
          </a:p>
        </p:txBody>
      </p:sp>
      <p:pic>
        <p:nvPicPr>
          <p:cNvPr id="6" name="Picture 5">
            <a:extLst>
              <a:ext uri="{FF2B5EF4-FFF2-40B4-BE49-F238E27FC236}">
                <a16:creationId xmlns:a16="http://schemas.microsoft.com/office/drawing/2014/main" id="{84017EDB-397F-68C0-949D-1B49B1547A8B}"/>
              </a:ext>
            </a:extLst>
          </p:cNvPr>
          <p:cNvPicPr>
            <a:picLocks noChangeAspect="1"/>
          </p:cNvPicPr>
          <p:nvPr/>
        </p:nvPicPr>
        <p:blipFill>
          <a:blip r:embed="rId2"/>
          <a:stretch>
            <a:fillRect/>
          </a:stretch>
        </p:blipFill>
        <p:spPr>
          <a:xfrm>
            <a:off x="5051757" y="1834551"/>
            <a:ext cx="6328092" cy="3877016"/>
          </a:xfrm>
          <a:prstGeom prst="rect">
            <a:avLst/>
          </a:prstGeom>
        </p:spPr>
      </p:pic>
      <p:sp>
        <p:nvSpPr>
          <p:cNvPr id="8" name="TextBox 7">
            <a:extLst>
              <a:ext uri="{FF2B5EF4-FFF2-40B4-BE49-F238E27FC236}">
                <a16:creationId xmlns:a16="http://schemas.microsoft.com/office/drawing/2014/main" id="{117747C8-1CF2-398C-AC73-DA3FF7662C2B}"/>
              </a:ext>
            </a:extLst>
          </p:cNvPr>
          <p:cNvSpPr txBox="1"/>
          <p:nvPr/>
        </p:nvSpPr>
        <p:spPr>
          <a:xfrm>
            <a:off x="7305039" y="5526901"/>
            <a:ext cx="2616200" cy="369332"/>
          </a:xfrm>
          <a:prstGeom prst="rect">
            <a:avLst/>
          </a:prstGeom>
          <a:noFill/>
        </p:spPr>
        <p:txBody>
          <a:bodyPr wrap="square">
            <a:spAutoFit/>
          </a:bodyPr>
          <a:lstStyle/>
          <a:p>
            <a:pPr lvl="1"/>
            <a:r>
              <a:rPr lang="en-US" dirty="0"/>
              <a:t>VaR and CVaR</a:t>
            </a:r>
          </a:p>
        </p:txBody>
      </p:sp>
    </p:spTree>
    <p:extLst>
      <p:ext uri="{BB962C8B-B14F-4D97-AF65-F5344CB8AC3E}">
        <p14:creationId xmlns:p14="http://schemas.microsoft.com/office/powerpoint/2010/main" val="3105609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0390-793C-1DDD-3ED6-3DA5E945072D}"/>
              </a:ext>
            </a:extLst>
          </p:cNvPr>
          <p:cNvSpPr>
            <a:spLocks noGrp="1"/>
          </p:cNvSpPr>
          <p:nvPr>
            <p:ph type="title"/>
          </p:nvPr>
        </p:nvSpPr>
        <p:spPr/>
        <p:txBody>
          <a:bodyPr/>
          <a:lstStyle/>
          <a:p>
            <a:r>
              <a:rPr lang="en-US" dirty="0"/>
              <a:t>Introducing Stochastic GenX</a:t>
            </a:r>
            <a:endParaRPr lang="en-AU" dirty="0"/>
          </a:p>
        </p:txBody>
      </p:sp>
      <p:sp>
        <p:nvSpPr>
          <p:cNvPr id="3" name="Content Placeholder 2">
            <a:extLst>
              <a:ext uri="{FF2B5EF4-FFF2-40B4-BE49-F238E27FC236}">
                <a16:creationId xmlns:a16="http://schemas.microsoft.com/office/drawing/2014/main" id="{922EA44A-5F14-A9A1-D403-E94BBAC674F1}"/>
              </a:ext>
            </a:extLst>
          </p:cNvPr>
          <p:cNvSpPr>
            <a:spLocks noGrp="1"/>
          </p:cNvSpPr>
          <p:nvPr>
            <p:ph idx="1"/>
          </p:nvPr>
        </p:nvSpPr>
        <p:spPr/>
        <p:txBody>
          <a:bodyPr>
            <a:normAutofit fontScale="92500" lnSpcReduction="10000"/>
          </a:bodyPr>
          <a:lstStyle/>
          <a:p>
            <a:r>
              <a:rPr lang="en-US" sz="2000" dirty="0"/>
              <a:t>In an era where power systems are increasingly complex and exposed to a myriad of risks, there's a pressing need for tools that can navigate this complexity. </a:t>
            </a:r>
          </a:p>
          <a:p>
            <a:r>
              <a:rPr lang="en-US" sz="2000" dirty="0"/>
              <a:t>Stochastic GenX fills this gap, providing a comprehensive, risk-aware lens through which planners can chart the course for a resilient, sustainable energy future.</a:t>
            </a:r>
          </a:p>
          <a:p>
            <a:r>
              <a:rPr lang="en-US" sz="2000" dirty="0"/>
              <a:t>Stochastic GenX is an open-source risk-aware planning model designed specifically to address the unique challenges of managing uncertainty and resilience in modern power systems.</a:t>
            </a:r>
          </a:p>
          <a:p>
            <a:r>
              <a:rPr lang="en-US" sz="2000" dirty="0"/>
              <a:t>Key features:</a:t>
            </a:r>
          </a:p>
          <a:p>
            <a:pPr lvl="1"/>
            <a:r>
              <a:rPr lang="en-US" sz="1800" b="1" i="0" dirty="0">
                <a:effectLst/>
                <a:latin typeface="Söhne"/>
              </a:rPr>
              <a:t>Stochastic Modeling:</a:t>
            </a:r>
            <a:r>
              <a:rPr lang="en-US" sz="1800" b="0" i="0" dirty="0">
                <a:solidFill>
                  <a:srgbClr val="374151"/>
                </a:solidFill>
                <a:effectLst/>
                <a:latin typeface="Söhne"/>
              </a:rPr>
              <a:t> Unlike deterministic models that provide a single 'expected' outcome, Stochastic GenX considers a range of possible outcomes, allowing planners to understand potential variations and risks.</a:t>
            </a:r>
          </a:p>
          <a:p>
            <a:pPr lvl="1"/>
            <a:r>
              <a:rPr lang="en-US" sz="1800" b="1" i="0" dirty="0">
                <a:solidFill>
                  <a:srgbClr val="374151"/>
                </a:solidFill>
                <a:effectLst/>
                <a:latin typeface="Söhne"/>
              </a:rPr>
              <a:t>Tail Risk Analysis:</a:t>
            </a:r>
            <a:r>
              <a:rPr lang="en-US" sz="1800" b="0" i="0" dirty="0">
                <a:solidFill>
                  <a:srgbClr val="374151"/>
                </a:solidFill>
                <a:effectLst/>
                <a:latin typeface="Söhne"/>
              </a:rPr>
              <a:t> Stochastic GenX is engineered to delve deep into the 'tails' of probability distributions, ensuring that rare but high-impact events are not just acknowledged but also thoroughly analyzed.</a:t>
            </a:r>
          </a:p>
          <a:p>
            <a:pPr lvl="1"/>
            <a:r>
              <a:rPr lang="en-US" sz="1800" b="1" i="0" dirty="0">
                <a:solidFill>
                  <a:srgbClr val="374151"/>
                </a:solidFill>
                <a:effectLst/>
                <a:latin typeface="Söhne"/>
              </a:rPr>
              <a:t>Integrated System Analysis:</a:t>
            </a:r>
            <a:r>
              <a:rPr lang="en-US" sz="1800" b="0" i="0" dirty="0">
                <a:solidFill>
                  <a:srgbClr val="374151"/>
                </a:solidFill>
                <a:effectLst/>
                <a:latin typeface="Söhne"/>
              </a:rPr>
              <a:t> Recognizing the interconnected nature of power systems, Stochastic GenX evaluates both generation and transmission concurrently, ensuring that the entire system's dynamics are </a:t>
            </a:r>
            <a:r>
              <a:rPr lang="en-US" sz="1800" i="0" dirty="0">
                <a:solidFill>
                  <a:srgbClr val="374151"/>
                </a:solidFill>
                <a:effectLst/>
                <a:latin typeface="Söhne"/>
              </a:rPr>
              <a:t>taken</a:t>
            </a:r>
            <a:r>
              <a:rPr lang="en-US" sz="1800" b="0" i="0" dirty="0">
                <a:solidFill>
                  <a:srgbClr val="374151"/>
                </a:solidFill>
                <a:effectLst/>
                <a:latin typeface="Söhne"/>
              </a:rPr>
              <a:t> into account.</a:t>
            </a:r>
          </a:p>
          <a:p>
            <a:pPr lvl="1"/>
            <a:r>
              <a:rPr lang="en-US" sz="1800" b="1" i="0" dirty="0">
                <a:solidFill>
                  <a:srgbClr val="374151"/>
                </a:solidFill>
                <a:effectLst/>
                <a:latin typeface="Söhne"/>
              </a:rPr>
              <a:t>Flexibility and Scalability:</a:t>
            </a:r>
            <a:r>
              <a:rPr lang="en-US" sz="1800" b="0" i="0" dirty="0">
                <a:solidFill>
                  <a:srgbClr val="374151"/>
                </a:solidFill>
                <a:effectLst/>
                <a:latin typeface="Söhne"/>
              </a:rPr>
              <a:t> Whether you're looking at a small regional grid or a large national one, Stochastic GenX scales seamlessly, offering both granularity and big-picture insights.</a:t>
            </a:r>
          </a:p>
          <a:p>
            <a:pPr lvl="1"/>
            <a:r>
              <a:rPr lang="en-US" sz="1800" b="1" i="0" dirty="0">
                <a:solidFill>
                  <a:srgbClr val="374151"/>
                </a:solidFill>
                <a:effectLst/>
                <a:latin typeface="Söhne"/>
              </a:rPr>
              <a:t>Open-Source Nature: </a:t>
            </a:r>
            <a:r>
              <a:rPr lang="en-US" sz="1800" b="0" i="0" dirty="0">
                <a:solidFill>
                  <a:srgbClr val="374151"/>
                </a:solidFill>
                <a:effectLst/>
                <a:latin typeface="Söhne"/>
              </a:rPr>
              <a:t>Being open-source means Stochastic GenX is continually refined and improved by a global community of experts, ensuring it remains at the forefront of power system modeling.</a:t>
            </a:r>
            <a:endParaRPr lang="en-US" sz="3200" dirty="0"/>
          </a:p>
          <a:p>
            <a:endParaRPr lang="en-US" sz="2000" dirty="0"/>
          </a:p>
        </p:txBody>
      </p:sp>
    </p:spTree>
    <p:extLst>
      <p:ext uri="{BB962C8B-B14F-4D97-AF65-F5344CB8AC3E}">
        <p14:creationId xmlns:p14="http://schemas.microsoft.com/office/powerpoint/2010/main" val="402225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886B-958A-E18C-92AB-7C48AB428B42}"/>
              </a:ext>
            </a:extLst>
          </p:cNvPr>
          <p:cNvSpPr>
            <a:spLocks noGrp="1"/>
          </p:cNvSpPr>
          <p:nvPr>
            <p:ph type="title"/>
          </p:nvPr>
        </p:nvSpPr>
        <p:spPr/>
        <p:txBody>
          <a:bodyPr/>
          <a:lstStyle/>
          <a:p>
            <a:r>
              <a:rPr lang="en-US" dirty="0"/>
              <a:t>Preliminary Case Study Setup</a:t>
            </a:r>
          </a:p>
        </p:txBody>
      </p:sp>
      <p:sp>
        <p:nvSpPr>
          <p:cNvPr id="3" name="Slide Number Placeholder 2">
            <a:extLst>
              <a:ext uri="{FF2B5EF4-FFF2-40B4-BE49-F238E27FC236}">
                <a16:creationId xmlns:a16="http://schemas.microsoft.com/office/drawing/2014/main" id="{EF1D8279-1111-9287-6036-FB43B5F72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TextBox 3">
            <a:extLst>
              <a:ext uri="{FF2B5EF4-FFF2-40B4-BE49-F238E27FC236}">
                <a16:creationId xmlns:a16="http://schemas.microsoft.com/office/drawing/2014/main" id="{CDED90F9-F74A-AE17-9D16-942BF7CBA09D}"/>
              </a:ext>
            </a:extLst>
          </p:cNvPr>
          <p:cNvSpPr txBox="1"/>
          <p:nvPr/>
        </p:nvSpPr>
        <p:spPr>
          <a:xfrm>
            <a:off x="185530" y="1709530"/>
            <a:ext cx="989937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ERCOT Two Zone System</a:t>
            </a:r>
          </a:p>
          <a:p>
            <a:pPr marL="285750" indent="-285750">
              <a:buFont typeface="Arial" panose="020B0604020202020204" pitchFamily="34" charset="0"/>
              <a:buChar char="•"/>
            </a:pPr>
            <a:r>
              <a:rPr lang="en-US" dirty="0"/>
              <a:t>6 Weather Year Scenarios with Scenario 4 representing Year 2021 (with Uri) and scenario 5 representing year 2022 (with impacts of Russia/Ukraine war on NG prices)</a:t>
            </a:r>
          </a:p>
          <a:p>
            <a:pPr marL="285750" indent="-285750">
              <a:buFont typeface="Arial" panose="020B0604020202020204" pitchFamily="34" charset="0"/>
              <a:buChar char="•"/>
            </a:pPr>
            <a:r>
              <a:rPr lang="en-US" dirty="0"/>
              <a:t>Solved with Stochastic GenX with </a:t>
            </a:r>
            <a:r>
              <a:rPr lang="en-US" dirty="0" err="1"/>
              <a:t>HiGHS</a:t>
            </a:r>
            <a:r>
              <a:rPr lang="en-US" dirty="0"/>
              <a:t> 1.5.3</a:t>
            </a:r>
          </a:p>
          <a:p>
            <a:pPr marL="285750" indent="-285750">
              <a:buFont typeface="Arial" panose="020B0604020202020204" pitchFamily="34" charset="0"/>
              <a:buChar char="•"/>
            </a:pPr>
            <a:r>
              <a:rPr lang="en-US" dirty="0"/>
              <a:t>Probability Distribution:</a:t>
            </a:r>
          </a:p>
          <a:p>
            <a:endParaRPr lang="en-US" dirty="0"/>
          </a:p>
        </p:txBody>
      </p:sp>
      <p:graphicFrame>
        <p:nvGraphicFramePr>
          <p:cNvPr id="6" name="Table 5">
            <a:extLst>
              <a:ext uri="{FF2B5EF4-FFF2-40B4-BE49-F238E27FC236}">
                <a16:creationId xmlns:a16="http://schemas.microsoft.com/office/drawing/2014/main" id="{3491E960-9878-AC04-EFE0-24D8A42A19A1}"/>
              </a:ext>
            </a:extLst>
          </p:cNvPr>
          <p:cNvGraphicFramePr>
            <a:graphicFrameLocks noGrp="1"/>
          </p:cNvGraphicFramePr>
          <p:nvPr>
            <p:extLst>
              <p:ext uri="{D42A27DB-BD31-4B8C-83A1-F6EECF244321}">
                <p14:modId xmlns:p14="http://schemas.microsoft.com/office/powerpoint/2010/main" val="190347642"/>
              </p:ext>
            </p:extLst>
          </p:nvPr>
        </p:nvGraphicFramePr>
        <p:xfrm>
          <a:off x="914399" y="3663100"/>
          <a:ext cx="9289776" cy="1008892"/>
        </p:xfrm>
        <a:graphic>
          <a:graphicData uri="http://schemas.openxmlformats.org/drawingml/2006/table">
            <a:tbl>
              <a:tblPr/>
              <a:tblGrid>
                <a:gridCol w="1548296">
                  <a:extLst>
                    <a:ext uri="{9D8B030D-6E8A-4147-A177-3AD203B41FA5}">
                      <a16:colId xmlns:a16="http://schemas.microsoft.com/office/drawing/2014/main" val="4053375609"/>
                    </a:ext>
                  </a:extLst>
                </a:gridCol>
                <a:gridCol w="1548296">
                  <a:extLst>
                    <a:ext uri="{9D8B030D-6E8A-4147-A177-3AD203B41FA5}">
                      <a16:colId xmlns:a16="http://schemas.microsoft.com/office/drawing/2014/main" val="2318699184"/>
                    </a:ext>
                  </a:extLst>
                </a:gridCol>
                <a:gridCol w="1548296">
                  <a:extLst>
                    <a:ext uri="{9D8B030D-6E8A-4147-A177-3AD203B41FA5}">
                      <a16:colId xmlns:a16="http://schemas.microsoft.com/office/drawing/2014/main" val="2281866650"/>
                    </a:ext>
                  </a:extLst>
                </a:gridCol>
                <a:gridCol w="1548296">
                  <a:extLst>
                    <a:ext uri="{9D8B030D-6E8A-4147-A177-3AD203B41FA5}">
                      <a16:colId xmlns:a16="http://schemas.microsoft.com/office/drawing/2014/main" val="3314482452"/>
                    </a:ext>
                  </a:extLst>
                </a:gridCol>
                <a:gridCol w="1548296">
                  <a:extLst>
                    <a:ext uri="{9D8B030D-6E8A-4147-A177-3AD203B41FA5}">
                      <a16:colId xmlns:a16="http://schemas.microsoft.com/office/drawing/2014/main" val="823923705"/>
                    </a:ext>
                  </a:extLst>
                </a:gridCol>
                <a:gridCol w="1548296">
                  <a:extLst>
                    <a:ext uri="{9D8B030D-6E8A-4147-A177-3AD203B41FA5}">
                      <a16:colId xmlns:a16="http://schemas.microsoft.com/office/drawing/2014/main" val="953477292"/>
                    </a:ext>
                  </a:extLst>
                </a:gridCol>
              </a:tblGrid>
              <a:tr h="511072">
                <a:tc>
                  <a:txBody>
                    <a:bodyPr/>
                    <a:lstStyle/>
                    <a:p>
                      <a:pPr algn="l" fontAlgn="b"/>
                      <a:r>
                        <a:rPr lang="en-US" sz="1200" b="0" i="0" u="none" strike="noStrike">
                          <a:solidFill>
                            <a:srgbClr val="000000"/>
                          </a:solidFill>
                          <a:effectLst/>
                          <a:latin typeface="Calibri" panose="020F0502020204030204" pitchFamily="34" charset="0"/>
                        </a:rPr>
                        <a:t>scenario_1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scenario_2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scenario_3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scenario_4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dirty="0">
                          <a:solidFill>
                            <a:srgbClr val="000000"/>
                          </a:solidFill>
                          <a:effectLst/>
                          <a:latin typeface="Calibri" panose="020F0502020204030204" pitchFamily="34" charset="0"/>
                        </a:rPr>
                        <a:t>scenario_5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panose="020F0502020204030204" pitchFamily="34" charset="0"/>
                        </a:rPr>
                        <a:t>scenario_6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21960"/>
                  </a:ext>
                </a:extLst>
              </a:tr>
              <a:tr h="497820">
                <a:tc>
                  <a:txBody>
                    <a:bodyPr/>
                    <a:lstStyle/>
                    <a:p>
                      <a:pPr algn="r" fontAlgn="b"/>
                      <a:r>
                        <a:rPr lang="en-US" sz="1200" b="0" i="0" u="none" strike="noStrike">
                          <a:solidFill>
                            <a:srgbClr val="000000"/>
                          </a:solidFill>
                          <a:effectLst/>
                          <a:latin typeface="Calibri" panose="020F0502020204030204" pitchFamily="34" charset="0"/>
                        </a:rPr>
                        <a:t>0.25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effectLst/>
                          <a:latin typeface="Calibri" panose="020F0502020204030204" pitchFamily="34" charset="0"/>
                        </a:rPr>
                        <a:t>0.015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panose="020F0502020204030204" pitchFamily="34" charset="0"/>
                        </a:rPr>
                        <a:t>0.225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028265"/>
                  </a:ext>
                </a:extLst>
              </a:tr>
            </a:tbl>
          </a:graphicData>
        </a:graphic>
      </p:graphicFrame>
    </p:spTree>
    <p:extLst>
      <p:ext uri="{BB962C8B-B14F-4D97-AF65-F5344CB8AC3E}">
        <p14:creationId xmlns:p14="http://schemas.microsoft.com/office/powerpoint/2010/main" val="3189023401"/>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31159528-D1FC-4A9B-9BC7-B634E88974A3}" vid="{397E1A74-7A64-44D5-BCF3-774644EC35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807</TotalTime>
  <Words>978</Words>
  <Application>Microsoft Macintosh PowerPoint</Application>
  <PresentationFormat>Widescreen</PresentationFormat>
  <Paragraphs>115</Paragraphs>
  <Slides>13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Angsana New</vt:lpstr>
      <vt:lpstr>Arial</vt:lpstr>
      <vt:lpstr>Arial Nova Cond Light</vt:lpstr>
      <vt:lpstr>Calibri</vt:lpstr>
      <vt:lpstr>Garamond</vt:lpstr>
      <vt:lpstr>Libre Franklin</vt:lpstr>
      <vt:lpstr>Libre Franklin Medium</vt:lpstr>
      <vt:lpstr>Söhne</vt:lpstr>
      <vt:lpstr>Wingdings</vt:lpstr>
      <vt:lpstr>Custom Design</vt:lpstr>
      <vt:lpstr>PowerPoint Presentation</vt:lpstr>
      <vt:lpstr>           Outline</vt:lpstr>
      <vt:lpstr>PowerPoint Presentation</vt:lpstr>
      <vt:lpstr>Two perspectives</vt:lpstr>
      <vt:lpstr>The Resilience Imperative</vt:lpstr>
      <vt:lpstr>Common-modes and Tail risk</vt:lpstr>
      <vt:lpstr>System risk-aversion and risk comprehension</vt:lpstr>
      <vt:lpstr>Introducing Stochastic GenX</vt:lpstr>
      <vt:lpstr>Preliminary Case Study Setup</vt:lpstr>
      <vt:lpstr>Preliminary Case Study Results</vt:lpstr>
      <vt:lpstr>Preliminary Case Study Results</vt:lpstr>
      <vt:lpstr>The Future of Stochastic GenX</vt:lpstr>
      <vt:lpstr>Acknowledgement &amp; Sponsors</vt:lpstr>
    </vt:vector>
  </TitlesOfParts>
  <Company>Princeton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Cecelia Isaac</dc:creator>
  <cp:lastModifiedBy>Sambuddha Chakrabarti</cp:lastModifiedBy>
  <cp:revision>19</cp:revision>
  <dcterms:created xsi:type="dcterms:W3CDTF">2022-09-30T18:59:07Z</dcterms:created>
  <dcterms:modified xsi:type="dcterms:W3CDTF">2023-10-18T14:18:55Z</dcterms:modified>
</cp:coreProperties>
</file>