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11" r:id="rId2"/>
    <p:sldId id="509" r:id="rId3"/>
    <p:sldId id="510" r:id="rId4"/>
    <p:sldId id="496" r:id="rId5"/>
    <p:sldId id="499" r:id="rId6"/>
    <p:sldId id="500" r:id="rId7"/>
    <p:sldId id="502" r:id="rId8"/>
    <p:sldId id="506" r:id="rId9"/>
    <p:sldId id="507" r:id="rId10"/>
    <p:sldId id="508" r:id="rId11"/>
    <p:sldId id="511" r:id="rId12"/>
  </p:sldIdLst>
  <p:sldSz cx="12192000" cy="6858000"/>
  <p:notesSz cx="9982200" cy="67976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3">
          <p15:clr>
            <a:srgbClr val="A4A3A4"/>
          </p15:clr>
        </p15:guide>
        <p15:guide id="2" pos="4067">
          <p15:clr>
            <a:srgbClr val="A4A3A4"/>
          </p15:clr>
        </p15:guide>
        <p15:guide id="3" pos="7072">
          <p15:clr>
            <a:srgbClr val="A4A3A4"/>
          </p15:clr>
        </p15:guide>
        <p15:guide id="4" pos="597">
          <p15:clr>
            <a:srgbClr val="A4A3A4"/>
          </p15:clr>
        </p15:guide>
        <p15:guide id="5" orient="horz" pos="1355">
          <p15:clr>
            <a:srgbClr val="A4A3A4"/>
          </p15:clr>
        </p15:guide>
        <p15:guide id="6" orient="horz" pos="3737">
          <p15:clr>
            <a:srgbClr val="A4A3A4"/>
          </p15:clr>
        </p15:guide>
        <p15:guide id="7" orient="horz" pos="4104">
          <p15:clr>
            <a:srgbClr val="A4A3A4"/>
          </p15:clr>
        </p15:guide>
        <p15:guide id="8" pos="36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oenmaier, Andre" initials="SA" lastIdx="12" clrIdx="0"/>
  <p:cmAuthor id="2" name="Freundorfer, Maria" initials="FM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D1E7"/>
    <a:srgbClr val="00B050"/>
    <a:srgbClr val="E7E9F3"/>
    <a:srgbClr val="2983FB"/>
    <a:srgbClr val="F8FDFE"/>
    <a:srgbClr val="00FFC8"/>
    <a:srgbClr val="A2AAAD"/>
    <a:srgbClr val="D0D3D4"/>
    <a:srgbClr val="06368E"/>
    <a:srgbClr val="0028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225" autoAdjust="0"/>
  </p:normalViewPr>
  <p:slideViewPr>
    <p:cSldViewPr snapToGrid="0" showGuides="1">
      <p:cViewPr varScale="1">
        <p:scale>
          <a:sx n="77" d="100"/>
          <a:sy n="77" d="100"/>
        </p:scale>
        <p:origin x="907" y="62"/>
      </p:cViewPr>
      <p:guideLst>
        <p:guide pos="3833"/>
        <p:guide pos="4067"/>
        <p:guide pos="7072"/>
        <p:guide pos="597"/>
        <p:guide orient="horz" pos="1355"/>
        <p:guide orient="horz" pos="3737"/>
        <p:guide orient="horz" pos="4104"/>
        <p:guide pos="364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912" y="10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2"/>
            <a:ext cx="4325620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5654270" y="2"/>
            <a:ext cx="4325620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0FC6C-8619-4473-90D1-41E30FB524E8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0" y="6456612"/>
            <a:ext cx="4325620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5654270" y="6456612"/>
            <a:ext cx="4325620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2BEA9-372F-42EE-BBBF-EFB4B6C04D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otes Placeholder 10"/>
          <p:cNvSpPr>
            <a:spLocks noGrp="1"/>
          </p:cNvSpPr>
          <p:nvPr>
            <p:ph type="body" sz="quarter" idx="3"/>
          </p:nvPr>
        </p:nvSpPr>
        <p:spPr bwMode="gray">
          <a:xfrm>
            <a:off x="998220" y="3271381"/>
            <a:ext cx="7985760" cy="2676585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 bwMode="gray">
          <a:xfrm>
            <a:off x="5654270" y="6456612"/>
            <a:ext cx="4325620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767848A-E54A-40E9-B734-FD9A36ACF91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4"/>
          </p:nvPr>
        </p:nvSpPr>
        <p:spPr bwMode="gray">
          <a:xfrm>
            <a:off x="0" y="6456612"/>
            <a:ext cx="4325620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idx="1"/>
          </p:nvPr>
        </p:nvSpPr>
        <p:spPr bwMode="gray">
          <a:xfrm>
            <a:off x="5654270" y="2"/>
            <a:ext cx="4325620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78251D0-F01C-445D-95D0-D751BA7E0C66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16" name="Header Placeholder 15"/>
          <p:cNvSpPr>
            <a:spLocks noGrp="1"/>
          </p:cNvSpPr>
          <p:nvPr>
            <p:ph type="hdr" sz="quarter"/>
          </p:nvPr>
        </p:nvSpPr>
        <p:spPr bwMode="gray">
          <a:xfrm>
            <a:off x="0" y="2"/>
            <a:ext cx="4325620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lide Image Placeholder 16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952750" y="849313"/>
            <a:ext cx="4076700" cy="229393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lnSpc>
        <a:spcPct val="150000"/>
      </a:lnSpc>
      <a:spcBef>
        <a:spcPts val="400"/>
      </a:spcBef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9705" indent="-179705" algn="l" defTabSz="914400" rtl="0" eaLnBrk="1" latinLnBrk="0" hangingPunct="1">
      <a:lnSpc>
        <a:spcPct val="150000"/>
      </a:lnSpc>
      <a:spcBef>
        <a:spcPts val="400"/>
      </a:spcBef>
      <a:spcAft>
        <a:spcPts val="400"/>
      </a:spcAft>
      <a:buClr>
        <a:schemeClr val="tx1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45" indent="-179705" algn="l" defTabSz="914400" rtl="0" eaLnBrk="1" latinLnBrk="0" hangingPunct="1">
      <a:lnSpc>
        <a:spcPct val="150000"/>
      </a:lnSpc>
      <a:spcBef>
        <a:spcPts val="400"/>
      </a:spcBef>
      <a:spcAft>
        <a:spcPts val="400"/>
      </a:spcAft>
      <a:buClr>
        <a:schemeClr val="tx1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9705" algn="l" defTabSz="914400" rtl="0" eaLnBrk="1" latinLnBrk="0" hangingPunct="1">
      <a:lnSpc>
        <a:spcPct val="150000"/>
      </a:lnSpc>
      <a:spcBef>
        <a:spcPts val="400"/>
      </a:spcBef>
      <a:spcAft>
        <a:spcPts val="400"/>
      </a:spcAft>
      <a:buClr>
        <a:schemeClr val="tx1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0090" indent="-179705" algn="l" defTabSz="914400" rtl="0" eaLnBrk="1" latinLnBrk="0" hangingPunct="1">
      <a:lnSpc>
        <a:spcPct val="150000"/>
      </a:lnSpc>
      <a:spcBef>
        <a:spcPts val="400"/>
      </a:spcBef>
      <a:spcAft>
        <a:spcPts val="400"/>
      </a:spcAft>
      <a:buClr>
        <a:schemeClr val="tx1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720090" indent="-179705" algn="l" defTabSz="914400" rtl="0" eaLnBrk="1" latinLnBrk="0" hangingPunct="1">
      <a:lnSpc>
        <a:spcPct val="150000"/>
      </a:lnSpc>
      <a:spcBef>
        <a:spcPts val="400"/>
      </a:spcBef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720090" indent="-179705" algn="l" defTabSz="914400" rtl="0" eaLnBrk="1" latinLnBrk="0" hangingPunct="1">
      <a:lnSpc>
        <a:spcPct val="150000"/>
      </a:lnSpc>
      <a:spcBef>
        <a:spcPts val="400"/>
      </a:spcBef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720090" indent="-179705" algn="l" defTabSz="914400" rtl="0" eaLnBrk="1" latinLnBrk="0" hangingPunct="1">
      <a:lnSpc>
        <a:spcPct val="150000"/>
      </a:lnSpc>
      <a:spcBef>
        <a:spcPts val="400"/>
      </a:spcBef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720090" indent="-179705" algn="l" defTabSz="914400" rtl="0" eaLnBrk="1" latinLnBrk="0" hangingPunct="1">
      <a:lnSpc>
        <a:spcPct val="150000"/>
      </a:lnSpc>
      <a:spcBef>
        <a:spcPts val="400"/>
      </a:spcBef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7848A-E54A-40E9-B734-FD9A36ACF912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 bwMode="gray">
          <a:xfrm>
            <a:off x="426245" y="754252"/>
            <a:ext cx="1399682" cy="271633"/>
            <a:chOff x="866775" y="1328738"/>
            <a:chExt cx="1873251" cy="363537"/>
          </a:xfrm>
          <a:solidFill>
            <a:schemeClr val="tx1"/>
          </a:solidFill>
        </p:grpSpPr>
        <p:sp>
          <p:nvSpPr>
            <p:cNvPr id="16" name="Freeform 5"/>
            <p:cNvSpPr/>
            <p:nvPr/>
          </p:nvSpPr>
          <p:spPr bwMode="gray">
            <a:xfrm>
              <a:off x="866775" y="1425575"/>
              <a:ext cx="347663" cy="260350"/>
            </a:xfrm>
            <a:custGeom>
              <a:avLst/>
              <a:gdLst>
                <a:gd name="T0" fmla="*/ 182 w 219"/>
                <a:gd name="T1" fmla="*/ 0 h 164"/>
                <a:gd name="T2" fmla="*/ 159 w 219"/>
                <a:gd name="T3" fmla="*/ 109 h 164"/>
                <a:gd name="T4" fmla="*/ 122 w 219"/>
                <a:gd name="T5" fmla="*/ 0 h 164"/>
                <a:gd name="T6" fmla="*/ 95 w 219"/>
                <a:gd name="T7" fmla="*/ 0 h 164"/>
                <a:gd name="T8" fmla="*/ 60 w 219"/>
                <a:gd name="T9" fmla="*/ 109 h 164"/>
                <a:gd name="T10" fmla="*/ 35 w 219"/>
                <a:gd name="T11" fmla="*/ 0 h 164"/>
                <a:gd name="T12" fmla="*/ 0 w 219"/>
                <a:gd name="T13" fmla="*/ 0 h 164"/>
                <a:gd name="T14" fmla="*/ 41 w 219"/>
                <a:gd name="T15" fmla="*/ 164 h 164"/>
                <a:gd name="T16" fmla="*/ 70 w 219"/>
                <a:gd name="T17" fmla="*/ 164 h 164"/>
                <a:gd name="T18" fmla="*/ 109 w 219"/>
                <a:gd name="T19" fmla="*/ 57 h 164"/>
                <a:gd name="T20" fmla="*/ 146 w 219"/>
                <a:gd name="T21" fmla="*/ 164 h 164"/>
                <a:gd name="T22" fmla="*/ 175 w 219"/>
                <a:gd name="T23" fmla="*/ 164 h 164"/>
                <a:gd name="T24" fmla="*/ 219 w 219"/>
                <a:gd name="T25" fmla="*/ 0 h 164"/>
                <a:gd name="T26" fmla="*/ 182 w 219"/>
                <a:gd name="T27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64">
                  <a:moveTo>
                    <a:pt x="182" y="0"/>
                  </a:moveTo>
                  <a:lnTo>
                    <a:pt x="159" y="109"/>
                  </a:lnTo>
                  <a:lnTo>
                    <a:pt x="122" y="0"/>
                  </a:lnTo>
                  <a:lnTo>
                    <a:pt x="95" y="0"/>
                  </a:lnTo>
                  <a:lnTo>
                    <a:pt x="60" y="109"/>
                  </a:lnTo>
                  <a:lnTo>
                    <a:pt x="35" y="0"/>
                  </a:lnTo>
                  <a:lnTo>
                    <a:pt x="0" y="0"/>
                  </a:lnTo>
                  <a:lnTo>
                    <a:pt x="41" y="164"/>
                  </a:lnTo>
                  <a:lnTo>
                    <a:pt x="70" y="164"/>
                  </a:lnTo>
                  <a:lnTo>
                    <a:pt x="109" y="57"/>
                  </a:lnTo>
                  <a:lnTo>
                    <a:pt x="146" y="164"/>
                  </a:lnTo>
                  <a:lnTo>
                    <a:pt x="175" y="164"/>
                  </a:lnTo>
                  <a:lnTo>
                    <a:pt x="219" y="0"/>
                  </a:lnTo>
                  <a:lnTo>
                    <a:pt x="1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6"/>
            <p:cNvSpPr>
              <a:spLocks noEditPoints="1"/>
            </p:cNvSpPr>
            <p:nvPr/>
          </p:nvSpPr>
          <p:spPr bwMode="gray">
            <a:xfrm>
              <a:off x="1252538" y="1328738"/>
              <a:ext cx="55563" cy="357187"/>
            </a:xfrm>
            <a:custGeom>
              <a:avLst/>
              <a:gdLst>
                <a:gd name="T0" fmla="*/ 0 w 35"/>
                <a:gd name="T1" fmla="*/ 225 h 225"/>
                <a:gd name="T2" fmla="*/ 35 w 35"/>
                <a:gd name="T3" fmla="*/ 225 h 225"/>
                <a:gd name="T4" fmla="*/ 35 w 35"/>
                <a:gd name="T5" fmla="*/ 61 h 225"/>
                <a:gd name="T6" fmla="*/ 0 w 35"/>
                <a:gd name="T7" fmla="*/ 61 h 225"/>
                <a:gd name="T8" fmla="*/ 0 w 35"/>
                <a:gd name="T9" fmla="*/ 225 h 225"/>
                <a:gd name="T10" fmla="*/ 0 w 35"/>
                <a:gd name="T11" fmla="*/ 34 h 225"/>
                <a:gd name="T12" fmla="*/ 35 w 35"/>
                <a:gd name="T13" fmla="*/ 34 h 225"/>
                <a:gd name="T14" fmla="*/ 35 w 35"/>
                <a:gd name="T15" fmla="*/ 0 h 225"/>
                <a:gd name="T16" fmla="*/ 0 w 35"/>
                <a:gd name="T17" fmla="*/ 0 h 225"/>
                <a:gd name="T18" fmla="*/ 0 w 35"/>
                <a:gd name="T19" fmla="*/ 3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225">
                  <a:moveTo>
                    <a:pt x="0" y="225"/>
                  </a:moveTo>
                  <a:lnTo>
                    <a:pt x="35" y="225"/>
                  </a:lnTo>
                  <a:lnTo>
                    <a:pt x="35" y="61"/>
                  </a:lnTo>
                  <a:lnTo>
                    <a:pt x="0" y="61"/>
                  </a:lnTo>
                  <a:lnTo>
                    <a:pt x="0" y="225"/>
                  </a:lnTo>
                  <a:close/>
                  <a:moveTo>
                    <a:pt x="0" y="34"/>
                  </a:moveTo>
                  <a:lnTo>
                    <a:pt x="35" y="34"/>
                  </a:lnTo>
                  <a:lnTo>
                    <a:pt x="35" y="0"/>
                  </a:lnTo>
                  <a:lnTo>
                    <a:pt x="0" y="0"/>
                  </a:lnTo>
                  <a:lnTo>
                    <a:pt x="0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2" name="Freeform 7"/>
            <p:cNvSpPr>
              <a:spLocks noEditPoints="1"/>
            </p:cNvSpPr>
            <p:nvPr/>
          </p:nvSpPr>
          <p:spPr bwMode="gray">
            <a:xfrm>
              <a:off x="1522413" y="1422400"/>
              <a:ext cx="244475" cy="266700"/>
            </a:xfrm>
            <a:custGeom>
              <a:avLst/>
              <a:gdLst>
                <a:gd name="T0" fmla="*/ 17 w 75"/>
                <a:gd name="T1" fmla="*/ 34 h 80"/>
                <a:gd name="T2" fmla="*/ 59 w 75"/>
                <a:gd name="T3" fmla="*/ 34 h 80"/>
                <a:gd name="T4" fmla="*/ 38 w 75"/>
                <a:gd name="T5" fmla="*/ 14 h 80"/>
                <a:gd name="T6" fmla="*/ 17 w 75"/>
                <a:gd name="T7" fmla="*/ 34 h 80"/>
                <a:gd name="T8" fmla="*/ 40 w 75"/>
                <a:gd name="T9" fmla="*/ 80 h 80"/>
                <a:gd name="T10" fmla="*/ 0 w 75"/>
                <a:gd name="T11" fmla="*/ 41 h 80"/>
                <a:gd name="T12" fmla="*/ 38 w 75"/>
                <a:gd name="T13" fmla="*/ 0 h 80"/>
                <a:gd name="T14" fmla="*/ 75 w 75"/>
                <a:gd name="T15" fmla="*/ 40 h 80"/>
                <a:gd name="T16" fmla="*/ 75 w 75"/>
                <a:gd name="T17" fmla="*/ 45 h 80"/>
                <a:gd name="T18" fmla="*/ 17 w 75"/>
                <a:gd name="T19" fmla="*/ 45 h 80"/>
                <a:gd name="T20" fmla="*/ 42 w 75"/>
                <a:gd name="T21" fmla="*/ 67 h 80"/>
                <a:gd name="T22" fmla="*/ 65 w 75"/>
                <a:gd name="T23" fmla="*/ 60 h 80"/>
                <a:gd name="T24" fmla="*/ 71 w 75"/>
                <a:gd name="T25" fmla="*/ 72 h 80"/>
                <a:gd name="T26" fmla="*/ 40 w 75"/>
                <a:gd name="T2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80">
                  <a:moveTo>
                    <a:pt x="17" y="34"/>
                  </a:moveTo>
                  <a:cubicBezTo>
                    <a:pt x="59" y="34"/>
                    <a:pt x="59" y="34"/>
                    <a:pt x="59" y="34"/>
                  </a:cubicBezTo>
                  <a:cubicBezTo>
                    <a:pt x="59" y="25"/>
                    <a:pt x="54" y="14"/>
                    <a:pt x="38" y="14"/>
                  </a:cubicBezTo>
                  <a:cubicBezTo>
                    <a:pt x="25" y="14"/>
                    <a:pt x="19" y="22"/>
                    <a:pt x="17" y="34"/>
                  </a:cubicBezTo>
                  <a:moveTo>
                    <a:pt x="40" y="80"/>
                  </a:moveTo>
                  <a:cubicBezTo>
                    <a:pt x="16" y="80"/>
                    <a:pt x="0" y="64"/>
                    <a:pt x="0" y="41"/>
                  </a:cubicBezTo>
                  <a:cubicBezTo>
                    <a:pt x="0" y="14"/>
                    <a:pt x="18" y="0"/>
                    <a:pt x="38" y="0"/>
                  </a:cubicBezTo>
                  <a:cubicBezTo>
                    <a:pt x="62" y="0"/>
                    <a:pt x="75" y="17"/>
                    <a:pt x="75" y="40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8" y="58"/>
                    <a:pt x="26" y="67"/>
                    <a:pt x="42" y="67"/>
                  </a:cubicBezTo>
                  <a:cubicBezTo>
                    <a:pt x="51" y="67"/>
                    <a:pt x="59" y="64"/>
                    <a:pt x="65" y="60"/>
                  </a:cubicBezTo>
                  <a:cubicBezTo>
                    <a:pt x="71" y="72"/>
                    <a:pt x="71" y="72"/>
                    <a:pt x="71" y="72"/>
                  </a:cubicBezTo>
                  <a:cubicBezTo>
                    <a:pt x="64" y="76"/>
                    <a:pt x="52" y="80"/>
                    <a:pt x="40" y="8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3" name="Freeform 8"/>
            <p:cNvSpPr/>
            <p:nvPr/>
          </p:nvSpPr>
          <p:spPr bwMode="gray">
            <a:xfrm>
              <a:off x="1797050" y="1422400"/>
              <a:ext cx="206375" cy="269875"/>
            </a:xfrm>
            <a:custGeom>
              <a:avLst/>
              <a:gdLst>
                <a:gd name="T0" fmla="*/ 38 w 63"/>
                <a:gd name="T1" fmla="*/ 81 h 81"/>
                <a:gd name="T2" fmla="*/ 0 w 63"/>
                <a:gd name="T3" fmla="*/ 41 h 81"/>
                <a:gd name="T4" fmla="*/ 41 w 63"/>
                <a:gd name="T5" fmla="*/ 0 h 81"/>
                <a:gd name="T6" fmla="*/ 62 w 63"/>
                <a:gd name="T7" fmla="*/ 6 h 81"/>
                <a:gd name="T8" fmla="*/ 58 w 63"/>
                <a:gd name="T9" fmla="*/ 20 h 81"/>
                <a:gd name="T10" fmla="*/ 41 w 63"/>
                <a:gd name="T11" fmla="*/ 15 h 81"/>
                <a:gd name="T12" fmla="*/ 18 w 63"/>
                <a:gd name="T13" fmla="*/ 40 h 81"/>
                <a:gd name="T14" fmla="*/ 42 w 63"/>
                <a:gd name="T15" fmla="*/ 67 h 81"/>
                <a:gd name="T16" fmla="*/ 58 w 63"/>
                <a:gd name="T17" fmla="*/ 61 h 81"/>
                <a:gd name="T18" fmla="*/ 63 w 63"/>
                <a:gd name="T19" fmla="*/ 75 h 81"/>
                <a:gd name="T20" fmla="*/ 38 w 63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" h="81">
                  <a:moveTo>
                    <a:pt x="38" y="81"/>
                  </a:moveTo>
                  <a:cubicBezTo>
                    <a:pt x="15" y="81"/>
                    <a:pt x="0" y="63"/>
                    <a:pt x="0" y="41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48" y="0"/>
                    <a:pt x="57" y="2"/>
                    <a:pt x="62" y="6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4" y="17"/>
                    <a:pt x="48" y="15"/>
                    <a:pt x="41" y="15"/>
                  </a:cubicBezTo>
                  <a:cubicBezTo>
                    <a:pt x="27" y="15"/>
                    <a:pt x="18" y="24"/>
                    <a:pt x="18" y="40"/>
                  </a:cubicBezTo>
                  <a:cubicBezTo>
                    <a:pt x="18" y="54"/>
                    <a:pt x="25" y="67"/>
                    <a:pt x="42" y="67"/>
                  </a:cubicBezTo>
                  <a:cubicBezTo>
                    <a:pt x="50" y="67"/>
                    <a:pt x="54" y="64"/>
                    <a:pt x="58" y="61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57" y="78"/>
                    <a:pt x="47" y="81"/>
                    <a:pt x="38" y="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gray">
            <a:xfrm>
              <a:off x="2016125" y="1422400"/>
              <a:ext cx="255588" cy="266700"/>
            </a:xfrm>
            <a:custGeom>
              <a:avLst/>
              <a:gdLst>
                <a:gd name="T0" fmla="*/ 17 w 78"/>
                <a:gd name="T1" fmla="*/ 40 h 80"/>
                <a:gd name="T2" fmla="*/ 41 w 78"/>
                <a:gd name="T3" fmla="*/ 67 h 80"/>
                <a:gd name="T4" fmla="*/ 63 w 78"/>
                <a:gd name="T5" fmla="*/ 40 h 80"/>
                <a:gd name="T6" fmla="*/ 40 w 78"/>
                <a:gd name="T7" fmla="*/ 14 h 80"/>
                <a:gd name="T8" fmla="*/ 17 w 78"/>
                <a:gd name="T9" fmla="*/ 40 h 80"/>
                <a:gd name="T10" fmla="*/ 78 w 78"/>
                <a:gd name="T11" fmla="*/ 1 h 80"/>
                <a:gd name="T12" fmla="*/ 78 w 78"/>
                <a:gd name="T13" fmla="*/ 79 h 80"/>
                <a:gd name="T14" fmla="*/ 62 w 78"/>
                <a:gd name="T15" fmla="*/ 79 h 80"/>
                <a:gd name="T16" fmla="*/ 62 w 78"/>
                <a:gd name="T17" fmla="*/ 73 h 80"/>
                <a:gd name="T18" fmla="*/ 37 w 78"/>
                <a:gd name="T19" fmla="*/ 80 h 80"/>
                <a:gd name="T20" fmla="*/ 0 w 78"/>
                <a:gd name="T21" fmla="*/ 40 h 80"/>
                <a:gd name="T22" fmla="*/ 40 w 78"/>
                <a:gd name="T23" fmla="*/ 0 h 80"/>
                <a:gd name="T24" fmla="*/ 62 w 78"/>
                <a:gd name="T25" fmla="*/ 7 h 80"/>
                <a:gd name="T26" fmla="*/ 62 w 78"/>
                <a:gd name="T27" fmla="*/ 1 h 80"/>
                <a:gd name="T28" fmla="*/ 78 w 78"/>
                <a:gd name="T29" fmla="*/ 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80">
                  <a:moveTo>
                    <a:pt x="17" y="40"/>
                  </a:moveTo>
                  <a:cubicBezTo>
                    <a:pt x="17" y="56"/>
                    <a:pt x="26" y="67"/>
                    <a:pt x="41" y="67"/>
                  </a:cubicBezTo>
                  <a:cubicBezTo>
                    <a:pt x="55" y="67"/>
                    <a:pt x="63" y="56"/>
                    <a:pt x="63" y="40"/>
                  </a:cubicBezTo>
                  <a:cubicBezTo>
                    <a:pt x="63" y="24"/>
                    <a:pt x="54" y="14"/>
                    <a:pt x="40" y="14"/>
                  </a:cubicBezTo>
                  <a:cubicBezTo>
                    <a:pt x="26" y="14"/>
                    <a:pt x="17" y="25"/>
                    <a:pt x="17" y="40"/>
                  </a:cubicBezTo>
                  <a:moveTo>
                    <a:pt x="78" y="1"/>
                  </a:moveTo>
                  <a:cubicBezTo>
                    <a:pt x="78" y="79"/>
                    <a:pt x="78" y="79"/>
                    <a:pt x="78" y="79"/>
                  </a:cubicBezTo>
                  <a:cubicBezTo>
                    <a:pt x="62" y="79"/>
                    <a:pt x="62" y="79"/>
                    <a:pt x="62" y="79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55" y="78"/>
                    <a:pt x="46" y="80"/>
                    <a:pt x="37" y="80"/>
                  </a:cubicBezTo>
                  <a:cubicBezTo>
                    <a:pt x="16" y="80"/>
                    <a:pt x="0" y="65"/>
                    <a:pt x="0" y="40"/>
                  </a:cubicBezTo>
                  <a:cubicBezTo>
                    <a:pt x="0" y="13"/>
                    <a:pt x="21" y="0"/>
                    <a:pt x="40" y="0"/>
                  </a:cubicBezTo>
                  <a:cubicBezTo>
                    <a:pt x="49" y="0"/>
                    <a:pt x="56" y="3"/>
                    <a:pt x="62" y="7"/>
                  </a:cubicBezTo>
                  <a:cubicBezTo>
                    <a:pt x="62" y="1"/>
                    <a:pt x="62" y="1"/>
                    <a:pt x="62" y="1"/>
                  </a:cubicBezTo>
                  <a:lnTo>
                    <a:pt x="78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 noEditPoints="1"/>
            </p:cNvSpPr>
            <p:nvPr/>
          </p:nvSpPr>
          <p:spPr bwMode="gray">
            <a:xfrm>
              <a:off x="2484438" y="1328738"/>
              <a:ext cx="255588" cy="363537"/>
            </a:xfrm>
            <a:custGeom>
              <a:avLst/>
              <a:gdLst>
                <a:gd name="T0" fmla="*/ 18 w 78"/>
                <a:gd name="T1" fmla="*/ 69 h 109"/>
                <a:gd name="T2" fmla="*/ 41 w 78"/>
                <a:gd name="T3" fmla="*/ 95 h 109"/>
                <a:gd name="T4" fmla="*/ 63 w 78"/>
                <a:gd name="T5" fmla="*/ 69 h 109"/>
                <a:gd name="T6" fmla="*/ 40 w 78"/>
                <a:gd name="T7" fmla="*/ 42 h 109"/>
                <a:gd name="T8" fmla="*/ 18 w 78"/>
                <a:gd name="T9" fmla="*/ 69 h 109"/>
                <a:gd name="T10" fmla="*/ 78 w 78"/>
                <a:gd name="T11" fmla="*/ 0 h 109"/>
                <a:gd name="T12" fmla="*/ 78 w 78"/>
                <a:gd name="T13" fmla="*/ 107 h 109"/>
                <a:gd name="T14" fmla="*/ 62 w 78"/>
                <a:gd name="T15" fmla="*/ 107 h 109"/>
                <a:gd name="T16" fmla="*/ 62 w 78"/>
                <a:gd name="T17" fmla="*/ 101 h 109"/>
                <a:gd name="T18" fmla="*/ 38 w 78"/>
                <a:gd name="T19" fmla="*/ 109 h 109"/>
                <a:gd name="T20" fmla="*/ 0 w 78"/>
                <a:gd name="T21" fmla="*/ 69 h 109"/>
                <a:gd name="T22" fmla="*/ 40 w 78"/>
                <a:gd name="T23" fmla="*/ 28 h 109"/>
                <a:gd name="T24" fmla="*/ 62 w 78"/>
                <a:gd name="T25" fmla="*/ 35 h 109"/>
                <a:gd name="T26" fmla="*/ 62 w 78"/>
                <a:gd name="T27" fmla="*/ 0 h 109"/>
                <a:gd name="T28" fmla="*/ 78 w 78"/>
                <a:gd name="T2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109">
                  <a:moveTo>
                    <a:pt x="18" y="69"/>
                  </a:moveTo>
                  <a:cubicBezTo>
                    <a:pt x="18" y="84"/>
                    <a:pt x="26" y="95"/>
                    <a:pt x="41" y="95"/>
                  </a:cubicBezTo>
                  <a:cubicBezTo>
                    <a:pt x="55" y="95"/>
                    <a:pt x="63" y="84"/>
                    <a:pt x="63" y="69"/>
                  </a:cubicBezTo>
                  <a:cubicBezTo>
                    <a:pt x="63" y="53"/>
                    <a:pt x="54" y="42"/>
                    <a:pt x="40" y="42"/>
                  </a:cubicBezTo>
                  <a:cubicBezTo>
                    <a:pt x="27" y="42"/>
                    <a:pt x="18" y="53"/>
                    <a:pt x="18" y="69"/>
                  </a:cubicBezTo>
                  <a:moveTo>
                    <a:pt x="78" y="0"/>
                  </a:moveTo>
                  <a:cubicBezTo>
                    <a:pt x="78" y="107"/>
                    <a:pt x="78" y="107"/>
                    <a:pt x="78" y="107"/>
                  </a:cubicBezTo>
                  <a:cubicBezTo>
                    <a:pt x="62" y="107"/>
                    <a:pt x="62" y="107"/>
                    <a:pt x="62" y="107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55" y="106"/>
                    <a:pt x="47" y="109"/>
                    <a:pt x="38" y="109"/>
                  </a:cubicBezTo>
                  <a:cubicBezTo>
                    <a:pt x="16" y="109"/>
                    <a:pt x="0" y="93"/>
                    <a:pt x="0" y="69"/>
                  </a:cubicBezTo>
                  <a:cubicBezTo>
                    <a:pt x="0" y="42"/>
                    <a:pt x="21" y="28"/>
                    <a:pt x="40" y="28"/>
                  </a:cubicBezTo>
                  <a:cubicBezTo>
                    <a:pt x="49" y="28"/>
                    <a:pt x="56" y="31"/>
                    <a:pt x="62" y="35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7" name="Freeform 11"/>
            <p:cNvSpPr/>
            <p:nvPr/>
          </p:nvSpPr>
          <p:spPr bwMode="gray">
            <a:xfrm>
              <a:off x="2333625" y="1422400"/>
              <a:ext cx="150813" cy="263525"/>
            </a:xfrm>
            <a:custGeom>
              <a:avLst/>
              <a:gdLst>
                <a:gd name="T0" fmla="*/ 33 w 46"/>
                <a:gd name="T1" fmla="*/ 0 h 79"/>
                <a:gd name="T2" fmla="*/ 33 w 46"/>
                <a:gd name="T3" fmla="*/ 0 h 79"/>
                <a:gd name="T4" fmla="*/ 33 w 46"/>
                <a:gd name="T5" fmla="*/ 0 h 79"/>
                <a:gd name="T6" fmla="*/ 33 w 46"/>
                <a:gd name="T7" fmla="*/ 0 h 79"/>
                <a:gd name="T8" fmla="*/ 16 w 46"/>
                <a:gd name="T9" fmla="*/ 8 h 79"/>
                <a:gd name="T10" fmla="*/ 16 w 46"/>
                <a:gd name="T11" fmla="*/ 1 h 79"/>
                <a:gd name="T12" fmla="*/ 0 w 46"/>
                <a:gd name="T13" fmla="*/ 1 h 79"/>
                <a:gd name="T14" fmla="*/ 0 w 46"/>
                <a:gd name="T15" fmla="*/ 79 h 79"/>
                <a:gd name="T16" fmla="*/ 16 w 46"/>
                <a:gd name="T17" fmla="*/ 79 h 79"/>
                <a:gd name="T18" fmla="*/ 16 w 46"/>
                <a:gd name="T19" fmla="*/ 36 h 79"/>
                <a:gd name="T20" fmla="*/ 33 w 46"/>
                <a:gd name="T21" fmla="*/ 16 h 79"/>
                <a:gd name="T22" fmla="*/ 40 w 46"/>
                <a:gd name="T23" fmla="*/ 17 h 79"/>
                <a:gd name="T24" fmla="*/ 46 w 46"/>
                <a:gd name="T25" fmla="*/ 3 h 79"/>
                <a:gd name="T26" fmla="*/ 33 w 46"/>
                <a:gd name="T2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9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0"/>
                    <a:pt x="21" y="0"/>
                    <a:pt x="16" y="8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24"/>
                    <a:pt x="24" y="16"/>
                    <a:pt x="33" y="16"/>
                  </a:cubicBezTo>
                  <a:cubicBezTo>
                    <a:pt x="36" y="16"/>
                    <a:pt x="38" y="16"/>
                    <a:pt x="40" y="17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3" y="1"/>
                    <a:pt x="37" y="0"/>
                    <a:pt x="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0" name="Freeform 12"/>
            <p:cNvSpPr/>
            <p:nvPr/>
          </p:nvSpPr>
          <p:spPr bwMode="gray">
            <a:xfrm>
              <a:off x="1368425" y="1422400"/>
              <a:ext cx="150813" cy="263525"/>
            </a:xfrm>
            <a:custGeom>
              <a:avLst/>
              <a:gdLst>
                <a:gd name="T0" fmla="*/ 34 w 46"/>
                <a:gd name="T1" fmla="*/ 0 h 79"/>
                <a:gd name="T2" fmla="*/ 34 w 46"/>
                <a:gd name="T3" fmla="*/ 0 h 79"/>
                <a:gd name="T4" fmla="*/ 34 w 46"/>
                <a:gd name="T5" fmla="*/ 0 h 79"/>
                <a:gd name="T6" fmla="*/ 33 w 46"/>
                <a:gd name="T7" fmla="*/ 0 h 79"/>
                <a:gd name="T8" fmla="*/ 17 w 46"/>
                <a:gd name="T9" fmla="*/ 7 h 79"/>
                <a:gd name="T10" fmla="*/ 17 w 46"/>
                <a:gd name="T11" fmla="*/ 1 h 79"/>
                <a:gd name="T12" fmla="*/ 0 w 46"/>
                <a:gd name="T13" fmla="*/ 1 h 79"/>
                <a:gd name="T14" fmla="*/ 0 w 46"/>
                <a:gd name="T15" fmla="*/ 79 h 79"/>
                <a:gd name="T16" fmla="*/ 17 w 46"/>
                <a:gd name="T17" fmla="*/ 79 h 79"/>
                <a:gd name="T18" fmla="*/ 17 w 46"/>
                <a:gd name="T19" fmla="*/ 36 h 79"/>
                <a:gd name="T20" fmla="*/ 34 w 46"/>
                <a:gd name="T21" fmla="*/ 16 h 79"/>
                <a:gd name="T22" fmla="*/ 40 w 46"/>
                <a:gd name="T23" fmla="*/ 17 h 79"/>
                <a:gd name="T24" fmla="*/ 46 w 46"/>
                <a:gd name="T25" fmla="*/ 3 h 79"/>
                <a:gd name="T26" fmla="*/ 34 w 46"/>
                <a:gd name="T2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9"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22" y="0"/>
                    <a:pt x="17" y="7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24"/>
                    <a:pt x="24" y="16"/>
                    <a:pt x="34" y="16"/>
                  </a:cubicBezTo>
                  <a:cubicBezTo>
                    <a:pt x="36" y="16"/>
                    <a:pt x="38" y="16"/>
                    <a:pt x="40" y="17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4" y="1"/>
                    <a:pt x="38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pic>
        <p:nvPicPr>
          <p:cNvPr id="56" name="Picture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2238000" y="0"/>
            <a:ext cx="9954000" cy="685108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 bwMode="gray">
          <a:xfrm>
            <a:off x="261938" y="-280529"/>
            <a:ext cx="11649075" cy="250364"/>
            <a:chOff x="261938" y="-280529"/>
            <a:chExt cx="11649075" cy="250364"/>
          </a:xfrm>
        </p:grpSpPr>
        <p:grpSp>
          <p:nvGrpSpPr>
            <p:cNvPr id="45" name="Group 44"/>
            <p:cNvGrpSpPr/>
            <p:nvPr/>
          </p:nvGrpSpPr>
          <p:grpSpPr bwMode="gray">
            <a:xfrm>
              <a:off x="261938" y="-280529"/>
              <a:ext cx="11649075" cy="123111"/>
              <a:chOff x="261938" y="-280529"/>
              <a:chExt cx="11649075" cy="123111"/>
            </a:xfrm>
          </p:grpSpPr>
          <p:sp>
            <p:nvSpPr>
              <p:cNvPr id="46" name="TextBox 45"/>
              <p:cNvSpPr txBox="1"/>
              <p:nvPr/>
            </p:nvSpPr>
            <p:spPr bwMode="gray">
              <a:xfrm>
                <a:off x="5976940" y="-280529"/>
                <a:ext cx="23812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tx2"/>
                    </a:solidFill>
                  </a:rPr>
                  <a:t>0,0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 bwMode="gray">
              <a:xfrm>
                <a:off x="6337303" y="-280529"/>
                <a:ext cx="23812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tx2"/>
                    </a:solidFill>
                  </a:rPr>
                  <a:t>1,0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 bwMode="gray">
              <a:xfrm>
                <a:off x="5616577" y="-280529"/>
                <a:ext cx="23812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tx2"/>
                    </a:solidFill>
                  </a:rPr>
                  <a:t>1,0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 bwMode="gray">
              <a:xfrm>
                <a:off x="11587163" y="-280529"/>
                <a:ext cx="32385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tx2"/>
                    </a:solidFill>
                  </a:rPr>
                  <a:t>15,70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 bwMode="gray">
              <a:xfrm>
                <a:off x="261938" y="-280529"/>
                <a:ext cx="32385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tx2"/>
                    </a:solidFill>
                  </a:rPr>
                  <a:t>15,75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 bwMode="gray">
            <a:xfrm>
              <a:off x="423862" y="-135733"/>
              <a:ext cx="11326019" cy="105568"/>
              <a:chOff x="423862" y="-634181"/>
              <a:chExt cx="11326019" cy="7772400"/>
            </a:xfrm>
          </p:grpSpPr>
          <p:cxnSp>
            <p:nvCxnSpPr>
              <p:cNvPr id="14" name="Straight Connector 13"/>
              <p:cNvCxnSpPr/>
              <p:nvPr/>
            </p:nvCxnSpPr>
            <p:spPr bwMode="gray">
              <a:xfrm>
                <a:off x="423862" y="-634181"/>
                <a:ext cx="0" cy="77724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 bwMode="gray">
              <a:xfrm>
                <a:off x="6096487" y="-634181"/>
                <a:ext cx="0" cy="77724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 bwMode="gray">
              <a:xfrm>
                <a:off x="6456363" y="-634181"/>
                <a:ext cx="0" cy="77724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11749881" y="-634181"/>
                <a:ext cx="0" cy="77724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gray">
              <a:xfrm>
                <a:off x="5737225" y="-634181"/>
                <a:ext cx="0" cy="77724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/>
          <p:cNvGrpSpPr/>
          <p:nvPr/>
        </p:nvGrpSpPr>
        <p:grpSpPr bwMode="gray">
          <a:xfrm>
            <a:off x="-269074" y="2032003"/>
            <a:ext cx="240500" cy="4648196"/>
            <a:chOff x="-269074" y="2032003"/>
            <a:chExt cx="240500" cy="4648196"/>
          </a:xfrm>
        </p:grpSpPr>
        <p:grpSp>
          <p:nvGrpSpPr>
            <p:cNvPr id="51" name="Group 50"/>
            <p:cNvGrpSpPr/>
            <p:nvPr/>
          </p:nvGrpSpPr>
          <p:grpSpPr bwMode="gray">
            <a:xfrm>
              <a:off x="-269074" y="2032003"/>
              <a:ext cx="123111" cy="4648196"/>
              <a:chOff x="-269074" y="2032003"/>
              <a:chExt cx="123111" cy="4648196"/>
            </a:xfrm>
          </p:grpSpPr>
          <p:sp>
            <p:nvSpPr>
              <p:cNvPr id="52" name="TextBox 51"/>
              <p:cNvSpPr txBox="1"/>
              <p:nvPr/>
            </p:nvSpPr>
            <p:spPr bwMode="gray">
              <a:xfrm rot="16200000">
                <a:off x="-326578" y="3367446"/>
                <a:ext cx="23812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tx2"/>
                    </a:solidFill>
                  </a:rPr>
                  <a:t>0,0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 bwMode="gray">
              <a:xfrm rot="16200000">
                <a:off x="-326578" y="2089507"/>
                <a:ext cx="23812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tx2"/>
                    </a:solidFill>
                  </a:rPr>
                  <a:t>3,55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 bwMode="gray">
              <a:xfrm rot="16200000">
                <a:off x="-326578" y="5870933"/>
                <a:ext cx="23812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tx2"/>
                    </a:solidFill>
                  </a:rPr>
                  <a:t>6,95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 bwMode="gray">
              <a:xfrm rot="16200000">
                <a:off x="-326578" y="6499583"/>
                <a:ext cx="23812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tx2"/>
                    </a:solidFill>
                  </a:rPr>
                  <a:t>8,70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 bwMode="gray">
            <a:xfrm>
              <a:off x="-130968" y="2151062"/>
              <a:ext cx="102394" cy="4410472"/>
              <a:chOff x="-324465" y="2151062"/>
              <a:chExt cx="12795764" cy="4410472"/>
            </a:xfrm>
          </p:grpSpPr>
          <p:cxnSp>
            <p:nvCxnSpPr>
              <p:cNvPr id="25" name="Straight Connector 24"/>
              <p:cNvCxnSpPr/>
              <p:nvPr/>
            </p:nvCxnSpPr>
            <p:spPr bwMode="gray">
              <a:xfrm flipH="1">
                <a:off x="-324465" y="2151062"/>
                <a:ext cx="12795764" cy="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 flipH="1">
                <a:off x="-324465" y="5930900"/>
                <a:ext cx="12795764" cy="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gray">
              <a:xfrm flipH="1">
                <a:off x="-324465" y="6561534"/>
                <a:ext cx="12795764" cy="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gray">
              <a:xfrm flipH="1">
                <a:off x="-324465" y="3429000"/>
                <a:ext cx="12795764" cy="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92911" y="3508374"/>
            <a:ext cx="5343519" cy="1056663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14339" y="4871229"/>
            <a:ext cx="5322091" cy="230811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 bwMode="gray"/>
        <p:txBody>
          <a:bodyPr>
            <a:noAutofit/>
          </a:bodyPr>
          <a:lstStyle/>
          <a:p>
            <a:fld id="{45AF8DE2-DAB4-490C-BD0D-B7C34A5B8B25}" type="datetime1">
              <a:rPr lang="de-DE" smtClean="0"/>
              <a:t>03.11.2019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 bwMode="gray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© Wirecard 2019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 bwMode="gray"/>
        <p:txBody>
          <a:bodyPr>
            <a:noAutofit/>
          </a:bodyPr>
          <a:lstStyle/>
          <a:p>
            <a:fld id="{A0F36758-3E37-4C6C-B305-637A2010632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Image / Dark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rgbClr val="DEDFE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noAutofit/>
          </a:bodyPr>
          <a:lstStyle/>
          <a:p>
            <a:pPr lvl="0" algn="ctr"/>
            <a:endParaRPr lang="en-US" sz="900" dirty="0"/>
          </a:p>
        </p:txBody>
      </p:sp>
      <p:grpSp>
        <p:nvGrpSpPr>
          <p:cNvPr id="26" name="Group 25"/>
          <p:cNvGrpSpPr/>
          <p:nvPr/>
        </p:nvGrpSpPr>
        <p:grpSpPr bwMode="gray">
          <a:xfrm>
            <a:off x="11390578" y="361387"/>
            <a:ext cx="358499" cy="360615"/>
            <a:chOff x="13652500" y="693738"/>
            <a:chExt cx="1882776" cy="1893887"/>
          </a:xfrm>
        </p:grpSpPr>
        <p:sp>
          <p:nvSpPr>
            <p:cNvPr id="27" name="Freeform 10"/>
            <p:cNvSpPr/>
            <p:nvPr/>
          </p:nvSpPr>
          <p:spPr bwMode="gray">
            <a:xfrm>
              <a:off x="13652500" y="1217613"/>
              <a:ext cx="1866900" cy="1370012"/>
            </a:xfrm>
            <a:custGeom>
              <a:avLst/>
              <a:gdLst>
                <a:gd name="T0" fmla="*/ 980 w 1176"/>
                <a:gd name="T1" fmla="*/ 0 h 863"/>
                <a:gd name="T2" fmla="*/ 852 w 1176"/>
                <a:gd name="T3" fmla="*/ 583 h 863"/>
                <a:gd name="T4" fmla="*/ 650 w 1176"/>
                <a:gd name="T5" fmla="*/ 0 h 863"/>
                <a:gd name="T6" fmla="*/ 526 w 1176"/>
                <a:gd name="T7" fmla="*/ 0 h 863"/>
                <a:gd name="T8" fmla="*/ 324 w 1176"/>
                <a:gd name="T9" fmla="*/ 583 h 863"/>
                <a:gd name="T10" fmla="*/ 196 w 1176"/>
                <a:gd name="T11" fmla="*/ 0 h 863"/>
                <a:gd name="T12" fmla="*/ 0 w 1176"/>
                <a:gd name="T13" fmla="*/ 0 h 863"/>
                <a:gd name="T14" fmla="*/ 231 w 1176"/>
                <a:gd name="T15" fmla="*/ 863 h 863"/>
                <a:gd name="T16" fmla="*/ 384 w 1176"/>
                <a:gd name="T17" fmla="*/ 863 h 863"/>
                <a:gd name="T18" fmla="*/ 588 w 1176"/>
                <a:gd name="T19" fmla="*/ 284 h 863"/>
                <a:gd name="T20" fmla="*/ 792 w 1176"/>
                <a:gd name="T21" fmla="*/ 863 h 863"/>
                <a:gd name="T22" fmla="*/ 947 w 1176"/>
                <a:gd name="T23" fmla="*/ 863 h 863"/>
                <a:gd name="T24" fmla="*/ 1176 w 1176"/>
                <a:gd name="T25" fmla="*/ 0 h 863"/>
                <a:gd name="T26" fmla="*/ 980 w 1176"/>
                <a:gd name="T27" fmla="*/ 0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76" h="863">
                  <a:moveTo>
                    <a:pt x="980" y="0"/>
                  </a:moveTo>
                  <a:lnTo>
                    <a:pt x="852" y="583"/>
                  </a:lnTo>
                  <a:lnTo>
                    <a:pt x="650" y="0"/>
                  </a:lnTo>
                  <a:lnTo>
                    <a:pt x="526" y="0"/>
                  </a:lnTo>
                  <a:lnTo>
                    <a:pt x="324" y="583"/>
                  </a:lnTo>
                  <a:lnTo>
                    <a:pt x="196" y="0"/>
                  </a:lnTo>
                  <a:lnTo>
                    <a:pt x="0" y="0"/>
                  </a:lnTo>
                  <a:lnTo>
                    <a:pt x="231" y="863"/>
                  </a:lnTo>
                  <a:lnTo>
                    <a:pt x="384" y="863"/>
                  </a:lnTo>
                  <a:lnTo>
                    <a:pt x="588" y="284"/>
                  </a:lnTo>
                  <a:lnTo>
                    <a:pt x="792" y="863"/>
                  </a:lnTo>
                  <a:lnTo>
                    <a:pt x="947" y="863"/>
                  </a:lnTo>
                  <a:lnTo>
                    <a:pt x="1176" y="0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FF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gray">
            <a:xfrm>
              <a:off x="15247938" y="693738"/>
              <a:ext cx="287338" cy="290512"/>
            </a:xfrm>
            <a:prstGeom prst="rect">
              <a:avLst/>
            </a:prstGeom>
            <a:solidFill>
              <a:srgbClr val="FF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sp>
        <p:nvSpPr>
          <p:cNvPr id="25" name="Picture Placeholder 24"/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2191999" cy="6858000"/>
          </a:xfrm>
          <a:custGeom>
            <a:avLst/>
            <a:gdLst>
              <a:gd name="connsiteX0" fmla="*/ 11390578 w 12191999"/>
              <a:gd name="connsiteY0" fmla="*/ 461138 h 6858000"/>
              <a:gd name="connsiteX1" fmla="*/ 11460404 w 12191999"/>
              <a:gd name="connsiteY1" fmla="*/ 722002 h 6858000"/>
              <a:gd name="connsiteX2" fmla="*/ 11506652 w 12191999"/>
              <a:gd name="connsiteY2" fmla="*/ 722002 h 6858000"/>
              <a:gd name="connsiteX3" fmla="*/ 11568316 w 12191999"/>
              <a:gd name="connsiteY3" fmla="*/ 546984 h 6858000"/>
              <a:gd name="connsiteX4" fmla="*/ 11629980 w 12191999"/>
              <a:gd name="connsiteY4" fmla="*/ 722002 h 6858000"/>
              <a:gd name="connsiteX5" fmla="*/ 11676833 w 12191999"/>
              <a:gd name="connsiteY5" fmla="*/ 722002 h 6858000"/>
              <a:gd name="connsiteX6" fmla="*/ 11746054 w 12191999"/>
              <a:gd name="connsiteY6" fmla="*/ 461138 h 6858000"/>
              <a:gd name="connsiteX7" fmla="*/ 11686808 w 12191999"/>
              <a:gd name="connsiteY7" fmla="*/ 461138 h 6858000"/>
              <a:gd name="connsiteX8" fmla="*/ 11648117 w 12191999"/>
              <a:gd name="connsiteY8" fmla="*/ 637365 h 6858000"/>
              <a:gd name="connsiteX9" fmla="*/ 11587057 w 12191999"/>
              <a:gd name="connsiteY9" fmla="*/ 461138 h 6858000"/>
              <a:gd name="connsiteX10" fmla="*/ 11549575 w 12191999"/>
              <a:gd name="connsiteY10" fmla="*/ 461138 h 6858000"/>
              <a:gd name="connsiteX11" fmla="*/ 11488515 w 12191999"/>
              <a:gd name="connsiteY11" fmla="*/ 637365 h 6858000"/>
              <a:gd name="connsiteX12" fmla="*/ 11449824 w 12191999"/>
              <a:gd name="connsiteY12" fmla="*/ 461138 h 6858000"/>
              <a:gd name="connsiteX13" fmla="*/ 11694365 w 12191999"/>
              <a:gd name="connsiteY13" fmla="*/ 361387 h 6858000"/>
              <a:gd name="connsiteX14" fmla="*/ 11694365 w 12191999"/>
              <a:gd name="connsiteY14" fmla="*/ 416703 h 6858000"/>
              <a:gd name="connsiteX15" fmla="*/ 11749077 w 12191999"/>
              <a:gd name="connsiteY15" fmla="*/ 416703 h 6858000"/>
              <a:gd name="connsiteX16" fmla="*/ 11749077 w 12191999"/>
              <a:gd name="connsiteY16" fmla="*/ 361387 h 6858000"/>
              <a:gd name="connsiteX17" fmla="*/ 0 w 12191999"/>
              <a:gd name="connsiteY17" fmla="*/ 0 h 6858000"/>
              <a:gd name="connsiteX18" fmla="*/ 12191999 w 12191999"/>
              <a:gd name="connsiteY18" fmla="*/ 0 h 6858000"/>
              <a:gd name="connsiteX19" fmla="*/ 12191999 w 12191999"/>
              <a:gd name="connsiteY19" fmla="*/ 6858000 h 6858000"/>
              <a:gd name="connsiteX20" fmla="*/ 0 w 1219199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1999" h="6858000">
                <a:moveTo>
                  <a:pt x="11390578" y="461138"/>
                </a:moveTo>
                <a:lnTo>
                  <a:pt x="11460404" y="722002"/>
                </a:lnTo>
                <a:lnTo>
                  <a:pt x="11506652" y="722002"/>
                </a:lnTo>
                <a:lnTo>
                  <a:pt x="11568316" y="546984"/>
                </a:lnTo>
                <a:lnTo>
                  <a:pt x="11629980" y="722002"/>
                </a:lnTo>
                <a:lnTo>
                  <a:pt x="11676833" y="722002"/>
                </a:lnTo>
                <a:lnTo>
                  <a:pt x="11746054" y="461138"/>
                </a:lnTo>
                <a:lnTo>
                  <a:pt x="11686808" y="461138"/>
                </a:lnTo>
                <a:lnTo>
                  <a:pt x="11648117" y="637365"/>
                </a:lnTo>
                <a:lnTo>
                  <a:pt x="11587057" y="461138"/>
                </a:lnTo>
                <a:lnTo>
                  <a:pt x="11549575" y="461138"/>
                </a:lnTo>
                <a:lnTo>
                  <a:pt x="11488515" y="637365"/>
                </a:lnTo>
                <a:lnTo>
                  <a:pt x="11449824" y="461138"/>
                </a:lnTo>
                <a:close/>
                <a:moveTo>
                  <a:pt x="11694365" y="361387"/>
                </a:moveTo>
                <a:lnTo>
                  <a:pt x="11694365" y="416703"/>
                </a:lnTo>
                <a:lnTo>
                  <a:pt x="11749077" y="416703"/>
                </a:lnTo>
                <a:lnTo>
                  <a:pt x="11749077" y="3613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bIns="720000"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 bwMode="gray">
          <a:xfrm>
            <a:off x="1261150" y="1405647"/>
            <a:ext cx="9669700" cy="338554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 bwMode="gray">
          <a:xfrm>
            <a:off x="1261150" y="546781"/>
            <a:ext cx="9669700" cy="64633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>
            <a:noAutofit/>
          </a:bodyPr>
          <a:lstStyle/>
          <a:p>
            <a:fld id="{CF662324-7649-4725-8F32-5C2E6ECF49A1}" type="datetime1">
              <a:rPr lang="de-DE" smtClean="0"/>
              <a:t>03.11.2019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gray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© Wirecard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>
            <a:noAutofit/>
          </a:bodyPr>
          <a:lstStyle/>
          <a:p>
            <a:fld id="{A0F36758-3E37-4C6C-B305-637A2010632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Image / Light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1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noAutofit/>
          </a:bodyPr>
          <a:lstStyle/>
          <a:p>
            <a:pPr lvl="0" algn="ctr"/>
            <a:endParaRPr lang="en-US" sz="900" dirty="0"/>
          </a:p>
        </p:txBody>
      </p:sp>
      <p:grpSp>
        <p:nvGrpSpPr>
          <p:cNvPr id="21" name="Group 20"/>
          <p:cNvGrpSpPr/>
          <p:nvPr/>
        </p:nvGrpSpPr>
        <p:grpSpPr bwMode="gray">
          <a:xfrm>
            <a:off x="11390578" y="361387"/>
            <a:ext cx="358499" cy="360615"/>
            <a:chOff x="13652500" y="693738"/>
            <a:chExt cx="1882776" cy="1893887"/>
          </a:xfrm>
        </p:grpSpPr>
        <p:sp>
          <p:nvSpPr>
            <p:cNvPr id="22" name="Freeform 10"/>
            <p:cNvSpPr/>
            <p:nvPr/>
          </p:nvSpPr>
          <p:spPr bwMode="gray">
            <a:xfrm>
              <a:off x="13652500" y="1217613"/>
              <a:ext cx="1866900" cy="1370012"/>
            </a:xfrm>
            <a:custGeom>
              <a:avLst/>
              <a:gdLst>
                <a:gd name="T0" fmla="*/ 980 w 1176"/>
                <a:gd name="T1" fmla="*/ 0 h 863"/>
                <a:gd name="T2" fmla="*/ 852 w 1176"/>
                <a:gd name="T3" fmla="*/ 583 h 863"/>
                <a:gd name="T4" fmla="*/ 650 w 1176"/>
                <a:gd name="T5" fmla="*/ 0 h 863"/>
                <a:gd name="T6" fmla="*/ 526 w 1176"/>
                <a:gd name="T7" fmla="*/ 0 h 863"/>
                <a:gd name="T8" fmla="*/ 324 w 1176"/>
                <a:gd name="T9" fmla="*/ 583 h 863"/>
                <a:gd name="T10" fmla="*/ 196 w 1176"/>
                <a:gd name="T11" fmla="*/ 0 h 863"/>
                <a:gd name="T12" fmla="*/ 0 w 1176"/>
                <a:gd name="T13" fmla="*/ 0 h 863"/>
                <a:gd name="T14" fmla="*/ 231 w 1176"/>
                <a:gd name="T15" fmla="*/ 863 h 863"/>
                <a:gd name="T16" fmla="*/ 384 w 1176"/>
                <a:gd name="T17" fmla="*/ 863 h 863"/>
                <a:gd name="T18" fmla="*/ 588 w 1176"/>
                <a:gd name="T19" fmla="*/ 284 h 863"/>
                <a:gd name="T20" fmla="*/ 792 w 1176"/>
                <a:gd name="T21" fmla="*/ 863 h 863"/>
                <a:gd name="T22" fmla="*/ 947 w 1176"/>
                <a:gd name="T23" fmla="*/ 863 h 863"/>
                <a:gd name="T24" fmla="*/ 1176 w 1176"/>
                <a:gd name="T25" fmla="*/ 0 h 863"/>
                <a:gd name="T26" fmla="*/ 980 w 1176"/>
                <a:gd name="T27" fmla="*/ 0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76" h="863">
                  <a:moveTo>
                    <a:pt x="980" y="0"/>
                  </a:moveTo>
                  <a:lnTo>
                    <a:pt x="852" y="583"/>
                  </a:lnTo>
                  <a:lnTo>
                    <a:pt x="650" y="0"/>
                  </a:lnTo>
                  <a:lnTo>
                    <a:pt x="526" y="0"/>
                  </a:lnTo>
                  <a:lnTo>
                    <a:pt x="324" y="583"/>
                  </a:lnTo>
                  <a:lnTo>
                    <a:pt x="196" y="0"/>
                  </a:lnTo>
                  <a:lnTo>
                    <a:pt x="0" y="0"/>
                  </a:lnTo>
                  <a:lnTo>
                    <a:pt x="231" y="863"/>
                  </a:lnTo>
                  <a:lnTo>
                    <a:pt x="384" y="863"/>
                  </a:lnTo>
                  <a:lnTo>
                    <a:pt x="588" y="284"/>
                  </a:lnTo>
                  <a:lnTo>
                    <a:pt x="792" y="863"/>
                  </a:lnTo>
                  <a:lnTo>
                    <a:pt x="947" y="863"/>
                  </a:lnTo>
                  <a:lnTo>
                    <a:pt x="1176" y="0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FF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gray">
            <a:xfrm>
              <a:off x="15247938" y="693738"/>
              <a:ext cx="287338" cy="290512"/>
            </a:xfrm>
            <a:prstGeom prst="rect">
              <a:avLst/>
            </a:prstGeom>
            <a:solidFill>
              <a:srgbClr val="FF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2191999" cy="6858000"/>
          </a:xfrm>
          <a:custGeom>
            <a:avLst/>
            <a:gdLst>
              <a:gd name="connsiteX0" fmla="*/ 11390578 w 12191999"/>
              <a:gd name="connsiteY0" fmla="*/ 461138 h 6858000"/>
              <a:gd name="connsiteX1" fmla="*/ 11460404 w 12191999"/>
              <a:gd name="connsiteY1" fmla="*/ 722002 h 6858000"/>
              <a:gd name="connsiteX2" fmla="*/ 11506652 w 12191999"/>
              <a:gd name="connsiteY2" fmla="*/ 722002 h 6858000"/>
              <a:gd name="connsiteX3" fmla="*/ 11568316 w 12191999"/>
              <a:gd name="connsiteY3" fmla="*/ 546984 h 6858000"/>
              <a:gd name="connsiteX4" fmla="*/ 11629980 w 12191999"/>
              <a:gd name="connsiteY4" fmla="*/ 722002 h 6858000"/>
              <a:gd name="connsiteX5" fmla="*/ 11676833 w 12191999"/>
              <a:gd name="connsiteY5" fmla="*/ 722002 h 6858000"/>
              <a:gd name="connsiteX6" fmla="*/ 11746054 w 12191999"/>
              <a:gd name="connsiteY6" fmla="*/ 461138 h 6858000"/>
              <a:gd name="connsiteX7" fmla="*/ 11686808 w 12191999"/>
              <a:gd name="connsiteY7" fmla="*/ 461138 h 6858000"/>
              <a:gd name="connsiteX8" fmla="*/ 11648117 w 12191999"/>
              <a:gd name="connsiteY8" fmla="*/ 637365 h 6858000"/>
              <a:gd name="connsiteX9" fmla="*/ 11587057 w 12191999"/>
              <a:gd name="connsiteY9" fmla="*/ 461138 h 6858000"/>
              <a:gd name="connsiteX10" fmla="*/ 11549575 w 12191999"/>
              <a:gd name="connsiteY10" fmla="*/ 461138 h 6858000"/>
              <a:gd name="connsiteX11" fmla="*/ 11488515 w 12191999"/>
              <a:gd name="connsiteY11" fmla="*/ 637365 h 6858000"/>
              <a:gd name="connsiteX12" fmla="*/ 11449824 w 12191999"/>
              <a:gd name="connsiteY12" fmla="*/ 461138 h 6858000"/>
              <a:gd name="connsiteX13" fmla="*/ 11694365 w 12191999"/>
              <a:gd name="connsiteY13" fmla="*/ 361387 h 6858000"/>
              <a:gd name="connsiteX14" fmla="*/ 11694365 w 12191999"/>
              <a:gd name="connsiteY14" fmla="*/ 416703 h 6858000"/>
              <a:gd name="connsiteX15" fmla="*/ 11749077 w 12191999"/>
              <a:gd name="connsiteY15" fmla="*/ 416703 h 6858000"/>
              <a:gd name="connsiteX16" fmla="*/ 11749077 w 12191999"/>
              <a:gd name="connsiteY16" fmla="*/ 361387 h 6858000"/>
              <a:gd name="connsiteX17" fmla="*/ 0 w 12191999"/>
              <a:gd name="connsiteY17" fmla="*/ 0 h 6858000"/>
              <a:gd name="connsiteX18" fmla="*/ 12191999 w 12191999"/>
              <a:gd name="connsiteY18" fmla="*/ 0 h 6858000"/>
              <a:gd name="connsiteX19" fmla="*/ 12191999 w 12191999"/>
              <a:gd name="connsiteY19" fmla="*/ 6858000 h 6858000"/>
              <a:gd name="connsiteX20" fmla="*/ 0 w 1219199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1999" h="6858000">
                <a:moveTo>
                  <a:pt x="11390578" y="461138"/>
                </a:moveTo>
                <a:lnTo>
                  <a:pt x="11460404" y="722002"/>
                </a:lnTo>
                <a:lnTo>
                  <a:pt x="11506652" y="722002"/>
                </a:lnTo>
                <a:lnTo>
                  <a:pt x="11568316" y="546984"/>
                </a:lnTo>
                <a:lnTo>
                  <a:pt x="11629980" y="722002"/>
                </a:lnTo>
                <a:lnTo>
                  <a:pt x="11676833" y="722002"/>
                </a:lnTo>
                <a:lnTo>
                  <a:pt x="11746054" y="461138"/>
                </a:lnTo>
                <a:lnTo>
                  <a:pt x="11686808" y="461138"/>
                </a:lnTo>
                <a:lnTo>
                  <a:pt x="11648117" y="637365"/>
                </a:lnTo>
                <a:lnTo>
                  <a:pt x="11587057" y="461138"/>
                </a:lnTo>
                <a:lnTo>
                  <a:pt x="11549575" y="461138"/>
                </a:lnTo>
                <a:lnTo>
                  <a:pt x="11488515" y="637365"/>
                </a:lnTo>
                <a:lnTo>
                  <a:pt x="11449824" y="461138"/>
                </a:lnTo>
                <a:close/>
                <a:moveTo>
                  <a:pt x="11694365" y="361387"/>
                </a:moveTo>
                <a:lnTo>
                  <a:pt x="11694365" y="416703"/>
                </a:lnTo>
                <a:lnTo>
                  <a:pt x="11749077" y="416703"/>
                </a:lnTo>
                <a:lnTo>
                  <a:pt x="11749077" y="3613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bIns="720000"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 bwMode="gray">
          <a:xfrm>
            <a:off x="1261150" y="1405647"/>
            <a:ext cx="9669700" cy="338554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 bwMode="gray">
          <a:xfrm>
            <a:off x="1261150" y="546781"/>
            <a:ext cx="9669700" cy="64633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48B36404-FC5F-4BB4-A2DB-7A3E2817C12D}" type="datetime1">
              <a:rPr lang="de-DE" smtClean="0"/>
              <a:t>03.11.2019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gray"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© Wirecard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A0F36758-3E37-4C6C-B305-637A2010632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3"/>
          <p:cNvPicPr>
            <a:picLocks noChangeAspect="1"/>
          </p:cNvPicPr>
          <p:nvPr/>
        </p:nvPicPr>
        <p:blipFill rotWithShape="1">
          <a:blip r:embed="rId2" cstate="screen">
            <a:alphaModFix amt="48000"/>
          </a:blip>
          <a:srcRect/>
          <a:stretch>
            <a:fillRect/>
          </a:stretch>
        </p:blipFill>
        <p:spPr bwMode="gray">
          <a:xfrm>
            <a:off x="1588" y="0"/>
            <a:ext cx="12188825" cy="6858001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 bwMode="gray">
          <a:xfrm>
            <a:off x="423864" y="6151912"/>
            <a:ext cx="11768137" cy="706088"/>
          </a:xfrm>
          <a:custGeom>
            <a:avLst/>
            <a:gdLst>
              <a:gd name="connsiteX0" fmla="*/ 11768137 w 11768137"/>
              <a:gd name="connsiteY0" fmla="*/ 0 h 706088"/>
              <a:gd name="connsiteX1" fmla="*/ 11768137 w 11768137"/>
              <a:gd name="connsiteY1" fmla="*/ 706088 h 706088"/>
              <a:gd name="connsiteX2" fmla="*/ 0 w 11768137"/>
              <a:gd name="connsiteY2" fmla="*/ 706088 h 70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68137" h="706088">
                <a:moveTo>
                  <a:pt x="11768137" y="0"/>
                </a:moveTo>
                <a:lnTo>
                  <a:pt x="11768137" y="706088"/>
                </a:lnTo>
                <a:lnTo>
                  <a:pt x="0" y="70608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 bwMode="gray">
          <a:xfrm>
            <a:off x="1261150" y="3234447"/>
            <a:ext cx="9669700" cy="338554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 bwMode="gray">
          <a:xfrm>
            <a:off x="1261150" y="2375581"/>
            <a:ext cx="9669700" cy="64633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>
            <a:noAutofit/>
          </a:bodyPr>
          <a:lstStyle/>
          <a:p>
            <a:fld id="{1D8BE3B5-84FA-44ED-A2EF-627E744938B6}" type="datetime1">
              <a:rPr lang="de-DE" smtClean="0"/>
              <a:t>03.11.2019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gray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© Wirecard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A0F36758-3E37-4C6C-B305-637A2010632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22"/>
          </p:nvPr>
        </p:nvSpPr>
        <p:spPr bwMode="gray">
          <a:xfrm>
            <a:off x="1869650" y="5613113"/>
            <a:ext cx="8452702" cy="31699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/>
            </a:lvl1pPr>
            <a:lvl2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2pPr>
            <a:lvl3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3pPr>
            <a:lvl4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4pPr>
            <a:lvl5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5pPr>
            <a:lvl6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6pPr>
            <a:lvl7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7pPr>
            <a:lvl8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8pPr>
            <a:lvl9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 bwMode="gray">
          <a:xfrm>
            <a:off x="261938" y="-280529"/>
            <a:ext cx="11649075" cy="250364"/>
            <a:chOff x="261938" y="-280529"/>
            <a:chExt cx="11649075" cy="250364"/>
          </a:xfrm>
        </p:grpSpPr>
        <p:grpSp>
          <p:nvGrpSpPr>
            <p:cNvPr id="45" name="Group 44"/>
            <p:cNvGrpSpPr/>
            <p:nvPr/>
          </p:nvGrpSpPr>
          <p:grpSpPr bwMode="gray">
            <a:xfrm>
              <a:off x="261938" y="-280529"/>
              <a:ext cx="11649075" cy="123111"/>
              <a:chOff x="261938" y="-280529"/>
              <a:chExt cx="11649075" cy="123111"/>
            </a:xfrm>
          </p:grpSpPr>
          <p:sp>
            <p:nvSpPr>
              <p:cNvPr id="46" name="TextBox 45"/>
              <p:cNvSpPr txBox="1"/>
              <p:nvPr/>
            </p:nvSpPr>
            <p:spPr bwMode="gray">
              <a:xfrm>
                <a:off x="5976940" y="-280529"/>
                <a:ext cx="23812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800">
                    <a:solidFill>
                      <a:schemeClr val="tx2"/>
                    </a:solidFill>
                  </a:rPr>
                  <a:t>0,0</a:t>
                </a:r>
                <a:endParaRPr lang="en-US" sz="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 bwMode="gray">
              <a:xfrm>
                <a:off x="6337303" y="-280529"/>
                <a:ext cx="23812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800">
                    <a:solidFill>
                      <a:schemeClr val="tx2"/>
                    </a:solidFill>
                  </a:rPr>
                  <a:t>1,0</a:t>
                </a:r>
                <a:endParaRPr lang="en-US" sz="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 bwMode="gray">
              <a:xfrm>
                <a:off x="5616577" y="-280529"/>
                <a:ext cx="23812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800">
                    <a:solidFill>
                      <a:schemeClr val="tx2"/>
                    </a:solidFill>
                  </a:rPr>
                  <a:t>1,0</a:t>
                </a:r>
                <a:endParaRPr lang="en-US" sz="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 bwMode="gray">
              <a:xfrm>
                <a:off x="11587163" y="-280529"/>
                <a:ext cx="32385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800">
                    <a:solidFill>
                      <a:schemeClr val="tx2"/>
                    </a:solidFill>
                  </a:rPr>
                  <a:t>15,70</a:t>
                </a:r>
                <a:endParaRPr lang="en-US" sz="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 bwMode="gray">
              <a:xfrm>
                <a:off x="261938" y="-280529"/>
                <a:ext cx="32385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800">
                    <a:solidFill>
                      <a:schemeClr val="tx2"/>
                    </a:solidFill>
                  </a:rPr>
                  <a:t>15,75</a:t>
                </a:r>
                <a:endParaRPr lang="en-US" sz="800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 bwMode="gray">
            <a:xfrm>
              <a:off x="423862" y="-135733"/>
              <a:ext cx="11326019" cy="105568"/>
              <a:chOff x="423862" y="-634181"/>
              <a:chExt cx="11326019" cy="7772400"/>
            </a:xfrm>
          </p:grpSpPr>
          <p:cxnSp>
            <p:nvCxnSpPr>
              <p:cNvPr id="14" name="Straight Connector 13"/>
              <p:cNvCxnSpPr/>
              <p:nvPr/>
            </p:nvCxnSpPr>
            <p:spPr bwMode="gray">
              <a:xfrm>
                <a:off x="423862" y="-634181"/>
                <a:ext cx="0" cy="77724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 bwMode="gray">
              <a:xfrm>
                <a:off x="6096487" y="-634181"/>
                <a:ext cx="0" cy="77724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 bwMode="gray">
              <a:xfrm>
                <a:off x="6456363" y="-634181"/>
                <a:ext cx="0" cy="77724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11749881" y="-634181"/>
                <a:ext cx="0" cy="77724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gray">
              <a:xfrm>
                <a:off x="5737225" y="-634181"/>
                <a:ext cx="0" cy="77724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/>
          <p:cNvGrpSpPr/>
          <p:nvPr/>
        </p:nvGrpSpPr>
        <p:grpSpPr bwMode="gray">
          <a:xfrm>
            <a:off x="-269074" y="2032003"/>
            <a:ext cx="240500" cy="4648196"/>
            <a:chOff x="-269074" y="2032003"/>
            <a:chExt cx="240500" cy="4648196"/>
          </a:xfrm>
        </p:grpSpPr>
        <p:grpSp>
          <p:nvGrpSpPr>
            <p:cNvPr id="51" name="Group 50"/>
            <p:cNvGrpSpPr/>
            <p:nvPr/>
          </p:nvGrpSpPr>
          <p:grpSpPr bwMode="gray">
            <a:xfrm>
              <a:off x="-269074" y="2032003"/>
              <a:ext cx="123111" cy="4648196"/>
              <a:chOff x="-269074" y="2032003"/>
              <a:chExt cx="123111" cy="4648196"/>
            </a:xfrm>
          </p:grpSpPr>
          <p:sp>
            <p:nvSpPr>
              <p:cNvPr id="52" name="TextBox 51"/>
              <p:cNvSpPr txBox="1"/>
              <p:nvPr/>
            </p:nvSpPr>
            <p:spPr bwMode="gray">
              <a:xfrm rot="16200000">
                <a:off x="-326578" y="3367446"/>
                <a:ext cx="23812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800">
                    <a:solidFill>
                      <a:schemeClr val="tx2"/>
                    </a:solidFill>
                  </a:rPr>
                  <a:t>0,0</a:t>
                </a:r>
                <a:endParaRPr lang="en-US" sz="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 bwMode="gray">
              <a:xfrm rot="16200000">
                <a:off x="-326578" y="2089507"/>
                <a:ext cx="23812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800">
                    <a:solidFill>
                      <a:schemeClr val="tx2"/>
                    </a:solidFill>
                  </a:rPr>
                  <a:t>3,55</a:t>
                </a:r>
                <a:endParaRPr lang="en-US" sz="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 bwMode="gray">
              <a:xfrm rot="16200000">
                <a:off x="-326578" y="5870933"/>
                <a:ext cx="23812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800">
                    <a:solidFill>
                      <a:schemeClr val="tx2"/>
                    </a:solidFill>
                  </a:rPr>
                  <a:t>6,95</a:t>
                </a:r>
                <a:endParaRPr lang="en-US" sz="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 bwMode="gray">
              <a:xfrm rot="16200000">
                <a:off x="-326578" y="6499583"/>
                <a:ext cx="23812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800">
                    <a:solidFill>
                      <a:schemeClr val="tx2"/>
                    </a:solidFill>
                  </a:rPr>
                  <a:t>8,70</a:t>
                </a:r>
                <a:endParaRPr lang="en-US" sz="800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 bwMode="gray">
            <a:xfrm>
              <a:off x="-130968" y="2151062"/>
              <a:ext cx="102394" cy="4410472"/>
              <a:chOff x="-324465" y="2151062"/>
              <a:chExt cx="12795764" cy="4410472"/>
            </a:xfrm>
          </p:grpSpPr>
          <p:cxnSp>
            <p:nvCxnSpPr>
              <p:cNvPr id="25" name="Straight Connector 24"/>
              <p:cNvCxnSpPr/>
              <p:nvPr/>
            </p:nvCxnSpPr>
            <p:spPr bwMode="gray">
              <a:xfrm flipH="1">
                <a:off x="-324465" y="2151062"/>
                <a:ext cx="12795764" cy="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 flipH="1">
                <a:off x="-324465" y="5930900"/>
                <a:ext cx="12795764" cy="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gray">
              <a:xfrm flipH="1">
                <a:off x="-324465" y="6561534"/>
                <a:ext cx="12795764" cy="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gray">
              <a:xfrm flipH="1">
                <a:off x="-324465" y="3429000"/>
                <a:ext cx="12795764" cy="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Picture Placeholder 59"/>
          <p:cNvSpPr>
            <a:spLocks noGrp="1"/>
          </p:cNvSpPr>
          <p:nvPr>
            <p:ph type="pic" sz="quarter" idx="13"/>
          </p:nvPr>
        </p:nvSpPr>
        <p:spPr bwMode="gray">
          <a:xfrm>
            <a:off x="2576428" y="0"/>
            <a:ext cx="9615573" cy="6467048"/>
          </a:xfrm>
          <a:custGeom>
            <a:avLst/>
            <a:gdLst>
              <a:gd name="connsiteX0" fmla="*/ 0 w 9615573"/>
              <a:gd name="connsiteY0" fmla="*/ 0 h 6467048"/>
              <a:gd name="connsiteX1" fmla="*/ 9615573 w 9615573"/>
              <a:gd name="connsiteY1" fmla="*/ 0 h 6467048"/>
              <a:gd name="connsiteX2" fmla="*/ 9615573 w 9615573"/>
              <a:gd name="connsiteY2" fmla="*/ 3828823 h 6467048"/>
              <a:gd name="connsiteX3" fmla="*/ 7267515 w 9615573"/>
              <a:gd name="connsiteY3" fmla="*/ 6184118 h 6467048"/>
              <a:gd name="connsiteX4" fmla="*/ 5906466 w 9615573"/>
              <a:gd name="connsiteY4" fmla="*/ 6186213 h 6467048"/>
              <a:gd name="connsiteX5" fmla="*/ 276263 w 9615573"/>
              <a:gd name="connsiteY5" fmla="*/ 573309 h 6467048"/>
              <a:gd name="connsiteX6" fmla="*/ 11233 w 9615573"/>
              <a:gd name="connsiteY6" fmla="*/ 77005 h 646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15573" h="6467048">
                <a:moveTo>
                  <a:pt x="0" y="0"/>
                </a:moveTo>
                <a:lnTo>
                  <a:pt x="9615573" y="0"/>
                </a:lnTo>
                <a:lnTo>
                  <a:pt x="9615573" y="3828823"/>
                </a:lnTo>
                <a:lnTo>
                  <a:pt x="7267515" y="6184118"/>
                </a:lnTo>
                <a:cubicBezTo>
                  <a:pt x="6892251" y="6560540"/>
                  <a:pt x="6282888" y="6561477"/>
                  <a:pt x="5906466" y="6186213"/>
                </a:cubicBezTo>
                <a:lnTo>
                  <a:pt x="276263" y="573309"/>
                </a:lnTo>
                <a:cubicBezTo>
                  <a:pt x="135105" y="432585"/>
                  <a:pt x="46749" y="258941"/>
                  <a:pt x="11233" y="77005"/>
                </a:cubicBezTo>
                <a:close/>
              </a:path>
            </a:pathLst>
          </a:custGeom>
        </p:spPr>
        <p:txBody>
          <a:bodyPr wrap="square" lIns="0" tIns="0" rIns="0" bIns="720000"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92912" y="3508374"/>
            <a:ext cx="5343519" cy="1056663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14340" y="4871229"/>
            <a:ext cx="5322091" cy="230811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 bwMode="gray"/>
        <p:txBody>
          <a:bodyPr>
            <a:noAutofit/>
          </a:bodyPr>
          <a:lstStyle/>
          <a:p>
            <a:fld id="{00585C8A-D60C-4262-8C97-AED460EFCB71}" type="datetime1">
              <a:rPr lang="de-DE" smtClean="0"/>
              <a:t>03.11.2019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 bwMode="gray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© Wirecard 2019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 bwMode="gray"/>
        <p:txBody>
          <a:bodyPr>
            <a:noAutofit/>
          </a:bodyPr>
          <a:lstStyle/>
          <a:p>
            <a:fld id="{A0F36758-3E37-4C6C-B305-637A2010632D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3" name="Group 32"/>
          <p:cNvGrpSpPr/>
          <p:nvPr/>
        </p:nvGrpSpPr>
        <p:grpSpPr bwMode="gray">
          <a:xfrm>
            <a:off x="426245" y="754252"/>
            <a:ext cx="1399682" cy="271633"/>
            <a:chOff x="866775" y="1328738"/>
            <a:chExt cx="1873251" cy="363537"/>
          </a:xfrm>
          <a:solidFill>
            <a:schemeClr val="tx1"/>
          </a:solidFill>
        </p:grpSpPr>
        <p:sp>
          <p:nvSpPr>
            <p:cNvPr id="34" name="Freeform 5"/>
            <p:cNvSpPr/>
            <p:nvPr/>
          </p:nvSpPr>
          <p:spPr bwMode="gray">
            <a:xfrm>
              <a:off x="866775" y="1425575"/>
              <a:ext cx="347663" cy="260350"/>
            </a:xfrm>
            <a:custGeom>
              <a:avLst/>
              <a:gdLst>
                <a:gd name="T0" fmla="*/ 182 w 219"/>
                <a:gd name="T1" fmla="*/ 0 h 164"/>
                <a:gd name="T2" fmla="*/ 159 w 219"/>
                <a:gd name="T3" fmla="*/ 109 h 164"/>
                <a:gd name="T4" fmla="*/ 122 w 219"/>
                <a:gd name="T5" fmla="*/ 0 h 164"/>
                <a:gd name="T6" fmla="*/ 95 w 219"/>
                <a:gd name="T7" fmla="*/ 0 h 164"/>
                <a:gd name="T8" fmla="*/ 60 w 219"/>
                <a:gd name="T9" fmla="*/ 109 h 164"/>
                <a:gd name="T10" fmla="*/ 35 w 219"/>
                <a:gd name="T11" fmla="*/ 0 h 164"/>
                <a:gd name="T12" fmla="*/ 0 w 219"/>
                <a:gd name="T13" fmla="*/ 0 h 164"/>
                <a:gd name="T14" fmla="*/ 41 w 219"/>
                <a:gd name="T15" fmla="*/ 164 h 164"/>
                <a:gd name="T16" fmla="*/ 70 w 219"/>
                <a:gd name="T17" fmla="*/ 164 h 164"/>
                <a:gd name="T18" fmla="*/ 109 w 219"/>
                <a:gd name="T19" fmla="*/ 57 h 164"/>
                <a:gd name="T20" fmla="*/ 146 w 219"/>
                <a:gd name="T21" fmla="*/ 164 h 164"/>
                <a:gd name="T22" fmla="*/ 175 w 219"/>
                <a:gd name="T23" fmla="*/ 164 h 164"/>
                <a:gd name="T24" fmla="*/ 219 w 219"/>
                <a:gd name="T25" fmla="*/ 0 h 164"/>
                <a:gd name="T26" fmla="*/ 182 w 219"/>
                <a:gd name="T27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64">
                  <a:moveTo>
                    <a:pt x="182" y="0"/>
                  </a:moveTo>
                  <a:lnTo>
                    <a:pt x="159" y="109"/>
                  </a:lnTo>
                  <a:lnTo>
                    <a:pt x="122" y="0"/>
                  </a:lnTo>
                  <a:lnTo>
                    <a:pt x="95" y="0"/>
                  </a:lnTo>
                  <a:lnTo>
                    <a:pt x="60" y="109"/>
                  </a:lnTo>
                  <a:lnTo>
                    <a:pt x="35" y="0"/>
                  </a:lnTo>
                  <a:lnTo>
                    <a:pt x="0" y="0"/>
                  </a:lnTo>
                  <a:lnTo>
                    <a:pt x="41" y="164"/>
                  </a:lnTo>
                  <a:lnTo>
                    <a:pt x="70" y="164"/>
                  </a:lnTo>
                  <a:lnTo>
                    <a:pt x="109" y="57"/>
                  </a:lnTo>
                  <a:lnTo>
                    <a:pt x="146" y="164"/>
                  </a:lnTo>
                  <a:lnTo>
                    <a:pt x="175" y="164"/>
                  </a:lnTo>
                  <a:lnTo>
                    <a:pt x="219" y="0"/>
                  </a:lnTo>
                  <a:lnTo>
                    <a:pt x="1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5" name="Freeform 6"/>
            <p:cNvSpPr>
              <a:spLocks noEditPoints="1"/>
            </p:cNvSpPr>
            <p:nvPr/>
          </p:nvSpPr>
          <p:spPr bwMode="gray">
            <a:xfrm>
              <a:off x="1252538" y="1328738"/>
              <a:ext cx="55563" cy="357187"/>
            </a:xfrm>
            <a:custGeom>
              <a:avLst/>
              <a:gdLst>
                <a:gd name="T0" fmla="*/ 0 w 35"/>
                <a:gd name="T1" fmla="*/ 225 h 225"/>
                <a:gd name="T2" fmla="*/ 35 w 35"/>
                <a:gd name="T3" fmla="*/ 225 h 225"/>
                <a:gd name="T4" fmla="*/ 35 w 35"/>
                <a:gd name="T5" fmla="*/ 61 h 225"/>
                <a:gd name="T6" fmla="*/ 0 w 35"/>
                <a:gd name="T7" fmla="*/ 61 h 225"/>
                <a:gd name="T8" fmla="*/ 0 w 35"/>
                <a:gd name="T9" fmla="*/ 225 h 225"/>
                <a:gd name="T10" fmla="*/ 0 w 35"/>
                <a:gd name="T11" fmla="*/ 34 h 225"/>
                <a:gd name="T12" fmla="*/ 35 w 35"/>
                <a:gd name="T13" fmla="*/ 34 h 225"/>
                <a:gd name="T14" fmla="*/ 35 w 35"/>
                <a:gd name="T15" fmla="*/ 0 h 225"/>
                <a:gd name="T16" fmla="*/ 0 w 35"/>
                <a:gd name="T17" fmla="*/ 0 h 225"/>
                <a:gd name="T18" fmla="*/ 0 w 35"/>
                <a:gd name="T19" fmla="*/ 3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225">
                  <a:moveTo>
                    <a:pt x="0" y="225"/>
                  </a:moveTo>
                  <a:lnTo>
                    <a:pt x="35" y="225"/>
                  </a:lnTo>
                  <a:lnTo>
                    <a:pt x="35" y="61"/>
                  </a:lnTo>
                  <a:lnTo>
                    <a:pt x="0" y="61"/>
                  </a:lnTo>
                  <a:lnTo>
                    <a:pt x="0" y="225"/>
                  </a:lnTo>
                  <a:close/>
                  <a:moveTo>
                    <a:pt x="0" y="34"/>
                  </a:moveTo>
                  <a:lnTo>
                    <a:pt x="35" y="34"/>
                  </a:lnTo>
                  <a:lnTo>
                    <a:pt x="35" y="0"/>
                  </a:lnTo>
                  <a:lnTo>
                    <a:pt x="0" y="0"/>
                  </a:lnTo>
                  <a:lnTo>
                    <a:pt x="0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6" name="Freeform 7"/>
            <p:cNvSpPr>
              <a:spLocks noEditPoints="1"/>
            </p:cNvSpPr>
            <p:nvPr/>
          </p:nvSpPr>
          <p:spPr bwMode="gray">
            <a:xfrm>
              <a:off x="1522413" y="1422400"/>
              <a:ext cx="244475" cy="266700"/>
            </a:xfrm>
            <a:custGeom>
              <a:avLst/>
              <a:gdLst>
                <a:gd name="T0" fmla="*/ 17 w 75"/>
                <a:gd name="T1" fmla="*/ 34 h 80"/>
                <a:gd name="T2" fmla="*/ 59 w 75"/>
                <a:gd name="T3" fmla="*/ 34 h 80"/>
                <a:gd name="T4" fmla="*/ 38 w 75"/>
                <a:gd name="T5" fmla="*/ 14 h 80"/>
                <a:gd name="T6" fmla="*/ 17 w 75"/>
                <a:gd name="T7" fmla="*/ 34 h 80"/>
                <a:gd name="T8" fmla="*/ 40 w 75"/>
                <a:gd name="T9" fmla="*/ 80 h 80"/>
                <a:gd name="T10" fmla="*/ 0 w 75"/>
                <a:gd name="T11" fmla="*/ 41 h 80"/>
                <a:gd name="T12" fmla="*/ 38 w 75"/>
                <a:gd name="T13" fmla="*/ 0 h 80"/>
                <a:gd name="T14" fmla="*/ 75 w 75"/>
                <a:gd name="T15" fmla="*/ 40 h 80"/>
                <a:gd name="T16" fmla="*/ 75 w 75"/>
                <a:gd name="T17" fmla="*/ 45 h 80"/>
                <a:gd name="T18" fmla="*/ 17 w 75"/>
                <a:gd name="T19" fmla="*/ 45 h 80"/>
                <a:gd name="T20" fmla="*/ 42 w 75"/>
                <a:gd name="T21" fmla="*/ 67 h 80"/>
                <a:gd name="T22" fmla="*/ 65 w 75"/>
                <a:gd name="T23" fmla="*/ 60 h 80"/>
                <a:gd name="T24" fmla="*/ 71 w 75"/>
                <a:gd name="T25" fmla="*/ 72 h 80"/>
                <a:gd name="T26" fmla="*/ 40 w 75"/>
                <a:gd name="T2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80">
                  <a:moveTo>
                    <a:pt x="17" y="34"/>
                  </a:moveTo>
                  <a:cubicBezTo>
                    <a:pt x="59" y="34"/>
                    <a:pt x="59" y="34"/>
                    <a:pt x="59" y="34"/>
                  </a:cubicBezTo>
                  <a:cubicBezTo>
                    <a:pt x="59" y="25"/>
                    <a:pt x="54" y="14"/>
                    <a:pt x="38" y="14"/>
                  </a:cubicBezTo>
                  <a:cubicBezTo>
                    <a:pt x="25" y="14"/>
                    <a:pt x="19" y="22"/>
                    <a:pt x="17" y="34"/>
                  </a:cubicBezTo>
                  <a:moveTo>
                    <a:pt x="40" y="80"/>
                  </a:moveTo>
                  <a:cubicBezTo>
                    <a:pt x="16" y="80"/>
                    <a:pt x="0" y="64"/>
                    <a:pt x="0" y="41"/>
                  </a:cubicBezTo>
                  <a:cubicBezTo>
                    <a:pt x="0" y="14"/>
                    <a:pt x="18" y="0"/>
                    <a:pt x="38" y="0"/>
                  </a:cubicBezTo>
                  <a:cubicBezTo>
                    <a:pt x="62" y="0"/>
                    <a:pt x="75" y="17"/>
                    <a:pt x="75" y="40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8" y="58"/>
                    <a:pt x="26" y="67"/>
                    <a:pt x="42" y="67"/>
                  </a:cubicBezTo>
                  <a:cubicBezTo>
                    <a:pt x="51" y="67"/>
                    <a:pt x="59" y="64"/>
                    <a:pt x="65" y="60"/>
                  </a:cubicBezTo>
                  <a:cubicBezTo>
                    <a:pt x="71" y="72"/>
                    <a:pt x="71" y="72"/>
                    <a:pt x="71" y="72"/>
                  </a:cubicBezTo>
                  <a:cubicBezTo>
                    <a:pt x="64" y="76"/>
                    <a:pt x="52" y="80"/>
                    <a:pt x="40" y="8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7" name="Freeform 8"/>
            <p:cNvSpPr/>
            <p:nvPr/>
          </p:nvSpPr>
          <p:spPr bwMode="gray">
            <a:xfrm>
              <a:off x="1797050" y="1422400"/>
              <a:ext cx="206375" cy="269875"/>
            </a:xfrm>
            <a:custGeom>
              <a:avLst/>
              <a:gdLst>
                <a:gd name="T0" fmla="*/ 38 w 63"/>
                <a:gd name="T1" fmla="*/ 81 h 81"/>
                <a:gd name="T2" fmla="*/ 0 w 63"/>
                <a:gd name="T3" fmla="*/ 41 h 81"/>
                <a:gd name="T4" fmla="*/ 41 w 63"/>
                <a:gd name="T5" fmla="*/ 0 h 81"/>
                <a:gd name="T6" fmla="*/ 62 w 63"/>
                <a:gd name="T7" fmla="*/ 6 h 81"/>
                <a:gd name="T8" fmla="*/ 58 w 63"/>
                <a:gd name="T9" fmla="*/ 20 h 81"/>
                <a:gd name="T10" fmla="*/ 41 w 63"/>
                <a:gd name="T11" fmla="*/ 15 h 81"/>
                <a:gd name="T12" fmla="*/ 18 w 63"/>
                <a:gd name="T13" fmla="*/ 40 h 81"/>
                <a:gd name="T14" fmla="*/ 42 w 63"/>
                <a:gd name="T15" fmla="*/ 67 h 81"/>
                <a:gd name="T16" fmla="*/ 58 w 63"/>
                <a:gd name="T17" fmla="*/ 61 h 81"/>
                <a:gd name="T18" fmla="*/ 63 w 63"/>
                <a:gd name="T19" fmla="*/ 75 h 81"/>
                <a:gd name="T20" fmla="*/ 38 w 63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" h="81">
                  <a:moveTo>
                    <a:pt x="38" y="81"/>
                  </a:moveTo>
                  <a:cubicBezTo>
                    <a:pt x="15" y="81"/>
                    <a:pt x="0" y="63"/>
                    <a:pt x="0" y="41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48" y="0"/>
                    <a:pt x="57" y="2"/>
                    <a:pt x="62" y="6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4" y="17"/>
                    <a:pt x="48" y="15"/>
                    <a:pt x="41" y="15"/>
                  </a:cubicBezTo>
                  <a:cubicBezTo>
                    <a:pt x="27" y="15"/>
                    <a:pt x="18" y="24"/>
                    <a:pt x="18" y="40"/>
                  </a:cubicBezTo>
                  <a:cubicBezTo>
                    <a:pt x="18" y="54"/>
                    <a:pt x="25" y="67"/>
                    <a:pt x="42" y="67"/>
                  </a:cubicBezTo>
                  <a:cubicBezTo>
                    <a:pt x="50" y="67"/>
                    <a:pt x="54" y="64"/>
                    <a:pt x="58" y="61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57" y="78"/>
                    <a:pt x="47" y="81"/>
                    <a:pt x="38" y="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8" name="Freeform 9"/>
            <p:cNvSpPr>
              <a:spLocks noEditPoints="1"/>
            </p:cNvSpPr>
            <p:nvPr/>
          </p:nvSpPr>
          <p:spPr bwMode="gray">
            <a:xfrm>
              <a:off x="2016125" y="1422400"/>
              <a:ext cx="255588" cy="266700"/>
            </a:xfrm>
            <a:custGeom>
              <a:avLst/>
              <a:gdLst>
                <a:gd name="T0" fmla="*/ 17 w 78"/>
                <a:gd name="T1" fmla="*/ 40 h 80"/>
                <a:gd name="T2" fmla="*/ 41 w 78"/>
                <a:gd name="T3" fmla="*/ 67 h 80"/>
                <a:gd name="T4" fmla="*/ 63 w 78"/>
                <a:gd name="T5" fmla="*/ 40 h 80"/>
                <a:gd name="T6" fmla="*/ 40 w 78"/>
                <a:gd name="T7" fmla="*/ 14 h 80"/>
                <a:gd name="T8" fmla="*/ 17 w 78"/>
                <a:gd name="T9" fmla="*/ 40 h 80"/>
                <a:gd name="T10" fmla="*/ 78 w 78"/>
                <a:gd name="T11" fmla="*/ 1 h 80"/>
                <a:gd name="T12" fmla="*/ 78 w 78"/>
                <a:gd name="T13" fmla="*/ 79 h 80"/>
                <a:gd name="T14" fmla="*/ 62 w 78"/>
                <a:gd name="T15" fmla="*/ 79 h 80"/>
                <a:gd name="T16" fmla="*/ 62 w 78"/>
                <a:gd name="T17" fmla="*/ 73 h 80"/>
                <a:gd name="T18" fmla="*/ 37 w 78"/>
                <a:gd name="T19" fmla="*/ 80 h 80"/>
                <a:gd name="T20" fmla="*/ 0 w 78"/>
                <a:gd name="T21" fmla="*/ 40 h 80"/>
                <a:gd name="T22" fmla="*/ 40 w 78"/>
                <a:gd name="T23" fmla="*/ 0 h 80"/>
                <a:gd name="T24" fmla="*/ 62 w 78"/>
                <a:gd name="T25" fmla="*/ 7 h 80"/>
                <a:gd name="T26" fmla="*/ 62 w 78"/>
                <a:gd name="T27" fmla="*/ 1 h 80"/>
                <a:gd name="T28" fmla="*/ 78 w 78"/>
                <a:gd name="T29" fmla="*/ 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80">
                  <a:moveTo>
                    <a:pt x="17" y="40"/>
                  </a:moveTo>
                  <a:cubicBezTo>
                    <a:pt x="17" y="56"/>
                    <a:pt x="26" y="67"/>
                    <a:pt x="41" y="67"/>
                  </a:cubicBezTo>
                  <a:cubicBezTo>
                    <a:pt x="55" y="67"/>
                    <a:pt x="63" y="56"/>
                    <a:pt x="63" y="40"/>
                  </a:cubicBezTo>
                  <a:cubicBezTo>
                    <a:pt x="63" y="24"/>
                    <a:pt x="54" y="14"/>
                    <a:pt x="40" y="14"/>
                  </a:cubicBezTo>
                  <a:cubicBezTo>
                    <a:pt x="26" y="14"/>
                    <a:pt x="17" y="25"/>
                    <a:pt x="17" y="40"/>
                  </a:cubicBezTo>
                  <a:moveTo>
                    <a:pt x="78" y="1"/>
                  </a:moveTo>
                  <a:cubicBezTo>
                    <a:pt x="78" y="79"/>
                    <a:pt x="78" y="79"/>
                    <a:pt x="78" y="79"/>
                  </a:cubicBezTo>
                  <a:cubicBezTo>
                    <a:pt x="62" y="79"/>
                    <a:pt x="62" y="79"/>
                    <a:pt x="62" y="79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55" y="78"/>
                    <a:pt x="46" y="80"/>
                    <a:pt x="37" y="80"/>
                  </a:cubicBezTo>
                  <a:cubicBezTo>
                    <a:pt x="16" y="80"/>
                    <a:pt x="0" y="65"/>
                    <a:pt x="0" y="40"/>
                  </a:cubicBezTo>
                  <a:cubicBezTo>
                    <a:pt x="0" y="13"/>
                    <a:pt x="21" y="0"/>
                    <a:pt x="40" y="0"/>
                  </a:cubicBezTo>
                  <a:cubicBezTo>
                    <a:pt x="49" y="0"/>
                    <a:pt x="56" y="3"/>
                    <a:pt x="62" y="7"/>
                  </a:cubicBezTo>
                  <a:cubicBezTo>
                    <a:pt x="62" y="1"/>
                    <a:pt x="62" y="1"/>
                    <a:pt x="62" y="1"/>
                  </a:cubicBezTo>
                  <a:lnTo>
                    <a:pt x="78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9" name="Freeform 10"/>
            <p:cNvSpPr>
              <a:spLocks noEditPoints="1"/>
            </p:cNvSpPr>
            <p:nvPr/>
          </p:nvSpPr>
          <p:spPr bwMode="gray">
            <a:xfrm>
              <a:off x="2484438" y="1328738"/>
              <a:ext cx="255588" cy="363537"/>
            </a:xfrm>
            <a:custGeom>
              <a:avLst/>
              <a:gdLst>
                <a:gd name="T0" fmla="*/ 18 w 78"/>
                <a:gd name="T1" fmla="*/ 69 h 109"/>
                <a:gd name="T2" fmla="*/ 41 w 78"/>
                <a:gd name="T3" fmla="*/ 95 h 109"/>
                <a:gd name="T4" fmla="*/ 63 w 78"/>
                <a:gd name="T5" fmla="*/ 69 h 109"/>
                <a:gd name="T6" fmla="*/ 40 w 78"/>
                <a:gd name="T7" fmla="*/ 42 h 109"/>
                <a:gd name="T8" fmla="*/ 18 w 78"/>
                <a:gd name="T9" fmla="*/ 69 h 109"/>
                <a:gd name="T10" fmla="*/ 78 w 78"/>
                <a:gd name="T11" fmla="*/ 0 h 109"/>
                <a:gd name="T12" fmla="*/ 78 w 78"/>
                <a:gd name="T13" fmla="*/ 107 h 109"/>
                <a:gd name="T14" fmla="*/ 62 w 78"/>
                <a:gd name="T15" fmla="*/ 107 h 109"/>
                <a:gd name="T16" fmla="*/ 62 w 78"/>
                <a:gd name="T17" fmla="*/ 101 h 109"/>
                <a:gd name="T18" fmla="*/ 38 w 78"/>
                <a:gd name="T19" fmla="*/ 109 h 109"/>
                <a:gd name="T20" fmla="*/ 0 w 78"/>
                <a:gd name="T21" fmla="*/ 69 h 109"/>
                <a:gd name="T22" fmla="*/ 40 w 78"/>
                <a:gd name="T23" fmla="*/ 28 h 109"/>
                <a:gd name="T24" fmla="*/ 62 w 78"/>
                <a:gd name="T25" fmla="*/ 35 h 109"/>
                <a:gd name="T26" fmla="*/ 62 w 78"/>
                <a:gd name="T27" fmla="*/ 0 h 109"/>
                <a:gd name="T28" fmla="*/ 78 w 78"/>
                <a:gd name="T2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109">
                  <a:moveTo>
                    <a:pt x="18" y="69"/>
                  </a:moveTo>
                  <a:cubicBezTo>
                    <a:pt x="18" y="84"/>
                    <a:pt x="26" y="95"/>
                    <a:pt x="41" y="95"/>
                  </a:cubicBezTo>
                  <a:cubicBezTo>
                    <a:pt x="55" y="95"/>
                    <a:pt x="63" y="84"/>
                    <a:pt x="63" y="69"/>
                  </a:cubicBezTo>
                  <a:cubicBezTo>
                    <a:pt x="63" y="53"/>
                    <a:pt x="54" y="42"/>
                    <a:pt x="40" y="42"/>
                  </a:cubicBezTo>
                  <a:cubicBezTo>
                    <a:pt x="27" y="42"/>
                    <a:pt x="18" y="53"/>
                    <a:pt x="18" y="69"/>
                  </a:cubicBezTo>
                  <a:moveTo>
                    <a:pt x="78" y="0"/>
                  </a:moveTo>
                  <a:cubicBezTo>
                    <a:pt x="78" y="107"/>
                    <a:pt x="78" y="107"/>
                    <a:pt x="78" y="107"/>
                  </a:cubicBezTo>
                  <a:cubicBezTo>
                    <a:pt x="62" y="107"/>
                    <a:pt x="62" y="107"/>
                    <a:pt x="62" y="107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55" y="106"/>
                    <a:pt x="47" y="109"/>
                    <a:pt x="38" y="109"/>
                  </a:cubicBezTo>
                  <a:cubicBezTo>
                    <a:pt x="16" y="109"/>
                    <a:pt x="0" y="93"/>
                    <a:pt x="0" y="69"/>
                  </a:cubicBezTo>
                  <a:cubicBezTo>
                    <a:pt x="0" y="42"/>
                    <a:pt x="21" y="28"/>
                    <a:pt x="40" y="28"/>
                  </a:cubicBezTo>
                  <a:cubicBezTo>
                    <a:pt x="49" y="28"/>
                    <a:pt x="56" y="31"/>
                    <a:pt x="62" y="35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0" name="Freeform 11"/>
            <p:cNvSpPr/>
            <p:nvPr/>
          </p:nvSpPr>
          <p:spPr bwMode="gray">
            <a:xfrm>
              <a:off x="2333625" y="1422400"/>
              <a:ext cx="150813" cy="263525"/>
            </a:xfrm>
            <a:custGeom>
              <a:avLst/>
              <a:gdLst>
                <a:gd name="T0" fmla="*/ 33 w 46"/>
                <a:gd name="T1" fmla="*/ 0 h 79"/>
                <a:gd name="T2" fmla="*/ 33 w 46"/>
                <a:gd name="T3" fmla="*/ 0 h 79"/>
                <a:gd name="T4" fmla="*/ 33 w 46"/>
                <a:gd name="T5" fmla="*/ 0 h 79"/>
                <a:gd name="T6" fmla="*/ 33 w 46"/>
                <a:gd name="T7" fmla="*/ 0 h 79"/>
                <a:gd name="T8" fmla="*/ 16 w 46"/>
                <a:gd name="T9" fmla="*/ 8 h 79"/>
                <a:gd name="T10" fmla="*/ 16 w 46"/>
                <a:gd name="T11" fmla="*/ 1 h 79"/>
                <a:gd name="T12" fmla="*/ 0 w 46"/>
                <a:gd name="T13" fmla="*/ 1 h 79"/>
                <a:gd name="T14" fmla="*/ 0 w 46"/>
                <a:gd name="T15" fmla="*/ 79 h 79"/>
                <a:gd name="T16" fmla="*/ 16 w 46"/>
                <a:gd name="T17" fmla="*/ 79 h 79"/>
                <a:gd name="T18" fmla="*/ 16 w 46"/>
                <a:gd name="T19" fmla="*/ 36 h 79"/>
                <a:gd name="T20" fmla="*/ 33 w 46"/>
                <a:gd name="T21" fmla="*/ 16 h 79"/>
                <a:gd name="T22" fmla="*/ 40 w 46"/>
                <a:gd name="T23" fmla="*/ 17 h 79"/>
                <a:gd name="T24" fmla="*/ 46 w 46"/>
                <a:gd name="T25" fmla="*/ 3 h 79"/>
                <a:gd name="T26" fmla="*/ 33 w 46"/>
                <a:gd name="T2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9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0"/>
                    <a:pt x="21" y="0"/>
                    <a:pt x="16" y="8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24"/>
                    <a:pt x="24" y="16"/>
                    <a:pt x="33" y="16"/>
                  </a:cubicBezTo>
                  <a:cubicBezTo>
                    <a:pt x="36" y="16"/>
                    <a:pt x="38" y="16"/>
                    <a:pt x="40" y="17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3" y="1"/>
                    <a:pt x="37" y="0"/>
                    <a:pt x="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1" name="Freeform 12"/>
            <p:cNvSpPr/>
            <p:nvPr/>
          </p:nvSpPr>
          <p:spPr bwMode="gray">
            <a:xfrm>
              <a:off x="1368425" y="1422400"/>
              <a:ext cx="150813" cy="263525"/>
            </a:xfrm>
            <a:custGeom>
              <a:avLst/>
              <a:gdLst>
                <a:gd name="T0" fmla="*/ 34 w 46"/>
                <a:gd name="T1" fmla="*/ 0 h 79"/>
                <a:gd name="T2" fmla="*/ 34 w 46"/>
                <a:gd name="T3" fmla="*/ 0 h 79"/>
                <a:gd name="T4" fmla="*/ 34 w 46"/>
                <a:gd name="T5" fmla="*/ 0 h 79"/>
                <a:gd name="T6" fmla="*/ 33 w 46"/>
                <a:gd name="T7" fmla="*/ 0 h 79"/>
                <a:gd name="T8" fmla="*/ 17 w 46"/>
                <a:gd name="T9" fmla="*/ 7 h 79"/>
                <a:gd name="T10" fmla="*/ 17 w 46"/>
                <a:gd name="T11" fmla="*/ 1 h 79"/>
                <a:gd name="T12" fmla="*/ 0 w 46"/>
                <a:gd name="T13" fmla="*/ 1 h 79"/>
                <a:gd name="T14" fmla="*/ 0 w 46"/>
                <a:gd name="T15" fmla="*/ 79 h 79"/>
                <a:gd name="T16" fmla="*/ 17 w 46"/>
                <a:gd name="T17" fmla="*/ 79 h 79"/>
                <a:gd name="T18" fmla="*/ 17 w 46"/>
                <a:gd name="T19" fmla="*/ 36 h 79"/>
                <a:gd name="T20" fmla="*/ 34 w 46"/>
                <a:gd name="T21" fmla="*/ 16 h 79"/>
                <a:gd name="T22" fmla="*/ 40 w 46"/>
                <a:gd name="T23" fmla="*/ 17 h 79"/>
                <a:gd name="T24" fmla="*/ 46 w 46"/>
                <a:gd name="T25" fmla="*/ 3 h 79"/>
                <a:gd name="T26" fmla="*/ 34 w 46"/>
                <a:gd name="T2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9"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22" y="0"/>
                    <a:pt x="17" y="7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24"/>
                    <a:pt x="24" y="16"/>
                    <a:pt x="34" y="16"/>
                  </a:cubicBezTo>
                  <a:cubicBezTo>
                    <a:pt x="36" y="16"/>
                    <a:pt x="38" y="16"/>
                    <a:pt x="40" y="17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4" y="1"/>
                    <a:pt x="38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1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noAutofit/>
          </a:bodyPr>
          <a:lstStyle/>
          <a:p>
            <a:pPr lvl="0" algn="ctr"/>
            <a:endParaRPr lang="en-US" sz="90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12191999" cy="6858000"/>
          </a:xfrm>
          <a:custGeom>
            <a:avLst/>
            <a:gdLst>
              <a:gd name="connsiteX0" fmla="*/ 11390578 w 12191999"/>
              <a:gd name="connsiteY0" fmla="*/ 461138 h 6858000"/>
              <a:gd name="connsiteX1" fmla="*/ 11460404 w 12191999"/>
              <a:gd name="connsiteY1" fmla="*/ 722002 h 6858000"/>
              <a:gd name="connsiteX2" fmla="*/ 11506652 w 12191999"/>
              <a:gd name="connsiteY2" fmla="*/ 722002 h 6858000"/>
              <a:gd name="connsiteX3" fmla="*/ 11568316 w 12191999"/>
              <a:gd name="connsiteY3" fmla="*/ 546984 h 6858000"/>
              <a:gd name="connsiteX4" fmla="*/ 11629980 w 12191999"/>
              <a:gd name="connsiteY4" fmla="*/ 722002 h 6858000"/>
              <a:gd name="connsiteX5" fmla="*/ 11676833 w 12191999"/>
              <a:gd name="connsiteY5" fmla="*/ 722002 h 6858000"/>
              <a:gd name="connsiteX6" fmla="*/ 11746054 w 12191999"/>
              <a:gd name="connsiteY6" fmla="*/ 461138 h 6858000"/>
              <a:gd name="connsiteX7" fmla="*/ 11686808 w 12191999"/>
              <a:gd name="connsiteY7" fmla="*/ 461138 h 6858000"/>
              <a:gd name="connsiteX8" fmla="*/ 11648117 w 12191999"/>
              <a:gd name="connsiteY8" fmla="*/ 637365 h 6858000"/>
              <a:gd name="connsiteX9" fmla="*/ 11587057 w 12191999"/>
              <a:gd name="connsiteY9" fmla="*/ 461138 h 6858000"/>
              <a:gd name="connsiteX10" fmla="*/ 11549575 w 12191999"/>
              <a:gd name="connsiteY10" fmla="*/ 461138 h 6858000"/>
              <a:gd name="connsiteX11" fmla="*/ 11488515 w 12191999"/>
              <a:gd name="connsiteY11" fmla="*/ 637365 h 6858000"/>
              <a:gd name="connsiteX12" fmla="*/ 11449824 w 12191999"/>
              <a:gd name="connsiteY12" fmla="*/ 461138 h 6858000"/>
              <a:gd name="connsiteX13" fmla="*/ 11694365 w 12191999"/>
              <a:gd name="connsiteY13" fmla="*/ 361387 h 6858000"/>
              <a:gd name="connsiteX14" fmla="*/ 11694365 w 12191999"/>
              <a:gd name="connsiteY14" fmla="*/ 416703 h 6858000"/>
              <a:gd name="connsiteX15" fmla="*/ 11749077 w 12191999"/>
              <a:gd name="connsiteY15" fmla="*/ 416703 h 6858000"/>
              <a:gd name="connsiteX16" fmla="*/ 11749077 w 12191999"/>
              <a:gd name="connsiteY16" fmla="*/ 361387 h 6858000"/>
              <a:gd name="connsiteX17" fmla="*/ 0 w 12191999"/>
              <a:gd name="connsiteY17" fmla="*/ 0 h 6858000"/>
              <a:gd name="connsiteX18" fmla="*/ 12191999 w 12191999"/>
              <a:gd name="connsiteY18" fmla="*/ 0 h 6858000"/>
              <a:gd name="connsiteX19" fmla="*/ 12191999 w 12191999"/>
              <a:gd name="connsiteY19" fmla="*/ 6151912 h 6858000"/>
              <a:gd name="connsiteX20" fmla="*/ 423864 w 12191999"/>
              <a:gd name="connsiteY20" fmla="*/ 6858000 h 6858000"/>
              <a:gd name="connsiteX21" fmla="*/ 0 w 12191999"/>
              <a:gd name="connsiteY2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6858000">
                <a:moveTo>
                  <a:pt x="11390578" y="461138"/>
                </a:moveTo>
                <a:lnTo>
                  <a:pt x="11460404" y="722002"/>
                </a:lnTo>
                <a:lnTo>
                  <a:pt x="11506652" y="722002"/>
                </a:lnTo>
                <a:lnTo>
                  <a:pt x="11568316" y="546984"/>
                </a:lnTo>
                <a:lnTo>
                  <a:pt x="11629980" y="722002"/>
                </a:lnTo>
                <a:lnTo>
                  <a:pt x="11676833" y="722002"/>
                </a:lnTo>
                <a:lnTo>
                  <a:pt x="11746054" y="461138"/>
                </a:lnTo>
                <a:lnTo>
                  <a:pt x="11686808" y="461138"/>
                </a:lnTo>
                <a:lnTo>
                  <a:pt x="11648117" y="637365"/>
                </a:lnTo>
                <a:lnTo>
                  <a:pt x="11587057" y="461138"/>
                </a:lnTo>
                <a:lnTo>
                  <a:pt x="11549575" y="461138"/>
                </a:lnTo>
                <a:lnTo>
                  <a:pt x="11488515" y="637365"/>
                </a:lnTo>
                <a:lnTo>
                  <a:pt x="11449824" y="461138"/>
                </a:lnTo>
                <a:close/>
                <a:moveTo>
                  <a:pt x="11694365" y="361387"/>
                </a:moveTo>
                <a:lnTo>
                  <a:pt x="11694365" y="416703"/>
                </a:lnTo>
                <a:lnTo>
                  <a:pt x="11749077" y="416703"/>
                </a:lnTo>
                <a:lnTo>
                  <a:pt x="11749077" y="3613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151912"/>
                </a:lnTo>
                <a:lnTo>
                  <a:pt x="42386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bIns="720000"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Freeform 18"/>
          <p:cNvSpPr/>
          <p:nvPr/>
        </p:nvSpPr>
        <p:spPr bwMode="gray">
          <a:xfrm>
            <a:off x="423864" y="6151912"/>
            <a:ext cx="11768137" cy="706088"/>
          </a:xfrm>
          <a:custGeom>
            <a:avLst/>
            <a:gdLst>
              <a:gd name="connsiteX0" fmla="*/ 11768137 w 11768137"/>
              <a:gd name="connsiteY0" fmla="*/ 0 h 706088"/>
              <a:gd name="connsiteX1" fmla="*/ 11768137 w 11768137"/>
              <a:gd name="connsiteY1" fmla="*/ 706088 h 706088"/>
              <a:gd name="connsiteX2" fmla="*/ 0 w 11768137"/>
              <a:gd name="connsiteY2" fmla="*/ 706088 h 70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68137" h="706088">
                <a:moveTo>
                  <a:pt x="11768137" y="0"/>
                </a:moveTo>
                <a:lnTo>
                  <a:pt x="11768137" y="706088"/>
                </a:lnTo>
                <a:lnTo>
                  <a:pt x="0" y="7060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 bwMode="gray">
          <a:xfrm>
            <a:off x="11390578" y="361387"/>
            <a:ext cx="358499" cy="360615"/>
            <a:chOff x="13652500" y="693738"/>
            <a:chExt cx="1882776" cy="1893887"/>
          </a:xfrm>
        </p:grpSpPr>
        <p:sp>
          <p:nvSpPr>
            <p:cNvPr id="22" name="Freeform 10"/>
            <p:cNvSpPr/>
            <p:nvPr/>
          </p:nvSpPr>
          <p:spPr bwMode="gray">
            <a:xfrm>
              <a:off x="13652500" y="1217613"/>
              <a:ext cx="1866900" cy="1370012"/>
            </a:xfrm>
            <a:custGeom>
              <a:avLst/>
              <a:gdLst>
                <a:gd name="T0" fmla="*/ 980 w 1176"/>
                <a:gd name="T1" fmla="*/ 0 h 863"/>
                <a:gd name="T2" fmla="*/ 852 w 1176"/>
                <a:gd name="T3" fmla="*/ 583 h 863"/>
                <a:gd name="T4" fmla="*/ 650 w 1176"/>
                <a:gd name="T5" fmla="*/ 0 h 863"/>
                <a:gd name="T6" fmla="*/ 526 w 1176"/>
                <a:gd name="T7" fmla="*/ 0 h 863"/>
                <a:gd name="T8" fmla="*/ 324 w 1176"/>
                <a:gd name="T9" fmla="*/ 583 h 863"/>
                <a:gd name="T10" fmla="*/ 196 w 1176"/>
                <a:gd name="T11" fmla="*/ 0 h 863"/>
                <a:gd name="T12" fmla="*/ 0 w 1176"/>
                <a:gd name="T13" fmla="*/ 0 h 863"/>
                <a:gd name="T14" fmla="*/ 231 w 1176"/>
                <a:gd name="T15" fmla="*/ 863 h 863"/>
                <a:gd name="T16" fmla="*/ 384 w 1176"/>
                <a:gd name="T17" fmla="*/ 863 h 863"/>
                <a:gd name="T18" fmla="*/ 588 w 1176"/>
                <a:gd name="T19" fmla="*/ 284 h 863"/>
                <a:gd name="T20" fmla="*/ 792 w 1176"/>
                <a:gd name="T21" fmla="*/ 863 h 863"/>
                <a:gd name="T22" fmla="*/ 947 w 1176"/>
                <a:gd name="T23" fmla="*/ 863 h 863"/>
                <a:gd name="T24" fmla="*/ 1176 w 1176"/>
                <a:gd name="T25" fmla="*/ 0 h 863"/>
                <a:gd name="T26" fmla="*/ 980 w 1176"/>
                <a:gd name="T27" fmla="*/ 0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76" h="863">
                  <a:moveTo>
                    <a:pt x="980" y="0"/>
                  </a:moveTo>
                  <a:lnTo>
                    <a:pt x="852" y="583"/>
                  </a:lnTo>
                  <a:lnTo>
                    <a:pt x="650" y="0"/>
                  </a:lnTo>
                  <a:lnTo>
                    <a:pt x="526" y="0"/>
                  </a:lnTo>
                  <a:lnTo>
                    <a:pt x="324" y="583"/>
                  </a:lnTo>
                  <a:lnTo>
                    <a:pt x="196" y="0"/>
                  </a:lnTo>
                  <a:lnTo>
                    <a:pt x="0" y="0"/>
                  </a:lnTo>
                  <a:lnTo>
                    <a:pt x="231" y="863"/>
                  </a:lnTo>
                  <a:lnTo>
                    <a:pt x="384" y="863"/>
                  </a:lnTo>
                  <a:lnTo>
                    <a:pt x="588" y="284"/>
                  </a:lnTo>
                  <a:lnTo>
                    <a:pt x="792" y="863"/>
                  </a:lnTo>
                  <a:lnTo>
                    <a:pt x="947" y="863"/>
                  </a:lnTo>
                  <a:lnTo>
                    <a:pt x="1176" y="0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FF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gray">
            <a:xfrm>
              <a:off x="15247938" y="693738"/>
              <a:ext cx="287338" cy="290512"/>
            </a:xfrm>
            <a:prstGeom prst="rect">
              <a:avLst/>
            </a:prstGeom>
            <a:solidFill>
              <a:srgbClr val="FF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 bwMode="gray">
          <a:xfrm>
            <a:off x="1392913" y="2740839"/>
            <a:ext cx="4703087" cy="997196"/>
          </a:xfrm>
        </p:spPr>
        <p:txBody>
          <a:bodyPr wrap="square" anchor="t" anchorCtr="0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771524" y="2740839"/>
            <a:ext cx="451898" cy="41908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accent2"/>
                </a:solidFill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2"/>
                </a:solidFill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2"/>
                </a:solidFill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2"/>
                </a:solidFill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2"/>
                </a:solidFill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2"/>
                </a:solidFill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2"/>
                </a:solidFill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2"/>
                </a:solidFill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1080DC27-4584-445D-9173-61DA4269FF48}" type="datetime1">
              <a:rPr lang="de-DE" smtClean="0"/>
              <a:t>03.11.2019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© Wirecard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F36758-3E37-4C6C-B305-637A2010632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7"/>
          <p:cNvSpPr/>
          <p:nvPr/>
        </p:nvSpPr>
        <p:spPr bwMode="gray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rgbClr val="DEDFE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noAutofit/>
          </a:bodyPr>
          <a:lstStyle/>
          <a:p>
            <a:pPr lvl="0" algn="ctr"/>
            <a:endParaRPr lang="en-US" sz="90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12191999" cy="6858000"/>
          </a:xfrm>
          <a:custGeom>
            <a:avLst/>
            <a:gdLst>
              <a:gd name="connsiteX0" fmla="*/ 11390578 w 12191999"/>
              <a:gd name="connsiteY0" fmla="*/ 461138 h 6858000"/>
              <a:gd name="connsiteX1" fmla="*/ 11460404 w 12191999"/>
              <a:gd name="connsiteY1" fmla="*/ 722002 h 6858000"/>
              <a:gd name="connsiteX2" fmla="*/ 11506652 w 12191999"/>
              <a:gd name="connsiteY2" fmla="*/ 722002 h 6858000"/>
              <a:gd name="connsiteX3" fmla="*/ 11568316 w 12191999"/>
              <a:gd name="connsiteY3" fmla="*/ 546984 h 6858000"/>
              <a:gd name="connsiteX4" fmla="*/ 11629980 w 12191999"/>
              <a:gd name="connsiteY4" fmla="*/ 722002 h 6858000"/>
              <a:gd name="connsiteX5" fmla="*/ 11676833 w 12191999"/>
              <a:gd name="connsiteY5" fmla="*/ 722002 h 6858000"/>
              <a:gd name="connsiteX6" fmla="*/ 11746054 w 12191999"/>
              <a:gd name="connsiteY6" fmla="*/ 461138 h 6858000"/>
              <a:gd name="connsiteX7" fmla="*/ 11686808 w 12191999"/>
              <a:gd name="connsiteY7" fmla="*/ 461138 h 6858000"/>
              <a:gd name="connsiteX8" fmla="*/ 11648117 w 12191999"/>
              <a:gd name="connsiteY8" fmla="*/ 637365 h 6858000"/>
              <a:gd name="connsiteX9" fmla="*/ 11587057 w 12191999"/>
              <a:gd name="connsiteY9" fmla="*/ 461138 h 6858000"/>
              <a:gd name="connsiteX10" fmla="*/ 11549575 w 12191999"/>
              <a:gd name="connsiteY10" fmla="*/ 461138 h 6858000"/>
              <a:gd name="connsiteX11" fmla="*/ 11488515 w 12191999"/>
              <a:gd name="connsiteY11" fmla="*/ 637365 h 6858000"/>
              <a:gd name="connsiteX12" fmla="*/ 11449824 w 12191999"/>
              <a:gd name="connsiteY12" fmla="*/ 461138 h 6858000"/>
              <a:gd name="connsiteX13" fmla="*/ 11694365 w 12191999"/>
              <a:gd name="connsiteY13" fmla="*/ 361387 h 6858000"/>
              <a:gd name="connsiteX14" fmla="*/ 11694365 w 12191999"/>
              <a:gd name="connsiteY14" fmla="*/ 416703 h 6858000"/>
              <a:gd name="connsiteX15" fmla="*/ 11749077 w 12191999"/>
              <a:gd name="connsiteY15" fmla="*/ 416703 h 6858000"/>
              <a:gd name="connsiteX16" fmla="*/ 11749077 w 12191999"/>
              <a:gd name="connsiteY16" fmla="*/ 361387 h 6858000"/>
              <a:gd name="connsiteX17" fmla="*/ 0 w 12191999"/>
              <a:gd name="connsiteY17" fmla="*/ 0 h 6858000"/>
              <a:gd name="connsiteX18" fmla="*/ 12191999 w 12191999"/>
              <a:gd name="connsiteY18" fmla="*/ 0 h 6858000"/>
              <a:gd name="connsiteX19" fmla="*/ 12191999 w 12191999"/>
              <a:gd name="connsiteY19" fmla="*/ 6151912 h 6858000"/>
              <a:gd name="connsiteX20" fmla="*/ 423864 w 12191999"/>
              <a:gd name="connsiteY20" fmla="*/ 6858000 h 6858000"/>
              <a:gd name="connsiteX21" fmla="*/ 0 w 12191999"/>
              <a:gd name="connsiteY2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6858000">
                <a:moveTo>
                  <a:pt x="11390578" y="461138"/>
                </a:moveTo>
                <a:lnTo>
                  <a:pt x="11460404" y="722002"/>
                </a:lnTo>
                <a:lnTo>
                  <a:pt x="11506652" y="722002"/>
                </a:lnTo>
                <a:lnTo>
                  <a:pt x="11568316" y="546984"/>
                </a:lnTo>
                <a:lnTo>
                  <a:pt x="11629980" y="722002"/>
                </a:lnTo>
                <a:lnTo>
                  <a:pt x="11676833" y="722002"/>
                </a:lnTo>
                <a:lnTo>
                  <a:pt x="11746054" y="461138"/>
                </a:lnTo>
                <a:lnTo>
                  <a:pt x="11686808" y="461138"/>
                </a:lnTo>
                <a:lnTo>
                  <a:pt x="11648117" y="637365"/>
                </a:lnTo>
                <a:lnTo>
                  <a:pt x="11587057" y="461138"/>
                </a:lnTo>
                <a:lnTo>
                  <a:pt x="11549575" y="461138"/>
                </a:lnTo>
                <a:lnTo>
                  <a:pt x="11488515" y="637365"/>
                </a:lnTo>
                <a:lnTo>
                  <a:pt x="11449824" y="461138"/>
                </a:lnTo>
                <a:close/>
                <a:moveTo>
                  <a:pt x="11694365" y="361387"/>
                </a:moveTo>
                <a:lnTo>
                  <a:pt x="11694365" y="416703"/>
                </a:lnTo>
                <a:lnTo>
                  <a:pt x="11749077" y="416703"/>
                </a:lnTo>
                <a:lnTo>
                  <a:pt x="11749077" y="3613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151912"/>
                </a:lnTo>
                <a:lnTo>
                  <a:pt x="42386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bIns="720000"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Freeform 18"/>
          <p:cNvSpPr/>
          <p:nvPr/>
        </p:nvSpPr>
        <p:spPr bwMode="gray">
          <a:xfrm>
            <a:off x="423864" y="6151912"/>
            <a:ext cx="11768137" cy="706088"/>
          </a:xfrm>
          <a:custGeom>
            <a:avLst/>
            <a:gdLst>
              <a:gd name="connsiteX0" fmla="*/ 11768137 w 11768137"/>
              <a:gd name="connsiteY0" fmla="*/ 0 h 706088"/>
              <a:gd name="connsiteX1" fmla="*/ 11768137 w 11768137"/>
              <a:gd name="connsiteY1" fmla="*/ 706088 h 706088"/>
              <a:gd name="connsiteX2" fmla="*/ 0 w 11768137"/>
              <a:gd name="connsiteY2" fmla="*/ 706088 h 70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68137" h="706088">
                <a:moveTo>
                  <a:pt x="11768137" y="0"/>
                </a:moveTo>
                <a:lnTo>
                  <a:pt x="11768137" y="706088"/>
                </a:lnTo>
                <a:lnTo>
                  <a:pt x="0" y="7060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 bwMode="gray">
          <a:xfrm>
            <a:off x="11390578" y="361387"/>
            <a:ext cx="358499" cy="360615"/>
            <a:chOff x="13652500" y="693738"/>
            <a:chExt cx="1882776" cy="1893887"/>
          </a:xfrm>
        </p:grpSpPr>
        <p:sp>
          <p:nvSpPr>
            <p:cNvPr id="22" name="Freeform 10"/>
            <p:cNvSpPr/>
            <p:nvPr/>
          </p:nvSpPr>
          <p:spPr bwMode="gray">
            <a:xfrm>
              <a:off x="13652500" y="1217613"/>
              <a:ext cx="1866900" cy="1370012"/>
            </a:xfrm>
            <a:custGeom>
              <a:avLst/>
              <a:gdLst>
                <a:gd name="T0" fmla="*/ 980 w 1176"/>
                <a:gd name="T1" fmla="*/ 0 h 863"/>
                <a:gd name="T2" fmla="*/ 852 w 1176"/>
                <a:gd name="T3" fmla="*/ 583 h 863"/>
                <a:gd name="T4" fmla="*/ 650 w 1176"/>
                <a:gd name="T5" fmla="*/ 0 h 863"/>
                <a:gd name="T6" fmla="*/ 526 w 1176"/>
                <a:gd name="T7" fmla="*/ 0 h 863"/>
                <a:gd name="T8" fmla="*/ 324 w 1176"/>
                <a:gd name="T9" fmla="*/ 583 h 863"/>
                <a:gd name="T10" fmla="*/ 196 w 1176"/>
                <a:gd name="T11" fmla="*/ 0 h 863"/>
                <a:gd name="T12" fmla="*/ 0 w 1176"/>
                <a:gd name="T13" fmla="*/ 0 h 863"/>
                <a:gd name="T14" fmla="*/ 231 w 1176"/>
                <a:gd name="T15" fmla="*/ 863 h 863"/>
                <a:gd name="T16" fmla="*/ 384 w 1176"/>
                <a:gd name="T17" fmla="*/ 863 h 863"/>
                <a:gd name="T18" fmla="*/ 588 w 1176"/>
                <a:gd name="T19" fmla="*/ 284 h 863"/>
                <a:gd name="T20" fmla="*/ 792 w 1176"/>
                <a:gd name="T21" fmla="*/ 863 h 863"/>
                <a:gd name="T22" fmla="*/ 947 w 1176"/>
                <a:gd name="T23" fmla="*/ 863 h 863"/>
                <a:gd name="T24" fmla="*/ 1176 w 1176"/>
                <a:gd name="T25" fmla="*/ 0 h 863"/>
                <a:gd name="T26" fmla="*/ 980 w 1176"/>
                <a:gd name="T27" fmla="*/ 0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76" h="863">
                  <a:moveTo>
                    <a:pt x="980" y="0"/>
                  </a:moveTo>
                  <a:lnTo>
                    <a:pt x="852" y="583"/>
                  </a:lnTo>
                  <a:lnTo>
                    <a:pt x="650" y="0"/>
                  </a:lnTo>
                  <a:lnTo>
                    <a:pt x="526" y="0"/>
                  </a:lnTo>
                  <a:lnTo>
                    <a:pt x="324" y="583"/>
                  </a:lnTo>
                  <a:lnTo>
                    <a:pt x="196" y="0"/>
                  </a:lnTo>
                  <a:lnTo>
                    <a:pt x="0" y="0"/>
                  </a:lnTo>
                  <a:lnTo>
                    <a:pt x="231" y="863"/>
                  </a:lnTo>
                  <a:lnTo>
                    <a:pt x="384" y="863"/>
                  </a:lnTo>
                  <a:lnTo>
                    <a:pt x="588" y="284"/>
                  </a:lnTo>
                  <a:lnTo>
                    <a:pt x="792" y="863"/>
                  </a:lnTo>
                  <a:lnTo>
                    <a:pt x="947" y="863"/>
                  </a:lnTo>
                  <a:lnTo>
                    <a:pt x="1176" y="0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FF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gray">
            <a:xfrm>
              <a:off x="15247938" y="693738"/>
              <a:ext cx="287338" cy="290512"/>
            </a:xfrm>
            <a:prstGeom prst="rect">
              <a:avLst/>
            </a:prstGeom>
            <a:solidFill>
              <a:srgbClr val="FF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 bwMode="gray">
          <a:xfrm>
            <a:off x="1392913" y="2740839"/>
            <a:ext cx="4703087" cy="997196"/>
          </a:xfrm>
        </p:spPr>
        <p:txBody>
          <a:bodyPr wrap="square" anchor="t" anchorCtr="0">
            <a:sp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771524" y="2740839"/>
            <a:ext cx="451897" cy="417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accent2"/>
                </a:solidFill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2"/>
                </a:solidFill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2"/>
                </a:solidFill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2"/>
                </a:solidFill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2"/>
                </a:solidFill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2"/>
                </a:solidFill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2"/>
                </a:solidFill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2"/>
                </a:solidFill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080DC27-4584-445D-9173-61DA4269FF48}" type="datetime1">
              <a:rPr lang="de-DE" smtClean="0"/>
              <a:t>03.11.2019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© Wirecard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F36758-3E37-4C6C-B305-637A2010632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7"/>
          <p:cNvSpPr/>
          <p:nvPr/>
        </p:nvSpPr>
        <p:spPr bwMode="gray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rgbClr val="DEDFE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noAutofit/>
          </a:bodyPr>
          <a:lstStyle/>
          <a:p>
            <a:pPr lvl="0" algn="ctr"/>
            <a:endParaRPr lang="en-US" sz="900" dirty="0"/>
          </a:p>
        </p:txBody>
      </p:sp>
      <p:sp>
        <p:nvSpPr>
          <p:cNvPr id="23" name="Freeform 22"/>
          <p:cNvSpPr/>
          <p:nvPr/>
        </p:nvSpPr>
        <p:spPr bwMode="gray">
          <a:xfrm>
            <a:off x="423864" y="6151912"/>
            <a:ext cx="11768137" cy="706088"/>
          </a:xfrm>
          <a:custGeom>
            <a:avLst/>
            <a:gdLst>
              <a:gd name="connsiteX0" fmla="*/ 11768137 w 11768137"/>
              <a:gd name="connsiteY0" fmla="*/ 0 h 706088"/>
              <a:gd name="connsiteX1" fmla="*/ 11768137 w 11768137"/>
              <a:gd name="connsiteY1" fmla="*/ 706088 h 706088"/>
              <a:gd name="connsiteX2" fmla="*/ 0 w 11768137"/>
              <a:gd name="connsiteY2" fmla="*/ 706088 h 70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68137" h="706088">
                <a:moveTo>
                  <a:pt x="11768137" y="0"/>
                </a:moveTo>
                <a:lnTo>
                  <a:pt x="11768137" y="706088"/>
                </a:lnTo>
                <a:lnTo>
                  <a:pt x="0" y="7060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 bwMode="gray">
          <a:xfrm>
            <a:off x="1261150" y="1405647"/>
            <a:ext cx="9669700" cy="338554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 bwMode="gray">
          <a:xfrm>
            <a:off x="1261150" y="546781"/>
            <a:ext cx="9669700" cy="6463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 bwMode="gray">
          <a:xfrm>
            <a:off x="414340" y="2058200"/>
            <a:ext cx="11332367" cy="387140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fld id="{02B43DCA-7BDC-487B-B42C-B1D91C808BA3}" type="datetime1">
              <a:rPr lang="de-DE" smtClean="0"/>
              <a:t>03.11.2019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/>
              <a:t>© Wirecard 2019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A0F36758-3E37-4C6C-B305-637A2010632D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 bwMode="gray">
          <a:xfrm>
            <a:off x="11390578" y="361387"/>
            <a:ext cx="358499" cy="360615"/>
            <a:chOff x="13652500" y="693738"/>
            <a:chExt cx="1882776" cy="1893887"/>
          </a:xfrm>
        </p:grpSpPr>
        <p:sp>
          <p:nvSpPr>
            <p:cNvPr id="19" name="Freeform 10"/>
            <p:cNvSpPr/>
            <p:nvPr/>
          </p:nvSpPr>
          <p:spPr bwMode="gray">
            <a:xfrm>
              <a:off x="13652500" y="1217613"/>
              <a:ext cx="1866900" cy="1370012"/>
            </a:xfrm>
            <a:custGeom>
              <a:avLst/>
              <a:gdLst>
                <a:gd name="T0" fmla="*/ 980 w 1176"/>
                <a:gd name="T1" fmla="*/ 0 h 863"/>
                <a:gd name="T2" fmla="*/ 852 w 1176"/>
                <a:gd name="T3" fmla="*/ 583 h 863"/>
                <a:gd name="T4" fmla="*/ 650 w 1176"/>
                <a:gd name="T5" fmla="*/ 0 h 863"/>
                <a:gd name="T6" fmla="*/ 526 w 1176"/>
                <a:gd name="T7" fmla="*/ 0 h 863"/>
                <a:gd name="T8" fmla="*/ 324 w 1176"/>
                <a:gd name="T9" fmla="*/ 583 h 863"/>
                <a:gd name="T10" fmla="*/ 196 w 1176"/>
                <a:gd name="T11" fmla="*/ 0 h 863"/>
                <a:gd name="T12" fmla="*/ 0 w 1176"/>
                <a:gd name="T13" fmla="*/ 0 h 863"/>
                <a:gd name="T14" fmla="*/ 231 w 1176"/>
                <a:gd name="T15" fmla="*/ 863 h 863"/>
                <a:gd name="T16" fmla="*/ 384 w 1176"/>
                <a:gd name="T17" fmla="*/ 863 h 863"/>
                <a:gd name="T18" fmla="*/ 588 w 1176"/>
                <a:gd name="T19" fmla="*/ 284 h 863"/>
                <a:gd name="T20" fmla="*/ 792 w 1176"/>
                <a:gd name="T21" fmla="*/ 863 h 863"/>
                <a:gd name="T22" fmla="*/ 947 w 1176"/>
                <a:gd name="T23" fmla="*/ 863 h 863"/>
                <a:gd name="T24" fmla="*/ 1176 w 1176"/>
                <a:gd name="T25" fmla="*/ 0 h 863"/>
                <a:gd name="T26" fmla="*/ 980 w 1176"/>
                <a:gd name="T27" fmla="*/ 0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76" h="863">
                  <a:moveTo>
                    <a:pt x="980" y="0"/>
                  </a:moveTo>
                  <a:lnTo>
                    <a:pt x="852" y="583"/>
                  </a:lnTo>
                  <a:lnTo>
                    <a:pt x="650" y="0"/>
                  </a:lnTo>
                  <a:lnTo>
                    <a:pt x="526" y="0"/>
                  </a:lnTo>
                  <a:lnTo>
                    <a:pt x="324" y="583"/>
                  </a:lnTo>
                  <a:lnTo>
                    <a:pt x="196" y="0"/>
                  </a:lnTo>
                  <a:lnTo>
                    <a:pt x="0" y="0"/>
                  </a:lnTo>
                  <a:lnTo>
                    <a:pt x="231" y="863"/>
                  </a:lnTo>
                  <a:lnTo>
                    <a:pt x="384" y="863"/>
                  </a:lnTo>
                  <a:lnTo>
                    <a:pt x="588" y="284"/>
                  </a:lnTo>
                  <a:lnTo>
                    <a:pt x="792" y="863"/>
                  </a:lnTo>
                  <a:lnTo>
                    <a:pt x="947" y="863"/>
                  </a:lnTo>
                  <a:lnTo>
                    <a:pt x="1176" y="0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FF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gray">
            <a:xfrm>
              <a:off x="15247938" y="693738"/>
              <a:ext cx="287338" cy="290512"/>
            </a:xfrm>
            <a:prstGeom prst="rect">
              <a:avLst/>
            </a:prstGeom>
            <a:solidFill>
              <a:srgbClr val="FF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7"/>
          <p:cNvSpPr/>
          <p:nvPr/>
        </p:nvSpPr>
        <p:spPr bwMode="gray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rgbClr val="DEDFE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noAutofit/>
          </a:bodyPr>
          <a:lstStyle/>
          <a:p>
            <a:pPr lvl="0" algn="ctr"/>
            <a:endParaRPr lang="en-US" sz="900" dirty="0"/>
          </a:p>
        </p:txBody>
      </p:sp>
      <p:sp>
        <p:nvSpPr>
          <p:cNvPr id="15" name="Freeform 14"/>
          <p:cNvSpPr/>
          <p:nvPr/>
        </p:nvSpPr>
        <p:spPr bwMode="gray">
          <a:xfrm>
            <a:off x="423864" y="6151912"/>
            <a:ext cx="11768137" cy="706088"/>
          </a:xfrm>
          <a:custGeom>
            <a:avLst/>
            <a:gdLst>
              <a:gd name="connsiteX0" fmla="*/ 11768137 w 11768137"/>
              <a:gd name="connsiteY0" fmla="*/ 0 h 706088"/>
              <a:gd name="connsiteX1" fmla="*/ 11768137 w 11768137"/>
              <a:gd name="connsiteY1" fmla="*/ 706088 h 706088"/>
              <a:gd name="connsiteX2" fmla="*/ 0 w 11768137"/>
              <a:gd name="connsiteY2" fmla="*/ 706088 h 70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68137" h="706088">
                <a:moveTo>
                  <a:pt x="11768137" y="0"/>
                </a:moveTo>
                <a:lnTo>
                  <a:pt x="11768137" y="706088"/>
                </a:lnTo>
                <a:lnTo>
                  <a:pt x="0" y="7060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 bwMode="gray">
          <a:xfrm>
            <a:off x="1261150" y="1405647"/>
            <a:ext cx="9669700" cy="338554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 bwMode="gray">
          <a:xfrm>
            <a:off x="1261150" y="546781"/>
            <a:ext cx="9669700" cy="6463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4"/>
          </p:nvPr>
        </p:nvSpPr>
        <p:spPr bwMode="gray">
          <a:xfrm>
            <a:off x="414341" y="2058200"/>
            <a:ext cx="5320503" cy="387140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5"/>
          </p:nvPr>
        </p:nvSpPr>
        <p:spPr bwMode="gray">
          <a:xfrm>
            <a:off x="6445253" y="2058200"/>
            <a:ext cx="5301454" cy="387140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fld id="{F054C4DE-34F6-4E91-A64E-64EA0E0A0D10}" type="datetime1">
              <a:rPr lang="de-DE" smtClean="0"/>
              <a:t>03.11.2019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/>
              <a:t>© Wirecard 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A0F36758-3E37-4C6C-B305-637A2010632D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 bwMode="gray">
          <a:xfrm>
            <a:off x="11390578" y="361387"/>
            <a:ext cx="358499" cy="360615"/>
            <a:chOff x="13652500" y="693738"/>
            <a:chExt cx="1882776" cy="1893887"/>
          </a:xfrm>
        </p:grpSpPr>
        <p:sp>
          <p:nvSpPr>
            <p:cNvPr id="19" name="Freeform 10"/>
            <p:cNvSpPr/>
            <p:nvPr/>
          </p:nvSpPr>
          <p:spPr bwMode="gray">
            <a:xfrm>
              <a:off x="13652500" y="1217613"/>
              <a:ext cx="1866900" cy="1370012"/>
            </a:xfrm>
            <a:custGeom>
              <a:avLst/>
              <a:gdLst>
                <a:gd name="T0" fmla="*/ 980 w 1176"/>
                <a:gd name="T1" fmla="*/ 0 h 863"/>
                <a:gd name="T2" fmla="*/ 852 w 1176"/>
                <a:gd name="T3" fmla="*/ 583 h 863"/>
                <a:gd name="T4" fmla="*/ 650 w 1176"/>
                <a:gd name="T5" fmla="*/ 0 h 863"/>
                <a:gd name="T6" fmla="*/ 526 w 1176"/>
                <a:gd name="T7" fmla="*/ 0 h 863"/>
                <a:gd name="T8" fmla="*/ 324 w 1176"/>
                <a:gd name="T9" fmla="*/ 583 h 863"/>
                <a:gd name="T10" fmla="*/ 196 w 1176"/>
                <a:gd name="T11" fmla="*/ 0 h 863"/>
                <a:gd name="T12" fmla="*/ 0 w 1176"/>
                <a:gd name="T13" fmla="*/ 0 h 863"/>
                <a:gd name="T14" fmla="*/ 231 w 1176"/>
                <a:gd name="T15" fmla="*/ 863 h 863"/>
                <a:gd name="T16" fmla="*/ 384 w 1176"/>
                <a:gd name="T17" fmla="*/ 863 h 863"/>
                <a:gd name="T18" fmla="*/ 588 w 1176"/>
                <a:gd name="T19" fmla="*/ 284 h 863"/>
                <a:gd name="T20" fmla="*/ 792 w 1176"/>
                <a:gd name="T21" fmla="*/ 863 h 863"/>
                <a:gd name="T22" fmla="*/ 947 w 1176"/>
                <a:gd name="T23" fmla="*/ 863 h 863"/>
                <a:gd name="T24" fmla="*/ 1176 w 1176"/>
                <a:gd name="T25" fmla="*/ 0 h 863"/>
                <a:gd name="T26" fmla="*/ 980 w 1176"/>
                <a:gd name="T27" fmla="*/ 0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76" h="863">
                  <a:moveTo>
                    <a:pt x="980" y="0"/>
                  </a:moveTo>
                  <a:lnTo>
                    <a:pt x="852" y="583"/>
                  </a:lnTo>
                  <a:lnTo>
                    <a:pt x="650" y="0"/>
                  </a:lnTo>
                  <a:lnTo>
                    <a:pt x="526" y="0"/>
                  </a:lnTo>
                  <a:lnTo>
                    <a:pt x="324" y="583"/>
                  </a:lnTo>
                  <a:lnTo>
                    <a:pt x="196" y="0"/>
                  </a:lnTo>
                  <a:lnTo>
                    <a:pt x="0" y="0"/>
                  </a:lnTo>
                  <a:lnTo>
                    <a:pt x="231" y="863"/>
                  </a:lnTo>
                  <a:lnTo>
                    <a:pt x="384" y="863"/>
                  </a:lnTo>
                  <a:lnTo>
                    <a:pt x="588" y="284"/>
                  </a:lnTo>
                  <a:lnTo>
                    <a:pt x="792" y="863"/>
                  </a:lnTo>
                  <a:lnTo>
                    <a:pt x="947" y="863"/>
                  </a:lnTo>
                  <a:lnTo>
                    <a:pt x="1176" y="0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FF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gray">
            <a:xfrm>
              <a:off x="15247938" y="693738"/>
              <a:ext cx="287338" cy="290512"/>
            </a:xfrm>
            <a:prstGeom prst="rect">
              <a:avLst/>
            </a:prstGeom>
            <a:solidFill>
              <a:srgbClr val="FF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7"/>
          <p:cNvSpPr/>
          <p:nvPr/>
        </p:nvSpPr>
        <p:spPr bwMode="gray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rgbClr val="DEDFE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noAutofit/>
          </a:bodyPr>
          <a:lstStyle/>
          <a:p>
            <a:pPr lvl="0" algn="ctr"/>
            <a:endParaRPr lang="en-US" sz="900" dirty="0"/>
          </a:p>
        </p:txBody>
      </p:sp>
      <p:sp>
        <p:nvSpPr>
          <p:cNvPr id="13" name="Freeform 12"/>
          <p:cNvSpPr/>
          <p:nvPr/>
        </p:nvSpPr>
        <p:spPr bwMode="gray">
          <a:xfrm>
            <a:off x="423864" y="6151912"/>
            <a:ext cx="11768137" cy="706088"/>
          </a:xfrm>
          <a:custGeom>
            <a:avLst/>
            <a:gdLst>
              <a:gd name="connsiteX0" fmla="*/ 11768137 w 11768137"/>
              <a:gd name="connsiteY0" fmla="*/ 0 h 706088"/>
              <a:gd name="connsiteX1" fmla="*/ 11768137 w 11768137"/>
              <a:gd name="connsiteY1" fmla="*/ 706088 h 706088"/>
              <a:gd name="connsiteX2" fmla="*/ 0 w 11768137"/>
              <a:gd name="connsiteY2" fmla="*/ 706088 h 70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68137" h="706088">
                <a:moveTo>
                  <a:pt x="11768137" y="0"/>
                </a:moveTo>
                <a:lnTo>
                  <a:pt x="11768137" y="706088"/>
                </a:lnTo>
                <a:lnTo>
                  <a:pt x="0" y="7060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 bwMode="gray">
          <a:xfrm>
            <a:off x="1261150" y="1405647"/>
            <a:ext cx="9669700" cy="338554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 bwMode="gray">
          <a:xfrm>
            <a:off x="1261150" y="546781"/>
            <a:ext cx="9669700" cy="6463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329F3C6-366E-4FC6-876E-422B1C4320D5}" type="datetime1">
              <a:rPr lang="de-DE" smtClean="0"/>
              <a:t>03.11.2019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/>
              <a:t>© Wirecard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0F36758-3E37-4C6C-B305-637A2010632D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 bwMode="gray">
          <a:xfrm>
            <a:off x="11390578" y="361387"/>
            <a:ext cx="358499" cy="360615"/>
            <a:chOff x="13652500" y="693738"/>
            <a:chExt cx="1882776" cy="1893887"/>
          </a:xfrm>
        </p:grpSpPr>
        <p:sp>
          <p:nvSpPr>
            <p:cNvPr id="16" name="Freeform 10"/>
            <p:cNvSpPr/>
            <p:nvPr/>
          </p:nvSpPr>
          <p:spPr bwMode="gray">
            <a:xfrm>
              <a:off x="13652500" y="1217613"/>
              <a:ext cx="1866900" cy="1370012"/>
            </a:xfrm>
            <a:custGeom>
              <a:avLst/>
              <a:gdLst>
                <a:gd name="T0" fmla="*/ 980 w 1176"/>
                <a:gd name="T1" fmla="*/ 0 h 863"/>
                <a:gd name="T2" fmla="*/ 852 w 1176"/>
                <a:gd name="T3" fmla="*/ 583 h 863"/>
                <a:gd name="T4" fmla="*/ 650 w 1176"/>
                <a:gd name="T5" fmla="*/ 0 h 863"/>
                <a:gd name="T6" fmla="*/ 526 w 1176"/>
                <a:gd name="T7" fmla="*/ 0 h 863"/>
                <a:gd name="T8" fmla="*/ 324 w 1176"/>
                <a:gd name="T9" fmla="*/ 583 h 863"/>
                <a:gd name="T10" fmla="*/ 196 w 1176"/>
                <a:gd name="T11" fmla="*/ 0 h 863"/>
                <a:gd name="T12" fmla="*/ 0 w 1176"/>
                <a:gd name="T13" fmla="*/ 0 h 863"/>
                <a:gd name="T14" fmla="*/ 231 w 1176"/>
                <a:gd name="T15" fmla="*/ 863 h 863"/>
                <a:gd name="T16" fmla="*/ 384 w 1176"/>
                <a:gd name="T17" fmla="*/ 863 h 863"/>
                <a:gd name="T18" fmla="*/ 588 w 1176"/>
                <a:gd name="T19" fmla="*/ 284 h 863"/>
                <a:gd name="T20" fmla="*/ 792 w 1176"/>
                <a:gd name="T21" fmla="*/ 863 h 863"/>
                <a:gd name="T22" fmla="*/ 947 w 1176"/>
                <a:gd name="T23" fmla="*/ 863 h 863"/>
                <a:gd name="T24" fmla="*/ 1176 w 1176"/>
                <a:gd name="T25" fmla="*/ 0 h 863"/>
                <a:gd name="T26" fmla="*/ 980 w 1176"/>
                <a:gd name="T27" fmla="*/ 0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76" h="863">
                  <a:moveTo>
                    <a:pt x="980" y="0"/>
                  </a:moveTo>
                  <a:lnTo>
                    <a:pt x="852" y="583"/>
                  </a:lnTo>
                  <a:lnTo>
                    <a:pt x="650" y="0"/>
                  </a:lnTo>
                  <a:lnTo>
                    <a:pt x="526" y="0"/>
                  </a:lnTo>
                  <a:lnTo>
                    <a:pt x="324" y="583"/>
                  </a:lnTo>
                  <a:lnTo>
                    <a:pt x="196" y="0"/>
                  </a:lnTo>
                  <a:lnTo>
                    <a:pt x="0" y="0"/>
                  </a:lnTo>
                  <a:lnTo>
                    <a:pt x="231" y="863"/>
                  </a:lnTo>
                  <a:lnTo>
                    <a:pt x="384" y="863"/>
                  </a:lnTo>
                  <a:lnTo>
                    <a:pt x="588" y="284"/>
                  </a:lnTo>
                  <a:lnTo>
                    <a:pt x="792" y="863"/>
                  </a:lnTo>
                  <a:lnTo>
                    <a:pt x="947" y="863"/>
                  </a:lnTo>
                  <a:lnTo>
                    <a:pt x="1176" y="0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FF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gray">
            <a:xfrm>
              <a:off x="15247938" y="693738"/>
              <a:ext cx="287338" cy="290512"/>
            </a:xfrm>
            <a:prstGeom prst="rect">
              <a:avLst/>
            </a:prstGeom>
            <a:solidFill>
              <a:srgbClr val="FF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gray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rgbClr val="DEDFE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noAutofit/>
          </a:bodyPr>
          <a:lstStyle/>
          <a:p>
            <a:pPr lvl="0" algn="ctr"/>
            <a:endParaRPr lang="en-US" sz="900" dirty="0"/>
          </a:p>
        </p:txBody>
      </p:sp>
      <p:sp>
        <p:nvSpPr>
          <p:cNvPr id="15" name="Freeform 14"/>
          <p:cNvSpPr/>
          <p:nvPr/>
        </p:nvSpPr>
        <p:spPr bwMode="gray">
          <a:xfrm>
            <a:off x="423864" y="6151912"/>
            <a:ext cx="11768137" cy="706088"/>
          </a:xfrm>
          <a:custGeom>
            <a:avLst/>
            <a:gdLst>
              <a:gd name="connsiteX0" fmla="*/ 11768137 w 11768137"/>
              <a:gd name="connsiteY0" fmla="*/ 0 h 706088"/>
              <a:gd name="connsiteX1" fmla="*/ 11768137 w 11768137"/>
              <a:gd name="connsiteY1" fmla="*/ 706088 h 706088"/>
              <a:gd name="connsiteX2" fmla="*/ 0 w 11768137"/>
              <a:gd name="connsiteY2" fmla="*/ 706088 h 70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68137" h="706088">
                <a:moveTo>
                  <a:pt x="11768137" y="0"/>
                </a:moveTo>
                <a:lnTo>
                  <a:pt x="11768137" y="706088"/>
                </a:lnTo>
                <a:lnTo>
                  <a:pt x="0" y="7060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11390578" y="361387"/>
            <a:ext cx="358499" cy="360615"/>
            <a:chOff x="13652500" y="693738"/>
            <a:chExt cx="1882776" cy="1893887"/>
          </a:xfrm>
        </p:grpSpPr>
        <p:sp>
          <p:nvSpPr>
            <p:cNvPr id="24" name="Freeform 10"/>
            <p:cNvSpPr/>
            <p:nvPr/>
          </p:nvSpPr>
          <p:spPr bwMode="gray">
            <a:xfrm>
              <a:off x="13652500" y="1217613"/>
              <a:ext cx="1866900" cy="1370012"/>
            </a:xfrm>
            <a:custGeom>
              <a:avLst/>
              <a:gdLst>
                <a:gd name="T0" fmla="*/ 980 w 1176"/>
                <a:gd name="T1" fmla="*/ 0 h 863"/>
                <a:gd name="T2" fmla="*/ 852 w 1176"/>
                <a:gd name="T3" fmla="*/ 583 h 863"/>
                <a:gd name="T4" fmla="*/ 650 w 1176"/>
                <a:gd name="T5" fmla="*/ 0 h 863"/>
                <a:gd name="T6" fmla="*/ 526 w 1176"/>
                <a:gd name="T7" fmla="*/ 0 h 863"/>
                <a:gd name="T8" fmla="*/ 324 w 1176"/>
                <a:gd name="T9" fmla="*/ 583 h 863"/>
                <a:gd name="T10" fmla="*/ 196 w 1176"/>
                <a:gd name="T11" fmla="*/ 0 h 863"/>
                <a:gd name="T12" fmla="*/ 0 w 1176"/>
                <a:gd name="T13" fmla="*/ 0 h 863"/>
                <a:gd name="T14" fmla="*/ 231 w 1176"/>
                <a:gd name="T15" fmla="*/ 863 h 863"/>
                <a:gd name="T16" fmla="*/ 384 w 1176"/>
                <a:gd name="T17" fmla="*/ 863 h 863"/>
                <a:gd name="T18" fmla="*/ 588 w 1176"/>
                <a:gd name="T19" fmla="*/ 284 h 863"/>
                <a:gd name="T20" fmla="*/ 792 w 1176"/>
                <a:gd name="T21" fmla="*/ 863 h 863"/>
                <a:gd name="T22" fmla="*/ 947 w 1176"/>
                <a:gd name="T23" fmla="*/ 863 h 863"/>
                <a:gd name="T24" fmla="*/ 1176 w 1176"/>
                <a:gd name="T25" fmla="*/ 0 h 863"/>
                <a:gd name="T26" fmla="*/ 980 w 1176"/>
                <a:gd name="T27" fmla="*/ 0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76" h="863">
                  <a:moveTo>
                    <a:pt x="980" y="0"/>
                  </a:moveTo>
                  <a:lnTo>
                    <a:pt x="852" y="583"/>
                  </a:lnTo>
                  <a:lnTo>
                    <a:pt x="650" y="0"/>
                  </a:lnTo>
                  <a:lnTo>
                    <a:pt x="526" y="0"/>
                  </a:lnTo>
                  <a:lnTo>
                    <a:pt x="324" y="583"/>
                  </a:lnTo>
                  <a:lnTo>
                    <a:pt x="196" y="0"/>
                  </a:lnTo>
                  <a:lnTo>
                    <a:pt x="0" y="0"/>
                  </a:lnTo>
                  <a:lnTo>
                    <a:pt x="231" y="863"/>
                  </a:lnTo>
                  <a:lnTo>
                    <a:pt x="384" y="863"/>
                  </a:lnTo>
                  <a:lnTo>
                    <a:pt x="588" y="284"/>
                  </a:lnTo>
                  <a:lnTo>
                    <a:pt x="792" y="863"/>
                  </a:lnTo>
                  <a:lnTo>
                    <a:pt x="947" y="863"/>
                  </a:lnTo>
                  <a:lnTo>
                    <a:pt x="1176" y="0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FF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gray">
            <a:xfrm>
              <a:off x="15247938" y="693738"/>
              <a:ext cx="287338" cy="290512"/>
            </a:xfrm>
            <a:prstGeom prst="rect">
              <a:avLst/>
            </a:prstGeom>
            <a:solidFill>
              <a:srgbClr val="FF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124852" y="1"/>
            <a:ext cx="6067149" cy="6515941"/>
          </a:xfrm>
          <a:custGeom>
            <a:avLst/>
            <a:gdLst>
              <a:gd name="connsiteX0" fmla="*/ 5265727 w 6067149"/>
              <a:gd name="connsiteY0" fmla="*/ 461138 h 6515941"/>
              <a:gd name="connsiteX1" fmla="*/ 5335553 w 6067149"/>
              <a:gd name="connsiteY1" fmla="*/ 722002 h 6515941"/>
              <a:gd name="connsiteX2" fmla="*/ 5381801 w 6067149"/>
              <a:gd name="connsiteY2" fmla="*/ 722002 h 6515941"/>
              <a:gd name="connsiteX3" fmla="*/ 5443465 w 6067149"/>
              <a:gd name="connsiteY3" fmla="*/ 546984 h 6515941"/>
              <a:gd name="connsiteX4" fmla="*/ 5505129 w 6067149"/>
              <a:gd name="connsiteY4" fmla="*/ 722002 h 6515941"/>
              <a:gd name="connsiteX5" fmla="*/ 5551982 w 6067149"/>
              <a:gd name="connsiteY5" fmla="*/ 722002 h 6515941"/>
              <a:gd name="connsiteX6" fmla="*/ 5621203 w 6067149"/>
              <a:gd name="connsiteY6" fmla="*/ 461138 h 6515941"/>
              <a:gd name="connsiteX7" fmla="*/ 5561957 w 6067149"/>
              <a:gd name="connsiteY7" fmla="*/ 461138 h 6515941"/>
              <a:gd name="connsiteX8" fmla="*/ 5523266 w 6067149"/>
              <a:gd name="connsiteY8" fmla="*/ 637365 h 6515941"/>
              <a:gd name="connsiteX9" fmla="*/ 5462206 w 6067149"/>
              <a:gd name="connsiteY9" fmla="*/ 461138 h 6515941"/>
              <a:gd name="connsiteX10" fmla="*/ 5424724 w 6067149"/>
              <a:gd name="connsiteY10" fmla="*/ 461138 h 6515941"/>
              <a:gd name="connsiteX11" fmla="*/ 5363664 w 6067149"/>
              <a:gd name="connsiteY11" fmla="*/ 637365 h 6515941"/>
              <a:gd name="connsiteX12" fmla="*/ 5324973 w 6067149"/>
              <a:gd name="connsiteY12" fmla="*/ 461138 h 6515941"/>
              <a:gd name="connsiteX13" fmla="*/ 5569514 w 6067149"/>
              <a:gd name="connsiteY13" fmla="*/ 361387 h 6515941"/>
              <a:gd name="connsiteX14" fmla="*/ 5569514 w 6067149"/>
              <a:gd name="connsiteY14" fmla="*/ 416703 h 6515941"/>
              <a:gd name="connsiteX15" fmla="*/ 5624226 w 6067149"/>
              <a:gd name="connsiteY15" fmla="*/ 416703 h 6515941"/>
              <a:gd name="connsiteX16" fmla="*/ 5624226 w 6067149"/>
              <a:gd name="connsiteY16" fmla="*/ 361387 h 6515941"/>
              <a:gd name="connsiteX17" fmla="*/ 491483 w 6067149"/>
              <a:gd name="connsiteY17" fmla="*/ 0 h 6515941"/>
              <a:gd name="connsiteX18" fmla="*/ 6067149 w 6067149"/>
              <a:gd name="connsiteY18" fmla="*/ 0 h 6515941"/>
              <a:gd name="connsiteX19" fmla="*/ 6067149 w 6067149"/>
              <a:gd name="connsiteY19" fmla="*/ 6151912 h 6515941"/>
              <a:gd name="connsiteX20" fmla="*/ 0 w 6067149"/>
              <a:gd name="connsiteY20" fmla="*/ 6515941 h 6515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067149" h="6515941">
                <a:moveTo>
                  <a:pt x="5265727" y="461138"/>
                </a:moveTo>
                <a:lnTo>
                  <a:pt x="5335553" y="722002"/>
                </a:lnTo>
                <a:lnTo>
                  <a:pt x="5381801" y="722002"/>
                </a:lnTo>
                <a:lnTo>
                  <a:pt x="5443465" y="546984"/>
                </a:lnTo>
                <a:lnTo>
                  <a:pt x="5505129" y="722002"/>
                </a:lnTo>
                <a:lnTo>
                  <a:pt x="5551982" y="722002"/>
                </a:lnTo>
                <a:lnTo>
                  <a:pt x="5621203" y="461138"/>
                </a:lnTo>
                <a:lnTo>
                  <a:pt x="5561957" y="461138"/>
                </a:lnTo>
                <a:lnTo>
                  <a:pt x="5523266" y="637365"/>
                </a:lnTo>
                <a:lnTo>
                  <a:pt x="5462206" y="461138"/>
                </a:lnTo>
                <a:lnTo>
                  <a:pt x="5424724" y="461138"/>
                </a:lnTo>
                <a:lnTo>
                  <a:pt x="5363664" y="637365"/>
                </a:lnTo>
                <a:lnTo>
                  <a:pt x="5324973" y="461138"/>
                </a:lnTo>
                <a:close/>
                <a:moveTo>
                  <a:pt x="5569514" y="361387"/>
                </a:moveTo>
                <a:lnTo>
                  <a:pt x="5569514" y="416703"/>
                </a:lnTo>
                <a:lnTo>
                  <a:pt x="5624226" y="416703"/>
                </a:lnTo>
                <a:lnTo>
                  <a:pt x="5624226" y="361387"/>
                </a:lnTo>
                <a:close/>
                <a:moveTo>
                  <a:pt x="491483" y="0"/>
                </a:moveTo>
                <a:lnTo>
                  <a:pt x="6067149" y="0"/>
                </a:lnTo>
                <a:lnTo>
                  <a:pt x="6067149" y="6151912"/>
                </a:lnTo>
                <a:lnTo>
                  <a:pt x="0" y="6515941"/>
                </a:lnTo>
                <a:close/>
              </a:path>
            </a:pathLst>
          </a:custGeom>
        </p:spPr>
        <p:txBody>
          <a:bodyPr wrap="square" tIns="0" bIns="720000"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 bwMode="gray">
          <a:xfrm>
            <a:off x="409573" y="1405647"/>
            <a:ext cx="5686427" cy="338554"/>
          </a:xfrm>
        </p:spPr>
        <p:txBody>
          <a:bodyPr wrap="square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 bwMode="gray">
          <a:xfrm>
            <a:off x="392908" y="546781"/>
            <a:ext cx="5703092" cy="646331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5"/>
          </p:nvPr>
        </p:nvSpPr>
        <p:spPr bwMode="gray">
          <a:xfrm>
            <a:off x="414341" y="2058200"/>
            <a:ext cx="5681659" cy="3871407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 bwMode="gray"/>
        <p:txBody>
          <a:bodyPr>
            <a:noAutofit/>
          </a:bodyPr>
          <a:lstStyle/>
          <a:p>
            <a:fld id="{39945AFE-B1CC-4476-953B-985FAF878727}" type="datetime1">
              <a:rPr lang="de-DE" smtClean="0"/>
              <a:t>03.11.2019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 bwMode="gray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© Wirecard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 bwMode="gray"/>
        <p:txBody>
          <a:bodyPr>
            <a:noAutofit/>
          </a:bodyPr>
          <a:lstStyle/>
          <a:p>
            <a:fld id="{A0F36758-3E37-4C6C-B305-637A2010632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rgbClr val="DEDFE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noAutofit/>
          </a:bodyPr>
          <a:lstStyle/>
          <a:p>
            <a:pPr lvl="0" algn="ctr"/>
            <a:endParaRPr lang="en-US" sz="900" dirty="0"/>
          </a:p>
        </p:txBody>
      </p:sp>
      <p:sp>
        <p:nvSpPr>
          <p:cNvPr id="19" name="Freeform 18"/>
          <p:cNvSpPr/>
          <p:nvPr/>
        </p:nvSpPr>
        <p:spPr bwMode="gray">
          <a:xfrm>
            <a:off x="423864" y="6151912"/>
            <a:ext cx="11768137" cy="706088"/>
          </a:xfrm>
          <a:custGeom>
            <a:avLst/>
            <a:gdLst>
              <a:gd name="connsiteX0" fmla="*/ 11768137 w 11768137"/>
              <a:gd name="connsiteY0" fmla="*/ 0 h 706088"/>
              <a:gd name="connsiteX1" fmla="*/ 11768137 w 11768137"/>
              <a:gd name="connsiteY1" fmla="*/ 706088 h 706088"/>
              <a:gd name="connsiteX2" fmla="*/ 0 w 11768137"/>
              <a:gd name="connsiteY2" fmla="*/ 706088 h 70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68137" h="706088">
                <a:moveTo>
                  <a:pt x="11768137" y="0"/>
                </a:moveTo>
                <a:lnTo>
                  <a:pt x="11768137" y="706088"/>
                </a:lnTo>
                <a:lnTo>
                  <a:pt x="0" y="7060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6115359" cy="6858000"/>
          </a:xfrm>
          <a:custGeom>
            <a:avLst/>
            <a:gdLst>
              <a:gd name="connsiteX0" fmla="*/ 0 w 6115359"/>
              <a:gd name="connsiteY0" fmla="*/ 0 h 6858000"/>
              <a:gd name="connsiteX1" fmla="*/ 6115359 w 6115359"/>
              <a:gd name="connsiteY1" fmla="*/ 0 h 6858000"/>
              <a:gd name="connsiteX2" fmla="*/ 5621599 w 6115359"/>
              <a:gd name="connsiteY2" fmla="*/ 6546136 h 6858000"/>
              <a:gd name="connsiteX3" fmla="*/ 423863 w 6115359"/>
              <a:gd name="connsiteY3" fmla="*/ 6858000 h 6858000"/>
              <a:gd name="connsiteX4" fmla="*/ 0 w 611535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5359" h="6858000">
                <a:moveTo>
                  <a:pt x="0" y="0"/>
                </a:moveTo>
                <a:lnTo>
                  <a:pt x="6115359" y="0"/>
                </a:lnTo>
                <a:lnTo>
                  <a:pt x="5621599" y="6546136"/>
                </a:lnTo>
                <a:lnTo>
                  <a:pt x="42386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0" bIns="720000"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 bwMode="gray">
          <a:xfrm>
            <a:off x="6443303" y="1405647"/>
            <a:ext cx="4502845" cy="339809"/>
          </a:xfrm>
        </p:spPr>
        <p:txBody>
          <a:bodyPr wrap="square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 bwMode="gray">
          <a:xfrm>
            <a:off x="6426635" y="546780"/>
            <a:ext cx="4519513" cy="648607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5"/>
          </p:nvPr>
        </p:nvSpPr>
        <p:spPr bwMode="gray">
          <a:xfrm>
            <a:off x="6445252" y="2058199"/>
            <a:ext cx="5302800" cy="3871407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 bwMode="gray"/>
        <p:txBody>
          <a:bodyPr>
            <a:noAutofit/>
          </a:bodyPr>
          <a:lstStyle/>
          <a:p>
            <a:fld id="{4BDAFD31-0CF6-4D55-88E0-52B864C20EA6}" type="datetime1">
              <a:rPr lang="de-DE" smtClean="0"/>
              <a:t>03.11.2019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 bwMode="gray"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© Wirecard 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8"/>
          </p:nvPr>
        </p:nvSpPr>
        <p:spPr bwMode="gray"/>
        <p:txBody>
          <a:bodyPr>
            <a:noAutofit/>
          </a:bodyPr>
          <a:lstStyle/>
          <a:p>
            <a:fld id="{A0F36758-3E37-4C6C-B305-637A2010632D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 bwMode="gray">
          <a:xfrm>
            <a:off x="11390578" y="361387"/>
            <a:ext cx="358499" cy="360615"/>
            <a:chOff x="13652500" y="693738"/>
            <a:chExt cx="1882776" cy="1893887"/>
          </a:xfrm>
        </p:grpSpPr>
        <p:sp>
          <p:nvSpPr>
            <p:cNvPr id="17" name="Freeform 10"/>
            <p:cNvSpPr/>
            <p:nvPr/>
          </p:nvSpPr>
          <p:spPr bwMode="gray">
            <a:xfrm>
              <a:off x="13652500" y="1217613"/>
              <a:ext cx="1866900" cy="1370012"/>
            </a:xfrm>
            <a:custGeom>
              <a:avLst/>
              <a:gdLst>
                <a:gd name="T0" fmla="*/ 980 w 1176"/>
                <a:gd name="T1" fmla="*/ 0 h 863"/>
                <a:gd name="T2" fmla="*/ 852 w 1176"/>
                <a:gd name="T3" fmla="*/ 583 h 863"/>
                <a:gd name="T4" fmla="*/ 650 w 1176"/>
                <a:gd name="T5" fmla="*/ 0 h 863"/>
                <a:gd name="T6" fmla="*/ 526 w 1176"/>
                <a:gd name="T7" fmla="*/ 0 h 863"/>
                <a:gd name="T8" fmla="*/ 324 w 1176"/>
                <a:gd name="T9" fmla="*/ 583 h 863"/>
                <a:gd name="T10" fmla="*/ 196 w 1176"/>
                <a:gd name="T11" fmla="*/ 0 h 863"/>
                <a:gd name="T12" fmla="*/ 0 w 1176"/>
                <a:gd name="T13" fmla="*/ 0 h 863"/>
                <a:gd name="T14" fmla="*/ 231 w 1176"/>
                <a:gd name="T15" fmla="*/ 863 h 863"/>
                <a:gd name="T16" fmla="*/ 384 w 1176"/>
                <a:gd name="T17" fmla="*/ 863 h 863"/>
                <a:gd name="T18" fmla="*/ 588 w 1176"/>
                <a:gd name="T19" fmla="*/ 284 h 863"/>
                <a:gd name="T20" fmla="*/ 792 w 1176"/>
                <a:gd name="T21" fmla="*/ 863 h 863"/>
                <a:gd name="T22" fmla="*/ 947 w 1176"/>
                <a:gd name="T23" fmla="*/ 863 h 863"/>
                <a:gd name="T24" fmla="*/ 1176 w 1176"/>
                <a:gd name="T25" fmla="*/ 0 h 863"/>
                <a:gd name="T26" fmla="*/ 980 w 1176"/>
                <a:gd name="T27" fmla="*/ 0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76" h="863">
                  <a:moveTo>
                    <a:pt x="980" y="0"/>
                  </a:moveTo>
                  <a:lnTo>
                    <a:pt x="852" y="583"/>
                  </a:lnTo>
                  <a:lnTo>
                    <a:pt x="650" y="0"/>
                  </a:lnTo>
                  <a:lnTo>
                    <a:pt x="526" y="0"/>
                  </a:lnTo>
                  <a:lnTo>
                    <a:pt x="324" y="583"/>
                  </a:lnTo>
                  <a:lnTo>
                    <a:pt x="196" y="0"/>
                  </a:lnTo>
                  <a:lnTo>
                    <a:pt x="0" y="0"/>
                  </a:lnTo>
                  <a:lnTo>
                    <a:pt x="231" y="863"/>
                  </a:lnTo>
                  <a:lnTo>
                    <a:pt x="384" y="863"/>
                  </a:lnTo>
                  <a:lnTo>
                    <a:pt x="588" y="284"/>
                  </a:lnTo>
                  <a:lnTo>
                    <a:pt x="792" y="863"/>
                  </a:lnTo>
                  <a:lnTo>
                    <a:pt x="947" y="863"/>
                  </a:lnTo>
                  <a:lnTo>
                    <a:pt x="1176" y="0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FF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gray">
            <a:xfrm>
              <a:off x="15247938" y="693738"/>
              <a:ext cx="287338" cy="290512"/>
            </a:xfrm>
            <a:prstGeom prst="rect">
              <a:avLst/>
            </a:prstGeom>
            <a:solidFill>
              <a:srgbClr val="FF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261150" y="546781"/>
            <a:ext cx="9669700" cy="64633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14340" y="2058200"/>
            <a:ext cx="11334737" cy="38714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416720" y="6400717"/>
            <a:ext cx="792955" cy="230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 marL="0">
              <a:defRPr sz="900">
                <a:solidFill>
                  <a:schemeClr val="tx1"/>
                </a:solidFill>
              </a:defRPr>
            </a:lvl2pPr>
            <a:lvl3pPr marL="0">
              <a:defRPr sz="900">
                <a:solidFill>
                  <a:schemeClr val="tx1"/>
                </a:solidFill>
              </a:defRPr>
            </a:lvl3pPr>
            <a:lvl4pPr marL="0">
              <a:defRPr sz="900">
                <a:solidFill>
                  <a:schemeClr val="tx1"/>
                </a:solidFill>
              </a:defRPr>
            </a:lvl4pPr>
            <a:lvl5pPr marL="0">
              <a:defRPr sz="900">
                <a:solidFill>
                  <a:schemeClr val="tx1"/>
                </a:solidFill>
              </a:defRPr>
            </a:lvl5pPr>
            <a:lvl6pPr marL="0">
              <a:defRPr sz="900">
                <a:solidFill>
                  <a:schemeClr val="tx1"/>
                </a:solidFill>
              </a:defRPr>
            </a:lvl6pPr>
            <a:lvl7pPr marL="0">
              <a:defRPr sz="900">
                <a:solidFill>
                  <a:schemeClr val="tx1"/>
                </a:solidFill>
              </a:defRPr>
            </a:lvl7pPr>
            <a:lvl8pPr marL="0">
              <a:defRPr sz="900">
                <a:solidFill>
                  <a:schemeClr val="tx1"/>
                </a:solidFill>
              </a:defRPr>
            </a:lvl8pPr>
            <a:lvl9pPr marL="0">
              <a:defRPr sz="900">
                <a:solidFill>
                  <a:schemeClr val="tx1"/>
                </a:solidFill>
              </a:defRPr>
            </a:lvl9pPr>
          </a:lstStyle>
          <a:p>
            <a:fld id="{1080DC27-4584-445D-9173-61DA4269FF48}" type="datetime1">
              <a:rPr lang="de-DE" smtClean="0"/>
              <a:t>03.11.2019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304826" y="6400717"/>
            <a:ext cx="9922497" cy="230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 marL="0">
              <a:defRPr sz="900">
                <a:solidFill>
                  <a:schemeClr val="tx1"/>
                </a:solidFill>
              </a:defRPr>
            </a:lvl2pPr>
            <a:lvl3pPr marL="0">
              <a:defRPr sz="900">
                <a:solidFill>
                  <a:schemeClr val="tx1"/>
                </a:solidFill>
              </a:defRPr>
            </a:lvl3pPr>
            <a:lvl4pPr marL="0">
              <a:defRPr sz="900">
                <a:solidFill>
                  <a:schemeClr val="tx1"/>
                </a:solidFill>
              </a:defRPr>
            </a:lvl4pPr>
            <a:lvl5pPr marL="0">
              <a:defRPr sz="900">
                <a:solidFill>
                  <a:schemeClr val="tx1"/>
                </a:solidFill>
              </a:defRPr>
            </a:lvl5pPr>
            <a:lvl6pPr marL="0">
              <a:defRPr sz="900">
                <a:solidFill>
                  <a:schemeClr val="tx1"/>
                </a:solidFill>
              </a:defRPr>
            </a:lvl6pPr>
            <a:lvl7pPr marL="0">
              <a:defRPr sz="900">
                <a:solidFill>
                  <a:schemeClr val="tx1"/>
                </a:solidFill>
              </a:defRPr>
            </a:lvl7pPr>
            <a:lvl8pPr marL="0">
              <a:defRPr sz="900">
                <a:solidFill>
                  <a:schemeClr val="tx1"/>
                </a:solidFill>
              </a:defRPr>
            </a:lvl8pPr>
            <a:lvl9pPr marL="0">
              <a:defRPr sz="900">
                <a:solidFill>
                  <a:schemeClr val="tx1"/>
                </a:solidFill>
              </a:defRPr>
            </a:lvl9pPr>
          </a:lstStyle>
          <a:p>
            <a:r>
              <a:rPr lang="en-US"/>
              <a:t>© Wirecard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27606" y="6400717"/>
            <a:ext cx="428609" cy="230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  <a:lvl2pPr marL="0" algn="r">
              <a:defRPr sz="900">
                <a:solidFill>
                  <a:schemeClr val="tx1"/>
                </a:solidFill>
              </a:defRPr>
            </a:lvl2pPr>
            <a:lvl3pPr marL="0" algn="r">
              <a:defRPr sz="900">
                <a:solidFill>
                  <a:schemeClr val="tx1"/>
                </a:solidFill>
              </a:defRPr>
            </a:lvl3pPr>
            <a:lvl4pPr marL="0" algn="r">
              <a:defRPr sz="900">
                <a:solidFill>
                  <a:schemeClr val="tx1"/>
                </a:solidFill>
              </a:defRPr>
            </a:lvl4pPr>
            <a:lvl5pPr marL="0" algn="r">
              <a:defRPr sz="900">
                <a:solidFill>
                  <a:schemeClr val="tx1"/>
                </a:solidFill>
              </a:defRPr>
            </a:lvl5pPr>
            <a:lvl6pPr marL="0" algn="r">
              <a:defRPr sz="900">
                <a:solidFill>
                  <a:schemeClr val="tx1"/>
                </a:solidFill>
              </a:defRPr>
            </a:lvl6pPr>
            <a:lvl7pPr marL="0" algn="r">
              <a:defRPr sz="900">
                <a:solidFill>
                  <a:schemeClr val="tx1"/>
                </a:solidFill>
              </a:defRPr>
            </a:lvl7pPr>
            <a:lvl8pPr marL="0" indent="0" algn="r">
              <a:defRPr sz="900">
                <a:solidFill>
                  <a:schemeClr val="tx1"/>
                </a:solidFill>
              </a:defRPr>
            </a:lvl8pPr>
            <a:lvl9pPr marL="0" algn="r">
              <a:defRPr sz="900">
                <a:solidFill>
                  <a:schemeClr val="tx1"/>
                </a:solidFill>
              </a:defRPr>
            </a:lvl9pPr>
          </a:lstStyle>
          <a:p>
            <a:fld id="{A0F36758-3E37-4C6C-B305-637A2010632D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 bwMode="gray">
          <a:xfrm>
            <a:off x="11390578" y="361387"/>
            <a:ext cx="358499" cy="360615"/>
            <a:chOff x="13652500" y="693738"/>
            <a:chExt cx="1882776" cy="1893887"/>
          </a:xfrm>
        </p:grpSpPr>
        <p:sp>
          <p:nvSpPr>
            <p:cNvPr id="16" name="Freeform 10"/>
            <p:cNvSpPr/>
            <p:nvPr/>
          </p:nvSpPr>
          <p:spPr bwMode="gray">
            <a:xfrm>
              <a:off x="13652500" y="1217613"/>
              <a:ext cx="1866900" cy="1370012"/>
            </a:xfrm>
            <a:custGeom>
              <a:avLst/>
              <a:gdLst>
                <a:gd name="T0" fmla="*/ 980 w 1176"/>
                <a:gd name="T1" fmla="*/ 0 h 863"/>
                <a:gd name="T2" fmla="*/ 852 w 1176"/>
                <a:gd name="T3" fmla="*/ 583 h 863"/>
                <a:gd name="T4" fmla="*/ 650 w 1176"/>
                <a:gd name="T5" fmla="*/ 0 h 863"/>
                <a:gd name="T6" fmla="*/ 526 w 1176"/>
                <a:gd name="T7" fmla="*/ 0 h 863"/>
                <a:gd name="T8" fmla="*/ 324 w 1176"/>
                <a:gd name="T9" fmla="*/ 583 h 863"/>
                <a:gd name="T10" fmla="*/ 196 w 1176"/>
                <a:gd name="T11" fmla="*/ 0 h 863"/>
                <a:gd name="T12" fmla="*/ 0 w 1176"/>
                <a:gd name="T13" fmla="*/ 0 h 863"/>
                <a:gd name="T14" fmla="*/ 231 w 1176"/>
                <a:gd name="T15" fmla="*/ 863 h 863"/>
                <a:gd name="T16" fmla="*/ 384 w 1176"/>
                <a:gd name="T17" fmla="*/ 863 h 863"/>
                <a:gd name="T18" fmla="*/ 588 w 1176"/>
                <a:gd name="T19" fmla="*/ 284 h 863"/>
                <a:gd name="T20" fmla="*/ 792 w 1176"/>
                <a:gd name="T21" fmla="*/ 863 h 863"/>
                <a:gd name="T22" fmla="*/ 947 w 1176"/>
                <a:gd name="T23" fmla="*/ 863 h 863"/>
                <a:gd name="T24" fmla="*/ 1176 w 1176"/>
                <a:gd name="T25" fmla="*/ 0 h 863"/>
                <a:gd name="T26" fmla="*/ 980 w 1176"/>
                <a:gd name="T27" fmla="*/ 0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76" h="863">
                  <a:moveTo>
                    <a:pt x="980" y="0"/>
                  </a:moveTo>
                  <a:lnTo>
                    <a:pt x="852" y="583"/>
                  </a:lnTo>
                  <a:lnTo>
                    <a:pt x="650" y="0"/>
                  </a:lnTo>
                  <a:lnTo>
                    <a:pt x="526" y="0"/>
                  </a:lnTo>
                  <a:lnTo>
                    <a:pt x="324" y="583"/>
                  </a:lnTo>
                  <a:lnTo>
                    <a:pt x="196" y="0"/>
                  </a:lnTo>
                  <a:lnTo>
                    <a:pt x="0" y="0"/>
                  </a:lnTo>
                  <a:lnTo>
                    <a:pt x="231" y="863"/>
                  </a:lnTo>
                  <a:lnTo>
                    <a:pt x="384" y="863"/>
                  </a:lnTo>
                  <a:lnTo>
                    <a:pt x="588" y="284"/>
                  </a:lnTo>
                  <a:lnTo>
                    <a:pt x="792" y="863"/>
                  </a:lnTo>
                  <a:lnTo>
                    <a:pt x="947" y="863"/>
                  </a:lnTo>
                  <a:lnTo>
                    <a:pt x="1176" y="0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FF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gray">
            <a:xfrm>
              <a:off x="15247938" y="693738"/>
              <a:ext cx="287338" cy="290512"/>
            </a:xfrm>
            <a:prstGeom prst="rect">
              <a:avLst/>
            </a:prstGeom>
            <a:solidFill>
              <a:srgbClr val="FF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179705" indent="-179705" algn="l" defTabSz="914400" rtl="0" eaLnBrk="1" latinLnBrk="0" hangingPunct="1">
        <a:lnSpc>
          <a:spcPct val="150000"/>
        </a:lnSpc>
        <a:spcBef>
          <a:spcPts val="4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179705" algn="l" defTabSz="914400" rtl="0" eaLnBrk="1" latinLnBrk="0" hangingPunct="1">
        <a:lnSpc>
          <a:spcPct val="150000"/>
        </a:lnSpc>
        <a:spcBef>
          <a:spcPts val="4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79705" algn="l" defTabSz="914400" rtl="0" eaLnBrk="1" latinLnBrk="0" hangingPunct="1">
        <a:lnSpc>
          <a:spcPct val="150000"/>
        </a:lnSpc>
        <a:spcBef>
          <a:spcPts val="4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90" indent="-179705" algn="l" defTabSz="914400" rtl="0" eaLnBrk="1" latinLnBrk="0" hangingPunct="1">
        <a:lnSpc>
          <a:spcPct val="150000"/>
        </a:lnSpc>
        <a:spcBef>
          <a:spcPts val="4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indent="-179705" algn="l" defTabSz="914400" rtl="0" eaLnBrk="1" latinLnBrk="0" hangingPunct="1">
        <a:lnSpc>
          <a:spcPct val="150000"/>
        </a:lnSpc>
        <a:spcBef>
          <a:spcPts val="4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indent="-179705" algn="l" defTabSz="914400" rtl="0" eaLnBrk="1" latinLnBrk="0" hangingPunct="1">
        <a:lnSpc>
          <a:spcPct val="150000"/>
        </a:lnSpc>
        <a:spcBef>
          <a:spcPts val="4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179705" algn="l" defTabSz="914400" rtl="0" eaLnBrk="1" latinLnBrk="0" hangingPunct="1">
        <a:lnSpc>
          <a:spcPct val="150000"/>
        </a:lnSpc>
        <a:spcBef>
          <a:spcPts val="4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90" indent="-179705" algn="l" defTabSz="914400" rtl="0" eaLnBrk="1" latinLnBrk="0" hangingPunct="1">
        <a:lnSpc>
          <a:spcPct val="150000"/>
        </a:lnSpc>
        <a:spcBef>
          <a:spcPts val="4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Operational Excellence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 bwMode="gray">
          <a:xfrm>
            <a:off x="414339" y="4871229"/>
            <a:ext cx="5322091" cy="777403"/>
          </a:xfrm>
        </p:spPr>
        <p:txBody>
          <a:bodyPr/>
          <a:lstStyle/>
          <a:p>
            <a:r>
              <a:rPr lang="en-US" dirty="0"/>
              <a:t>Weekly Report</a:t>
            </a:r>
          </a:p>
          <a:p>
            <a:r>
              <a:rPr lang="en-US" dirty="0"/>
              <a:t>Report date: 18 October 2019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97594161-0140-49F3-AFF9-0935196290F7}" type="datetime1">
              <a:rPr lang="de-DE" smtClean="0"/>
              <a:t>03.11.2019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Wirecard</a:t>
            </a:r>
            <a:r>
              <a:rPr lang="en-US" dirty="0"/>
              <a:t> 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0F36758-3E37-4C6C-B305-637A2010632D}" type="slidenum">
              <a:rPr lang="en-US" smtClean="0"/>
              <a:t>1</a:t>
            </a:fld>
            <a:endParaRPr lang="en-US" dirty="0"/>
          </a:p>
        </p:txBody>
      </p:sp>
      <p:sp>
        <p:nvSpPr>
          <p:cNvPr id="9" name="Abgerundetes Rechteck 17"/>
          <p:cNvSpPr/>
          <p:nvPr/>
        </p:nvSpPr>
        <p:spPr bwMode="gray">
          <a:xfrm>
            <a:off x="423862" y="2151063"/>
            <a:ext cx="3233127" cy="6835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For internal use only</a:t>
            </a:r>
          </a:p>
        </p:txBody>
      </p:sp>
    </p:spTree>
    <p:custDataLst>
      <p:tags r:id="rId1"/>
    </p:custData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D8BE3B5-84FA-44ED-A2EF-627E744938B6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03.11.2019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284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© Wirecard 2019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284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36758-3E37-4C6C-B305-637A2010632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32696" y="3775586"/>
            <a:ext cx="5803107" cy="2299047"/>
          </a:xfrm>
        </p:spPr>
        <p:txBody>
          <a:bodyPr/>
          <a:lstStyle/>
          <a:p>
            <a:r>
              <a:rPr lang="en-US" sz="1400" b="1" u="sng" dirty="0"/>
              <a:t>Progress History table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Only put the items with timeline more than 2 weeks in this table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Growth = </a:t>
            </a:r>
            <a:r>
              <a:rPr lang="en-US" sz="1400" dirty="0" err="1"/>
              <a:t>Prev</a:t>
            </a:r>
            <a:r>
              <a:rPr lang="en-US" sz="1400" dirty="0"/>
              <a:t> week’s actual progress – This week’s actual progress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Gap = Actual – Target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Move           to show the current week as per reporting period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792163" cy="230188"/>
          </a:xfrm>
        </p:spPr>
        <p:txBody>
          <a:bodyPr/>
          <a:lstStyle/>
          <a:p>
            <a:fld id="{1D8BE3B5-84FA-44ED-A2EF-627E744938B6}" type="datetime1">
              <a:rPr lang="de-DE" smtClean="0"/>
              <a:t>03.11.2019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270125" y="6400800"/>
            <a:ext cx="9921875" cy="230188"/>
          </a:xfrm>
        </p:spPr>
        <p:txBody>
          <a:bodyPr/>
          <a:lstStyle/>
          <a:p>
            <a:r>
              <a:rPr lang="en-US"/>
              <a:t>© Wirecard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3375" y="6400800"/>
            <a:ext cx="428625" cy="230188"/>
          </a:xfrm>
        </p:spPr>
        <p:txBody>
          <a:bodyPr/>
          <a:lstStyle/>
          <a:p>
            <a:fld id="{A0F36758-3E37-4C6C-B305-637A2010632D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Subtitle 11"/>
          <p:cNvSpPr>
            <a:spLocks noGrp="1"/>
          </p:cNvSpPr>
          <p:nvPr>
            <p:ph type="subTitle" idx="1"/>
          </p:nvPr>
        </p:nvSpPr>
        <p:spPr>
          <a:xfrm>
            <a:off x="232696" y="270021"/>
            <a:ext cx="11094909" cy="452650"/>
          </a:xfrm>
        </p:spPr>
        <p:txBody>
          <a:bodyPr/>
          <a:lstStyle/>
          <a:p>
            <a:pPr algn="l"/>
            <a:r>
              <a:rPr lang="en-US" sz="1800" b="1" dirty="0"/>
              <a:t>Guideline</a:t>
            </a:r>
          </a:p>
        </p:txBody>
      </p:sp>
      <p:sp>
        <p:nvSpPr>
          <p:cNvPr id="12" name="Text Placeholder 9"/>
          <p:cNvSpPr txBox="1"/>
          <p:nvPr/>
        </p:nvSpPr>
        <p:spPr bwMode="gray">
          <a:xfrm>
            <a:off x="232696" y="2412386"/>
            <a:ext cx="5047227" cy="6341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705" indent="-179705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45" indent="-179705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9705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90" indent="-179705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90" indent="-179705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90" indent="-179705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90" indent="-179705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90" indent="-179705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10%  /  10%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32697" y="1254695"/>
          <a:ext cx="9418320" cy="125984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10% / 10%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The progress is on track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30% / 30% 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Current</a:t>
                      </a:r>
                      <a:r>
                        <a:rPr lang="en-US" sz="1400" baseline="0" dirty="0"/>
                        <a:t> progress is either on track or behind the track but there is a risk/challenge that most probably will make it delayed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50%</a:t>
                      </a:r>
                      <a:r>
                        <a:rPr lang="en-US" sz="1400" baseline="0" dirty="0"/>
                        <a:t> / 35%</a:t>
                      </a:r>
                      <a:endParaRPr lang="en-US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 Placeholder 9"/>
          <p:cNvSpPr txBox="1"/>
          <p:nvPr/>
        </p:nvSpPr>
        <p:spPr bwMode="gray">
          <a:xfrm>
            <a:off x="355960" y="3039495"/>
            <a:ext cx="665802" cy="3982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705" indent="-179705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45" indent="-179705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9705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90" indent="-179705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90" indent="-179705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90" indent="-179705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90" indent="-179705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90" indent="-179705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Target</a:t>
            </a:r>
          </a:p>
        </p:txBody>
      </p:sp>
      <p:sp>
        <p:nvSpPr>
          <p:cNvPr id="16" name="Text Placeholder 9"/>
          <p:cNvSpPr txBox="1"/>
          <p:nvPr/>
        </p:nvSpPr>
        <p:spPr bwMode="gray">
          <a:xfrm>
            <a:off x="1681826" y="3037792"/>
            <a:ext cx="647291" cy="3982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705" indent="-179705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45" indent="-179705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9705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90" indent="-179705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90" indent="-179705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90" indent="-179705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90" indent="-179705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90" indent="-179705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Actual</a:t>
            </a:r>
          </a:p>
        </p:txBody>
      </p:sp>
      <p:sp>
        <p:nvSpPr>
          <p:cNvPr id="17" name="Down Arrow 16"/>
          <p:cNvSpPr/>
          <p:nvPr/>
        </p:nvSpPr>
        <p:spPr bwMode="gray">
          <a:xfrm>
            <a:off x="751977" y="5398281"/>
            <a:ext cx="383458" cy="309715"/>
          </a:xfrm>
          <a:prstGeom prst="downArrow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0" scaled="1"/>
          </a:gradFill>
          <a:ln w="6350">
            <a:noFill/>
          </a:ln>
          <a:effectLst>
            <a:outerShdw blurRad="1270000" dist="482600" dir="5400000" sx="102000" sy="102000" algn="ctr" rotWithShape="0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705" indent="-179705" algn="l">
              <a:buFont typeface="Wingdings" panose="05000000000000000000" pitchFamily="2" charset="2"/>
              <a:buChar char="§"/>
            </a:pPr>
            <a:endParaRPr lang="en-US" sz="1200" dirty="0" err="1"/>
          </a:p>
        </p:txBody>
      </p:sp>
      <p:sp>
        <p:nvSpPr>
          <p:cNvPr id="18" name="Text Placeholder 9"/>
          <p:cNvSpPr txBox="1"/>
          <p:nvPr/>
        </p:nvSpPr>
        <p:spPr bwMode="gray">
          <a:xfrm>
            <a:off x="249506" y="800679"/>
            <a:ext cx="5803107" cy="4245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705" indent="-179705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45" indent="-179705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9705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90" indent="-179705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90" indent="-179705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90" indent="-179705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90" indent="-179705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90" indent="-179705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u="sng" dirty="0"/>
              <a:t>Progress Summary table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29F3C6-366E-4FC6-876E-422B1C4320D5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03.11.2019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284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© Wirecard 2019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284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36758-3E37-4C6C-B305-637A2010632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284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ext Placeholder 4"/>
          <p:cNvSpPr txBox="1"/>
          <p:nvPr/>
        </p:nvSpPr>
        <p:spPr bwMode="gray">
          <a:xfrm>
            <a:off x="169802" y="4132157"/>
            <a:ext cx="988845" cy="429137"/>
          </a:xfrm>
          <a:prstGeom prst="rect">
            <a:avLst/>
          </a:prstGeom>
          <a:noFill/>
          <a:effectLst>
            <a:outerShdw blurRad="1270000" dist="482600" dir="5400000" sx="102000" sy="102000" algn="ctr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Oct 2019</a:t>
            </a:r>
          </a:p>
        </p:txBody>
      </p:sp>
      <p:sp>
        <p:nvSpPr>
          <p:cNvPr id="8" name="Text Placeholder 4"/>
          <p:cNvSpPr txBox="1"/>
          <p:nvPr/>
        </p:nvSpPr>
        <p:spPr bwMode="gray">
          <a:xfrm>
            <a:off x="1276842" y="3501077"/>
            <a:ext cx="988845" cy="429137"/>
          </a:xfrm>
          <a:prstGeom prst="rect">
            <a:avLst/>
          </a:prstGeom>
          <a:noFill/>
          <a:effectLst>
            <a:outerShdw blurRad="1270000" dist="482600" dir="5400000" sx="102000" sy="102000" algn="ctr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lang="en-US" sz="1600" dirty="0">
                <a:solidFill>
                  <a:srgbClr val="002846"/>
                </a:solidFill>
                <a:latin typeface="Arial" panose="020B0604020202020204"/>
              </a:rPr>
              <a:t>Nov 2019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284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Text Placeholder 4"/>
          <p:cNvSpPr txBox="1"/>
          <p:nvPr/>
        </p:nvSpPr>
        <p:spPr bwMode="gray">
          <a:xfrm>
            <a:off x="2383882" y="4132157"/>
            <a:ext cx="988845" cy="429137"/>
          </a:xfrm>
          <a:prstGeom prst="rect">
            <a:avLst/>
          </a:prstGeom>
          <a:noFill/>
          <a:effectLst>
            <a:outerShdw blurRad="1270000" dist="482600" dir="5400000" sx="102000" sy="102000" algn="ctr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Dec 2019</a:t>
            </a:r>
          </a:p>
        </p:txBody>
      </p:sp>
      <p:sp>
        <p:nvSpPr>
          <p:cNvPr id="10" name="Text Placeholder 4"/>
          <p:cNvSpPr txBox="1"/>
          <p:nvPr/>
        </p:nvSpPr>
        <p:spPr bwMode="gray">
          <a:xfrm>
            <a:off x="3490922" y="3501077"/>
            <a:ext cx="988845" cy="429137"/>
          </a:xfrm>
          <a:prstGeom prst="rect">
            <a:avLst/>
          </a:prstGeom>
          <a:noFill/>
          <a:effectLst>
            <a:outerShdw blurRad="1270000" dist="482600" dir="5400000" sx="102000" sy="102000" algn="ctr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Jan 2020</a:t>
            </a:r>
          </a:p>
        </p:txBody>
      </p:sp>
      <p:sp>
        <p:nvSpPr>
          <p:cNvPr id="11" name="Text Placeholder 4"/>
          <p:cNvSpPr txBox="1"/>
          <p:nvPr/>
        </p:nvSpPr>
        <p:spPr bwMode="gray">
          <a:xfrm>
            <a:off x="4597962" y="4132157"/>
            <a:ext cx="988845" cy="429137"/>
          </a:xfrm>
          <a:prstGeom prst="rect">
            <a:avLst/>
          </a:prstGeom>
          <a:noFill/>
          <a:effectLst>
            <a:outerShdw blurRad="1270000" dist="482600" dir="5400000" sx="102000" sy="102000" algn="ctr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Feb 2020</a:t>
            </a:r>
          </a:p>
        </p:txBody>
      </p:sp>
      <p:sp>
        <p:nvSpPr>
          <p:cNvPr id="12" name="Text Placeholder 4"/>
          <p:cNvSpPr txBox="1"/>
          <p:nvPr/>
        </p:nvSpPr>
        <p:spPr bwMode="gray">
          <a:xfrm>
            <a:off x="5705002" y="3501077"/>
            <a:ext cx="988845" cy="429137"/>
          </a:xfrm>
          <a:prstGeom prst="rect">
            <a:avLst/>
          </a:prstGeom>
          <a:noFill/>
          <a:effectLst>
            <a:outerShdw blurRad="1270000" dist="482600" dir="5400000" sx="102000" sy="102000" algn="ctr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Mar 2020</a:t>
            </a:r>
          </a:p>
        </p:txBody>
      </p:sp>
      <p:sp>
        <p:nvSpPr>
          <p:cNvPr id="13" name="Text Placeholder 4"/>
          <p:cNvSpPr txBox="1"/>
          <p:nvPr/>
        </p:nvSpPr>
        <p:spPr bwMode="gray">
          <a:xfrm>
            <a:off x="6812042" y="4132157"/>
            <a:ext cx="988845" cy="429137"/>
          </a:xfrm>
          <a:prstGeom prst="rect">
            <a:avLst/>
          </a:prstGeom>
          <a:noFill/>
          <a:effectLst>
            <a:outerShdw blurRad="1270000" dist="482600" dir="5400000" sx="102000" sy="102000" algn="ctr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Apr 2020</a:t>
            </a:r>
          </a:p>
        </p:txBody>
      </p:sp>
      <p:sp>
        <p:nvSpPr>
          <p:cNvPr id="14" name="Text Placeholder 4"/>
          <p:cNvSpPr txBox="1"/>
          <p:nvPr/>
        </p:nvSpPr>
        <p:spPr bwMode="gray">
          <a:xfrm>
            <a:off x="7919082" y="3501077"/>
            <a:ext cx="988845" cy="429137"/>
          </a:xfrm>
          <a:prstGeom prst="rect">
            <a:avLst/>
          </a:prstGeom>
          <a:noFill/>
          <a:effectLst>
            <a:outerShdw blurRad="1270000" dist="482600" dir="5400000" sx="102000" sy="102000" algn="ctr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May 2020</a:t>
            </a:r>
          </a:p>
        </p:txBody>
      </p:sp>
      <p:sp>
        <p:nvSpPr>
          <p:cNvPr id="15" name="Text Placeholder 4"/>
          <p:cNvSpPr txBox="1"/>
          <p:nvPr/>
        </p:nvSpPr>
        <p:spPr bwMode="gray">
          <a:xfrm>
            <a:off x="9026122" y="4132157"/>
            <a:ext cx="988845" cy="429137"/>
          </a:xfrm>
          <a:prstGeom prst="rect">
            <a:avLst/>
          </a:prstGeom>
          <a:noFill/>
          <a:effectLst>
            <a:outerShdw blurRad="1270000" dist="482600" dir="5400000" sx="102000" sy="102000" algn="ctr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Jun 2020</a:t>
            </a:r>
          </a:p>
        </p:txBody>
      </p:sp>
      <p:sp>
        <p:nvSpPr>
          <p:cNvPr id="16" name="Text Placeholder 4"/>
          <p:cNvSpPr txBox="1"/>
          <p:nvPr/>
        </p:nvSpPr>
        <p:spPr bwMode="gray">
          <a:xfrm>
            <a:off x="10133166" y="3501077"/>
            <a:ext cx="988845" cy="429137"/>
          </a:xfrm>
          <a:prstGeom prst="rect">
            <a:avLst/>
          </a:prstGeom>
          <a:noFill/>
          <a:effectLst>
            <a:outerShdw blurRad="1270000" dist="482600" dir="5400000" sx="102000" sy="102000" algn="ctr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Jul 2020</a:t>
            </a:r>
          </a:p>
        </p:txBody>
      </p:sp>
      <p:sp>
        <p:nvSpPr>
          <p:cNvPr id="17" name="Text Placeholder 4"/>
          <p:cNvSpPr txBox="1"/>
          <p:nvPr/>
        </p:nvSpPr>
        <p:spPr bwMode="gray">
          <a:xfrm>
            <a:off x="681801" y="2151062"/>
            <a:ext cx="1252536" cy="1277937"/>
          </a:xfrm>
          <a:prstGeom prst="rect">
            <a:avLst/>
          </a:prstGeom>
        </p:spPr>
        <p:txBody>
          <a:bodyPr lIns="90000" tIns="0" rIns="0" bIns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Placeholder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All phrases can be replaced with your 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own text.</a:t>
            </a:r>
          </a:p>
        </p:txBody>
      </p:sp>
      <p:sp>
        <p:nvSpPr>
          <p:cNvPr id="18" name="Text Placeholder 4"/>
          <p:cNvSpPr txBox="1"/>
          <p:nvPr/>
        </p:nvSpPr>
        <p:spPr bwMode="gray">
          <a:xfrm>
            <a:off x="2875388" y="2151062"/>
            <a:ext cx="1252536" cy="1277937"/>
          </a:xfrm>
          <a:prstGeom prst="rect">
            <a:avLst/>
          </a:prstGeom>
        </p:spPr>
        <p:txBody>
          <a:bodyPr lIns="90000" tIns="0" rIns="0" bIns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Placeholder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All phrases can be replaced with your 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own text.</a:t>
            </a:r>
          </a:p>
        </p:txBody>
      </p:sp>
      <p:sp>
        <p:nvSpPr>
          <p:cNvPr id="19" name="Text Placeholder 4"/>
          <p:cNvSpPr txBox="1"/>
          <p:nvPr/>
        </p:nvSpPr>
        <p:spPr bwMode="gray">
          <a:xfrm>
            <a:off x="5092384" y="2151062"/>
            <a:ext cx="1252536" cy="1277937"/>
          </a:xfrm>
          <a:prstGeom prst="rect">
            <a:avLst/>
          </a:prstGeom>
        </p:spPr>
        <p:txBody>
          <a:bodyPr lIns="90000" tIns="0" rIns="0" bIns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Placeholder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All phrases can be replaced with your 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own text.</a:t>
            </a:r>
          </a:p>
        </p:txBody>
      </p:sp>
      <p:sp>
        <p:nvSpPr>
          <p:cNvPr id="20" name="Text Placeholder 4"/>
          <p:cNvSpPr txBox="1"/>
          <p:nvPr/>
        </p:nvSpPr>
        <p:spPr bwMode="gray">
          <a:xfrm>
            <a:off x="7306463" y="2151062"/>
            <a:ext cx="1252536" cy="1277937"/>
          </a:xfrm>
          <a:prstGeom prst="rect">
            <a:avLst/>
          </a:prstGeom>
        </p:spPr>
        <p:txBody>
          <a:bodyPr lIns="90000" tIns="0" rIns="0" bIns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Placeholder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All phrases can be replaced with your 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own text.</a:t>
            </a:r>
          </a:p>
        </p:txBody>
      </p:sp>
      <p:sp>
        <p:nvSpPr>
          <p:cNvPr id="21" name="Text Placeholder 4"/>
          <p:cNvSpPr txBox="1"/>
          <p:nvPr/>
        </p:nvSpPr>
        <p:spPr bwMode="gray">
          <a:xfrm>
            <a:off x="9520543" y="2151062"/>
            <a:ext cx="1252536" cy="1277937"/>
          </a:xfrm>
          <a:prstGeom prst="rect">
            <a:avLst/>
          </a:prstGeom>
        </p:spPr>
        <p:txBody>
          <a:bodyPr lIns="90000" tIns="0" rIns="0" bIns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Placeholder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All phrases can be replaced with your 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own text.</a:t>
            </a:r>
          </a:p>
        </p:txBody>
      </p:sp>
      <p:sp>
        <p:nvSpPr>
          <p:cNvPr id="22" name="Text Placeholder 4"/>
          <p:cNvSpPr txBox="1"/>
          <p:nvPr/>
        </p:nvSpPr>
        <p:spPr bwMode="gray">
          <a:xfrm>
            <a:off x="1771255" y="4654552"/>
            <a:ext cx="1252536" cy="1277937"/>
          </a:xfrm>
          <a:prstGeom prst="rect">
            <a:avLst/>
          </a:prstGeom>
        </p:spPr>
        <p:txBody>
          <a:bodyPr lIns="90000" tIns="0" rIns="0" bIns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Placeholder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All phrases can be replaced with your 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own text.</a:t>
            </a:r>
          </a:p>
        </p:txBody>
      </p:sp>
      <p:sp>
        <p:nvSpPr>
          <p:cNvPr id="23" name="Text Placeholder 4"/>
          <p:cNvSpPr txBox="1"/>
          <p:nvPr/>
        </p:nvSpPr>
        <p:spPr bwMode="gray">
          <a:xfrm>
            <a:off x="3985338" y="4654552"/>
            <a:ext cx="1252536" cy="1277937"/>
          </a:xfrm>
          <a:prstGeom prst="rect">
            <a:avLst/>
          </a:prstGeom>
        </p:spPr>
        <p:txBody>
          <a:bodyPr lIns="90000" tIns="0" rIns="0" bIns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Placeholder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All phrases can be replaced with your 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own text.</a:t>
            </a:r>
          </a:p>
        </p:txBody>
      </p:sp>
      <p:sp>
        <p:nvSpPr>
          <p:cNvPr id="24" name="Text Placeholder 4"/>
          <p:cNvSpPr txBox="1"/>
          <p:nvPr/>
        </p:nvSpPr>
        <p:spPr bwMode="gray">
          <a:xfrm>
            <a:off x="6199421" y="4654552"/>
            <a:ext cx="1252536" cy="1277937"/>
          </a:xfrm>
          <a:prstGeom prst="rect">
            <a:avLst/>
          </a:prstGeom>
        </p:spPr>
        <p:txBody>
          <a:bodyPr lIns="90000" tIns="0" rIns="0" bIns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Placeholder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All phrases can be replaced with your 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own text.</a:t>
            </a:r>
          </a:p>
        </p:txBody>
      </p:sp>
      <p:sp>
        <p:nvSpPr>
          <p:cNvPr id="25" name="Text Placeholder 4"/>
          <p:cNvSpPr txBox="1"/>
          <p:nvPr/>
        </p:nvSpPr>
        <p:spPr bwMode="gray">
          <a:xfrm>
            <a:off x="8419165" y="4654552"/>
            <a:ext cx="1252536" cy="1277937"/>
          </a:xfrm>
          <a:prstGeom prst="rect">
            <a:avLst/>
          </a:prstGeom>
        </p:spPr>
        <p:txBody>
          <a:bodyPr lIns="90000" tIns="0" rIns="0" bIns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Placeholder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All phrases can be replaced with your 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own text.</a:t>
            </a:r>
          </a:p>
        </p:txBody>
      </p:sp>
      <p:sp>
        <p:nvSpPr>
          <p:cNvPr id="26" name="Text Placeholder 4"/>
          <p:cNvSpPr txBox="1"/>
          <p:nvPr/>
        </p:nvSpPr>
        <p:spPr bwMode="gray">
          <a:xfrm>
            <a:off x="10627588" y="4654552"/>
            <a:ext cx="1252536" cy="1277937"/>
          </a:xfrm>
          <a:prstGeom prst="rect">
            <a:avLst/>
          </a:prstGeom>
        </p:spPr>
        <p:txBody>
          <a:bodyPr lIns="90000" tIns="0" rIns="0" bIns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Placeholder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All phrases can be replaced with your 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own text.</a:t>
            </a:r>
          </a:p>
        </p:txBody>
      </p:sp>
      <p:cxnSp>
        <p:nvCxnSpPr>
          <p:cNvPr id="27" name="Straight Connector 26"/>
          <p:cNvCxnSpPr/>
          <p:nvPr/>
        </p:nvCxnSpPr>
        <p:spPr bwMode="gray">
          <a:xfrm>
            <a:off x="664224" y="2151062"/>
            <a:ext cx="0" cy="1878013"/>
          </a:xfrm>
          <a:prstGeom prst="line">
            <a:avLst/>
          </a:prstGeom>
          <a:ln w="1270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gray">
          <a:xfrm>
            <a:off x="2878304" y="2151062"/>
            <a:ext cx="0" cy="1878013"/>
          </a:xfrm>
          <a:prstGeom prst="line">
            <a:avLst/>
          </a:prstGeom>
          <a:ln w="1270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gray">
          <a:xfrm>
            <a:off x="5092384" y="2151062"/>
            <a:ext cx="0" cy="1878013"/>
          </a:xfrm>
          <a:prstGeom prst="line">
            <a:avLst/>
          </a:prstGeom>
          <a:ln w="1270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gray">
          <a:xfrm>
            <a:off x="7306464" y="2151062"/>
            <a:ext cx="0" cy="1878013"/>
          </a:xfrm>
          <a:prstGeom prst="line">
            <a:avLst/>
          </a:prstGeom>
          <a:ln w="1270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gray">
          <a:xfrm>
            <a:off x="9520544" y="2151062"/>
            <a:ext cx="0" cy="1878013"/>
          </a:xfrm>
          <a:prstGeom prst="line">
            <a:avLst/>
          </a:prstGeom>
          <a:ln w="1270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gray">
          <a:xfrm>
            <a:off x="1771264" y="4029076"/>
            <a:ext cx="0" cy="1903414"/>
          </a:xfrm>
          <a:prstGeom prst="line">
            <a:avLst/>
          </a:prstGeom>
          <a:ln w="12700"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gray">
          <a:xfrm>
            <a:off x="3985344" y="4029076"/>
            <a:ext cx="0" cy="1903414"/>
          </a:xfrm>
          <a:prstGeom prst="line">
            <a:avLst/>
          </a:prstGeom>
          <a:ln w="12700"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 bwMode="gray">
          <a:xfrm>
            <a:off x="6199424" y="4029076"/>
            <a:ext cx="0" cy="1903414"/>
          </a:xfrm>
          <a:prstGeom prst="line">
            <a:avLst/>
          </a:prstGeom>
          <a:ln w="12700"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 bwMode="gray">
          <a:xfrm>
            <a:off x="8413504" y="4029076"/>
            <a:ext cx="0" cy="1903414"/>
          </a:xfrm>
          <a:prstGeom prst="line">
            <a:avLst/>
          </a:prstGeom>
          <a:ln w="12700"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 bwMode="gray">
          <a:xfrm>
            <a:off x="10627588" y="4029076"/>
            <a:ext cx="0" cy="1903414"/>
          </a:xfrm>
          <a:prstGeom prst="line">
            <a:avLst/>
          </a:prstGeom>
          <a:ln w="12700"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"/>
          <p:cNvCxnSpPr/>
          <p:nvPr/>
        </p:nvCxnSpPr>
        <p:spPr bwMode="gray">
          <a:xfrm>
            <a:off x="0" y="4034882"/>
            <a:ext cx="12192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15"/>
          <p:cNvSpPr/>
          <p:nvPr/>
        </p:nvSpPr>
        <p:spPr bwMode="gray">
          <a:xfrm rot="2700000">
            <a:off x="3880535" y="3924266"/>
            <a:ext cx="209618" cy="209618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>
            <a:noFill/>
          </a:ln>
          <a:effectLst>
            <a:outerShdw blurRad="190500" dist="127000" dir="33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9" name="Rectangle: Rounded Corners 15"/>
          <p:cNvSpPr/>
          <p:nvPr/>
        </p:nvSpPr>
        <p:spPr bwMode="gray">
          <a:xfrm rot="2700000">
            <a:off x="2773495" y="3924267"/>
            <a:ext cx="209618" cy="209618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>
            <a:noFill/>
          </a:ln>
          <a:effectLst>
            <a:outerShdw blurRad="190500" dist="127000" dir="33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0" name="Rectangle: Rounded Corners 15"/>
          <p:cNvSpPr/>
          <p:nvPr/>
        </p:nvSpPr>
        <p:spPr bwMode="gray">
          <a:xfrm rot="2700000">
            <a:off x="1666455" y="3924268"/>
            <a:ext cx="209618" cy="209618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>
            <a:noFill/>
          </a:ln>
          <a:effectLst>
            <a:outerShdw blurRad="190500" dist="127000" dir="33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1" name="Rectangle: Rounded Corners 15"/>
          <p:cNvSpPr/>
          <p:nvPr/>
        </p:nvSpPr>
        <p:spPr bwMode="gray">
          <a:xfrm rot="2700000">
            <a:off x="559415" y="3924268"/>
            <a:ext cx="209618" cy="209618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>
            <a:noFill/>
          </a:ln>
          <a:effectLst>
            <a:outerShdw blurRad="190500" dist="127000" dir="33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" name="Rectangle: Rounded Corners 15"/>
          <p:cNvSpPr/>
          <p:nvPr/>
        </p:nvSpPr>
        <p:spPr bwMode="gray">
          <a:xfrm rot="2700000">
            <a:off x="4987575" y="3924266"/>
            <a:ext cx="209618" cy="209618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>
            <a:noFill/>
          </a:ln>
          <a:effectLst>
            <a:outerShdw blurRad="190500" dist="127000" dir="33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3" name="Rectangle: Rounded Corners 15"/>
          <p:cNvSpPr/>
          <p:nvPr/>
        </p:nvSpPr>
        <p:spPr bwMode="gray">
          <a:xfrm rot="2700000">
            <a:off x="6094615" y="3924267"/>
            <a:ext cx="209618" cy="209618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>
            <a:noFill/>
          </a:ln>
          <a:effectLst>
            <a:outerShdw blurRad="190500" dist="127000" dir="33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4" name="Rectangle: Rounded Corners 15"/>
          <p:cNvSpPr/>
          <p:nvPr/>
        </p:nvSpPr>
        <p:spPr bwMode="gray">
          <a:xfrm rot="2700000">
            <a:off x="7201655" y="3924267"/>
            <a:ext cx="209618" cy="209618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>
            <a:noFill/>
          </a:ln>
          <a:effectLst>
            <a:outerShdw blurRad="190500" dist="127000" dir="33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5" name="Rectangle: Rounded Corners 15"/>
          <p:cNvSpPr/>
          <p:nvPr/>
        </p:nvSpPr>
        <p:spPr bwMode="gray">
          <a:xfrm rot="2700000">
            <a:off x="8308695" y="3924267"/>
            <a:ext cx="209618" cy="209618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>
            <a:noFill/>
          </a:ln>
          <a:effectLst>
            <a:outerShdw blurRad="190500" dist="127000" dir="33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6" name="Rectangle: Rounded Corners 15"/>
          <p:cNvSpPr/>
          <p:nvPr/>
        </p:nvSpPr>
        <p:spPr bwMode="gray">
          <a:xfrm rot="2700000">
            <a:off x="9415735" y="3924268"/>
            <a:ext cx="209618" cy="209618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>
            <a:noFill/>
          </a:ln>
          <a:effectLst>
            <a:outerShdw blurRad="190500" dist="127000" dir="33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7" name="Rectangle: Rounded Corners 15"/>
          <p:cNvSpPr/>
          <p:nvPr/>
        </p:nvSpPr>
        <p:spPr bwMode="gray">
          <a:xfrm rot="2700000">
            <a:off x="10522779" y="3924268"/>
            <a:ext cx="209618" cy="209618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>
            <a:noFill/>
          </a:ln>
          <a:effectLst>
            <a:outerShdw blurRad="190500" dist="127000" dir="33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29F3C6-366E-4FC6-876E-422B1C4320D5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03.11.2019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284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© Wirecard 2019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284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36758-3E37-4C6C-B305-637A2010632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284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ext Placeholder 4"/>
          <p:cNvSpPr txBox="1"/>
          <p:nvPr/>
        </p:nvSpPr>
        <p:spPr bwMode="gray">
          <a:xfrm>
            <a:off x="169802" y="4132157"/>
            <a:ext cx="988845" cy="429137"/>
          </a:xfrm>
          <a:prstGeom prst="rect">
            <a:avLst/>
          </a:prstGeom>
          <a:noFill/>
          <a:effectLst>
            <a:outerShdw blurRad="1270000" dist="482600" dir="5400000" sx="102000" sy="102000" algn="ctr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lang="en-US" sz="1600" dirty="0">
                <a:solidFill>
                  <a:srgbClr val="002846"/>
                </a:solidFill>
                <a:latin typeface="Arial" panose="020B0604020202020204"/>
              </a:rPr>
              <a:t>Aug 2020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284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Text Placeholder 4"/>
          <p:cNvSpPr txBox="1"/>
          <p:nvPr/>
        </p:nvSpPr>
        <p:spPr bwMode="gray">
          <a:xfrm>
            <a:off x="1276842" y="3501077"/>
            <a:ext cx="988845" cy="429137"/>
          </a:xfrm>
          <a:prstGeom prst="rect">
            <a:avLst/>
          </a:prstGeom>
          <a:noFill/>
          <a:effectLst>
            <a:outerShdw blurRad="1270000" dist="482600" dir="5400000" sx="102000" sy="102000" algn="ctr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lang="en-US" sz="1600" dirty="0">
                <a:solidFill>
                  <a:srgbClr val="002846"/>
                </a:solidFill>
                <a:latin typeface="Arial" panose="020B0604020202020204"/>
              </a:rPr>
              <a:t>Sep 2020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284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Text Placeholder 4"/>
          <p:cNvSpPr txBox="1"/>
          <p:nvPr/>
        </p:nvSpPr>
        <p:spPr bwMode="gray">
          <a:xfrm>
            <a:off x="2383882" y="4132157"/>
            <a:ext cx="988845" cy="429137"/>
          </a:xfrm>
          <a:prstGeom prst="rect">
            <a:avLst/>
          </a:prstGeom>
          <a:noFill/>
          <a:effectLst>
            <a:outerShdw blurRad="1270000" dist="482600" dir="5400000" sx="102000" sy="102000" algn="ctr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Oct 2020</a:t>
            </a:r>
          </a:p>
        </p:txBody>
      </p:sp>
      <p:sp>
        <p:nvSpPr>
          <p:cNvPr id="10" name="Text Placeholder 4"/>
          <p:cNvSpPr txBox="1"/>
          <p:nvPr/>
        </p:nvSpPr>
        <p:spPr bwMode="gray">
          <a:xfrm>
            <a:off x="3490922" y="3501077"/>
            <a:ext cx="988845" cy="429137"/>
          </a:xfrm>
          <a:prstGeom prst="rect">
            <a:avLst/>
          </a:prstGeom>
          <a:noFill/>
          <a:effectLst>
            <a:outerShdw blurRad="1270000" dist="482600" dir="5400000" sx="102000" sy="102000" algn="ctr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Nov 2020</a:t>
            </a:r>
          </a:p>
        </p:txBody>
      </p:sp>
      <p:sp>
        <p:nvSpPr>
          <p:cNvPr id="11" name="Text Placeholder 4"/>
          <p:cNvSpPr txBox="1"/>
          <p:nvPr/>
        </p:nvSpPr>
        <p:spPr bwMode="gray">
          <a:xfrm>
            <a:off x="4597962" y="4132157"/>
            <a:ext cx="988845" cy="429137"/>
          </a:xfrm>
          <a:prstGeom prst="rect">
            <a:avLst/>
          </a:prstGeom>
          <a:noFill/>
          <a:effectLst>
            <a:outerShdw blurRad="1270000" dist="482600" dir="5400000" sx="102000" sy="102000" algn="ctr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lang="en-US" sz="1600" dirty="0">
                <a:solidFill>
                  <a:srgbClr val="002846"/>
                </a:solidFill>
                <a:latin typeface="Arial" panose="020B0604020202020204"/>
              </a:rPr>
              <a:t>Dec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2020</a:t>
            </a:r>
          </a:p>
        </p:txBody>
      </p:sp>
      <p:sp>
        <p:nvSpPr>
          <p:cNvPr id="12" name="Text Placeholder 4"/>
          <p:cNvSpPr txBox="1"/>
          <p:nvPr/>
        </p:nvSpPr>
        <p:spPr bwMode="gray">
          <a:xfrm>
            <a:off x="5705002" y="3501077"/>
            <a:ext cx="988845" cy="429137"/>
          </a:xfrm>
          <a:prstGeom prst="rect">
            <a:avLst/>
          </a:prstGeom>
          <a:noFill/>
          <a:effectLst>
            <a:outerShdw blurRad="1270000" dist="482600" dir="5400000" sx="102000" sy="102000" algn="ctr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Jan 2021</a:t>
            </a:r>
          </a:p>
        </p:txBody>
      </p:sp>
      <p:sp>
        <p:nvSpPr>
          <p:cNvPr id="13" name="Text Placeholder 4"/>
          <p:cNvSpPr txBox="1"/>
          <p:nvPr/>
        </p:nvSpPr>
        <p:spPr bwMode="gray">
          <a:xfrm>
            <a:off x="6812042" y="4132157"/>
            <a:ext cx="988845" cy="429137"/>
          </a:xfrm>
          <a:prstGeom prst="rect">
            <a:avLst/>
          </a:prstGeom>
          <a:noFill/>
          <a:effectLst>
            <a:outerShdw blurRad="1270000" dist="482600" dir="5400000" sx="102000" sy="102000" algn="ctr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Feb 2021</a:t>
            </a:r>
          </a:p>
        </p:txBody>
      </p:sp>
      <p:sp>
        <p:nvSpPr>
          <p:cNvPr id="14" name="Text Placeholder 4"/>
          <p:cNvSpPr txBox="1"/>
          <p:nvPr/>
        </p:nvSpPr>
        <p:spPr bwMode="gray">
          <a:xfrm>
            <a:off x="7919082" y="3501077"/>
            <a:ext cx="988845" cy="429137"/>
          </a:xfrm>
          <a:prstGeom prst="rect">
            <a:avLst/>
          </a:prstGeom>
          <a:noFill/>
          <a:effectLst>
            <a:outerShdw blurRad="1270000" dist="482600" dir="5400000" sx="102000" sy="102000" algn="ctr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Mar 2021</a:t>
            </a:r>
          </a:p>
        </p:txBody>
      </p:sp>
      <p:sp>
        <p:nvSpPr>
          <p:cNvPr id="15" name="Text Placeholder 4"/>
          <p:cNvSpPr txBox="1"/>
          <p:nvPr/>
        </p:nvSpPr>
        <p:spPr bwMode="gray">
          <a:xfrm>
            <a:off x="9026122" y="4132157"/>
            <a:ext cx="988845" cy="429137"/>
          </a:xfrm>
          <a:prstGeom prst="rect">
            <a:avLst/>
          </a:prstGeom>
          <a:noFill/>
          <a:effectLst>
            <a:outerShdw blurRad="1270000" dist="482600" dir="5400000" sx="102000" sy="102000" algn="ctr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Apr 2021</a:t>
            </a:r>
          </a:p>
        </p:txBody>
      </p:sp>
      <p:sp>
        <p:nvSpPr>
          <p:cNvPr id="16" name="Text Placeholder 4"/>
          <p:cNvSpPr txBox="1"/>
          <p:nvPr/>
        </p:nvSpPr>
        <p:spPr bwMode="gray">
          <a:xfrm>
            <a:off x="10133166" y="3501077"/>
            <a:ext cx="988845" cy="429137"/>
          </a:xfrm>
          <a:prstGeom prst="rect">
            <a:avLst/>
          </a:prstGeom>
          <a:noFill/>
          <a:effectLst>
            <a:outerShdw blurRad="1270000" dist="482600" dir="5400000" sx="102000" sy="102000" algn="ctr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May 2021</a:t>
            </a:r>
          </a:p>
        </p:txBody>
      </p:sp>
      <p:sp>
        <p:nvSpPr>
          <p:cNvPr id="17" name="Text Placeholder 4"/>
          <p:cNvSpPr txBox="1"/>
          <p:nvPr/>
        </p:nvSpPr>
        <p:spPr bwMode="gray">
          <a:xfrm>
            <a:off x="681801" y="2151062"/>
            <a:ext cx="1252536" cy="1277937"/>
          </a:xfrm>
          <a:prstGeom prst="rect">
            <a:avLst/>
          </a:prstGeom>
        </p:spPr>
        <p:txBody>
          <a:bodyPr lIns="90000" tIns="0" rIns="0" bIns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Placeholder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All phrases can be replaced with your 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own text.</a:t>
            </a:r>
          </a:p>
        </p:txBody>
      </p:sp>
      <p:sp>
        <p:nvSpPr>
          <p:cNvPr id="18" name="Text Placeholder 4"/>
          <p:cNvSpPr txBox="1"/>
          <p:nvPr/>
        </p:nvSpPr>
        <p:spPr bwMode="gray">
          <a:xfrm>
            <a:off x="2875388" y="2151062"/>
            <a:ext cx="1252536" cy="1277937"/>
          </a:xfrm>
          <a:prstGeom prst="rect">
            <a:avLst/>
          </a:prstGeom>
        </p:spPr>
        <p:txBody>
          <a:bodyPr lIns="90000" tIns="0" rIns="0" bIns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Placeholder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All phrases can be replaced with your 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own text.</a:t>
            </a:r>
          </a:p>
        </p:txBody>
      </p:sp>
      <p:sp>
        <p:nvSpPr>
          <p:cNvPr id="19" name="Text Placeholder 4"/>
          <p:cNvSpPr txBox="1"/>
          <p:nvPr/>
        </p:nvSpPr>
        <p:spPr bwMode="gray">
          <a:xfrm>
            <a:off x="5092384" y="2151062"/>
            <a:ext cx="1252536" cy="1277937"/>
          </a:xfrm>
          <a:prstGeom prst="rect">
            <a:avLst/>
          </a:prstGeom>
        </p:spPr>
        <p:txBody>
          <a:bodyPr lIns="90000" tIns="0" rIns="0" bIns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Placeholder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All phrases can be replaced with your 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own text.</a:t>
            </a:r>
          </a:p>
        </p:txBody>
      </p:sp>
      <p:sp>
        <p:nvSpPr>
          <p:cNvPr id="20" name="Text Placeholder 4"/>
          <p:cNvSpPr txBox="1"/>
          <p:nvPr/>
        </p:nvSpPr>
        <p:spPr bwMode="gray">
          <a:xfrm>
            <a:off x="7306463" y="2151062"/>
            <a:ext cx="1252536" cy="1277937"/>
          </a:xfrm>
          <a:prstGeom prst="rect">
            <a:avLst/>
          </a:prstGeom>
        </p:spPr>
        <p:txBody>
          <a:bodyPr lIns="90000" tIns="0" rIns="0" bIns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Placeholder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All phrases can be replaced with your 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own text.</a:t>
            </a:r>
          </a:p>
        </p:txBody>
      </p:sp>
      <p:sp>
        <p:nvSpPr>
          <p:cNvPr id="21" name="Text Placeholder 4"/>
          <p:cNvSpPr txBox="1"/>
          <p:nvPr/>
        </p:nvSpPr>
        <p:spPr bwMode="gray">
          <a:xfrm>
            <a:off x="9520543" y="2151062"/>
            <a:ext cx="1252536" cy="1277937"/>
          </a:xfrm>
          <a:prstGeom prst="rect">
            <a:avLst/>
          </a:prstGeom>
        </p:spPr>
        <p:txBody>
          <a:bodyPr lIns="90000" tIns="0" rIns="0" bIns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Placeholder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All phrases can be replaced with your 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own text.</a:t>
            </a:r>
          </a:p>
        </p:txBody>
      </p:sp>
      <p:sp>
        <p:nvSpPr>
          <p:cNvPr id="22" name="Text Placeholder 4"/>
          <p:cNvSpPr txBox="1"/>
          <p:nvPr/>
        </p:nvSpPr>
        <p:spPr bwMode="gray">
          <a:xfrm>
            <a:off x="1771255" y="4654552"/>
            <a:ext cx="1252536" cy="1277937"/>
          </a:xfrm>
          <a:prstGeom prst="rect">
            <a:avLst/>
          </a:prstGeom>
        </p:spPr>
        <p:txBody>
          <a:bodyPr lIns="90000" tIns="0" rIns="0" bIns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Placeholder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All phrases can be replaced with your 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own text.</a:t>
            </a:r>
          </a:p>
        </p:txBody>
      </p:sp>
      <p:sp>
        <p:nvSpPr>
          <p:cNvPr id="23" name="Text Placeholder 4"/>
          <p:cNvSpPr txBox="1"/>
          <p:nvPr/>
        </p:nvSpPr>
        <p:spPr bwMode="gray">
          <a:xfrm>
            <a:off x="3985338" y="4654552"/>
            <a:ext cx="1252536" cy="1277937"/>
          </a:xfrm>
          <a:prstGeom prst="rect">
            <a:avLst/>
          </a:prstGeom>
        </p:spPr>
        <p:txBody>
          <a:bodyPr lIns="90000" tIns="0" rIns="0" bIns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Placeholder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All phrases can be replaced with your 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own text.</a:t>
            </a:r>
          </a:p>
        </p:txBody>
      </p:sp>
      <p:sp>
        <p:nvSpPr>
          <p:cNvPr id="24" name="Text Placeholder 4"/>
          <p:cNvSpPr txBox="1"/>
          <p:nvPr/>
        </p:nvSpPr>
        <p:spPr bwMode="gray">
          <a:xfrm>
            <a:off x="6199421" y="4654552"/>
            <a:ext cx="1252536" cy="1277937"/>
          </a:xfrm>
          <a:prstGeom prst="rect">
            <a:avLst/>
          </a:prstGeom>
        </p:spPr>
        <p:txBody>
          <a:bodyPr lIns="90000" tIns="0" rIns="0" bIns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Placeholder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All phrases can be replaced with your 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own text.</a:t>
            </a:r>
          </a:p>
        </p:txBody>
      </p:sp>
      <p:sp>
        <p:nvSpPr>
          <p:cNvPr id="25" name="Text Placeholder 4"/>
          <p:cNvSpPr txBox="1"/>
          <p:nvPr/>
        </p:nvSpPr>
        <p:spPr bwMode="gray">
          <a:xfrm>
            <a:off x="8419165" y="4654552"/>
            <a:ext cx="1252536" cy="1277937"/>
          </a:xfrm>
          <a:prstGeom prst="rect">
            <a:avLst/>
          </a:prstGeom>
        </p:spPr>
        <p:txBody>
          <a:bodyPr lIns="90000" tIns="0" rIns="0" bIns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Placeholder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All phrases can be replaced with your 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own text.</a:t>
            </a:r>
          </a:p>
        </p:txBody>
      </p:sp>
      <p:sp>
        <p:nvSpPr>
          <p:cNvPr id="26" name="Text Placeholder 4"/>
          <p:cNvSpPr txBox="1"/>
          <p:nvPr/>
        </p:nvSpPr>
        <p:spPr bwMode="gray">
          <a:xfrm>
            <a:off x="10627588" y="4654552"/>
            <a:ext cx="1252536" cy="1277937"/>
          </a:xfrm>
          <a:prstGeom prst="rect">
            <a:avLst/>
          </a:prstGeom>
        </p:spPr>
        <p:txBody>
          <a:bodyPr lIns="90000" tIns="0" rIns="0" bIns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Placeholder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All phrases can be replaced with your 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8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own text.</a:t>
            </a:r>
          </a:p>
        </p:txBody>
      </p:sp>
      <p:cxnSp>
        <p:nvCxnSpPr>
          <p:cNvPr id="27" name="Straight Connector 26"/>
          <p:cNvCxnSpPr/>
          <p:nvPr/>
        </p:nvCxnSpPr>
        <p:spPr bwMode="gray">
          <a:xfrm>
            <a:off x="664224" y="2151062"/>
            <a:ext cx="0" cy="1878013"/>
          </a:xfrm>
          <a:prstGeom prst="line">
            <a:avLst/>
          </a:prstGeom>
          <a:ln w="1270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gray">
          <a:xfrm>
            <a:off x="2878304" y="2151062"/>
            <a:ext cx="0" cy="1878013"/>
          </a:xfrm>
          <a:prstGeom prst="line">
            <a:avLst/>
          </a:prstGeom>
          <a:ln w="1270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gray">
          <a:xfrm>
            <a:off x="5092384" y="2151062"/>
            <a:ext cx="0" cy="1878013"/>
          </a:xfrm>
          <a:prstGeom prst="line">
            <a:avLst/>
          </a:prstGeom>
          <a:ln w="1270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gray">
          <a:xfrm>
            <a:off x="7306464" y="2151062"/>
            <a:ext cx="0" cy="1878013"/>
          </a:xfrm>
          <a:prstGeom prst="line">
            <a:avLst/>
          </a:prstGeom>
          <a:ln w="1270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gray">
          <a:xfrm>
            <a:off x="9520544" y="2151062"/>
            <a:ext cx="0" cy="1878013"/>
          </a:xfrm>
          <a:prstGeom prst="line">
            <a:avLst/>
          </a:prstGeom>
          <a:ln w="1270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gray">
          <a:xfrm>
            <a:off x="1771264" y="4029076"/>
            <a:ext cx="0" cy="1903414"/>
          </a:xfrm>
          <a:prstGeom prst="line">
            <a:avLst/>
          </a:prstGeom>
          <a:ln w="12700"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gray">
          <a:xfrm>
            <a:off x="3985344" y="4029076"/>
            <a:ext cx="0" cy="1903414"/>
          </a:xfrm>
          <a:prstGeom prst="line">
            <a:avLst/>
          </a:prstGeom>
          <a:ln w="12700"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 bwMode="gray">
          <a:xfrm>
            <a:off x="6199424" y="4029076"/>
            <a:ext cx="0" cy="1903414"/>
          </a:xfrm>
          <a:prstGeom prst="line">
            <a:avLst/>
          </a:prstGeom>
          <a:ln w="12700"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 bwMode="gray">
          <a:xfrm>
            <a:off x="8413504" y="4029076"/>
            <a:ext cx="0" cy="1903414"/>
          </a:xfrm>
          <a:prstGeom prst="line">
            <a:avLst/>
          </a:prstGeom>
          <a:ln w="12700"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 bwMode="gray">
          <a:xfrm>
            <a:off x="10627588" y="4029076"/>
            <a:ext cx="0" cy="1903414"/>
          </a:xfrm>
          <a:prstGeom prst="line">
            <a:avLst/>
          </a:prstGeom>
          <a:ln w="12700"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"/>
          <p:cNvCxnSpPr/>
          <p:nvPr/>
        </p:nvCxnSpPr>
        <p:spPr bwMode="gray">
          <a:xfrm>
            <a:off x="0" y="4034882"/>
            <a:ext cx="12192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15"/>
          <p:cNvSpPr/>
          <p:nvPr/>
        </p:nvSpPr>
        <p:spPr bwMode="gray">
          <a:xfrm rot="2700000">
            <a:off x="3880535" y="3924266"/>
            <a:ext cx="209618" cy="209618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>
            <a:noFill/>
          </a:ln>
          <a:effectLst>
            <a:outerShdw blurRad="190500" dist="127000" dir="33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9" name="Rectangle: Rounded Corners 15"/>
          <p:cNvSpPr/>
          <p:nvPr/>
        </p:nvSpPr>
        <p:spPr bwMode="gray">
          <a:xfrm rot="2700000">
            <a:off x="2773495" y="3924267"/>
            <a:ext cx="209618" cy="209618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>
            <a:noFill/>
          </a:ln>
          <a:effectLst>
            <a:outerShdw blurRad="190500" dist="127000" dir="33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0" name="Rectangle: Rounded Corners 15"/>
          <p:cNvSpPr/>
          <p:nvPr/>
        </p:nvSpPr>
        <p:spPr bwMode="gray">
          <a:xfrm rot="2700000">
            <a:off x="1666455" y="3924268"/>
            <a:ext cx="209618" cy="209618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>
            <a:noFill/>
          </a:ln>
          <a:effectLst>
            <a:outerShdw blurRad="190500" dist="127000" dir="33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1" name="Rectangle: Rounded Corners 15"/>
          <p:cNvSpPr/>
          <p:nvPr/>
        </p:nvSpPr>
        <p:spPr bwMode="gray">
          <a:xfrm rot="2700000">
            <a:off x="559415" y="3924268"/>
            <a:ext cx="209618" cy="209618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>
            <a:noFill/>
          </a:ln>
          <a:effectLst>
            <a:outerShdw blurRad="190500" dist="127000" dir="33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" name="Rectangle: Rounded Corners 15"/>
          <p:cNvSpPr/>
          <p:nvPr/>
        </p:nvSpPr>
        <p:spPr bwMode="gray">
          <a:xfrm rot="2700000">
            <a:off x="4987575" y="3924266"/>
            <a:ext cx="209618" cy="209618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>
            <a:noFill/>
          </a:ln>
          <a:effectLst>
            <a:outerShdw blurRad="190500" dist="127000" dir="33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3" name="Rectangle: Rounded Corners 15"/>
          <p:cNvSpPr/>
          <p:nvPr/>
        </p:nvSpPr>
        <p:spPr bwMode="gray">
          <a:xfrm rot="2700000">
            <a:off x="6094615" y="3924267"/>
            <a:ext cx="209618" cy="209618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>
            <a:noFill/>
          </a:ln>
          <a:effectLst>
            <a:outerShdw blurRad="190500" dist="127000" dir="33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4" name="Rectangle: Rounded Corners 15"/>
          <p:cNvSpPr/>
          <p:nvPr/>
        </p:nvSpPr>
        <p:spPr bwMode="gray">
          <a:xfrm rot="2700000">
            <a:off x="7201655" y="3924267"/>
            <a:ext cx="209618" cy="209618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>
            <a:noFill/>
          </a:ln>
          <a:effectLst>
            <a:outerShdw blurRad="190500" dist="127000" dir="33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5" name="Rectangle: Rounded Corners 15"/>
          <p:cNvSpPr/>
          <p:nvPr/>
        </p:nvSpPr>
        <p:spPr bwMode="gray">
          <a:xfrm rot="2700000">
            <a:off x="8308695" y="3924267"/>
            <a:ext cx="209618" cy="209618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>
            <a:noFill/>
          </a:ln>
          <a:effectLst>
            <a:outerShdw blurRad="190500" dist="127000" dir="33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6" name="Rectangle: Rounded Corners 15"/>
          <p:cNvSpPr/>
          <p:nvPr/>
        </p:nvSpPr>
        <p:spPr bwMode="gray">
          <a:xfrm rot="2700000">
            <a:off x="9415735" y="3924268"/>
            <a:ext cx="209618" cy="209618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>
            <a:noFill/>
          </a:ln>
          <a:effectLst>
            <a:outerShdw blurRad="190500" dist="127000" dir="33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7" name="Rectangle: Rounded Corners 15"/>
          <p:cNvSpPr/>
          <p:nvPr/>
        </p:nvSpPr>
        <p:spPr bwMode="gray">
          <a:xfrm rot="2700000">
            <a:off x="10522779" y="3924268"/>
            <a:ext cx="209618" cy="209618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>
            <a:noFill/>
          </a:ln>
          <a:effectLst>
            <a:outerShdw blurRad="190500" dist="127000" dir="33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232696" y="270021"/>
            <a:ext cx="11094909" cy="452650"/>
          </a:xfrm>
        </p:spPr>
        <p:txBody>
          <a:bodyPr/>
          <a:lstStyle/>
          <a:p>
            <a:pPr algn="l"/>
            <a:r>
              <a:rPr lang="en-US" sz="1800" b="1" dirty="0"/>
              <a:t>Progress Summary as of </a:t>
            </a:r>
            <a:r>
              <a:rPr lang="en-US" sz="1800" b="1" dirty="0" err="1"/>
              <a:t>28-10-2019 (AIMS)</a:t>
            </a:r>
            <a:endParaRPr lang="en-US" sz="18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0585C8A-D60C-4262-8C97-AED460EFCB71}" type="datetime1">
              <a:rPr lang="de-DE" smtClean="0"/>
              <a:t>03.11.2019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Wirecard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0F36758-3E37-4C6C-B305-637A2010632D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271269"/>
              </p:ext>
            </p:extLst>
          </p:nvPr>
        </p:nvGraphicFramePr>
        <p:xfrm>
          <a:off x="232697" y="851269"/>
          <a:ext cx="11704320" cy="2504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r>
                        <a:rPr lang="en-US" sz="1600" dirty="0"/>
                        <a:t>Backlog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Reviewer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 Progress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Target Completion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Explore Joget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 Mel, Ko Roben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30-10-</a:t>
                      </a:r>
                      <a:r>
                        <a:rPr lang="en-US" sz="1400" dirty="0" err="1"/>
                        <a:t>2019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Cost Center 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Ka juli, Ci mel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/>
                        <a:t>29-10-2019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Analyzing the risk of adding Bulk Mandays table in 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Ka Juli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ym typeface="+mn-ea"/>
                        </a:rPr>
                        <a:t>80%</a:t>
                      </a:r>
                      <a:endParaRPr lang="en-US" sz="14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E7E9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/>
                        <a:t>31-10-</a:t>
                      </a:r>
                      <a:r>
                        <a:rPr lang="en-US" sz="1400" dirty="0" err="1"/>
                        <a:t>2019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Change the UI of mandays in contract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 Mel, Ka Juli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ym typeface="+mn-ea"/>
                        </a:rPr>
                        <a:t>10%</a:t>
                      </a:r>
                      <a:endParaRPr lang="en-US" sz="14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CCD1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CCD1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/>
                        <a:t>1-11-</a:t>
                      </a:r>
                      <a:r>
                        <a:rPr lang="en-US" sz="1400" dirty="0" err="1"/>
                        <a:t>2019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232696" y="270021"/>
            <a:ext cx="11094909" cy="452650"/>
          </a:xfrm>
        </p:spPr>
        <p:txBody>
          <a:bodyPr/>
          <a:lstStyle/>
          <a:p>
            <a:pPr algn="l"/>
            <a:r>
              <a:rPr lang="en-US" sz="1800" b="1" dirty="0"/>
              <a:t>This Week’s Achievement &amp; Target For Next Week as of </a:t>
            </a:r>
            <a:r>
              <a:rPr lang="en-US" sz="1800" b="1" dirty="0" err="1"/>
              <a:t>dd</a:t>
            </a:r>
            <a:r>
              <a:rPr lang="en-US" sz="1800" b="1" dirty="0"/>
              <a:t>-Mon-</a:t>
            </a:r>
            <a:r>
              <a:rPr lang="en-US" sz="1800" b="1" dirty="0" err="1"/>
              <a:t>yyyy</a:t>
            </a:r>
            <a:endParaRPr lang="en-US" sz="18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0585C8A-D60C-4262-8C97-AED460EFCB71}" type="datetime1">
              <a:rPr lang="de-DE" smtClean="0"/>
              <a:t>03.11.2019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Wirecard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0F36758-3E37-4C6C-B305-637A2010632D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32697" y="841744"/>
          <a:ext cx="11704320" cy="502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Backlog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Target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This</a:t>
                      </a:r>
                      <a:r>
                        <a:rPr lang="en-US" sz="1600" baseline="0" dirty="0"/>
                        <a:t> Week </a:t>
                      </a:r>
                      <a:r>
                        <a:rPr lang="en-US" sz="16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This Week 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Next Week Target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Next</a:t>
                      </a:r>
                      <a:r>
                        <a:rPr lang="en-US" sz="1600" baseline="0" dirty="0"/>
                        <a:t> Week Target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Reason / Challenge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Item</a:t>
                      </a:r>
                      <a:r>
                        <a:rPr lang="en-US" sz="1400" baseline="0" dirty="0"/>
                        <a:t> 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dd</a:t>
                      </a:r>
                      <a:r>
                        <a:rPr lang="en-US" sz="1400" dirty="0"/>
                        <a:t>-Mon-</a:t>
                      </a:r>
                      <a:r>
                        <a:rPr lang="en-US" sz="1400" dirty="0" err="1"/>
                        <a:t>yyyy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&gt;=x%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dd</a:t>
                      </a:r>
                      <a:r>
                        <a:rPr lang="en-US" sz="1400" dirty="0"/>
                        <a:t>-Mon-</a:t>
                      </a:r>
                      <a:r>
                        <a:rPr lang="en-US" sz="1400" dirty="0" err="1"/>
                        <a:t>yyyy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Item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dd</a:t>
                      </a:r>
                      <a:r>
                        <a:rPr lang="en-US" sz="1400" dirty="0"/>
                        <a:t>-Mon-</a:t>
                      </a:r>
                      <a:r>
                        <a:rPr lang="en-US" sz="1400" dirty="0" err="1"/>
                        <a:t>yyyy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&lt;y%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dd</a:t>
                      </a:r>
                      <a:r>
                        <a:rPr lang="en-US" sz="1400" dirty="0"/>
                        <a:t>-Mon-</a:t>
                      </a:r>
                      <a:r>
                        <a:rPr lang="en-US" sz="1400" dirty="0" err="1"/>
                        <a:t>yyyy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Item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dd</a:t>
                      </a:r>
                      <a:r>
                        <a:rPr lang="en-US" sz="1400" dirty="0"/>
                        <a:t>-Mon-</a:t>
                      </a:r>
                      <a:r>
                        <a:rPr lang="en-US" sz="1400" dirty="0" err="1"/>
                        <a:t>yyyy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&gt;=z%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dd</a:t>
                      </a:r>
                      <a:r>
                        <a:rPr lang="en-US" sz="1400" dirty="0"/>
                        <a:t>-Mon-</a:t>
                      </a:r>
                      <a:r>
                        <a:rPr lang="en-US" sz="1400" dirty="0" err="1"/>
                        <a:t>yyyy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Item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dd</a:t>
                      </a:r>
                      <a:r>
                        <a:rPr lang="en-US" sz="1400" dirty="0"/>
                        <a:t>-Mon-</a:t>
                      </a:r>
                      <a:r>
                        <a:rPr lang="en-US" sz="1400" dirty="0" err="1"/>
                        <a:t>yyyy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&gt;=x%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dd</a:t>
                      </a:r>
                      <a:r>
                        <a:rPr lang="en-US" sz="1400" dirty="0"/>
                        <a:t>-Mon-</a:t>
                      </a:r>
                      <a:r>
                        <a:rPr lang="en-US" sz="1400" dirty="0" err="1"/>
                        <a:t>yyyy</a:t>
                      </a:r>
                      <a:endParaRPr lang="en-US" sz="1400" dirty="0"/>
                    </a:p>
                  </a:txBody>
                  <a:tcPr anchor="ctr">
                    <a:solidFill>
                      <a:srgbClr val="E7E9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a%</a:t>
                      </a:r>
                    </a:p>
                  </a:txBody>
                  <a:tcPr anchor="ctr">
                    <a:solidFill>
                      <a:srgbClr val="E7E9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Item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dd</a:t>
                      </a:r>
                      <a:r>
                        <a:rPr lang="en-US" sz="1400" dirty="0"/>
                        <a:t>-Mon-</a:t>
                      </a:r>
                      <a:r>
                        <a:rPr lang="en-US" sz="1400" dirty="0" err="1"/>
                        <a:t>yyyy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y%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&lt;y%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dd</a:t>
                      </a:r>
                      <a:r>
                        <a:rPr lang="en-US" sz="1400" dirty="0"/>
                        <a:t>-Mon-</a:t>
                      </a:r>
                      <a:r>
                        <a:rPr lang="en-US" sz="1400" dirty="0" err="1"/>
                        <a:t>yyyy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CCD1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b%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rgbClr val="CCD1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Item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dd</a:t>
                      </a:r>
                      <a:r>
                        <a:rPr lang="en-US" sz="1400" dirty="0"/>
                        <a:t>-Mon-</a:t>
                      </a:r>
                      <a:r>
                        <a:rPr lang="en-US" sz="1400" dirty="0" err="1"/>
                        <a:t>yyyy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&gt;=z%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dd</a:t>
                      </a:r>
                      <a:r>
                        <a:rPr lang="en-US" sz="1400" dirty="0"/>
                        <a:t>-Mon-</a:t>
                      </a:r>
                      <a:r>
                        <a:rPr lang="en-US" sz="1400" dirty="0" err="1"/>
                        <a:t>yyyy</a:t>
                      </a:r>
                      <a:endParaRPr lang="en-US" sz="1400" dirty="0"/>
                    </a:p>
                  </a:txBody>
                  <a:tcPr anchor="ctr">
                    <a:solidFill>
                      <a:srgbClr val="E7E9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c%</a:t>
                      </a:r>
                    </a:p>
                  </a:txBody>
                  <a:tcPr anchor="ctr">
                    <a:solidFill>
                      <a:srgbClr val="E7E9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Item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dd</a:t>
                      </a:r>
                      <a:r>
                        <a:rPr lang="en-US" sz="1400" dirty="0"/>
                        <a:t>-Mon-</a:t>
                      </a:r>
                      <a:r>
                        <a:rPr lang="en-US" sz="1400" dirty="0" err="1"/>
                        <a:t>yyyy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&gt;=x%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dd</a:t>
                      </a:r>
                      <a:r>
                        <a:rPr lang="en-US" sz="1400" dirty="0"/>
                        <a:t>-Mon-</a:t>
                      </a:r>
                      <a:r>
                        <a:rPr lang="en-US" sz="1400" dirty="0" err="1"/>
                        <a:t>yyyy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CCD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Item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dd</a:t>
                      </a:r>
                      <a:r>
                        <a:rPr lang="en-US" sz="1400" dirty="0"/>
                        <a:t>-Mon-</a:t>
                      </a:r>
                      <a:r>
                        <a:rPr lang="en-US" sz="1400" dirty="0" err="1"/>
                        <a:t>yyyy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&lt;y%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dd</a:t>
                      </a:r>
                      <a:r>
                        <a:rPr lang="en-US" sz="1400" dirty="0"/>
                        <a:t>-Mon-</a:t>
                      </a:r>
                      <a:r>
                        <a:rPr lang="en-US" sz="1400" dirty="0" err="1"/>
                        <a:t>yyyy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Item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dd</a:t>
                      </a:r>
                      <a:r>
                        <a:rPr lang="en-US" sz="1400" dirty="0"/>
                        <a:t>-Mon-</a:t>
                      </a:r>
                      <a:r>
                        <a:rPr lang="en-US" sz="1400" dirty="0" err="1"/>
                        <a:t>yyyy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&gt;=z%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dd</a:t>
                      </a:r>
                      <a:r>
                        <a:rPr lang="en-US" sz="1400" dirty="0"/>
                        <a:t>-Mon-</a:t>
                      </a:r>
                      <a:r>
                        <a:rPr lang="en-US" sz="1400" dirty="0" err="1"/>
                        <a:t>yyyy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Item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dd</a:t>
                      </a:r>
                      <a:r>
                        <a:rPr lang="en-US" sz="1400" dirty="0"/>
                        <a:t>-Mon-</a:t>
                      </a:r>
                      <a:r>
                        <a:rPr lang="en-US" sz="1400" dirty="0" err="1"/>
                        <a:t>yyyy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&gt;=x%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dd</a:t>
                      </a:r>
                      <a:r>
                        <a:rPr lang="en-US" sz="1400" dirty="0"/>
                        <a:t>-Mon-</a:t>
                      </a:r>
                      <a:r>
                        <a:rPr lang="en-US" sz="1400" dirty="0" err="1"/>
                        <a:t>yyyy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Item 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dd</a:t>
                      </a:r>
                      <a:r>
                        <a:rPr lang="en-US" sz="1400" dirty="0"/>
                        <a:t>-Mon-</a:t>
                      </a:r>
                      <a:r>
                        <a:rPr lang="en-US" sz="1400" dirty="0" err="1"/>
                        <a:t>yyyy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&lt;y%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dd</a:t>
                      </a:r>
                      <a:r>
                        <a:rPr lang="en-US" sz="1400" dirty="0"/>
                        <a:t>-Mon-</a:t>
                      </a:r>
                      <a:r>
                        <a:rPr lang="en-US" sz="1400" dirty="0" err="1"/>
                        <a:t>yyyy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Item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dd</a:t>
                      </a:r>
                      <a:r>
                        <a:rPr lang="en-US" sz="1400" dirty="0"/>
                        <a:t>-Mon-</a:t>
                      </a:r>
                      <a:r>
                        <a:rPr lang="en-US" sz="1400" dirty="0" err="1"/>
                        <a:t>yyyy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&gt;=z%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dd</a:t>
                      </a:r>
                      <a:r>
                        <a:rPr lang="en-US" sz="1400" dirty="0"/>
                        <a:t>-Mon-</a:t>
                      </a:r>
                      <a:r>
                        <a:rPr lang="en-US" sz="1400" dirty="0" err="1"/>
                        <a:t>yyyy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232696" y="270021"/>
            <a:ext cx="11094909" cy="452650"/>
          </a:xfrm>
        </p:spPr>
        <p:txBody>
          <a:bodyPr/>
          <a:lstStyle/>
          <a:p>
            <a:pPr algn="l"/>
            <a:r>
              <a:rPr lang="en-US" sz="1800" b="1" dirty="0"/>
              <a:t>Progress History as of </a:t>
            </a:r>
            <a:r>
              <a:rPr lang="en-US" sz="1800" b="1" dirty="0" err="1"/>
              <a:t>dd</a:t>
            </a:r>
            <a:r>
              <a:rPr lang="en-US" sz="1800" b="1" dirty="0"/>
              <a:t>-Mon-</a:t>
            </a:r>
            <a:r>
              <a:rPr lang="en-US" sz="1800" b="1" dirty="0" err="1"/>
              <a:t>yyyy</a:t>
            </a:r>
            <a:endParaRPr lang="en-US" sz="18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0585C8A-D60C-4262-8C97-AED460EFCB71}" type="datetime1">
              <a:rPr lang="de-DE" smtClean="0"/>
              <a:t>03.11.2019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Wirecard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0F36758-3E37-4C6C-B305-637A2010632D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32697" y="1225205"/>
          <a:ext cx="11704320" cy="482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Backlog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25/10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8/11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22/11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29/11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6/12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13/12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27/12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3/1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10/1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sz="1200" dirty="0"/>
                        <a:t>Item</a:t>
                      </a:r>
                      <a:r>
                        <a:rPr lang="en-US" sz="1200" baseline="0" dirty="0"/>
                        <a:t> 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Target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20%</a:t>
                      </a:r>
                      <a:endParaRPr lang="en-US" sz="1200" dirty="0"/>
                    </a:p>
                  </a:txBody>
                  <a:tcPr anchor="ctr">
                    <a:solidFill>
                      <a:srgbClr val="CCD1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30%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40%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50%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60%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70%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80%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90%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100%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Actual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20%</a:t>
                      </a:r>
                      <a:endParaRPr lang="en-US" sz="1200" dirty="0"/>
                    </a:p>
                  </a:txBody>
                  <a:tcPr anchor="ctr">
                    <a:solidFill>
                      <a:srgbClr val="E7E9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30%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37%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45%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52%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62%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73%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85%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97%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100%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Growth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10%</a:t>
                      </a:r>
                      <a:endParaRPr lang="en-US" sz="1200" dirty="0"/>
                    </a:p>
                  </a:txBody>
                  <a:tcPr anchor="ctr">
                    <a:solidFill>
                      <a:srgbClr val="CCD1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7%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8%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7%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10%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11%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12%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12%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3%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Gap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0%</a:t>
                      </a:r>
                      <a:endParaRPr lang="en-US" sz="1200" dirty="0"/>
                    </a:p>
                  </a:txBody>
                  <a:tcPr anchor="ctr">
                    <a:solidFill>
                      <a:srgbClr val="E7E9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-3%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-5%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-8%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-8%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-7%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-5%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-3%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sz="1200" dirty="0"/>
                        <a:t>Item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20%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30%</a:t>
                      </a:r>
                      <a:endParaRPr lang="en-US" sz="1200" dirty="0"/>
                    </a:p>
                  </a:txBody>
                  <a:tcPr anchor="ctr">
                    <a:solidFill>
                      <a:srgbClr val="CCD1E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40%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50%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60%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70%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80%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90%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100%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Actual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20%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30%</a:t>
                      </a:r>
                      <a:endParaRPr lang="en-US" sz="1200" dirty="0"/>
                    </a:p>
                  </a:txBody>
                  <a:tcPr anchor="ctr">
                    <a:solidFill>
                      <a:srgbClr val="E7E9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37%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45%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52%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62%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73%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85%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97%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100%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Growth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7%</a:t>
                      </a:r>
                      <a:endParaRPr lang="en-US" sz="1200" dirty="0"/>
                    </a:p>
                  </a:txBody>
                  <a:tcPr anchor="ctr">
                    <a:solidFill>
                      <a:srgbClr val="CCD1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8%</a:t>
                      </a:r>
                      <a:endParaRPr lang="en-US" sz="1200" dirty="0"/>
                    </a:p>
                  </a:txBody>
                  <a:tcPr anchor="ctr">
                    <a:solidFill>
                      <a:srgbClr val="CCD1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7%</a:t>
                      </a:r>
                      <a:endParaRPr lang="en-US" sz="1200" dirty="0"/>
                    </a:p>
                  </a:txBody>
                  <a:tcPr anchor="ctr">
                    <a:solidFill>
                      <a:srgbClr val="CCD1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10%</a:t>
                      </a:r>
                      <a:endParaRPr lang="en-US" sz="1200" dirty="0"/>
                    </a:p>
                  </a:txBody>
                  <a:tcPr anchor="ctr">
                    <a:solidFill>
                      <a:srgbClr val="CCD1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11%</a:t>
                      </a:r>
                      <a:endParaRPr lang="en-US" sz="1200" dirty="0"/>
                    </a:p>
                  </a:txBody>
                  <a:tcPr anchor="ctr">
                    <a:solidFill>
                      <a:srgbClr val="CCD1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12%</a:t>
                      </a:r>
                      <a:endParaRPr lang="en-US" sz="1200" dirty="0"/>
                    </a:p>
                  </a:txBody>
                  <a:tcPr anchor="ctr">
                    <a:solidFill>
                      <a:srgbClr val="CCD1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12%</a:t>
                      </a:r>
                      <a:endParaRPr lang="en-US" sz="1200" dirty="0"/>
                    </a:p>
                  </a:txBody>
                  <a:tcPr anchor="ctr">
                    <a:solidFill>
                      <a:srgbClr val="CCD1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3%</a:t>
                      </a:r>
                      <a:endParaRPr lang="en-US" sz="1200" dirty="0"/>
                    </a:p>
                  </a:txBody>
                  <a:tcPr anchor="ctr">
                    <a:solidFill>
                      <a:srgbClr val="CCD1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dirty="0"/>
                    </a:p>
                  </a:txBody>
                  <a:tcPr anchor="ctr">
                    <a:solidFill>
                      <a:srgbClr val="CCD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Gap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-3%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-5%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-8%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-8%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-7%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-5%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-3%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sz="1200" dirty="0"/>
                        <a:t>Item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20%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30%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40%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50%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60%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70%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80%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90%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100%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Actual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20%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30%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37%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45%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52%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62%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73%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85%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97%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100%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Growth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7%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8%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7%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10%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11%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12%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12%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3%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Gap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-3%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-5%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-8%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-8%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-7%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-5%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-3%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/>
                        <a:t>0%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Down Arrow 1"/>
          <p:cNvSpPr/>
          <p:nvPr/>
        </p:nvSpPr>
        <p:spPr bwMode="gray">
          <a:xfrm>
            <a:off x="10663084" y="825911"/>
            <a:ext cx="383458" cy="309715"/>
          </a:xfrm>
          <a:prstGeom prst="downArrow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0" scaled="1"/>
          </a:gradFill>
          <a:ln w="6350">
            <a:noFill/>
          </a:ln>
          <a:effectLst>
            <a:outerShdw blurRad="1270000" dist="482600" dir="5400000" sx="102000" sy="102000" algn="ctr" rotWithShape="0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705" indent="-179705" algn="l">
              <a:buFont typeface="Wingdings" panose="05000000000000000000" pitchFamily="2" charset="2"/>
              <a:buChar char="§"/>
            </a:pPr>
            <a:endParaRPr lang="en-US" sz="1200" dirty="0" err="1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232696" y="270021"/>
            <a:ext cx="11094909" cy="452650"/>
          </a:xfrm>
        </p:spPr>
        <p:txBody>
          <a:bodyPr/>
          <a:lstStyle/>
          <a:p>
            <a:pPr algn="l"/>
            <a:r>
              <a:rPr lang="en-US" sz="1800" b="1" dirty="0"/>
              <a:t>Item 1 – Progress as of </a:t>
            </a:r>
            <a:r>
              <a:rPr lang="en-US" sz="1800" b="1" dirty="0" err="1"/>
              <a:t>dd</a:t>
            </a:r>
            <a:r>
              <a:rPr lang="en-US" sz="1800" b="1" dirty="0"/>
              <a:t>-Mon-</a:t>
            </a:r>
            <a:r>
              <a:rPr lang="en-US" sz="1800" b="1" dirty="0" err="1"/>
              <a:t>yyyy</a:t>
            </a:r>
            <a:r>
              <a:rPr lang="en-US" sz="1800" b="1" dirty="0"/>
              <a:t> / Final Result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0585C8A-D60C-4262-8C97-AED460EFCB71}" type="datetime1">
              <a:rPr lang="de-DE" smtClean="0"/>
              <a:t>03.11.2019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Wirecard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0F36758-3E37-4C6C-B305-637A2010632D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Rounded Rectangle 1"/>
          <p:cNvSpPr/>
          <p:nvPr/>
        </p:nvSpPr>
        <p:spPr bwMode="gray">
          <a:xfrm>
            <a:off x="1304826" y="1548539"/>
            <a:ext cx="9645138" cy="4026310"/>
          </a:xfrm>
          <a:prstGeom prst="roundRect">
            <a:avLst/>
          </a:prstGeom>
          <a:noFill/>
          <a:ln w="6350">
            <a:noFill/>
          </a:ln>
          <a:effectLst>
            <a:outerShdw blurRad="1270000" dist="482600" dir="5400000" sx="102000" sy="102000" algn="ctr" rotWithShape="0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Put the screen capture here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232696" y="270021"/>
            <a:ext cx="11094909" cy="452650"/>
          </a:xfrm>
        </p:spPr>
        <p:txBody>
          <a:bodyPr/>
          <a:lstStyle/>
          <a:p>
            <a:pPr algn="l"/>
            <a:r>
              <a:rPr lang="en-US" sz="1800" b="1" dirty="0"/>
              <a:t>Item 6 – Progress as of </a:t>
            </a:r>
            <a:r>
              <a:rPr lang="en-US" sz="1800" b="1" dirty="0" err="1"/>
              <a:t>dd</a:t>
            </a:r>
            <a:r>
              <a:rPr lang="en-US" sz="1800" b="1" dirty="0"/>
              <a:t>-Mon-</a:t>
            </a:r>
            <a:r>
              <a:rPr lang="en-US" sz="1800" b="1" dirty="0" err="1"/>
              <a:t>yyyy</a:t>
            </a:r>
            <a:r>
              <a:rPr lang="en-US" sz="1800" b="1" dirty="0"/>
              <a:t> / Final Result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0585C8A-D60C-4262-8C97-AED460EFCB71}" type="datetime1">
              <a:rPr lang="de-DE" smtClean="0"/>
              <a:t>03.11.2019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Wirecard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0F36758-3E37-4C6C-B305-637A2010632D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Rounded Rectangle 1"/>
          <p:cNvSpPr/>
          <p:nvPr/>
        </p:nvSpPr>
        <p:spPr bwMode="gray">
          <a:xfrm>
            <a:off x="1304826" y="1548539"/>
            <a:ext cx="9645138" cy="4026310"/>
          </a:xfrm>
          <a:prstGeom prst="roundRect">
            <a:avLst/>
          </a:prstGeom>
          <a:noFill/>
          <a:ln w="6350">
            <a:noFill/>
          </a:ln>
          <a:effectLst>
            <a:outerShdw blurRad="1270000" dist="482600" dir="5400000" sx="102000" sy="102000" algn="ctr" rotWithShape="0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Put the screen capture here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232696" y="270021"/>
            <a:ext cx="11094909" cy="452650"/>
          </a:xfrm>
        </p:spPr>
        <p:txBody>
          <a:bodyPr/>
          <a:lstStyle/>
          <a:p>
            <a:pPr algn="l"/>
            <a:r>
              <a:rPr lang="en-US" sz="1800" b="1" dirty="0"/>
              <a:t>Item 10 – Progress as of </a:t>
            </a:r>
            <a:r>
              <a:rPr lang="en-US" sz="1800" b="1" dirty="0" err="1"/>
              <a:t>dd</a:t>
            </a:r>
            <a:r>
              <a:rPr lang="en-US" sz="1800" b="1" dirty="0"/>
              <a:t>-Mon-</a:t>
            </a:r>
            <a:r>
              <a:rPr lang="en-US" sz="1800" b="1" dirty="0" err="1"/>
              <a:t>yyyy</a:t>
            </a:r>
            <a:r>
              <a:rPr lang="en-US" sz="1800" b="1" dirty="0"/>
              <a:t> / Final Result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0585C8A-D60C-4262-8C97-AED460EFCB71}" type="datetime1">
              <a:rPr lang="de-DE" smtClean="0"/>
              <a:t>03.11.2019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Wirecard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0F36758-3E37-4C6C-B305-637A2010632D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Rounded Rectangle 1"/>
          <p:cNvSpPr/>
          <p:nvPr/>
        </p:nvSpPr>
        <p:spPr bwMode="gray">
          <a:xfrm>
            <a:off x="1304826" y="1548539"/>
            <a:ext cx="9645138" cy="4026310"/>
          </a:xfrm>
          <a:prstGeom prst="roundRect">
            <a:avLst/>
          </a:prstGeom>
          <a:noFill/>
          <a:ln w="6350">
            <a:noFill/>
          </a:ln>
          <a:effectLst>
            <a:outerShdw blurRad="1270000" dist="482600" dir="5400000" sx="102000" sy="102000" algn="ctr" rotWithShape="0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Put the screen capture here</a:t>
            </a:r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06065481412169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06065481984829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06065481984829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060654818162975"/>
</p:tagLst>
</file>

<file path=ppt/theme/theme1.xml><?xml version="1.0" encoding="utf-8"?>
<a:theme xmlns:a="http://schemas.openxmlformats.org/drawingml/2006/main" name="Wirecard Master">
  <a:themeElements>
    <a:clrScheme name="Wirecard Master">
      <a:dk1>
        <a:srgbClr val="002846"/>
      </a:dk1>
      <a:lt1>
        <a:srgbClr val="FFFFFF"/>
      </a:lt1>
      <a:dk2>
        <a:srgbClr val="A2AAAD"/>
      </a:dk2>
      <a:lt2>
        <a:srgbClr val="D0D3D4"/>
      </a:lt2>
      <a:accent1>
        <a:srgbClr val="2983FB"/>
      </a:accent1>
      <a:accent2>
        <a:srgbClr val="FF7373"/>
      </a:accent2>
      <a:accent3>
        <a:srgbClr val="1254BA"/>
      </a:accent3>
      <a:accent4>
        <a:srgbClr val="00FFC8"/>
      </a:accent4>
      <a:accent5>
        <a:srgbClr val="D50132"/>
      </a:accent5>
      <a:accent6>
        <a:srgbClr val="8EE6FF"/>
      </a:accent6>
      <a:hlink>
        <a:srgbClr val="2982FA"/>
      </a:hlink>
      <a:folHlink>
        <a:srgbClr val="0050BE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gradFill>
          <a:gsLst>
            <a:gs pos="0">
              <a:schemeClr val="accent3"/>
            </a:gs>
            <a:gs pos="100000">
              <a:schemeClr val="accent1"/>
            </a:gs>
          </a:gsLst>
          <a:lin ang="0" scaled="1"/>
        </a:gradFill>
        <a:ln w="6350">
          <a:noFill/>
        </a:ln>
        <a:effectLst>
          <a:outerShdw blurRad="1270000" dist="482600" dir="5400000" sx="102000" sy="102000" algn="ctr" rotWithShape="0">
            <a:srgbClr val="000000">
              <a:alpha val="38000"/>
            </a:srgbClr>
          </a:outerShdw>
        </a:effectLst>
      </a:spPr>
      <a:bodyPr rtlCol="0" anchor="ctr"/>
      <a:lstStyle>
        <a:defPPr marL="179705" indent="-179705" algn="l">
          <a:buFont typeface="Wingdings" panose="05000000000000000000" pitchFamily="2" charset="2"/>
          <a:buChar char="§"/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marL="179705" indent="-179705" algn="l">
          <a:lnSpc>
            <a:spcPct val="150000"/>
          </a:lnSpc>
          <a:spcBef>
            <a:spcPts val="400"/>
          </a:spcBef>
          <a:spcAft>
            <a:spcPts val="400"/>
          </a:spcAft>
          <a:buFont typeface="Wingdings" panose="05000000000000000000" pitchFamily="2" charset="2"/>
          <a:buChar char="§"/>
          <a:defRPr sz="1200"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Wirecard Master">
      <a:dk1>
        <a:srgbClr val="002846"/>
      </a:dk1>
      <a:lt1>
        <a:srgbClr val="FFFFFF"/>
      </a:lt1>
      <a:dk2>
        <a:srgbClr val="7F7F7F"/>
      </a:dk2>
      <a:lt2>
        <a:srgbClr val="DEDFE1"/>
      </a:lt2>
      <a:accent1>
        <a:srgbClr val="2982FA"/>
      </a:accent1>
      <a:accent2>
        <a:srgbClr val="FF7373"/>
      </a:accent2>
      <a:accent3>
        <a:srgbClr val="1254BA"/>
      </a:accent3>
      <a:accent4>
        <a:srgbClr val="00FFC8"/>
      </a:accent4>
      <a:accent5>
        <a:srgbClr val="D50132"/>
      </a:accent5>
      <a:accent6>
        <a:srgbClr val="8EE6FF"/>
      </a:accent6>
      <a:hlink>
        <a:srgbClr val="2982FA"/>
      </a:hlink>
      <a:folHlink>
        <a:srgbClr val="0050BE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gradFill flip="none" rotWithShape="1">
          <a:gsLst>
            <a:gs pos="0">
              <a:schemeClr val="accent3"/>
            </a:gs>
            <a:gs pos="100000">
              <a:schemeClr val="accent1"/>
            </a:gs>
          </a:gsLst>
          <a:lin ang="0" scaled="1"/>
          <a:tileRect/>
        </a:gradFill>
        <a:ln w="12700">
          <a:noFill/>
        </a:ln>
        <a:effectLst>
          <a:outerShdw blurRad="1270000" dist="482600" dir="5400000" sx="102000" sy="102000" algn="t" rotWithShape="0">
            <a:prstClr val="black">
              <a:alpha val="38000"/>
            </a:prstClr>
          </a:outerShdw>
        </a:effectLst>
      </a:spPr>
      <a:bodyPr rtlCol="0" anchor="ctr"/>
      <a:lstStyle>
        <a:defPPr algn="l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marL="179705" indent="-179705" algn="l">
          <a:lnSpc>
            <a:spcPct val="150000"/>
          </a:lnSpc>
          <a:spcBef>
            <a:spcPts val="400"/>
          </a:spcBef>
          <a:spcAft>
            <a:spcPts val="400"/>
          </a:spcAft>
          <a:buFont typeface="Wingdings" panose="05000000000000000000" pitchFamily="2" charset="2"/>
          <a:buChar char="§"/>
          <a:defRPr sz="1200"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Wirecard Master">
      <a:dk1>
        <a:srgbClr val="002846"/>
      </a:dk1>
      <a:lt1>
        <a:srgbClr val="FFFFFF"/>
      </a:lt1>
      <a:dk2>
        <a:srgbClr val="7F7F7F"/>
      </a:dk2>
      <a:lt2>
        <a:srgbClr val="DEDFE1"/>
      </a:lt2>
      <a:accent1>
        <a:srgbClr val="2982FA"/>
      </a:accent1>
      <a:accent2>
        <a:srgbClr val="FF7373"/>
      </a:accent2>
      <a:accent3>
        <a:srgbClr val="1254BA"/>
      </a:accent3>
      <a:accent4>
        <a:srgbClr val="00FFC8"/>
      </a:accent4>
      <a:accent5>
        <a:srgbClr val="D50132"/>
      </a:accent5>
      <a:accent6>
        <a:srgbClr val="8EE6FF"/>
      </a:accent6>
      <a:hlink>
        <a:srgbClr val="2982FA"/>
      </a:hlink>
      <a:folHlink>
        <a:srgbClr val="0050BE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gradFill flip="none" rotWithShape="1">
          <a:gsLst>
            <a:gs pos="0">
              <a:schemeClr val="accent3"/>
            </a:gs>
            <a:gs pos="100000">
              <a:schemeClr val="accent1"/>
            </a:gs>
          </a:gsLst>
          <a:lin ang="0" scaled="1"/>
          <a:tileRect/>
        </a:gradFill>
        <a:ln w="12700">
          <a:noFill/>
        </a:ln>
        <a:effectLst>
          <a:outerShdw blurRad="1270000" dist="482600" dir="5400000" sx="102000" sy="102000" algn="t" rotWithShape="0">
            <a:prstClr val="black">
              <a:alpha val="38000"/>
            </a:prstClr>
          </a:outerShdw>
        </a:effectLst>
      </a:spPr>
      <a:bodyPr rtlCol="0" anchor="ctr"/>
      <a:lstStyle>
        <a:defPPr algn="l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marL="179705" indent="-179705" algn="l">
          <a:lnSpc>
            <a:spcPct val="150000"/>
          </a:lnSpc>
          <a:spcBef>
            <a:spcPts val="400"/>
          </a:spcBef>
          <a:spcAft>
            <a:spcPts val="400"/>
          </a:spcAft>
          <a:buFont typeface="Wingdings" panose="05000000000000000000" pitchFamily="2" charset="2"/>
          <a:buChar char="§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Wirecard Master</Template>
  <TotalTime>59</TotalTime>
  <Words>972</Words>
  <Application>Microsoft Office PowerPoint</Application>
  <PresentationFormat>Widescreen</PresentationFormat>
  <Paragraphs>392</Paragraphs>
  <Slides>11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Wingdings</vt:lpstr>
      <vt:lpstr>Wirecard Master</vt:lpstr>
      <vt:lpstr>Operational Excellence</vt:lpstr>
      <vt:lpstr>Timeline</vt:lpstr>
      <vt:lpstr>Timeline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Nikola Jovcic</dc:creator>
  <cp:lastModifiedBy>Tedy Kurnia R</cp:lastModifiedBy>
  <cp:revision>207</cp:revision>
  <cp:lastPrinted>2018-12-18T14:09:00Z</cp:lastPrinted>
  <dcterms:created xsi:type="dcterms:W3CDTF">2018-11-13T13:24:00Z</dcterms:created>
  <dcterms:modified xsi:type="dcterms:W3CDTF">2019-11-03T14:33:04Z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wirecard</vt:lpwstr>
  </property>
  <property fmtid="{D5CDD505-2E9C-101B-9397-08002B2CF9AE}" pid="3" name="TemplateId">
    <vt:lpwstr>636965417115271799</vt:lpwstr>
  </property>
  <property fmtid="{D5CDD505-2E9C-101B-9397-08002B2CF9AE}" pid="4" name="UserProfileId">
    <vt:lpwstr>636927086822210343</vt:lpwstr>
  </property>
  <property fmtid="{D5CDD505-2E9C-101B-9397-08002B2CF9AE}" pid="5" name="KSOProductBuildVer">
    <vt:lpwstr>1033-11.2.0.8991</vt:lpwstr>
  </property>
</Properties>
</file>