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2" r:id="rId3"/>
    <p:sldId id="281" r:id="rId4"/>
    <p:sldId id="282" r:id="rId5"/>
    <p:sldId id="283" r:id="rId6"/>
    <p:sldId id="284" r:id="rId7"/>
    <p:sldId id="288" r:id="rId8"/>
    <p:sldId id="285" r:id="rId9"/>
    <p:sldId id="289" r:id="rId10"/>
    <p:sldId id="280" r:id="rId11"/>
    <p:sldId id="279" r:id="rId12"/>
    <p:sldId id="261" r:id="rId13"/>
    <p:sldId id="286" r:id="rId14"/>
    <p:sldId id="287" r:id="rId15"/>
  </p:sldIdLst>
  <p:sldSz cx="12192000" cy="6858000"/>
  <p:notesSz cx="6884988" cy="10018713"/>
  <p:embeddedFontLst>
    <p:embeddedFont>
      <p:font typeface="Ericsson Capital TT" panose="02000503000000020004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2"/>
            <p14:sldId id="281"/>
            <p14:sldId id="282"/>
            <p14:sldId id="283"/>
            <p14:sldId id="284"/>
            <p14:sldId id="288"/>
            <p14:sldId id="285"/>
            <p14:sldId id="289"/>
            <p14:sldId id="280"/>
            <p14:sldId id="279"/>
            <p14:sldId id="261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A00"/>
    <a:srgbClr val="00A9D4"/>
    <a:srgbClr val="9FB7D3"/>
    <a:srgbClr val="8BC5FF"/>
    <a:srgbClr val="99CCFF"/>
    <a:srgbClr val="6A8FBF"/>
    <a:srgbClr val="007B78"/>
    <a:srgbClr val="89BA17"/>
    <a:srgbClr val="FABB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0941" autoAdjust="0"/>
  </p:normalViewPr>
  <p:slideViewPr>
    <p:cSldViewPr snapToGrid="0" snapToObjects="1">
      <p:cViewPr varScale="1">
        <p:scale>
          <a:sx n="63" d="100"/>
          <a:sy n="63" d="100"/>
        </p:scale>
        <p:origin x="-1026" y="-10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2015-09-15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8B8B-33F5-40FD-BEA8-B3FD42561231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69854-6FEC-4B39-90A9-AF475E99DE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7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8D0AAB-BADB-4A42-9D95-6FAD4A9B9C6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9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6E13D-239A-4A8A-82ED-6B8FBA496AC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2015-09-10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B7DA3-2ECE-4949-B978-367160A72B6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4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2015-09-10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72F72F-2A8B-4FE2-8119-43B80D91185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4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83A1E-35C5-4675-B735-103727C8732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8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EB3C3-AA20-4B2D-BD2F-66959CC4070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0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04469-E4C2-4C18-BD2B-5E5817918F1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49DA15-2AB1-425F-9EA7-8E9E6152B60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4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3AB-E041-4324-A6B2-51705BD82F99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3AB-E041-4324-A6B2-51705BD82F9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A7B28-9DA0-49E1-A3DC-352F9794216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6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2015-09-15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A7B28-9DA0-49E1-A3DC-352F9794216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09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876800" y="6553200"/>
            <a:ext cx="124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BAC04F-52B3-40EB-9B7A-BABBFA404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2622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578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2015-09-15  |  Page </a:t>
            </a:r>
            <a:fld id="{2D9767C4-A11A-4135-ABBA-CD601527B867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  <p:sldLayoutId id="2147483701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lib-guid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://v.163.com/special/opencourse/machinelearning.html" TargetMode="External"/><Relationship Id="rId4" Type="http://schemas.openxmlformats.org/officeDocument/2006/relationships/hyperlink" Target="https://www.coursera.org/learn/machine-learn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zh_cn/machine-learning/latest/dg/evaluating_model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docs.aws.amazon.com/zh_cn/machine-learning/latest/dg/evaluating_models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</a:rPr>
              <a:t>Tech-Champion 2015</a:t>
            </a:r>
            <a:br>
              <a:rPr lang="en-US" sz="3600" u="sng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predictive </a:t>
            </a:r>
            <a:r>
              <a:rPr lang="en-US" dirty="0" smtClean="0">
                <a:solidFill>
                  <a:schemeClr val="bg1"/>
                </a:solidFill>
              </a:rPr>
              <a:t>Analytics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On real system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Logo20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83" y="422168"/>
            <a:ext cx="1027112" cy="902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(70%)</a:t>
            </a:r>
          </a:p>
          <a:p>
            <a:pPr lvl="1"/>
            <a:r>
              <a:rPr lang="en-US" dirty="0"/>
              <a:t>For predictive analytics on each data set, the minimum </a:t>
            </a:r>
            <a:r>
              <a:rPr lang="en-US" dirty="0" smtClean="0"/>
              <a:t>requirement is </a:t>
            </a:r>
            <a:r>
              <a:rPr lang="en-US" dirty="0" smtClean="0"/>
              <a:t>fulfilled. (30</a:t>
            </a:r>
            <a:r>
              <a:rPr lang="en-US" dirty="0" smtClean="0"/>
              <a:t>%)</a:t>
            </a:r>
          </a:p>
          <a:p>
            <a:pPr marL="355600" lvl="1" indent="0">
              <a:buNone/>
            </a:pPr>
            <a:r>
              <a:rPr lang="en-US" dirty="0"/>
              <a:t>(</a:t>
            </a:r>
            <a:r>
              <a:rPr lang="en-US" dirty="0" smtClean="0"/>
              <a:t>Minimum requirement: Accuracy &gt; 0.6 AND Precision &gt; 0.6 AND Recall &gt; 0.6)</a:t>
            </a:r>
            <a:endParaRPr lang="en-US" dirty="0" smtClean="0"/>
          </a:p>
          <a:p>
            <a:pPr lvl="1"/>
            <a:r>
              <a:rPr lang="en-US" dirty="0" smtClean="0"/>
              <a:t>Higher Accuracy/Precision/Recall, </a:t>
            </a:r>
            <a:r>
              <a:rPr lang="en-US" dirty="0" smtClean="0"/>
              <a:t>higher value (40%)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Subjective (30%)</a:t>
            </a:r>
          </a:p>
          <a:p>
            <a:pPr lvl="1"/>
            <a:r>
              <a:rPr lang="en-US" dirty="0" smtClean="0"/>
              <a:t>Any shining points in every single phase of </a:t>
            </a:r>
            <a:r>
              <a:rPr lang="en-US" dirty="0" smtClean="0"/>
              <a:t>CRISP-DM </a:t>
            </a:r>
            <a:r>
              <a:rPr lang="en-US" dirty="0" smtClean="0"/>
              <a:t>would add value. (10%)</a:t>
            </a:r>
          </a:p>
          <a:p>
            <a:pPr lvl="1"/>
            <a:r>
              <a:rPr lang="en-US" dirty="0" smtClean="0"/>
              <a:t>Better data visualization would add value. (10%)</a:t>
            </a:r>
          </a:p>
          <a:p>
            <a:pPr lvl="1"/>
            <a:r>
              <a:rPr lang="en-US" dirty="0" smtClean="0"/>
              <a:t>Other shining points if any (10</a:t>
            </a:r>
            <a:r>
              <a:rPr lang="en-US" dirty="0" smtClean="0"/>
              <a:t>%)</a:t>
            </a:r>
          </a:p>
          <a:p>
            <a:endParaRPr lang="en-US" dirty="0"/>
          </a:p>
          <a:p>
            <a:r>
              <a:rPr lang="en-US" dirty="0" smtClean="0"/>
              <a:t>Score calculation:  Topic 1~6 Objective Score + Topic 1~6 Subjective Score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useful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Machine Learning Library (</a:t>
            </a:r>
            <a:r>
              <a:rPr lang="en-US" dirty="0" err="1">
                <a:hlinkClick r:id="rId3"/>
              </a:rPr>
              <a:t>MLlib</a:t>
            </a:r>
            <a:r>
              <a:rPr lang="en-US" dirty="0">
                <a:hlinkClick r:id="rId3"/>
              </a:rPr>
              <a:t>) </a:t>
            </a:r>
            <a:r>
              <a:rPr lang="en-US" dirty="0" smtClean="0">
                <a:hlinkClick r:id="rId3"/>
              </a:rPr>
              <a:t>Guide</a:t>
            </a:r>
            <a:r>
              <a:rPr lang="en-US" dirty="0" smtClean="0"/>
              <a:t> (@Spark)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Machine </a:t>
            </a:r>
            <a:r>
              <a:rPr lang="en-US" dirty="0" smtClean="0">
                <a:hlinkClick r:id="rId4"/>
              </a:rPr>
              <a:t>Learning by </a:t>
            </a:r>
            <a:r>
              <a:rPr lang="en-US" dirty="0">
                <a:hlinkClick r:id="rId4"/>
              </a:rPr>
              <a:t>Stanford </a:t>
            </a:r>
            <a:r>
              <a:rPr lang="en-US" dirty="0" smtClean="0">
                <a:hlinkClick r:id="rId4"/>
              </a:rPr>
              <a:t>University</a:t>
            </a:r>
            <a:r>
              <a:rPr lang="en-US" dirty="0" smtClean="0"/>
              <a:t> (English)</a:t>
            </a:r>
          </a:p>
          <a:p>
            <a:r>
              <a:rPr lang="zh-CN" altLang="en-US" dirty="0">
                <a:hlinkClick r:id="rId5"/>
              </a:rPr>
              <a:t>斯坦福大学公开课 ：机器学习课</a:t>
            </a:r>
            <a:r>
              <a:rPr lang="zh-CN" altLang="en-US" dirty="0" smtClean="0">
                <a:hlinkClick r:id="rId5"/>
              </a:rPr>
              <a:t>程</a:t>
            </a:r>
            <a:r>
              <a:rPr lang="zh-CN" altLang="en-US" dirty="0" smtClean="0"/>
              <a:t> </a:t>
            </a:r>
            <a:r>
              <a:rPr lang="en-US" altLang="zh-CN" dirty="0" smtClean="0"/>
              <a:t>(Chinese)</a:t>
            </a:r>
          </a:p>
          <a:p>
            <a:endParaRPr lang="en-US" dirty="0"/>
          </a:p>
          <a:p>
            <a:r>
              <a:rPr lang="en-US" dirty="0" err="1" smtClean="0">
                <a:hlinkClick r:id="rId6"/>
              </a:rPr>
              <a:t>Kaggle</a:t>
            </a:r>
            <a:r>
              <a:rPr lang="en-US" dirty="0" smtClean="0">
                <a:hlinkClick r:id="rId6"/>
              </a:rPr>
              <a:t>: The Home of Data Science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656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3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32546"/>
              </p:ext>
            </p:extLst>
          </p:nvPr>
        </p:nvGraphicFramePr>
        <p:xfrm>
          <a:off x="6353546" y="1026061"/>
          <a:ext cx="561937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37"/>
                <a:gridCol w="40954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Abbreviation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Meaning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TPR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True Positive Rate (Sensitivity)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TPR = TP/(TP+FN)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28300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FPR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False Positive Rate (1-Specificity)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FPR = FP/(FP+TN)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95581"/>
              </p:ext>
            </p:extLst>
          </p:nvPr>
        </p:nvGraphicFramePr>
        <p:xfrm>
          <a:off x="1044036" y="1556340"/>
          <a:ext cx="498608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"/>
                <a:gridCol w="2199704"/>
                <a:gridCol w="2352040"/>
              </a:tblGrid>
              <a:tr h="34669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3466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True Positive ( TP)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False Negative (FN)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3466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Positive (FP)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True Negative (TN)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15280" y="1140365"/>
            <a:ext cx="134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Prediction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88782" y="1820349"/>
            <a:ext cx="92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Actual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2268" y="6497310"/>
            <a:ext cx="9299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Reference: </a:t>
            </a:r>
            <a:r>
              <a:rPr lang="en-US" sz="1600" dirty="0" smtClean="0">
                <a:latin typeface="Calibri" panose="020F0502020204030204" pitchFamily="34" charset="0"/>
                <a:hlinkClick r:id="rId3"/>
              </a:rPr>
              <a:t>http</a:t>
            </a:r>
            <a:r>
              <a:rPr lang="en-US" sz="1600" dirty="0">
                <a:latin typeface="Calibri" panose="020F0502020204030204" pitchFamily="34" charset="0"/>
                <a:hlinkClick r:id="rId3"/>
              </a:rPr>
              <a:t>://</a:t>
            </a:r>
            <a:r>
              <a:rPr lang="en-US" sz="1600" dirty="0" smtClean="0">
                <a:latin typeface="Calibri" panose="020F0502020204030204" pitchFamily="34" charset="0"/>
                <a:hlinkClick r:id="rId3"/>
              </a:rPr>
              <a:t>docs.aws.amazon.com/zh_cn/machine-learning/latest/dg/evaluating_models.html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C:\Users\ehaitdu\MyProjects\1_UPG\4_Fudan\Tech_Champion\Evaluation_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2" y="2726058"/>
            <a:ext cx="9144000" cy="3732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85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4389" y="1406020"/>
            <a:ext cx="113617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" panose="020F0502020204030204" pitchFamily="34" charset="0"/>
              </a:rPr>
              <a:t>Accuracy </a:t>
            </a:r>
            <a:r>
              <a:rPr lang="en-US" i="1" dirty="0">
                <a:latin typeface="Calibri" panose="020F0502020204030204" pitchFamily="34" charset="0"/>
              </a:rPr>
              <a:t>(ACC) </a:t>
            </a:r>
            <a:r>
              <a:rPr lang="en-US" dirty="0">
                <a:latin typeface="Calibri" panose="020F0502020204030204" pitchFamily="34" charset="0"/>
              </a:rPr>
              <a:t>measures the fraction of correct predictions. The range is 0 to 1. A larger value indicates better predictive accuracy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</a:rPr>
              <a:t>Precision</a:t>
            </a:r>
            <a:r>
              <a:rPr lang="en-US" dirty="0">
                <a:latin typeface="Calibri" panose="020F0502020204030204" pitchFamily="34" charset="0"/>
              </a:rPr>
              <a:t> measures the fraction of actual positives among those examples that are predicted as positive. The range is 0 to 1. A larger value indicates better predictive accuracy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" panose="020F0502020204030204" pitchFamily="34" charset="0"/>
              </a:rPr>
              <a:t>Recall</a:t>
            </a:r>
            <a:r>
              <a:rPr lang="en-US" dirty="0">
                <a:latin typeface="Calibri" panose="020F0502020204030204" pitchFamily="34" charset="0"/>
              </a:rPr>
              <a:t> measures the fraction of actual positives that are predicted as positive. The range is 0 to 1. A larger value indicates better predictive accuracy: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2" r="31701"/>
          <a:stretch/>
        </p:blipFill>
        <p:spPr>
          <a:xfrm>
            <a:off x="4327054" y="2130774"/>
            <a:ext cx="3657600" cy="551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6" r="31610"/>
          <a:stretch/>
        </p:blipFill>
        <p:spPr>
          <a:xfrm>
            <a:off x="4327054" y="3931624"/>
            <a:ext cx="3657600" cy="551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2" r="31701"/>
          <a:stretch/>
        </p:blipFill>
        <p:spPr>
          <a:xfrm>
            <a:off x="4327054" y="5612278"/>
            <a:ext cx="3657600" cy="551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2268" y="6440158"/>
            <a:ext cx="9299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Reference: </a:t>
            </a:r>
            <a:r>
              <a:rPr lang="en-US" sz="1600" dirty="0" smtClean="0">
                <a:latin typeface="Calibri" panose="020F0502020204030204" pitchFamily="34" charset="0"/>
                <a:hlinkClick r:id="rId6"/>
              </a:rPr>
              <a:t>http</a:t>
            </a:r>
            <a:r>
              <a:rPr lang="en-US" sz="1600" dirty="0">
                <a:latin typeface="Calibri" panose="020F0502020204030204" pitchFamily="34" charset="0"/>
                <a:hlinkClick r:id="rId6"/>
              </a:rPr>
              <a:t>://</a:t>
            </a:r>
            <a:r>
              <a:rPr lang="en-US" sz="1600" dirty="0" smtClean="0">
                <a:latin typeface="Calibri" panose="020F0502020204030204" pitchFamily="34" charset="0"/>
                <a:hlinkClick r:id="rId6"/>
              </a:rPr>
              <a:t>docs.aws.amazon.com/zh_cn/machine-learning/latest/dg/evaluating_models.html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8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4935" y="1445343"/>
            <a:ext cx="8214804" cy="479134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Target: </a:t>
            </a:r>
            <a:r>
              <a:rPr lang="en-US" dirty="0"/>
              <a:t>Make </a:t>
            </a:r>
            <a:r>
              <a:rPr lang="en-US" dirty="0" smtClean="0"/>
              <a:t>predictive analytics on </a:t>
            </a:r>
            <a:r>
              <a:rPr lang="en-US" dirty="0"/>
              <a:t>real </a:t>
            </a:r>
            <a:r>
              <a:rPr lang="en-US" dirty="0" smtClean="0"/>
              <a:t>system data </a:t>
            </a:r>
            <a:r>
              <a:rPr lang="en-US" dirty="0"/>
              <a:t>using powerful algorithms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are got from real network</a:t>
            </a:r>
          </a:p>
          <a:p>
            <a:pPr lvl="1"/>
            <a:r>
              <a:rPr lang="en-US" dirty="0" smtClean="0"/>
              <a:t>Data will be provided as group. For every single group, a model is needed</a:t>
            </a:r>
          </a:p>
          <a:p>
            <a:pPr lvl="1"/>
            <a:r>
              <a:rPr lang="en-US" dirty="0" smtClean="0"/>
              <a:t>Find the most suitable model by evaluating different kind of algorithms to make the prediction in every single group</a:t>
            </a:r>
          </a:p>
          <a:p>
            <a:pPr lvl="1"/>
            <a:r>
              <a:rPr lang="en-US" dirty="0" smtClean="0"/>
              <a:t>Improve the predictive analysis results by algorithms tuning</a:t>
            </a:r>
          </a:p>
          <a:p>
            <a:endParaRPr lang="en-US" dirty="0" smtClean="0"/>
          </a:p>
          <a:p>
            <a:r>
              <a:rPr lang="en-US" dirty="0" smtClean="0"/>
              <a:t>Evaluation Criteria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predictive </a:t>
            </a:r>
            <a:r>
              <a:rPr lang="en-US" dirty="0" smtClean="0"/>
              <a:t>analytics on each data set, the minimum requirement shall be fulfilled </a:t>
            </a:r>
          </a:p>
          <a:p>
            <a:pPr lvl="1"/>
            <a:r>
              <a:rPr lang="en-US" dirty="0" smtClean="0"/>
              <a:t>Winner will deliver the most models in required time and have the best accuracy and other KPIs for their models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Technical Requirement</a:t>
            </a:r>
          </a:p>
          <a:p>
            <a:pPr lvl="1"/>
            <a:r>
              <a:rPr lang="en-US" dirty="0" smtClean="0"/>
              <a:t>Programing language used in ML (for example, Java/Scala/R/Python)</a:t>
            </a:r>
          </a:p>
          <a:p>
            <a:pPr lvl="1"/>
            <a:r>
              <a:rPr lang="en-US" dirty="0" smtClean="0"/>
              <a:t>Basic understanding about primary ML algorithms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Description</a:t>
            </a:r>
            <a:endParaRPr lang="en-US" dirty="0"/>
          </a:p>
        </p:txBody>
      </p:sp>
      <p:pic>
        <p:nvPicPr>
          <p:cNvPr id="2050" name="Picture 2" descr="C:\Users\ehaitdu\MyProjects\1_UPG\4_Fudan\Tech_Champion\ml-ro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0810" y="3070842"/>
            <a:ext cx="2743200" cy="31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 bwMode="auto">
          <a:xfrm>
            <a:off x="8979864" y="1584943"/>
            <a:ext cx="2439744" cy="1278081"/>
          </a:xfrm>
          <a:prstGeom prst="cloudCallout">
            <a:avLst>
              <a:gd name="adj1" fmla="val 30926"/>
              <a:gd name="adj2" fmla="val 8119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08A00"/>
                </a:solidFill>
                <a:effectLst/>
                <a:latin typeface="Calibri" panose="020F0502020204030204" pitchFamily="34" charset="0"/>
              </a:rPr>
              <a:t>System Data Models</a:t>
            </a:r>
          </a:p>
        </p:txBody>
      </p:sp>
    </p:spTree>
    <p:extLst>
      <p:ext uri="{BB962C8B-B14F-4D97-AF65-F5344CB8AC3E}">
        <p14:creationId xmlns:p14="http://schemas.microsoft.com/office/powerpoint/2010/main" val="37975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of different groups are put into different folders.</a:t>
            </a:r>
          </a:p>
          <a:p>
            <a:endParaRPr lang="en-US" dirty="0"/>
          </a:p>
          <a:p>
            <a:r>
              <a:rPr lang="en-US" dirty="0" smtClean="0"/>
              <a:t>The original format of each data set are “csv”. Team can convert it (or use them directly) to adapt to your analytics platform.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b="1" dirty="0" smtClean="0"/>
              <a:t>requirement</a:t>
            </a:r>
            <a:r>
              <a:rPr lang="en-US" dirty="0" smtClean="0"/>
              <a:t> questions, please feel free to go to Tony Du. And Tony Du will try to </a:t>
            </a:r>
            <a:r>
              <a:rPr lang="en-US" u="sng" dirty="0" smtClean="0"/>
              <a:t>reply all via E-mail </a:t>
            </a:r>
            <a:r>
              <a:rPr lang="en-US" dirty="0" smtClean="0"/>
              <a:t>to make team has the same understanding on some details.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b="1" dirty="0" smtClean="0"/>
              <a:t>technical </a:t>
            </a:r>
            <a:r>
              <a:rPr lang="en-US" dirty="0" smtClean="0"/>
              <a:t>questions, please try to find the answers by team selves. Discussion/sharing would be bonus but not guaranteed from Topic Owner/Jury.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Find the relation between the network failure and this specific counter</a:t>
            </a:r>
          </a:p>
          <a:p>
            <a:endParaRPr lang="en-US" dirty="0"/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The training set and test set are put separately.</a:t>
            </a:r>
          </a:p>
          <a:p>
            <a:pPr lvl="1"/>
            <a:r>
              <a:rPr lang="en-US" dirty="0" smtClean="0"/>
              <a:t>Only one counter is included in this Use Case.</a:t>
            </a:r>
          </a:p>
          <a:p>
            <a:pPr lvl="1"/>
            <a:r>
              <a:rPr lang="en-US" dirty="0" smtClean="0"/>
              <a:t>For Network failure, 1 means the failure occurs, 0 means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1: </a:t>
            </a:r>
            <a:br>
              <a:rPr lang="en-US" dirty="0" smtClean="0"/>
            </a:br>
            <a:r>
              <a:rPr lang="en-US" dirty="0" smtClean="0"/>
              <a:t>Single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Find the relation between the network failure and the two counters</a:t>
            </a:r>
          </a:p>
          <a:p>
            <a:endParaRPr lang="en-US" dirty="0"/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The training set and test set are put separately.</a:t>
            </a:r>
          </a:p>
          <a:p>
            <a:pPr lvl="1"/>
            <a:r>
              <a:rPr lang="en-US" dirty="0" smtClean="0"/>
              <a:t>Two counters are included in this Use Case.</a:t>
            </a:r>
          </a:p>
          <a:p>
            <a:pPr lvl="1"/>
            <a:r>
              <a:rPr lang="en-US" dirty="0" smtClean="0"/>
              <a:t>For Network failure, 1 means the failure occurs, 0 means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2: </a:t>
            </a:r>
            <a:br>
              <a:rPr lang="en-US" dirty="0" smtClean="0"/>
            </a:br>
            <a:r>
              <a:rPr lang="en-US" dirty="0" smtClean="0"/>
              <a:t>Dual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Find the relation between the network failure and several counters</a:t>
            </a:r>
          </a:p>
          <a:p>
            <a:endParaRPr lang="en-US" dirty="0"/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The training set and test set are put separately.</a:t>
            </a:r>
          </a:p>
          <a:p>
            <a:pPr lvl="1"/>
            <a:r>
              <a:rPr lang="en-US" dirty="0" smtClean="0"/>
              <a:t>Several counters are included in this Use Case.</a:t>
            </a:r>
          </a:p>
          <a:p>
            <a:pPr lvl="1"/>
            <a:r>
              <a:rPr lang="en-US" dirty="0" smtClean="0"/>
              <a:t>For Network failure, 1 means the failure occurs, 0 means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3: </a:t>
            </a:r>
            <a:br>
              <a:rPr lang="en-US" dirty="0" smtClean="0"/>
            </a:br>
            <a:r>
              <a:rPr lang="en-US" dirty="0" smtClean="0"/>
              <a:t>Multiple counters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Find the relation between the network failure and several counters</a:t>
            </a:r>
          </a:p>
          <a:p>
            <a:endParaRPr lang="en-US" dirty="0"/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The training set and test set are put separately.</a:t>
            </a:r>
          </a:p>
          <a:p>
            <a:pPr lvl="1"/>
            <a:r>
              <a:rPr lang="en-US" dirty="0" smtClean="0"/>
              <a:t>Several counters are included in this Use Case.</a:t>
            </a:r>
          </a:p>
          <a:p>
            <a:pPr lvl="1"/>
            <a:r>
              <a:rPr lang="en-US" dirty="0" smtClean="0"/>
              <a:t>For Network failure, 1 means the failure occurs, 0 means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 smtClean="0"/>
              <a:t>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Multiple counters </a:t>
            </a:r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Purpose:</a:t>
            </a:r>
          </a:p>
          <a:p>
            <a:pPr lvl="1"/>
            <a:r>
              <a:rPr lang="en-US" sz="1800" dirty="0" smtClean="0"/>
              <a:t>Predict the CSR based on the normal/abnormal time-series counters</a:t>
            </a:r>
          </a:p>
          <a:p>
            <a:endParaRPr lang="en-US" sz="2000" dirty="0"/>
          </a:p>
          <a:p>
            <a:r>
              <a:rPr lang="en-US" sz="2000" dirty="0" smtClean="0"/>
              <a:t>Details:</a:t>
            </a:r>
          </a:p>
          <a:p>
            <a:pPr lvl="1"/>
            <a:r>
              <a:rPr lang="en-US" sz="1800" dirty="0" smtClean="0"/>
              <a:t>Training Set: CUDB01_LdapFrontEnds.csv ; CUDB02_LdapFrontEnds.csv</a:t>
            </a:r>
          </a:p>
          <a:p>
            <a:pPr lvl="1"/>
            <a:r>
              <a:rPr lang="en-US" sz="1800" dirty="0" smtClean="0"/>
              <a:t>Test Set: CUDB03_LdapFrontEnds.csv (abnormal);  CUDB04_LdapFrontEnds.csv (normal)</a:t>
            </a:r>
          </a:p>
          <a:p>
            <a:pPr lvl="1"/>
            <a:r>
              <a:rPr lang="en-US" sz="1800" dirty="0" smtClean="0"/>
              <a:t>Find a way to predict the </a:t>
            </a:r>
            <a:r>
              <a:rPr lang="en-US" sz="1800" dirty="0"/>
              <a:t>network failure in </a:t>
            </a:r>
            <a:r>
              <a:rPr lang="en-US" sz="1800" dirty="0" smtClean="0"/>
              <a:t>CUDB03_LdapFrontEnds.csv</a:t>
            </a:r>
          </a:p>
          <a:p>
            <a:pPr lvl="1"/>
            <a:r>
              <a:rPr lang="en-US" sz="1800" dirty="0" smtClean="0"/>
              <a:t>Try to find the </a:t>
            </a:r>
            <a:r>
              <a:rPr lang="en-US" sz="1800" dirty="0"/>
              <a:t>abnormal Front-end in </a:t>
            </a:r>
            <a:r>
              <a:rPr lang="en-US" sz="1800" dirty="0" smtClean="0"/>
              <a:t>CUDB03_LdapFrontEnds.csv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Evaluation Criteria:</a:t>
            </a:r>
          </a:p>
          <a:p>
            <a:pPr lvl="1"/>
            <a:r>
              <a:rPr lang="en-US" sz="1800" dirty="0" smtClean="0"/>
              <a:t>The CSR is predicted. The abnormal FE are found, and how abnormal are interpreted.</a:t>
            </a:r>
          </a:p>
          <a:p>
            <a:pPr lvl="1"/>
            <a:r>
              <a:rPr lang="en-US" sz="1800" dirty="0" smtClean="0"/>
              <a:t>The method should be flexible to be used for other counters.</a:t>
            </a:r>
          </a:p>
          <a:p>
            <a:pPr lvl="1"/>
            <a:r>
              <a:rPr lang="en-US" sz="1800" dirty="0" smtClean="0"/>
              <a:t>The method should be easily deployed.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 smtClean="0"/>
              <a:t>5: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 the CSR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Find a Topic at </a:t>
            </a:r>
            <a:r>
              <a:rPr lang="en-US" dirty="0" err="1" smtClean="0">
                <a:hlinkClick r:id="rId3"/>
              </a:rPr>
              <a:t>Kaggle</a:t>
            </a:r>
            <a:r>
              <a:rPr lang="en-US" dirty="0" smtClean="0"/>
              <a:t> and have a try</a:t>
            </a:r>
          </a:p>
          <a:p>
            <a:endParaRPr lang="en-US" dirty="0"/>
          </a:p>
          <a:p>
            <a:r>
              <a:rPr lang="en-US" dirty="0" smtClean="0"/>
              <a:t>Evaluation Criteria</a:t>
            </a:r>
          </a:p>
          <a:p>
            <a:pPr lvl="1"/>
            <a:r>
              <a:rPr lang="en-US" dirty="0"/>
              <a:t>Subjective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investigation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7324</TotalTime>
  <Words>864</Words>
  <Application>Microsoft Office PowerPoint</Application>
  <PresentationFormat>Custom</PresentationFormat>
  <Paragraphs>182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Ericsson Capital TT</vt:lpstr>
      <vt:lpstr>Calibri</vt:lpstr>
      <vt:lpstr>PresentationTemplate2011</vt:lpstr>
      <vt:lpstr>Tech-Champion 2015  predictive Analytics On real system data</vt:lpstr>
      <vt:lpstr>Topic Description</vt:lpstr>
      <vt:lpstr>General info</vt:lpstr>
      <vt:lpstr>Use case 1:  Single counter</vt:lpstr>
      <vt:lpstr>Use case 2:  Dual counters</vt:lpstr>
      <vt:lpstr>Use case 3:  Multiple counters I</vt:lpstr>
      <vt:lpstr>Use case 4:  Multiple counters II</vt:lpstr>
      <vt:lpstr>Use case 5:  Predict the CSR</vt:lpstr>
      <vt:lpstr>Use case 6:  OPEN investigation</vt:lpstr>
      <vt:lpstr>Evaluation Criteria</vt:lpstr>
      <vt:lpstr>References and useful materials</vt:lpstr>
      <vt:lpstr>PowerPoint Presentation</vt:lpstr>
      <vt:lpstr>Evaluation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Tech-Champion 2015  predictive Analytics On real system data</dc:title>
  <dc:creator/>
  <cp:keywords/>
  <dc:description>Rev PA1</dc:description>
  <cp:lastModifiedBy>Tony Du</cp:lastModifiedBy>
  <cp:revision>208</cp:revision>
  <dcterms:created xsi:type="dcterms:W3CDTF">2011-05-24T09:22:48Z</dcterms:created>
  <dcterms:modified xsi:type="dcterms:W3CDTF">2015-09-16T17:33:31Z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2015-09-15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2015-09-15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