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3"/>
  </p:notesMasterIdLst>
  <p:sldIdLst>
    <p:sldId id="256" r:id="rId2"/>
    <p:sldId id="274" r:id="rId3"/>
    <p:sldId id="260" r:id="rId4"/>
    <p:sldId id="257" r:id="rId5"/>
    <p:sldId id="258" r:id="rId6"/>
    <p:sldId id="261" r:id="rId7"/>
    <p:sldId id="262" r:id="rId8"/>
    <p:sldId id="263" r:id="rId9"/>
    <p:sldId id="264" r:id="rId10"/>
    <p:sldId id="265" r:id="rId11"/>
    <p:sldId id="267" r:id="rId12"/>
    <p:sldId id="268" r:id="rId13"/>
    <p:sldId id="269" r:id="rId14"/>
    <p:sldId id="270" r:id="rId15"/>
    <p:sldId id="271" r:id="rId16"/>
    <p:sldId id="272" r:id="rId17"/>
    <p:sldId id="287" r:id="rId18"/>
    <p:sldId id="288" r:id="rId19"/>
    <p:sldId id="275" r:id="rId20"/>
    <p:sldId id="273" r:id="rId21"/>
    <p:sldId id="276" r:id="rId22"/>
    <p:sldId id="280" r:id="rId23"/>
    <p:sldId id="282" r:id="rId24"/>
    <p:sldId id="284" r:id="rId25"/>
    <p:sldId id="281" r:id="rId26"/>
    <p:sldId id="279" r:id="rId27"/>
    <p:sldId id="277" r:id="rId28"/>
    <p:sldId id="285" r:id="rId29"/>
    <p:sldId id="278" r:id="rId30"/>
    <p:sldId id="283"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63" d="100"/>
          <a:sy n="163" d="100"/>
        </p:scale>
        <p:origin x="22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1B6086-DC0A-4A5D-A7BD-A1B288DE8E74}" type="datetimeFigureOut">
              <a:rPr lang="en-GB" smtClean="0"/>
              <a:t>01/10/2018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01C020-78D2-447F-8646-FA115A9BD598}" type="slidenum">
              <a:rPr lang="en-GB" smtClean="0"/>
              <a:t>‹#›</a:t>
            </a:fld>
            <a:endParaRPr lang="en-GB"/>
          </a:p>
        </p:txBody>
      </p:sp>
    </p:spTree>
    <p:extLst>
      <p:ext uri="{BB962C8B-B14F-4D97-AF65-F5344CB8AC3E}">
        <p14:creationId xmlns:p14="http://schemas.microsoft.com/office/powerpoint/2010/main" val="2513301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1830-826D-4023-B4E0-CF8145668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8032A4A-F864-43E0-8541-7ECE1FD5E1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749F220-6212-469D-931B-5B20B11C5B43}"/>
              </a:ext>
            </a:extLst>
          </p:cNvPr>
          <p:cNvSpPr>
            <a:spLocks noGrp="1"/>
          </p:cNvSpPr>
          <p:nvPr>
            <p:ph type="dt" sz="half" idx="10"/>
          </p:nvPr>
        </p:nvSpPr>
        <p:spPr/>
        <p:txBody>
          <a:bodyPr/>
          <a:lstStyle/>
          <a:p>
            <a:fld id="{8C0684A2-8622-4AEF-88F3-58E6A9916EA2}" type="datetime1">
              <a:rPr lang="en-GB" smtClean="0"/>
              <a:t>01/10/2018</a:t>
            </a:fld>
            <a:endParaRPr lang="en-GB"/>
          </a:p>
        </p:txBody>
      </p:sp>
      <p:sp>
        <p:nvSpPr>
          <p:cNvPr id="5" name="Footer Placeholder 4">
            <a:extLst>
              <a:ext uri="{FF2B5EF4-FFF2-40B4-BE49-F238E27FC236}">
                <a16:creationId xmlns:a16="http://schemas.microsoft.com/office/drawing/2014/main" id="{A6397F33-718A-476F-B052-484E2F14FD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21771D-6876-4BBA-9E4B-2929963AE67B}"/>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99499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D60B-784F-4811-BCA0-E3DB46A7586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4E41301-E635-4165-B070-D381D45530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385B1D-5777-4F30-8E53-F5B617FFDB0D}"/>
              </a:ext>
            </a:extLst>
          </p:cNvPr>
          <p:cNvSpPr>
            <a:spLocks noGrp="1"/>
          </p:cNvSpPr>
          <p:nvPr>
            <p:ph type="dt" sz="half" idx="10"/>
          </p:nvPr>
        </p:nvSpPr>
        <p:spPr/>
        <p:txBody>
          <a:bodyPr/>
          <a:lstStyle/>
          <a:p>
            <a:fld id="{C5C5B870-EA78-4D36-83E7-88F7AA0CACE9}" type="datetime1">
              <a:rPr lang="en-GB" smtClean="0"/>
              <a:t>01/10/2018</a:t>
            </a:fld>
            <a:endParaRPr lang="en-GB"/>
          </a:p>
        </p:txBody>
      </p:sp>
      <p:sp>
        <p:nvSpPr>
          <p:cNvPr id="5" name="Footer Placeholder 4">
            <a:extLst>
              <a:ext uri="{FF2B5EF4-FFF2-40B4-BE49-F238E27FC236}">
                <a16:creationId xmlns:a16="http://schemas.microsoft.com/office/drawing/2014/main" id="{21231FED-33DB-426B-B444-EED8045F38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EA2A5F-EA92-4BF1-842E-F055E095DC4E}"/>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2029375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832CD3-5993-478B-AFF5-F5814D54CD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2C6231-5D4E-407E-9C42-7B6CE76C1FE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916410-431E-4A0D-9559-CFE35628D4DC}"/>
              </a:ext>
            </a:extLst>
          </p:cNvPr>
          <p:cNvSpPr>
            <a:spLocks noGrp="1"/>
          </p:cNvSpPr>
          <p:nvPr>
            <p:ph type="dt" sz="half" idx="10"/>
          </p:nvPr>
        </p:nvSpPr>
        <p:spPr/>
        <p:txBody>
          <a:bodyPr/>
          <a:lstStyle/>
          <a:p>
            <a:fld id="{6BA08839-086E-40D7-88AD-C1FA59984071}" type="datetime1">
              <a:rPr lang="en-GB" smtClean="0"/>
              <a:t>01/10/2018</a:t>
            </a:fld>
            <a:endParaRPr lang="en-GB"/>
          </a:p>
        </p:txBody>
      </p:sp>
      <p:sp>
        <p:nvSpPr>
          <p:cNvPr id="5" name="Footer Placeholder 4">
            <a:extLst>
              <a:ext uri="{FF2B5EF4-FFF2-40B4-BE49-F238E27FC236}">
                <a16:creationId xmlns:a16="http://schemas.microsoft.com/office/drawing/2014/main" id="{8F93D026-13E1-4524-85BE-7B49117632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6B4CD7-05D6-4BAF-87FC-C97F6CD974BB}"/>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789037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1ECC-FDF7-461C-BCA9-44D958CCA8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6543ECB-AD60-4952-95CF-7A99944BFE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4BEFD6-A5B2-496A-8B20-92499D2B5A12}"/>
              </a:ext>
            </a:extLst>
          </p:cNvPr>
          <p:cNvSpPr>
            <a:spLocks noGrp="1"/>
          </p:cNvSpPr>
          <p:nvPr>
            <p:ph type="dt" sz="half" idx="10"/>
          </p:nvPr>
        </p:nvSpPr>
        <p:spPr/>
        <p:txBody>
          <a:bodyPr/>
          <a:lstStyle/>
          <a:p>
            <a:fld id="{B3FAD743-1031-460E-A561-56B53F5BF653}" type="datetime1">
              <a:rPr lang="en-GB" smtClean="0"/>
              <a:t>01/10/2018</a:t>
            </a:fld>
            <a:endParaRPr lang="en-GB"/>
          </a:p>
        </p:txBody>
      </p:sp>
      <p:sp>
        <p:nvSpPr>
          <p:cNvPr id="5" name="Footer Placeholder 4">
            <a:extLst>
              <a:ext uri="{FF2B5EF4-FFF2-40B4-BE49-F238E27FC236}">
                <a16:creationId xmlns:a16="http://schemas.microsoft.com/office/drawing/2014/main" id="{E14291E6-DCCC-4F58-8D7E-1ACD22496D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5F4DBF-4AA0-4697-B8FA-0356DCE666DB}"/>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982287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CC6D-BA8D-40CA-8DE1-50F78B114E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B652E41-0ECC-44AA-BD34-B5AA5B276C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6ED7E66-D95A-4712-AC89-7309F8F803BE}"/>
              </a:ext>
            </a:extLst>
          </p:cNvPr>
          <p:cNvSpPr>
            <a:spLocks noGrp="1"/>
          </p:cNvSpPr>
          <p:nvPr>
            <p:ph type="dt" sz="half" idx="10"/>
          </p:nvPr>
        </p:nvSpPr>
        <p:spPr/>
        <p:txBody>
          <a:bodyPr/>
          <a:lstStyle/>
          <a:p>
            <a:fld id="{8C5D8CF3-414D-4E60-987E-873AC8AA076E}" type="datetime1">
              <a:rPr lang="en-GB" smtClean="0"/>
              <a:t>01/10/2018</a:t>
            </a:fld>
            <a:endParaRPr lang="en-GB"/>
          </a:p>
        </p:txBody>
      </p:sp>
      <p:sp>
        <p:nvSpPr>
          <p:cNvPr id="5" name="Footer Placeholder 4">
            <a:extLst>
              <a:ext uri="{FF2B5EF4-FFF2-40B4-BE49-F238E27FC236}">
                <a16:creationId xmlns:a16="http://schemas.microsoft.com/office/drawing/2014/main" id="{CE04F63C-B31F-41CC-B528-DDEA422C49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3BCA61-26A8-48E8-8EBD-E8BDC7B8428D}"/>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1394713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9795-DBA4-4926-9D62-F2FB3B46FA9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583171-A2AB-4D22-9C6D-EF07F81C984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C57056-E3B3-44BF-B53C-F4EEB32752C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CE2E5FB-BB4E-4F69-9F8E-29930ECC4F4B}"/>
              </a:ext>
            </a:extLst>
          </p:cNvPr>
          <p:cNvSpPr>
            <a:spLocks noGrp="1"/>
          </p:cNvSpPr>
          <p:nvPr>
            <p:ph type="dt" sz="half" idx="10"/>
          </p:nvPr>
        </p:nvSpPr>
        <p:spPr/>
        <p:txBody>
          <a:bodyPr/>
          <a:lstStyle/>
          <a:p>
            <a:fld id="{8565AE25-EB05-4C8B-9E28-9070C34E81DD}" type="datetime1">
              <a:rPr lang="en-GB" smtClean="0"/>
              <a:t>01/10/2018</a:t>
            </a:fld>
            <a:endParaRPr lang="en-GB"/>
          </a:p>
        </p:txBody>
      </p:sp>
      <p:sp>
        <p:nvSpPr>
          <p:cNvPr id="6" name="Footer Placeholder 5">
            <a:extLst>
              <a:ext uri="{FF2B5EF4-FFF2-40B4-BE49-F238E27FC236}">
                <a16:creationId xmlns:a16="http://schemas.microsoft.com/office/drawing/2014/main" id="{B774A8C8-7F75-4105-98F3-E133D56999C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74E9F8B-565E-4326-8D51-CB4E1D95B9CB}"/>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3831871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39E6-4D08-4EE2-A9D6-9094C7D6E38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2B9EAC-5979-47A0-8E25-77558C2BCB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198CDD6-F919-41B3-BA1F-F5DE4579A8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FC3FF8-B170-4487-B21A-3F7C6368EC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9222B5-CA53-43AF-BFFE-11DBCBFCC0F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2F393A2-56C3-4A50-9FDA-7624E7EB41EF}"/>
              </a:ext>
            </a:extLst>
          </p:cNvPr>
          <p:cNvSpPr>
            <a:spLocks noGrp="1"/>
          </p:cNvSpPr>
          <p:nvPr>
            <p:ph type="dt" sz="half" idx="10"/>
          </p:nvPr>
        </p:nvSpPr>
        <p:spPr/>
        <p:txBody>
          <a:bodyPr/>
          <a:lstStyle/>
          <a:p>
            <a:fld id="{AA92312F-4C97-40E6-ACE1-9ECB55DEDC55}" type="datetime1">
              <a:rPr lang="en-GB" smtClean="0"/>
              <a:t>01/10/2018</a:t>
            </a:fld>
            <a:endParaRPr lang="en-GB"/>
          </a:p>
        </p:txBody>
      </p:sp>
      <p:sp>
        <p:nvSpPr>
          <p:cNvPr id="8" name="Footer Placeholder 7">
            <a:extLst>
              <a:ext uri="{FF2B5EF4-FFF2-40B4-BE49-F238E27FC236}">
                <a16:creationId xmlns:a16="http://schemas.microsoft.com/office/drawing/2014/main" id="{B38799D2-092E-4DCA-AD7E-D060C8D0C55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173DAE6-7F7F-4416-BEA1-160E0F821579}"/>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3658858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9A10-1A3F-4C84-9CDD-9BFE84A7211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86688CE-2208-4768-B0C2-74652A2FC4DC}"/>
              </a:ext>
            </a:extLst>
          </p:cNvPr>
          <p:cNvSpPr>
            <a:spLocks noGrp="1"/>
          </p:cNvSpPr>
          <p:nvPr>
            <p:ph type="dt" sz="half" idx="10"/>
          </p:nvPr>
        </p:nvSpPr>
        <p:spPr/>
        <p:txBody>
          <a:bodyPr/>
          <a:lstStyle/>
          <a:p>
            <a:fld id="{1576FBF9-2DA9-4838-B76A-F70B4535E66F}" type="datetime1">
              <a:rPr lang="en-GB" smtClean="0"/>
              <a:t>01/10/2018</a:t>
            </a:fld>
            <a:endParaRPr lang="en-GB"/>
          </a:p>
        </p:txBody>
      </p:sp>
      <p:sp>
        <p:nvSpPr>
          <p:cNvPr id="4" name="Footer Placeholder 3">
            <a:extLst>
              <a:ext uri="{FF2B5EF4-FFF2-40B4-BE49-F238E27FC236}">
                <a16:creationId xmlns:a16="http://schemas.microsoft.com/office/drawing/2014/main" id="{0DBD3A11-C0D2-439C-99CD-FF5C85E72CA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C95B7EE-B85B-490B-8227-6AB96EC2A2B9}"/>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389259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5A80BD-B908-49FE-8B8A-72AA9C4EF1F1}"/>
              </a:ext>
            </a:extLst>
          </p:cNvPr>
          <p:cNvSpPr>
            <a:spLocks noGrp="1"/>
          </p:cNvSpPr>
          <p:nvPr>
            <p:ph type="dt" sz="half" idx="10"/>
          </p:nvPr>
        </p:nvSpPr>
        <p:spPr/>
        <p:txBody>
          <a:bodyPr/>
          <a:lstStyle/>
          <a:p>
            <a:fld id="{9024F397-0D66-4D08-B524-F6646C9A577E}" type="datetime1">
              <a:rPr lang="en-GB" smtClean="0"/>
              <a:t>01/10/2018</a:t>
            </a:fld>
            <a:endParaRPr lang="en-GB"/>
          </a:p>
        </p:txBody>
      </p:sp>
      <p:sp>
        <p:nvSpPr>
          <p:cNvPr id="3" name="Footer Placeholder 2">
            <a:extLst>
              <a:ext uri="{FF2B5EF4-FFF2-40B4-BE49-F238E27FC236}">
                <a16:creationId xmlns:a16="http://schemas.microsoft.com/office/drawing/2014/main" id="{C296F248-7B11-4F9C-9DB3-793DE74A320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4F49D54-6AAF-4560-8BE3-16026EADC667}"/>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3356336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40D63-AE3D-46F6-A558-46938D020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8CEE956-3E75-4602-B32A-C0CAA428A8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C8F74FE-D508-4A28-A0A2-9FFA27F8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0555B5-DF47-41CD-87EE-D9F0AC2C1AFA}"/>
              </a:ext>
            </a:extLst>
          </p:cNvPr>
          <p:cNvSpPr>
            <a:spLocks noGrp="1"/>
          </p:cNvSpPr>
          <p:nvPr>
            <p:ph type="dt" sz="half" idx="10"/>
          </p:nvPr>
        </p:nvSpPr>
        <p:spPr/>
        <p:txBody>
          <a:bodyPr/>
          <a:lstStyle/>
          <a:p>
            <a:fld id="{9A55DF96-AF2A-449C-82BE-1C3D3B2BC6C9}" type="datetime1">
              <a:rPr lang="en-GB" smtClean="0"/>
              <a:t>01/10/2018</a:t>
            </a:fld>
            <a:endParaRPr lang="en-GB"/>
          </a:p>
        </p:txBody>
      </p:sp>
      <p:sp>
        <p:nvSpPr>
          <p:cNvPr id="6" name="Footer Placeholder 5">
            <a:extLst>
              <a:ext uri="{FF2B5EF4-FFF2-40B4-BE49-F238E27FC236}">
                <a16:creationId xmlns:a16="http://schemas.microsoft.com/office/drawing/2014/main" id="{C29F7571-D366-4C70-998C-961F921D0AF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C31D96-F6C5-427C-BA14-DE31CF2C361B}"/>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374302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4EC62-6BA9-40CE-BDA4-56B3ACF389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6C0A155-8011-49A5-B05B-695FB9C2F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5EC5048-CD75-4FCE-81D0-DE678FFF0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A0F0AE-17E0-4BC3-B40A-68D428B9BCFD}"/>
              </a:ext>
            </a:extLst>
          </p:cNvPr>
          <p:cNvSpPr>
            <a:spLocks noGrp="1"/>
          </p:cNvSpPr>
          <p:nvPr>
            <p:ph type="dt" sz="half" idx="10"/>
          </p:nvPr>
        </p:nvSpPr>
        <p:spPr/>
        <p:txBody>
          <a:bodyPr/>
          <a:lstStyle/>
          <a:p>
            <a:fld id="{4C640FCD-9366-47AD-AA2D-A27ADDE088DE}" type="datetime1">
              <a:rPr lang="en-GB" smtClean="0"/>
              <a:t>01/10/2018</a:t>
            </a:fld>
            <a:endParaRPr lang="en-GB"/>
          </a:p>
        </p:txBody>
      </p:sp>
      <p:sp>
        <p:nvSpPr>
          <p:cNvPr id="6" name="Footer Placeholder 5">
            <a:extLst>
              <a:ext uri="{FF2B5EF4-FFF2-40B4-BE49-F238E27FC236}">
                <a16:creationId xmlns:a16="http://schemas.microsoft.com/office/drawing/2014/main" id="{5DD4931C-6C3B-4892-AAD9-46F2048D55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4ACAFA-E0FF-4348-A35D-0E2E84193FE4}"/>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3882158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E0946D-1873-4480-A507-5DAA639DF6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C3F84F-F304-4D0E-8212-282E02116B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F00487-77DC-4141-B71B-33D6ABE145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2CE374-24B8-4A45-8D8D-EC7A5C1F4101}" type="datetime1">
              <a:rPr lang="en-GB" smtClean="0"/>
              <a:t>01/10/2018</a:t>
            </a:fld>
            <a:endParaRPr lang="en-GB"/>
          </a:p>
        </p:txBody>
      </p:sp>
      <p:sp>
        <p:nvSpPr>
          <p:cNvPr id="5" name="Footer Placeholder 4">
            <a:extLst>
              <a:ext uri="{FF2B5EF4-FFF2-40B4-BE49-F238E27FC236}">
                <a16:creationId xmlns:a16="http://schemas.microsoft.com/office/drawing/2014/main" id="{EBB88F4F-28B5-4719-B673-ECBB84748F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4B3F795-F150-4C78-89A0-1BDA17498B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C3C9D-6F1A-4956-9A69-650EC14FCC85}" type="slidenum">
              <a:rPr lang="en-GB" smtClean="0"/>
              <a:t>‹#›</a:t>
            </a:fld>
            <a:endParaRPr lang="en-GB"/>
          </a:p>
        </p:txBody>
      </p:sp>
      <p:pic>
        <p:nvPicPr>
          <p:cNvPr id="7" name="Picture 1030" descr="C&amp;G logo col">
            <a:extLst>
              <a:ext uri="{FF2B5EF4-FFF2-40B4-BE49-F238E27FC236}">
                <a16:creationId xmlns:a16="http://schemas.microsoft.com/office/drawing/2014/main" id="{3C225418-D982-47E7-A2DB-E01FDDD27D84}"/>
              </a:ext>
            </a:extLst>
          </p:cNvPr>
          <p:cNvPicPr>
            <a:picLocks noChangeAspect="1" noChangeArrowheads="1"/>
          </p:cNvPicPr>
          <p:nvPr userDrawn="1"/>
        </p:nvPicPr>
        <p:blipFill>
          <a:blip r:embed="rId13" cstate="print"/>
          <a:srcRect/>
          <a:stretch>
            <a:fillRect/>
          </a:stretch>
        </p:blipFill>
        <p:spPr bwMode="auto">
          <a:xfrm>
            <a:off x="251520" y="115888"/>
            <a:ext cx="2251075" cy="569912"/>
          </a:xfrm>
          <a:prstGeom prst="rect">
            <a:avLst/>
          </a:prstGeom>
          <a:noFill/>
          <a:ln w="9525">
            <a:noFill/>
            <a:miter lim="800000"/>
            <a:headEnd/>
            <a:tailEnd/>
          </a:ln>
        </p:spPr>
      </p:pic>
    </p:spTree>
    <p:extLst>
      <p:ext uri="{BB962C8B-B14F-4D97-AF65-F5344CB8AC3E}">
        <p14:creationId xmlns:p14="http://schemas.microsoft.com/office/powerpoint/2010/main" val="2765542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988EA0-7DAD-42DE-A64C-C248E20DE710}"/>
              </a:ext>
            </a:extLst>
          </p:cNvPr>
          <p:cNvSpPr>
            <a:spLocks noGrp="1"/>
          </p:cNvSpPr>
          <p:nvPr>
            <p:ph type="sldNum" sz="quarter" idx="12"/>
          </p:nvPr>
        </p:nvSpPr>
        <p:spPr/>
        <p:txBody>
          <a:bodyPr/>
          <a:lstStyle/>
          <a:p>
            <a:fld id="{C24C3C9D-6F1A-4956-9A69-650EC14FCC85}" type="slidenum">
              <a:rPr lang="en-GB" smtClean="0"/>
              <a:t>1</a:t>
            </a:fld>
            <a:endParaRPr lang="en-GB"/>
          </a:p>
        </p:txBody>
      </p:sp>
      <p:sp>
        <p:nvSpPr>
          <p:cNvPr id="5" name="Rectangle 2">
            <a:extLst>
              <a:ext uri="{FF2B5EF4-FFF2-40B4-BE49-F238E27FC236}">
                <a16:creationId xmlns:a16="http://schemas.microsoft.com/office/drawing/2014/main" id="{30B6423C-84C3-4257-A623-9861D4A50136}"/>
              </a:ext>
            </a:extLst>
          </p:cNvPr>
          <p:cNvSpPr>
            <a:spLocks noGrp="1" noChangeArrowheads="1"/>
          </p:cNvSpPr>
          <p:nvPr>
            <p:ph type="ctrTitle"/>
          </p:nvPr>
        </p:nvSpPr>
        <p:spPr>
          <a:xfrm>
            <a:off x="1225467" y="563995"/>
            <a:ext cx="10035568" cy="2160587"/>
          </a:xfrm>
        </p:spPr>
        <p:txBody>
          <a:bodyPr>
            <a:normAutofit fontScale="90000"/>
          </a:bodyPr>
          <a:lstStyle/>
          <a:p>
            <a:pPr algn="l" eaLnBrk="1" hangingPunct="1"/>
            <a:r>
              <a:rPr lang="en-US" b="1" dirty="0"/>
              <a:t>CT4009</a:t>
            </a:r>
            <a:r>
              <a:rPr lang="en-US" dirty="0"/>
              <a:t/>
            </a:r>
            <a:br>
              <a:rPr lang="en-US" dirty="0"/>
            </a:br>
            <a:r>
              <a:rPr lang="en-GB" b="1" dirty="0"/>
              <a:t>Introduction to Web Development</a:t>
            </a:r>
            <a:endParaRPr lang="en-US" dirty="0">
              <a:cs typeface="Times New Roman" pitchFamily="18" charset="0"/>
            </a:endParaRPr>
          </a:p>
        </p:txBody>
      </p:sp>
      <p:sp>
        <p:nvSpPr>
          <p:cNvPr id="6" name="TextBox 5">
            <a:extLst>
              <a:ext uri="{FF2B5EF4-FFF2-40B4-BE49-F238E27FC236}">
                <a16:creationId xmlns:a16="http://schemas.microsoft.com/office/drawing/2014/main" id="{AB4E8032-AED2-4EBD-815D-0A6B428F7BEB}"/>
              </a:ext>
            </a:extLst>
          </p:cNvPr>
          <p:cNvSpPr txBox="1"/>
          <p:nvPr/>
        </p:nvSpPr>
        <p:spPr>
          <a:xfrm>
            <a:off x="1419785" y="3944143"/>
            <a:ext cx="4344651" cy="2246769"/>
          </a:xfrm>
          <a:prstGeom prst="rect">
            <a:avLst/>
          </a:prstGeom>
          <a:noFill/>
        </p:spPr>
        <p:txBody>
          <a:bodyPr wrap="none" rtlCol="0">
            <a:spAutoFit/>
          </a:bodyPr>
          <a:lstStyle/>
          <a:p>
            <a:pPr algn="l"/>
            <a:r>
              <a:rPr lang="en-US" sz="2800" b="1" dirty="0"/>
              <a:t>Semester 1 Week 1</a:t>
            </a:r>
          </a:p>
          <a:p>
            <a:pPr algn="l"/>
            <a:endParaRPr lang="en-US" sz="2800" dirty="0"/>
          </a:p>
          <a:p>
            <a:r>
              <a:rPr lang="en-GB" sz="2800" dirty="0"/>
              <a:t>Introduction to the Module, </a:t>
            </a:r>
          </a:p>
          <a:p>
            <a:r>
              <a:rPr lang="en-GB" sz="2800" dirty="0"/>
              <a:t>Introduction to HTML </a:t>
            </a:r>
            <a:r>
              <a:rPr lang="en-GB" dirty="0"/>
              <a:t>	</a:t>
            </a:r>
          </a:p>
          <a:p>
            <a:pPr algn="l"/>
            <a:endParaRPr lang="en-GB" sz="2800" dirty="0"/>
          </a:p>
        </p:txBody>
      </p:sp>
      <p:pic>
        <p:nvPicPr>
          <p:cNvPr id="7" name="Picture 2" descr="http://webdesignquotenow.co.uk/images/slider3.png">
            <a:extLst>
              <a:ext uri="{FF2B5EF4-FFF2-40B4-BE49-F238E27FC236}">
                <a16:creationId xmlns:a16="http://schemas.microsoft.com/office/drawing/2014/main" id="{F05C33ED-D214-43AF-8DB8-93EB0E8F6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3808" y="3771772"/>
            <a:ext cx="3728416" cy="2260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879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B5B3C-E5F5-4A1C-973A-7346B70A523C}"/>
              </a:ext>
            </a:extLst>
          </p:cNvPr>
          <p:cNvSpPr>
            <a:spLocks noGrp="1"/>
          </p:cNvSpPr>
          <p:nvPr>
            <p:ph type="title"/>
          </p:nvPr>
        </p:nvSpPr>
        <p:spPr>
          <a:xfrm>
            <a:off x="838200" y="500062"/>
            <a:ext cx="10515600" cy="1325563"/>
          </a:xfrm>
        </p:spPr>
        <p:txBody>
          <a:bodyPr/>
          <a:lstStyle/>
          <a:p>
            <a:r>
              <a:rPr lang="en-GB" dirty="0"/>
              <a:t>Assessment 2 – Project Criteria (don’t think about these until second semester)</a:t>
            </a:r>
          </a:p>
        </p:txBody>
      </p:sp>
      <p:sp>
        <p:nvSpPr>
          <p:cNvPr id="3" name="Content Placeholder 2">
            <a:extLst>
              <a:ext uri="{FF2B5EF4-FFF2-40B4-BE49-F238E27FC236}">
                <a16:creationId xmlns:a16="http://schemas.microsoft.com/office/drawing/2014/main" id="{6AF8B46B-5FCA-4416-A0D1-D3041C40AD72}"/>
              </a:ext>
            </a:extLst>
          </p:cNvPr>
          <p:cNvSpPr>
            <a:spLocks noGrp="1"/>
          </p:cNvSpPr>
          <p:nvPr>
            <p:ph idx="1"/>
          </p:nvPr>
        </p:nvSpPr>
        <p:spPr/>
        <p:txBody>
          <a:bodyPr>
            <a:normAutofit/>
          </a:bodyPr>
          <a:lstStyle/>
          <a:p>
            <a:pPr marL="0" indent="0">
              <a:buNone/>
            </a:pPr>
            <a:r>
              <a:rPr lang="en-GB" dirty="0"/>
              <a:t>This assignment requires you to extend Assessment 1 so that data can be stored into a server database (MySQL). You need to use server side programming language PHP as well as HTML, CSS, </a:t>
            </a:r>
            <a:r>
              <a:rPr lang="en-GB" dirty="0" err="1"/>
              <a:t>Javascript</a:t>
            </a:r>
            <a:r>
              <a:rPr lang="en-GB" dirty="0"/>
              <a:t>/ </a:t>
            </a:r>
            <a:r>
              <a:rPr lang="en-GB" dirty="0" err="1"/>
              <a:t>JQuery</a:t>
            </a:r>
            <a:r>
              <a:rPr lang="en-GB" dirty="0"/>
              <a:t>. </a:t>
            </a:r>
          </a:p>
          <a:p>
            <a:pPr marL="0" indent="0">
              <a:buNone/>
            </a:pPr>
            <a:r>
              <a:rPr lang="en-GB" sz="2400" b="1" dirty="0"/>
              <a:t>The following additional features should also be included:</a:t>
            </a:r>
            <a:endParaRPr lang="en-GB" sz="2400" dirty="0"/>
          </a:p>
          <a:p>
            <a:pPr lvl="0"/>
            <a:r>
              <a:rPr lang="en-GB" sz="2400" dirty="0"/>
              <a:t>Marketplace (such as eBay) advertisements will appear on social media website pages. </a:t>
            </a:r>
          </a:p>
          <a:p>
            <a:pPr lvl="0"/>
            <a:r>
              <a:rPr lang="en-GB" sz="2400" dirty="0"/>
              <a:t>Administrators can view heat map of social media posts locations in a google map</a:t>
            </a:r>
          </a:p>
          <a:p>
            <a:pPr lvl="0"/>
            <a:r>
              <a:rPr lang="en-GB" sz="2400" dirty="0"/>
              <a:t>Social media users can deactivate their account </a:t>
            </a:r>
          </a:p>
          <a:p>
            <a:r>
              <a:rPr lang="en-GB" sz="2400" dirty="0"/>
              <a:t>Social media users can create event (such as party, function etc), invite friends and see which friends are gathering.</a:t>
            </a:r>
          </a:p>
        </p:txBody>
      </p:sp>
      <p:sp>
        <p:nvSpPr>
          <p:cNvPr id="4" name="Slide Number Placeholder 3">
            <a:extLst>
              <a:ext uri="{FF2B5EF4-FFF2-40B4-BE49-F238E27FC236}">
                <a16:creationId xmlns:a16="http://schemas.microsoft.com/office/drawing/2014/main" id="{E4261EAA-7F20-4A54-AC10-44DEF68D1522}"/>
              </a:ext>
            </a:extLst>
          </p:cNvPr>
          <p:cNvSpPr>
            <a:spLocks noGrp="1"/>
          </p:cNvSpPr>
          <p:nvPr>
            <p:ph type="sldNum" sz="quarter" idx="12"/>
          </p:nvPr>
        </p:nvSpPr>
        <p:spPr/>
        <p:txBody>
          <a:bodyPr/>
          <a:lstStyle/>
          <a:p>
            <a:fld id="{C24C3C9D-6F1A-4956-9A69-650EC14FCC85}" type="slidenum">
              <a:rPr lang="en-GB" smtClean="0"/>
              <a:t>10</a:t>
            </a:fld>
            <a:endParaRPr lang="en-GB"/>
          </a:p>
        </p:txBody>
      </p:sp>
    </p:spTree>
    <p:extLst>
      <p:ext uri="{BB962C8B-B14F-4D97-AF65-F5344CB8AC3E}">
        <p14:creationId xmlns:p14="http://schemas.microsoft.com/office/powerpoint/2010/main" val="129572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ECCDE-5DD9-4195-A3EC-1CA7DF60EE5C}"/>
              </a:ext>
            </a:extLst>
          </p:cNvPr>
          <p:cNvSpPr>
            <a:spLocks noGrp="1"/>
          </p:cNvSpPr>
          <p:nvPr>
            <p:ph type="title"/>
          </p:nvPr>
        </p:nvSpPr>
        <p:spPr/>
        <p:txBody>
          <a:bodyPr/>
          <a:lstStyle/>
          <a:p>
            <a:r>
              <a:rPr lang="en-GB" dirty="0"/>
              <a:t>Assessment 1 – Report (2000 Words)</a:t>
            </a:r>
          </a:p>
        </p:txBody>
      </p:sp>
      <p:sp>
        <p:nvSpPr>
          <p:cNvPr id="3" name="Content Placeholder 2">
            <a:extLst>
              <a:ext uri="{FF2B5EF4-FFF2-40B4-BE49-F238E27FC236}">
                <a16:creationId xmlns:a16="http://schemas.microsoft.com/office/drawing/2014/main" id="{FD659EE3-A9BB-4030-9DA4-41563D6CB6F6}"/>
              </a:ext>
            </a:extLst>
          </p:cNvPr>
          <p:cNvSpPr>
            <a:spLocks noGrp="1"/>
          </p:cNvSpPr>
          <p:nvPr>
            <p:ph idx="1"/>
          </p:nvPr>
        </p:nvSpPr>
        <p:spPr>
          <a:xfrm>
            <a:off x="838200" y="1338470"/>
            <a:ext cx="10515600" cy="5261113"/>
          </a:xfrm>
        </p:spPr>
        <p:txBody>
          <a:bodyPr>
            <a:normAutofit fontScale="62500" lnSpcReduction="20000"/>
          </a:bodyPr>
          <a:lstStyle/>
          <a:p>
            <a:pPr marL="0" indent="0">
              <a:buNone/>
            </a:pPr>
            <a:r>
              <a:rPr lang="en-GB" dirty="0"/>
              <a:t>The </a:t>
            </a:r>
            <a:r>
              <a:rPr lang="en-GB" b="1" dirty="0"/>
              <a:t>written report </a:t>
            </a:r>
            <a:r>
              <a:rPr lang="en-GB" dirty="0"/>
              <a:t>should include the following: </a:t>
            </a:r>
          </a:p>
          <a:p>
            <a:pPr lvl="0"/>
            <a:r>
              <a:rPr lang="en-GB" dirty="0"/>
              <a:t>The URL of your hosted web site. </a:t>
            </a:r>
          </a:p>
          <a:p>
            <a:pPr lvl="0"/>
            <a:r>
              <a:rPr lang="en-GB" dirty="0"/>
              <a:t>The URL, user name and password of your control panel.</a:t>
            </a:r>
          </a:p>
          <a:p>
            <a:pPr lvl="0"/>
            <a:r>
              <a:rPr lang="en-GB" dirty="0"/>
              <a:t>A table containing the list of functioning and non-functioning pages. </a:t>
            </a:r>
          </a:p>
          <a:p>
            <a:pPr lvl="0"/>
            <a:r>
              <a:rPr lang="en-GB" dirty="0"/>
              <a:t>Evidence that you have understood web technologies by showing interesting examples of HTML, CSS and </a:t>
            </a:r>
            <a:r>
              <a:rPr lang="en-GB" dirty="0" err="1"/>
              <a:t>Javascript</a:t>
            </a:r>
            <a:r>
              <a:rPr lang="en-GB" dirty="0"/>
              <a:t> code used in implemented pages.</a:t>
            </a:r>
          </a:p>
          <a:p>
            <a:pPr lvl="0"/>
            <a:r>
              <a:rPr lang="en-GB" dirty="0"/>
              <a:t>A concise User Manual targeted at the key users (Website User and Administrator). This should be task oriented and demonstrate good consideration of appropriate style. Relevant books on user manual style available from the Learning Centre include: “Read Me First”, and “Developing Quality Technical Information”  –  please use these. </a:t>
            </a:r>
          </a:p>
          <a:p>
            <a:pPr lvl="0"/>
            <a:r>
              <a:rPr lang="en-GB" dirty="0"/>
              <a:t>Documented evidence of the testing strategy you used to test the web site’s functionality throughout its development.</a:t>
            </a:r>
          </a:p>
          <a:p>
            <a:pPr lvl="0"/>
            <a:r>
              <a:rPr lang="en-GB" dirty="0"/>
              <a:t>Reference List. Don’t forget that all code and ideas that are not your own must be fully acknowledged and used in accordance with any applicable restrictions. Use Harvard referencing.</a:t>
            </a:r>
          </a:p>
          <a:p>
            <a:pPr lvl="0"/>
            <a:r>
              <a:rPr lang="en-GB" dirty="0"/>
              <a:t>Appendix 1: Screenshot of all implemented web pages</a:t>
            </a:r>
          </a:p>
          <a:p>
            <a:pPr lvl="0"/>
            <a:r>
              <a:rPr lang="en-GB" dirty="0"/>
              <a:t>Appendix 2: All Source code (HTML, CSS, </a:t>
            </a:r>
            <a:r>
              <a:rPr lang="en-GB" dirty="0" err="1"/>
              <a:t>Javascript</a:t>
            </a:r>
            <a:r>
              <a:rPr lang="en-GB" dirty="0"/>
              <a:t>).</a:t>
            </a:r>
          </a:p>
          <a:p>
            <a:pPr marL="0" indent="0">
              <a:buNone/>
            </a:pPr>
            <a:r>
              <a:rPr lang="en-GB" dirty="0"/>
              <a:t> </a:t>
            </a:r>
          </a:p>
          <a:p>
            <a:r>
              <a:rPr lang="en-GB" dirty="0"/>
              <a:t>The report must be written in third person.</a:t>
            </a:r>
          </a:p>
        </p:txBody>
      </p:sp>
      <p:sp>
        <p:nvSpPr>
          <p:cNvPr id="4" name="Slide Number Placeholder 3">
            <a:extLst>
              <a:ext uri="{FF2B5EF4-FFF2-40B4-BE49-F238E27FC236}">
                <a16:creationId xmlns:a16="http://schemas.microsoft.com/office/drawing/2014/main" id="{8A987FBF-8A2A-4DA0-AE8C-164FD45A4410}"/>
              </a:ext>
            </a:extLst>
          </p:cNvPr>
          <p:cNvSpPr>
            <a:spLocks noGrp="1"/>
          </p:cNvSpPr>
          <p:nvPr>
            <p:ph type="sldNum" sz="quarter" idx="12"/>
          </p:nvPr>
        </p:nvSpPr>
        <p:spPr/>
        <p:txBody>
          <a:bodyPr/>
          <a:lstStyle/>
          <a:p>
            <a:fld id="{C24C3C9D-6F1A-4956-9A69-650EC14FCC85}" type="slidenum">
              <a:rPr lang="en-GB" smtClean="0"/>
              <a:t>11</a:t>
            </a:fld>
            <a:endParaRPr lang="en-GB"/>
          </a:p>
        </p:txBody>
      </p:sp>
    </p:spTree>
    <p:extLst>
      <p:ext uri="{BB962C8B-B14F-4D97-AF65-F5344CB8AC3E}">
        <p14:creationId xmlns:p14="http://schemas.microsoft.com/office/powerpoint/2010/main" val="2063521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5ECD-EA6C-40F3-AB4C-7EF489265BC2}"/>
              </a:ext>
            </a:extLst>
          </p:cNvPr>
          <p:cNvSpPr>
            <a:spLocks noGrp="1"/>
          </p:cNvSpPr>
          <p:nvPr>
            <p:ph type="title"/>
          </p:nvPr>
        </p:nvSpPr>
        <p:spPr/>
        <p:txBody>
          <a:bodyPr/>
          <a:lstStyle/>
          <a:p>
            <a:r>
              <a:rPr lang="en-GB" dirty="0"/>
              <a:t>Assessment 1 – Report (continued)</a:t>
            </a:r>
          </a:p>
        </p:txBody>
      </p:sp>
      <p:sp>
        <p:nvSpPr>
          <p:cNvPr id="3" name="Content Placeholder 2">
            <a:extLst>
              <a:ext uri="{FF2B5EF4-FFF2-40B4-BE49-F238E27FC236}">
                <a16:creationId xmlns:a16="http://schemas.microsoft.com/office/drawing/2014/main" id="{EF4E006A-DEBE-4A61-A989-4A76E8023B0A}"/>
              </a:ext>
            </a:extLst>
          </p:cNvPr>
          <p:cNvSpPr>
            <a:spLocks noGrp="1"/>
          </p:cNvSpPr>
          <p:nvPr>
            <p:ph idx="1"/>
          </p:nvPr>
        </p:nvSpPr>
        <p:spPr/>
        <p:txBody>
          <a:bodyPr/>
          <a:lstStyle/>
          <a:p>
            <a:pPr marL="0" indent="0">
              <a:buNone/>
            </a:pPr>
            <a:r>
              <a:rPr lang="en-GB" dirty="0"/>
              <a:t>You should carefully consider the following when writing your report: </a:t>
            </a:r>
          </a:p>
          <a:p>
            <a:r>
              <a:rPr lang="en-GB" dirty="0"/>
              <a:t>Style – suitable to be quickly read and comprehended. </a:t>
            </a:r>
          </a:p>
          <a:p>
            <a:r>
              <a:rPr lang="en-GB" dirty="0"/>
              <a:t>Content – relevant, clearly explained, logically organised. </a:t>
            </a:r>
          </a:p>
          <a:p>
            <a:r>
              <a:rPr lang="en-GB" dirty="0"/>
              <a:t>Authority – discussed concepts and ideas will need evidence in support. </a:t>
            </a:r>
          </a:p>
          <a:p>
            <a:r>
              <a:rPr lang="en-GB" dirty="0"/>
              <a:t>Practical understanding – your own practical examples, advice and demonstrations should be included. </a:t>
            </a:r>
          </a:p>
          <a:p>
            <a:endParaRPr lang="en-GB" dirty="0"/>
          </a:p>
        </p:txBody>
      </p:sp>
      <p:sp>
        <p:nvSpPr>
          <p:cNvPr id="4" name="Slide Number Placeholder 3">
            <a:extLst>
              <a:ext uri="{FF2B5EF4-FFF2-40B4-BE49-F238E27FC236}">
                <a16:creationId xmlns:a16="http://schemas.microsoft.com/office/drawing/2014/main" id="{D23497C9-B969-4FDD-BCCD-D506F51EB75F}"/>
              </a:ext>
            </a:extLst>
          </p:cNvPr>
          <p:cNvSpPr>
            <a:spLocks noGrp="1"/>
          </p:cNvSpPr>
          <p:nvPr>
            <p:ph type="sldNum" sz="quarter" idx="12"/>
          </p:nvPr>
        </p:nvSpPr>
        <p:spPr/>
        <p:txBody>
          <a:bodyPr/>
          <a:lstStyle/>
          <a:p>
            <a:fld id="{C24C3C9D-6F1A-4956-9A69-650EC14FCC85}" type="slidenum">
              <a:rPr lang="en-GB" smtClean="0"/>
              <a:t>12</a:t>
            </a:fld>
            <a:endParaRPr lang="en-GB"/>
          </a:p>
        </p:txBody>
      </p:sp>
    </p:spTree>
    <p:extLst>
      <p:ext uri="{BB962C8B-B14F-4D97-AF65-F5344CB8AC3E}">
        <p14:creationId xmlns:p14="http://schemas.microsoft.com/office/powerpoint/2010/main" val="2837500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ABBF8-B9C3-43D9-BF07-7883C1BDFE96}"/>
              </a:ext>
            </a:extLst>
          </p:cNvPr>
          <p:cNvSpPr>
            <a:spLocks noGrp="1"/>
          </p:cNvSpPr>
          <p:nvPr>
            <p:ph type="title"/>
          </p:nvPr>
        </p:nvSpPr>
        <p:spPr>
          <a:xfrm>
            <a:off x="2638865" y="124363"/>
            <a:ext cx="5010164" cy="718087"/>
          </a:xfrm>
        </p:spPr>
        <p:txBody>
          <a:bodyPr>
            <a:normAutofit/>
          </a:bodyPr>
          <a:lstStyle/>
          <a:p>
            <a:r>
              <a:rPr lang="en-GB" dirty="0"/>
              <a:t>Special instructions </a:t>
            </a:r>
          </a:p>
        </p:txBody>
      </p:sp>
      <p:sp>
        <p:nvSpPr>
          <p:cNvPr id="3" name="Content Placeholder 2">
            <a:extLst>
              <a:ext uri="{FF2B5EF4-FFF2-40B4-BE49-F238E27FC236}">
                <a16:creationId xmlns:a16="http://schemas.microsoft.com/office/drawing/2014/main" id="{6029AFBD-937C-43E2-B4CD-2782D88DE517}"/>
              </a:ext>
            </a:extLst>
          </p:cNvPr>
          <p:cNvSpPr>
            <a:spLocks noGrp="1"/>
          </p:cNvSpPr>
          <p:nvPr>
            <p:ph idx="1"/>
          </p:nvPr>
        </p:nvSpPr>
        <p:spPr>
          <a:xfrm>
            <a:off x="838199" y="926588"/>
            <a:ext cx="10515600" cy="4715852"/>
          </a:xfrm>
        </p:spPr>
        <p:txBody>
          <a:bodyPr>
            <a:normAutofit fontScale="92500" lnSpcReduction="10000"/>
          </a:bodyPr>
          <a:lstStyle/>
          <a:p>
            <a:r>
              <a:rPr lang="en-GB" i="1" dirty="0"/>
              <a:t>Submit your project source files on W</a:t>
            </a:r>
            <a:r>
              <a:rPr lang="en-GB" b="1" i="1" dirty="0"/>
              <a:t>eb Server</a:t>
            </a:r>
            <a:r>
              <a:rPr lang="en-GB" i="1" dirty="0"/>
              <a:t> (student sites). The root folder should be named according to the convention </a:t>
            </a:r>
            <a:endParaRPr lang="en-GB" dirty="0"/>
          </a:p>
          <a:p>
            <a:pPr marL="0" indent="0">
              <a:buNone/>
            </a:pPr>
            <a:r>
              <a:rPr lang="en-GB" i="1" dirty="0"/>
              <a:t>   CT4009 2018-19 001 </a:t>
            </a:r>
            <a:r>
              <a:rPr lang="en-GB" i="1" dirty="0" err="1"/>
              <a:t>StudentNumber</a:t>
            </a:r>
            <a:r>
              <a:rPr lang="en-GB" i="1" dirty="0"/>
              <a:t> </a:t>
            </a:r>
            <a:r>
              <a:rPr lang="en-GB" i="1" dirty="0" err="1"/>
              <a:t>SubmissionDeadline</a:t>
            </a:r>
            <a:endParaRPr lang="en-GB" dirty="0"/>
          </a:p>
          <a:p>
            <a:pPr marL="0" indent="0">
              <a:buNone/>
            </a:pPr>
            <a:r>
              <a:rPr lang="en-GB" i="1" dirty="0"/>
              <a:t>	e.g. CT4009 2018-19 001 1608131 07 Jan 2019</a:t>
            </a:r>
            <a:endParaRPr lang="en-GB" dirty="0"/>
          </a:p>
          <a:p>
            <a:endParaRPr lang="en-GB" i="1" dirty="0"/>
          </a:p>
          <a:p>
            <a:endParaRPr lang="en-GB" i="1" dirty="0"/>
          </a:p>
          <a:p>
            <a:endParaRPr lang="en-GB" i="1" dirty="0"/>
          </a:p>
          <a:p>
            <a:r>
              <a:rPr lang="en-GB" i="1" dirty="0"/>
              <a:t>Submit report (just one Word document) via </a:t>
            </a:r>
            <a:r>
              <a:rPr lang="en-GB" b="1" i="1" dirty="0"/>
              <a:t>Moodle</a:t>
            </a:r>
            <a:r>
              <a:rPr lang="en-GB" i="1" dirty="0"/>
              <a:t> named according to the convention</a:t>
            </a:r>
            <a:endParaRPr lang="en-GB" dirty="0"/>
          </a:p>
          <a:p>
            <a:pPr marL="0" indent="0">
              <a:buNone/>
            </a:pPr>
            <a:r>
              <a:rPr lang="en-GB" i="1" dirty="0"/>
              <a:t>   CT4009 2018-19 001 </a:t>
            </a:r>
            <a:r>
              <a:rPr lang="en-GB" i="1" dirty="0" err="1"/>
              <a:t>StudentNumber</a:t>
            </a:r>
            <a:r>
              <a:rPr lang="en-GB" i="1" dirty="0"/>
              <a:t> </a:t>
            </a:r>
            <a:endParaRPr lang="en-GB" dirty="0"/>
          </a:p>
          <a:p>
            <a:pPr marL="0" indent="0">
              <a:buNone/>
            </a:pPr>
            <a:r>
              <a:rPr lang="en-GB" i="1" dirty="0"/>
              <a:t>	e.g. CT4009 2018-19 001 1608131</a:t>
            </a:r>
            <a:endParaRPr lang="en-GB" dirty="0"/>
          </a:p>
        </p:txBody>
      </p:sp>
      <p:sp>
        <p:nvSpPr>
          <p:cNvPr id="4" name="Slide Number Placeholder 3">
            <a:extLst>
              <a:ext uri="{FF2B5EF4-FFF2-40B4-BE49-F238E27FC236}">
                <a16:creationId xmlns:a16="http://schemas.microsoft.com/office/drawing/2014/main" id="{023B7397-6798-4CB9-8E94-68FEB55B10A0}"/>
              </a:ext>
            </a:extLst>
          </p:cNvPr>
          <p:cNvSpPr>
            <a:spLocks noGrp="1"/>
          </p:cNvSpPr>
          <p:nvPr>
            <p:ph type="sldNum" sz="quarter" idx="12"/>
          </p:nvPr>
        </p:nvSpPr>
        <p:spPr/>
        <p:txBody>
          <a:bodyPr/>
          <a:lstStyle/>
          <a:p>
            <a:fld id="{C24C3C9D-6F1A-4956-9A69-650EC14FCC85}" type="slidenum">
              <a:rPr lang="en-GB" smtClean="0"/>
              <a:t>13</a:t>
            </a:fld>
            <a:endParaRPr lang="en-GB"/>
          </a:p>
        </p:txBody>
      </p:sp>
      <p:pic>
        <p:nvPicPr>
          <p:cNvPr id="7" name="Picture 6">
            <a:extLst>
              <a:ext uri="{FF2B5EF4-FFF2-40B4-BE49-F238E27FC236}">
                <a16:creationId xmlns:a16="http://schemas.microsoft.com/office/drawing/2014/main" id="{600C8997-DFB0-4811-A1BD-31E7F5C29206}"/>
              </a:ext>
            </a:extLst>
          </p:cNvPr>
          <p:cNvPicPr>
            <a:picLocks noChangeAspect="1"/>
          </p:cNvPicPr>
          <p:nvPr/>
        </p:nvPicPr>
        <p:blipFill>
          <a:blip r:embed="rId2"/>
          <a:stretch>
            <a:fillRect/>
          </a:stretch>
        </p:blipFill>
        <p:spPr>
          <a:xfrm>
            <a:off x="2638865" y="5557948"/>
            <a:ext cx="6410990" cy="1104900"/>
          </a:xfrm>
          <a:prstGeom prst="rect">
            <a:avLst/>
          </a:prstGeom>
        </p:spPr>
      </p:pic>
      <p:pic>
        <p:nvPicPr>
          <p:cNvPr id="5" name="Picture 4">
            <a:extLst>
              <a:ext uri="{FF2B5EF4-FFF2-40B4-BE49-F238E27FC236}">
                <a16:creationId xmlns:a16="http://schemas.microsoft.com/office/drawing/2014/main" id="{CE6907D5-595E-495A-B2AE-B637F8CDD2A3}"/>
              </a:ext>
            </a:extLst>
          </p:cNvPr>
          <p:cNvPicPr>
            <a:picLocks noChangeAspect="1"/>
          </p:cNvPicPr>
          <p:nvPr/>
        </p:nvPicPr>
        <p:blipFill>
          <a:blip r:embed="rId3"/>
          <a:stretch>
            <a:fillRect/>
          </a:stretch>
        </p:blipFill>
        <p:spPr>
          <a:xfrm>
            <a:off x="652461" y="2497715"/>
            <a:ext cx="10887075" cy="1114425"/>
          </a:xfrm>
          <a:prstGeom prst="rect">
            <a:avLst/>
          </a:prstGeom>
        </p:spPr>
      </p:pic>
    </p:spTree>
    <p:extLst>
      <p:ext uri="{BB962C8B-B14F-4D97-AF65-F5344CB8AC3E}">
        <p14:creationId xmlns:p14="http://schemas.microsoft.com/office/powerpoint/2010/main" val="870207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98A7E-F69B-456C-B3B8-BF983AA4D128}"/>
              </a:ext>
            </a:extLst>
          </p:cNvPr>
          <p:cNvSpPr>
            <a:spLocks noGrp="1"/>
          </p:cNvSpPr>
          <p:nvPr>
            <p:ph type="title"/>
          </p:nvPr>
        </p:nvSpPr>
        <p:spPr/>
        <p:txBody>
          <a:bodyPr/>
          <a:lstStyle/>
          <a:p>
            <a:r>
              <a:rPr lang="en-GB" dirty="0"/>
              <a:t>Assessment 1 criteria</a:t>
            </a:r>
          </a:p>
        </p:txBody>
      </p:sp>
      <p:sp>
        <p:nvSpPr>
          <p:cNvPr id="4" name="Slide Number Placeholder 3">
            <a:extLst>
              <a:ext uri="{FF2B5EF4-FFF2-40B4-BE49-F238E27FC236}">
                <a16:creationId xmlns:a16="http://schemas.microsoft.com/office/drawing/2014/main" id="{4EA20ADE-CFB2-462A-925D-94C448C2E1B8}"/>
              </a:ext>
            </a:extLst>
          </p:cNvPr>
          <p:cNvSpPr>
            <a:spLocks noGrp="1"/>
          </p:cNvSpPr>
          <p:nvPr>
            <p:ph type="sldNum" sz="quarter" idx="12"/>
          </p:nvPr>
        </p:nvSpPr>
        <p:spPr/>
        <p:txBody>
          <a:bodyPr/>
          <a:lstStyle/>
          <a:p>
            <a:fld id="{C24C3C9D-6F1A-4956-9A69-650EC14FCC85}" type="slidenum">
              <a:rPr lang="en-GB" smtClean="0"/>
              <a:t>14</a:t>
            </a:fld>
            <a:endParaRPr lang="en-GB"/>
          </a:p>
        </p:txBody>
      </p:sp>
      <p:sp>
        <p:nvSpPr>
          <p:cNvPr id="7" name="Rectangle 1">
            <a:extLst>
              <a:ext uri="{FF2B5EF4-FFF2-40B4-BE49-F238E27FC236}">
                <a16:creationId xmlns:a16="http://schemas.microsoft.com/office/drawing/2014/main" id="{8F52AEE5-3482-4C7B-BF45-41A8BC030E65}"/>
              </a:ext>
            </a:extLst>
          </p:cNvPr>
          <p:cNvSpPr>
            <a:spLocks noChangeArrowheads="1"/>
          </p:cNvSpPr>
          <p:nvPr/>
        </p:nvSpPr>
        <p:spPr bwMode="auto">
          <a:xfrm>
            <a:off x="838200" y="1203751"/>
            <a:ext cx="69172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You need to achieve at least 40% to pass this assessment.</a:t>
            </a:r>
            <a:r>
              <a:rPr kumimoji="0" lang="en-GB"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GB"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Below a guide to the level of practical content and report required for the assignment.</a:t>
            </a:r>
            <a:endParaRPr kumimoji="0" lang="en-GB"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0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ED11C255-0E50-40FE-9348-132E679DD266}"/>
              </a:ext>
            </a:extLst>
          </p:cNvPr>
          <p:cNvGraphicFramePr>
            <a:graphicFrameLocks noGrp="1"/>
          </p:cNvGraphicFramePr>
          <p:nvPr>
            <p:extLst>
              <p:ext uri="{D42A27DB-BD31-4B8C-83A1-F6EECF244321}">
                <p14:modId xmlns:p14="http://schemas.microsoft.com/office/powerpoint/2010/main" val="4163481450"/>
              </p:ext>
            </p:extLst>
          </p:nvPr>
        </p:nvGraphicFramePr>
        <p:xfrm>
          <a:off x="1932474" y="2005726"/>
          <a:ext cx="8070508" cy="4694684"/>
        </p:xfrm>
        <a:graphic>
          <a:graphicData uri="http://schemas.openxmlformats.org/drawingml/2006/table">
            <a:tbl>
              <a:tblPr>
                <a:tableStyleId>{5C22544A-7EE6-4342-B048-85BDC9FD1C3A}</a:tableStyleId>
              </a:tblPr>
              <a:tblGrid>
                <a:gridCol w="1561503">
                  <a:extLst>
                    <a:ext uri="{9D8B030D-6E8A-4147-A177-3AD203B41FA5}">
                      <a16:colId xmlns:a16="http://schemas.microsoft.com/office/drawing/2014/main" val="501762464"/>
                    </a:ext>
                  </a:extLst>
                </a:gridCol>
                <a:gridCol w="6509005">
                  <a:extLst>
                    <a:ext uri="{9D8B030D-6E8A-4147-A177-3AD203B41FA5}">
                      <a16:colId xmlns:a16="http://schemas.microsoft.com/office/drawing/2014/main" val="4194848306"/>
                    </a:ext>
                  </a:extLst>
                </a:gridCol>
              </a:tblGrid>
              <a:tr h="247269">
                <a:tc>
                  <a:txBody>
                    <a:bodyPr/>
                    <a:lstStyle/>
                    <a:p>
                      <a:pPr>
                        <a:spcAft>
                          <a:spcPts val="0"/>
                        </a:spcAft>
                      </a:pPr>
                      <a:r>
                        <a:rPr lang="en-GB" sz="1600">
                          <a:effectLst/>
                        </a:rPr>
                        <a:t>Grade </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600">
                          <a:effectLst/>
                        </a:rPr>
                        <a:t>Content</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57560430"/>
                  </a:ext>
                </a:extLst>
              </a:tr>
              <a:tr h="494539">
                <a:tc>
                  <a:txBody>
                    <a:bodyPr/>
                    <a:lstStyle/>
                    <a:p>
                      <a:pPr>
                        <a:spcBef>
                          <a:spcPts val="150"/>
                        </a:spcBef>
                        <a:spcAft>
                          <a:spcPts val="200"/>
                        </a:spcAft>
                      </a:pPr>
                      <a:r>
                        <a:rPr lang="en-GB" sz="1600">
                          <a:effectLst/>
                        </a:rPr>
                        <a:t>To achieve &lt;30</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600">
                          <a:effectLst/>
                        </a:rPr>
                        <a:t>Some requirements met, but very limited and not recoverable. Copyright violation. </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36950211"/>
                  </a:ext>
                </a:extLst>
              </a:tr>
              <a:tr h="491104">
                <a:tc>
                  <a:txBody>
                    <a:bodyPr/>
                    <a:lstStyle/>
                    <a:p>
                      <a:pPr>
                        <a:spcBef>
                          <a:spcPts val="150"/>
                        </a:spcBef>
                        <a:spcAft>
                          <a:spcPts val="200"/>
                        </a:spcAft>
                      </a:pPr>
                      <a:r>
                        <a:rPr lang="en-GB" sz="1600">
                          <a:effectLst/>
                        </a:rPr>
                        <a:t>To achieve &lt;40</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600" dirty="0">
                          <a:effectLst/>
                        </a:rPr>
                        <a:t>Deliverables partially complete, e.g. no implementation or no report.</a:t>
                      </a:r>
                      <a:endParaRPr lang="en-GB"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6870330"/>
                  </a:ext>
                </a:extLst>
              </a:tr>
              <a:tr h="1483617">
                <a:tc>
                  <a:txBody>
                    <a:bodyPr/>
                    <a:lstStyle/>
                    <a:p>
                      <a:pPr>
                        <a:spcBef>
                          <a:spcPts val="150"/>
                        </a:spcBef>
                        <a:spcAft>
                          <a:spcPts val="200"/>
                        </a:spcAft>
                      </a:pPr>
                      <a:r>
                        <a:rPr lang="en-GB" sz="1600">
                          <a:effectLst/>
                        </a:rPr>
                        <a:t>To achieve 40+</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600">
                          <a:effectLst/>
                        </a:rPr>
                        <a:t>Project</a:t>
                      </a:r>
                    </a:p>
                    <a:p>
                      <a:pPr marL="342900" lvl="0" indent="-342900">
                        <a:spcAft>
                          <a:spcPts val="0"/>
                        </a:spcAft>
                        <a:buFont typeface="Symbol" panose="05050102010706020507" pitchFamily="18" charset="2"/>
                        <a:buChar char=""/>
                      </a:pPr>
                      <a:r>
                        <a:rPr lang="en-GB" sz="1600">
                          <a:effectLst/>
                        </a:rPr>
                        <a:t>Partial implementation of the web site (at least 5 web pages using HTML and CSS)</a:t>
                      </a:r>
                    </a:p>
                    <a:p>
                      <a:pPr marL="342900" lvl="0" indent="-342900">
                        <a:spcAft>
                          <a:spcPts val="0"/>
                        </a:spcAft>
                        <a:buFont typeface="Symbol" panose="05050102010706020507" pitchFamily="18" charset="2"/>
                        <a:buChar char=""/>
                      </a:pPr>
                      <a:r>
                        <a:rPr lang="en-GB" sz="1600">
                          <a:effectLst/>
                        </a:rPr>
                        <a:t>Limited documentation (comments) in source code</a:t>
                      </a:r>
                    </a:p>
                    <a:p>
                      <a:pPr>
                        <a:spcAft>
                          <a:spcPts val="0"/>
                        </a:spcAft>
                      </a:pPr>
                      <a:r>
                        <a:rPr lang="en-GB" sz="1600">
                          <a:effectLst/>
                        </a:rPr>
                        <a:t>Report</a:t>
                      </a:r>
                    </a:p>
                    <a:p>
                      <a:pPr marL="342900" lvl="0" indent="-342900">
                        <a:spcAft>
                          <a:spcPts val="0"/>
                        </a:spcAft>
                        <a:buFont typeface="Symbol" panose="05050102010706020507" pitchFamily="18" charset="2"/>
                        <a:buChar char=""/>
                      </a:pPr>
                      <a:r>
                        <a:rPr lang="en-GB" sz="1600">
                          <a:effectLst/>
                        </a:rPr>
                        <a:t>Report contains explanation of implemented web pages</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41089728"/>
                  </a:ext>
                </a:extLst>
              </a:tr>
              <a:tr h="1978155">
                <a:tc>
                  <a:txBody>
                    <a:bodyPr/>
                    <a:lstStyle/>
                    <a:p>
                      <a:pPr>
                        <a:spcBef>
                          <a:spcPts val="150"/>
                        </a:spcBef>
                        <a:spcAft>
                          <a:spcPts val="200"/>
                        </a:spcAft>
                      </a:pPr>
                      <a:r>
                        <a:rPr lang="en-GB" sz="1600">
                          <a:effectLst/>
                        </a:rPr>
                        <a:t>To achieve 50+</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600" dirty="0">
                          <a:effectLst/>
                        </a:rPr>
                        <a:t>Project</a:t>
                      </a:r>
                    </a:p>
                    <a:p>
                      <a:pPr marL="342900" lvl="0" indent="-342900">
                        <a:spcAft>
                          <a:spcPts val="0"/>
                        </a:spcAft>
                        <a:buFont typeface="Symbol" panose="05050102010706020507" pitchFamily="18" charset="2"/>
                        <a:buChar char=""/>
                      </a:pPr>
                      <a:r>
                        <a:rPr lang="en-GB" sz="1600" dirty="0">
                          <a:effectLst/>
                        </a:rPr>
                        <a:t>Partial implementation of the web site (at least 5 web pages using HTML ,CSS and </a:t>
                      </a:r>
                      <a:r>
                        <a:rPr lang="en-GB" sz="1600" dirty="0" err="1">
                          <a:effectLst/>
                        </a:rPr>
                        <a:t>Javascript</a:t>
                      </a:r>
                      <a:r>
                        <a:rPr lang="en-GB" sz="1600" dirty="0">
                          <a:effectLst/>
                        </a:rPr>
                        <a:t>)</a:t>
                      </a:r>
                    </a:p>
                    <a:p>
                      <a:pPr marL="342900" lvl="0" indent="-342900">
                        <a:spcAft>
                          <a:spcPts val="0"/>
                        </a:spcAft>
                        <a:buFont typeface="Symbol" panose="05050102010706020507" pitchFamily="18" charset="2"/>
                        <a:buChar char=""/>
                      </a:pPr>
                      <a:r>
                        <a:rPr lang="en-GB" sz="1600" dirty="0" err="1">
                          <a:effectLst/>
                        </a:rPr>
                        <a:t>Javascript</a:t>
                      </a:r>
                      <a:r>
                        <a:rPr lang="en-GB" sz="1600" dirty="0">
                          <a:effectLst/>
                        </a:rPr>
                        <a:t> has been used to store and retrieve data</a:t>
                      </a:r>
                    </a:p>
                    <a:p>
                      <a:pPr marL="342900" lvl="0" indent="-342900">
                        <a:spcAft>
                          <a:spcPts val="0"/>
                        </a:spcAft>
                        <a:buFont typeface="Symbol" panose="05050102010706020507" pitchFamily="18" charset="2"/>
                        <a:buChar char=""/>
                      </a:pPr>
                      <a:r>
                        <a:rPr lang="en-GB" sz="1600" dirty="0">
                          <a:effectLst/>
                        </a:rPr>
                        <a:t>Good documentation (comments) in source code</a:t>
                      </a:r>
                    </a:p>
                    <a:p>
                      <a:pPr>
                        <a:spcAft>
                          <a:spcPts val="0"/>
                        </a:spcAft>
                      </a:pPr>
                      <a:r>
                        <a:rPr lang="en-GB" sz="1600" dirty="0">
                          <a:effectLst/>
                        </a:rPr>
                        <a:t>Report</a:t>
                      </a:r>
                    </a:p>
                    <a:p>
                      <a:pPr marL="342900" lvl="0" indent="-342900">
                        <a:spcAft>
                          <a:spcPts val="0"/>
                        </a:spcAft>
                        <a:buFont typeface="Symbol" panose="05050102010706020507" pitchFamily="18" charset="2"/>
                        <a:buChar char=""/>
                      </a:pPr>
                      <a:r>
                        <a:rPr lang="en-GB" sz="1600" dirty="0">
                          <a:effectLst/>
                        </a:rPr>
                        <a:t>Report contains explanation of implemented web pages</a:t>
                      </a:r>
                    </a:p>
                    <a:p>
                      <a:pPr marL="342900" lvl="0" indent="-342900">
                        <a:spcAft>
                          <a:spcPts val="0"/>
                        </a:spcAft>
                        <a:buFont typeface="Symbol" panose="05050102010706020507" pitchFamily="18" charset="2"/>
                        <a:buChar char=""/>
                      </a:pPr>
                      <a:r>
                        <a:rPr lang="en-GB" sz="1600" dirty="0">
                          <a:effectLst/>
                        </a:rPr>
                        <a:t>User manual has been provided</a:t>
                      </a:r>
                      <a:endParaRPr lang="en-GB"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2159404"/>
                  </a:ext>
                </a:extLst>
              </a:tr>
            </a:tbl>
          </a:graphicData>
        </a:graphic>
      </p:graphicFrame>
    </p:spTree>
    <p:extLst>
      <p:ext uri="{BB962C8B-B14F-4D97-AF65-F5344CB8AC3E}">
        <p14:creationId xmlns:p14="http://schemas.microsoft.com/office/powerpoint/2010/main" val="550790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98A7E-F69B-456C-B3B8-BF983AA4D128}"/>
              </a:ext>
            </a:extLst>
          </p:cNvPr>
          <p:cNvSpPr>
            <a:spLocks noGrp="1"/>
          </p:cNvSpPr>
          <p:nvPr>
            <p:ph type="title"/>
          </p:nvPr>
        </p:nvSpPr>
        <p:spPr/>
        <p:txBody>
          <a:bodyPr/>
          <a:lstStyle/>
          <a:p>
            <a:r>
              <a:rPr lang="en-GB" dirty="0"/>
              <a:t>Assessment 1 criteria (continued)</a:t>
            </a:r>
          </a:p>
        </p:txBody>
      </p:sp>
      <p:sp>
        <p:nvSpPr>
          <p:cNvPr id="4" name="Slide Number Placeholder 3">
            <a:extLst>
              <a:ext uri="{FF2B5EF4-FFF2-40B4-BE49-F238E27FC236}">
                <a16:creationId xmlns:a16="http://schemas.microsoft.com/office/drawing/2014/main" id="{4EA20ADE-CFB2-462A-925D-94C448C2E1B8}"/>
              </a:ext>
            </a:extLst>
          </p:cNvPr>
          <p:cNvSpPr>
            <a:spLocks noGrp="1"/>
          </p:cNvSpPr>
          <p:nvPr>
            <p:ph type="sldNum" sz="quarter" idx="12"/>
          </p:nvPr>
        </p:nvSpPr>
        <p:spPr/>
        <p:txBody>
          <a:bodyPr/>
          <a:lstStyle/>
          <a:p>
            <a:fld id="{C24C3C9D-6F1A-4956-9A69-650EC14FCC85}" type="slidenum">
              <a:rPr lang="en-GB" smtClean="0"/>
              <a:t>15</a:t>
            </a:fld>
            <a:endParaRPr lang="en-GB"/>
          </a:p>
        </p:txBody>
      </p:sp>
      <p:graphicFrame>
        <p:nvGraphicFramePr>
          <p:cNvPr id="5" name="Table 4">
            <a:extLst>
              <a:ext uri="{FF2B5EF4-FFF2-40B4-BE49-F238E27FC236}">
                <a16:creationId xmlns:a16="http://schemas.microsoft.com/office/drawing/2014/main" id="{9BE8EF32-93FF-4C29-B6DD-18BB68DCFF8C}"/>
              </a:ext>
            </a:extLst>
          </p:cNvPr>
          <p:cNvGraphicFramePr>
            <a:graphicFrameLocks noGrp="1"/>
          </p:cNvGraphicFramePr>
          <p:nvPr>
            <p:extLst>
              <p:ext uri="{D42A27DB-BD31-4B8C-83A1-F6EECF244321}">
                <p14:modId xmlns:p14="http://schemas.microsoft.com/office/powerpoint/2010/main" val="503081168"/>
              </p:ext>
            </p:extLst>
          </p:nvPr>
        </p:nvGraphicFramePr>
        <p:xfrm>
          <a:off x="1949620" y="1356568"/>
          <a:ext cx="7925900" cy="5136307"/>
        </p:xfrm>
        <a:graphic>
          <a:graphicData uri="http://schemas.openxmlformats.org/drawingml/2006/table">
            <a:tbl>
              <a:tblPr>
                <a:tableStyleId>{5C22544A-7EE6-4342-B048-85BDC9FD1C3A}</a:tableStyleId>
              </a:tblPr>
              <a:tblGrid>
                <a:gridCol w="1533524">
                  <a:extLst>
                    <a:ext uri="{9D8B030D-6E8A-4147-A177-3AD203B41FA5}">
                      <a16:colId xmlns:a16="http://schemas.microsoft.com/office/drawing/2014/main" val="4252919104"/>
                    </a:ext>
                  </a:extLst>
                </a:gridCol>
                <a:gridCol w="6392376">
                  <a:extLst>
                    <a:ext uri="{9D8B030D-6E8A-4147-A177-3AD203B41FA5}">
                      <a16:colId xmlns:a16="http://schemas.microsoft.com/office/drawing/2014/main" val="3135600421"/>
                    </a:ext>
                  </a:extLst>
                </a:gridCol>
              </a:tblGrid>
              <a:tr h="2233177">
                <a:tc>
                  <a:txBody>
                    <a:bodyPr/>
                    <a:lstStyle/>
                    <a:p>
                      <a:pPr>
                        <a:spcBef>
                          <a:spcPts val="150"/>
                        </a:spcBef>
                        <a:spcAft>
                          <a:spcPts val="200"/>
                        </a:spcAft>
                      </a:pPr>
                      <a:r>
                        <a:rPr lang="en-GB" sz="1600">
                          <a:effectLst/>
                        </a:rPr>
                        <a:t>To achieve 60+</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600">
                          <a:effectLst/>
                        </a:rPr>
                        <a:t>Project</a:t>
                      </a:r>
                    </a:p>
                    <a:p>
                      <a:pPr marL="342900" lvl="0" indent="-342900">
                        <a:spcAft>
                          <a:spcPts val="0"/>
                        </a:spcAft>
                        <a:buFont typeface="Symbol" panose="05050102010706020507" pitchFamily="18" charset="2"/>
                        <a:buChar char=""/>
                      </a:pPr>
                      <a:r>
                        <a:rPr lang="en-GB" sz="1600">
                          <a:effectLst/>
                        </a:rPr>
                        <a:t>Most functions of the web site were implemented (at least 7 web pages using HTML, CSS and Javascript)</a:t>
                      </a:r>
                    </a:p>
                    <a:p>
                      <a:pPr marL="342900" lvl="0" indent="-342900">
                        <a:spcAft>
                          <a:spcPts val="0"/>
                        </a:spcAft>
                        <a:buFont typeface="Symbol" panose="05050102010706020507" pitchFamily="18" charset="2"/>
                        <a:buChar char=""/>
                      </a:pPr>
                      <a:r>
                        <a:rPr lang="en-GB" sz="1600">
                          <a:effectLst/>
                        </a:rPr>
                        <a:t>Javascript has been used to store and retrieve data</a:t>
                      </a:r>
                    </a:p>
                    <a:p>
                      <a:pPr marL="342900" lvl="0" indent="-342900">
                        <a:spcAft>
                          <a:spcPts val="0"/>
                        </a:spcAft>
                        <a:buFont typeface="Symbol" panose="05050102010706020507" pitchFamily="18" charset="2"/>
                        <a:buChar char=""/>
                      </a:pPr>
                      <a:r>
                        <a:rPr lang="en-GB" sz="1600">
                          <a:effectLst/>
                        </a:rPr>
                        <a:t>Very good documentation (comments) in source code</a:t>
                      </a:r>
                    </a:p>
                    <a:p>
                      <a:pPr>
                        <a:spcAft>
                          <a:spcPts val="0"/>
                        </a:spcAft>
                      </a:pPr>
                      <a:r>
                        <a:rPr lang="en-GB" sz="1600">
                          <a:effectLst/>
                        </a:rPr>
                        <a:t>Report</a:t>
                      </a:r>
                    </a:p>
                    <a:p>
                      <a:pPr marL="342900" lvl="0" indent="-342900">
                        <a:spcAft>
                          <a:spcPts val="0"/>
                        </a:spcAft>
                        <a:buFont typeface="Symbol" panose="05050102010706020507" pitchFamily="18" charset="2"/>
                        <a:buChar char=""/>
                      </a:pPr>
                      <a:r>
                        <a:rPr lang="en-GB" sz="1600">
                          <a:effectLst/>
                        </a:rPr>
                        <a:t>Report contains explanation of implemented web pages</a:t>
                      </a:r>
                    </a:p>
                    <a:p>
                      <a:pPr marL="342900" lvl="0" indent="-342900">
                        <a:spcAft>
                          <a:spcPts val="0"/>
                        </a:spcAft>
                        <a:buFont typeface="Symbol" panose="05050102010706020507" pitchFamily="18" charset="2"/>
                        <a:buChar char=""/>
                      </a:pPr>
                      <a:r>
                        <a:rPr lang="en-GB" sz="1600">
                          <a:effectLst/>
                        </a:rPr>
                        <a:t>User manual has been provided</a:t>
                      </a:r>
                    </a:p>
                    <a:p>
                      <a:pPr marL="342900" lvl="0" indent="-342900">
                        <a:spcAft>
                          <a:spcPts val="0"/>
                        </a:spcAft>
                        <a:buFont typeface="Symbol" panose="05050102010706020507" pitchFamily="18" charset="2"/>
                        <a:buChar char=""/>
                      </a:pPr>
                      <a:r>
                        <a:rPr lang="en-GB" sz="1600">
                          <a:effectLst/>
                        </a:rPr>
                        <a:t>Harvard referencing has been used </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4462652"/>
                  </a:ext>
                </a:extLst>
              </a:tr>
              <a:tr h="2903130">
                <a:tc>
                  <a:txBody>
                    <a:bodyPr/>
                    <a:lstStyle/>
                    <a:p>
                      <a:pPr>
                        <a:spcBef>
                          <a:spcPts val="150"/>
                        </a:spcBef>
                        <a:spcAft>
                          <a:spcPts val="200"/>
                        </a:spcAft>
                      </a:pPr>
                      <a:r>
                        <a:rPr lang="en-GB" sz="1600">
                          <a:effectLst/>
                        </a:rPr>
                        <a:t>To achieve 70+</a:t>
                      </a:r>
                      <a:endParaRPr lang="en-GB"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600" dirty="0">
                          <a:effectLst/>
                        </a:rPr>
                        <a:t>Project</a:t>
                      </a:r>
                    </a:p>
                    <a:p>
                      <a:pPr marL="342900" lvl="0" indent="-342900">
                        <a:spcAft>
                          <a:spcPts val="0"/>
                        </a:spcAft>
                        <a:buFont typeface="Symbol" panose="05050102010706020507" pitchFamily="18" charset="2"/>
                        <a:buChar char=""/>
                      </a:pPr>
                      <a:r>
                        <a:rPr lang="en-GB" sz="1600" dirty="0">
                          <a:effectLst/>
                        </a:rPr>
                        <a:t>Full implementation of the web site (all required web pages using HTML, CSS and </a:t>
                      </a:r>
                      <a:r>
                        <a:rPr lang="en-GB" sz="1600" dirty="0" err="1">
                          <a:effectLst/>
                        </a:rPr>
                        <a:t>Javascript</a:t>
                      </a:r>
                      <a:r>
                        <a:rPr lang="en-GB" sz="1600" dirty="0">
                          <a:effectLst/>
                        </a:rPr>
                        <a:t>)</a:t>
                      </a:r>
                    </a:p>
                    <a:p>
                      <a:pPr marL="342900" lvl="0" indent="-342900">
                        <a:spcAft>
                          <a:spcPts val="0"/>
                        </a:spcAft>
                        <a:buFont typeface="Symbol" panose="05050102010706020507" pitchFamily="18" charset="2"/>
                        <a:buChar char=""/>
                      </a:pPr>
                      <a:r>
                        <a:rPr lang="en-GB" sz="1600" dirty="0" err="1">
                          <a:effectLst/>
                        </a:rPr>
                        <a:t>Javascript</a:t>
                      </a:r>
                      <a:r>
                        <a:rPr lang="en-GB" sz="1600" dirty="0">
                          <a:effectLst/>
                        </a:rPr>
                        <a:t> has been used to store and retrieve data</a:t>
                      </a:r>
                    </a:p>
                    <a:p>
                      <a:pPr marL="342900" lvl="0" indent="-342900">
                        <a:spcAft>
                          <a:spcPts val="0"/>
                        </a:spcAft>
                        <a:buFont typeface="Symbol" panose="05050102010706020507" pitchFamily="18" charset="2"/>
                        <a:buChar char=""/>
                      </a:pPr>
                      <a:r>
                        <a:rPr lang="en-GB" sz="1600" dirty="0">
                          <a:effectLst/>
                        </a:rPr>
                        <a:t>Excellent documentation (comments) in source code</a:t>
                      </a:r>
                    </a:p>
                    <a:p>
                      <a:pPr>
                        <a:spcAft>
                          <a:spcPts val="0"/>
                        </a:spcAft>
                      </a:pPr>
                      <a:r>
                        <a:rPr lang="en-GB" sz="1600" dirty="0">
                          <a:effectLst/>
                        </a:rPr>
                        <a:t>Report</a:t>
                      </a:r>
                    </a:p>
                    <a:p>
                      <a:pPr marL="342900" lvl="0" indent="-342900">
                        <a:spcAft>
                          <a:spcPts val="0"/>
                        </a:spcAft>
                        <a:buFont typeface="Symbol" panose="05050102010706020507" pitchFamily="18" charset="2"/>
                        <a:buChar char=""/>
                      </a:pPr>
                      <a:r>
                        <a:rPr lang="en-GB" sz="1600" dirty="0">
                          <a:effectLst/>
                        </a:rPr>
                        <a:t>Report contains explanation of implemented web pages</a:t>
                      </a:r>
                    </a:p>
                    <a:p>
                      <a:pPr marL="342900" lvl="0" indent="-342900">
                        <a:spcAft>
                          <a:spcPts val="0"/>
                        </a:spcAft>
                        <a:buFont typeface="Symbol" panose="05050102010706020507" pitchFamily="18" charset="2"/>
                        <a:buChar char=""/>
                      </a:pPr>
                      <a:r>
                        <a:rPr lang="en-GB" sz="1600" dirty="0">
                          <a:effectLst/>
                        </a:rPr>
                        <a:t>User manual has been provided</a:t>
                      </a:r>
                    </a:p>
                    <a:p>
                      <a:pPr marL="342900" lvl="0" indent="-342900">
                        <a:spcAft>
                          <a:spcPts val="0"/>
                        </a:spcAft>
                        <a:buFont typeface="Symbol" panose="05050102010706020507" pitchFamily="18" charset="2"/>
                        <a:buChar char=""/>
                      </a:pPr>
                      <a:r>
                        <a:rPr lang="en-GB" sz="1600" dirty="0">
                          <a:effectLst/>
                        </a:rPr>
                        <a:t>Documented evidence of the testing strategy</a:t>
                      </a:r>
                    </a:p>
                    <a:p>
                      <a:pPr marL="342900" lvl="0" indent="-342900">
                        <a:spcAft>
                          <a:spcPts val="0"/>
                        </a:spcAft>
                        <a:buFont typeface="Symbol" panose="05050102010706020507" pitchFamily="18" charset="2"/>
                        <a:buChar char=""/>
                      </a:pPr>
                      <a:r>
                        <a:rPr lang="en-GB" sz="1600" dirty="0">
                          <a:effectLst/>
                        </a:rPr>
                        <a:t>Appendix contains Screenshot of web pages and source code</a:t>
                      </a:r>
                    </a:p>
                    <a:p>
                      <a:pPr marL="342900" lvl="0" indent="-342900">
                        <a:spcAft>
                          <a:spcPts val="0"/>
                        </a:spcAft>
                        <a:buFont typeface="Symbol" panose="05050102010706020507" pitchFamily="18" charset="2"/>
                        <a:buChar char=""/>
                      </a:pPr>
                      <a:r>
                        <a:rPr lang="en-GB" sz="1600" dirty="0">
                          <a:effectLst/>
                        </a:rPr>
                        <a:t>Harvard referencing has been used</a:t>
                      </a:r>
                      <a:endParaRPr lang="en-GB"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12549664"/>
                  </a:ext>
                </a:extLst>
              </a:tr>
            </a:tbl>
          </a:graphicData>
        </a:graphic>
      </p:graphicFrame>
    </p:spTree>
    <p:extLst>
      <p:ext uri="{BB962C8B-B14F-4D97-AF65-F5344CB8AC3E}">
        <p14:creationId xmlns:p14="http://schemas.microsoft.com/office/powerpoint/2010/main" val="2547219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4811-E09B-4FEB-9B9A-E4070D87DA4F}"/>
              </a:ext>
            </a:extLst>
          </p:cNvPr>
          <p:cNvSpPr>
            <a:spLocks noGrp="1"/>
          </p:cNvSpPr>
          <p:nvPr>
            <p:ph type="title"/>
          </p:nvPr>
        </p:nvSpPr>
        <p:spPr>
          <a:xfrm>
            <a:off x="2765473" y="1"/>
            <a:ext cx="4041727" cy="984738"/>
          </a:xfrm>
        </p:spPr>
        <p:txBody>
          <a:bodyPr/>
          <a:lstStyle/>
          <a:p>
            <a:r>
              <a:rPr lang="en-GB" b="1" dirty="0"/>
              <a:t>Scheme of work</a:t>
            </a:r>
            <a:endParaRPr lang="en-GB" dirty="0"/>
          </a:p>
        </p:txBody>
      </p:sp>
      <p:sp>
        <p:nvSpPr>
          <p:cNvPr id="4" name="Slide Number Placeholder 3">
            <a:extLst>
              <a:ext uri="{FF2B5EF4-FFF2-40B4-BE49-F238E27FC236}">
                <a16:creationId xmlns:a16="http://schemas.microsoft.com/office/drawing/2014/main" id="{8EAFD6AF-B8A2-445C-A390-8746ACD0BBA3}"/>
              </a:ext>
            </a:extLst>
          </p:cNvPr>
          <p:cNvSpPr>
            <a:spLocks noGrp="1"/>
          </p:cNvSpPr>
          <p:nvPr>
            <p:ph type="sldNum" sz="quarter" idx="12"/>
          </p:nvPr>
        </p:nvSpPr>
        <p:spPr/>
        <p:txBody>
          <a:bodyPr/>
          <a:lstStyle/>
          <a:p>
            <a:fld id="{C24C3C9D-6F1A-4956-9A69-650EC14FCC85}" type="slidenum">
              <a:rPr lang="en-GB" smtClean="0"/>
              <a:t>16</a:t>
            </a:fld>
            <a:endParaRPr lang="en-GB"/>
          </a:p>
        </p:txBody>
      </p:sp>
      <p:graphicFrame>
        <p:nvGraphicFramePr>
          <p:cNvPr id="3" name="Table 2">
            <a:extLst>
              <a:ext uri="{FF2B5EF4-FFF2-40B4-BE49-F238E27FC236}">
                <a16:creationId xmlns:a16="http://schemas.microsoft.com/office/drawing/2014/main" id="{4483DC7B-1EB5-4419-A7AF-74ACE9A4845B}"/>
              </a:ext>
            </a:extLst>
          </p:cNvPr>
          <p:cNvGraphicFramePr>
            <a:graphicFrameLocks noGrp="1"/>
          </p:cNvGraphicFramePr>
          <p:nvPr>
            <p:extLst>
              <p:ext uri="{D42A27DB-BD31-4B8C-83A1-F6EECF244321}">
                <p14:modId xmlns:p14="http://schemas.microsoft.com/office/powerpoint/2010/main" val="3329956255"/>
              </p:ext>
            </p:extLst>
          </p:nvPr>
        </p:nvGraphicFramePr>
        <p:xfrm>
          <a:off x="838200" y="800455"/>
          <a:ext cx="9903655" cy="5921020"/>
        </p:xfrm>
        <a:graphic>
          <a:graphicData uri="http://schemas.openxmlformats.org/drawingml/2006/table">
            <a:tbl>
              <a:tblPr>
                <a:tableStyleId>{5C22544A-7EE6-4342-B048-85BDC9FD1C3A}</a:tableStyleId>
              </a:tblPr>
              <a:tblGrid>
                <a:gridCol w="1340955">
                  <a:extLst>
                    <a:ext uri="{9D8B030D-6E8A-4147-A177-3AD203B41FA5}">
                      <a16:colId xmlns:a16="http://schemas.microsoft.com/office/drawing/2014/main" val="451284649"/>
                    </a:ext>
                  </a:extLst>
                </a:gridCol>
                <a:gridCol w="4726024">
                  <a:extLst>
                    <a:ext uri="{9D8B030D-6E8A-4147-A177-3AD203B41FA5}">
                      <a16:colId xmlns:a16="http://schemas.microsoft.com/office/drawing/2014/main" val="1272044738"/>
                    </a:ext>
                  </a:extLst>
                </a:gridCol>
                <a:gridCol w="2065902">
                  <a:extLst>
                    <a:ext uri="{9D8B030D-6E8A-4147-A177-3AD203B41FA5}">
                      <a16:colId xmlns:a16="http://schemas.microsoft.com/office/drawing/2014/main" val="1061722459"/>
                    </a:ext>
                  </a:extLst>
                </a:gridCol>
                <a:gridCol w="1770774">
                  <a:extLst>
                    <a:ext uri="{9D8B030D-6E8A-4147-A177-3AD203B41FA5}">
                      <a16:colId xmlns:a16="http://schemas.microsoft.com/office/drawing/2014/main" val="862888028"/>
                    </a:ext>
                  </a:extLst>
                </a:gridCol>
              </a:tblGrid>
              <a:tr h="177652">
                <a:tc>
                  <a:txBody>
                    <a:bodyPr/>
                    <a:lstStyle/>
                    <a:p>
                      <a:pPr>
                        <a:spcBef>
                          <a:spcPts val="240"/>
                        </a:spcBef>
                        <a:spcAft>
                          <a:spcPts val="240"/>
                        </a:spcAft>
                      </a:pPr>
                      <a:r>
                        <a:rPr lang="en-GB" sz="1200">
                          <a:effectLst/>
                        </a:rPr>
                        <a:t>Date w/c</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tc>
                <a:tc>
                  <a:txBody>
                    <a:bodyPr/>
                    <a:lstStyle/>
                    <a:p>
                      <a:pPr>
                        <a:spcBef>
                          <a:spcPts val="240"/>
                        </a:spcBef>
                        <a:spcAft>
                          <a:spcPts val="240"/>
                        </a:spcAft>
                      </a:pPr>
                      <a:r>
                        <a:rPr lang="en-GB" sz="1200">
                          <a:effectLst/>
                        </a:rPr>
                        <a:t>Topic</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tc>
                <a:tc>
                  <a:txBody>
                    <a:bodyPr/>
                    <a:lstStyle/>
                    <a:p>
                      <a:pPr>
                        <a:spcBef>
                          <a:spcPts val="240"/>
                        </a:spcBef>
                        <a:spcAft>
                          <a:spcPts val="240"/>
                        </a:spcAft>
                      </a:pPr>
                      <a:r>
                        <a:rPr lang="en-GB" sz="1200">
                          <a:effectLst/>
                        </a:rPr>
                        <a:t>Practical work</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tc>
                <a:tc>
                  <a:txBody>
                    <a:bodyPr/>
                    <a:lstStyle/>
                    <a:p>
                      <a:pPr>
                        <a:spcBef>
                          <a:spcPts val="240"/>
                        </a:spcBef>
                        <a:spcAft>
                          <a:spcPts val="240"/>
                        </a:spcAft>
                      </a:pPr>
                      <a:r>
                        <a:rPr lang="en-GB" sz="1200">
                          <a:effectLst/>
                        </a:rPr>
                        <a:t> </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tc>
                <a:extLst>
                  <a:ext uri="{0D108BD9-81ED-4DB2-BD59-A6C34878D82A}">
                    <a16:rowId xmlns:a16="http://schemas.microsoft.com/office/drawing/2014/main" val="1340381385"/>
                  </a:ext>
                </a:extLst>
              </a:tr>
              <a:tr h="177652">
                <a:tc gridSpan="4">
                  <a:txBody>
                    <a:bodyPr/>
                    <a:lstStyle/>
                    <a:p>
                      <a:pPr algn="ctr">
                        <a:spcBef>
                          <a:spcPts val="240"/>
                        </a:spcBef>
                        <a:spcAft>
                          <a:spcPts val="240"/>
                        </a:spcAft>
                      </a:pPr>
                      <a:r>
                        <a:rPr lang="en-GB" sz="1200">
                          <a:effectLst/>
                        </a:rPr>
                        <a:t>SEMESTER 1</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308959162"/>
                  </a:ext>
                </a:extLst>
              </a:tr>
              <a:tr h="404650">
                <a:tc>
                  <a:txBody>
                    <a:bodyPr/>
                    <a:lstStyle/>
                    <a:p>
                      <a:pPr>
                        <a:spcBef>
                          <a:spcPts val="120"/>
                        </a:spcBef>
                        <a:spcAft>
                          <a:spcPts val="240"/>
                        </a:spcAft>
                      </a:pPr>
                      <a:r>
                        <a:rPr lang="en-GB" sz="1200" dirty="0">
                          <a:effectLst/>
                        </a:rPr>
                        <a:t>17 Sep 18</a:t>
                      </a:r>
                      <a:endParaRPr lang="en-GB"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Introduction to the Module,</a:t>
                      </a:r>
                      <a:endParaRPr lang="en-GB" sz="1400">
                        <a:effectLst/>
                      </a:endParaRPr>
                    </a:p>
                    <a:p>
                      <a:pPr>
                        <a:spcBef>
                          <a:spcPts val="120"/>
                        </a:spcBef>
                        <a:spcAft>
                          <a:spcPts val="240"/>
                        </a:spcAft>
                      </a:pPr>
                      <a:r>
                        <a:rPr lang="en-GB" sz="1200">
                          <a:effectLst/>
                        </a:rPr>
                        <a:t>Introduction to HTML </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HTML exercises </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Lecture: Team</a:t>
                      </a:r>
                      <a:endParaRPr lang="en-GB" sz="1400">
                        <a:effectLst/>
                      </a:endParaRPr>
                    </a:p>
                    <a:p>
                      <a:pPr>
                        <a:spcBef>
                          <a:spcPts val="120"/>
                        </a:spcBef>
                        <a:spcAft>
                          <a:spcPts val="240"/>
                        </a:spcAft>
                      </a:pPr>
                      <a:r>
                        <a:rPr lang="en-GB" sz="1200">
                          <a:effectLst/>
                        </a:rPr>
                        <a:t>Lab: AA/DJ</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tc>
                <a:extLst>
                  <a:ext uri="{0D108BD9-81ED-4DB2-BD59-A6C34878D82A}">
                    <a16:rowId xmlns:a16="http://schemas.microsoft.com/office/drawing/2014/main" val="1351438160"/>
                  </a:ext>
                </a:extLst>
              </a:tr>
              <a:tr h="404650">
                <a:tc>
                  <a:txBody>
                    <a:bodyPr/>
                    <a:lstStyle/>
                    <a:p>
                      <a:pPr>
                        <a:spcBef>
                          <a:spcPts val="120"/>
                        </a:spcBef>
                        <a:spcAft>
                          <a:spcPts val="240"/>
                        </a:spcAft>
                      </a:pPr>
                      <a:r>
                        <a:rPr lang="en-GB" sz="1200">
                          <a:effectLst/>
                        </a:rPr>
                        <a:t>24 Sep 18</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HTML – List, Links, Images, Table, Forms, Video</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HTML exercises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Lecture: BM</a:t>
                      </a:r>
                      <a:endParaRPr lang="en-GB" sz="1400">
                        <a:effectLst/>
                      </a:endParaRPr>
                    </a:p>
                    <a:p>
                      <a:pPr>
                        <a:spcBef>
                          <a:spcPts val="120"/>
                        </a:spcBef>
                        <a:spcAft>
                          <a:spcPts val="240"/>
                        </a:spcAft>
                      </a:pPr>
                      <a:r>
                        <a:rPr lang="en-GB" sz="1200">
                          <a:effectLst/>
                        </a:rPr>
                        <a:t>Lab: AA/DJ</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tc>
                <a:extLst>
                  <a:ext uri="{0D108BD9-81ED-4DB2-BD59-A6C34878D82A}">
                    <a16:rowId xmlns:a16="http://schemas.microsoft.com/office/drawing/2014/main" val="2647561805"/>
                  </a:ext>
                </a:extLst>
              </a:tr>
              <a:tr h="404650">
                <a:tc>
                  <a:txBody>
                    <a:bodyPr/>
                    <a:lstStyle/>
                    <a:p>
                      <a:pPr>
                        <a:spcBef>
                          <a:spcPts val="120"/>
                        </a:spcBef>
                        <a:spcAft>
                          <a:spcPts val="240"/>
                        </a:spcAft>
                      </a:pPr>
                      <a:r>
                        <a:rPr lang="en-GB" sz="1200">
                          <a:effectLst/>
                        </a:rPr>
                        <a:t>01 Oct 18</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Introducing CSS – Color, Text, Boxes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CSS exercises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Lecture: BM</a:t>
                      </a:r>
                      <a:endParaRPr lang="en-GB" sz="1400">
                        <a:effectLst/>
                      </a:endParaRPr>
                    </a:p>
                    <a:p>
                      <a:pPr>
                        <a:spcBef>
                          <a:spcPts val="120"/>
                        </a:spcBef>
                        <a:spcAft>
                          <a:spcPts val="240"/>
                        </a:spcAft>
                      </a:pPr>
                      <a:r>
                        <a:rPr lang="en-GB" sz="1200">
                          <a:effectLst/>
                        </a:rPr>
                        <a:t>Lab: AA/DJ</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tc>
                <a:extLst>
                  <a:ext uri="{0D108BD9-81ED-4DB2-BD59-A6C34878D82A}">
                    <a16:rowId xmlns:a16="http://schemas.microsoft.com/office/drawing/2014/main" val="3699259287"/>
                  </a:ext>
                </a:extLst>
              </a:tr>
              <a:tr h="404650">
                <a:tc>
                  <a:txBody>
                    <a:bodyPr/>
                    <a:lstStyle/>
                    <a:p>
                      <a:pPr>
                        <a:spcBef>
                          <a:spcPts val="120"/>
                        </a:spcBef>
                        <a:spcAft>
                          <a:spcPts val="240"/>
                        </a:spcAft>
                      </a:pPr>
                      <a:r>
                        <a:rPr lang="en-GB" sz="1200">
                          <a:effectLst/>
                        </a:rPr>
                        <a:t>08 Oct 18</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CSS – Lists, Tables, Forms, Layout</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CSS exercises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Lecture: BM</a:t>
                      </a:r>
                      <a:endParaRPr lang="en-GB" sz="1400">
                        <a:effectLst/>
                      </a:endParaRPr>
                    </a:p>
                    <a:p>
                      <a:pPr>
                        <a:spcBef>
                          <a:spcPts val="120"/>
                        </a:spcBef>
                        <a:spcAft>
                          <a:spcPts val="240"/>
                        </a:spcAft>
                      </a:pPr>
                      <a:r>
                        <a:rPr lang="en-GB" sz="1200">
                          <a:effectLst/>
                        </a:rPr>
                        <a:t>Lab: AA/DJ</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tc>
                <a:extLst>
                  <a:ext uri="{0D108BD9-81ED-4DB2-BD59-A6C34878D82A}">
                    <a16:rowId xmlns:a16="http://schemas.microsoft.com/office/drawing/2014/main" val="72456136"/>
                  </a:ext>
                </a:extLst>
              </a:tr>
              <a:tr h="404650">
                <a:tc>
                  <a:txBody>
                    <a:bodyPr/>
                    <a:lstStyle/>
                    <a:p>
                      <a:pPr>
                        <a:spcBef>
                          <a:spcPts val="120"/>
                        </a:spcBef>
                        <a:spcAft>
                          <a:spcPts val="240"/>
                        </a:spcAft>
                      </a:pPr>
                      <a:r>
                        <a:rPr lang="en-GB" sz="1200">
                          <a:effectLst/>
                        </a:rPr>
                        <a:t>15 Oct 18</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Basic JavaScript – Functions/ Methods/ Object/ Debugging</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JavaScript exercises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Lecture: BM</a:t>
                      </a:r>
                      <a:endParaRPr lang="en-GB" sz="1400">
                        <a:effectLst/>
                      </a:endParaRPr>
                    </a:p>
                    <a:p>
                      <a:pPr>
                        <a:spcBef>
                          <a:spcPts val="120"/>
                        </a:spcBef>
                        <a:spcAft>
                          <a:spcPts val="240"/>
                        </a:spcAft>
                      </a:pPr>
                      <a:r>
                        <a:rPr lang="en-GB" sz="1200">
                          <a:effectLst/>
                        </a:rPr>
                        <a:t>Lab: AA/DJ</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tc>
                <a:extLst>
                  <a:ext uri="{0D108BD9-81ED-4DB2-BD59-A6C34878D82A}">
                    <a16:rowId xmlns:a16="http://schemas.microsoft.com/office/drawing/2014/main" val="2290687318"/>
                  </a:ext>
                </a:extLst>
              </a:tr>
              <a:tr h="177652">
                <a:tc>
                  <a:txBody>
                    <a:bodyPr/>
                    <a:lstStyle/>
                    <a:p>
                      <a:pPr>
                        <a:spcBef>
                          <a:spcPts val="120"/>
                        </a:spcBef>
                        <a:spcAft>
                          <a:spcPts val="240"/>
                        </a:spcAft>
                      </a:pPr>
                      <a:r>
                        <a:rPr lang="en-GB" sz="1200">
                          <a:effectLst/>
                        </a:rPr>
                        <a:t>22 Oct 18</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gridSpan="3">
                  <a:txBody>
                    <a:bodyPr/>
                    <a:lstStyle/>
                    <a:p>
                      <a:pPr>
                        <a:spcBef>
                          <a:spcPts val="120"/>
                        </a:spcBef>
                        <a:spcAft>
                          <a:spcPts val="240"/>
                        </a:spcAft>
                      </a:pPr>
                      <a:r>
                        <a:rPr lang="en-GB" sz="1200">
                          <a:effectLst/>
                        </a:rPr>
                        <a:t>Computing YFP Week</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122512283"/>
                  </a:ext>
                </a:extLst>
              </a:tr>
              <a:tr h="404650">
                <a:tc>
                  <a:txBody>
                    <a:bodyPr/>
                    <a:lstStyle/>
                    <a:p>
                      <a:pPr>
                        <a:spcBef>
                          <a:spcPts val="120"/>
                        </a:spcBef>
                        <a:spcAft>
                          <a:spcPts val="240"/>
                        </a:spcAft>
                      </a:pPr>
                      <a:r>
                        <a:rPr lang="en-GB" sz="1200">
                          <a:effectLst/>
                        </a:rPr>
                        <a:t>29 Oct 18</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Document Object Model (DOM)</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DOM exercises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Lecture: BM</a:t>
                      </a:r>
                      <a:endParaRPr lang="en-GB" sz="1400">
                        <a:effectLst/>
                      </a:endParaRPr>
                    </a:p>
                    <a:p>
                      <a:pPr>
                        <a:spcBef>
                          <a:spcPts val="120"/>
                        </a:spcBef>
                        <a:spcAft>
                          <a:spcPts val="240"/>
                        </a:spcAft>
                      </a:pPr>
                      <a:r>
                        <a:rPr lang="en-GB" sz="1200">
                          <a:effectLst/>
                        </a:rPr>
                        <a:t>Lab: AA/DJ</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tc>
                <a:extLst>
                  <a:ext uri="{0D108BD9-81ED-4DB2-BD59-A6C34878D82A}">
                    <a16:rowId xmlns:a16="http://schemas.microsoft.com/office/drawing/2014/main" val="3647034390"/>
                  </a:ext>
                </a:extLst>
              </a:tr>
              <a:tr h="404650">
                <a:tc>
                  <a:txBody>
                    <a:bodyPr/>
                    <a:lstStyle/>
                    <a:p>
                      <a:pPr>
                        <a:spcBef>
                          <a:spcPts val="120"/>
                        </a:spcBef>
                        <a:spcAft>
                          <a:spcPts val="240"/>
                        </a:spcAft>
                      </a:pPr>
                      <a:r>
                        <a:rPr lang="en-GB" sz="1200">
                          <a:effectLst/>
                        </a:rPr>
                        <a:t>05 Nov 18</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Local Storage</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Local Storage exercises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Lecture: BM</a:t>
                      </a:r>
                      <a:endParaRPr lang="en-GB" sz="1400">
                        <a:effectLst/>
                      </a:endParaRPr>
                    </a:p>
                    <a:p>
                      <a:pPr>
                        <a:spcBef>
                          <a:spcPts val="120"/>
                        </a:spcBef>
                        <a:spcAft>
                          <a:spcPts val="240"/>
                        </a:spcAft>
                      </a:pPr>
                      <a:r>
                        <a:rPr lang="en-GB" sz="1200">
                          <a:effectLst/>
                        </a:rPr>
                        <a:t>Lab: AA/DJ</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tc>
                <a:extLst>
                  <a:ext uri="{0D108BD9-81ED-4DB2-BD59-A6C34878D82A}">
                    <a16:rowId xmlns:a16="http://schemas.microsoft.com/office/drawing/2014/main" val="2175296258"/>
                  </a:ext>
                </a:extLst>
              </a:tr>
              <a:tr h="0">
                <a:tc>
                  <a:txBody>
                    <a:bodyPr/>
                    <a:lstStyle/>
                    <a:p>
                      <a:pPr>
                        <a:spcBef>
                          <a:spcPts val="120"/>
                        </a:spcBef>
                        <a:spcAft>
                          <a:spcPts val="240"/>
                        </a:spcAft>
                      </a:pPr>
                      <a:r>
                        <a:rPr lang="en-GB" sz="1200">
                          <a:effectLst/>
                        </a:rPr>
                        <a:t>12 Nov 18</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JavaScript – Events, JQuery</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JavaScript/ JQuery exercises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Lecture: BM</a:t>
                      </a:r>
                      <a:endParaRPr lang="en-GB" sz="1400">
                        <a:effectLst/>
                      </a:endParaRPr>
                    </a:p>
                    <a:p>
                      <a:pPr>
                        <a:spcBef>
                          <a:spcPts val="120"/>
                        </a:spcBef>
                        <a:spcAft>
                          <a:spcPts val="240"/>
                        </a:spcAft>
                      </a:pPr>
                      <a:r>
                        <a:rPr lang="en-GB" sz="1200">
                          <a:effectLst/>
                        </a:rPr>
                        <a:t>Lab: AA/DJ</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tc>
                <a:extLst>
                  <a:ext uri="{0D108BD9-81ED-4DB2-BD59-A6C34878D82A}">
                    <a16:rowId xmlns:a16="http://schemas.microsoft.com/office/drawing/2014/main" val="827768891"/>
                  </a:ext>
                </a:extLst>
              </a:tr>
              <a:tr h="404650">
                <a:tc>
                  <a:txBody>
                    <a:bodyPr/>
                    <a:lstStyle/>
                    <a:p>
                      <a:pPr>
                        <a:spcBef>
                          <a:spcPts val="120"/>
                        </a:spcBef>
                        <a:spcAft>
                          <a:spcPts val="240"/>
                        </a:spcAft>
                      </a:pPr>
                      <a:r>
                        <a:rPr lang="en-GB" sz="1200">
                          <a:effectLst/>
                        </a:rPr>
                        <a:t>19 Nov 18</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JavaScript – Decisions and Loop</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JavaScript exercises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Lecture: AA</a:t>
                      </a:r>
                      <a:endParaRPr lang="en-GB" sz="1400">
                        <a:effectLst/>
                      </a:endParaRPr>
                    </a:p>
                    <a:p>
                      <a:pPr>
                        <a:spcBef>
                          <a:spcPts val="120"/>
                        </a:spcBef>
                        <a:spcAft>
                          <a:spcPts val="240"/>
                        </a:spcAft>
                      </a:pPr>
                      <a:r>
                        <a:rPr lang="en-GB" sz="1200">
                          <a:effectLst/>
                        </a:rPr>
                        <a:t>Lab: BM/DJ</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tc>
                <a:extLst>
                  <a:ext uri="{0D108BD9-81ED-4DB2-BD59-A6C34878D82A}">
                    <a16:rowId xmlns:a16="http://schemas.microsoft.com/office/drawing/2014/main" val="26493213"/>
                  </a:ext>
                </a:extLst>
              </a:tr>
              <a:tr h="404650">
                <a:tc>
                  <a:txBody>
                    <a:bodyPr/>
                    <a:lstStyle/>
                    <a:p>
                      <a:pPr>
                        <a:spcBef>
                          <a:spcPts val="120"/>
                        </a:spcBef>
                        <a:spcAft>
                          <a:spcPts val="240"/>
                        </a:spcAft>
                      </a:pPr>
                      <a:r>
                        <a:rPr lang="en-GB" sz="1200">
                          <a:effectLst/>
                        </a:rPr>
                        <a:t>26 Nov 18</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Handling Exceptions, Google Map</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Handling Exceptions, Google Map exercises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Lecture: AA</a:t>
                      </a:r>
                      <a:endParaRPr lang="en-GB" sz="1400">
                        <a:effectLst/>
                      </a:endParaRPr>
                    </a:p>
                    <a:p>
                      <a:pPr>
                        <a:spcBef>
                          <a:spcPts val="120"/>
                        </a:spcBef>
                        <a:spcAft>
                          <a:spcPts val="240"/>
                        </a:spcAft>
                      </a:pPr>
                      <a:r>
                        <a:rPr lang="en-GB" sz="1200">
                          <a:effectLst/>
                        </a:rPr>
                        <a:t>Lab: BM/DJ</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tc>
                <a:extLst>
                  <a:ext uri="{0D108BD9-81ED-4DB2-BD59-A6C34878D82A}">
                    <a16:rowId xmlns:a16="http://schemas.microsoft.com/office/drawing/2014/main" val="3189309032"/>
                  </a:ext>
                </a:extLst>
              </a:tr>
              <a:tr h="404650">
                <a:tc>
                  <a:txBody>
                    <a:bodyPr/>
                    <a:lstStyle/>
                    <a:p>
                      <a:pPr>
                        <a:spcBef>
                          <a:spcPts val="120"/>
                        </a:spcBef>
                        <a:spcAft>
                          <a:spcPts val="240"/>
                        </a:spcAft>
                      </a:pPr>
                      <a:r>
                        <a:rPr lang="en-GB" sz="1200">
                          <a:effectLst/>
                        </a:rPr>
                        <a:t>03 Dec 18</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Form enhancement and validation, Testing</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Form exercises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Lecture: AA</a:t>
                      </a:r>
                      <a:endParaRPr lang="en-GB" sz="1400">
                        <a:effectLst/>
                      </a:endParaRPr>
                    </a:p>
                    <a:p>
                      <a:pPr>
                        <a:spcBef>
                          <a:spcPts val="120"/>
                        </a:spcBef>
                        <a:spcAft>
                          <a:spcPts val="240"/>
                        </a:spcAft>
                      </a:pPr>
                      <a:r>
                        <a:rPr lang="en-GB" sz="1200">
                          <a:effectLst/>
                        </a:rPr>
                        <a:t>Lab: BM/DJ</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tc>
                <a:extLst>
                  <a:ext uri="{0D108BD9-81ED-4DB2-BD59-A6C34878D82A}">
                    <a16:rowId xmlns:a16="http://schemas.microsoft.com/office/drawing/2014/main" val="677859663"/>
                  </a:ext>
                </a:extLst>
              </a:tr>
              <a:tr h="177652">
                <a:tc>
                  <a:txBody>
                    <a:bodyPr/>
                    <a:lstStyle/>
                    <a:p>
                      <a:pPr>
                        <a:spcBef>
                          <a:spcPts val="120"/>
                        </a:spcBef>
                        <a:spcAft>
                          <a:spcPts val="240"/>
                        </a:spcAft>
                      </a:pPr>
                      <a:r>
                        <a:rPr lang="en-GB" sz="1200">
                          <a:effectLst/>
                        </a:rPr>
                        <a:t>10 Dec 18</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Assignment Workshop</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Assignment Workshop</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a:txBody>
                    <a:bodyPr/>
                    <a:lstStyle/>
                    <a:p>
                      <a:pPr>
                        <a:spcBef>
                          <a:spcPts val="120"/>
                        </a:spcBef>
                        <a:spcAft>
                          <a:spcPts val="240"/>
                        </a:spcAft>
                      </a:pPr>
                      <a:r>
                        <a:rPr lang="en-GB" sz="1200">
                          <a:effectLst/>
                        </a:rPr>
                        <a:t>Team</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extLst>
                  <a:ext uri="{0D108BD9-81ED-4DB2-BD59-A6C34878D82A}">
                    <a16:rowId xmlns:a16="http://schemas.microsoft.com/office/drawing/2014/main" val="2740127186"/>
                  </a:ext>
                </a:extLst>
              </a:tr>
              <a:tr h="346341">
                <a:tc>
                  <a:txBody>
                    <a:bodyPr/>
                    <a:lstStyle/>
                    <a:p>
                      <a:pPr>
                        <a:spcBef>
                          <a:spcPts val="120"/>
                        </a:spcBef>
                        <a:spcAft>
                          <a:spcPts val="240"/>
                        </a:spcAft>
                      </a:pPr>
                      <a:r>
                        <a:rPr lang="en-GB" sz="1200">
                          <a:effectLst/>
                        </a:rPr>
                        <a:t>24 Dec 18 – 04 Jan 19</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gridSpan="3">
                  <a:txBody>
                    <a:bodyPr/>
                    <a:lstStyle/>
                    <a:p>
                      <a:pPr algn="ctr">
                        <a:spcBef>
                          <a:spcPts val="120"/>
                        </a:spcBef>
                        <a:spcAft>
                          <a:spcPts val="240"/>
                        </a:spcAft>
                      </a:pPr>
                      <a:r>
                        <a:rPr lang="en-GB" sz="1100">
                          <a:effectLst/>
                        </a:rPr>
                        <a:t>24 Dec 18 to 04 Jan 19 Christmas Vacation (2 weeks)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422584"/>
                  </a:ext>
                </a:extLst>
              </a:tr>
              <a:tr h="365172">
                <a:tc>
                  <a:txBody>
                    <a:bodyPr/>
                    <a:lstStyle/>
                    <a:p>
                      <a:pPr>
                        <a:spcBef>
                          <a:spcPts val="120"/>
                        </a:spcBef>
                        <a:spcAft>
                          <a:spcPts val="240"/>
                        </a:spcAft>
                      </a:pPr>
                      <a:r>
                        <a:rPr lang="en-GB" sz="1100" dirty="0">
                          <a:effectLst/>
                        </a:rPr>
                        <a:t>07 Jan 19</a:t>
                      </a:r>
                      <a:endParaRPr lang="en-GB"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gridSpan="3">
                  <a:txBody>
                    <a:bodyPr/>
                    <a:lstStyle/>
                    <a:p>
                      <a:pPr algn="ctr">
                        <a:spcBef>
                          <a:spcPts val="120"/>
                        </a:spcBef>
                        <a:spcAft>
                          <a:spcPts val="240"/>
                        </a:spcAft>
                      </a:pPr>
                      <a:r>
                        <a:rPr lang="en-GB" sz="1100" dirty="0">
                          <a:effectLst/>
                        </a:rPr>
                        <a:t>Assessment Week </a:t>
                      </a:r>
                      <a:endParaRPr lang="en-GB" sz="1400" dirty="0">
                        <a:effectLst/>
                      </a:endParaRPr>
                    </a:p>
                    <a:p>
                      <a:pPr algn="ctr">
                        <a:spcBef>
                          <a:spcPts val="120"/>
                        </a:spcBef>
                        <a:spcAft>
                          <a:spcPts val="240"/>
                        </a:spcAft>
                      </a:pPr>
                      <a:r>
                        <a:rPr lang="en-GB" sz="1100" dirty="0">
                          <a:effectLst/>
                        </a:rPr>
                        <a:t>CT4009 Assignment 1 Submission – Monday 7</a:t>
                      </a:r>
                      <a:r>
                        <a:rPr lang="en-GB" sz="1100" baseline="30000" dirty="0">
                          <a:effectLst/>
                        </a:rPr>
                        <a:t>th</a:t>
                      </a:r>
                      <a:r>
                        <a:rPr lang="en-GB" sz="1100" dirty="0">
                          <a:effectLst/>
                        </a:rPr>
                        <a:t> January 2019</a:t>
                      </a:r>
                      <a:endParaRPr lang="en-GB"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4696" marR="54696" marT="0" marB="0" anchor="ct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885110074"/>
                  </a:ext>
                </a:extLst>
              </a:tr>
            </a:tbl>
          </a:graphicData>
        </a:graphic>
      </p:graphicFrame>
    </p:spTree>
    <p:extLst>
      <p:ext uri="{BB962C8B-B14F-4D97-AF65-F5344CB8AC3E}">
        <p14:creationId xmlns:p14="http://schemas.microsoft.com/office/powerpoint/2010/main" val="2141677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A232-660F-4A60-AE66-560AD97A4E1E}"/>
              </a:ext>
            </a:extLst>
          </p:cNvPr>
          <p:cNvSpPr>
            <a:spLocks noGrp="1"/>
          </p:cNvSpPr>
          <p:nvPr>
            <p:ph type="title"/>
          </p:nvPr>
        </p:nvSpPr>
        <p:spPr/>
        <p:txBody>
          <a:bodyPr/>
          <a:lstStyle/>
          <a:p>
            <a:r>
              <a:rPr lang="en-GB" dirty="0"/>
              <a:t>Indicative resources </a:t>
            </a:r>
          </a:p>
        </p:txBody>
      </p:sp>
      <p:sp>
        <p:nvSpPr>
          <p:cNvPr id="3" name="Content Placeholder 2">
            <a:extLst>
              <a:ext uri="{FF2B5EF4-FFF2-40B4-BE49-F238E27FC236}">
                <a16:creationId xmlns:a16="http://schemas.microsoft.com/office/drawing/2014/main" id="{CCE64A0D-4FA9-47D1-9AF2-4B1C5B04BB8C}"/>
              </a:ext>
            </a:extLst>
          </p:cNvPr>
          <p:cNvSpPr>
            <a:spLocks noGrp="1"/>
          </p:cNvSpPr>
          <p:nvPr>
            <p:ph idx="1"/>
          </p:nvPr>
        </p:nvSpPr>
        <p:spPr/>
        <p:txBody>
          <a:bodyPr>
            <a:normAutofit fontScale="92500" lnSpcReduction="10000"/>
          </a:bodyPr>
          <a:lstStyle/>
          <a:p>
            <a:r>
              <a:rPr lang="en-GB" dirty="0"/>
              <a:t>Duckett, J. (2011) HTML &amp; CSS : design and build websites. Wiley.</a:t>
            </a:r>
          </a:p>
          <a:p>
            <a:r>
              <a:rPr lang="en-GB" dirty="0"/>
              <a:t>Duckett, J., </a:t>
            </a:r>
            <a:r>
              <a:rPr lang="en-GB" dirty="0" err="1"/>
              <a:t>Ruppert</a:t>
            </a:r>
            <a:r>
              <a:rPr lang="en-GB" dirty="0"/>
              <a:t>, G. and Moore, J. (2014) JavaScript &amp; </a:t>
            </a:r>
            <a:r>
              <a:rPr lang="en-GB" dirty="0" err="1"/>
              <a:t>JQuery</a:t>
            </a:r>
            <a:r>
              <a:rPr lang="en-GB" dirty="0"/>
              <a:t> : interactive front-end web development. Wiley.</a:t>
            </a:r>
          </a:p>
          <a:p>
            <a:r>
              <a:rPr lang="en-GB" dirty="0"/>
              <a:t>McPeak, J. and Wilton, P. (2015) Beginning JavaScript. Fifth edition. </a:t>
            </a:r>
            <a:r>
              <a:rPr lang="en-GB" dirty="0" err="1"/>
              <a:t>Wrox</a:t>
            </a:r>
            <a:r>
              <a:rPr lang="en-GB" dirty="0"/>
              <a:t>, a Wiley Brand (</a:t>
            </a:r>
            <a:r>
              <a:rPr lang="en-GB" dirty="0" err="1"/>
              <a:t>Wrox</a:t>
            </a:r>
            <a:r>
              <a:rPr lang="en-GB" dirty="0"/>
              <a:t> beginning guides). </a:t>
            </a:r>
          </a:p>
          <a:p>
            <a:r>
              <a:rPr lang="en-GB" dirty="0"/>
              <a:t>Robson, E. and Freeman, E. (2012) Head first HTML and CSS. 2nd ed. O'Reilly (O'Reilly's Head first series). </a:t>
            </a:r>
          </a:p>
          <a:p>
            <a:r>
              <a:rPr lang="en-GB" dirty="0"/>
              <a:t>Ullman, L. E. (2017) PHP and </a:t>
            </a:r>
            <a:r>
              <a:rPr lang="en-GB" dirty="0" err="1"/>
              <a:t>mySQL</a:t>
            </a:r>
            <a:r>
              <a:rPr lang="en-GB" dirty="0"/>
              <a:t> for dynamic web sites. 2nd ed. </a:t>
            </a:r>
            <a:r>
              <a:rPr lang="en-GB" dirty="0" err="1"/>
              <a:t>Peachpit</a:t>
            </a:r>
            <a:r>
              <a:rPr lang="en-GB" dirty="0"/>
              <a:t> Press (Visual </a:t>
            </a:r>
            <a:r>
              <a:rPr lang="en-GB" dirty="0" err="1"/>
              <a:t>quickpro</a:t>
            </a:r>
            <a:r>
              <a:rPr lang="en-GB" dirty="0"/>
              <a:t> guide).</a:t>
            </a:r>
          </a:p>
          <a:p>
            <a:r>
              <a:rPr lang="en-GB" dirty="0"/>
              <a:t>Williams, H. E. and Lane, D. (2002) Web database applications with PHP &amp; </a:t>
            </a:r>
            <a:r>
              <a:rPr lang="en-GB" dirty="0" err="1"/>
              <a:t>mySQL</a:t>
            </a:r>
            <a:r>
              <a:rPr lang="en-GB" dirty="0"/>
              <a:t>. 1st ed. O'Reilly.</a:t>
            </a:r>
          </a:p>
          <a:p>
            <a:pPr marL="0" indent="0">
              <a:buNone/>
            </a:pPr>
            <a:endParaRPr lang="en-GB" dirty="0"/>
          </a:p>
        </p:txBody>
      </p:sp>
      <p:sp>
        <p:nvSpPr>
          <p:cNvPr id="4" name="Slide Number Placeholder 3">
            <a:extLst>
              <a:ext uri="{FF2B5EF4-FFF2-40B4-BE49-F238E27FC236}">
                <a16:creationId xmlns:a16="http://schemas.microsoft.com/office/drawing/2014/main" id="{AD01D0DC-923C-45B3-9CCC-688226F1C48C}"/>
              </a:ext>
            </a:extLst>
          </p:cNvPr>
          <p:cNvSpPr>
            <a:spLocks noGrp="1"/>
          </p:cNvSpPr>
          <p:nvPr>
            <p:ph type="sldNum" sz="quarter" idx="12"/>
          </p:nvPr>
        </p:nvSpPr>
        <p:spPr/>
        <p:txBody>
          <a:bodyPr/>
          <a:lstStyle/>
          <a:p>
            <a:fld id="{C24C3C9D-6F1A-4956-9A69-650EC14FCC85}" type="slidenum">
              <a:rPr lang="en-GB" smtClean="0"/>
              <a:t>17</a:t>
            </a:fld>
            <a:endParaRPr lang="en-GB"/>
          </a:p>
        </p:txBody>
      </p:sp>
    </p:spTree>
    <p:extLst>
      <p:ext uri="{BB962C8B-B14F-4D97-AF65-F5344CB8AC3E}">
        <p14:creationId xmlns:p14="http://schemas.microsoft.com/office/powerpoint/2010/main" val="872596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FDF6BB8-1AB9-416C-9572-F8537493C95C}"/>
              </a:ext>
            </a:extLst>
          </p:cNvPr>
          <p:cNvPicPr>
            <a:picLocks noChangeAspect="1"/>
          </p:cNvPicPr>
          <p:nvPr/>
        </p:nvPicPr>
        <p:blipFill>
          <a:blip r:embed="rId2"/>
          <a:stretch>
            <a:fillRect/>
          </a:stretch>
        </p:blipFill>
        <p:spPr>
          <a:xfrm>
            <a:off x="838200" y="4084638"/>
            <a:ext cx="9728387" cy="2454274"/>
          </a:xfrm>
          <a:prstGeom prst="rect">
            <a:avLst/>
          </a:prstGeom>
        </p:spPr>
      </p:pic>
      <p:sp>
        <p:nvSpPr>
          <p:cNvPr id="2" name="Title 1">
            <a:extLst>
              <a:ext uri="{FF2B5EF4-FFF2-40B4-BE49-F238E27FC236}">
                <a16:creationId xmlns:a16="http://schemas.microsoft.com/office/drawing/2014/main" id="{DDCB36C1-6879-4A66-8333-5F6C1459CD41}"/>
              </a:ext>
            </a:extLst>
          </p:cNvPr>
          <p:cNvSpPr>
            <a:spLocks noGrp="1"/>
          </p:cNvSpPr>
          <p:nvPr>
            <p:ph type="title"/>
          </p:nvPr>
        </p:nvSpPr>
        <p:spPr/>
        <p:txBody>
          <a:bodyPr/>
          <a:lstStyle/>
          <a:p>
            <a:r>
              <a:rPr lang="en-GB" dirty="0"/>
              <a:t>Attendance Register</a:t>
            </a:r>
          </a:p>
        </p:txBody>
      </p:sp>
      <p:sp>
        <p:nvSpPr>
          <p:cNvPr id="3" name="Content Placeholder 2">
            <a:extLst>
              <a:ext uri="{FF2B5EF4-FFF2-40B4-BE49-F238E27FC236}">
                <a16:creationId xmlns:a16="http://schemas.microsoft.com/office/drawing/2014/main" id="{C40A8A1F-32AE-410C-A9E7-503907260FCB}"/>
              </a:ext>
            </a:extLst>
          </p:cNvPr>
          <p:cNvSpPr>
            <a:spLocks noGrp="1"/>
          </p:cNvSpPr>
          <p:nvPr>
            <p:ph idx="1"/>
          </p:nvPr>
        </p:nvSpPr>
        <p:spPr>
          <a:xfrm>
            <a:off x="838200" y="1428060"/>
            <a:ext cx="10515600" cy="2534340"/>
          </a:xfrm>
        </p:spPr>
        <p:txBody>
          <a:bodyPr>
            <a:normAutofit fontScale="92500" lnSpcReduction="20000"/>
          </a:bodyPr>
          <a:lstStyle/>
          <a:p>
            <a:r>
              <a:rPr lang="en-GB" sz="2400" dirty="0"/>
              <a:t>We have an Electronic Online Register</a:t>
            </a:r>
          </a:p>
          <a:p>
            <a:r>
              <a:rPr lang="en-GB" sz="2400" dirty="0"/>
              <a:t>Where to find: Go to Moodle and click on “Submit your attendance here”</a:t>
            </a:r>
          </a:p>
          <a:p>
            <a:r>
              <a:rPr lang="en-GB" sz="2400" dirty="0"/>
              <a:t>The online register will be open at a random time during the lecture.</a:t>
            </a:r>
          </a:p>
          <a:p>
            <a:r>
              <a:rPr lang="en-GB" sz="2400" dirty="0"/>
              <a:t>We will notify you as soon as the register is open (keep an eye on the TV screen)</a:t>
            </a:r>
          </a:p>
          <a:p>
            <a:r>
              <a:rPr lang="en-GB" sz="2400" dirty="0"/>
              <a:t>We will keep it open for 10 minutes and you need to submit your attendance within this duration</a:t>
            </a:r>
          </a:p>
          <a:p>
            <a:r>
              <a:rPr lang="en-GB" sz="2400" dirty="0"/>
              <a:t>Any problem, sign on the paper register</a:t>
            </a:r>
          </a:p>
        </p:txBody>
      </p:sp>
      <p:sp>
        <p:nvSpPr>
          <p:cNvPr id="4" name="Slide Number Placeholder 3">
            <a:extLst>
              <a:ext uri="{FF2B5EF4-FFF2-40B4-BE49-F238E27FC236}">
                <a16:creationId xmlns:a16="http://schemas.microsoft.com/office/drawing/2014/main" id="{4B4D3E09-E8A5-4958-A206-2BF01E0B5795}"/>
              </a:ext>
            </a:extLst>
          </p:cNvPr>
          <p:cNvSpPr>
            <a:spLocks noGrp="1"/>
          </p:cNvSpPr>
          <p:nvPr>
            <p:ph type="sldNum" sz="quarter" idx="12"/>
          </p:nvPr>
        </p:nvSpPr>
        <p:spPr/>
        <p:txBody>
          <a:bodyPr/>
          <a:lstStyle/>
          <a:p>
            <a:fld id="{C24C3C9D-6F1A-4956-9A69-650EC14FCC85}" type="slidenum">
              <a:rPr lang="en-GB" smtClean="0"/>
              <a:t>18</a:t>
            </a:fld>
            <a:endParaRPr lang="en-GB"/>
          </a:p>
        </p:txBody>
      </p:sp>
      <p:sp>
        <p:nvSpPr>
          <p:cNvPr id="6" name="Oval 5">
            <a:extLst>
              <a:ext uri="{FF2B5EF4-FFF2-40B4-BE49-F238E27FC236}">
                <a16:creationId xmlns:a16="http://schemas.microsoft.com/office/drawing/2014/main" id="{196AC725-4778-4D74-8B51-F79ACFAFCF7F}"/>
              </a:ext>
            </a:extLst>
          </p:cNvPr>
          <p:cNvSpPr/>
          <p:nvPr/>
        </p:nvSpPr>
        <p:spPr>
          <a:xfrm>
            <a:off x="985554" y="5825243"/>
            <a:ext cx="2715065" cy="5311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B7691505-599A-47F4-8E15-B1994FDA3AC9}"/>
              </a:ext>
            </a:extLst>
          </p:cNvPr>
          <p:cNvSpPr/>
          <p:nvPr/>
        </p:nvSpPr>
        <p:spPr>
          <a:xfrm>
            <a:off x="5591551" y="4194313"/>
            <a:ext cx="1008898" cy="5311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41364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DCA8-8164-4215-B31F-4B60767AF91B}"/>
              </a:ext>
            </a:extLst>
          </p:cNvPr>
          <p:cNvSpPr>
            <a:spLocks noGrp="1"/>
          </p:cNvSpPr>
          <p:nvPr>
            <p:ph type="title"/>
          </p:nvPr>
        </p:nvSpPr>
        <p:spPr>
          <a:xfrm>
            <a:off x="2849564" y="2580612"/>
            <a:ext cx="6635630" cy="1325563"/>
          </a:xfrm>
        </p:spPr>
        <p:txBody>
          <a:bodyPr/>
          <a:lstStyle/>
          <a:p>
            <a:r>
              <a:rPr lang="en-GB" dirty="0"/>
              <a:t>Introduction to HTML</a:t>
            </a:r>
          </a:p>
        </p:txBody>
      </p:sp>
      <p:sp>
        <p:nvSpPr>
          <p:cNvPr id="4" name="Slide Number Placeholder 3">
            <a:extLst>
              <a:ext uri="{FF2B5EF4-FFF2-40B4-BE49-F238E27FC236}">
                <a16:creationId xmlns:a16="http://schemas.microsoft.com/office/drawing/2014/main" id="{CB523084-DFE2-4470-9813-5B18277917C7}"/>
              </a:ext>
            </a:extLst>
          </p:cNvPr>
          <p:cNvSpPr>
            <a:spLocks noGrp="1"/>
          </p:cNvSpPr>
          <p:nvPr>
            <p:ph type="sldNum" sz="quarter" idx="12"/>
          </p:nvPr>
        </p:nvSpPr>
        <p:spPr/>
        <p:txBody>
          <a:bodyPr/>
          <a:lstStyle/>
          <a:p>
            <a:fld id="{C24C3C9D-6F1A-4956-9A69-650EC14FCC85}" type="slidenum">
              <a:rPr lang="en-GB" smtClean="0"/>
              <a:t>19</a:t>
            </a:fld>
            <a:endParaRPr lang="en-GB"/>
          </a:p>
        </p:txBody>
      </p:sp>
    </p:spTree>
    <p:extLst>
      <p:ext uri="{BB962C8B-B14F-4D97-AF65-F5344CB8AC3E}">
        <p14:creationId xmlns:p14="http://schemas.microsoft.com/office/powerpoint/2010/main" val="3591180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523084-DFE2-4470-9813-5B18277917C7}"/>
              </a:ext>
            </a:extLst>
          </p:cNvPr>
          <p:cNvSpPr>
            <a:spLocks noGrp="1"/>
          </p:cNvSpPr>
          <p:nvPr>
            <p:ph type="sldNum" sz="quarter" idx="12"/>
          </p:nvPr>
        </p:nvSpPr>
        <p:spPr/>
        <p:txBody>
          <a:bodyPr/>
          <a:lstStyle/>
          <a:p>
            <a:fld id="{C24C3C9D-6F1A-4956-9A69-650EC14FCC85}" type="slidenum">
              <a:rPr lang="en-GB" smtClean="0"/>
              <a:t>2</a:t>
            </a:fld>
            <a:endParaRPr lang="en-GB"/>
          </a:p>
        </p:txBody>
      </p:sp>
      <p:sp>
        <p:nvSpPr>
          <p:cNvPr id="6" name="Title 1">
            <a:extLst>
              <a:ext uri="{FF2B5EF4-FFF2-40B4-BE49-F238E27FC236}">
                <a16:creationId xmlns:a16="http://schemas.microsoft.com/office/drawing/2014/main" id="{29720AC5-A662-4E62-8FDB-7B20316F5E5E}"/>
              </a:ext>
            </a:extLst>
          </p:cNvPr>
          <p:cNvSpPr txBox="1">
            <a:spLocks/>
          </p:cNvSpPr>
          <p:nvPr/>
        </p:nvSpPr>
        <p:spPr>
          <a:xfrm>
            <a:off x="838200" y="685487"/>
            <a:ext cx="663602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Introduction to the Module</a:t>
            </a:r>
            <a:endParaRPr lang="en-GB" dirty="0"/>
          </a:p>
        </p:txBody>
      </p:sp>
      <p:sp>
        <p:nvSpPr>
          <p:cNvPr id="7" name="Content Placeholder 2">
            <a:extLst>
              <a:ext uri="{FF2B5EF4-FFF2-40B4-BE49-F238E27FC236}">
                <a16:creationId xmlns:a16="http://schemas.microsoft.com/office/drawing/2014/main" id="{A1320613-BBCD-4476-BAC1-3AF6EF0A7C04}"/>
              </a:ext>
            </a:extLst>
          </p:cNvPr>
          <p:cNvSpPr>
            <a:spLocks noGrp="1"/>
          </p:cNvSpPr>
          <p:nvPr>
            <p:ph idx="1"/>
          </p:nvPr>
        </p:nvSpPr>
        <p:spPr>
          <a:xfrm>
            <a:off x="838200" y="1825625"/>
            <a:ext cx="10515600" cy="4351338"/>
          </a:xfrm>
        </p:spPr>
        <p:txBody>
          <a:bodyPr/>
          <a:lstStyle/>
          <a:p>
            <a:r>
              <a:rPr lang="en-GB"/>
              <a:t>Module Tutors</a:t>
            </a:r>
            <a:endParaRPr lang="en-GB" dirty="0"/>
          </a:p>
          <a:p>
            <a:r>
              <a:rPr lang="en-GB" dirty="0"/>
              <a:t>Learning Summary</a:t>
            </a:r>
          </a:p>
          <a:p>
            <a:r>
              <a:rPr lang="en-GB" dirty="0"/>
              <a:t>Assessments</a:t>
            </a:r>
          </a:p>
          <a:p>
            <a:r>
              <a:rPr lang="en-GB" dirty="0"/>
              <a:t>Marking Criteria</a:t>
            </a:r>
          </a:p>
          <a:p>
            <a:r>
              <a:rPr lang="en-GB" dirty="0"/>
              <a:t>Scheme of Work</a:t>
            </a:r>
          </a:p>
          <a:p>
            <a:r>
              <a:rPr lang="en-GB" dirty="0"/>
              <a:t>Attendance</a:t>
            </a:r>
          </a:p>
        </p:txBody>
      </p:sp>
    </p:spTree>
    <p:extLst>
      <p:ext uri="{BB962C8B-B14F-4D97-AF65-F5344CB8AC3E}">
        <p14:creationId xmlns:p14="http://schemas.microsoft.com/office/powerpoint/2010/main" val="1140559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8211-98F4-4BA5-8CE0-74F34607242F}"/>
              </a:ext>
            </a:extLst>
          </p:cNvPr>
          <p:cNvSpPr>
            <a:spLocks noGrp="1"/>
          </p:cNvSpPr>
          <p:nvPr>
            <p:ph type="title"/>
          </p:nvPr>
        </p:nvSpPr>
        <p:spPr/>
        <p:txBody>
          <a:bodyPr/>
          <a:lstStyle/>
          <a:p>
            <a:r>
              <a:rPr lang="en-GB" dirty="0"/>
              <a:t>Pre-assessment</a:t>
            </a:r>
          </a:p>
        </p:txBody>
      </p:sp>
      <p:sp>
        <p:nvSpPr>
          <p:cNvPr id="3" name="Content Placeholder 2">
            <a:extLst>
              <a:ext uri="{FF2B5EF4-FFF2-40B4-BE49-F238E27FC236}">
                <a16:creationId xmlns:a16="http://schemas.microsoft.com/office/drawing/2014/main" id="{1CF77C70-ED28-4BCF-862E-4878BB1F0A94}"/>
              </a:ext>
            </a:extLst>
          </p:cNvPr>
          <p:cNvSpPr>
            <a:spLocks noGrp="1"/>
          </p:cNvSpPr>
          <p:nvPr>
            <p:ph idx="1"/>
          </p:nvPr>
        </p:nvSpPr>
        <p:spPr/>
        <p:txBody>
          <a:bodyPr/>
          <a:lstStyle/>
          <a:p>
            <a:r>
              <a:rPr lang="en-GB" dirty="0"/>
              <a:t>Do you know HTML?</a:t>
            </a:r>
          </a:p>
          <a:p>
            <a:r>
              <a:rPr lang="en-GB" dirty="0"/>
              <a:t>Do you know CSS?</a:t>
            </a:r>
          </a:p>
          <a:p>
            <a:r>
              <a:rPr lang="en-GB" dirty="0"/>
              <a:t>Do you know JavaScript?</a:t>
            </a:r>
          </a:p>
          <a:p>
            <a:r>
              <a:rPr lang="en-GB" dirty="0"/>
              <a:t>Do you know PHP?</a:t>
            </a:r>
          </a:p>
          <a:p>
            <a:r>
              <a:rPr lang="en-GB" dirty="0"/>
              <a:t>Do you know MySQL?</a:t>
            </a:r>
          </a:p>
          <a:p>
            <a:endParaRPr lang="en-GB" dirty="0"/>
          </a:p>
        </p:txBody>
      </p:sp>
      <p:sp>
        <p:nvSpPr>
          <p:cNvPr id="4" name="Slide Number Placeholder 3">
            <a:extLst>
              <a:ext uri="{FF2B5EF4-FFF2-40B4-BE49-F238E27FC236}">
                <a16:creationId xmlns:a16="http://schemas.microsoft.com/office/drawing/2014/main" id="{7ECA5D09-DAB3-4445-A79E-EAC5E139AAF8}"/>
              </a:ext>
            </a:extLst>
          </p:cNvPr>
          <p:cNvSpPr>
            <a:spLocks noGrp="1"/>
          </p:cNvSpPr>
          <p:nvPr>
            <p:ph type="sldNum" sz="quarter" idx="12"/>
          </p:nvPr>
        </p:nvSpPr>
        <p:spPr/>
        <p:txBody>
          <a:bodyPr/>
          <a:lstStyle/>
          <a:p>
            <a:fld id="{C24C3C9D-6F1A-4956-9A69-650EC14FCC85}" type="slidenum">
              <a:rPr lang="en-GB" smtClean="0"/>
              <a:t>20</a:t>
            </a:fld>
            <a:endParaRPr lang="en-GB"/>
          </a:p>
        </p:txBody>
      </p:sp>
    </p:spTree>
    <p:extLst>
      <p:ext uri="{BB962C8B-B14F-4D97-AF65-F5344CB8AC3E}">
        <p14:creationId xmlns:p14="http://schemas.microsoft.com/office/powerpoint/2010/main" val="2221197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B7B922-7E9E-4790-B3BB-361C6C91E95F}"/>
              </a:ext>
            </a:extLst>
          </p:cNvPr>
          <p:cNvPicPr>
            <a:picLocks noChangeAspect="1"/>
          </p:cNvPicPr>
          <p:nvPr/>
        </p:nvPicPr>
        <p:blipFill>
          <a:blip r:embed="rId2"/>
          <a:stretch>
            <a:fillRect/>
          </a:stretch>
        </p:blipFill>
        <p:spPr>
          <a:xfrm>
            <a:off x="838200" y="1936779"/>
            <a:ext cx="6707505" cy="4484374"/>
          </a:xfrm>
          <a:prstGeom prst="rect">
            <a:avLst/>
          </a:prstGeom>
        </p:spPr>
      </p:pic>
      <p:sp>
        <p:nvSpPr>
          <p:cNvPr id="2" name="Title 1">
            <a:extLst>
              <a:ext uri="{FF2B5EF4-FFF2-40B4-BE49-F238E27FC236}">
                <a16:creationId xmlns:a16="http://schemas.microsoft.com/office/drawing/2014/main" id="{957D8211-98F4-4BA5-8CE0-74F34607242F}"/>
              </a:ext>
            </a:extLst>
          </p:cNvPr>
          <p:cNvSpPr>
            <a:spLocks noGrp="1"/>
          </p:cNvSpPr>
          <p:nvPr>
            <p:ph type="title"/>
          </p:nvPr>
        </p:nvSpPr>
        <p:spPr>
          <a:xfrm>
            <a:off x="838200" y="628894"/>
            <a:ext cx="10515600" cy="1325563"/>
          </a:xfrm>
        </p:spPr>
        <p:txBody>
          <a:bodyPr/>
          <a:lstStyle/>
          <a:p>
            <a:r>
              <a:rPr lang="en-GB" dirty="0"/>
              <a:t>Recommended folder structure and consistent file name for the 1</a:t>
            </a:r>
            <a:r>
              <a:rPr lang="en-GB" baseline="30000" dirty="0"/>
              <a:t>st</a:t>
            </a:r>
            <a:r>
              <a:rPr lang="en-GB" dirty="0"/>
              <a:t> assignment</a:t>
            </a:r>
          </a:p>
        </p:txBody>
      </p:sp>
      <p:sp>
        <p:nvSpPr>
          <p:cNvPr id="4" name="Slide Number Placeholder 3">
            <a:extLst>
              <a:ext uri="{FF2B5EF4-FFF2-40B4-BE49-F238E27FC236}">
                <a16:creationId xmlns:a16="http://schemas.microsoft.com/office/drawing/2014/main" id="{7ECA5D09-DAB3-4445-A79E-EAC5E139AAF8}"/>
              </a:ext>
            </a:extLst>
          </p:cNvPr>
          <p:cNvSpPr>
            <a:spLocks noGrp="1"/>
          </p:cNvSpPr>
          <p:nvPr>
            <p:ph type="sldNum" sz="quarter" idx="12"/>
          </p:nvPr>
        </p:nvSpPr>
        <p:spPr/>
        <p:txBody>
          <a:bodyPr/>
          <a:lstStyle/>
          <a:p>
            <a:fld id="{C24C3C9D-6F1A-4956-9A69-650EC14FCC85}" type="slidenum">
              <a:rPr lang="en-GB" smtClean="0"/>
              <a:t>21</a:t>
            </a:fld>
            <a:endParaRPr lang="en-GB"/>
          </a:p>
        </p:txBody>
      </p:sp>
      <p:sp>
        <p:nvSpPr>
          <p:cNvPr id="6" name="TextBox 5">
            <a:extLst>
              <a:ext uri="{FF2B5EF4-FFF2-40B4-BE49-F238E27FC236}">
                <a16:creationId xmlns:a16="http://schemas.microsoft.com/office/drawing/2014/main" id="{63539855-EE26-4594-9F92-538D7DA85848}"/>
              </a:ext>
            </a:extLst>
          </p:cNvPr>
          <p:cNvSpPr txBox="1"/>
          <p:nvPr/>
        </p:nvSpPr>
        <p:spPr>
          <a:xfrm>
            <a:off x="7176428" y="4668300"/>
            <a:ext cx="5127366" cy="2031325"/>
          </a:xfrm>
          <a:prstGeom prst="rect">
            <a:avLst/>
          </a:prstGeom>
          <a:noFill/>
        </p:spPr>
        <p:txBody>
          <a:bodyPr wrap="none" rtlCol="0">
            <a:spAutoFit/>
          </a:bodyPr>
          <a:lstStyle/>
          <a:p>
            <a:r>
              <a:rPr lang="en-GB" dirty="0"/>
              <a:t>Each folder should have the following four files :</a:t>
            </a:r>
          </a:p>
          <a:p>
            <a:endParaRPr lang="en-GB" dirty="0"/>
          </a:p>
          <a:p>
            <a:pPr marL="285750" indent="-285750">
              <a:buFont typeface="Arial" panose="020B0604020202020204" pitchFamily="34" charset="0"/>
              <a:buChar char="•"/>
            </a:pPr>
            <a:r>
              <a:rPr lang="en-GB" dirty="0"/>
              <a:t>&lt;</a:t>
            </a:r>
            <a:r>
              <a:rPr lang="en-GB" dirty="0" err="1"/>
              <a:t>FolderName</a:t>
            </a:r>
            <a:r>
              <a:rPr lang="en-GB" dirty="0"/>
              <a:t>&gt;.</a:t>
            </a:r>
            <a:r>
              <a:rPr lang="en-GB" dirty="0" err="1"/>
              <a:t>css</a:t>
            </a:r>
            <a:endParaRPr lang="en-GB" dirty="0"/>
          </a:p>
          <a:p>
            <a:pPr marL="285750" indent="-285750">
              <a:buFont typeface="Arial" panose="020B0604020202020204" pitchFamily="34" charset="0"/>
              <a:buChar char="•"/>
            </a:pPr>
            <a:r>
              <a:rPr lang="en-GB" dirty="0"/>
              <a:t>&lt;</a:t>
            </a:r>
            <a:r>
              <a:rPr lang="en-GB" dirty="0" err="1"/>
              <a:t>FolderName</a:t>
            </a:r>
            <a:r>
              <a:rPr lang="en-GB" dirty="0"/>
              <a:t>&gt;.html</a:t>
            </a:r>
          </a:p>
          <a:p>
            <a:pPr marL="285750" indent="-285750">
              <a:buFont typeface="Arial" panose="020B0604020202020204" pitchFamily="34" charset="0"/>
              <a:buChar char="•"/>
            </a:pPr>
            <a:r>
              <a:rPr lang="en-GB" dirty="0"/>
              <a:t>&lt;</a:t>
            </a:r>
            <a:r>
              <a:rPr lang="en-GB" dirty="0" err="1"/>
              <a:t>FolderName</a:t>
            </a:r>
            <a:r>
              <a:rPr lang="en-GB" dirty="0"/>
              <a:t>&gt;.</a:t>
            </a:r>
            <a:r>
              <a:rPr lang="en-GB" dirty="0" err="1"/>
              <a:t>js</a:t>
            </a:r>
            <a:r>
              <a:rPr lang="en-GB" dirty="0"/>
              <a:t> – for event handling</a:t>
            </a:r>
          </a:p>
          <a:p>
            <a:pPr marL="285750" indent="-285750">
              <a:buFont typeface="Arial" panose="020B0604020202020204" pitchFamily="34" charset="0"/>
              <a:buChar char="•"/>
            </a:pPr>
            <a:r>
              <a:rPr lang="en-GB" dirty="0"/>
              <a:t>&lt;</a:t>
            </a:r>
            <a:r>
              <a:rPr lang="en-GB" dirty="0" err="1"/>
              <a:t>FolderName</a:t>
            </a:r>
            <a:r>
              <a:rPr lang="en-GB" dirty="0"/>
              <a:t>&gt;DAO.js – DAO = Data Access Object</a:t>
            </a:r>
          </a:p>
          <a:p>
            <a:r>
              <a:rPr lang="en-GB" dirty="0"/>
              <a:t> </a:t>
            </a:r>
          </a:p>
        </p:txBody>
      </p:sp>
    </p:spTree>
    <p:extLst>
      <p:ext uri="{BB962C8B-B14F-4D97-AF65-F5344CB8AC3E}">
        <p14:creationId xmlns:p14="http://schemas.microsoft.com/office/powerpoint/2010/main" val="2988925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1B52E-BD43-49BD-87A5-A5CC4987DF1D}"/>
              </a:ext>
            </a:extLst>
          </p:cNvPr>
          <p:cNvSpPr>
            <a:spLocks noGrp="1"/>
          </p:cNvSpPr>
          <p:nvPr>
            <p:ph type="title"/>
          </p:nvPr>
        </p:nvSpPr>
        <p:spPr/>
        <p:txBody>
          <a:bodyPr/>
          <a:lstStyle/>
          <a:p>
            <a:r>
              <a:rPr lang="en-GB" dirty="0"/>
              <a:t>HTML, CSS and JavaScript</a:t>
            </a:r>
          </a:p>
        </p:txBody>
      </p:sp>
      <p:sp>
        <p:nvSpPr>
          <p:cNvPr id="3" name="Content Placeholder 2">
            <a:extLst>
              <a:ext uri="{FF2B5EF4-FFF2-40B4-BE49-F238E27FC236}">
                <a16:creationId xmlns:a16="http://schemas.microsoft.com/office/drawing/2014/main" id="{D172FA2F-44DD-44DA-942B-AB7E3EFE90B7}"/>
              </a:ext>
            </a:extLst>
          </p:cNvPr>
          <p:cNvSpPr>
            <a:spLocks noGrp="1"/>
          </p:cNvSpPr>
          <p:nvPr>
            <p:ph idx="1"/>
          </p:nvPr>
        </p:nvSpPr>
        <p:spPr>
          <a:xfrm>
            <a:off x="838200" y="4734290"/>
            <a:ext cx="10515600" cy="1622059"/>
          </a:xfrm>
        </p:spPr>
        <p:txBody>
          <a:bodyPr/>
          <a:lstStyle/>
          <a:p>
            <a:pPr marL="0" indent="0">
              <a:buNone/>
            </a:pPr>
            <a:r>
              <a:rPr lang="en-GB" dirty="0"/>
              <a:t>HTML – To define contents of a web page</a:t>
            </a:r>
          </a:p>
          <a:p>
            <a:pPr marL="0" indent="0">
              <a:buNone/>
            </a:pPr>
            <a:r>
              <a:rPr lang="en-GB" dirty="0"/>
              <a:t>CSS – To style the content</a:t>
            </a:r>
          </a:p>
          <a:p>
            <a:pPr marL="0" indent="0">
              <a:buNone/>
            </a:pPr>
            <a:r>
              <a:rPr lang="en-GB" dirty="0"/>
              <a:t>JavaScript – To interact with the content</a:t>
            </a:r>
          </a:p>
        </p:txBody>
      </p:sp>
      <p:sp>
        <p:nvSpPr>
          <p:cNvPr id="4" name="Slide Number Placeholder 3">
            <a:extLst>
              <a:ext uri="{FF2B5EF4-FFF2-40B4-BE49-F238E27FC236}">
                <a16:creationId xmlns:a16="http://schemas.microsoft.com/office/drawing/2014/main" id="{88DFC0BE-B338-4A68-AF80-58031A0A133D}"/>
              </a:ext>
            </a:extLst>
          </p:cNvPr>
          <p:cNvSpPr>
            <a:spLocks noGrp="1"/>
          </p:cNvSpPr>
          <p:nvPr>
            <p:ph type="sldNum" sz="quarter" idx="12"/>
          </p:nvPr>
        </p:nvSpPr>
        <p:spPr/>
        <p:txBody>
          <a:bodyPr/>
          <a:lstStyle/>
          <a:p>
            <a:fld id="{C24C3C9D-6F1A-4956-9A69-650EC14FCC85}" type="slidenum">
              <a:rPr lang="en-GB" smtClean="0"/>
              <a:t>22</a:t>
            </a:fld>
            <a:endParaRPr lang="en-GB"/>
          </a:p>
        </p:txBody>
      </p:sp>
      <p:pic>
        <p:nvPicPr>
          <p:cNvPr id="6" name="Picture 5">
            <a:extLst>
              <a:ext uri="{FF2B5EF4-FFF2-40B4-BE49-F238E27FC236}">
                <a16:creationId xmlns:a16="http://schemas.microsoft.com/office/drawing/2014/main" id="{FC903FB0-A9FE-4D55-BDF1-1839E51E1AE2}"/>
              </a:ext>
            </a:extLst>
          </p:cNvPr>
          <p:cNvPicPr>
            <a:picLocks noChangeAspect="1"/>
          </p:cNvPicPr>
          <p:nvPr/>
        </p:nvPicPr>
        <p:blipFill>
          <a:blip r:embed="rId2"/>
          <a:stretch>
            <a:fillRect/>
          </a:stretch>
        </p:blipFill>
        <p:spPr>
          <a:xfrm>
            <a:off x="2997443" y="1454760"/>
            <a:ext cx="6356943" cy="3011732"/>
          </a:xfrm>
          <a:prstGeom prst="rect">
            <a:avLst/>
          </a:prstGeom>
        </p:spPr>
      </p:pic>
    </p:spTree>
    <p:extLst>
      <p:ext uri="{BB962C8B-B14F-4D97-AF65-F5344CB8AC3E}">
        <p14:creationId xmlns:p14="http://schemas.microsoft.com/office/powerpoint/2010/main" val="302763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00A1-7E52-434A-8749-1F7614E78E3E}"/>
              </a:ext>
            </a:extLst>
          </p:cNvPr>
          <p:cNvSpPr>
            <a:spLocks noGrp="1"/>
          </p:cNvSpPr>
          <p:nvPr>
            <p:ph type="title"/>
          </p:nvPr>
        </p:nvSpPr>
        <p:spPr/>
        <p:txBody>
          <a:bodyPr>
            <a:normAutofit/>
          </a:bodyPr>
          <a:lstStyle/>
          <a:p>
            <a:r>
              <a:rPr lang="en-GB" sz="3600" dirty="0"/>
              <a:t>Anatomy of a web page - Open Google in Web browser </a:t>
            </a:r>
          </a:p>
        </p:txBody>
      </p:sp>
      <p:sp>
        <p:nvSpPr>
          <p:cNvPr id="4" name="Slide Number Placeholder 3">
            <a:extLst>
              <a:ext uri="{FF2B5EF4-FFF2-40B4-BE49-F238E27FC236}">
                <a16:creationId xmlns:a16="http://schemas.microsoft.com/office/drawing/2014/main" id="{C4CB343B-AA7E-49A6-8A89-C77AAC298916}"/>
              </a:ext>
            </a:extLst>
          </p:cNvPr>
          <p:cNvSpPr>
            <a:spLocks noGrp="1"/>
          </p:cNvSpPr>
          <p:nvPr>
            <p:ph type="sldNum" sz="quarter" idx="12"/>
          </p:nvPr>
        </p:nvSpPr>
        <p:spPr/>
        <p:txBody>
          <a:bodyPr/>
          <a:lstStyle/>
          <a:p>
            <a:fld id="{C24C3C9D-6F1A-4956-9A69-650EC14FCC85}" type="slidenum">
              <a:rPr lang="en-GB" smtClean="0"/>
              <a:t>23</a:t>
            </a:fld>
            <a:endParaRPr lang="en-GB"/>
          </a:p>
        </p:txBody>
      </p:sp>
      <p:pic>
        <p:nvPicPr>
          <p:cNvPr id="5" name="Picture 4">
            <a:extLst>
              <a:ext uri="{FF2B5EF4-FFF2-40B4-BE49-F238E27FC236}">
                <a16:creationId xmlns:a16="http://schemas.microsoft.com/office/drawing/2014/main" id="{90367097-51B2-4580-807F-BFF87B4B6466}"/>
              </a:ext>
            </a:extLst>
          </p:cNvPr>
          <p:cNvPicPr>
            <a:picLocks noChangeAspect="1"/>
          </p:cNvPicPr>
          <p:nvPr/>
        </p:nvPicPr>
        <p:blipFill>
          <a:blip r:embed="rId2"/>
          <a:stretch>
            <a:fillRect/>
          </a:stretch>
        </p:blipFill>
        <p:spPr>
          <a:xfrm>
            <a:off x="1195754" y="1410366"/>
            <a:ext cx="10190922" cy="5226306"/>
          </a:xfrm>
          <a:prstGeom prst="rect">
            <a:avLst/>
          </a:prstGeom>
        </p:spPr>
      </p:pic>
      <p:sp>
        <p:nvSpPr>
          <p:cNvPr id="6" name="Rectangle 5">
            <a:extLst>
              <a:ext uri="{FF2B5EF4-FFF2-40B4-BE49-F238E27FC236}">
                <a16:creationId xmlns:a16="http://schemas.microsoft.com/office/drawing/2014/main" id="{244B4434-F26E-4D38-960C-62F1D0CDECC7}"/>
              </a:ext>
            </a:extLst>
          </p:cNvPr>
          <p:cNvSpPr/>
          <p:nvPr/>
        </p:nvSpPr>
        <p:spPr>
          <a:xfrm>
            <a:off x="1195754" y="1564688"/>
            <a:ext cx="2391508" cy="252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8666C26D-2AB1-4DFF-9E5C-4ACAAE4BA97F}"/>
              </a:ext>
            </a:extLst>
          </p:cNvPr>
          <p:cNvSpPr txBox="1"/>
          <p:nvPr/>
        </p:nvSpPr>
        <p:spPr>
          <a:xfrm>
            <a:off x="3790122" y="1506022"/>
            <a:ext cx="1209006" cy="369332"/>
          </a:xfrm>
          <a:prstGeom prst="rect">
            <a:avLst/>
          </a:prstGeom>
          <a:noFill/>
        </p:spPr>
        <p:txBody>
          <a:bodyPr wrap="square" rtlCol="0">
            <a:spAutoFit/>
          </a:bodyPr>
          <a:lstStyle/>
          <a:p>
            <a:r>
              <a:rPr lang="en-GB" b="1" dirty="0">
                <a:solidFill>
                  <a:srgbClr val="FF0000"/>
                </a:solidFill>
              </a:rPr>
              <a:t>Head title</a:t>
            </a:r>
          </a:p>
        </p:txBody>
      </p:sp>
      <p:sp>
        <p:nvSpPr>
          <p:cNvPr id="8" name="Rectangle 7">
            <a:extLst>
              <a:ext uri="{FF2B5EF4-FFF2-40B4-BE49-F238E27FC236}">
                <a16:creationId xmlns:a16="http://schemas.microsoft.com/office/drawing/2014/main" id="{FF05DF76-AF05-4E49-B692-07946B7E4972}"/>
              </a:ext>
            </a:extLst>
          </p:cNvPr>
          <p:cNvSpPr/>
          <p:nvPr/>
        </p:nvSpPr>
        <p:spPr>
          <a:xfrm>
            <a:off x="1195754" y="2088148"/>
            <a:ext cx="10158046" cy="40343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CED36340-632D-4241-8493-C1C62316CB30}"/>
              </a:ext>
            </a:extLst>
          </p:cNvPr>
          <p:cNvSpPr txBox="1"/>
          <p:nvPr/>
        </p:nvSpPr>
        <p:spPr>
          <a:xfrm>
            <a:off x="11346665" y="3735993"/>
            <a:ext cx="795130" cy="369332"/>
          </a:xfrm>
          <a:prstGeom prst="rect">
            <a:avLst/>
          </a:prstGeom>
          <a:noFill/>
        </p:spPr>
        <p:txBody>
          <a:bodyPr wrap="square" rtlCol="0">
            <a:spAutoFit/>
          </a:bodyPr>
          <a:lstStyle/>
          <a:p>
            <a:r>
              <a:rPr lang="en-GB" b="1" dirty="0">
                <a:solidFill>
                  <a:srgbClr val="FF0000"/>
                </a:solidFill>
              </a:rPr>
              <a:t>Body</a:t>
            </a:r>
          </a:p>
        </p:txBody>
      </p:sp>
      <p:sp>
        <p:nvSpPr>
          <p:cNvPr id="10" name="Rectangle 9">
            <a:extLst>
              <a:ext uri="{FF2B5EF4-FFF2-40B4-BE49-F238E27FC236}">
                <a16:creationId xmlns:a16="http://schemas.microsoft.com/office/drawing/2014/main" id="{56379311-CC2A-4376-9AEB-03B25EECE9D3}"/>
              </a:ext>
            </a:extLst>
          </p:cNvPr>
          <p:cNvSpPr/>
          <p:nvPr/>
        </p:nvSpPr>
        <p:spPr>
          <a:xfrm>
            <a:off x="4064850" y="2735929"/>
            <a:ext cx="4337028" cy="15710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804F796E-FBC2-418E-926F-814C38EC2208}"/>
              </a:ext>
            </a:extLst>
          </p:cNvPr>
          <p:cNvSpPr txBox="1"/>
          <p:nvPr/>
        </p:nvSpPr>
        <p:spPr>
          <a:xfrm>
            <a:off x="8401877" y="3336777"/>
            <a:ext cx="1749287" cy="369332"/>
          </a:xfrm>
          <a:prstGeom prst="rect">
            <a:avLst/>
          </a:prstGeom>
          <a:noFill/>
        </p:spPr>
        <p:txBody>
          <a:bodyPr wrap="square" rtlCol="0">
            <a:spAutoFit/>
          </a:bodyPr>
          <a:lstStyle/>
          <a:p>
            <a:r>
              <a:rPr lang="en-GB" b="1" dirty="0">
                <a:solidFill>
                  <a:srgbClr val="FF0000"/>
                </a:solidFill>
              </a:rPr>
              <a:t>Picture content</a:t>
            </a:r>
          </a:p>
        </p:txBody>
      </p:sp>
      <p:sp>
        <p:nvSpPr>
          <p:cNvPr id="12" name="Rectangle 11">
            <a:extLst>
              <a:ext uri="{FF2B5EF4-FFF2-40B4-BE49-F238E27FC236}">
                <a16:creationId xmlns:a16="http://schemas.microsoft.com/office/drawing/2014/main" id="{F5C322BF-E74B-4DCC-AE17-24D462F64228}"/>
              </a:ext>
            </a:extLst>
          </p:cNvPr>
          <p:cNvSpPr/>
          <p:nvPr/>
        </p:nvSpPr>
        <p:spPr>
          <a:xfrm>
            <a:off x="4999128" y="4954738"/>
            <a:ext cx="2584174" cy="4443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3DBCDE5B-6CD1-457F-9AE7-3725FA28BD79}"/>
              </a:ext>
            </a:extLst>
          </p:cNvPr>
          <p:cNvSpPr/>
          <p:nvPr/>
        </p:nvSpPr>
        <p:spPr>
          <a:xfrm>
            <a:off x="10561982" y="2088148"/>
            <a:ext cx="655984" cy="4484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3329FFDD-B03E-47E4-9BCB-F0F2052A7B1B}"/>
              </a:ext>
            </a:extLst>
          </p:cNvPr>
          <p:cNvSpPr txBox="1"/>
          <p:nvPr/>
        </p:nvSpPr>
        <p:spPr>
          <a:xfrm>
            <a:off x="7641280" y="4948350"/>
            <a:ext cx="1749287" cy="369332"/>
          </a:xfrm>
          <a:prstGeom prst="rect">
            <a:avLst/>
          </a:prstGeom>
          <a:noFill/>
        </p:spPr>
        <p:txBody>
          <a:bodyPr wrap="square" rtlCol="0">
            <a:spAutoFit/>
          </a:bodyPr>
          <a:lstStyle/>
          <a:p>
            <a:r>
              <a:rPr lang="en-GB" b="1" dirty="0">
                <a:solidFill>
                  <a:srgbClr val="FF0000"/>
                </a:solidFill>
              </a:rPr>
              <a:t>Button contents</a:t>
            </a:r>
          </a:p>
        </p:txBody>
      </p:sp>
      <p:sp>
        <p:nvSpPr>
          <p:cNvPr id="15" name="TextBox 14">
            <a:extLst>
              <a:ext uri="{FF2B5EF4-FFF2-40B4-BE49-F238E27FC236}">
                <a16:creationId xmlns:a16="http://schemas.microsoft.com/office/drawing/2014/main" id="{6747BEF9-2609-432A-B79F-7687D56962CF}"/>
              </a:ext>
            </a:extLst>
          </p:cNvPr>
          <p:cNvSpPr txBox="1"/>
          <p:nvPr/>
        </p:nvSpPr>
        <p:spPr>
          <a:xfrm>
            <a:off x="9597378" y="2558621"/>
            <a:ext cx="1749287" cy="369332"/>
          </a:xfrm>
          <a:prstGeom prst="rect">
            <a:avLst/>
          </a:prstGeom>
          <a:noFill/>
        </p:spPr>
        <p:txBody>
          <a:bodyPr wrap="square" rtlCol="0">
            <a:spAutoFit/>
          </a:bodyPr>
          <a:lstStyle/>
          <a:p>
            <a:r>
              <a:rPr lang="en-GB" b="1" dirty="0">
                <a:solidFill>
                  <a:srgbClr val="FF0000"/>
                </a:solidFill>
              </a:rPr>
              <a:t>Button content</a:t>
            </a:r>
          </a:p>
        </p:txBody>
      </p:sp>
      <p:sp>
        <p:nvSpPr>
          <p:cNvPr id="16" name="Rectangle 15">
            <a:extLst>
              <a:ext uri="{FF2B5EF4-FFF2-40B4-BE49-F238E27FC236}">
                <a16:creationId xmlns:a16="http://schemas.microsoft.com/office/drawing/2014/main" id="{ECB0B0DE-1209-4D8D-9067-037471C09011}"/>
              </a:ext>
            </a:extLst>
          </p:cNvPr>
          <p:cNvSpPr/>
          <p:nvPr/>
        </p:nvSpPr>
        <p:spPr>
          <a:xfrm>
            <a:off x="4064849" y="4374615"/>
            <a:ext cx="4694837" cy="4443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F731A5D5-1F10-4DC2-A372-9D63ADD7D714}"/>
              </a:ext>
            </a:extLst>
          </p:cNvPr>
          <p:cNvSpPr txBox="1"/>
          <p:nvPr/>
        </p:nvSpPr>
        <p:spPr>
          <a:xfrm>
            <a:off x="8772683" y="4412145"/>
            <a:ext cx="2094100" cy="369332"/>
          </a:xfrm>
          <a:prstGeom prst="rect">
            <a:avLst/>
          </a:prstGeom>
          <a:noFill/>
        </p:spPr>
        <p:txBody>
          <a:bodyPr wrap="square" rtlCol="0">
            <a:spAutoFit/>
          </a:bodyPr>
          <a:lstStyle/>
          <a:p>
            <a:r>
              <a:rPr lang="en-GB" b="1" dirty="0">
                <a:solidFill>
                  <a:srgbClr val="FF0000"/>
                </a:solidFill>
              </a:rPr>
              <a:t>Text Input content</a:t>
            </a:r>
          </a:p>
        </p:txBody>
      </p:sp>
      <p:sp>
        <p:nvSpPr>
          <p:cNvPr id="3" name="TextBox 2">
            <a:extLst>
              <a:ext uri="{FF2B5EF4-FFF2-40B4-BE49-F238E27FC236}">
                <a16:creationId xmlns:a16="http://schemas.microsoft.com/office/drawing/2014/main" id="{0F8AAB63-F34F-42ED-AAE7-B304B8D0285C}"/>
              </a:ext>
            </a:extLst>
          </p:cNvPr>
          <p:cNvSpPr txBox="1"/>
          <p:nvPr/>
        </p:nvSpPr>
        <p:spPr>
          <a:xfrm>
            <a:off x="1200670" y="6213922"/>
            <a:ext cx="10563565" cy="646331"/>
          </a:xfrm>
          <a:prstGeom prst="rect">
            <a:avLst/>
          </a:prstGeom>
          <a:noFill/>
        </p:spPr>
        <p:txBody>
          <a:bodyPr wrap="square" rtlCol="0">
            <a:spAutoFit/>
          </a:bodyPr>
          <a:lstStyle/>
          <a:p>
            <a:r>
              <a:rPr lang="en-GB" dirty="0"/>
              <a:t>Head, Title, Body, Button, Picture, everything must be defined using HTML tags. </a:t>
            </a:r>
            <a:r>
              <a:rPr lang="en-GB" b="1" dirty="0"/>
              <a:t>HTML tags</a:t>
            </a:r>
            <a:r>
              <a:rPr lang="en-GB" dirty="0"/>
              <a:t> are the hidden keywords within a web page that define how your web browser must format and display the content. </a:t>
            </a:r>
          </a:p>
        </p:txBody>
      </p:sp>
    </p:spTree>
    <p:extLst>
      <p:ext uri="{BB962C8B-B14F-4D97-AF65-F5344CB8AC3E}">
        <p14:creationId xmlns:p14="http://schemas.microsoft.com/office/powerpoint/2010/main" val="378700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additive="base">
                                        <p:cTn id="67" dur="500" fill="hold"/>
                                        <p:tgtEl>
                                          <p:spTgt spid="3"/>
                                        </p:tgtEl>
                                        <p:attrNameLst>
                                          <p:attrName>ppt_x</p:attrName>
                                        </p:attrNameLst>
                                      </p:cBhvr>
                                      <p:tavLst>
                                        <p:tav tm="0">
                                          <p:val>
                                            <p:strVal val="#ppt_x"/>
                                          </p:val>
                                        </p:tav>
                                        <p:tav tm="100000">
                                          <p:val>
                                            <p:strVal val="#ppt_x"/>
                                          </p:val>
                                        </p:tav>
                                      </p:tavLst>
                                    </p:anim>
                                    <p:anim calcmode="lin" valueType="num">
                                      <p:cBhvr additive="base">
                                        <p:cTn id="6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P spid="12" grpId="0" animBg="1"/>
      <p:bldP spid="13" grpId="0" animBg="1"/>
      <p:bldP spid="14" grpId="0"/>
      <p:bldP spid="15" grpId="0"/>
      <p:bldP spid="16" grpId="0" animBg="1"/>
      <p:bldP spid="17"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115B-B447-463C-9B43-893AAC19E2DD}"/>
              </a:ext>
            </a:extLst>
          </p:cNvPr>
          <p:cNvSpPr>
            <a:spLocks noGrp="1"/>
          </p:cNvSpPr>
          <p:nvPr>
            <p:ph type="title"/>
          </p:nvPr>
        </p:nvSpPr>
        <p:spPr>
          <a:xfrm>
            <a:off x="838200" y="500062"/>
            <a:ext cx="10515600" cy="1325563"/>
          </a:xfrm>
        </p:spPr>
        <p:txBody>
          <a:bodyPr/>
          <a:lstStyle/>
          <a:p>
            <a:r>
              <a:rPr lang="en-GB" dirty="0"/>
              <a:t>HTML Tags have two parts - a Opening Tag and a closing tag</a:t>
            </a:r>
          </a:p>
        </p:txBody>
      </p:sp>
      <p:sp>
        <p:nvSpPr>
          <p:cNvPr id="3" name="Content Placeholder 2">
            <a:extLst>
              <a:ext uri="{FF2B5EF4-FFF2-40B4-BE49-F238E27FC236}">
                <a16:creationId xmlns:a16="http://schemas.microsoft.com/office/drawing/2014/main" id="{8D39775F-5AE5-4C81-B45E-2E30BEFE85DD}"/>
              </a:ext>
            </a:extLst>
          </p:cNvPr>
          <p:cNvSpPr>
            <a:spLocks noGrp="1"/>
          </p:cNvSpPr>
          <p:nvPr>
            <p:ph idx="1"/>
          </p:nvPr>
        </p:nvSpPr>
        <p:spPr/>
        <p:txBody>
          <a:bodyPr>
            <a:normAutofit lnSpcReduction="10000"/>
          </a:bodyPr>
          <a:lstStyle/>
          <a:p>
            <a:pPr marL="0" indent="0">
              <a:buNone/>
            </a:pPr>
            <a:r>
              <a:rPr lang="en-GB" dirty="0"/>
              <a:t>Opening Tag     &lt;</a:t>
            </a:r>
            <a:r>
              <a:rPr lang="en-GB" dirty="0" err="1"/>
              <a:t>tagname</a:t>
            </a:r>
            <a:r>
              <a:rPr lang="en-GB" dirty="0"/>
              <a:t>&gt;</a:t>
            </a:r>
          </a:p>
          <a:p>
            <a:endParaRPr lang="en-GB" dirty="0"/>
          </a:p>
          <a:p>
            <a:pPr marL="0" indent="0">
              <a:buNone/>
            </a:pPr>
            <a:r>
              <a:rPr lang="en-GB" dirty="0"/>
              <a:t>Closing Tag       &lt;/</a:t>
            </a:r>
            <a:r>
              <a:rPr lang="en-GB" dirty="0" err="1"/>
              <a:t>tagname</a:t>
            </a:r>
            <a:r>
              <a:rPr lang="en-GB" dirty="0"/>
              <a:t>&gt;</a:t>
            </a:r>
          </a:p>
          <a:p>
            <a:endParaRPr lang="en-GB" dirty="0"/>
          </a:p>
          <a:p>
            <a:pPr marL="0" indent="0">
              <a:buNone/>
            </a:pPr>
            <a:r>
              <a:rPr lang="en-GB" dirty="0"/>
              <a:t>Example:</a:t>
            </a:r>
          </a:p>
          <a:p>
            <a:pPr marL="0" indent="0">
              <a:buNone/>
            </a:pPr>
            <a:r>
              <a:rPr lang="en-GB" dirty="0"/>
              <a:t>	&lt;head&gt;</a:t>
            </a:r>
          </a:p>
          <a:p>
            <a:pPr marL="0" indent="0">
              <a:buNone/>
            </a:pPr>
            <a:r>
              <a:rPr lang="en-GB" dirty="0"/>
              <a:t>	&lt;/head&gt;</a:t>
            </a:r>
          </a:p>
          <a:p>
            <a:pPr marL="0" indent="0">
              <a:buNone/>
            </a:pPr>
            <a:r>
              <a:rPr lang="en-GB" dirty="0"/>
              <a:t>	&lt;body&gt;</a:t>
            </a:r>
          </a:p>
          <a:p>
            <a:pPr marL="0" indent="0">
              <a:buNone/>
            </a:pPr>
            <a:r>
              <a:rPr lang="en-GB" dirty="0"/>
              <a:t>	&lt;/body&gt;</a:t>
            </a:r>
          </a:p>
          <a:p>
            <a:endParaRPr lang="en-GB" dirty="0"/>
          </a:p>
        </p:txBody>
      </p:sp>
      <p:sp>
        <p:nvSpPr>
          <p:cNvPr id="4" name="Slide Number Placeholder 3">
            <a:extLst>
              <a:ext uri="{FF2B5EF4-FFF2-40B4-BE49-F238E27FC236}">
                <a16:creationId xmlns:a16="http://schemas.microsoft.com/office/drawing/2014/main" id="{D846FC48-A5CD-4AF2-BC8F-0E7E6E93C6E3}"/>
              </a:ext>
            </a:extLst>
          </p:cNvPr>
          <p:cNvSpPr>
            <a:spLocks noGrp="1"/>
          </p:cNvSpPr>
          <p:nvPr>
            <p:ph type="sldNum" sz="quarter" idx="12"/>
          </p:nvPr>
        </p:nvSpPr>
        <p:spPr/>
        <p:txBody>
          <a:bodyPr/>
          <a:lstStyle/>
          <a:p>
            <a:fld id="{C24C3C9D-6F1A-4956-9A69-650EC14FCC85}" type="slidenum">
              <a:rPr lang="en-GB" smtClean="0"/>
              <a:t>24</a:t>
            </a:fld>
            <a:endParaRPr lang="en-GB"/>
          </a:p>
        </p:txBody>
      </p:sp>
    </p:spTree>
    <p:extLst>
      <p:ext uri="{BB962C8B-B14F-4D97-AF65-F5344CB8AC3E}">
        <p14:creationId xmlns:p14="http://schemas.microsoft.com/office/powerpoint/2010/main" val="125286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77F8-E3A7-4BAA-9F8F-FE0F740C35F9}"/>
              </a:ext>
            </a:extLst>
          </p:cNvPr>
          <p:cNvSpPr>
            <a:spLocks noGrp="1"/>
          </p:cNvSpPr>
          <p:nvPr>
            <p:ph type="title"/>
          </p:nvPr>
        </p:nvSpPr>
        <p:spPr/>
        <p:txBody>
          <a:bodyPr/>
          <a:lstStyle/>
          <a:p>
            <a:r>
              <a:rPr lang="en-GB" dirty="0"/>
              <a:t>Basic structure of an HTML document</a:t>
            </a:r>
          </a:p>
        </p:txBody>
      </p:sp>
      <p:sp>
        <p:nvSpPr>
          <p:cNvPr id="3" name="Content Placeholder 2">
            <a:extLst>
              <a:ext uri="{FF2B5EF4-FFF2-40B4-BE49-F238E27FC236}">
                <a16:creationId xmlns:a16="http://schemas.microsoft.com/office/drawing/2014/main" id="{961FF6A8-3A20-4D17-8A5E-36541BB6806E}"/>
              </a:ext>
            </a:extLst>
          </p:cNvPr>
          <p:cNvSpPr>
            <a:spLocks noGrp="1"/>
          </p:cNvSpPr>
          <p:nvPr>
            <p:ph idx="1"/>
          </p:nvPr>
        </p:nvSpPr>
        <p:spPr/>
        <p:txBody>
          <a:bodyPr>
            <a:normAutofit fontScale="92500" lnSpcReduction="20000"/>
          </a:bodyPr>
          <a:lstStyle/>
          <a:p>
            <a:pPr marL="0" indent="0">
              <a:buNone/>
            </a:pPr>
            <a:r>
              <a:rPr lang="en-GB" dirty="0"/>
              <a:t>&lt;html&gt;</a:t>
            </a:r>
          </a:p>
          <a:p>
            <a:pPr marL="0" indent="0">
              <a:buNone/>
            </a:pPr>
            <a:r>
              <a:rPr lang="en-GB" dirty="0"/>
              <a:t>&lt;head&gt;</a:t>
            </a:r>
          </a:p>
          <a:p>
            <a:pPr marL="0" indent="0">
              <a:buNone/>
            </a:pPr>
            <a:r>
              <a:rPr lang="en-GB" dirty="0"/>
              <a:t>	&lt;title&gt; This is my first web site &lt;/title&gt;</a:t>
            </a:r>
          </a:p>
          <a:p>
            <a:pPr marL="0" indent="0">
              <a:buNone/>
            </a:pPr>
            <a:r>
              <a:rPr lang="en-GB" dirty="0"/>
              <a:t>&lt;/head&gt;</a:t>
            </a:r>
          </a:p>
          <a:p>
            <a:pPr marL="0" indent="0">
              <a:buNone/>
            </a:pPr>
            <a:endParaRPr lang="en-GB" dirty="0"/>
          </a:p>
          <a:p>
            <a:pPr marL="0" indent="0">
              <a:buNone/>
            </a:pPr>
            <a:r>
              <a:rPr lang="en-GB" dirty="0"/>
              <a:t>&lt;body&gt;</a:t>
            </a:r>
          </a:p>
          <a:p>
            <a:pPr marL="0" indent="0">
              <a:buNone/>
            </a:pPr>
            <a:r>
              <a:rPr lang="en-GB" dirty="0"/>
              <a:t>	&lt;h1&gt; Hello world &lt;/h1&gt;</a:t>
            </a:r>
          </a:p>
          <a:p>
            <a:pPr marL="0" indent="0">
              <a:buNone/>
            </a:pPr>
            <a:r>
              <a:rPr lang="en-GB" dirty="0"/>
              <a:t>	other contents…………..</a:t>
            </a:r>
          </a:p>
          <a:p>
            <a:pPr marL="0" indent="0">
              <a:buNone/>
            </a:pPr>
            <a:r>
              <a:rPr lang="en-GB" dirty="0"/>
              <a:t>&lt;/body&gt;</a:t>
            </a:r>
          </a:p>
          <a:p>
            <a:pPr marL="0" indent="0">
              <a:buNone/>
            </a:pPr>
            <a:r>
              <a:rPr lang="en-GB" dirty="0"/>
              <a:t>&lt;/html&gt;</a:t>
            </a:r>
          </a:p>
        </p:txBody>
      </p:sp>
      <p:sp>
        <p:nvSpPr>
          <p:cNvPr id="4" name="Slide Number Placeholder 3">
            <a:extLst>
              <a:ext uri="{FF2B5EF4-FFF2-40B4-BE49-F238E27FC236}">
                <a16:creationId xmlns:a16="http://schemas.microsoft.com/office/drawing/2014/main" id="{1204E15B-FD32-4DE5-B2FA-55DE960462F7}"/>
              </a:ext>
            </a:extLst>
          </p:cNvPr>
          <p:cNvSpPr>
            <a:spLocks noGrp="1"/>
          </p:cNvSpPr>
          <p:nvPr>
            <p:ph type="sldNum" sz="quarter" idx="12"/>
          </p:nvPr>
        </p:nvSpPr>
        <p:spPr/>
        <p:txBody>
          <a:bodyPr/>
          <a:lstStyle/>
          <a:p>
            <a:fld id="{C24C3C9D-6F1A-4956-9A69-650EC14FCC85}" type="slidenum">
              <a:rPr lang="en-GB" smtClean="0"/>
              <a:t>25</a:t>
            </a:fld>
            <a:endParaRPr lang="en-GB"/>
          </a:p>
        </p:txBody>
      </p:sp>
    </p:spTree>
    <p:extLst>
      <p:ext uri="{BB962C8B-B14F-4D97-AF65-F5344CB8AC3E}">
        <p14:creationId xmlns:p14="http://schemas.microsoft.com/office/powerpoint/2010/main" val="193676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F99D-4820-4DBF-9F1D-35255FA5B6CE}"/>
              </a:ext>
            </a:extLst>
          </p:cNvPr>
          <p:cNvSpPr>
            <a:spLocks noGrp="1"/>
          </p:cNvSpPr>
          <p:nvPr>
            <p:ph type="title"/>
          </p:nvPr>
        </p:nvSpPr>
        <p:spPr/>
        <p:txBody>
          <a:bodyPr/>
          <a:lstStyle/>
          <a:p>
            <a:r>
              <a:rPr lang="en-GB" dirty="0"/>
              <a:t>Writing Code in any languages</a:t>
            </a:r>
          </a:p>
        </p:txBody>
      </p:sp>
      <p:sp>
        <p:nvSpPr>
          <p:cNvPr id="3" name="Content Placeholder 2">
            <a:extLst>
              <a:ext uri="{FF2B5EF4-FFF2-40B4-BE49-F238E27FC236}">
                <a16:creationId xmlns:a16="http://schemas.microsoft.com/office/drawing/2014/main" id="{1106540E-0070-43D0-80A5-337FF66A1B88}"/>
              </a:ext>
            </a:extLst>
          </p:cNvPr>
          <p:cNvSpPr>
            <a:spLocks noGrp="1"/>
          </p:cNvSpPr>
          <p:nvPr>
            <p:ph idx="1"/>
          </p:nvPr>
        </p:nvSpPr>
        <p:spPr/>
        <p:txBody>
          <a:bodyPr/>
          <a:lstStyle/>
          <a:p>
            <a:pPr marL="0" indent="0">
              <a:buNone/>
            </a:pPr>
            <a:r>
              <a:rPr lang="en-GB" dirty="0"/>
              <a:t>Two very important things to remember when writing code :</a:t>
            </a:r>
          </a:p>
          <a:p>
            <a:endParaRPr lang="en-GB" dirty="0"/>
          </a:p>
          <a:p>
            <a:r>
              <a:rPr lang="en-GB" dirty="0"/>
              <a:t>Commenting (Human Readable Descriptions inside code - make code maintenance much easier, as well as helping make finding bugs faster)</a:t>
            </a:r>
          </a:p>
          <a:p>
            <a:r>
              <a:rPr lang="en-GB" dirty="0"/>
              <a:t>Indenting (</a:t>
            </a:r>
            <a:r>
              <a:rPr lang="en-GB" b="1" dirty="0"/>
              <a:t>Indentation</a:t>
            </a:r>
            <a:r>
              <a:rPr lang="en-GB" dirty="0"/>
              <a:t> helps to convey a better structure of a </a:t>
            </a:r>
            <a:r>
              <a:rPr lang="en-GB" b="1" dirty="0"/>
              <a:t>program</a:t>
            </a:r>
            <a:r>
              <a:rPr lang="en-GB" dirty="0"/>
              <a:t> to the readers)</a:t>
            </a:r>
          </a:p>
        </p:txBody>
      </p:sp>
      <p:sp>
        <p:nvSpPr>
          <p:cNvPr id="4" name="Slide Number Placeholder 3">
            <a:extLst>
              <a:ext uri="{FF2B5EF4-FFF2-40B4-BE49-F238E27FC236}">
                <a16:creationId xmlns:a16="http://schemas.microsoft.com/office/drawing/2014/main" id="{A45F2CDB-8AFD-4573-A9A7-B20649853AA4}"/>
              </a:ext>
            </a:extLst>
          </p:cNvPr>
          <p:cNvSpPr>
            <a:spLocks noGrp="1"/>
          </p:cNvSpPr>
          <p:nvPr>
            <p:ph type="sldNum" sz="quarter" idx="12"/>
          </p:nvPr>
        </p:nvSpPr>
        <p:spPr/>
        <p:txBody>
          <a:bodyPr/>
          <a:lstStyle/>
          <a:p>
            <a:fld id="{C24C3C9D-6F1A-4956-9A69-650EC14FCC85}" type="slidenum">
              <a:rPr lang="en-GB" smtClean="0"/>
              <a:t>26</a:t>
            </a:fld>
            <a:endParaRPr lang="en-GB"/>
          </a:p>
        </p:txBody>
      </p:sp>
    </p:spTree>
    <p:extLst>
      <p:ext uri="{BB962C8B-B14F-4D97-AF65-F5344CB8AC3E}">
        <p14:creationId xmlns:p14="http://schemas.microsoft.com/office/powerpoint/2010/main" val="3950004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70C1-E565-4C54-A48F-616824438919}"/>
              </a:ext>
            </a:extLst>
          </p:cNvPr>
          <p:cNvSpPr>
            <a:spLocks noGrp="1"/>
          </p:cNvSpPr>
          <p:nvPr>
            <p:ph type="title"/>
          </p:nvPr>
        </p:nvSpPr>
        <p:spPr>
          <a:xfrm>
            <a:off x="838200" y="901148"/>
            <a:ext cx="10515600" cy="789540"/>
          </a:xfrm>
        </p:spPr>
        <p:txBody>
          <a:bodyPr>
            <a:normAutofit fontScale="90000"/>
          </a:bodyPr>
          <a:lstStyle/>
          <a:p>
            <a:r>
              <a:rPr lang="en-GB" dirty="0"/>
              <a:t>Commenting (write anything between </a:t>
            </a:r>
            <a:r>
              <a:rPr lang="en-GB" dirty="0">
                <a:solidFill>
                  <a:srgbClr val="FF0000"/>
                </a:solidFill>
              </a:rPr>
              <a:t>&lt;!--</a:t>
            </a:r>
            <a:r>
              <a:rPr lang="en-GB" dirty="0"/>
              <a:t> and </a:t>
            </a:r>
            <a:r>
              <a:rPr lang="en-GB" dirty="0">
                <a:solidFill>
                  <a:srgbClr val="FF0000"/>
                </a:solidFill>
                <a:sym typeface="Wingdings" panose="05000000000000000000" pitchFamily="2" charset="2"/>
              </a:rPr>
              <a:t>--&gt;</a:t>
            </a:r>
            <a:r>
              <a:rPr lang="en-GB" dirty="0">
                <a:sym typeface="Wingdings" panose="05000000000000000000" pitchFamily="2" charset="2"/>
              </a:rPr>
              <a:t>)</a:t>
            </a:r>
            <a:endParaRPr lang="en-GB" dirty="0"/>
          </a:p>
        </p:txBody>
      </p:sp>
      <p:sp>
        <p:nvSpPr>
          <p:cNvPr id="4" name="Slide Number Placeholder 3">
            <a:extLst>
              <a:ext uri="{FF2B5EF4-FFF2-40B4-BE49-F238E27FC236}">
                <a16:creationId xmlns:a16="http://schemas.microsoft.com/office/drawing/2014/main" id="{028CB129-FC23-4A9C-A792-660BB467B55E}"/>
              </a:ext>
            </a:extLst>
          </p:cNvPr>
          <p:cNvSpPr>
            <a:spLocks noGrp="1"/>
          </p:cNvSpPr>
          <p:nvPr>
            <p:ph type="sldNum" sz="quarter" idx="12"/>
          </p:nvPr>
        </p:nvSpPr>
        <p:spPr/>
        <p:txBody>
          <a:bodyPr/>
          <a:lstStyle/>
          <a:p>
            <a:fld id="{C24C3C9D-6F1A-4956-9A69-650EC14FCC85}" type="slidenum">
              <a:rPr lang="en-GB" smtClean="0"/>
              <a:t>27</a:t>
            </a:fld>
            <a:endParaRPr lang="en-GB"/>
          </a:p>
        </p:txBody>
      </p:sp>
      <p:sp>
        <p:nvSpPr>
          <p:cNvPr id="5" name="Content Placeholder 2">
            <a:extLst>
              <a:ext uri="{FF2B5EF4-FFF2-40B4-BE49-F238E27FC236}">
                <a16:creationId xmlns:a16="http://schemas.microsoft.com/office/drawing/2014/main" id="{FF67D863-5FB0-4892-BE4A-DF31088B720D}"/>
              </a:ext>
            </a:extLst>
          </p:cNvPr>
          <p:cNvSpPr>
            <a:spLocks noGrp="1"/>
          </p:cNvSpPr>
          <p:nvPr>
            <p:ph idx="1"/>
          </p:nvPr>
        </p:nvSpPr>
        <p:spPr/>
        <p:txBody>
          <a:bodyPr>
            <a:normAutofit fontScale="92500" lnSpcReduction="20000"/>
          </a:bodyPr>
          <a:lstStyle/>
          <a:p>
            <a:pPr marL="0" indent="0">
              <a:buNone/>
            </a:pPr>
            <a:r>
              <a:rPr lang="en-GB" dirty="0"/>
              <a:t>&lt;html&gt;</a:t>
            </a:r>
          </a:p>
          <a:p>
            <a:pPr marL="0" indent="0">
              <a:buNone/>
            </a:pPr>
            <a:r>
              <a:rPr lang="en-GB" dirty="0"/>
              <a:t>&lt;head&gt;</a:t>
            </a:r>
          </a:p>
          <a:p>
            <a:pPr marL="0" indent="0">
              <a:buNone/>
            </a:pPr>
            <a:r>
              <a:rPr lang="en-GB" dirty="0"/>
              <a:t>	&lt;title&gt; This is my first web site &lt;/title&gt;</a:t>
            </a:r>
          </a:p>
          <a:p>
            <a:pPr marL="0" indent="0">
              <a:buNone/>
            </a:pPr>
            <a:r>
              <a:rPr lang="en-GB" dirty="0"/>
              <a:t>&lt;/head&gt;</a:t>
            </a:r>
          </a:p>
          <a:p>
            <a:pPr marL="0" indent="0">
              <a:buNone/>
            </a:pPr>
            <a:endParaRPr lang="en-GB" dirty="0"/>
          </a:p>
          <a:p>
            <a:pPr marL="0" indent="0">
              <a:buNone/>
            </a:pPr>
            <a:r>
              <a:rPr lang="en-GB" dirty="0"/>
              <a:t>&lt;body&gt;</a:t>
            </a:r>
          </a:p>
          <a:p>
            <a:pPr marL="0" indent="0">
              <a:buNone/>
            </a:pPr>
            <a:r>
              <a:rPr lang="en-GB" dirty="0"/>
              <a:t>	&lt;!-- This is a comment </a:t>
            </a:r>
            <a:r>
              <a:rPr lang="en-GB" dirty="0">
                <a:sym typeface="Wingdings" panose="05000000000000000000" pitchFamily="2" charset="2"/>
              </a:rPr>
              <a:t>--&gt;</a:t>
            </a:r>
            <a:endParaRPr lang="en-GB" dirty="0"/>
          </a:p>
          <a:p>
            <a:pPr marL="0" indent="0">
              <a:buNone/>
            </a:pPr>
            <a:r>
              <a:rPr lang="en-GB" dirty="0"/>
              <a:t>	&lt;h1&gt; Hello world &lt;/h1&gt;</a:t>
            </a:r>
          </a:p>
          <a:p>
            <a:pPr marL="0" indent="0">
              <a:buNone/>
            </a:pPr>
            <a:r>
              <a:rPr lang="en-GB" dirty="0"/>
              <a:t>&lt;/body&gt;</a:t>
            </a:r>
          </a:p>
          <a:p>
            <a:pPr marL="0" indent="0">
              <a:buNone/>
            </a:pPr>
            <a:r>
              <a:rPr lang="en-GB" dirty="0"/>
              <a:t>&lt;/html&gt;</a:t>
            </a:r>
          </a:p>
        </p:txBody>
      </p:sp>
    </p:spTree>
    <p:extLst>
      <p:ext uri="{BB962C8B-B14F-4D97-AF65-F5344CB8AC3E}">
        <p14:creationId xmlns:p14="http://schemas.microsoft.com/office/powerpoint/2010/main" val="3069356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AE994-DA54-430D-AB62-A88B4AB64EE6}"/>
              </a:ext>
            </a:extLst>
          </p:cNvPr>
          <p:cNvSpPr>
            <a:spLocks noGrp="1"/>
          </p:cNvSpPr>
          <p:nvPr>
            <p:ph type="title"/>
          </p:nvPr>
        </p:nvSpPr>
        <p:spPr/>
        <p:txBody>
          <a:bodyPr/>
          <a:lstStyle/>
          <a:p>
            <a:r>
              <a:rPr lang="en-GB" dirty="0"/>
              <a:t>Quick test - Identify the comment in this code</a:t>
            </a:r>
          </a:p>
        </p:txBody>
      </p:sp>
      <p:sp>
        <p:nvSpPr>
          <p:cNvPr id="3" name="Content Placeholder 2">
            <a:extLst>
              <a:ext uri="{FF2B5EF4-FFF2-40B4-BE49-F238E27FC236}">
                <a16:creationId xmlns:a16="http://schemas.microsoft.com/office/drawing/2014/main" id="{76DEA999-7A7C-455A-AD30-602B2F2EAA00}"/>
              </a:ext>
            </a:extLst>
          </p:cNvPr>
          <p:cNvSpPr>
            <a:spLocks noGrp="1"/>
          </p:cNvSpPr>
          <p:nvPr>
            <p:ph idx="1"/>
          </p:nvPr>
        </p:nvSpPr>
        <p:spPr/>
        <p:txBody>
          <a:bodyPr>
            <a:normAutofit fontScale="85000" lnSpcReduction="20000"/>
          </a:bodyPr>
          <a:lstStyle/>
          <a:p>
            <a:pPr marL="0" indent="0">
              <a:buNone/>
            </a:pPr>
            <a:r>
              <a:rPr lang="en-GB" dirty="0"/>
              <a:t>&lt;html&gt;</a:t>
            </a:r>
          </a:p>
          <a:p>
            <a:pPr marL="0" indent="0">
              <a:buNone/>
            </a:pPr>
            <a:r>
              <a:rPr lang="en-GB" dirty="0"/>
              <a:t>&lt;head&gt;</a:t>
            </a:r>
          </a:p>
          <a:p>
            <a:pPr marL="0" indent="0">
              <a:buNone/>
            </a:pPr>
            <a:r>
              <a:rPr lang="en-GB" dirty="0"/>
              <a:t>	&lt;title&gt; This is my first web site &lt;/title&gt;</a:t>
            </a:r>
          </a:p>
          <a:p>
            <a:pPr marL="0" indent="0">
              <a:buNone/>
            </a:pPr>
            <a:r>
              <a:rPr lang="en-GB" dirty="0"/>
              <a:t>&lt;/head&gt;</a:t>
            </a:r>
          </a:p>
          <a:p>
            <a:pPr marL="0" indent="0">
              <a:buNone/>
            </a:pPr>
            <a:endParaRPr lang="en-GB" dirty="0"/>
          </a:p>
          <a:p>
            <a:pPr marL="0" indent="0">
              <a:buNone/>
            </a:pPr>
            <a:r>
              <a:rPr lang="en-GB" dirty="0"/>
              <a:t>&lt;body&gt;</a:t>
            </a:r>
          </a:p>
          <a:p>
            <a:pPr marL="0" indent="0">
              <a:buNone/>
            </a:pPr>
            <a:r>
              <a:rPr lang="en-GB" dirty="0"/>
              <a:t>	 &lt;h2&gt; h1 is a very useful tag </a:t>
            </a:r>
            <a:r>
              <a:rPr lang="en-GB" dirty="0">
                <a:sym typeface="Wingdings" panose="05000000000000000000" pitchFamily="2" charset="2"/>
              </a:rPr>
              <a:t>&lt;/h2&gt;</a:t>
            </a:r>
            <a:endParaRPr lang="en-GB" dirty="0"/>
          </a:p>
          <a:p>
            <a:pPr marL="0" indent="0">
              <a:buNone/>
            </a:pPr>
            <a:r>
              <a:rPr lang="en-GB" dirty="0"/>
              <a:t>	&lt;!-- h1 is a very useful tag </a:t>
            </a:r>
            <a:r>
              <a:rPr lang="en-GB" dirty="0">
                <a:sym typeface="Wingdings" panose="05000000000000000000" pitchFamily="2" charset="2"/>
              </a:rPr>
              <a:t>--&gt;</a:t>
            </a:r>
            <a:endParaRPr lang="en-GB" dirty="0"/>
          </a:p>
          <a:p>
            <a:pPr marL="0" indent="0">
              <a:buNone/>
            </a:pPr>
            <a:r>
              <a:rPr lang="en-GB" dirty="0"/>
              <a:t>	&lt;h1&gt; Hello world &lt;/h1&gt;</a:t>
            </a:r>
          </a:p>
          <a:p>
            <a:pPr marL="0" indent="0">
              <a:buNone/>
            </a:pPr>
            <a:r>
              <a:rPr lang="en-GB" dirty="0"/>
              <a:t>&lt;/body&gt;</a:t>
            </a:r>
          </a:p>
          <a:p>
            <a:pPr marL="0" indent="0">
              <a:buNone/>
            </a:pPr>
            <a:r>
              <a:rPr lang="en-GB" dirty="0"/>
              <a:t>&lt;/html&gt;</a:t>
            </a:r>
          </a:p>
        </p:txBody>
      </p:sp>
      <p:sp>
        <p:nvSpPr>
          <p:cNvPr id="4" name="Slide Number Placeholder 3">
            <a:extLst>
              <a:ext uri="{FF2B5EF4-FFF2-40B4-BE49-F238E27FC236}">
                <a16:creationId xmlns:a16="http://schemas.microsoft.com/office/drawing/2014/main" id="{97EFA8BD-655B-4EAA-8237-29D9A666259F}"/>
              </a:ext>
            </a:extLst>
          </p:cNvPr>
          <p:cNvSpPr>
            <a:spLocks noGrp="1"/>
          </p:cNvSpPr>
          <p:nvPr>
            <p:ph type="sldNum" sz="quarter" idx="12"/>
          </p:nvPr>
        </p:nvSpPr>
        <p:spPr/>
        <p:txBody>
          <a:bodyPr/>
          <a:lstStyle/>
          <a:p>
            <a:fld id="{C24C3C9D-6F1A-4956-9A69-650EC14FCC85}" type="slidenum">
              <a:rPr lang="en-GB" smtClean="0"/>
              <a:t>28</a:t>
            </a:fld>
            <a:endParaRPr lang="en-GB"/>
          </a:p>
        </p:txBody>
      </p:sp>
    </p:spTree>
    <p:extLst>
      <p:ext uri="{BB962C8B-B14F-4D97-AF65-F5344CB8AC3E}">
        <p14:creationId xmlns:p14="http://schemas.microsoft.com/office/powerpoint/2010/main" val="4146585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A576A-2538-40CF-BA90-54AB3ED55602}"/>
              </a:ext>
            </a:extLst>
          </p:cNvPr>
          <p:cNvSpPr>
            <a:spLocks noGrp="1"/>
          </p:cNvSpPr>
          <p:nvPr>
            <p:ph type="title"/>
          </p:nvPr>
        </p:nvSpPr>
        <p:spPr/>
        <p:txBody>
          <a:bodyPr>
            <a:normAutofit fontScale="90000"/>
          </a:bodyPr>
          <a:lstStyle/>
          <a:p>
            <a:r>
              <a:rPr lang="en-GB" dirty="0"/>
              <a:t>Indenting - the placement of text farther to the right, or left, to separate it from surrounding text</a:t>
            </a:r>
          </a:p>
        </p:txBody>
      </p:sp>
      <p:sp>
        <p:nvSpPr>
          <p:cNvPr id="4" name="Slide Number Placeholder 3">
            <a:extLst>
              <a:ext uri="{FF2B5EF4-FFF2-40B4-BE49-F238E27FC236}">
                <a16:creationId xmlns:a16="http://schemas.microsoft.com/office/drawing/2014/main" id="{71FDF751-70AC-4B28-98A6-B7C743BDA7CD}"/>
              </a:ext>
            </a:extLst>
          </p:cNvPr>
          <p:cNvSpPr>
            <a:spLocks noGrp="1"/>
          </p:cNvSpPr>
          <p:nvPr>
            <p:ph type="sldNum" sz="quarter" idx="12"/>
          </p:nvPr>
        </p:nvSpPr>
        <p:spPr/>
        <p:txBody>
          <a:bodyPr/>
          <a:lstStyle/>
          <a:p>
            <a:fld id="{C24C3C9D-6F1A-4956-9A69-650EC14FCC85}" type="slidenum">
              <a:rPr lang="en-GB" smtClean="0"/>
              <a:t>29</a:t>
            </a:fld>
            <a:endParaRPr lang="en-GB"/>
          </a:p>
        </p:txBody>
      </p:sp>
      <p:sp>
        <p:nvSpPr>
          <p:cNvPr id="5" name="Content Placeholder 2">
            <a:extLst>
              <a:ext uri="{FF2B5EF4-FFF2-40B4-BE49-F238E27FC236}">
                <a16:creationId xmlns:a16="http://schemas.microsoft.com/office/drawing/2014/main" id="{6E78BA29-DA79-4502-986B-8EBE49540BF3}"/>
              </a:ext>
            </a:extLst>
          </p:cNvPr>
          <p:cNvSpPr>
            <a:spLocks noGrp="1"/>
          </p:cNvSpPr>
          <p:nvPr>
            <p:ph idx="1"/>
          </p:nvPr>
        </p:nvSpPr>
        <p:spPr>
          <a:xfrm>
            <a:off x="838200" y="1686346"/>
            <a:ext cx="10515600" cy="5088835"/>
          </a:xfrm>
        </p:spPr>
        <p:txBody>
          <a:bodyPr>
            <a:normAutofit fontScale="62500" lnSpcReduction="20000"/>
          </a:bodyPr>
          <a:lstStyle/>
          <a:p>
            <a:pPr marL="0" indent="0">
              <a:buNone/>
            </a:pPr>
            <a:r>
              <a:rPr lang="en-GB" dirty="0"/>
              <a:t>&lt;html&gt;</a:t>
            </a:r>
          </a:p>
          <a:p>
            <a:pPr marL="0" indent="0">
              <a:buNone/>
            </a:pPr>
            <a:r>
              <a:rPr lang="en-GB" dirty="0"/>
              <a:t>&lt;head&gt;</a:t>
            </a:r>
          </a:p>
          <a:p>
            <a:pPr marL="0" indent="0">
              <a:buNone/>
            </a:pPr>
            <a:r>
              <a:rPr lang="en-GB" dirty="0"/>
              <a:t>	&lt;title&gt; This is my first web site &lt;/title&gt;</a:t>
            </a:r>
          </a:p>
          <a:p>
            <a:pPr marL="0" indent="0">
              <a:buNone/>
            </a:pPr>
            <a:r>
              <a:rPr lang="en-GB" dirty="0"/>
              <a:t>&lt;/head&gt;</a:t>
            </a:r>
          </a:p>
          <a:p>
            <a:pPr marL="0" indent="0">
              <a:buNone/>
            </a:pPr>
            <a:endParaRPr lang="en-GB" dirty="0"/>
          </a:p>
          <a:p>
            <a:pPr marL="0" indent="0">
              <a:buNone/>
            </a:pPr>
            <a:r>
              <a:rPr lang="en-GB" dirty="0"/>
              <a:t>&lt;body&gt;</a:t>
            </a:r>
          </a:p>
          <a:p>
            <a:pPr marL="0" indent="0">
              <a:buNone/>
            </a:pPr>
            <a:r>
              <a:rPr lang="en-GB" dirty="0"/>
              <a:t>           	&lt;!-- This is a comment </a:t>
            </a:r>
            <a:r>
              <a:rPr lang="en-GB" dirty="0">
                <a:sym typeface="Wingdings" panose="05000000000000000000" pitchFamily="2" charset="2"/>
              </a:rPr>
              <a:t>--&gt;</a:t>
            </a:r>
            <a:endParaRPr lang="en-GB" dirty="0"/>
          </a:p>
          <a:p>
            <a:pPr marL="0" indent="0">
              <a:buNone/>
            </a:pPr>
            <a:r>
              <a:rPr lang="en-GB" dirty="0"/>
              <a:t>	&lt;h1&gt; Hello world &lt;/h1&gt;</a:t>
            </a:r>
          </a:p>
          <a:p>
            <a:pPr marL="0" indent="0">
              <a:buNone/>
            </a:pPr>
            <a:r>
              <a:rPr lang="en-GB" dirty="0"/>
              <a:t>	&lt;p&gt; </a:t>
            </a:r>
          </a:p>
          <a:p>
            <a:pPr marL="0" indent="0">
              <a:buNone/>
            </a:pPr>
            <a:r>
              <a:rPr lang="en-GB" dirty="0"/>
              <a:t>		 This article is about the capital city. </a:t>
            </a:r>
          </a:p>
          <a:p>
            <a:pPr marL="0" indent="0">
              <a:buNone/>
            </a:pPr>
            <a:endParaRPr lang="en-GB" dirty="0"/>
          </a:p>
          <a:p>
            <a:pPr marL="0" indent="0">
              <a:buNone/>
            </a:pPr>
            <a:r>
              <a:rPr lang="en-GB" dirty="0"/>
              <a:t>		London is the capital and most populous city of England and the United Kingdom. 	</a:t>
            </a:r>
          </a:p>
          <a:p>
            <a:pPr marL="0" indent="0">
              <a:buNone/>
            </a:pPr>
            <a:r>
              <a:rPr lang="en-GB" dirty="0"/>
              <a:t>	&lt;/p&gt;	</a:t>
            </a:r>
          </a:p>
          <a:p>
            <a:pPr marL="0" indent="0">
              <a:buNone/>
            </a:pPr>
            <a:r>
              <a:rPr lang="en-GB" dirty="0"/>
              <a:t>&lt;/body&gt;</a:t>
            </a:r>
          </a:p>
          <a:p>
            <a:pPr marL="0" indent="0">
              <a:buNone/>
            </a:pPr>
            <a:r>
              <a:rPr lang="en-GB" dirty="0"/>
              <a:t>&lt;/html&gt;</a:t>
            </a:r>
          </a:p>
        </p:txBody>
      </p:sp>
      <p:pic>
        <p:nvPicPr>
          <p:cNvPr id="3" name="Picture 2">
            <a:extLst>
              <a:ext uri="{FF2B5EF4-FFF2-40B4-BE49-F238E27FC236}">
                <a16:creationId xmlns:a16="http://schemas.microsoft.com/office/drawing/2014/main" id="{36FF7372-30DC-49F9-8000-A07832D9E28A}"/>
              </a:ext>
            </a:extLst>
          </p:cNvPr>
          <p:cNvPicPr>
            <a:picLocks noChangeAspect="1"/>
          </p:cNvPicPr>
          <p:nvPr/>
        </p:nvPicPr>
        <p:blipFill>
          <a:blip r:embed="rId2"/>
          <a:stretch>
            <a:fillRect/>
          </a:stretch>
        </p:blipFill>
        <p:spPr>
          <a:xfrm>
            <a:off x="9127752" y="1851301"/>
            <a:ext cx="2686050" cy="1704975"/>
          </a:xfrm>
          <a:prstGeom prst="rect">
            <a:avLst/>
          </a:prstGeom>
        </p:spPr>
      </p:pic>
    </p:spTree>
    <p:extLst>
      <p:ext uri="{BB962C8B-B14F-4D97-AF65-F5344CB8AC3E}">
        <p14:creationId xmlns:p14="http://schemas.microsoft.com/office/powerpoint/2010/main" val="2564624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19A92-8A22-4692-9ED0-554CF499F8B7}"/>
              </a:ext>
            </a:extLst>
          </p:cNvPr>
          <p:cNvSpPr>
            <a:spLocks noGrp="1"/>
          </p:cNvSpPr>
          <p:nvPr>
            <p:ph type="title"/>
          </p:nvPr>
        </p:nvSpPr>
        <p:spPr/>
        <p:txBody>
          <a:bodyPr/>
          <a:lstStyle/>
          <a:p>
            <a:r>
              <a:rPr lang="en-GB" dirty="0"/>
              <a:t>CT4009 - Tutors</a:t>
            </a:r>
          </a:p>
        </p:txBody>
      </p:sp>
      <p:sp>
        <p:nvSpPr>
          <p:cNvPr id="3" name="Content Placeholder 2">
            <a:extLst>
              <a:ext uri="{FF2B5EF4-FFF2-40B4-BE49-F238E27FC236}">
                <a16:creationId xmlns:a16="http://schemas.microsoft.com/office/drawing/2014/main" id="{E3D8C3F5-BFCD-497C-BAB4-A56B2A2E29DB}"/>
              </a:ext>
            </a:extLst>
          </p:cNvPr>
          <p:cNvSpPr>
            <a:spLocks noGrp="1"/>
          </p:cNvSpPr>
          <p:nvPr>
            <p:ph idx="1"/>
          </p:nvPr>
        </p:nvSpPr>
        <p:spPr>
          <a:xfrm>
            <a:off x="838200" y="1316182"/>
            <a:ext cx="10515600" cy="4860781"/>
          </a:xfrm>
        </p:spPr>
        <p:txBody>
          <a:bodyPr>
            <a:normAutofit fontScale="47500" lnSpcReduction="20000"/>
          </a:bodyPr>
          <a:lstStyle/>
          <a:p>
            <a:r>
              <a:rPr lang="en-GB" sz="4000" b="1" dirty="0"/>
              <a:t>Billy </a:t>
            </a:r>
            <a:r>
              <a:rPr lang="en-GB" sz="4000" b="1" dirty="0" err="1"/>
              <a:t>McQueer</a:t>
            </a:r>
            <a:endParaRPr lang="en-GB" sz="4000" b="1" dirty="0"/>
          </a:p>
          <a:p>
            <a:pPr lvl="1"/>
            <a:r>
              <a:rPr lang="en-GB" sz="3800" dirty="0"/>
              <a:t>(will deliver lectures from week1-8 in first semester)</a:t>
            </a:r>
          </a:p>
          <a:p>
            <a:r>
              <a:rPr lang="en-GB" sz="4000" b="1" dirty="0"/>
              <a:t>Abu Alam </a:t>
            </a:r>
            <a:r>
              <a:rPr lang="en-GB" sz="4000" dirty="0"/>
              <a:t>(Module Leader) - This is your first point of contact</a:t>
            </a:r>
          </a:p>
          <a:p>
            <a:pPr lvl="1"/>
            <a:r>
              <a:rPr lang="en-GB" sz="3800" dirty="0"/>
              <a:t>(will deliver lectures from week9-12 in first semester and week1-4 in second semester )</a:t>
            </a:r>
          </a:p>
          <a:p>
            <a:r>
              <a:rPr lang="en-GB" sz="4000" b="1" dirty="0">
                <a:solidFill>
                  <a:schemeClr val="bg1"/>
                </a:solidFill>
              </a:rPr>
              <a:t>David Johnston</a:t>
            </a:r>
          </a:p>
          <a:p>
            <a:pPr lvl="1"/>
            <a:r>
              <a:rPr lang="en-GB" sz="4000" dirty="0">
                <a:solidFill>
                  <a:schemeClr val="bg1"/>
                </a:solidFill>
              </a:rPr>
              <a:t>(will deliver lectures from week4-12 in second semester )</a:t>
            </a:r>
          </a:p>
          <a:p>
            <a:endParaRPr lang="en-GB" dirty="0"/>
          </a:p>
          <a:p>
            <a:pPr marL="0" indent="0">
              <a:buNone/>
            </a:pPr>
            <a:r>
              <a:rPr lang="en-GB" sz="3800" dirty="0"/>
              <a:t>Support:</a:t>
            </a:r>
          </a:p>
          <a:p>
            <a:pPr marL="0" indent="0">
              <a:buNone/>
            </a:pPr>
            <a:r>
              <a:rPr lang="en-GB" sz="3800" dirty="0"/>
              <a:t>Session1: 9:15 – 12:15</a:t>
            </a:r>
          </a:p>
          <a:p>
            <a:pPr lvl="1"/>
            <a:r>
              <a:rPr lang="en-GB" sz="3800" b="1" dirty="0"/>
              <a:t>Stu Carter</a:t>
            </a:r>
          </a:p>
          <a:p>
            <a:pPr lvl="1"/>
            <a:r>
              <a:rPr lang="en-GB" sz="3800" b="1" dirty="0"/>
              <a:t>Abs</a:t>
            </a:r>
          </a:p>
          <a:p>
            <a:pPr marL="0" indent="0">
              <a:buNone/>
            </a:pPr>
            <a:r>
              <a:rPr lang="en-GB" sz="3800" dirty="0"/>
              <a:t>Session2: 9:15 – 12:15</a:t>
            </a:r>
          </a:p>
          <a:p>
            <a:pPr lvl="1"/>
            <a:r>
              <a:rPr lang="en-GB" sz="3800" b="1" dirty="0" err="1"/>
              <a:t>Kieren</a:t>
            </a:r>
            <a:r>
              <a:rPr lang="en-GB" sz="3800" b="1" dirty="0"/>
              <a:t> Stanton</a:t>
            </a:r>
          </a:p>
          <a:p>
            <a:pPr lvl="1"/>
            <a:r>
              <a:rPr lang="en-GB" sz="3800" b="1" dirty="0"/>
              <a:t>Connor Dowson</a:t>
            </a:r>
          </a:p>
          <a:p>
            <a:pPr marL="0" indent="0">
              <a:buNone/>
            </a:pPr>
            <a:r>
              <a:rPr lang="en-GB" sz="3800" dirty="0"/>
              <a:t>Session3: 9:15 – 12:15</a:t>
            </a:r>
          </a:p>
          <a:p>
            <a:pPr lvl="1"/>
            <a:r>
              <a:rPr lang="en-GB" sz="3800" b="1" dirty="0"/>
              <a:t>Fin </a:t>
            </a:r>
            <a:r>
              <a:rPr lang="en-GB" sz="3800" b="1" dirty="0" err="1"/>
              <a:t>Hards</a:t>
            </a:r>
            <a:endParaRPr lang="en-GB" sz="3800" b="1" dirty="0"/>
          </a:p>
          <a:p>
            <a:pPr lvl="1"/>
            <a:r>
              <a:rPr lang="en-GB" sz="3800" b="1" dirty="0"/>
              <a:t>Stu Carter</a:t>
            </a:r>
            <a:endParaRPr lang="en-GB" dirty="0"/>
          </a:p>
        </p:txBody>
      </p:sp>
      <p:sp>
        <p:nvSpPr>
          <p:cNvPr id="4" name="Slide Number Placeholder 3">
            <a:extLst>
              <a:ext uri="{FF2B5EF4-FFF2-40B4-BE49-F238E27FC236}">
                <a16:creationId xmlns:a16="http://schemas.microsoft.com/office/drawing/2014/main" id="{F0547DBE-774C-4F67-ADD5-5CB73872CD3A}"/>
              </a:ext>
            </a:extLst>
          </p:cNvPr>
          <p:cNvSpPr>
            <a:spLocks noGrp="1"/>
          </p:cNvSpPr>
          <p:nvPr>
            <p:ph type="sldNum" sz="quarter" idx="12"/>
          </p:nvPr>
        </p:nvSpPr>
        <p:spPr/>
        <p:txBody>
          <a:bodyPr/>
          <a:lstStyle/>
          <a:p>
            <a:fld id="{C24C3C9D-6F1A-4956-9A69-650EC14FCC85}" type="slidenum">
              <a:rPr lang="en-GB" smtClean="0"/>
              <a:t>3</a:t>
            </a:fld>
            <a:endParaRPr lang="en-GB"/>
          </a:p>
        </p:txBody>
      </p:sp>
    </p:spTree>
    <p:extLst>
      <p:ext uri="{BB962C8B-B14F-4D97-AF65-F5344CB8AC3E}">
        <p14:creationId xmlns:p14="http://schemas.microsoft.com/office/powerpoint/2010/main" val="2132650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27E7-4071-43A1-8FDA-3F4FA16914D9}"/>
              </a:ext>
            </a:extLst>
          </p:cNvPr>
          <p:cNvSpPr>
            <a:spLocks noGrp="1"/>
          </p:cNvSpPr>
          <p:nvPr>
            <p:ph type="title"/>
          </p:nvPr>
        </p:nvSpPr>
        <p:spPr/>
        <p:txBody>
          <a:bodyPr/>
          <a:lstStyle/>
          <a:p>
            <a:r>
              <a:rPr lang="en-GB" dirty="0"/>
              <a:t>Lab work </a:t>
            </a:r>
          </a:p>
        </p:txBody>
      </p:sp>
      <p:sp>
        <p:nvSpPr>
          <p:cNvPr id="3" name="Content Placeholder 2">
            <a:extLst>
              <a:ext uri="{FF2B5EF4-FFF2-40B4-BE49-F238E27FC236}">
                <a16:creationId xmlns:a16="http://schemas.microsoft.com/office/drawing/2014/main" id="{F0FAE35F-F9CC-4E63-B047-F9A8DC8CAA2E}"/>
              </a:ext>
            </a:extLst>
          </p:cNvPr>
          <p:cNvSpPr>
            <a:spLocks noGrp="1"/>
          </p:cNvSpPr>
          <p:nvPr>
            <p:ph idx="1"/>
          </p:nvPr>
        </p:nvSpPr>
        <p:spPr/>
        <p:txBody>
          <a:bodyPr>
            <a:normAutofit fontScale="92500" lnSpcReduction="20000"/>
          </a:bodyPr>
          <a:lstStyle/>
          <a:p>
            <a:pPr marL="0" indent="0">
              <a:buNone/>
            </a:pPr>
            <a:r>
              <a:rPr lang="en-GB" dirty="0"/>
              <a:t>Throughout the module, we will build an “online buy and sell website” - “Flogger”)</a:t>
            </a:r>
          </a:p>
          <a:p>
            <a:pPr marL="0" indent="0">
              <a:buNone/>
            </a:pPr>
            <a:endParaRPr lang="en-GB" dirty="0"/>
          </a:p>
          <a:p>
            <a:pPr marL="0" indent="0">
              <a:buNone/>
            </a:pPr>
            <a:r>
              <a:rPr lang="en-GB" dirty="0"/>
              <a:t>How many pages:</a:t>
            </a:r>
          </a:p>
          <a:p>
            <a:pPr lvl="1"/>
            <a:r>
              <a:rPr lang="en-GB" dirty="0"/>
              <a:t>Page 1 : Login Page</a:t>
            </a:r>
          </a:p>
          <a:p>
            <a:pPr lvl="1"/>
            <a:r>
              <a:rPr lang="en-GB" dirty="0"/>
              <a:t>Page 2 : Registration Page</a:t>
            </a:r>
          </a:p>
          <a:p>
            <a:pPr lvl="1"/>
            <a:r>
              <a:rPr lang="en-GB" dirty="0"/>
              <a:t>Page 3 : Sell Item Page</a:t>
            </a:r>
          </a:p>
          <a:p>
            <a:pPr lvl="1"/>
            <a:r>
              <a:rPr lang="en-GB" dirty="0"/>
              <a:t>Page 4 : List my items for sale Page (manage my items)</a:t>
            </a:r>
          </a:p>
          <a:p>
            <a:pPr lvl="1"/>
            <a:r>
              <a:rPr lang="en-GB" dirty="0"/>
              <a:t>Page 5 : List all items for sale Page</a:t>
            </a:r>
          </a:p>
          <a:p>
            <a:pPr lvl="1"/>
            <a:r>
              <a:rPr lang="en-GB" dirty="0"/>
              <a:t>Page 6 : Buy an Item Page</a:t>
            </a:r>
          </a:p>
          <a:p>
            <a:pPr marL="0" indent="0">
              <a:buNone/>
            </a:pPr>
            <a:endParaRPr lang="en-GB" dirty="0"/>
          </a:p>
          <a:p>
            <a:pPr marL="0" indent="0">
              <a:buNone/>
            </a:pPr>
            <a:r>
              <a:rPr lang="en-GB" dirty="0"/>
              <a:t>See the worksheet (CT4009_labwork_sem1_wk1.pdf) given in the </a:t>
            </a:r>
            <a:r>
              <a:rPr lang="en-GB" dirty="0" err="1"/>
              <a:t>moodle</a:t>
            </a:r>
            <a:r>
              <a:rPr lang="en-GB" dirty="0"/>
              <a:t> for details of today’s lab work.</a:t>
            </a:r>
          </a:p>
        </p:txBody>
      </p:sp>
      <p:sp>
        <p:nvSpPr>
          <p:cNvPr id="4" name="Slide Number Placeholder 3">
            <a:extLst>
              <a:ext uri="{FF2B5EF4-FFF2-40B4-BE49-F238E27FC236}">
                <a16:creationId xmlns:a16="http://schemas.microsoft.com/office/drawing/2014/main" id="{BDE56EEE-777B-4810-9129-7B0F9AD6A704}"/>
              </a:ext>
            </a:extLst>
          </p:cNvPr>
          <p:cNvSpPr>
            <a:spLocks noGrp="1"/>
          </p:cNvSpPr>
          <p:nvPr>
            <p:ph type="sldNum" sz="quarter" idx="12"/>
          </p:nvPr>
        </p:nvSpPr>
        <p:spPr/>
        <p:txBody>
          <a:bodyPr/>
          <a:lstStyle/>
          <a:p>
            <a:fld id="{C24C3C9D-6F1A-4956-9A69-650EC14FCC85}" type="slidenum">
              <a:rPr lang="en-GB" smtClean="0"/>
              <a:t>30</a:t>
            </a:fld>
            <a:endParaRPr lang="en-GB"/>
          </a:p>
        </p:txBody>
      </p:sp>
    </p:spTree>
    <p:extLst>
      <p:ext uri="{BB962C8B-B14F-4D97-AF65-F5344CB8AC3E}">
        <p14:creationId xmlns:p14="http://schemas.microsoft.com/office/powerpoint/2010/main" val="303184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9D2C0-CB39-4FF7-8D2A-0A8820512E2C}"/>
              </a:ext>
            </a:extLst>
          </p:cNvPr>
          <p:cNvSpPr>
            <a:spLocks noGrp="1"/>
          </p:cNvSpPr>
          <p:nvPr>
            <p:ph type="title"/>
          </p:nvPr>
        </p:nvSpPr>
        <p:spPr/>
        <p:txBody>
          <a:bodyPr/>
          <a:lstStyle/>
          <a:p>
            <a:r>
              <a:rPr lang="en-GB" dirty="0"/>
              <a:t>Home Work</a:t>
            </a:r>
          </a:p>
        </p:txBody>
      </p:sp>
      <p:sp>
        <p:nvSpPr>
          <p:cNvPr id="3" name="Content Placeholder 2">
            <a:extLst>
              <a:ext uri="{FF2B5EF4-FFF2-40B4-BE49-F238E27FC236}">
                <a16:creationId xmlns:a16="http://schemas.microsoft.com/office/drawing/2014/main" id="{954ED6C2-6FCB-4703-90D1-986E2414CFE8}"/>
              </a:ext>
            </a:extLst>
          </p:cNvPr>
          <p:cNvSpPr>
            <a:spLocks noGrp="1"/>
          </p:cNvSpPr>
          <p:nvPr>
            <p:ph idx="1"/>
          </p:nvPr>
        </p:nvSpPr>
        <p:spPr/>
        <p:txBody>
          <a:bodyPr/>
          <a:lstStyle/>
          <a:p>
            <a:r>
              <a:rPr lang="en-GB" dirty="0"/>
              <a:t>Draw layout of the web pages required for assignment 1</a:t>
            </a:r>
          </a:p>
          <a:p>
            <a:r>
              <a:rPr lang="en-GB" dirty="0"/>
              <a:t>Bring your sketch next week and discuss with your tutor/ support staff/ class fellow</a:t>
            </a:r>
          </a:p>
          <a:p>
            <a:r>
              <a:rPr lang="en-GB" dirty="0"/>
              <a:t>Create the folders/sub-folders for assignment1 web pages </a:t>
            </a:r>
          </a:p>
          <a:p>
            <a:r>
              <a:rPr lang="en-GB" dirty="0"/>
              <a:t>Create mock html pages (containing text description of their purpose and contents) required for assignment1</a:t>
            </a:r>
          </a:p>
        </p:txBody>
      </p:sp>
      <p:sp>
        <p:nvSpPr>
          <p:cNvPr id="4" name="Slide Number Placeholder 3">
            <a:extLst>
              <a:ext uri="{FF2B5EF4-FFF2-40B4-BE49-F238E27FC236}">
                <a16:creationId xmlns:a16="http://schemas.microsoft.com/office/drawing/2014/main" id="{9DE46A20-A0AF-4A90-980D-A16A45A97260}"/>
              </a:ext>
            </a:extLst>
          </p:cNvPr>
          <p:cNvSpPr>
            <a:spLocks noGrp="1"/>
          </p:cNvSpPr>
          <p:nvPr>
            <p:ph type="sldNum" sz="quarter" idx="12"/>
          </p:nvPr>
        </p:nvSpPr>
        <p:spPr/>
        <p:txBody>
          <a:bodyPr/>
          <a:lstStyle/>
          <a:p>
            <a:fld id="{C24C3C9D-6F1A-4956-9A69-650EC14FCC85}" type="slidenum">
              <a:rPr lang="en-GB" smtClean="0"/>
              <a:t>31</a:t>
            </a:fld>
            <a:endParaRPr lang="en-GB"/>
          </a:p>
        </p:txBody>
      </p:sp>
      <p:pic>
        <p:nvPicPr>
          <p:cNvPr id="5" name="Picture 4">
            <a:extLst>
              <a:ext uri="{FF2B5EF4-FFF2-40B4-BE49-F238E27FC236}">
                <a16:creationId xmlns:a16="http://schemas.microsoft.com/office/drawing/2014/main" id="{BB2BC33E-A8C1-47DA-A341-4E0A109F4ED0}"/>
              </a:ext>
            </a:extLst>
          </p:cNvPr>
          <p:cNvPicPr>
            <a:picLocks noChangeAspect="1"/>
          </p:cNvPicPr>
          <p:nvPr/>
        </p:nvPicPr>
        <p:blipFill>
          <a:blip r:embed="rId2"/>
          <a:stretch>
            <a:fillRect/>
          </a:stretch>
        </p:blipFill>
        <p:spPr>
          <a:xfrm>
            <a:off x="5275731" y="4677253"/>
            <a:ext cx="3089872" cy="1765279"/>
          </a:xfrm>
          <a:prstGeom prst="rect">
            <a:avLst/>
          </a:prstGeom>
        </p:spPr>
      </p:pic>
    </p:spTree>
    <p:extLst>
      <p:ext uri="{BB962C8B-B14F-4D97-AF65-F5344CB8AC3E}">
        <p14:creationId xmlns:p14="http://schemas.microsoft.com/office/powerpoint/2010/main" val="3688559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ED5E-DB69-4945-B516-565929A19272}"/>
              </a:ext>
            </a:extLst>
          </p:cNvPr>
          <p:cNvSpPr>
            <a:spLocks noGrp="1"/>
          </p:cNvSpPr>
          <p:nvPr>
            <p:ph type="title"/>
          </p:nvPr>
        </p:nvSpPr>
        <p:spPr/>
        <p:txBody>
          <a:bodyPr/>
          <a:lstStyle/>
          <a:p>
            <a:r>
              <a:rPr lang="en-GB" dirty="0"/>
              <a:t>CT4009 Learning Summary</a:t>
            </a:r>
          </a:p>
        </p:txBody>
      </p:sp>
      <p:sp>
        <p:nvSpPr>
          <p:cNvPr id="3" name="Content Placeholder 2">
            <a:extLst>
              <a:ext uri="{FF2B5EF4-FFF2-40B4-BE49-F238E27FC236}">
                <a16:creationId xmlns:a16="http://schemas.microsoft.com/office/drawing/2014/main" id="{9AAE54F2-B06C-4558-83ED-86D788EDEED5}"/>
              </a:ext>
            </a:extLst>
          </p:cNvPr>
          <p:cNvSpPr>
            <a:spLocks noGrp="1"/>
          </p:cNvSpPr>
          <p:nvPr>
            <p:ph idx="1"/>
          </p:nvPr>
        </p:nvSpPr>
        <p:spPr/>
        <p:txBody>
          <a:bodyPr/>
          <a:lstStyle/>
          <a:p>
            <a:pPr marL="0" indent="0">
              <a:buNone/>
            </a:pPr>
            <a:r>
              <a:rPr lang="en-GB" dirty="0"/>
              <a:t>Introductory and fundamental techniques (Syntax and Semantics) of </a:t>
            </a:r>
          </a:p>
          <a:p>
            <a:pPr lvl="1"/>
            <a:r>
              <a:rPr lang="en-GB" dirty="0"/>
              <a:t>HTML</a:t>
            </a:r>
          </a:p>
          <a:p>
            <a:pPr lvl="1"/>
            <a:r>
              <a:rPr lang="en-GB" dirty="0"/>
              <a:t>CSS</a:t>
            </a:r>
          </a:p>
          <a:p>
            <a:pPr lvl="1"/>
            <a:r>
              <a:rPr lang="en-GB" dirty="0"/>
              <a:t>JavaScript</a:t>
            </a:r>
          </a:p>
          <a:p>
            <a:pPr lvl="1"/>
            <a:r>
              <a:rPr lang="en-GB" dirty="0"/>
              <a:t>PHP</a:t>
            </a:r>
          </a:p>
          <a:p>
            <a:pPr lvl="1"/>
            <a:r>
              <a:rPr lang="en-GB" dirty="0"/>
              <a:t>MySQL</a:t>
            </a:r>
          </a:p>
          <a:p>
            <a:pPr lvl="1"/>
            <a:endParaRPr lang="en-GB" dirty="0"/>
          </a:p>
          <a:p>
            <a:pPr marL="0" indent="0">
              <a:buNone/>
            </a:pPr>
            <a:r>
              <a:rPr lang="en-GB" dirty="0"/>
              <a:t>to </a:t>
            </a:r>
            <a:r>
              <a:rPr lang="en-GB" b="1" dirty="0"/>
              <a:t>build</a:t>
            </a:r>
            <a:r>
              <a:rPr lang="en-GB" dirty="0"/>
              <a:t> and </a:t>
            </a:r>
            <a:r>
              <a:rPr lang="en-GB" b="1" dirty="0"/>
              <a:t>host</a:t>
            </a:r>
            <a:r>
              <a:rPr lang="en-GB" dirty="0"/>
              <a:t> a </a:t>
            </a:r>
            <a:r>
              <a:rPr lang="en-GB" b="1" dirty="0"/>
              <a:t>functional</a:t>
            </a:r>
            <a:r>
              <a:rPr lang="en-GB" dirty="0"/>
              <a:t> and </a:t>
            </a:r>
            <a:r>
              <a:rPr lang="en-GB" b="1" dirty="0"/>
              <a:t>secured</a:t>
            </a:r>
            <a:r>
              <a:rPr lang="en-GB" dirty="0"/>
              <a:t> Web Site</a:t>
            </a:r>
          </a:p>
        </p:txBody>
      </p:sp>
      <p:sp>
        <p:nvSpPr>
          <p:cNvPr id="4" name="Slide Number Placeholder 3">
            <a:extLst>
              <a:ext uri="{FF2B5EF4-FFF2-40B4-BE49-F238E27FC236}">
                <a16:creationId xmlns:a16="http://schemas.microsoft.com/office/drawing/2014/main" id="{0ED29A0D-5E15-4EC7-99AB-A04596314E3F}"/>
              </a:ext>
            </a:extLst>
          </p:cNvPr>
          <p:cNvSpPr>
            <a:spLocks noGrp="1"/>
          </p:cNvSpPr>
          <p:nvPr>
            <p:ph type="sldNum" sz="quarter" idx="12"/>
          </p:nvPr>
        </p:nvSpPr>
        <p:spPr/>
        <p:txBody>
          <a:bodyPr/>
          <a:lstStyle/>
          <a:p>
            <a:fld id="{C24C3C9D-6F1A-4956-9A69-650EC14FCC85}" type="slidenum">
              <a:rPr lang="en-GB" smtClean="0"/>
              <a:t>4</a:t>
            </a:fld>
            <a:endParaRPr lang="en-GB"/>
          </a:p>
        </p:txBody>
      </p:sp>
      <p:sp>
        <p:nvSpPr>
          <p:cNvPr id="5" name="Right Brace 4">
            <a:extLst>
              <a:ext uri="{FF2B5EF4-FFF2-40B4-BE49-F238E27FC236}">
                <a16:creationId xmlns:a16="http://schemas.microsoft.com/office/drawing/2014/main" id="{8FD49F16-062C-4DB2-A844-035F35F65088}"/>
              </a:ext>
            </a:extLst>
          </p:cNvPr>
          <p:cNvSpPr/>
          <p:nvPr/>
        </p:nvSpPr>
        <p:spPr>
          <a:xfrm>
            <a:off x="3087757" y="2332382"/>
            <a:ext cx="198782" cy="104692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6" name="TextBox 5">
            <a:extLst>
              <a:ext uri="{FF2B5EF4-FFF2-40B4-BE49-F238E27FC236}">
                <a16:creationId xmlns:a16="http://schemas.microsoft.com/office/drawing/2014/main" id="{20B56B9C-2D16-4B3E-8F78-230E4B423B3A}"/>
              </a:ext>
            </a:extLst>
          </p:cNvPr>
          <p:cNvSpPr txBox="1"/>
          <p:nvPr/>
        </p:nvSpPr>
        <p:spPr>
          <a:xfrm>
            <a:off x="3511826" y="2506172"/>
            <a:ext cx="2262351" cy="646331"/>
          </a:xfrm>
          <a:prstGeom prst="rect">
            <a:avLst/>
          </a:prstGeom>
          <a:noFill/>
        </p:spPr>
        <p:txBody>
          <a:bodyPr wrap="none" rtlCol="0">
            <a:spAutoFit/>
          </a:bodyPr>
          <a:lstStyle/>
          <a:p>
            <a:r>
              <a:rPr lang="en-GB" b="1" dirty="0"/>
              <a:t>1</a:t>
            </a:r>
            <a:r>
              <a:rPr lang="en-GB" b="1" baseline="30000" dirty="0"/>
              <a:t>st</a:t>
            </a:r>
            <a:r>
              <a:rPr lang="en-GB" b="1" dirty="0"/>
              <a:t> semester</a:t>
            </a:r>
          </a:p>
          <a:p>
            <a:r>
              <a:rPr lang="en-GB" b="1" dirty="0"/>
              <a:t>Client side languages</a:t>
            </a:r>
          </a:p>
        </p:txBody>
      </p:sp>
      <p:sp>
        <p:nvSpPr>
          <p:cNvPr id="7" name="Right Brace 6">
            <a:extLst>
              <a:ext uri="{FF2B5EF4-FFF2-40B4-BE49-F238E27FC236}">
                <a16:creationId xmlns:a16="http://schemas.microsoft.com/office/drawing/2014/main" id="{37E319E2-19F2-4AF7-A4BE-5238BBB7E014}"/>
              </a:ext>
            </a:extLst>
          </p:cNvPr>
          <p:cNvSpPr/>
          <p:nvPr/>
        </p:nvSpPr>
        <p:spPr>
          <a:xfrm>
            <a:off x="3101009" y="3419060"/>
            <a:ext cx="185530" cy="74212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9" name="TextBox 8">
            <a:extLst>
              <a:ext uri="{FF2B5EF4-FFF2-40B4-BE49-F238E27FC236}">
                <a16:creationId xmlns:a16="http://schemas.microsoft.com/office/drawing/2014/main" id="{8D086933-5DC4-4B85-9F9C-AC50A0650229}"/>
              </a:ext>
            </a:extLst>
          </p:cNvPr>
          <p:cNvSpPr txBox="1"/>
          <p:nvPr/>
        </p:nvSpPr>
        <p:spPr>
          <a:xfrm>
            <a:off x="3511825" y="3433213"/>
            <a:ext cx="3487943" cy="646331"/>
          </a:xfrm>
          <a:prstGeom prst="rect">
            <a:avLst/>
          </a:prstGeom>
          <a:noFill/>
        </p:spPr>
        <p:txBody>
          <a:bodyPr wrap="none" rtlCol="0">
            <a:spAutoFit/>
          </a:bodyPr>
          <a:lstStyle/>
          <a:p>
            <a:r>
              <a:rPr lang="en-GB" b="1" dirty="0"/>
              <a:t>2</a:t>
            </a:r>
            <a:r>
              <a:rPr lang="en-GB" b="1" baseline="30000" dirty="0"/>
              <a:t>nd</a:t>
            </a:r>
            <a:r>
              <a:rPr lang="en-GB" b="1" dirty="0"/>
              <a:t> semester</a:t>
            </a:r>
          </a:p>
          <a:p>
            <a:r>
              <a:rPr lang="en-GB" b="1" dirty="0"/>
              <a:t>Server side language and database</a:t>
            </a:r>
          </a:p>
        </p:txBody>
      </p:sp>
    </p:spTree>
    <p:extLst>
      <p:ext uri="{BB962C8B-B14F-4D97-AF65-F5344CB8AC3E}">
        <p14:creationId xmlns:p14="http://schemas.microsoft.com/office/powerpoint/2010/main" val="3386197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0E41-30E3-4AAF-8A01-FEF6151C8A1E}"/>
              </a:ext>
            </a:extLst>
          </p:cNvPr>
          <p:cNvSpPr>
            <a:spLocks noGrp="1"/>
          </p:cNvSpPr>
          <p:nvPr>
            <p:ph type="title"/>
          </p:nvPr>
        </p:nvSpPr>
        <p:spPr/>
        <p:txBody>
          <a:bodyPr/>
          <a:lstStyle/>
          <a:p>
            <a:r>
              <a:rPr lang="en-GB" dirty="0"/>
              <a:t>What is Client side or Server side language?</a:t>
            </a:r>
          </a:p>
        </p:txBody>
      </p:sp>
      <p:sp>
        <p:nvSpPr>
          <p:cNvPr id="3" name="Content Placeholder 2">
            <a:extLst>
              <a:ext uri="{FF2B5EF4-FFF2-40B4-BE49-F238E27FC236}">
                <a16:creationId xmlns:a16="http://schemas.microsoft.com/office/drawing/2014/main" id="{7C93BBA5-057D-4105-92A7-1B9DA2F64A10}"/>
              </a:ext>
            </a:extLst>
          </p:cNvPr>
          <p:cNvSpPr>
            <a:spLocks noGrp="1"/>
          </p:cNvSpPr>
          <p:nvPr>
            <p:ph idx="1"/>
          </p:nvPr>
        </p:nvSpPr>
        <p:spPr>
          <a:xfrm>
            <a:off x="2613658" y="5571009"/>
            <a:ext cx="7217745" cy="646910"/>
          </a:xfrm>
        </p:spPr>
        <p:txBody>
          <a:bodyPr>
            <a:normAutofit fontScale="92500"/>
          </a:bodyPr>
          <a:lstStyle/>
          <a:p>
            <a:pPr marL="0" indent="0">
              <a:buNone/>
            </a:pPr>
            <a:r>
              <a:rPr lang="en-GB" dirty="0"/>
              <a:t>Code = HTML + CSS + JavaScript + PHP + MySQL + ….</a:t>
            </a:r>
          </a:p>
        </p:txBody>
      </p:sp>
      <p:sp>
        <p:nvSpPr>
          <p:cNvPr id="4" name="Slide Number Placeholder 3">
            <a:extLst>
              <a:ext uri="{FF2B5EF4-FFF2-40B4-BE49-F238E27FC236}">
                <a16:creationId xmlns:a16="http://schemas.microsoft.com/office/drawing/2014/main" id="{B820FD45-12F3-4462-881D-32FC8762E52E}"/>
              </a:ext>
            </a:extLst>
          </p:cNvPr>
          <p:cNvSpPr>
            <a:spLocks noGrp="1"/>
          </p:cNvSpPr>
          <p:nvPr>
            <p:ph type="sldNum" sz="quarter" idx="12"/>
          </p:nvPr>
        </p:nvSpPr>
        <p:spPr/>
        <p:txBody>
          <a:bodyPr/>
          <a:lstStyle/>
          <a:p>
            <a:fld id="{C24C3C9D-6F1A-4956-9A69-650EC14FCC85}" type="slidenum">
              <a:rPr lang="en-GB" smtClean="0"/>
              <a:t>5</a:t>
            </a:fld>
            <a:endParaRPr lang="en-GB"/>
          </a:p>
        </p:txBody>
      </p:sp>
      <p:pic>
        <p:nvPicPr>
          <p:cNvPr id="5" name="Picture 4">
            <a:extLst>
              <a:ext uri="{FF2B5EF4-FFF2-40B4-BE49-F238E27FC236}">
                <a16:creationId xmlns:a16="http://schemas.microsoft.com/office/drawing/2014/main" id="{CFC51B7F-BBE8-4836-BA93-C154FA073508}"/>
              </a:ext>
            </a:extLst>
          </p:cNvPr>
          <p:cNvPicPr>
            <a:picLocks noChangeAspect="1"/>
          </p:cNvPicPr>
          <p:nvPr/>
        </p:nvPicPr>
        <p:blipFill>
          <a:blip r:embed="rId2"/>
          <a:stretch>
            <a:fillRect/>
          </a:stretch>
        </p:blipFill>
        <p:spPr>
          <a:xfrm>
            <a:off x="4360982" y="4141830"/>
            <a:ext cx="3723096" cy="1429179"/>
          </a:xfrm>
          <a:prstGeom prst="rect">
            <a:avLst/>
          </a:prstGeom>
        </p:spPr>
      </p:pic>
      <p:pic>
        <p:nvPicPr>
          <p:cNvPr id="1026" name="Picture 2" descr="Image result for web server">
            <a:extLst>
              <a:ext uri="{FF2B5EF4-FFF2-40B4-BE49-F238E27FC236}">
                <a16:creationId xmlns:a16="http://schemas.microsoft.com/office/drawing/2014/main" id="{EA88370E-9B22-445F-9052-7AF127504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8593" y="1284116"/>
            <a:ext cx="1402814" cy="140281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10CF2721-B540-4B05-898C-63A7CB13474B}"/>
              </a:ext>
            </a:extLst>
          </p:cNvPr>
          <p:cNvSpPr txBox="1">
            <a:spLocks/>
          </p:cNvSpPr>
          <p:nvPr/>
        </p:nvSpPr>
        <p:spPr>
          <a:xfrm>
            <a:off x="5624654" y="2541729"/>
            <a:ext cx="1130692" cy="485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Server</a:t>
            </a:r>
          </a:p>
        </p:txBody>
      </p:sp>
      <p:sp>
        <p:nvSpPr>
          <p:cNvPr id="6" name="Arrow: Up 5">
            <a:extLst>
              <a:ext uri="{FF2B5EF4-FFF2-40B4-BE49-F238E27FC236}">
                <a16:creationId xmlns:a16="http://schemas.microsoft.com/office/drawing/2014/main" id="{08DE4C93-5042-45F7-AE86-D4F9415BD54E}"/>
              </a:ext>
            </a:extLst>
          </p:cNvPr>
          <p:cNvSpPr/>
          <p:nvPr/>
        </p:nvSpPr>
        <p:spPr>
          <a:xfrm>
            <a:off x="5861329" y="3035342"/>
            <a:ext cx="657342" cy="253566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D72F4994-8DFB-4B33-B402-393BCEB33ED3}"/>
              </a:ext>
            </a:extLst>
          </p:cNvPr>
          <p:cNvPicPr>
            <a:picLocks noChangeAspect="1"/>
          </p:cNvPicPr>
          <p:nvPr/>
        </p:nvPicPr>
        <p:blipFill>
          <a:blip r:embed="rId4"/>
          <a:stretch>
            <a:fillRect/>
          </a:stretch>
        </p:blipFill>
        <p:spPr>
          <a:xfrm>
            <a:off x="2021171" y="1314999"/>
            <a:ext cx="1899481" cy="751377"/>
          </a:xfrm>
          <a:prstGeom prst="rect">
            <a:avLst/>
          </a:prstGeom>
        </p:spPr>
      </p:pic>
      <p:pic>
        <p:nvPicPr>
          <p:cNvPr id="1028" name="Picture 4" descr="Image result for mobile phone">
            <a:extLst>
              <a:ext uri="{FF2B5EF4-FFF2-40B4-BE49-F238E27FC236}">
                <a16:creationId xmlns:a16="http://schemas.microsoft.com/office/drawing/2014/main" id="{BA92DD14-90F5-489E-A1D7-95D2E0D379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2057" y="2068623"/>
            <a:ext cx="1352697" cy="13526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D558A91-5A1E-40EB-B259-145CCAD60707}"/>
              </a:ext>
            </a:extLst>
          </p:cNvPr>
          <p:cNvPicPr>
            <a:picLocks noChangeAspect="1"/>
          </p:cNvPicPr>
          <p:nvPr/>
        </p:nvPicPr>
        <p:blipFill>
          <a:blip r:embed="rId6"/>
          <a:stretch>
            <a:fillRect/>
          </a:stretch>
        </p:blipFill>
        <p:spPr>
          <a:xfrm>
            <a:off x="8884797" y="1258255"/>
            <a:ext cx="1279953" cy="959965"/>
          </a:xfrm>
          <a:prstGeom prst="rect">
            <a:avLst/>
          </a:prstGeom>
        </p:spPr>
      </p:pic>
      <p:pic>
        <p:nvPicPr>
          <p:cNvPr id="11" name="Picture 10">
            <a:extLst>
              <a:ext uri="{FF2B5EF4-FFF2-40B4-BE49-F238E27FC236}">
                <a16:creationId xmlns:a16="http://schemas.microsoft.com/office/drawing/2014/main" id="{0286031D-B8F9-406C-BF76-9C1F51542909}"/>
              </a:ext>
            </a:extLst>
          </p:cNvPr>
          <p:cNvPicPr>
            <a:picLocks noChangeAspect="1"/>
          </p:cNvPicPr>
          <p:nvPr/>
        </p:nvPicPr>
        <p:blipFill>
          <a:blip r:embed="rId7"/>
          <a:stretch>
            <a:fillRect/>
          </a:stretch>
        </p:blipFill>
        <p:spPr>
          <a:xfrm>
            <a:off x="8884797" y="2517976"/>
            <a:ext cx="1248655" cy="935286"/>
          </a:xfrm>
          <a:prstGeom prst="rect">
            <a:avLst/>
          </a:prstGeom>
        </p:spPr>
      </p:pic>
      <p:pic>
        <p:nvPicPr>
          <p:cNvPr id="12" name="Picture 11">
            <a:extLst>
              <a:ext uri="{FF2B5EF4-FFF2-40B4-BE49-F238E27FC236}">
                <a16:creationId xmlns:a16="http://schemas.microsoft.com/office/drawing/2014/main" id="{4B51B5A7-458D-4352-891D-83BB7A0609C9}"/>
              </a:ext>
            </a:extLst>
          </p:cNvPr>
          <p:cNvPicPr>
            <a:picLocks noChangeAspect="1"/>
          </p:cNvPicPr>
          <p:nvPr/>
        </p:nvPicPr>
        <p:blipFill>
          <a:blip r:embed="rId8"/>
          <a:stretch>
            <a:fillRect/>
          </a:stretch>
        </p:blipFill>
        <p:spPr>
          <a:xfrm>
            <a:off x="2795575" y="3369733"/>
            <a:ext cx="1271811" cy="846332"/>
          </a:xfrm>
          <a:prstGeom prst="rect">
            <a:avLst/>
          </a:prstGeom>
        </p:spPr>
      </p:pic>
      <p:cxnSp>
        <p:nvCxnSpPr>
          <p:cNvPr id="14" name="Straight Arrow Connector 13">
            <a:extLst>
              <a:ext uri="{FF2B5EF4-FFF2-40B4-BE49-F238E27FC236}">
                <a16:creationId xmlns:a16="http://schemas.microsoft.com/office/drawing/2014/main" id="{4A359440-20C2-4458-9C60-1850711F760D}"/>
              </a:ext>
            </a:extLst>
          </p:cNvPr>
          <p:cNvCxnSpPr>
            <a:cxnSpLocks/>
            <a:endCxn id="8" idx="3"/>
          </p:cNvCxnSpPr>
          <p:nvPr/>
        </p:nvCxnSpPr>
        <p:spPr>
          <a:xfrm flipH="1" flipV="1">
            <a:off x="3920652" y="1690688"/>
            <a:ext cx="1480706" cy="187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177C447-8AE4-434E-89DA-AC0C1959D429}"/>
              </a:ext>
            </a:extLst>
          </p:cNvPr>
          <p:cNvCxnSpPr>
            <a:cxnSpLocks/>
          </p:cNvCxnSpPr>
          <p:nvPr/>
        </p:nvCxnSpPr>
        <p:spPr>
          <a:xfrm flipH="1">
            <a:off x="3522376" y="2324760"/>
            <a:ext cx="1912542" cy="236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04C610F-5D29-4176-BDAD-719D2A67DC88}"/>
              </a:ext>
            </a:extLst>
          </p:cNvPr>
          <p:cNvCxnSpPr>
            <a:cxnSpLocks/>
          </p:cNvCxnSpPr>
          <p:nvPr/>
        </p:nvCxnSpPr>
        <p:spPr>
          <a:xfrm flipH="1">
            <a:off x="4360982" y="2662224"/>
            <a:ext cx="1073937" cy="880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5D258F0-2AB0-470B-837F-A5DF7B30B99A}"/>
              </a:ext>
            </a:extLst>
          </p:cNvPr>
          <p:cNvCxnSpPr>
            <a:cxnSpLocks/>
          </p:cNvCxnSpPr>
          <p:nvPr/>
        </p:nvCxnSpPr>
        <p:spPr>
          <a:xfrm flipV="1">
            <a:off x="7236711" y="1597945"/>
            <a:ext cx="1481068" cy="275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6604D7E-8247-4C1F-911E-577B015F0D73}"/>
              </a:ext>
            </a:extLst>
          </p:cNvPr>
          <p:cNvCxnSpPr>
            <a:cxnSpLocks/>
          </p:cNvCxnSpPr>
          <p:nvPr/>
        </p:nvCxnSpPr>
        <p:spPr>
          <a:xfrm>
            <a:off x="7139449" y="2056516"/>
            <a:ext cx="1578330" cy="833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463B7417-D30D-4D04-8738-66A31E8B1BC5}"/>
              </a:ext>
            </a:extLst>
          </p:cNvPr>
          <p:cNvSpPr txBox="1">
            <a:spLocks/>
          </p:cNvSpPr>
          <p:nvPr/>
        </p:nvSpPr>
        <p:spPr>
          <a:xfrm>
            <a:off x="954607" y="1439712"/>
            <a:ext cx="1130692" cy="485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Client</a:t>
            </a:r>
          </a:p>
        </p:txBody>
      </p:sp>
      <p:sp>
        <p:nvSpPr>
          <p:cNvPr id="39" name="Content Placeholder 2">
            <a:extLst>
              <a:ext uri="{FF2B5EF4-FFF2-40B4-BE49-F238E27FC236}">
                <a16:creationId xmlns:a16="http://schemas.microsoft.com/office/drawing/2014/main" id="{4464F1D2-DD90-4FB1-8883-73CEF754254A}"/>
              </a:ext>
            </a:extLst>
          </p:cNvPr>
          <p:cNvSpPr txBox="1">
            <a:spLocks/>
          </p:cNvSpPr>
          <p:nvPr/>
        </p:nvSpPr>
        <p:spPr>
          <a:xfrm>
            <a:off x="924478" y="2619662"/>
            <a:ext cx="1130692" cy="485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Client</a:t>
            </a:r>
          </a:p>
        </p:txBody>
      </p:sp>
      <p:sp>
        <p:nvSpPr>
          <p:cNvPr id="40" name="Content Placeholder 2">
            <a:extLst>
              <a:ext uri="{FF2B5EF4-FFF2-40B4-BE49-F238E27FC236}">
                <a16:creationId xmlns:a16="http://schemas.microsoft.com/office/drawing/2014/main" id="{4B8737A7-663E-4B88-A618-B5A2A0B82933}"/>
              </a:ext>
            </a:extLst>
          </p:cNvPr>
          <p:cNvSpPr txBox="1">
            <a:spLocks/>
          </p:cNvSpPr>
          <p:nvPr/>
        </p:nvSpPr>
        <p:spPr>
          <a:xfrm>
            <a:off x="1670124" y="3565882"/>
            <a:ext cx="1130692" cy="485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Client</a:t>
            </a:r>
          </a:p>
        </p:txBody>
      </p:sp>
      <p:sp>
        <p:nvSpPr>
          <p:cNvPr id="41" name="Content Placeholder 2">
            <a:extLst>
              <a:ext uri="{FF2B5EF4-FFF2-40B4-BE49-F238E27FC236}">
                <a16:creationId xmlns:a16="http://schemas.microsoft.com/office/drawing/2014/main" id="{AAC25E49-16BB-45C1-8B0B-A3487B549630}"/>
              </a:ext>
            </a:extLst>
          </p:cNvPr>
          <p:cNvSpPr txBox="1">
            <a:spLocks/>
          </p:cNvSpPr>
          <p:nvPr/>
        </p:nvSpPr>
        <p:spPr>
          <a:xfrm>
            <a:off x="10058116" y="1376674"/>
            <a:ext cx="1130692" cy="485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Client</a:t>
            </a:r>
          </a:p>
        </p:txBody>
      </p:sp>
      <p:sp>
        <p:nvSpPr>
          <p:cNvPr id="42" name="Content Placeholder 2">
            <a:extLst>
              <a:ext uri="{FF2B5EF4-FFF2-40B4-BE49-F238E27FC236}">
                <a16:creationId xmlns:a16="http://schemas.microsoft.com/office/drawing/2014/main" id="{849DFB7B-AB9B-4BC4-9D0A-C68528BAF213}"/>
              </a:ext>
            </a:extLst>
          </p:cNvPr>
          <p:cNvSpPr txBox="1">
            <a:spLocks/>
          </p:cNvSpPr>
          <p:nvPr/>
        </p:nvSpPr>
        <p:spPr>
          <a:xfrm>
            <a:off x="10085290" y="2647612"/>
            <a:ext cx="1130692" cy="485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Client</a:t>
            </a:r>
          </a:p>
        </p:txBody>
      </p:sp>
      <p:sp>
        <p:nvSpPr>
          <p:cNvPr id="37" name="Rectangle 36">
            <a:extLst>
              <a:ext uri="{FF2B5EF4-FFF2-40B4-BE49-F238E27FC236}">
                <a16:creationId xmlns:a16="http://schemas.microsoft.com/office/drawing/2014/main" id="{9DF4E73F-5E17-4C27-BC76-79C6237C880D}"/>
              </a:ext>
            </a:extLst>
          </p:cNvPr>
          <p:cNvSpPr/>
          <p:nvPr/>
        </p:nvSpPr>
        <p:spPr>
          <a:xfrm>
            <a:off x="1239355" y="5948789"/>
            <a:ext cx="11304104" cy="923330"/>
          </a:xfrm>
          <a:prstGeom prst="rect">
            <a:avLst/>
          </a:prstGeom>
        </p:spPr>
        <p:txBody>
          <a:bodyPr wrap="square">
            <a:spAutoFit/>
          </a:bodyPr>
          <a:lstStyle/>
          <a:p>
            <a:r>
              <a:rPr lang="en-GB" dirty="0"/>
              <a:t>Client side codes are processed on the end users’ device (such as contents of your page, event handling)</a:t>
            </a:r>
          </a:p>
          <a:p>
            <a:endParaRPr lang="en-GB" dirty="0"/>
          </a:p>
          <a:p>
            <a:r>
              <a:rPr lang="en-GB" dirty="0"/>
              <a:t>Server side codes are processed on the server (such as student information to be stored in database)</a:t>
            </a:r>
          </a:p>
        </p:txBody>
      </p:sp>
      <p:cxnSp>
        <p:nvCxnSpPr>
          <p:cNvPr id="25" name="Straight Arrow Connector 24">
            <a:extLst>
              <a:ext uri="{FF2B5EF4-FFF2-40B4-BE49-F238E27FC236}">
                <a16:creationId xmlns:a16="http://schemas.microsoft.com/office/drawing/2014/main" id="{CD65910F-D51A-443F-A46C-9CD4ED122779}"/>
              </a:ext>
            </a:extLst>
          </p:cNvPr>
          <p:cNvCxnSpPr>
            <a:cxnSpLocks/>
          </p:cNvCxnSpPr>
          <p:nvPr/>
        </p:nvCxnSpPr>
        <p:spPr>
          <a:xfrm>
            <a:off x="3927539" y="1841331"/>
            <a:ext cx="1473819" cy="14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77B73CC-F98E-4704-AC74-18E2B5796C73}"/>
              </a:ext>
            </a:extLst>
          </p:cNvPr>
          <p:cNvCxnSpPr>
            <a:cxnSpLocks/>
          </p:cNvCxnSpPr>
          <p:nvPr/>
        </p:nvCxnSpPr>
        <p:spPr>
          <a:xfrm flipV="1">
            <a:off x="3570398" y="2444156"/>
            <a:ext cx="1887238" cy="271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D2DEF11-CF38-4A3B-A827-8817F92E0C03}"/>
              </a:ext>
            </a:extLst>
          </p:cNvPr>
          <p:cNvCxnSpPr>
            <a:cxnSpLocks/>
          </p:cNvCxnSpPr>
          <p:nvPr/>
        </p:nvCxnSpPr>
        <p:spPr>
          <a:xfrm flipV="1">
            <a:off x="4431120" y="2741168"/>
            <a:ext cx="1113085" cy="972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D26DF32-55F3-4E2C-8D79-FD402F281453}"/>
              </a:ext>
            </a:extLst>
          </p:cNvPr>
          <p:cNvCxnSpPr>
            <a:cxnSpLocks/>
          </p:cNvCxnSpPr>
          <p:nvPr/>
        </p:nvCxnSpPr>
        <p:spPr>
          <a:xfrm flipH="1" flipV="1">
            <a:off x="7072470" y="2218220"/>
            <a:ext cx="1538130" cy="808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4B7AF8B-AA61-4BF2-808D-0E59945D72D8}"/>
              </a:ext>
            </a:extLst>
          </p:cNvPr>
          <p:cNvCxnSpPr>
            <a:cxnSpLocks/>
          </p:cNvCxnSpPr>
          <p:nvPr/>
        </p:nvCxnSpPr>
        <p:spPr>
          <a:xfrm flipH="1">
            <a:off x="7270271" y="1735269"/>
            <a:ext cx="1407309" cy="273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489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28"/>
                                        </p:tgtEl>
                                        <p:attrNameLst>
                                          <p:attrName>style.visibility</p:attrName>
                                        </p:attrNameLst>
                                      </p:cBhvr>
                                      <p:to>
                                        <p:strVal val="visible"/>
                                      </p:to>
                                    </p:set>
                                    <p:anim calcmode="lin" valueType="num">
                                      <p:cBhvr additive="base">
                                        <p:cTn id="35" dur="500" fill="hold"/>
                                        <p:tgtEl>
                                          <p:spTgt spid="1028"/>
                                        </p:tgtEl>
                                        <p:attrNameLst>
                                          <p:attrName>ppt_x</p:attrName>
                                        </p:attrNameLst>
                                      </p:cBhvr>
                                      <p:tavLst>
                                        <p:tav tm="0">
                                          <p:val>
                                            <p:strVal val="#ppt_x"/>
                                          </p:val>
                                        </p:tav>
                                        <p:tav tm="100000">
                                          <p:val>
                                            <p:strVal val="#ppt_x"/>
                                          </p:val>
                                        </p:tav>
                                      </p:tavLst>
                                    </p:anim>
                                    <p:anim calcmode="lin" valueType="num">
                                      <p:cBhvr additive="base">
                                        <p:cTn id="36" dur="500" fill="hold"/>
                                        <p:tgtEl>
                                          <p:spTgt spid="102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fill="hold"/>
                                        <p:tgtEl>
                                          <p:spTgt spid="26"/>
                                        </p:tgtEl>
                                        <p:attrNameLst>
                                          <p:attrName>ppt_x</p:attrName>
                                        </p:attrNameLst>
                                      </p:cBhvr>
                                      <p:tavLst>
                                        <p:tav tm="0">
                                          <p:val>
                                            <p:strVal val="#ppt_x"/>
                                          </p:val>
                                        </p:tav>
                                        <p:tav tm="100000">
                                          <p:val>
                                            <p:strVal val="#ppt_x"/>
                                          </p:val>
                                        </p:tav>
                                      </p:tavLst>
                                    </p:anim>
                                    <p:anim calcmode="lin" valueType="num">
                                      <p:cBhvr additive="base">
                                        <p:cTn id="56" dur="500" fill="hold"/>
                                        <p:tgtEl>
                                          <p:spTgt spid="26"/>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500" fill="hold"/>
                                        <p:tgtEl>
                                          <p:spTgt spid="31"/>
                                        </p:tgtEl>
                                        <p:attrNameLst>
                                          <p:attrName>ppt_x</p:attrName>
                                        </p:attrNameLst>
                                      </p:cBhvr>
                                      <p:tavLst>
                                        <p:tav tm="0">
                                          <p:val>
                                            <p:strVal val="#ppt_x"/>
                                          </p:val>
                                        </p:tav>
                                        <p:tav tm="100000">
                                          <p:val>
                                            <p:strVal val="#ppt_x"/>
                                          </p:val>
                                        </p:tav>
                                      </p:tavLst>
                                    </p:anim>
                                    <p:anim calcmode="lin" valueType="num">
                                      <p:cBhvr additive="base">
                                        <p:cTn id="60" dur="500" fill="hold"/>
                                        <p:tgtEl>
                                          <p:spTgt spid="3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fill="hold"/>
                                        <p:tgtEl>
                                          <p:spTgt spid="11"/>
                                        </p:tgtEl>
                                        <p:attrNameLst>
                                          <p:attrName>ppt_x</p:attrName>
                                        </p:attrNameLst>
                                      </p:cBhvr>
                                      <p:tavLst>
                                        <p:tav tm="0">
                                          <p:val>
                                            <p:strVal val="#ppt_x"/>
                                          </p:val>
                                        </p:tav>
                                        <p:tav tm="100000">
                                          <p:val>
                                            <p:strVal val="#ppt_x"/>
                                          </p:val>
                                        </p:tav>
                                      </p:tavLst>
                                    </p:anim>
                                    <p:anim calcmode="lin" valueType="num">
                                      <p:cBhvr additive="base">
                                        <p:cTn id="64" dur="500" fill="hold"/>
                                        <p:tgtEl>
                                          <p:spTgt spid="11"/>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ppt_x"/>
                                          </p:val>
                                        </p:tav>
                                        <p:tav tm="100000">
                                          <p:val>
                                            <p:strVal val="#ppt_x"/>
                                          </p:val>
                                        </p:tav>
                                      </p:tavLst>
                                    </p:anim>
                                    <p:anim calcmode="lin" valueType="num">
                                      <p:cBhvr additive="base">
                                        <p:cTn id="68" dur="500" fill="hold"/>
                                        <p:tgtEl>
                                          <p:spTgt spid="25"/>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additive="base">
                                        <p:cTn id="71" dur="500" fill="hold"/>
                                        <p:tgtEl>
                                          <p:spTgt spid="29"/>
                                        </p:tgtEl>
                                        <p:attrNameLst>
                                          <p:attrName>ppt_x</p:attrName>
                                        </p:attrNameLst>
                                      </p:cBhvr>
                                      <p:tavLst>
                                        <p:tav tm="0">
                                          <p:val>
                                            <p:strVal val="#ppt_x"/>
                                          </p:val>
                                        </p:tav>
                                        <p:tav tm="100000">
                                          <p:val>
                                            <p:strVal val="#ppt_x"/>
                                          </p:val>
                                        </p:tav>
                                      </p:tavLst>
                                    </p:anim>
                                    <p:anim calcmode="lin" valueType="num">
                                      <p:cBhvr additive="base">
                                        <p:cTn id="72" dur="500" fill="hold"/>
                                        <p:tgtEl>
                                          <p:spTgt spid="29"/>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additive="base">
                                        <p:cTn id="75" dur="500" fill="hold"/>
                                        <p:tgtEl>
                                          <p:spTgt spid="32"/>
                                        </p:tgtEl>
                                        <p:attrNameLst>
                                          <p:attrName>ppt_x</p:attrName>
                                        </p:attrNameLst>
                                      </p:cBhvr>
                                      <p:tavLst>
                                        <p:tav tm="0">
                                          <p:val>
                                            <p:strVal val="#ppt_x"/>
                                          </p:val>
                                        </p:tav>
                                        <p:tav tm="100000">
                                          <p:val>
                                            <p:strVal val="#ppt_x"/>
                                          </p:val>
                                        </p:tav>
                                      </p:tavLst>
                                    </p:anim>
                                    <p:anim calcmode="lin" valueType="num">
                                      <p:cBhvr additive="base">
                                        <p:cTn id="76" dur="500" fill="hold"/>
                                        <p:tgtEl>
                                          <p:spTgt spid="32"/>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additive="base">
                                        <p:cTn id="79" dur="500" fill="hold"/>
                                        <p:tgtEl>
                                          <p:spTgt spid="34"/>
                                        </p:tgtEl>
                                        <p:attrNameLst>
                                          <p:attrName>ppt_x</p:attrName>
                                        </p:attrNameLst>
                                      </p:cBhvr>
                                      <p:tavLst>
                                        <p:tav tm="0">
                                          <p:val>
                                            <p:strVal val="#ppt_x"/>
                                          </p:val>
                                        </p:tav>
                                        <p:tav tm="100000">
                                          <p:val>
                                            <p:strVal val="#ppt_x"/>
                                          </p:val>
                                        </p:tav>
                                      </p:tavLst>
                                    </p:anim>
                                    <p:anim calcmode="lin" valueType="num">
                                      <p:cBhvr additive="base">
                                        <p:cTn id="80" dur="500" fill="hold"/>
                                        <p:tgtEl>
                                          <p:spTgt spid="3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additive="base">
                                        <p:cTn id="89" dur="500" fill="hold"/>
                                        <p:tgtEl>
                                          <p:spTgt spid="38"/>
                                        </p:tgtEl>
                                        <p:attrNameLst>
                                          <p:attrName>ppt_x</p:attrName>
                                        </p:attrNameLst>
                                      </p:cBhvr>
                                      <p:tavLst>
                                        <p:tav tm="0">
                                          <p:val>
                                            <p:strVal val="#ppt_x"/>
                                          </p:val>
                                        </p:tav>
                                        <p:tav tm="100000">
                                          <p:val>
                                            <p:strVal val="#ppt_x"/>
                                          </p:val>
                                        </p:tav>
                                      </p:tavLst>
                                    </p:anim>
                                    <p:anim calcmode="lin" valueType="num">
                                      <p:cBhvr additive="base">
                                        <p:cTn id="90" dur="500" fill="hold"/>
                                        <p:tgtEl>
                                          <p:spTgt spid="3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39"/>
                                        </p:tgtEl>
                                        <p:attrNameLst>
                                          <p:attrName>style.visibility</p:attrName>
                                        </p:attrNameLst>
                                      </p:cBhvr>
                                      <p:to>
                                        <p:strVal val="visible"/>
                                      </p:to>
                                    </p:set>
                                    <p:anim calcmode="lin" valueType="num">
                                      <p:cBhvr additive="base">
                                        <p:cTn id="93" dur="500" fill="hold"/>
                                        <p:tgtEl>
                                          <p:spTgt spid="39"/>
                                        </p:tgtEl>
                                        <p:attrNameLst>
                                          <p:attrName>ppt_x</p:attrName>
                                        </p:attrNameLst>
                                      </p:cBhvr>
                                      <p:tavLst>
                                        <p:tav tm="0">
                                          <p:val>
                                            <p:strVal val="#ppt_x"/>
                                          </p:val>
                                        </p:tav>
                                        <p:tav tm="100000">
                                          <p:val>
                                            <p:strVal val="#ppt_x"/>
                                          </p:val>
                                        </p:tav>
                                      </p:tavLst>
                                    </p:anim>
                                    <p:anim calcmode="lin" valueType="num">
                                      <p:cBhvr additive="base">
                                        <p:cTn id="94" dur="500" fill="hold"/>
                                        <p:tgtEl>
                                          <p:spTgt spid="39"/>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 calcmode="lin" valueType="num">
                                      <p:cBhvr additive="base">
                                        <p:cTn id="97" dur="500" fill="hold"/>
                                        <p:tgtEl>
                                          <p:spTgt spid="40"/>
                                        </p:tgtEl>
                                        <p:attrNameLst>
                                          <p:attrName>ppt_x</p:attrName>
                                        </p:attrNameLst>
                                      </p:cBhvr>
                                      <p:tavLst>
                                        <p:tav tm="0">
                                          <p:val>
                                            <p:strVal val="#ppt_x"/>
                                          </p:val>
                                        </p:tav>
                                        <p:tav tm="100000">
                                          <p:val>
                                            <p:strVal val="#ppt_x"/>
                                          </p:val>
                                        </p:tav>
                                      </p:tavLst>
                                    </p:anim>
                                    <p:anim calcmode="lin" valueType="num">
                                      <p:cBhvr additive="base">
                                        <p:cTn id="98" dur="500" fill="hold"/>
                                        <p:tgtEl>
                                          <p:spTgt spid="40"/>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41"/>
                                        </p:tgtEl>
                                        <p:attrNameLst>
                                          <p:attrName>style.visibility</p:attrName>
                                        </p:attrNameLst>
                                      </p:cBhvr>
                                      <p:to>
                                        <p:strVal val="visible"/>
                                      </p:to>
                                    </p:set>
                                    <p:anim calcmode="lin" valueType="num">
                                      <p:cBhvr additive="base">
                                        <p:cTn id="101" dur="500" fill="hold"/>
                                        <p:tgtEl>
                                          <p:spTgt spid="41"/>
                                        </p:tgtEl>
                                        <p:attrNameLst>
                                          <p:attrName>ppt_x</p:attrName>
                                        </p:attrNameLst>
                                      </p:cBhvr>
                                      <p:tavLst>
                                        <p:tav tm="0">
                                          <p:val>
                                            <p:strVal val="#ppt_x"/>
                                          </p:val>
                                        </p:tav>
                                        <p:tav tm="100000">
                                          <p:val>
                                            <p:strVal val="#ppt_x"/>
                                          </p:val>
                                        </p:tav>
                                      </p:tavLst>
                                    </p:anim>
                                    <p:anim calcmode="lin" valueType="num">
                                      <p:cBhvr additive="base">
                                        <p:cTn id="102" dur="500" fill="hold"/>
                                        <p:tgtEl>
                                          <p:spTgt spid="41"/>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2"/>
                                        </p:tgtEl>
                                        <p:attrNameLst>
                                          <p:attrName>style.visibility</p:attrName>
                                        </p:attrNameLst>
                                      </p:cBhvr>
                                      <p:to>
                                        <p:strVal val="visible"/>
                                      </p:to>
                                    </p:set>
                                    <p:anim calcmode="lin" valueType="num">
                                      <p:cBhvr additive="base">
                                        <p:cTn id="105" dur="500" fill="hold"/>
                                        <p:tgtEl>
                                          <p:spTgt spid="42"/>
                                        </p:tgtEl>
                                        <p:attrNameLst>
                                          <p:attrName>ppt_x</p:attrName>
                                        </p:attrNameLst>
                                      </p:cBhvr>
                                      <p:tavLst>
                                        <p:tav tm="0">
                                          <p:val>
                                            <p:strVal val="#ppt_x"/>
                                          </p:val>
                                        </p:tav>
                                        <p:tav tm="100000">
                                          <p:val>
                                            <p:strVal val="#ppt_x"/>
                                          </p:val>
                                        </p:tav>
                                      </p:tavLst>
                                    </p:anim>
                                    <p:anim calcmode="lin" valueType="num">
                                      <p:cBhvr additive="base">
                                        <p:cTn id="10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37"/>
                                        </p:tgtEl>
                                        <p:attrNameLst>
                                          <p:attrName>style.visibility</p:attrName>
                                        </p:attrNameLst>
                                      </p:cBhvr>
                                      <p:to>
                                        <p:strVal val="visible"/>
                                      </p:to>
                                    </p:set>
                                    <p:anim calcmode="lin" valueType="num">
                                      <p:cBhvr additive="base">
                                        <p:cTn id="111" dur="500" fill="hold"/>
                                        <p:tgtEl>
                                          <p:spTgt spid="37"/>
                                        </p:tgtEl>
                                        <p:attrNameLst>
                                          <p:attrName>ppt_x</p:attrName>
                                        </p:attrNameLst>
                                      </p:cBhvr>
                                      <p:tavLst>
                                        <p:tav tm="0">
                                          <p:val>
                                            <p:strVal val="#ppt_x"/>
                                          </p:val>
                                        </p:tav>
                                        <p:tav tm="100000">
                                          <p:val>
                                            <p:strVal val="#ppt_x"/>
                                          </p:val>
                                        </p:tav>
                                      </p:tavLst>
                                    </p:anim>
                                    <p:anim calcmode="lin" valueType="num">
                                      <p:cBhvr additive="base">
                                        <p:cTn id="11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6" grpId="0" animBg="1"/>
      <p:bldP spid="38" grpId="0"/>
      <p:bldP spid="39" grpId="0"/>
      <p:bldP spid="40" grpId="0"/>
      <p:bldP spid="41" grpId="0"/>
      <p:bldP spid="42" grpId="0"/>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50BF-DA6B-4667-B7BB-866C1AE29A75}"/>
              </a:ext>
            </a:extLst>
          </p:cNvPr>
          <p:cNvSpPr>
            <a:spLocks noGrp="1"/>
          </p:cNvSpPr>
          <p:nvPr>
            <p:ph type="title"/>
          </p:nvPr>
        </p:nvSpPr>
        <p:spPr/>
        <p:txBody>
          <a:bodyPr/>
          <a:lstStyle/>
          <a:p>
            <a:r>
              <a:rPr lang="en-GB" dirty="0"/>
              <a:t>CT4009 - Assignment Overview</a:t>
            </a:r>
          </a:p>
        </p:txBody>
      </p:sp>
      <p:sp>
        <p:nvSpPr>
          <p:cNvPr id="3" name="Content Placeholder 2">
            <a:extLst>
              <a:ext uri="{FF2B5EF4-FFF2-40B4-BE49-F238E27FC236}">
                <a16:creationId xmlns:a16="http://schemas.microsoft.com/office/drawing/2014/main" id="{A1CB2451-DA08-4196-A60C-02C2B3F50BA5}"/>
              </a:ext>
            </a:extLst>
          </p:cNvPr>
          <p:cNvSpPr>
            <a:spLocks noGrp="1"/>
          </p:cNvSpPr>
          <p:nvPr>
            <p:ph idx="1"/>
          </p:nvPr>
        </p:nvSpPr>
        <p:spPr/>
        <p:txBody>
          <a:bodyPr/>
          <a:lstStyle/>
          <a:p>
            <a:pPr marL="0" indent="0">
              <a:buNone/>
            </a:pPr>
            <a:r>
              <a:rPr lang="en-GB" dirty="0"/>
              <a:t>CT4009 has two assignments:</a:t>
            </a:r>
          </a:p>
          <a:p>
            <a:pPr marL="514350" indent="-514350">
              <a:buFont typeface="+mj-lt"/>
              <a:buAutoNum type="arabicPeriod"/>
            </a:pPr>
            <a:r>
              <a:rPr lang="en-GB" dirty="0"/>
              <a:t>1</a:t>
            </a:r>
            <a:r>
              <a:rPr lang="en-GB" baseline="30000" dirty="0"/>
              <a:t>st</a:t>
            </a:r>
            <a:r>
              <a:rPr lang="en-GB" dirty="0"/>
              <a:t> Semester (50%) – Individual work</a:t>
            </a:r>
          </a:p>
          <a:p>
            <a:pPr marL="514350" indent="-514350">
              <a:buFont typeface="+mj-lt"/>
              <a:buAutoNum type="arabicPeriod"/>
            </a:pPr>
            <a:r>
              <a:rPr lang="en-GB" dirty="0"/>
              <a:t>2</a:t>
            </a:r>
            <a:r>
              <a:rPr lang="en-GB" baseline="30000" dirty="0"/>
              <a:t>nd</a:t>
            </a:r>
            <a:r>
              <a:rPr lang="en-GB" dirty="0"/>
              <a:t> Semester (50%) – Group work</a:t>
            </a:r>
          </a:p>
          <a:p>
            <a:pPr marL="514350" indent="-514350">
              <a:buFont typeface="+mj-lt"/>
              <a:buAutoNum type="arabicPeriod"/>
            </a:pPr>
            <a:endParaRPr lang="en-GB" dirty="0"/>
          </a:p>
          <a:p>
            <a:pPr marL="0" indent="0">
              <a:buNone/>
            </a:pPr>
            <a:r>
              <a:rPr lang="en-GB" dirty="0"/>
              <a:t>Each assignment consists of two parts:</a:t>
            </a:r>
          </a:p>
          <a:p>
            <a:r>
              <a:rPr lang="en-GB" dirty="0"/>
              <a:t>A project </a:t>
            </a:r>
          </a:p>
          <a:p>
            <a:r>
              <a:rPr lang="en-GB" dirty="0"/>
              <a:t>A report</a:t>
            </a:r>
          </a:p>
          <a:p>
            <a:pPr marL="0" indent="0">
              <a:buNone/>
            </a:pPr>
            <a:endParaRPr lang="en-GB" dirty="0"/>
          </a:p>
        </p:txBody>
      </p:sp>
      <p:sp>
        <p:nvSpPr>
          <p:cNvPr id="4" name="Slide Number Placeholder 3">
            <a:extLst>
              <a:ext uri="{FF2B5EF4-FFF2-40B4-BE49-F238E27FC236}">
                <a16:creationId xmlns:a16="http://schemas.microsoft.com/office/drawing/2014/main" id="{FB931FB0-6A3A-4F1E-9526-DBAC1B087244}"/>
              </a:ext>
            </a:extLst>
          </p:cNvPr>
          <p:cNvSpPr>
            <a:spLocks noGrp="1"/>
          </p:cNvSpPr>
          <p:nvPr>
            <p:ph type="sldNum" sz="quarter" idx="12"/>
          </p:nvPr>
        </p:nvSpPr>
        <p:spPr/>
        <p:txBody>
          <a:bodyPr/>
          <a:lstStyle/>
          <a:p>
            <a:fld id="{C24C3C9D-6F1A-4956-9A69-650EC14FCC85}" type="slidenum">
              <a:rPr lang="en-GB" smtClean="0"/>
              <a:t>6</a:t>
            </a:fld>
            <a:endParaRPr lang="en-GB"/>
          </a:p>
        </p:txBody>
      </p:sp>
    </p:spTree>
    <p:extLst>
      <p:ext uri="{BB962C8B-B14F-4D97-AF65-F5344CB8AC3E}">
        <p14:creationId xmlns:p14="http://schemas.microsoft.com/office/powerpoint/2010/main" val="1002969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7476-52CB-485C-8E0A-5E6EB3A91478}"/>
              </a:ext>
            </a:extLst>
          </p:cNvPr>
          <p:cNvSpPr>
            <a:spLocks noGrp="1"/>
          </p:cNvSpPr>
          <p:nvPr>
            <p:ph type="title"/>
          </p:nvPr>
        </p:nvSpPr>
        <p:spPr/>
        <p:txBody>
          <a:bodyPr/>
          <a:lstStyle/>
          <a:p>
            <a:r>
              <a:rPr lang="en-GB" b="1" dirty="0"/>
              <a:t>Assessment 1 - Individual Project</a:t>
            </a:r>
            <a:endParaRPr lang="en-GB" dirty="0"/>
          </a:p>
        </p:txBody>
      </p:sp>
      <p:sp>
        <p:nvSpPr>
          <p:cNvPr id="3" name="Content Placeholder 2">
            <a:extLst>
              <a:ext uri="{FF2B5EF4-FFF2-40B4-BE49-F238E27FC236}">
                <a16:creationId xmlns:a16="http://schemas.microsoft.com/office/drawing/2014/main" id="{D9D8D012-8573-497D-B163-9FAE9192E763}"/>
              </a:ext>
            </a:extLst>
          </p:cNvPr>
          <p:cNvSpPr>
            <a:spLocks noGrp="1"/>
          </p:cNvSpPr>
          <p:nvPr>
            <p:ph idx="1"/>
          </p:nvPr>
        </p:nvSpPr>
        <p:spPr/>
        <p:txBody>
          <a:bodyPr>
            <a:normAutofit/>
          </a:bodyPr>
          <a:lstStyle/>
          <a:p>
            <a:pPr marL="0" indent="0">
              <a:buNone/>
            </a:pPr>
            <a:r>
              <a:rPr lang="en-GB" dirty="0"/>
              <a:t>This assignment requires you to develop a Social Media Web Site (like Facebook) using HTML, CSS, </a:t>
            </a:r>
            <a:r>
              <a:rPr lang="en-GB" dirty="0" err="1"/>
              <a:t>Javascript</a:t>
            </a:r>
            <a:r>
              <a:rPr lang="en-GB" dirty="0"/>
              <a:t>/ </a:t>
            </a:r>
            <a:r>
              <a:rPr lang="en-GB" dirty="0" err="1"/>
              <a:t>JQuery</a:t>
            </a:r>
            <a:r>
              <a:rPr lang="en-GB" dirty="0"/>
              <a:t> (client-side scripting languages). </a:t>
            </a:r>
          </a:p>
        </p:txBody>
      </p:sp>
      <p:sp>
        <p:nvSpPr>
          <p:cNvPr id="4" name="Slide Number Placeholder 3">
            <a:extLst>
              <a:ext uri="{FF2B5EF4-FFF2-40B4-BE49-F238E27FC236}">
                <a16:creationId xmlns:a16="http://schemas.microsoft.com/office/drawing/2014/main" id="{64C7E7AC-602C-43B2-9DE4-45AF409D000E}"/>
              </a:ext>
            </a:extLst>
          </p:cNvPr>
          <p:cNvSpPr>
            <a:spLocks noGrp="1"/>
          </p:cNvSpPr>
          <p:nvPr>
            <p:ph type="sldNum" sz="quarter" idx="12"/>
          </p:nvPr>
        </p:nvSpPr>
        <p:spPr/>
        <p:txBody>
          <a:bodyPr/>
          <a:lstStyle/>
          <a:p>
            <a:fld id="{C24C3C9D-6F1A-4956-9A69-650EC14FCC85}" type="slidenum">
              <a:rPr lang="en-GB" smtClean="0"/>
              <a:t>7</a:t>
            </a:fld>
            <a:endParaRPr lang="en-GB"/>
          </a:p>
        </p:txBody>
      </p:sp>
      <p:pic>
        <p:nvPicPr>
          <p:cNvPr id="7" name="Picture 6">
            <a:extLst>
              <a:ext uri="{FF2B5EF4-FFF2-40B4-BE49-F238E27FC236}">
                <a16:creationId xmlns:a16="http://schemas.microsoft.com/office/drawing/2014/main" id="{A9218CA5-85E1-4136-957A-57A735CA0E3E}"/>
              </a:ext>
            </a:extLst>
          </p:cNvPr>
          <p:cNvPicPr>
            <a:picLocks noChangeAspect="1"/>
          </p:cNvPicPr>
          <p:nvPr/>
        </p:nvPicPr>
        <p:blipFill>
          <a:blip r:embed="rId2"/>
          <a:stretch>
            <a:fillRect/>
          </a:stretch>
        </p:blipFill>
        <p:spPr>
          <a:xfrm>
            <a:off x="1836159" y="3762807"/>
            <a:ext cx="3171825" cy="1438275"/>
          </a:xfrm>
          <a:prstGeom prst="rect">
            <a:avLst/>
          </a:prstGeom>
        </p:spPr>
      </p:pic>
      <p:pic>
        <p:nvPicPr>
          <p:cNvPr id="9" name="Picture 8">
            <a:extLst>
              <a:ext uri="{FF2B5EF4-FFF2-40B4-BE49-F238E27FC236}">
                <a16:creationId xmlns:a16="http://schemas.microsoft.com/office/drawing/2014/main" id="{8AA9AD8F-8E3E-480A-B2B1-0F5A26D4E35E}"/>
              </a:ext>
            </a:extLst>
          </p:cNvPr>
          <p:cNvPicPr>
            <a:picLocks noChangeAspect="1"/>
          </p:cNvPicPr>
          <p:nvPr/>
        </p:nvPicPr>
        <p:blipFill>
          <a:blip r:embed="rId3"/>
          <a:stretch>
            <a:fillRect/>
          </a:stretch>
        </p:blipFill>
        <p:spPr>
          <a:xfrm>
            <a:off x="7184018" y="3410381"/>
            <a:ext cx="2143125" cy="2143125"/>
          </a:xfrm>
          <a:prstGeom prst="rect">
            <a:avLst/>
          </a:prstGeom>
        </p:spPr>
      </p:pic>
    </p:spTree>
    <p:extLst>
      <p:ext uri="{BB962C8B-B14F-4D97-AF65-F5344CB8AC3E}">
        <p14:creationId xmlns:p14="http://schemas.microsoft.com/office/powerpoint/2010/main" val="234634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2C5A-0769-457C-9FDF-00A56F27BC66}"/>
              </a:ext>
            </a:extLst>
          </p:cNvPr>
          <p:cNvSpPr>
            <a:spLocks noGrp="1"/>
          </p:cNvSpPr>
          <p:nvPr>
            <p:ph type="title"/>
          </p:nvPr>
        </p:nvSpPr>
        <p:spPr/>
        <p:txBody>
          <a:bodyPr>
            <a:normAutofit/>
          </a:bodyPr>
          <a:lstStyle/>
          <a:p>
            <a:r>
              <a:rPr lang="en-GB" sz="4000" b="1" dirty="0"/>
              <a:t>Assessment 1 - User Classes and Characteristics</a:t>
            </a:r>
            <a:endParaRPr lang="en-GB" sz="4000" dirty="0"/>
          </a:p>
        </p:txBody>
      </p:sp>
      <p:sp>
        <p:nvSpPr>
          <p:cNvPr id="4" name="Slide Number Placeholder 3">
            <a:extLst>
              <a:ext uri="{FF2B5EF4-FFF2-40B4-BE49-F238E27FC236}">
                <a16:creationId xmlns:a16="http://schemas.microsoft.com/office/drawing/2014/main" id="{2073197F-ACB9-4924-831A-DB195A93C51D}"/>
              </a:ext>
            </a:extLst>
          </p:cNvPr>
          <p:cNvSpPr>
            <a:spLocks noGrp="1"/>
          </p:cNvSpPr>
          <p:nvPr>
            <p:ph type="sldNum" sz="quarter" idx="12"/>
          </p:nvPr>
        </p:nvSpPr>
        <p:spPr/>
        <p:txBody>
          <a:bodyPr/>
          <a:lstStyle/>
          <a:p>
            <a:fld id="{C24C3C9D-6F1A-4956-9A69-650EC14FCC85}" type="slidenum">
              <a:rPr lang="en-GB" smtClean="0"/>
              <a:t>8</a:t>
            </a:fld>
            <a:endParaRPr lang="en-GB"/>
          </a:p>
        </p:txBody>
      </p:sp>
      <p:sp>
        <p:nvSpPr>
          <p:cNvPr id="5" name="Rectangle 4">
            <a:extLst>
              <a:ext uri="{FF2B5EF4-FFF2-40B4-BE49-F238E27FC236}">
                <a16:creationId xmlns:a16="http://schemas.microsoft.com/office/drawing/2014/main" id="{32AF44CE-FA74-4D2B-ACC4-2FB8708061D2}"/>
              </a:ext>
            </a:extLst>
          </p:cNvPr>
          <p:cNvSpPr/>
          <p:nvPr/>
        </p:nvSpPr>
        <p:spPr>
          <a:xfrm>
            <a:off x="2250831" y="1690688"/>
            <a:ext cx="7891975" cy="48789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2335957D-7D34-495D-8AB3-33F082EF8754}"/>
              </a:ext>
            </a:extLst>
          </p:cNvPr>
          <p:cNvPicPr>
            <a:picLocks noChangeAspect="1"/>
          </p:cNvPicPr>
          <p:nvPr/>
        </p:nvPicPr>
        <p:blipFill>
          <a:blip r:embed="rId2"/>
          <a:stretch>
            <a:fillRect/>
          </a:stretch>
        </p:blipFill>
        <p:spPr>
          <a:xfrm>
            <a:off x="570679" y="3518205"/>
            <a:ext cx="737616" cy="962107"/>
          </a:xfrm>
          <a:prstGeom prst="rect">
            <a:avLst/>
          </a:prstGeom>
        </p:spPr>
      </p:pic>
      <p:sp>
        <p:nvSpPr>
          <p:cNvPr id="9" name="TextBox 8">
            <a:extLst>
              <a:ext uri="{FF2B5EF4-FFF2-40B4-BE49-F238E27FC236}">
                <a16:creationId xmlns:a16="http://schemas.microsoft.com/office/drawing/2014/main" id="{3D944804-80F7-4E6A-AEA5-A1B633D50DD8}"/>
              </a:ext>
            </a:extLst>
          </p:cNvPr>
          <p:cNvSpPr txBox="1"/>
          <p:nvPr/>
        </p:nvSpPr>
        <p:spPr>
          <a:xfrm>
            <a:off x="221132" y="4534542"/>
            <a:ext cx="1462195" cy="369332"/>
          </a:xfrm>
          <a:prstGeom prst="rect">
            <a:avLst/>
          </a:prstGeom>
          <a:noFill/>
        </p:spPr>
        <p:txBody>
          <a:bodyPr wrap="none" rtlCol="0">
            <a:spAutoFit/>
          </a:bodyPr>
          <a:lstStyle/>
          <a:p>
            <a:r>
              <a:rPr lang="en-GB" dirty="0"/>
              <a:t>website users</a:t>
            </a:r>
          </a:p>
        </p:txBody>
      </p:sp>
      <p:sp>
        <p:nvSpPr>
          <p:cNvPr id="11" name="Oval 10">
            <a:extLst>
              <a:ext uri="{FF2B5EF4-FFF2-40B4-BE49-F238E27FC236}">
                <a16:creationId xmlns:a16="http://schemas.microsoft.com/office/drawing/2014/main" id="{9EDEE92C-00D6-47B6-B452-6DD9727E9A02}"/>
              </a:ext>
            </a:extLst>
          </p:cNvPr>
          <p:cNvSpPr/>
          <p:nvPr/>
        </p:nvSpPr>
        <p:spPr>
          <a:xfrm>
            <a:off x="2969154" y="1868031"/>
            <a:ext cx="2334366" cy="81592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Register (create an account)</a:t>
            </a:r>
            <a:endParaRPr lang="en-GB" dirty="0"/>
          </a:p>
        </p:txBody>
      </p:sp>
      <p:sp>
        <p:nvSpPr>
          <p:cNvPr id="12" name="Oval 11">
            <a:extLst>
              <a:ext uri="{FF2B5EF4-FFF2-40B4-BE49-F238E27FC236}">
                <a16:creationId xmlns:a16="http://schemas.microsoft.com/office/drawing/2014/main" id="{E5575C5C-23C2-4553-9A4B-D69D40BB7EE0}"/>
              </a:ext>
            </a:extLst>
          </p:cNvPr>
          <p:cNvSpPr/>
          <p:nvPr/>
        </p:nvSpPr>
        <p:spPr>
          <a:xfrm>
            <a:off x="3548499" y="2861300"/>
            <a:ext cx="1289742" cy="62809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login</a:t>
            </a:r>
            <a:endParaRPr lang="en-GB" dirty="0"/>
          </a:p>
        </p:txBody>
      </p:sp>
      <p:sp>
        <p:nvSpPr>
          <p:cNvPr id="13" name="Oval 12">
            <a:extLst>
              <a:ext uri="{FF2B5EF4-FFF2-40B4-BE49-F238E27FC236}">
                <a16:creationId xmlns:a16="http://schemas.microsoft.com/office/drawing/2014/main" id="{96E72ABA-A112-470D-8A9C-8A6D80B44D0D}"/>
              </a:ext>
            </a:extLst>
          </p:cNvPr>
          <p:cNvSpPr/>
          <p:nvPr/>
        </p:nvSpPr>
        <p:spPr>
          <a:xfrm>
            <a:off x="3138954" y="3732353"/>
            <a:ext cx="2108833" cy="62809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Create wall posts …..</a:t>
            </a:r>
          </a:p>
        </p:txBody>
      </p:sp>
      <p:sp>
        <p:nvSpPr>
          <p:cNvPr id="14" name="Oval 13">
            <a:extLst>
              <a:ext uri="{FF2B5EF4-FFF2-40B4-BE49-F238E27FC236}">
                <a16:creationId xmlns:a16="http://schemas.microsoft.com/office/drawing/2014/main" id="{2EC8D62F-4695-4A06-A840-C88A79B37CB2}"/>
              </a:ext>
            </a:extLst>
          </p:cNvPr>
          <p:cNvSpPr/>
          <p:nvPr/>
        </p:nvSpPr>
        <p:spPr>
          <a:xfrm>
            <a:off x="2614196" y="4562128"/>
            <a:ext cx="3481804" cy="62809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Send/ receive messages</a:t>
            </a:r>
          </a:p>
        </p:txBody>
      </p:sp>
      <p:sp>
        <p:nvSpPr>
          <p:cNvPr id="15" name="Oval 14">
            <a:extLst>
              <a:ext uri="{FF2B5EF4-FFF2-40B4-BE49-F238E27FC236}">
                <a16:creationId xmlns:a16="http://schemas.microsoft.com/office/drawing/2014/main" id="{1F23656B-EEDC-4EBE-8EF8-6680E8FC01C6}"/>
              </a:ext>
            </a:extLst>
          </p:cNvPr>
          <p:cNvSpPr/>
          <p:nvPr/>
        </p:nvSpPr>
        <p:spPr>
          <a:xfrm>
            <a:off x="2678698" y="5417406"/>
            <a:ext cx="3352799" cy="9475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Block/ unblock and report friends ….</a:t>
            </a:r>
          </a:p>
        </p:txBody>
      </p:sp>
      <p:sp>
        <p:nvSpPr>
          <p:cNvPr id="16" name="Oval 15">
            <a:extLst>
              <a:ext uri="{FF2B5EF4-FFF2-40B4-BE49-F238E27FC236}">
                <a16:creationId xmlns:a16="http://schemas.microsoft.com/office/drawing/2014/main" id="{C6CB2BE4-C1DD-4D49-A7A5-A3CDF2BFD9EE}"/>
              </a:ext>
            </a:extLst>
          </p:cNvPr>
          <p:cNvSpPr/>
          <p:nvPr/>
        </p:nvSpPr>
        <p:spPr>
          <a:xfrm>
            <a:off x="6096000" y="1783098"/>
            <a:ext cx="3750050" cy="10983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Login to the system</a:t>
            </a:r>
          </a:p>
        </p:txBody>
      </p:sp>
      <p:sp>
        <p:nvSpPr>
          <p:cNvPr id="17" name="Oval 16">
            <a:extLst>
              <a:ext uri="{FF2B5EF4-FFF2-40B4-BE49-F238E27FC236}">
                <a16:creationId xmlns:a16="http://schemas.microsoft.com/office/drawing/2014/main" id="{63AD894A-A9F9-4294-A998-F494BC2EFD5B}"/>
              </a:ext>
            </a:extLst>
          </p:cNvPr>
          <p:cNvSpPr/>
          <p:nvPr/>
        </p:nvSpPr>
        <p:spPr>
          <a:xfrm>
            <a:off x="7089988" y="3097469"/>
            <a:ext cx="1604367" cy="62809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Delete any user</a:t>
            </a:r>
            <a:endParaRPr lang="en-GB" dirty="0"/>
          </a:p>
        </p:txBody>
      </p:sp>
      <p:sp>
        <p:nvSpPr>
          <p:cNvPr id="18" name="Oval 17">
            <a:extLst>
              <a:ext uri="{FF2B5EF4-FFF2-40B4-BE49-F238E27FC236}">
                <a16:creationId xmlns:a16="http://schemas.microsoft.com/office/drawing/2014/main" id="{3EE7AE41-62C7-466B-ACC3-6D993ABD8B60}"/>
              </a:ext>
            </a:extLst>
          </p:cNvPr>
          <p:cNvSpPr/>
          <p:nvPr/>
        </p:nvSpPr>
        <p:spPr>
          <a:xfrm>
            <a:off x="6096000" y="3826934"/>
            <a:ext cx="3750050" cy="12241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View a report that shows number of posts made by Website users ….</a:t>
            </a:r>
          </a:p>
        </p:txBody>
      </p:sp>
      <p:sp>
        <p:nvSpPr>
          <p:cNvPr id="19" name="Oval 18">
            <a:extLst>
              <a:ext uri="{FF2B5EF4-FFF2-40B4-BE49-F238E27FC236}">
                <a16:creationId xmlns:a16="http://schemas.microsoft.com/office/drawing/2014/main" id="{EA3AB6CC-DC4F-450A-A7F5-C10DC450B1A6}"/>
              </a:ext>
            </a:extLst>
          </p:cNvPr>
          <p:cNvSpPr/>
          <p:nvPr/>
        </p:nvSpPr>
        <p:spPr>
          <a:xfrm>
            <a:off x="6617089" y="5276015"/>
            <a:ext cx="2941983" cy="10142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View all reports made by Website users ….</a:t>
            </a:r>
          </a:p>
        </p:txBody>
      </p:sp>
      <p:pic>
        <p:nvPicPr>
          <p:cNvPr id="20" name="Picture 19">
            <a:extLst>
              <a:ext uri="{FF2B5EF4-FFF2-40B4-BE49-F238E27FC236}">
                <a16:creationId xmlns:a16="http://schemas.microsoft.com/office/drawing/2014/main" id="{1285F4F5-49D5-4BFF-9BF5-0C526BF52029}"/>
              </a:ext>
            </a:extLst>
          </p:cNvPr>
          <p:cNvPicPr>
            <a:picLocks noChangeAspect="1"/>
          </p:cNvPicPr>
          <p:nvPr/>
        </p:nvPicPr>
        <p:blipFill>
          <a:blip r:embed="rId2"/>
          <a:stretch>
            <a:fillRect/>
          </a:stretch>
        </p:blipFill>
        <p:spPr>
          <a:xfrm>
            <a:off x="11013634" y="3224629"/>
            <a:ext cx="737616" cy="962107"/>
          </a:xfrm>
          <a:prstGeom prst="rect">
            <a:avLst/>
          </a:prstGeom>
        </p:spPr>
      </p:pic>
      <p:sp>
        <p:nvSpPr>
          <p:cNvPr id="21" name="TextBox 20">
            <a:extLst>
              <a:ext uri="{FF2B5EF4-FFF2-40B4-BE49-F238E27FC236}">
                <a16:creationId xmlns:a16="http://schemas.microsoft.com/office/drawing/2014/main" id="{A4F01444-BC39-4798-826B-276F477DFA0D}"/>
              </a:ext>
            </a:extLst>
          </p:cNvPr>
          <p:cNvSpPr txBox="1"/>
          <p:nvPr/>
        </p:nvSpPr>
        <p:spPr>
          <a:xfrm>
            <a:off x="10681855" y="4294555"/>
            <a:ext cx="1476238" cy="369332"/>
          </a:xfrm>
          <a:prstGeom prst="rect">
            <a:avLst/>
          </a:prstGeom>
          <a:noFill/>
        </p:spPr>
        <p:txBody>
          <a:bodyPr wrap="none" rtlCol="0">
            <a:spAutoFit/>
          </a:bodyPr>
          <a:lstStyle/>
          <a:p>
            <a:r>
              <a:rPr lang="en-GB" dirty="0"/>
              <a:t>Administrator</a:t>
            </a:r>
          </a:p>
        </p:txBody>
      </p:sp>
      <p:cxnSp>
        <p:nvCxnSpPr>
          <p:cNvPr id="23" name="Straight Arrow Connector 22">
            <a:extLst>
              <a:ext uri="{FF2B5EF4-FFF2-40B4-BE49-F238E27FC236}">
                <a16:creationId xmlns:a16="http://schemas.microsoft.com/office/drawing/2014/main" id="{72B08225-8631-4CD1-B76D-09AD602BD59D}"/>
              </a:ext>
            </a:extLst>
          </p:cNvPr>
          <p:cNvCxnSpPr/>
          <p:nvPr/>
        </p:nvCxnSpPr>
        <p:spPr>
          <a:xfrm flipV="1">
            <a:off x="1307123" y="2438400"/>
            <a:ext cx="1662031" cy="1293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EA3A89E-5A0C-44BB-817B-442D75A3407B}"/>
              </a:ext>
            </a:extLst>
          </p:cNvPr>
          <p:cNvCxnSpPr>
            <a:cxnSpLocks/>
          </p:cNvCxnSpPr>
          <p:nvPr/>
        </p:nvCxnSpPr>
        <p:spPr>
          <a:xfrm flipV="1">
            <a:off x="1307123" y="3263838"/>
            <a:ext cx="2125190" cy="563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65DCEE41-CFDE-435A-AE64-4A6E8722F189}"/>
              </a:ext>
            </a:extLst>
          </p:cNvPr>
          <p:cNvCxnSpPr>
            <a:cxnSpLocks/>
          </p:cNvCxnSpPr>
          <p:nvPr/>
        </p:nvCxnSpPr>
        <p:spPr>
          <a:xfrm>
            <a:off x="1325492" y="3977911"/>
            <a:ext cx="1684149" cy="68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2BBBF0CC-64E7-46A0-BC0A-150E737AC7F1}"/>
              </a:ext>
            </a:extLst>
          </p:cNvPr>
          <p:cNvCxnSpPr>
            <a:cxnSpLocks/>
          </p:cNvCxnSpPr>
          <p:nvPr/>
        </p:nvCxnSpPr>
        <p:spPr>
          <a:xfrm>
            <a:off x="1325492" y="4175434"/>
            <a:ext cx="1184618" cy="6234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CB887A9A-1628-4E24-8E98-54A524269BA2}"/>
              </a:ext>
            </a:extLst>
          </p:cNvPr>
          <p:cNvCxnSpPr>
            <a:cxnSpLocks/>
          </p:cNvCxnSpPr>
          <p:nvPr/>
        </p:nvCxnSpPr>
        <p:spPr>
          <a:xfrm>
            <a:off x="1325492" y="4334948"/>
            <a:ext cx="1236753" cy="14481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7A81F7D4-4C5A-431B-92E1-C193D8FDE3AB}"/>
              </a:ext>
            </a:extLst>
          </p:cNvPr>
          <p:cNvCxnSpPr>
            <a:cxnSpLocks/>
            <a:endCxn id="16" idx="6"/>
          </p:cNvCxnSpPr>
          <p:nvPr/>
        </p:nvCxnSpPr>
        <p:spPr>
          <a:xfrm flipH="1" flipV="1">
            <a:off x="9846050" y="2332289"/>
            <a:ext cx="1257759" cy="11631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21AC157B-EC31-4AF9-9F4C-6D3A85C6357C}"/>
              </a:ext>
            </a:extLst>
          </p:cNvPr>
          <p:cNvCxnSpPr>
            <a:cxnSpLocks/>
          </p:cNvCxnSpPr>
          <p:nvPr/>
        </p:nvCxnSpPr>
        <p:spPr>
          <a:xfrm flipH="1" flipV="1">
            <a:off x="8905462" y="3518206"/>
            <a:ext cx="1955667" cy="274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39689923-78DF-44D3-8CB7-D3D42EFA7BDD}"/>
              </a:ext>
            </a:extLst>
          </p:cNvPr>
          <p:cNvCxnSpPr>
            <a:cxnSpLocks/>
          </p:cNvCxnSpPr>
          <p:nvPr/>
        </p:nvCxnSpPr>
        <p:spPr>
          <a:xfrm flipH="1">
            <a:off x="9917291" y="4186736"/>
            <a:ext cx="943838" cy="375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95DAB8A8-B750-48CA-9D9E-D4D38DCE319C}"/>
              </a:ext>
            </a:extLst>
          </p:cNvPr>
          <p:cNvCxnSpPr>
            <a:cxnSpLocks/>
          </p:cNvCxnSpPr>
          <p:nvPr/>
        </p:nvCxnSpPr>
        <p:spPr>
          <a:xfrm flipH="1">
            <a:off x="9629756" y="4686702"/>
            <a:ext cx="1438389" cy="932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6C13DF0B-E9C4-4F12-9721-1B11693262CA}"/>
              </a:ext>
            </a:extLst>
          </p:cNvPr>
          <p:cNvSpPr txBox="1"/>
          <p:nvPr/>
        </p:nvSpPr>
        <p:spPr>
          <a:xfrm>
            <a:off x="9917290" y="167212"/>
            <a:ext cx="1764266" cy="461665"/>
          </a:xfrm>
          <a:prstGeom prst="rect">
            <a:avLst/>
          </a:prstGeom>
          <a:noFill/>
        </p:spPr>
        <p:txBody>
          <a:bodyPr wrap="none" rtlCol="0">
            <a:spAutoFit/>
          </a:bodyPr>
          <a:lstStyle/>
          <a:p>
            <a:r>
              <a:rPr lang="en-GB" sz="2400" b="1" dirty="0"/>
              <a:t>9 web pages</a:t>
            </a:r>
          </a:p>
        </p:txBody>
      </p:sp>
    </p:spTree>
    <p:extLst>
      <p:ext uri="{BB962C8B-B14F-4D97-AF65-F5344CB8AC3E}">
        <p14:creationId xmlns:p14="http://schemas.microsoft.com/office/powerpoint/2010/main" val="47419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additive="base">
                                        <p:cTn id="61" dur="500" fill="hold"/>
                                        <p:tgtEl>
                                          <p:spTgt spid="33"/>
                                        </p:tgtEl>
                                        <p:attrNameLst>
                                          <p:attrName>ppt_x</p:attrName>
                                        </p:attrNameLst>
                                      </p:cBhvr>
                                      <p:tavLst>
                                        <p:tav tm="0">
                                          <p:val>
                                            <p:strVal val="#ppt_x"/>
                                          </p:val>
                                        </p:tav>
                                        <p:tav tm="100000">
                                          <p:val>
                                            <p:strVal val="#ppt_x"/>
                                          </p:val>
                                        </p:tav>
                                      </p:tavLst>
                                    </p:anim>
                                    <p:anim calcmode="lin" valueType="num">
                                      <p:cBhvr additive="base">
                                        <p:cTn id="6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 calcmode="lin" valueType="num">
                                      <p:cBhvr additive="base">
                                        <p:cTn id="71" dur="500" fill="hold"/>
                                        <p:tgtEl>
                                          <p:spTgt spid="36"/>
                                        </p:tgtEl>
                                        <p:attrNameLst>
                                          <p:attrName>ppt_x</p:attrName>
                                        </p:attrNameLst>
                                      </p:cBhvr>
                                      <p:tavLst>
                                        <p:tav tm="0">
                                          <p:val>
                                            <p:strVal val="#ppt_x"/>
                                          </p:val>
                                        </p:tav>
                                        <p:tav tm="100000">
                                          <p:val>
                                            <p:strVal val="#ppt_x"/>
                                          </p:val>
                                        </p:tav>
                                      </p:tavLst>
                                    </p:anim>
                                    <p:anim calcmode="lin" valueType="num">
                                      <p:cBhvr additive="base">
                                        <p:cTn id="7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additive="base">
                                        <p:cTn id="77" dur="500" fill="hold"/>
                                        <p:tgtEl>
                                          <p:spTgt spid="18"/>
                                        </p:tgtEl>
                                        <p:attrNameLst>
                                          <p:attrName>ppt_x</p:attrName>
                                        </p:attrNameLst>
                                      </p:cBhvr>
                                      <p:tavLst>
                                        <p:tav tm="0">
                                          <p:val>
                                            <p:strVal val="#ppt_x"/>
                                          </p:val>
                                        </p:tav>
                                        <p:tav tm="100000">
                                          <p:val>
                                            <p:strVal val="#ppt_x"/>
                                          </p:val>
                                        </p:tav>
                                      </p:tavLst>
                                    </p:anim>
                                    <p:anim calcmode="lin" valueType="num">
                                      <p:cBhvr additive="base">
                                        <p:cTn id="78" dur="500" fill="hold"/>
                                        <p:tgtEl>
                                          <p:spTgt spid="18"/>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40"/>
                                        </p:tgtEl>
                                        <p:attrNameLst>
                                          <p:attrName>style.visibility</p:attrName>
                                        </p:attrNameLst>
                                      </p:cBhvr>
                                      <p:to>
                                        <p:strVal val="visible"/>
                                      </p:to>
                                    </p:set>
                                    <p:anim calcmode="lin" valueType="num">
                                      <p:cBhvr additive="base">
                                        <p:cTn id="81" dur="500" fill="hold"/>
                                        <p:tgtEl>
                                          <p:spTgt spid="40"/>
                                        </p:tgtEl>
                                        <p:attrNameLst>
                                          <p:attrName>ppt_x</p:attrName>
                                        </p:attrNameLst>
                                      </p:cBhvr>
                                      <p:tavLst>
                                        <p:tav tm="0">
                                          <p:val>
                                            <p:strVal val="#ppt_x"/>
                                          </p:val>
                                        </p:tav>
                                        <p:tav tm="100000">
                                          <p:val>
                                            <p:strVal val="#ppt_x"/>
                                          </p:val>
                                        </p:tav>
                                      </p:tavLst>
                                    </p:anim>
                                    <p:anim calcmode="lin" valueType="num">
                                      <p:cBhvr additive="base">
                                        <p:cTn id="8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 calcmode="lin" valueType="num">
                                      <p:cBhvr additive="base">
                                        <p:cTn id="87" dur="500" fill="hold"/>
                                        <p:tgtEl>
                                          <p:spTgt spid="19"/>
                                        </p:tgtEl>
                                        <p:attrNameLst>
                                          <p:attrName>ppt_x</p:attrName>
                                        </p:attrNameLst>
                                      </p:cBhvr>
                                      <p:tavLst>
                                        <p:tav tm="0">
                                          <p:val>
                                            <p:strVal val="#ppt_x"/>
                                          </p:val>
                                        </p:tav>
                                        <p:tav tm="100000">
                                          <p:val>
                                            <p:strVal val="#ppt_x"/>
                                          </p:val>
                                        </p:tav>
                                      </p:tavLst>
                                    </p:anim>
                                    <p:anim calcmode="lin" valueType="num">
                                      <p:cBhvr additive="base">
                                        <p:cTn id="88" dur="500" fill="hold"/>
                                        <p:tgtEl>
                                          <p:spTgt spid="19"/>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43"/>
                                        </p:tgtEl>
                                        <p:attrNameLst>
                                          <p:attrName>style.visibility</p:attrName>
                                        </p:attrNameLst>
                                      </p:cBhvr>
                                      <p:to>
                                        <p:strVal val="visible"/>
                                      </p:to>
                                    </p:set>
                                    <p:anim calcmode="lin" valueType="num">
                                      <p:cBhvr additive="base">
                                        <p:cTn id="91" dur="500" fill="hold"/>
                                        <p:tgtEl>
                                          <p:spTgt spid="43"/>
                                        </p:tgtEl>
                                        <p:attrNameLst>
                                          <p:attrName>ppt_x</p:attrName>
                                        </p:attrNameLst>
                                      </p:cBhvr>
                                      <p:tavLst>
                                        <p:tav tm="0">
                                          <p:val>
                                            <p:strVal val="#ppt_x"/>
                                          </p:val>
                                        </p:tav>
                                        <p:tav tm="100000">
                                          <p:val>
                                            <p:strVal val="#ppt_x"/>
                                          </p:val>
                                        </p:tav>
                                      </p:tavLst>
                                    </p:anim>
                                    <p:anim calcmode="lin" valueType="num">
                                      <p:cBhvr additive="base">
                                        <p:cTn id="9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9"/>
                                        </p:tgtEl>
                                        <p:attrNameLst>
                                          <p:attrName>style.visibility</p:attrName>
                                        </p:attrNameLst>
                                      </p:cBhvr>
                                      <p:to>
                                        <p:strVal val="visible"/>
                                      </p:to>
                                    </p:set>
                                    <p:anim calcmode="lin" valueType="num">
                                      <p:cBhvr additive="base">
                                        <p:cTn id="97" dur="500" fill="hold"/>
                                        <p:tgtEl>
                                          <p:spTgt spid="49"/>
                                        </p:tgtEl>
                                        <p:attrNameLst>
                                          <p:attrName>ppt_x</p:attrName>
                                        </p:attrNameLst>
                                      </p:cBhvr>
                                      <p:tavLst>
                                        <p:tav tm="0">
                                          <p:val>
                                            <p:strVal val="#ppt_x"/>
                                          </p:val>
                                        </p:tav>
                                        <p:tav tm="100000">
                                          <p:val>
                                            <p:strVal val="#ppt_x"/>
                                          </p:val>
                                        </p:tav>
                                      </p:tavLst>
                                    </p:anim>
                                    <p:anim calcmode="lin" valueType="num">
                                      <p:cBhvr additive="base">
                                        <p:cTn id="9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1B48-A3D8-42C7-A729-A53DCFBA8FD1}"/>
              </a:ext>
            </a:extLst>
          </p:cNvPr>
          <p:cNvSpPr>
            <a:spLocks noGrp="1"/>
          </p:cNvSpPr>
          <p:nvPr>
            <p:ph type="title"/>
          </p:nvPr>
        </p:nvSpPr>
        <p:spPr/>
        <p:txBody>
          <a:bodyPr>
            <a:normAutofit/>
          </a:bodyPr>
          <a:lstStyle/>
          <a:p>
            <a:r>
              <a:rPr lang="en-GB" sz="3200" b="1" dirty="0"/>
              <a:t>Assessment 1 – Consideration of Data Storage, Email and Commenting</a:t>
            </a:r>
          </a:p>
        </p:txBody>
      </p:sp>
      <p:sp>
        <p:nvSpPr>
          <p:cNvPr id="3" name="Content Placeholder 2">
            <a:extLst>
              <a:ext uri="{FF2B5EF4-FFF2-40B4-BE49-F238E27FC236}">
                <a16:creationId xmlns:a16="http://schemas.microsoft.com/office/drawing/2014/main" id="{06E6A750-02E4-490E-A969-4ED249608A1E}"/>
              </a:ext>
            </a:extLst>
          </p:cNvPr>
          <p:cNvSpPr>
            <a:spLocks noGrp="1"/>
          </p:cNvSpPr>
          <p:nvPr>
            <p:ph idx="1"/>
          </p:nvPr>
        </p:nvSpPr>
        <p:spPr/>
        <p:txBody>
          <a:bodyPr/>
          <a:lstStyle/>
          <a:p>
            <a:r>
              <a:rPr lang="en-GB" dirty="0"/>
              <a:t>Assessment 1 requires all the data to be stored in a local database (e.g. HTML local storage)</a:t>
            </a:r>
          </a:p>
          <a:p>
            <a:r>
              <a:rPr lang="en-GB" dirty="0"/>
              <a:t>Don’t need to implement emailing features (e.g. email confirmation to complete your registration) – [something you need to consider in the second semester]</a:t>
            </a:r>
          </a:p>
          <a:p>
            <a:r>
              <a:rPr lang="en-GB" dirty="0"/>
              <a:t>You must write comments (programmer-readable explanation or annotation) in the source code </a:t>
            </a:r>
          </a:p>
          <a:p>
            <a:endParaRPr lang="en-GB" dirty="0"/>
          </a:p>
        </p:txBody>
      </p:sp>
      <p:sp>
        <p:nvSpPr>
          <p:cNvPr id="4" name="Slide Number Placeholder 3">
            <a:extLst>
              <a:ext uri="{FF2B5EF4-FFF2-40B4-BE49-F238E27FC236}">
                <a16:creationId xmlns:a16="http://schemas.microsoft.com/office/drawing/2014/main" id="{94BC196F-3AA9-40F0-988F-B1F0C0F81DB4}"/>
              </a:ext>
            </a:extLst>
          </p:cNvPr>
          <p:cNvSpPr>
            <a:spLocks noGrp="1"/>
          </p:cNvSpPr>
          <p:nvPr>
            <p:ph type="sldNum" sz="quarter" idx="12"/>
          </p:nvPr>
        </p:nvSpPr>
        <p:spPr/>
        <p:txBody>
          <a:bodyPr/>
          <a:lstStyle/>
          <a:p>
            <a:fld id="{C24C3C9D-6F1A-4956-9A69-650EC14FCC85}" type="slidenum">
              <a:rPr lang="en-GB" smtClean="0"/>
              <a:t>9</a:t>
            </a:fld>
            <a:endParaRPr lang="en-GB"/>
          </a:p>
        </p:txBody>
      </p:sp>
    </p:spTree>
    <p:extLst>
      <p:ext uri="{BB962C8B-B14F-4D97-AF65-F5344CB8AC3E}">
        <p14:creationId xmlns:p14="http://schemas.microsoft.com/office/powerpoint/2010/main" val="3151436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1784</TotalTime>
  <Words>2078</Words>
  <Application>Microsoft Office PowerPoint</Application>
  <PresentationFormat>Widescreen</PresentationFormat>
  <Paragraphs>388</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Symbol</vt:lpstr>
      <vt:lpstr>Times New Roman</vt:lpstr>
      <vt:lpstr>Wingdings</vt:lpstr>
      <vt:lpstr>Office Theme</vt:lpstr>
      <vt:lpstr>CT4009 Introduction to Web Development</vt:lpstr>
      <vt:lpstr>PowerPoint Presentation</vt:lpstr>
      <vt:lpstr>CT4009 - Tutors</vt:lpstr>
      <vt:lpstr>CT4009 Learning Summary</vt:lpstr>
      <vt:lpstr>What is Client side or Server side language?</vt:lpstr>
      <vt:lpstr>CT4009 - Assignment Overview</vt:lpstr>
      <vt:lpstr>Assessment 1 - Individual Project</vt:lpstr>
      <vt:lpstr>Assessment 1 - User Classes and Characteristics</vt:lpstr>
      <vt:lpstr>Assessment 1 – Consideration of Data Storage, Email and Commenting</vt:lpstr>
      <vt:lpstr>Assessment 2 – Project Criteria (don’t think about these until second semester)</vt:lpstr>
      <vt:lpstr>Assessment 1 – Report (2000 Words)</vt:lpstr>
      <vt:lpstr>Assessment 1 – Report (continued)</vt:lpstr>
      <vt:lpstr>Special instructions </vt:lpstr>
      <vt:lpstr>Assessment 1 criteria</vt:lpstr>
      <vt:lpstr>Assessment 1 criteria (continued)</vt:lpstr>
      <vt:lpstr>Scheme of work</vt:lpstr>
      <vt:lpstr>Indicative resources </vt:lpstr>
      <vt:lpstr>Attendance Register</vt:lpstr>
      <vt:lpstr>Introduction to HTML</vt:lpstr>
      <vt:lpstr>Pre-assessment</vt:lpstr>
      <vt:lpstr>Recommended folder structure and consistent file name for the 1st assignment</vt:lpstr>
      <vt:lpstr>HTML, CSS and JavaScript</vt:lpstr>
      <vt:lpstr>Anatomy of a web page - Open Google in Web browser </vt:lpstr>
      <vt:lpstr>HTML Tags have two parts - a Opening Tag and a closing tag</vt:lpstr>
      <vt:lpstr>Basic structure of an HTML document</vt:lpstr>
      <vt:lpstr>Writing Code in any languages</vt:lpstr>
      <vt:lpstr>Commenting (write anything between &lt;!-- and --&gt;)</vt:lpstr>
      <vt:lpstr>Quick test - Identify the comment in this code</vt:lpstr>
      <vt:lpstr>Indenting - the placement of text farther to the right, or left, to separate it from surrounding text</vt:lpstr>
      <vt:lpstr>Lab work </vt:lpstr>
      <vt:lpstr>Home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CT4009 Introduction to Web Development</dc:title>
  <dc:creator>ALAM, Abu (Dr)</dc:creator>
  <cp:lastModifiedBy>Euliarte Veliez, Nicolas</cp:lastModifiedBy>
  <cp:revision>128</cp:revision>
  <dcterms:created xsi:type="dcterms:W3CDTF">2017-09-23T13:20:08Z</dcterms:created>
  <dcterms:modified xsi:type="dcterms:W3CDTF">2018-10-01T08:10:05Z</dcterms:modified>
</cp:coreProperties>
</file>