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8"/>
  </p:notesMasterIdLst>
  <p:sldIdLst>
    <p:sldId id="256" r:id="rId2"/>
    <p:sldId id="274" r:id="rId3"/>
    <p:sldId id="287" r:id="rId4"/>
    <p:sldId id="293" r:id="rId5"/>
    <p:sldId id="307" r:id="rId6"/>
    <p:sldId id="308" r:id="rId7"/>
    <p:sldId id="289" r:id="rId8"/>
    <p:sldId id="295" r:id="rId9"/>
    <p:sldId id="314" r:id="rId10"/>
    <p:sldId id="315" r:id="rId11"/>
    <p:sldId id="316" r:id="rId12"/>
    <p:sldId id="317" r:id="rId13"/>
    <p:sldId id="296" r:id="rId14"/>
    <p:sldId id="298" r:id="rId15"/>
    <p:sldId id="300" r:id="rId16"/>
    <p:sldId id="297" r:id="rId17"/>
    <p:sldId id="303" r:id="rId18"/>
    <p:sldId id="301" r:id="rId19"/>
    <p:sldId id="302" r:id="rId20"/>
    <p:sldId id="318" r:id="rId21"/>
    <p:sldId id="319" r:id="rId22"/>
    <p:sldId id="320" r:id="rId23"/>
    <p:sldId id="321" r:id="rId24"/>
    <p:sldId id="322" r:id="rId25"/>
    <p:sldId id="304" r:id="rId26"/>
    <p:sldId id="305" r:id="rId27"/>
    <p:sldId id="323" r:id="rId28"/>
    <p:sldId id="309" r:id="rId29"/>
    <p:sldId id="334" r:id="rId30"/>
    <p:sldId id="335" r:id="rId31"/>
    <p:sldId id="336" r:id="rId32"/>
    <p:sldId id="324" r:id="rId33"/>
    <p:sldId id="327" r:id="rId34"/>
    <p:sldId id="326" r:id="rId35"/>
    <p:sldId id="333" r:id="rId36"/>
    <p:sldId id="311" r:id="rId37"/>
    <p:sldId id="328" r:id="rId38"/>
    <p:sldId id="329" r:id="rId39"/>
    <p:sldId id="337" r:id="rId40"/>
    <p:sldId id="330" r:id="rId41"/>
    <p:sldId id="331" r:id="rId42"/>
    <p:sldId id="313" r:id="rId43"/>
    <p:sldId id="338" r:id="rId44"/>
    <p:sldId id="332" r:id="rId45"/>
    <p:sldId id="283" r:id="rId46"/>
    <p:sldId id="28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2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8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B6086-DC0A-4A5D-A7BD-A1B288DE8E74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1C020-78D2-447F-8646-FA115A9BD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0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1C020-78D2-447F-8646-FA115A9BD598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0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1830-826D-4023-B4E0-CF8145668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32A4A-F864-43E0-8541-7ECE1FD5E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9F220-6212-469D-931B-5B20B11C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84A2-8622-4AEF-88F3-58E6A9916EA2}" type="datetime1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97F33-718A-476F-B052-484E2F14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771D-6876-4BBA-9E4B-2929963A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99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D60B-784F-4811-BCA0-E3DB46A7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41301-E635-4165-B070-D381D4553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5B1D-5777-4F30-8E53-F5B617FF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B870-EA78-4D36-83E7-88F7AA0CACE9}" type="datetime1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1FED-33DB-426B-B444-EED8045F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2A5F-EA92-4BF1-842E-F055E095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37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32CD3-5993-478B-AFF5-F5814D54C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C6231-5D4E-407E-9C42-7B6CE76C1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6410-431E-4A0D-9559-CFE35628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8839-086E-40D7-88AD-C1FA59984071}" type="datetime1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3D026-13E1-4524-85BE-7B491176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4CD7-05D6-4BAF-87FC-C97F6CD9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03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1ECC-FDF7-461C-BCA9-44D958CC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3ECB-AD60-4952-95CF-7A99944B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BEFD6-A5B2-496A-8B20-92499D2B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D743-1031-460E-A561-56B53F5BF653}" type="datetime1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91E6-DCCC-4F58-8D7E-1ACD2249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4DBF-4AA0-4697-B8FA-0356DCE6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28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C6D-BA8D-40CA-8DE1-50F78B11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52E41-0ECC-44AA-BD34-B5AA5B27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D7E66-D95A-4712-AC89-7309F8F8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8CF3-414D-4E60-987E-873AC8AA076E}" type="datetime1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F63C-B31F-41CC-B528-DDEA422C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BCA61-26A8-48E8-8EBD-E8BDC7B8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1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9795-DBA4-4926-9D62-F2FB3B46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3171-A2AB-4D22-9C6D-EF07F81C9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57056-E3B3-44BF-B53C-F4EEB3275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2E5FB-BB4E-4F69-9F8E-29930ECC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AE25-EB05-4C8B-9E28-9070C34E81DD}" type="datetime1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4A8C8-7F75-4105-98F3-E133D569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E9F8B-565E-4326-8D51-CB4E1D95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87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39E6-4D08-4EE2-A9D6-9094C7D6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B9EAC-5979-47A0-8E25-77558C2BC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8CDD6-F919-41B3-BA1F-F5DE4579A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C3FF8-B170-4487-B21A-3F7C6368E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222B5-CA53-43AF-BFFE-11DBCBFCC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393A2-56C3-4A50-9FDA-7624E7EB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312F-4C97-40E6-ACE1-9ECB55DEDC55}" type="datetime1">
              <a:rPr lang="en-GB" smtClean="0"/>
              <a:t>24/09/2018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799D2-092E-4DCA-AD7E-D060C8D0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3DAE6-7F7F-4416-BEA1-160E0F82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85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9A10-1A3F-4C84-9CDD-9BFE84A7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688CE-2208-4768-B0C2-74652A2F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FBF9-2DA9-4838-B76A-F70B4535E66F}" type="datetime1">
              <a:rPr lang="en-GB" smtClean="0"/>
              <a:t>24/09/2018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D3A11-C0D2-439C-99CD-FF5C85E7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5B7EE-B85B-490B-8227-6AB96EC2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59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A80BD-B908-49FE-8B8A-72AA9C4E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F397-0D66-4D08-B524-F6646C9A577E}" type="datetime1">
              <a:rPr lang="en-GB" smtClean="0"/>
              <a:t>24/09/2018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6F248-7B11-4F9C-9DB3-793DE74A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49D54-6AAF-4560-8BE3-16026EAD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33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0D63-AE3D-46F6-A558-46938D02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E956-3E75-4602-B32A-C0CAA428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F74FE-D508-4A28-A0A2-9FFA27F8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55B5-DF47-41CD-87EE-D9F0AC2C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DF96-AF2A-449C-82BE-1C3D3B2BC6C9}" type="datetime1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F7571-D366-4C70-998C-961F921D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31D96-F6C5-427C-BA14-DE31CF2C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2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EC62-6BA9-40CE-BDA4-56B3ACF3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0A155-8011-49A5-B05B-695FB9C2F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C5048-CD75-4FCE-81D0-DE678FFF0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0F0AE-17E0-4BC3-B40A-68D428B9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0FCD-9366-47AD-AA2D-A27ADDE088DE}" type="datetime1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931C-6C3B-4892-AAD9-46F2048D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ACAFA-E0FF-4348-A35D-0E2E8419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15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0946D-1873-4480-A507-5DAA639D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3F84F-F304-4D0E-8212-282E02116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0487-77DC-4141-B71B-33D6ABE14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CE374-24B8-4A45-8D8D-EC7A5C1F4101}" type="datetime1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88F4F-28B5-4719-B673-ECBB84748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3F795-F150-4C78-89A0-1BDA17498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030" descr="C&amp;G logo col">
            <a:extLst>
              <a:ext uri="{FF2B5EF4-FFF2-40B4-BE49-F238E27FC236}">
                <a16:creationId xmlns:a16="http://schemas.microsoft.com/office/drawing/2014/main" id="{3C225418-D982-47E7-A2DB-E01FDDD27D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1520" y="115888"/>
            <a:ext cx="225107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554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88EA0-7DAD-42DE-A64C-C248E20D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</a:t>
            </a:fld>
            <a:endParaRPr lang="en-GB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B6423C-84C3-4257-A623-9861D4A501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25467" y="563995"/>
            <a:ext cx="10035568" cy="216058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 dirty="0"/>
              <a:t>CT4009</a:t>
            </a:r>
            <a:r>
              <a:rPr lang="en-US" dirty="0"/>
              <a:t/>
            </a:r>
            <a:br>
              <a:rPr lang="en-US" dirty="0"/>
            </a:br>
            <a:r>
              <a:rPr lang="en-GB" b="1" dirty="0"/>
              <a:t>Introduction to Web Development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E8032-AED2-4EBD-815D-0A6B428F7BEB}"/>
              </a:ext>
            </a:extLst>
          </p:cNvPr>
          <p:cNvSpPr txBox="1"/>
          <p:nvPr/>
        </p:nvSpPr>
        <p:spPr>
          <a:xfrm>
            <a:off x="1419786" y="3944143"/>
            <a:ext cx="43184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Semester 1 Week 2</a:t>
            </a:r>
          </a:p>
          <a:p>
            <a:pPr algn="l"/>
            <a:endParaRPr lang="en-US" sz="2800" dirty="0"/>
          </a:p>
          <a:p>
            <a:r>
              <a:rPr lang="en-GB" sz="2800" dirty="0"/>
              <a:t>HTML – List, Links, Images, </a:t>
            </a:r>
            <a:r>
              <a:rPr lang="en-GB" sz="2800" dirty="0" smtClean="0"/>
              <a:t>Tables, </a:t>
            </a:r>
            <a:r>
              <a:rPr lang="en-GB" sz="2800" dirty="0"/>
              <a:t>Forms, Video</a:t>
            </a:r>
            <a:r>
              <a:rPr lang="en-GB" dirty="0"/>
              <a:t>	</a:t>
            </a:r>
          </a:p>
          <a:p>
            <a:pPr algn="l"/>
            <a:endParaRPr lang="en-GB" sz="2800" dirty="0"/>
          </a:p>
        </p:txBody>
      </p:sp>
      <p:pic>
        <p:nvPicPr>
          <p:cNvPr id="7" name="Picture 2" descr="http://webdesignquotenow.co.uk/images/slider3.png">
            <a:extLst>
              <a:ext uri="{FF2B5EF4-FFF2-40B4-BE49-F238E27FC236}">
                <a16:creationId xmlns:a16="http://schemas.microsoft.com/office/drawing/2014/main" id="{F05C33ED-D214-43AF-8DB8-93EB0E8F6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808" y="3771772"/>
            <a:ext cx="3728416" cy="226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87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1255-62A5-47A1-9FAF-97F8A2A8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GB" dirty="0"/>
              <a:t>Choosing a Programming Language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8ECC-8C6F-4DA6-AD22-D9D534C6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Swift</a:t>
            </a:r>
          </a:p>
          <a:p>
            <a:r>
              <a:rPr lang="en-GB" dirty="0"/>
              <a:t>Released Swift in June, 2014  </a:t>
            </a:r>
          </a:p>
          <a:p>
            <a:r>
              <a:rPr lang="en-GB" dirty="0"/>
              <a:t>For developing Mac, iPad, iPhone, Apple Watch, and Apple TV applications.   </a:t>
            </a:r>
          </a:p>
          <a:p>
            <a:r>
              <a:rPr lang="en-GB" dirty="0"/>
              <a:t>you’ll need some understanding of both Objective-C and Swift, if you want to enter the world of iOS </a:t>
            </a:r>
          </a:p>
          <a:p>
            <a:pPr marL="0" indent="0">
              <a:buNone/>
            </a:pPr>
            <a:r>
              <a:rPr lang="en-GB" dirty="0"/>
              <a:t>PHP</a:t>
            </a:r>
          </a:p>
          <a:p>
            <a:r>
              <a:rPr lang="en-GB" dirty="0"/>
              <a:t>PHP is one of the most popular web languages. </a:t>
            </a:r>
          </a:p>
          <a:p>
            <a:r>
              <a:rPr lang="en-GB" dirty="0"/>
              <a:t>Facebook, Etsy, WordPress and Drupal  were implemented using PHP.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D6C2-45D8-4004-BBDE-327B7780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3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1255-62A5-47A1-9FAF-97F8A2A8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GB" dirty="0"/>
              <a:t>Choosing a Programming Language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8ECC-8C6F-4DA6-AD22-D9D534C6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Python</a:t>
            </a:r>
          </a:p>
          <a:p>
            <a:r>
              <a:rPr lang="en-GB" dirty="0"/>
              <a:t>Python is a general-purpose language used for everything from server automation to data science.  </a:t>
            </a:r>
          </a:p>
          <a:p>
            <a:r>
              <a:rPr lang="en-GB" dirty="0"/>
              <a:t>easy to read and understand.  </a:t>
            </a:r>
          </a:p>
          <a:p>
            <a:r>
              <a:rPr lang="en-GB" dirty="0"/>
              <a:t>Instagram was implemented in Python.</a:t>
            </a:r>
          </a:p>
          <a:p>
            <a:pPr marL="0" indent="0">
              <a:buNone/>
            </a:pPr>
            <a:r>
              <a:rPr lang="en-GB" dirty="0"/>
              <a:t>Ruby</a:t>
            </a:r>
          </a:p>
          <a:p>
            <a:r>
              <a:rPr lang="en-GB" dirty="0"/>
              <a:t>Ruby is often associated with the Rails framework that helped popularize it. </a:t>
            </a:r>
          </a:p>
          <a:p>
            <a:r>
              <a:rPr lang="en-GB" dirty="0"/>
              <a:t>Ruby and Rails make it easy to transform an idea into a working application.</a:t>
            </a:r>
          </a:p>
          <a:p>
            <a:r>
              <a:rPr lang="en-GB" dirty="0"/>
              <a:t>Twitter, GitHub, and Treehouse were implemented in Ruby.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D6C2-45D8-4004-BBDE-327B7780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1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F913-23B8-42A5-853A-06708B74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18B2-7AB9-44DF-888A-B375C796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Relational Database (Oracle, MySQL, SQL Server etc)</a:t>
            </a:r>
          </a:p>
          <a:p>
            <a:pPr lvl="1"/>
            <a:r>
              <a:rPr lang="en-GB" dirty="0"/>
              <a:t>Remove redundancy</a:t>
            </a:r>
          </a:p>
          <a:p>
            <a:pPr lvl="1"/>
            <a:r>
              <a:rPr lang="en-GB" dirty="0"/>
              <a:t>Improve data integrity </a:t>
            </a:r>
          </a:p>
          <a:p>
            <a:r>
              <a:rPr lang="en-GB" dirty="0"/>
              <a:t>NoSQL (MongoDB, Cassandra etc)</a:t>
            </a:r>
          </a:p>
          <a:p>
            <a:pPr lvl="1"/>
            <a:r>
              <a:rPr lang="en-GB" dirty="0"/>
              <a:t>Scalable database</a:t>
            </a:r>
          </a:p>
          <a:p>
            <a:pPr lvl="1"/>
            <a:r>
              <a:rPr lang="en-GB" dirty="0"/>
              <a:t>Big Data (VVV)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5025C-A241-4B9F-ADF5-3699C0FA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4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0EEB-62A9-4C06-995B-69C8807F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FE87-E07D-4B8B-9552-AAA0A96C0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156" y="1269745"/>
            <a:ext cx="2840044" cy="3815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/>
              <a:t>Javascript</a:t>
            </a:r>
            <a:r>
              <a:rPr lang="en-GB" sz="2000" dirty="0"/>
              <a:t> frameworks</a:t>
            </a:r>
          </a:p>
          <a:p>
            <a:r>
              <a:rPr lang="en-GB" sz="2000" dirty="0"/>
              <a:t>Angular2</a:t>
            </a:r>
          </a:p>
          <a:p>
            <a:r>
              <a:rPr lang="en-GB" sz="2000" dirty="0" err="1"/>
              <a:t>ReactJS</a:t>
            </a:r>
            <a:endParaRPr lang="en-GB" sz="2000" dirty="0"/>
          </a:p>
          <a:p>
            <a:r>
              <a:rPr lang="en-GB" sz="2000" dirty="0"/>
              <a:t>VUE.js</a:t>
            </a:r>
          </a:p>
          <a:p>
            <a:r>
              <a:rPr lang="en-GB" sz="2000" dirty="0"/>
              <a:t>Ember.js</a:t>
            </a:r>
          </a:p>
          <a:p>
            <a:r>
              <a:rPr lang="en-GB" sz="2000" dirty="0"/>
              <a:t>Meteor.js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0DBBD-161B-4148-9E00-1C68F9FA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A1AF4-2763-47E3-AA37-C486D5AA54A8}"/>
              </a:ext>
            </a:extLst>
          </p:cNvPr>
          <p:cNvSpPr/>
          <p:nvPr/>
        </p:nvSpPr>
        <p:spPr>
          <a:xfrm>
            <a:off x="838200" y="4806690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medium-content-serif-font"/>
              </a:rPr>
              <a:t>Efficiency </a:t>
            </a:r>
            <a:r>
              <a:rPr lang="en-GB" dirty="0">
                <a:latin typeface="medium-content-serif-font"/>
              </a:rPr>
              <a:t>— projects can be achieved much faster with well-structured prebuilt patterns and functions.</a:t>
            </a:r>
          </a:p>
          <a:p>
            <a:r>
              <a:rPr lang="en-GB" b="1" dirty="0">
                <a:latin typeface="medium-content-serif-font"/>
              </a:rPr>
              <a:t>Safety </a:t>
            </a:r>
            <a:r>
              <a:rPr lang="en-GB" dirty="0">
                <a:latin typeface="medium-content-serif-font"/>
              </a:rPr>
              <a:t>— frameworks have firm security arrangements and are supported by large communities where members and users also act as testers.</a:t>
            </a:r>
          </a:p>
          <a:p>
            <a:r>
              <a:rPr lang="en-GB" b="1" dirty="0">
                <a:latin typeface="medium-content-serif-font"/>
              </a:rPr>
              <a:t>Cost </a:t>
            </a:r>
            <a:r>
              <a:rPr lang="en-GB" dirty="0">
                <a:latin typeface="medium-content-serif-font"/>
              </a:rPr>
              <a:t>— most frameworks are open source and free. Since they help programmers to build custom solutions faster, the ultimate price for web app will be lower.</a:t>
            </a:r>
          </a:p>
          <a:p>
            <a:r>
              <a:rPr lang="en-GB" b="0" i="0" dirty="0">
                <a:effectLst/>
                <a:latin typeface="medium-content-serif-font"/>
              </a:rPr>
              <a:t>Also, </a:t>
            </a:r>
            <a:r>
              <a:rPr lang="en-GB" dirty="0">
                <a:latin typeface="medium-content-serif-font"/>
              </a:rPr>
              <a:t>to create </a:t>
            </a:r>
            <a:r>
              <a:rPr lang="en-GB" b="1" dirty="0">
                <a:latin typeface="medium-content-serif-font"/>
              </a:rPr>
              <a:t>responsive web site </a:t>
            </a:r>
            <a:r>
              <a:rPr lang="en-GB" dirty="0">
                <a:latin typeface="medium-content-serif-font"/>
              </a:rPr>
              <a:t>and for </a:t>
            </a:r>
            <a:r>
              <a:rPr lang="en-GB" b="1" dirty="0">
                <a:latin typeface="medium-content-serif-font"/>
              </a:rPr>
              <a:t>code maintenance</a:t>
            </a:r>
            <a:r>
              <a:rPr lang="en-GB" dirty="0">
                <a:latin typeface="medium-content-serif-font"/>
              </a:rPr>
              <a:t>.</a:t>
            </a:r>
          </a:p>
          <a:p>
            <a:r>
              <a:rPr lang="en-GB" b="0" i="0" dirty="0">
                <a:effectLst/>
                <a:latin typeface="medium-content-serif-font"/>
              </a:rPr>
              <a:t>No recommended until you have learnt basic syntax.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3ECE20-2157-4FFC-AED2-2AA81C134E1E}"/>
              </a:ext>
            </a:extLst>
          </p:cNvPr>
          <p:cNvSpPr txBox="1">
            <a:spLocks/>
          </p:cNvSpPr>
          <p:nvPr/>
        </p:nvSpPr>
        <p:spPr>
          <a:xfrm>
            <a:off x="838200" y="1315880"/>
            <a:ext cx="4356652" cy="3378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UI frameworks</a:t>
            </a:r>
          </a:p>
          <a:p>
            <a:r>
              <a:rPr lang="en-GB" sz="2000" dirty="0"/>
              <a:t>Foundation</a:t>
            </a:r>
          </a:p>
          <a:p>
            <a:r>
              <a:rPr lang="en-GB" sz="2000" dirty="0"/>
              <a:t>Sencha Touch</a:t>
            </a:r>
          </a:p>
          <a:p>
            <a:r>
              <a:rPr lang="en-GB" sz="2000" dirty="0" err="1"/>
              <a:t>Onsen</a:t>
            </a:r>
            <a:r>
              <a:rPr lang="en-GB" sz="2000" dirty="0"/>
              <a:t> UI</a:t>
            </a:r>
          </a:p>
          <a:p>
            <a:r>
              <a:rPr lang="en-GB" sz="2000" dirty="0"/>
              <a:t>Ionic</a:t>
            </a:r>
          </a:p>
          <a:p>
            <a:r>
              <a:rPr lang="en-GB" sz="2000" dirty="0"/>
              <a:t>Bootstrap</a:t>
            </a:r>
          </a:p>
          <a:p>
            <a:r>
              <a:rPr lang="en-GB" sz="2000" dirty="0"/>
              <a:t>HTML </a:t>
            </a:r>
            <a:r>
              <a:rPr lang="en-GB" sz="2000" dirty="0" err="1"/>
              <a:t>KickStart</a:t>
            </a:r>
            <a:endParaRPr lang="en-GB" sz="2000" dirty="0"/>
          </a:p>
          <a:p>
            <a:r>
              <a:rPr lang="en-GB" sz="2000" dirty="0"/>
              <a:t>Framework 7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0A4E0D-70FC-45A4-8DF9-076E051E1CCF}"/>
              </a:ext>
            </a:extLst>
          </p:cNvPr>
          <p:cNvSpPr txBox="1">
            <a:spLocks/>
          </p:cNvSpPr>
          <p:nvPr/>
        </p:nvSpPr>
        <p:spPr>
          <a:xfrm>
            <a:off x="8336507" y="1237153"/>
            <a:ext cx="3017293" cy="391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PHP frameworks</a:t>
            </a:r>
          </a:p>
          <a:p>
            <a:r>
              <a:rPr lang="en-GB" sz="2000" dirty="0"/>
              <a:t>Laravel</a:t>
            </a:r>
          </a:p>
          <a:p>
            <a:r>
              <a:rPr lang="en-GB" sz="2000" dirty="0" err="1"/>
              <a:t>Symfony</a:t>
            </a:r>
            <a:endParaRPr lang="en-GB" sz="2000" dirty="0"/>
          </a:p>
          <a:p>
            <a:r>
              <a:rPr lang="en-GB" sz="2000" dirty="0"/>
              <a:t>CodeIgniter</a:t>
            </a:r>
          </a:p>
          <a:p>
            <a:r>
              <a:rPr lang="en-GB" sz="2000" dirty="0" err="1"/>
              <a:t>Yii</a:t>
            </a:r>
            <a:r>
              <a:rPr lang="en-GB" sz="2000" dirty="0"/>
              <a:t> 2</a:t>
            </a:r>
          </a:p>
          <a:p>
            <a:r>
              <a:rPr lang="en-GB" sz="2000" dirty="0"/>
              <a:t>Phalcon</a:t>
            </a:r>
          </a:p>
          <a:p>
            <a:r>
              <a:rPr lang="en-GB" sz="2000" dirty="0" err="1"/>
              <a:t>CakePHP</a:t>
            </a:r>
            <a:endParaRPr lang="en-GB" sz="2000" dirty="0"/>
          </a:p>
          <a:p>
            <a:r>
              <a:rPr lang="en-GB" sz="2000" dirty="0"/>
              <a:t>Zend</a:t>
            </a:r>
          </a:p>
          <a:p>
            <a:r>
              <a:rPr lang="en-GB" sz="2000" dirty="0" err="1"/>
              <a:t>FuelPHP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35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EB05-DCE2-4359-A5B9-8A81CE72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C8B9-6485-40C1-885F-D850289B7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318"/>
            <a:ext cx="449807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Editors</a:t>
            </a:r>
          </a:p>
          <a:p>
            <a:r>
              <a:rPr lang="en-GB" dirty="0"/>
              <a:t>Sublime Text</a:t>
            </a:r>
          </a:p>
          <a:p>
            <a:r>
              <a:rPr lang="en-GB" dirty="0"/>
              <a:t>Notepad ++</a:t>
            </a:r>
          </a:p>
          <a:p>
            <a:r>
              <a:rPr lang="en-GB" dirty="0"/>
              <a:t>Atom</a:t>
            </a:r>
          </a:p>
          <a:p>
            <a:r>
              <a:rPr lang="en-GB" dirty="0"/>
              <a:t>Brackets</a:t>
            </a:r>
          </a:p>
          <a:p>
            <a:r>
              <a:rPr lang="en-GB" dirty="0"/>
              <a:t>Visual Studio Code</a:t>
            </a:r>
          </a:p>
          <a:p>
            <a:r>
              <a:rPr lang="en-GB" dirty="0"/>
              <a:t>Dreamweaver</a:t>
            </a:r>
          </a:p>
          <a:p>
            <a:r>
              <a:rPr lang="en-GB" dirty="0"/>
              <a:t>NetBeans</a:t>
            </a:r>
          </a:p>
          <a:p>
            <a:r>
              <a:rPr lang="en-GB" dirty="0"/>
              <a:t>Eclipse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BF888-B607-482A-B949-F6DD79FB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14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F79687-BB50-437A-AF92-ACCD91B5E395}"/>
              </a:ext>
            </a:extLst>
          </p:cNvPr>
          <p:cNvSpPr txBox="1">
            <a:spLocks/>
          </p:cNvSpPr>
          <p:nvPr/>
        </p:nvSpPr>
        <p:spPr>
          <a:xfrm>
            <a:off x="6655558" y="1388896"/>
            <a:ext cx="44980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Browsers Built in tools</a:t>
            </a:r>
          </a:p>
          <a:p>
            <a:r>
              <a:rPr lang="en-GB" dirty="0"/>
              <a:t>Chrome </a:t>
            </a:r>
            <a:r>
              <a:rPr lang="en-GB" dirty="0" err="1"/>
              <a:t>DevTools</a:t>
            </a:r>
            <a:endParaRPr lang="en-GB" dirty="0"/>
          </a:p>
          <a:p>
            <a:r>
              <a:rPr lang="en-GB" dirty="0"/>
              <a:t>Firefox Developer 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4585E-FC5C-4B63-B504-23844061489B}"/>
              </a:ext>
            </a:extLst>
          </p:cNvPr>
          <p:cNvSpPr txBox="1"/>
          <p:nvPr/>
        </p:nvSpPr>
        <p:spPr>
          <a:xfrm>
            <a:off x="3264688" y="4361811"/>
            <a:ext cx="26194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Code highlighting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Compiling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GUI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Smart autocompletion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Code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Live Preview</a:t>
            </a:r>
          </a:p>
        </p:txBody>
      </p:sp>
    </p:spTree>
    <p:extLst>
      <p:ext uri="{BB962C8B-B14F-4D97-AF65-F5344CB8AC3E}">
        <p14:creationId xmlns:p14="http://schemas.microsoft.com/office/powerpoint/2010/main" val="23145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65ED-F9C5-4094-8E59-E0BC2E5F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Transfer Protocol (FTP)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A73D-0FAA-4CBA-8105-9F9561C0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FileZilla</a:t>
            </a:r>
          </a:p>
          <a:p>
            <a:r>
              <a:rPr lang="en-GB" dirty="0" err="1"/>
              <a:t>Cyberduck</a:t>
            </a:r>
            <a:endParaRPr lang="en-GB" dirty="0"/>
          </a:p>
          <a:p>
            <a:r>
              <a:rPr lang="en-GB" dirty="0"/>
              <a:t>Free FTP</a:t>
            </a:r>
          </a:p>
          <a:p>
            <a:r>
              <a:rPr lang="en-GB" dirty="0" err="1"/>
              <a:t>FireFTP</a:t>
            </a:r>
            <a:endParaRPr lang="en-GB" dirty="0"/>
          </a:p>
          <a:p>
            <a:r>
              <a:rPr lang="en-GB" dirty="0"/>
              <a:t>FOFF</a:t>
            </a:r>
          </a:p>
          <a:p>
            <a:r>
              <a:rPr lang="en-GB" dirty="0"/>
              <a:t>WinSCP</a:t>
            </a:r>
          </a:p>
          <a:p>
            <a:r>
              <a:rPr lang="en-GB" dirty="0" err="1"/>
              <a:t>AndFTP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833EC-831C-4D26-8FB0-1B0AD618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0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6ADD-B672-4326-BD22-E03B083E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391"/>
            <a:ext cx="10515600" cy="1325563"/>
          </a:xfrm>
        </p:spPr>
        <p:txBody>
          <a:bodyPr/>
          <a:lstStyle/>
          <a:p>
            <a:r>
              <a:rPr lang="en-GB" dirty="0"/>
              <a:t>Webserver (HTTP Server + Programming Language Run-time + Database Server)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6F90C-2BE7-4074-B96B-680928B9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1490"/>
            <a:ext cx="386632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HTTP Server</a:t>
            </a:r>
          </a:p>
          <a:p>
            <a:r>
              <a:rPr lang="en-GB" dirty="0"/>
              <a:t>Apache</a:t>
            </a:r>
          </a:p>
          <a:p>
            <a:r>
              <a:rPr lang="en-GB" dirty="0"/>
              <a:t>NGINX</a:t>
            </a:r>
          </a:p>
          <a:p>
            <a:r>
              <a:rPr lang="en-GB" dirty="0"/>
              <a:t>IIS</a:t>
            </a:r>
          </a:p>
          <a:p>
            <a:r>
              <a:rPr lang="en-GB" dirty="0" err="1"/>
              <a:t>LiteSpeed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6484A-63E0-4C2E-A1A5-3139983A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16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DEA3FB-B474-4A68-91D9-AE72CD7B5789}"/>
              </a:ext>
            </a:extLst>
          </p:cNvPr>
          <p:cNvSpPr txBox="1">
            <a:spLocks/>
          </p:cNvSpPr>
          <p:nvPr/>
        </p:nvSpPr>
        <p:spPr>
          <a:xfrm>
            <a:off x="6770204" y="2393057"/>
            <a:ext cx="38663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Try</a:t>
            </a:r>
          </a:p>
          <a:p>
            <a:r>
              <a:rPr lang="en-GB" dirty="0"/>
              <a:t>Apache</a:t>
            </a:r>
          </a:p>
          <a:p>
            <a:r>
              <a:rPr lang="en-GB" dirty="0"/>
              <a:t>PHP Pre-processor</a:t>
            </a:r>
          </a:p>
          <a:p>
            <a:r>
              <a:rPr lang="en-GB" dirty="0"/>
              <a:t>MySQL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1DE68B-63C3-4EC5-AE9A-7FF185F0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747" y="4563573"/>
            <a:ext cx="2838450" cy="1609725"/>
          </a:xfrm>
          <a:prstGeom prst="rect">
            <a:avLst/>
          </a:prstGeom>
        </p:spPr>
      </p:pic>
      <p:pic>
        <p:nvPicPr>
          <p:cNvPr id="7" name="Picture 2" descr="Image result for web server">
            <a:extLst>
              <a:ext uri="{FF2B5EF4-FFF2-40B4-BE49-F238E27FC236}">
                <a16:creationId xmlns:a16="http://schemas.microsoft.com/office/drawing/2014/main" id="{CA848E9A-862F-4B15-93C6-B2DC3D1D8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12" y="2892743"/>
            <a:ext cx="1402814" cy="140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31D7E9-2687-44E5-B970-A1AA76DC0093}"/>
              </a:ext>
            </a:extLst>
          </p:cNvPr>
          <p:cNvSpPr txBox="1">
            <a:spLocks/>
          </p:cNvSpPr>
          <p:nvPr/>
        </p:nvSpPr>
        <p:spPr>
          <a:xfrm>
            <a:off x="4732773" y="4150356"/>
            <a:ext cx="1130692" cy="485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3907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2631-0E15-4F7A-82A6-7C56B17E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Publish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4C10-4369-4392-97AA-54D727A6B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99"/>
            <a:ext cx="10515600" cy="4351338"/>
          </a:xfrm>
        </p:spPr>
        <p:txBody>
          <a:bodyPr/>
          <a:lstStyle/>
          <a:p>
            <a:r>
              <a:rPr lang="en-GB" dirty="0"/>
              <a:t>Register Domain Names in DNS Server</a:t>
            </a:r>
          </a:p>
          <a:p>
            <a:r>
              <a:rPr lang="en-GB" dirty="0"/>
              <a:t>Host Website in Web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B2CD1-ADA8-47B8-8828-FB217F6E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18B29-FF2A-43DD-89E7-AEDAF455C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204" y="2333943"/>
            <a:ext cx="1249241" cy="1596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227F6C-FFBF-4AE1-95B4-8110FFA13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144" y="2333901"/>
            <a:ext cx="1500824" cy="1596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AD39B7-87DC-4EE3-A646-7588334D9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356" y="3930195"/>
            <a:ext cx="2657475" cy="485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E3A647-AF1E-4D44-B98C-8386C05D8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8118" y="3930153"/>
            <a:ext cx="2428875" cy="26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AC723F-BACA-4035-9420-7272A873E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322" y="4597537"/>
            <a:ext cx="2371725" cy="1085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84CF08-1DD1-497E-9784-B91009C869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2443" y="5307698"/>
            <a:ext cx="1899481" cy="7513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A80177-6068-4A95-B0A3-25D2A07452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3458" y="6137548"/>
            <a:ext cx="2457450" cy="285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EE9F31-0304-4A00-98ED-F41A2C29071A}"/>
              </a:ext>
            </a:extLst>
          </p:cNvPr>
          <p:cNvSpPr txBox="1"/>
          <p:nvPr/>
        </p:nvSpPr>
        <p:spPr>
          <a:xfrm>
            <a:off x="5257688" y="6408085"/>
            <a:ext cx="202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Dynamic IP Address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79A514-FCA0-4CD5-91B5-8451803E38C0}"/>
              </a:ext>
            </a:extLst>
          </p:cNvPr>
          <p:cNvSpPr txBox="1"/>
          <p:nvPr/>
        </p:nvSpPr>
        <p:spPr>
          <a:xfrm>
            <a:off x="9017597" y="4183120"/>
            <a:ext cx="173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Static IP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F3CBE-0287-4122-85B9-AA359BA46AB8}"/>
              </a:ext>
            </a:extLst>
          </p:cNvPr>
          <p:cNvSpPr txBox="1"/>
          <p:nvPr/>
        </p:nvSpPr>
        <p:spPr>
          <a:xfrm>
            <a:off x="6987682" y="579900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655AAF-90B3-42F2-A196-AC9AC09DA1A6}"/>
              </a:ext>
            </a:extLst>
          </p:cNvPr>
          <p:cNvCxnSpPr>
            <a:cxnSpLocks/>
          </p:cNvCxnSpPr>
          <p:nvPr/>
        </p:nvCxnSpPr>
        <p:spPr>
          <a:xfrm flipH="1" flipV="1">
            <a:off x="4210831" y="4225788"/>
            <a:ext cx="945491" cy="32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433B37-78D5-4466-B762-8B42C1336E4F}"/>
              </a:ext>
            </a:extLst>
          </p:cNvPr>
          <p:cNvCxnSpPr>
            <a:cxnSpLocks/>
          </p:cNvCxnSpPr>
          <p:nvPr/>
        </p:nvCxnSpPr>
        <p:spPr>
          <a:xfrm>
            <a:off x="4227443" y="4386470"/>
            <a:ext cx="886015" cy="29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F047E4-7164-469E-825E-395252A9089D}"/>
              </a:ext>
            </a:extLst>
          </p:cNvPr>
          <p:cNvCxnSpPr>
            <a:cxnSpLocks/>
          </p:cNvCxnSpPr>
          <p:nvPr/>
        </p:nvCxnSpPr>
        <p:spPr>
          <a:xfrm flipV="1">
            <a:off x="7291925" y="3697357"/>
            <a:ext cx="1682808" cy="71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E7F7F04-D14A-4C2F-BCE3-E5D15996C135}"/>
              </a:ext>
            </a:extLst>
          </p:cNvPr>
          <p:cNvSpPr txBox="1"/>
          <p:nvPr/>
        </p:nvSpPr>
        <p:spPr>
          <a:xfrm>
            <a:off x="7287603" y="3795608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 Request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593BF1-923A-43D3-A0C0-3BE1F67E0C0D}"/>
              </a:ext>
            </a:extLst>
          </p:cNvPr>
          <p:cNvCxnSpPr>
            <a:cxnSpLocks/>
          </p:cNvCxnSpPr>
          <p:nvPr/>
        </p:nvCxnSpPr>
        <p:spPr>
          <a:xfrm flipH="1">
            <a:off x="7613772" y="4547148"/>
            <a:ext cx="1552375" cy="7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25C84E-E05A-4C81-AE93-00EE2AB801A6}"/>
              </a:ext>
            </a:extLst>
          </p:cNvPr>
          <p:cNvSpPr txBox="1"/>
          <p:nvPr/>
        </p:nvSpPr>
        <p:spPr>
          <a:xfrm>
            <a:off x="7822671" y="4738416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95204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7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32D9-D97B-4E3D-9D76-3ECF3B20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Hypertext Transfer Protocol (HTTP)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8043-F035-4BE7-9E1E-BDFFC5957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Can deliver any data - Images/videos/Audios/Hypertext/Text</a:t>
            </a:r>
          </a:p>
          <a:p>
            <a:r>
              <a:rPr lang="en-GB" dirty="0"/>
              <a:t>Connectionless Protocol / Persistent connection</a:t>
            </a:r>
          </a:p>
          <a:p>
            <a:r>
              <a:rPr lang="en-GB" dirty="0"/>
              <a:t>HTTP is a stateless protocol. A stateless protocol does not require the HTTP server to retain information or status about each user for the duration of multiple requests.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EA922-2219-46D8-8F09-D74BB5F6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1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3D6E-AFBB-4B70-8932-515752EC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DD5CB-98B4-4639-B011-642A4F2F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8F043-F1E8-4379-9901-49B3A019A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678" y="1943100"/>
            <a:ext cx="9237420" cy="324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23084-DFE2-4470-9813-5B182779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720AC5-A662-4E62-8FDB-7B20316F5E5E}"/>
              </a:ext>
            </a:extLst>
          </p:cNvPr>
          <p:cNvSpPr txBox="1">
            <a:spLocks/>
          </p:cNvSpPr>
          <p:nvPr/>
        </p:nvSpPr>
        <p:spPr>
          <a:xfrm>
            <a:off x="838200" y="685487"/>
            <a:ext cx="66360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Agenda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320613-BBCD-4476-BAC1-3AF6EF0A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Review – Last week lab and home work</a:t>
            </a:r>
          </a:p>
          <a:p>
            <a:r>
              <a:rPr lang="en-GB" dirty="0" smtClean="0"/>
              <a:t>A </a:t>
            </a:r>
            <a:r>
              <a:rPr lang="en-GB" dirty="0"/>
              <a:t>journey of a web site</a:t>
            </a:r>
          </a:p>
          <a:p>
            <a:r>
              <a:rPr lang="en-GB" dirty="0"/>
              <a:t>HTML – List, Links, Images, </a:t>
            </a:r>
            <a:r>
              <a:rPr lang="en-GB" dirty="0" smtClean="0"/>
              <a:t>Tables, </a:t>
            </a:r>
            <a:r>
              <a:rPr lang="en-GB" dirty="0"/>
              <a:t>Forms, Video</a:t>
            </a:r>
          </a:p>
          <a:p>
            <a:r>
              <a:rPr lang="en-GB" dirty="0"/>
              <a:t>This week Lab and home work</a:t>
            </a:r>
          </a:p>
        </p:txBody>
      </p:sp>
    </p:spTree>
    <p:extLst>
      <p:ext uri="{BB962C8B-B14F-4D97-AF65-F5344CB8AC3E}">
        <p14:creationId xmlns:p14="http://schemas.microsoft.com/office/powerpoint/2010/main" val="11405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4FD7-7645-4479-ACE4-C9A055F5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the HTTP request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A973-D0F6-45AA-8918-68407BF66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6"/>
            <a:ext cx="10515600" cy="54651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http://www.flogger.co.uk/</a:t>
            </a:r>
            <a:r>
              <a:rPr lang="en-GB" sz="2400" dirty="0"/>
              <a:t>OnlineBuySell-Wk2-2017</a:t>
            </a:r>
            <a:r>
              <a:rPr lang="en-GB" dirty="0"/>
              <a:t>/LoginPage/Login.html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121E7-CF92-494E-A627-50BE023E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11F6B-0F21-4487-9584-0F143E15B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2405062"/>
            <a:ext cx="59340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4FD7-7645-4479-ACE4-C9A055F5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the HTTP response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A973-D0F6-45AA-8918-68407BF66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6"/>
            <a:ext cx="10515600" cy="54651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http://www.flogger.co.uk/</a:t>
            </a:r>
            <a:r>
              <a:rPr lang="en-GB" sz="2400" dirty="0"/>
              <a:t>OnlineBuySell-Wk2-2017</a:t>
            </a:r>
            <a:r>
              <a:rPr lang="en-GB" dirty="0"/>
              <a:t>/LoginPage/Login.html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121E7-CF92-494E-A627-50BE023E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D5C44-EA29-4B6E-A9B6-E79C67ED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7" y="2014330"/>
            <a:ext cx="52673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9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4FD7-7645-4479-ACE4-C9A055F5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Another example of the HTTP request message – Get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A973-D0F6-45AA-8918-68407BF66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6"/>
            <a:ext cx="10515600" cy="54651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http://www.flogger.co.uk/</a:t>
            </a:r>
            <a:r>
              <a:rPr lang="en-GB" sz="2400" dirty="0"/>
              <a:t>OnlineBuySell-Wk2-2017</a:t>
            </a:r>
            <a:r>
              <a:rPr lang="en-GB" dirty="0"/>
              <a:t>/LoginPage/Login.php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121E7-CF92-494E-A627-50BE023E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E7634-1BCB-42F4-972B-083C2FBB7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4272365"/>
            <a:ext cx="7277100" cy="20859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CCBCA4B-DDA2-4064-A9EE-CFBDE8A20A9F}"/>
              </a:ext>
            </a:extLst>
          </p:cNvPr>
          <p:cNvSpPr/>
          <p:nvPr/>
        </p:nvSpPr>
        <p:spPr>
          <a:xfrm>
            <a:off x="7113104" y="4098315"/>
            <a:ext cx="2994992" cy="6445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DA7769-BA61-4F77-BBF9-3C05FABCE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054" y="2190266"/>
            <a:ext cx="5248275" cy="1733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04133C-951A-4286-8CCC-C5BEB740C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64" y="2014330"/>
            <a:ext cx="5010150" cy="21526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345C90-4471-4308-95CC-FB7617EF3FFB}"/>
              </a:ext>
            </a:extLst>
          </p:cNvPr>
          <p:cNvSpPr/>
          <p:nvPr/>
        </p:nvSpPr>
        <p:spPr>
          <a:xfrm>
            <a:off x="3627540" y="6347553"/>
            <a:ext cx="5183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Hidden text field values appear in the </a:t>
            </a:r>
            <a:r>
              <a:rPr lang="en-GB" dirty="0" err="1">
                <a:solidFill>
                  <a:srgbClr val="FF0000"/>
                </a:solidFill>
              </a:rPr>
              <a:t>url</a:t>
            </a:r>
            <a:r>
              <a:rPr lang="en-GB" dirty="0">
                <a:solidFill>
                  <a:srgbClr val="FF0000"/>
                </a:solidFill>
              </a:rPr>
              <a:t>/address bar</a:t>
            </a:r>
          </a:p>
        </p:txBody>
      </p:sp>
    </p:spTree>
    <p:extLst>
      <p:ext uri="{BB962C8B-B14F-4D97-AF65-F5344CB8AC3E}">
        <p14:creationId xmlns:p14="http://schemas.microsoft.com/office/powerpoint/2010/main" val="343280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4FD7-7645-4479-ACE4-C9A055F5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Hence response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A973-D0F6-45AA-8918-68407BF66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6"/>
            <a:ext cx="10515600" cy="54651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http://www.flogger.co.uk/</a:t>
            </a:r>
            <a:r>
              <a:rPr lang="en-GB" sz="2400" dirty="0"/>
              <a:t>OnlineBuySell-Wk2-2017</a:t>
            </a:r>
            <a:r>
              <a:rPr lang="en-GB" dirty="0"/>
              <a:t>/LoginPage/Login.php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121E7-CF92-494E-A627-50BE023E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6492F-B55C-46FA-ABFB-6E89D1DF7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77" y="2290969"/>
            <a:ext cx="6182761" cy="222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4FD7-7645-4479-ACE4-C9A055F5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Another example of the HTTP request message – Post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A973-D0F6-45AA-8918-68407BF66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6"/>
            <a:ext cx="10515600" cy="54651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http://www.flogger.co.uk/</a:t>
            </a:r>
            <a:r>
              <a:rPr lang="en-GB" sz="2400" dirty="0"/>
              <a:t>OnlineBuySell-Wk2-2017</a:t>
            </a:r>
            <a:r>
              <a:rPr lang="en-GB" dirty="0"/>
              <a:t>/LoginPage/Login.php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121E7-CF92-494E-A627-50BE023E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24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224818-31DF-4FF4-A8CE-D0FAB2C80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260"/>
            <a:ext cx="5010150" cy="2152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BBECAC-BC98-4610-8C49-8D4DCE71C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5" y="2255008"/>
            <a:ext cx="5257800" cy="1724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8C6DE1-F359-4755-994E-1314E8A8D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262" y="4318000"/>
            <a:ext cx="72294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D160-69D6-4B9F-9A6F-B29B0F08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VS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0B7FB-A210-42CC-B490-17123ECC4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83" y="1690688"/>
            <a:ext cx="654326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GET requests can be cached</a:t>
            </a:r>
          </a:p>
          <a:p>
            <a:r>
              <a:rPr lang="en-GB" sz="2000" dirty="0"/>
              <a:t>GET requests remain in the browser history</a:t>
            </a:r>
          </a:p>
          <a:p>
            <a:r>
              <a:rPr lang="en-GB" sz="2000" dirty="0"/>
              <a:t>GET requests can be bookmarked</a:t>
            </a:r>
          </a:p>
          <a:p>
            <a:r>
              <a:rPr lang="en-GB" sz="2000" dirty="0"/>
              <a:t>GET requests should never be used when dealing with sensitive data</a:t>
            </a:r>
          </a:p>
          <a:p>
            <a:r>
              <a:rPr lang="en-GB" sz="2000" dirty="0"/>
              <a:t>GET requests have length restrictions</a:t>
            </a:r>
          </a:p>
          <a:p>
            <a:r>
              <a:rPr lang="en-GB" sz="2000" dirty="0"/>
              <a:t>GET requests should be used only to retrieve data</a:t>
            </a:r>
          </a:p>
          <a:p>
            <a:pPr marL="0" indent="0">
              <a:buNone/>
            </a:pPr>
            <a:r>
              <a:rPr lang="en-GB" sz="2000" dirty="0"/>
              <a:t/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A8642-3D17-424A-96B8-C871F32E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25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99A335-B864-4F9C-9E28-2AFE976D1815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65432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POST requests are never cached</a:t>
            </a:r>
          </a:p>
          <a:p>
            <a:r>
              <a:rPr lang="en-GB" sz="2000" dirty="0"/>
              <a:t>POST requests do not remain in the browser history</a:t>
            </a:r>
          </a:p>
          <a:p>
            <a:r>
              <a:rPr lang="en-GB" sz="2000" dirty="0"/>
              <a:t>POST requests cannot be bookmarked</a:t>
            </a:r>
          </a:p>
          <a:p>
            <a:r>
              <a:rPr lang="en-GB" sz="2000" dirty="0"/>
              <a:t>POST requests have no restrictions on data length</a:t>
            </a:r>
          </a:p>
        </p:txBody>
      </p:sp>
    </p:spTree>
    <p:extLst>
      <p:ext uri="{BB962C8B-B14F-4D97-AF65-F5344CB8AC3E}">
        <p14:creationId xmlns:p14="http://schemas.microsoft.com/office/powerpoint/2010/main" val="16341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F07E-5053-4E38-9486-55C768AB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Hypertext Transfer Protocol (HTTPS)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E7BA-2CFE-479D-964F-2D9FA7F3A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Purchase SSL Certificate</a:t>
            </a:r>
          </a:p>
          <a:p>
            <a:r>
              <a:rPr lang="en-GB" dirty="0"/>
              <a:t>Configure and install the certificate in web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B7ADC-5A23-42C0-9521-48EA6293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9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E6E7-E793-46D2-8EF9-EBED3A19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492" y="2291107"/>
            <a:ext cx="7113104" cy="1325563"/>
          </a:xfrm>
        </p:spPr>
        <p:txBody>
          <a:bodyPr/>
          <a:lstStyle/>
          <a:p>
            <a:pPr algn="ctr"/>
            <a:r>
              <a:rPr lang="en-GB" dirty="0"/>
              <a:t>HTML – </a:t>
            </a:r>
            <a:r>
              <a:rPr lang="en-GB" dirty="0" smtClean="0"/>
              <a:t>List</a:t>
            </a:r>
            <a:r>
              <a:rPr lang="en-GB" dirty="0"/>
              <a:t>, Links, Images, Table, Forms, Video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E2E24-0B62-4391-A684-19281A04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8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E398-7653-463F-AFD9-4DC43621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Tag</a:t>
            </a:r>
            <a:r>
              <a:rPr lang="en-GB"/>
              <a:t>/Element </a:t>
            </a:r>
            <a:r>
              <a:rPr lang="en-GB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BDEC-84EF-4E8A-92C5-AFDB6D84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84145-5BDA-4929-8C8B-8A2BB758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A8EC6-9437-4DA0-B813-5DFB8ABB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103" y="3155950"/>
            <a:ext cx="8161479" cy="499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76423-3075-4BA5-B0F0-B03088D28AF9}"/>
              </a:ext>
            </a:extLst>
          </p:cNvPr>
          <p:cNvSpPr txBox="1"/>
          <p:nvPr/>
        </p:nvSpPr>
        <p:spPr>
          <a:xfrm>
            <a:off x="1919653" y="3939999"/>
            <a:ext cx="280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 Input Opening Tag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268AF4-863E-4F1F-8A0F-64921CBEF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53" y="4327348"/>
            <a:ext cx="6777018" cy="3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Relative link types</a:t>
            </a:r>
            <a:r>
              <a:rPr lang="en-US" sz="2000" dirty="0" smtClean="0">
                <a:latin typeface="+mn-lt"/>
              </a:rPr>
              <a:t> (</a:t>
            </a:r>
            <a:r>
              <a:rPr lang="en-US" sz="2000" dirty="0" err="1" smtClean="0">
                <a:latin typeface="+mn-lt"/>
              </a:rPr>
              <a:t>pg</a:t>
            </a:r>
            <a:r>
              <a:rPr lang="en-US" sz="2000" dirty="0" smtClean="0">
                <a:latin typeface="+mn-lt"/>
              </a:rPr>
              <a:t> 84 </a:t>
            </a:r>
            <a:r>
              <a:rPr lang="en-US" sz="2000" dirty="0" err="1" smtClean="0">
                <a:latin typeface="+mn-lt"/>
              </a:rPr>
              <a:t>Duckett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81" y="1524066"/>
            <a:ext cx="10515600" cy="5528487"/>
          </a:xfrm>
        </p:spPr>
        <p:txBody>
          <a:bodyPr>
            <a:normAutofit/>
          </a:bodyPr>
          <a:lstStyle/>
          <a:p>
            <a:r>
              <a:rPr lang="en-US" dirty="0" smtClean="0"/>
              <a:t>SAME FOLDER 		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&lt;a </a:t>
            </a:r>
            <a:r>
              <a:rPr lang="en-US" sz="24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href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=“</a:t>
            </a:r>
            <a:r>
              <a:rPr lang="en-US" sz="24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reviews.html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”&gt;Reviews&lt;/a&gt;</a:t>
            </a:r>
            <a:endParaRPr lang="en-US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dirty="0" smtClean="0"/>
              <a:t>CHILD FOLDER		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&lt;a </a:t>
            </a:r>
            <a:r>
              <a:rPr lang="en-US" sz="24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href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=“music/</a:t>
            </a:r>
            <a:r>
              <a:rPr lang="en-US" sz="24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listings.html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”&gt;Listings&lt;/a&gt;</a:t>
            </a:r>
          </a:p>
          <a:p>
            <a:r>
              <a:rPr lang="en-US" dirty="0" smtClean="0"/>
              <a:t>GRANDCHILD FOLDER 	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&lt;a </a:t>
            </a:r>
            <a:r>
              <a:rPr lang="en-US" sz="24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href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=“/movies/</a:t>
            </a:r>
            <a:r>
              <a:rPr lang="en-US" sz="24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dvd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/</a:t>
            </a:r>
            <a:r>
              <a:rPr lang="en-US" sz="24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reviews.html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”&gt;</a:t>
            </a:r>
          </a:p>
          <a:p>
            <a:pPr marL="0" indent="0">
              <a:buNone/>
            </a:pP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				Reviews&lt;/a&gt;</a:t>
            </a:r>
          </a:p>
          <a:p>
            <a:r>
              <a:rPr lang="en-US" dirty="0" smtClean="0">
                <a:ea typeface="American Typewriter" charset="0"/>
                <a:cs typeface="American Typewriter" charset="0"/>
              </a:rPr>
              <a:t>PARENT FOLDER</a:t>
            </a:r>
            <a:r>
              <a:rPr lang="en-US" sz="2400" dirty="0" smtClean="0">
                <a:ea typeface="American Typewriter" charset="0"/>
                <a:cs typeface="American Typewriter" charset="0"/>
              </a:rPr>
              <a:t>		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&lt;a </a:t>
            </a:r>
            <a:r>
              <a:rPr lang="en-US" sz="24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href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=“../</a:t>
            </a:r>
            <a:r>
              <a:rPr lang="en-US" sz="24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index.html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”&gt;Home&lt;/a&gt;</a:t>
            </a:r>
          </a:p>
          <a:p>
            <a:r>
              <a:rPr lang="en-US" dirty="0" smtClean="0">
                <a:ea typeface="American Typewriter" charset="0"/>
                <a:cs typeface="American Typewriter" charset="0"/>
              </a:rPr>
              <a:t>GRANDPARENT	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	&lt;a </a:t>
            </a:r>
            <a:r>
              <a:rPr lang="en-US" sz="24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href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=“../../</a:t>
            </a:r>
            <a:r>
              <a:rPr lang="en-US" sz="24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index.html”Home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2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D115-8B5C-4299-94E5-6850533C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– Last week lab and home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FDC9C-0CD1-417E-89E9-E2C694E99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Have you</a:t>
            </a:r>
          </a:p>
          <a:p>
            <a:r>
              <a:rPr lang="en-GB" dirty="0"/>
              <a:t>completed worksheet (CT4009_labwork_sem1_wk1.pdf) ?</a:t>
            </a:r>
          </a:p>
          <a:p>
            <a:r>
              <a:rPr lang="en-GB" dirty="0"/>
              <a:t>sketched the layout of the web pages required for assignment 1?</a:t>
            </a:r>
          </a:p>
          <a:p>
            <a:r>
              <a:rPr lang="en-GB" dirty="0"/>
              <a:t>created the folders/sub-folders for assignment1 web pages? </a:t>
            </a:r>
          </a:p>
          <a:p>
            <a:r>
              <a:rPr lang="en-GB" dirty="0"/>
              <a:t>created mock html pages (containing text description of their purpose and contents) required for assignment1?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EDC95-3273-49D1-BB47-EE30EBCC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6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  <a:ea typeface="American Typewriter" charset="0"/>
                <a:cs typeface="American Typewriter" charset="0"/>
              </a:rPr>
              <a:t>What do these do</a:t>
            </a:r>
            <a:r>
              <a:rPr lang="en-US" dirty="0" smtClean="0">
                <a:latin typeface="+mn-lt"/>
                <a:ea typeface="American Typewriter" charset="0"/>
                <a:cs typeface="American Typewriter" charset="0"/>
              </a:rPr>
              <a:t>?...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&lt;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a </a:t>
            </a:r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href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=“http://</a:t>
            </a:r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www.imdb.com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” target=“_blank”&gt;Internet Movie Database&lt;/a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&gt;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514350" indent="-514350">
              <a:buAutoNum type="arabicParenBoth"/>
            </a:pPr>
            <a:endParaRPr lang="en-US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514350" indent="-514350">
              <a:buAutoNum type="arabicParenBoth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&lt;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a </a:t>
            </a:r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href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=“</a:t>
            </a:r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mailto:bmcqueer@glos.ac.uk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” Send to Billy&lt;/a&gt; </a:t>
            </a:r>
            <a:endParaRPr lang="en-US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514350" indent="-514350">
              <a:buAutoNum type="arabicParenBoth"/>
            </a:pPr>
            <a:endParaRPr lang="en-US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514350" indent="-514350">
              <a:buAutoNum type="arabicParenBoth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&lt;a </a:t>
            </a:r>
            <a:r>
              <a:rPr lang="en-US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href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=“#top”&gt;Top&lt;/a&gt;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Linking within Pages</a:t>
            </a:r>
            <a:r>
              <a:rPr lang="mr-IN" dirty="0" smtClean="0">
                <a:latin typeface="+mn-lt"/>
              </a:rPr>
              <a:t>…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  <a:sym typeface="Wingdings"/>
              </a:rPr>
              <a:t>&lt;!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  <a:sym typeface="Wingdings"/>
              </a:rPr>
              <a:t>--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  <a:sym typeface="Wingdings"/>
              </a:rPr>
              <a:t>A sample menu --&gt;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&lt;h1 id=“top”&gt;Menu&lt;/h1&gt;			</a:t>
            </a:r>
          </a:p>
          <a:p>
            <a:pPr marL="0" indent="0">
              <a:buNone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&lt;a </a:t>
            </a:r>
            <a:r>
              <a:rPr lang="en-US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href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=“#item_1”&gt;Item 1&lt;/a&gt;&lt;</a:t>
            </a:r>
            <a:r>
              <a:rPr lang="en-US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br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/&gt;</a:t>
            </a:r>
          </a:p>
          <a:p>
            <a:pPr marL="0" indent="0">
              <a:buNone/>
            </a:pP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&lt;a </a:t>
            </a:r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href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=“#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item_2”&gt;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Item 2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&lt;/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a&gt;&lt;</a:t>
            </a:r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br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/&gt;</a:t>
            </a:r>
          </a:p>
          <a:p>
            <a:pPr marL="0" indent="0">
              <a:buNone/>
            </a:pP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&lt;a </a:t>
            </a:r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href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=“#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item_3”&gt;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Item 3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&lt;/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a&gt;&lt;</a:t>
            </a:r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br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/&gt;</a:t>
            </a:r>
          </a:p>
          <a:p>
            <a:pPr marL="0" indent="0">
              <a:buNone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&lt;h2  id=“item_1”&gt;Item 1&lt;/h2&gt;			</a:t>
            </a:r>
          </a:p>
          <a:p>
            <a:pPr marL="0" indent="0">
              <a:buNone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&lt;p&gt; This is a description of item 1, I just can’t believe how easy HTML is!&lt;/p&gt;</a:t>
            </a:r>
          </a:p>
          <a:p>
            <a:pPr marL="0" indent="0">
              <a:buNone/>
            </a:pPr>
            <a:r>
              <a:rPr lang="mr-IN" dirty="0" smtClean="0">
                <a:latin typeface="American Typewriter" charset="0"/>
                <a:ea typeface="American Typewriter" charset="0"/>
                <a:cs typeface="American Typewriter" charset="0"/>
              </a:rPr>
              <a:t>…</a:t>
            </a:r>
            <a:endParaRPr lang="en-GB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GB" dirty="0" smtClean="0">
                <a:latin typeface="American Typewriter" charset="0"/>
                <a:ea typeface="American Typewriter" charset="0"/>
                <a:cs typeface="American Typewriter" charset="0"/>
              </a:rPr>
              <a:t>&lt;p&gt;&lt;a </a:t>
            </a:r>
            <a:r>
              <a:rPr lang="en-GB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href</a:t>
            </a:r>
            <a:r>
              <a:rPr lang="en-GB" dirty="0" smtClean="0">
                <a:latin typeface="American Typewriter" charset="0"/>
                <a:ea typeface="American Typewriter" charset="0"/>
                <a:cs typeface="American Typewriter" charset="0"/>
              </a:rPr>
              <a:t>=“#top”&gt;Return to top&lt;/a&gt;&lt;/p&gt;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			</a:t>
            </a:r>
          </a:p>
          <a:p>
            <a:pPr marL="0" indent="0">
              <a:buNone/>
            </a:pP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31</a:t>
            </a:fld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4893012" y="2198451"/>
            <a:ext cx="2110903" cy="466927"/>
            <a:chOff x="4893012" y="2198451"/>
            <a:chExt cx="2110903" cy="466927"/>
          </a:xfrm>
        </p:grpSpPr>
        <p:sp>
          <p:nvSpPr>
            <p:cNvPr id="5" name="Left Arrow 4"/>
            <p:cNvSpPr/>
            <p:nvPr/>
          </p:nvSpPr>
          <p:spPr>
            <a:xfrm>
              <a:off x="4893012" y="2198451"/>
              <a:ext cx="2110903" cy="466927"/>
            </a:xfrm>
            <a:prstGeom prst="lef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93814" y="2261240"/>
              <a:ext cx="709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 id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76424" y="4001294"/>
            <a:ext cx="2110903" cy="466927"/>
            <a:chOff x="4893012" y="2198451"/>
            <a:chExt cx="2110903" cy="466927"/>
          </a:xfrm>
        </p:grpSpPr>
        <p:sp>
          <p:nvSpPr>
            <p:cNvPr id="14" name="Left Arrow 13"/>
            <p:cNvSpPr/>
            <p:nvPr/>
          </p:nvSpPr>
          <p:spPr>
            <a:xfrm>
              <a:off x="4893012" y="2198451"/>
              <a:ext cx="2110903" cy="466927"/>
            </a:xfrm>
            <a:prstGeom prst="lef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93814" y="2261240"/>
              <a:ext cx="709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 id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555148" y="5638655"/>
            <a:ext cx="2110903" cy="466927"/>
            <a:chOff x="4893012" y="2198451"/>
            <a:chExt cx="2110903" cy="466927"/>
          </a:xfrm>
        </p:grpSpPr>
        <p:sp>
          <p:nvSpPr>
            <p:cNvPr id="17" name="Left Arrow 16"/>
            <p:cNvSpPr/>
            <p:nvPr/>
          </p:nvSpPr>
          <p:spPr>
            <a:xfrm>
              <a:off x="4893012" y="2198451"/>
              <a:ext cx="2110903" cy="466927"/>
            </a:xfrm>
            <a:prstGeom prst="lef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93814" y="2261240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all id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686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88F1-9EA4-49D6-A24C-3ECC7E75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HTML Form and Input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C38B-05CF-49CF-9A5D-C6458CCD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907" y="12608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Form Tag</a:t>
            </a:r>
          </a:p>
          <a:p>
            <a:r>
              <a:rPr lang="en-GB" dirty="0"/>
              <a:t>The HTML &lt;form&gt; tag is used for creating a form for </a:t>
            </a:r>
            <a:r>
              <a:rPr lang="en-GB" b="1" dirty="0"/>
              <a:t>user input</a:t>
            </a:r>
            <a:r>
              <a:rPr lang="en-GB" dirty="0"/>
              <a:t>. </a:t>
            </a:r>
          </a:p>
          <a:p>
            <a:r>
              <a:rPr lang="en-GB" dirty="0"/>
              <a:t>A form can contain </a:t>
            </a:r>
            <a:r>
              <a:rPr lang="en-GB" dirty="0" err="1"/>
              <a:t>textfields</a:t>
            </a:r>
            <a:r>
              <a:rPr lang="en-GB" dirty="0"/>
              <a:t>, checkboxes, radio-buttons and more.</a:t>
            </a:r>
          </a:p>
          <a:p>
            <a:r>
              <a:rPr lang="en-GB" dirty="0"/>
              <a:t>Forms are used to pass user-data to a specified URL.</a:t>
            </a:r>
          </a:p>
          <a:p>
            <a:pPr marL="0" indent="0">
              <a:buNone/>
            </a:pPr>
            <a:r>
              <a:rPr lang="en-GB" dirty="0"/>
              <a:t>Input Tag</a:t>
            </a:r>
          </a:p>
          <a:p>
            <a:r>
              <a:rPr lang="en-GB" dirty="0"/>
              <a:t>The &lt;input&gt; tag specifies an input field where the user can enter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25051-EF5A-43A6-B3F8-F73E3C6B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32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768A4-76B6-4FAE-AD03-B98D338BF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082" y="4490794"/>
            <a:ext cx="8035249" cy="223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4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26900E-BB89-400F-A5D2-02644D5AC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352" y="1027906"/>
            <a:ext cx="4173331" cy="1909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362C0-01A7-49D4-ACAF-F98C9135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and required attribute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FED95-A758-4B32-8A6A-CE12185C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33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D3923-6C47-47CA-89AA-0EE7C16E8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51" y="2908178"/>
            <a:ext cx="8035249" cy="22306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146BC-21B8-44BE-9A61-29CEA51A5E41}"/>
              </a:ext>
            </a:extLst>
          </p:cNvPr>
          <p:cNvCxnSpPr>
            <a:cxnSpLocks/>
          </p:cNvCxnSpPr>
          <p:nvPr/>
        </p:nvCxnSpPr>
        <p:spPr>
          <a:xfrm flipV="1">
            <a:off x="2708031" y="2128251"/>
            <a:ext cx="5680595" cy="121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F718B0-C398-4687-9265-5233B78928A4}"/>
              </a:ext>
            </a:extLst>
          </p:cNvPr>
          <p:cNvCxnSpPr>
            <a:cxnSpLocks/>
          </p:cNvCxnSpPr>
          <p:nvPr/>
        </p:nvCxnSpPr>
        <p:spPr>
          <a:xfrm flipV="1">
            <a:off x="2955235" y="1855304"/>
            <a:ext cx="4416117" cy="211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46B6F92-E1D9-4DC3-8DEA-AC80DD509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743" y="4688890"/>
            <a:ext cx="2771775" cy="164782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93F051-C84E-4C1F-AED2-24B77DB5E3EC}"/>
              </a:ext>
            </a:extLst>
          </p:cNvPr>
          <p:cNvCxnSpPr>
            <a:cxnSpLocks/>
          </p:cNvCxnSpPr>
          <p:nvPr/>
        </p:nvCxnSpPr>
        <p:spPr>
          <a:xfrm>
            <a:off x="6260123" y="4284794"/>
            <a:ext cx="2350477" cy="143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65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9808-EF7E-4B07-A24E-15CF4DDC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 and ID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0D7A-D6FD-4894-BEDD-13A404498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 </a:t>
            </a:r>
            <a:r>
              <a:rPr lang="en-GB" b="1" dirty="0"/>
              <a:t>name attribute</a:t>
            </a:r>
            <a:r>
              <a:rPr lang="en-GB" dirty="0"/>
              <a:t> on an input is used by its parent </a:t>
            </a:r>
            <a:r>
              <a:rPr lang="en-GB" b="1" dirty="0"/>
              <a:t>HTML</a:t>
            </a:r>
            <a:r>
              <a:rPr lang="en-GB" dirty="0"/>
              <a:t> &lt;form</a:t>
            </a:r>
            <a:r>
              <a:rPr lang="en-GB" dirty="0" smtClean="0"/>
              <a:t>&gt; </a:t>
            </a:r>
            <a:r>
              <a:rPr lang="en-GB" dirty="0"/>
              <a:t>to include that element as a member of the HTTP form in a POST request or the query string in a GET request. </a:t>
            </a:r>
          </a:p>
          <a:p>
            <a:r>
              <a:rPr lang="en-GB" dirty="0"/>
              <a:t>The </a:t>
            </a:r>
            <a:r>
              <a:rPr lang="en-GB" b="1" dirty="0"/>
              <a:t>id</a:t>
            </a:r>
            <a:r>
              <a:rPr lang="en-GB" dirty="0"/>
              <a:t> should be unique as it should be used by JavaScript to select the element in the DOM for manipulation and used in CSS selectors.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D8600-C5A4-470E-94D2-100B1375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34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F2BCB-829A-4D28-A6D1-8F518484B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75" y="4125669"/>
            <a:ext cx="8035249" cy="223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1C25-0E6C-4F1E-9718-3DD1253A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 attribute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54E34-1DF6-45AB-B7F0-446A0041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35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DBE0F-3D3A-45B4-8EC8-705A7E69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4272365"/>
            <a:ext cx="7277100" cy="2085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DDAC4-2A94-439D-8E80-492FB5D6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64" y="2014330"/>
            <a:ext cx="3615025" cy="1553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5168B8-13A3-41FD-B10A-620CCE2CC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751" y="1430094"/>
            <a:ext cx="8035249" cy="223068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AAA7C9-6ED5-4B45-802D-F8F8FE4C6B01}"/>
              </a:ext>
            </a:extLst>
          </p:cNvPr>
          <p:cNvCxnSpPr/>
          <p:nvPr/>
        </p:nvCxnSpPr>
        <p:spPr>
          <a:xfrm flipH="1">
            <a:off x="7553325" y="2095500"/>
            <a:ext cx="285750" cy="225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B3DCB1-C0BE-4274-88CB-0B900ABC7065}"/>
              </a:ext>
            </a:extLst>
          </p:cNvPr>
          <p:cNvCxnSpPr/>
          <p:nvPr/>
        </p:nvCxnSpPr>
        <p:spPr>
          <a:xfrm>
            <a:off x="8338657" y="2755657"/>
            <a:ext cx="847288" cy="159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25168B8-13A3-41FD-B10A-620CCE2CC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889" y="1397734"/>
            <a:ext cx="8035249" cy="223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1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88F1-9EA4-49D6-A24C-3ECC7E75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HTML </a:t>
            </a:r>
            <a:r>
              <a:rPr lang="en-GB" dirty="0" err="1"/>
              <a:t>textarea</a:t>
            </a:r>
            <a:r>
              <a:rPr lang="en-GB" dirty="0"/>
              <a:t> Tag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25051-EF5A-43A6-B3F8-F73E3C6B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36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AC6F4-C592-457B-A8EA-BFBBB8B6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18" y="1447311"/>
            <a:ext cx="10854869" cy="974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2FDD32-6DA5-4983-A5C6-3608077D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846" y="2894989"/>
            <a:ext cx="7975193" cy="182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88F1-9EA4-49D6-A24C-3ECC7E75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HTML input - type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25051-EF5A-43A6-B3F8-F73E3C6B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37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26A15C-0F55-4414-AA51-E1E671052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29" y="1690688"/>
            <a:ext cx="10123003" cy="867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76A28C-07DF-429F-81D8-D8CF982D1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691" y="2851762"/>
            <a:ext cx="8326681" cy="6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71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88F1-9EA4-49D6-A24C-3ECC7E75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HTML input - type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C38B-05CF-49CF-9A5D-C6458CCD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defines a button for </a:t>
            </a:r>
            <a:r>
              <a:rPr lang="en-GB" b="1" dirty="0"/>
              <a:t>submitting</a:t>
            </a:r>
            <a:r>
              <a:rPr lang="en-GB" dirty="0"/>
              <a:t> the form data to a </a:t>
            </a:r>
            <a:r>
              <a:rPr lang="en-GB" b="1" dirty="0"/>
              <a:t>form-handler</a:t>
            </a:r>
            <a:r>
              <a:rPr lang="en-GB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25051-EF5A-43A6-B3F8-F73E3C6B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38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F4662-7FD4-49C0-A21B-3D3C702FB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70" y="2659368"/>
            <a:ext cx="8837852" cy="927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2A3D7-C9EA-4166-8BF4-0A9AD6229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34" y="3721893"/>
            <a:ext cx="1991532" cy="9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57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884"/>
            <a:ext cx="381162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&lt;</a:t>
            </a:r>
            <a:r>
              <a:rPr lang="en-US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ol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&lt;li&gt; First &lt;/li&gt;</a:t>
            </a:r>
          </a:p>
          <a:p>
            <a:pPr marL="0" indent="0">
              <a:buNone/>
            </a:pP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&lt;li&gt; Second &lt;/li&gt;</a:t>
            </a:r>
          </a:p>
          <a:p>
            <a:pPr marL="0" indent="0">
              <a:buNone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	&lt;li&gt; Third &lt;/li&gt;</a:t>
            </a:r>
          </a:p>
          <a:p>
            <a:pPr marL="0" indent="0">
              <a:buNone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&lt;/</a:t>
            </a:r>
            <a:r>
              <a:rPr lang="en-US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ol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First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Second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Third</a:t>
            </a:r>
          </a:p>
          <a:p>
            <a:pPr marL="0" indent="0">
              <a:buNone/>
            </a:pP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39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70579" y="1494884"/>
            <a:ext cx="38116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&lt;</a:t>
            </a:r>
            <a:r>
              <a:rPr lang="en-US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ul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	&lt;li&gt; First &lt;/li&gt;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	&lt;li&gt; Second &lt;/li&gt;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	&lt;li&gt; Third &lt;/li&gt;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&lt;/</a:t>
            </a:r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u</a:t>
            </a:r>
            <a:r>
              <a:rPr lang="en-US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l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First</a:t>
            </a:r>
          </a:p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Second</a:t>
            </a:r>
          </a:p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Third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B085-0B20-4D10-89CE-93BD6F56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similar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DB20-E654-4F14-B442-123BAE66D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1. Find that bike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http://www.findthatbike.co.uk/ </a:t>
            </a:r>
          </a:p>
          <a:p>
            <a:pPr marL="0" indent="0">
              <a:buNone/>
            </a:pPr>
            <a:r>
              <a:rPr lang="en-GB" dirty="0"/>
              <a:t>is a site for UK citizens to find stolen bikes. Simply browse through the ads and see if you recognise your bike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2. Stolen 911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http://stolen911.com/ </a:t>
            </a:r>
          </a:p>
          <a:p>
            <a:pPr marL="0" indent="0">
              <a:buNone/>
            </a:pPr>
            <a:r>
              <a:rPr lang="en-GB" dirty="0"/>
              <a:t>Create a free Internet Fingerprint of your stolen property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3. </a:t>
            </a:r>
            <a:r>
              <a:rPr lang="en-GB" b="1" dirty="0" err="1"/>
              <a:t>Hertsreunited</a:t>
            </a:r>
            <a:r>
              <a:rPr lang="en-GB" b="1" dirty="0"/>
              <a:t> </a:t>
            </a:r>
          </a:p>
          <a:p>
            <a:pPr marL="0" indent="0">
              <a:buNone/>
            </a:pPr>
            <a:r>
              <a:rPr lang="en-GB" dirty="0"/>
              <a:t>https://www.herts.police.uk/hertfordshire_constabulary/hertsreunited.aspx </a:t>
            </a:r>
          </a:p>
          <a:p>
            <a:pPr marL="0" indent="0">
              <a:buNone/>
            </a:pPr>
            <a:r>
              <a:rPr lang="en-GB" dirty="0"/>
              <a:t>A website, </a:t>
            </a:r>
            <a:r>
              <a:rPr lang="en-GB" dirty="0" err="1"/>
              <a:t>HertsReunited</a:t>
            </a:r>
            <a:r>
              <a:rPr lang="en-GB" dirty="0"/>
              <a:t>, to help reunite members of the public with their lost and stolen property, was launched in January 2015 by the Police and Crime Commissioner for Hertfordshire and Hertfordshire Constabulary.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537EC-8A18-4C66-A865-78709F5C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3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88F1-9EA4-49D6-A24C-3ECC7E75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HTML ordered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C38B-05CF-49CF-9A5D-C6458CCD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25051-EF5A-43A6-B3F8-F73E3C6B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40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5BC39D-4CA5-4CA4-9056-827941E0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7" y="1690688"/>
            <a:ext cx="12117653" cy="980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9B9F59-111D-4A83-8983-8FF4C8E5B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82" y="2926816"/>
            <a:ext cx="10239718" cy="11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2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88F1-9EA4-49D6-A24C-3ECC7E75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HTML a tag and </a:t>
            </a:r>
            <a:r>
              <a:rPr lang="en-GB" sz="3600" dirty="0" err="1"/>
              <a:t>href</a:t>
            </a:r>
            <a:r>
              <a:rPr lang="en-GB" sz="3600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C38B-05CF-49CF-9A5D-C6458CCD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25051-EF5A-43A6-B3F8-F73E3C6B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41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F3475-A5D4-45E1-AE63-0021FBA47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37" y="1683275"/>
            <a:ext cx="11924063" cy="37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EEA5FC-F5C3-4E19-85D2-292E051F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2" y="2619374"/>
            <a:ext cx="6378211" cy="26384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F10B34-41B1-4DB0-AD73-F63D1115AA02}"/>
              </a:ext>
            </a:extLst>
          </p:cNvPr>
          <p:cNvCxnSpPr/>
          <p:nvPr/>
        </p:nvCxnSpPr>
        <p:spPr>
          <a:xfrm flipH="1">
            <a:off x="5451231" y="2056875"/>
            <a:ext cx="5310554" cy="276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F2B4163-4408-43A4-BD1D-8A0CC5A8AEBE}"/>
              </a:ext>
            </a:extLst>
          </p:cNvPr>
          <p:cNvSpPr/>
          <p:nvPr/>
        </p:nvSpPr>
        <p:spPr>
          <a:xfrm>
            <a:off x="4386470" y="1497496"/>
            <a:ext cx="848139" cy="8878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FB9277-329B-41B1-A5A3-B4609D0B66C4}"/>
              </a:ext>
            </a:extLst>
          </p:cNvPr>
          <p:cNvCxnSpPr>
            <a:stCxn id="11" idx="7"/>
          </p:cNvCxnSpPr>
          <p:nvPr/>
        </p:nvCxnSpPr>
        <p:spPr>
          <a:xfrm flipV="1">
            <a:off x="5110402" y="1027906"/>
            <a:ext cx="1528937" cy="59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A9572A-8C7C-4E17-AAEC-6C075900A9C3}"/>
              </a:ext>
            </a:extLst>
          </p:cNvPr>
          <p:cNvSpPr txBox="1"/>
          <p:nvPr/>
        </p:nvSpPr>
        <p:spPr>
          <a:xfrm>
            <a:off x="6649278" y="681613"/>
            <a:ext cx="474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 </a:t>
            </a:r>
            <a:r>
              <a:rPr lang="en-GB" b="1" dirty="0"/>
              <a:t>relative path</a:t>
            </a:r>
            <a:r>
              <a:rPr lang="en-GB" dirty="0"/>
              <a:t> is a way to specify the location of a directory </a:t>
            </a:r>
            <a:r>
              <a:rPr lang="en-GB" b="1" dirty="0"/>
              <a:t>relative</a:t>
            </a:r>
            <a:r>
              <a:rPr lang="en-GB" dirty="0"/>
              <a:t> to another directory. </a:t>
            </a:r>
          </a:p>
        </p:txBody>
      </p:sp>
    </p:spTree>
    <p:extLst>
      <p:ext uri="{BB962C8B-B14F-4D97-AF65-F5344CB8AC3E}">
        <p14:creationId xmlns:p14="http://schemas.microsoft.com/office/powerpoint/2010/main" val="194727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AFBE-0E8F-43DB-92D4-426E9A3E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HTML</a:t>
            </a:r>
            <a:r>
              <a:rPr lang="en-GB" dirty="0"/>
              <a:t> &lt;</a:t>
            </a:r>
            <a:r>
              <a:rPr lang="en-GB" b="1" dirty="0"/>
              <a:t>table</a:t>
            </a:r>
            <a:r>
              <a:rPr lang="en-GB" dirty="0"/>
              <a:t>&gt; tag - to define a </a:t>
            </a:r>
            <a:r>
              <a:rPr lang="en-GB" b="1" dirty="0"/>
              <a:t>table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B827371-50A6-4DAB-B335-4F6E579FA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481123"/>
              </p:ext>
            </p:extLst>
          </p:nvPr>
        </p:nvGraphicFramePr>
        <p:xfrm>
          <a:off x="1895982" y="1690688"/>
          <a:ext cx="8133336" cy="1335636"/>
        </p:xfrm>
        <a:graphic>
          <a:graphicData uri="http://schemas.openxmlformats.org/drawingml/2006/table">
            <a:tbl>
              <a:tblPr/>
              <a:tblGrid>
                <a:gridCol w="4066668">
                  <a:extLst>
                    <a:ext uri="{9D8B030D-6E8A-4147-A177-3AD203B41FA5}">
                      <a16:colId xmlns:a16="http://schemas.microsoft.com/office/drawing/2014/main" val="3491401652"/>
                    </a:ext>
                  </a:extLst>
                </a:gridCol>
                <a:gridCol w="4066668">
                  <a:extLst>
                    <a:ext uri="{9D8B030D-6E8A-4147-A177-3AD203B41FA5}">
                      <a16:colId xmlns:a16="http://schemas.microsoft.com/office/drawing/2014/main" val="4054897795"/>
                    </a:ext>
                  </a:extLst>
                </a:gridCol>
              </a:tblGrid>
              <a:tr h="439726">
                <a:tc>
                  <a:txBody>
                    <a:bodyPr/>
                    <a:lstStyle/>
                    <a:p>
                      <a:r>
                        <a:rPr lang="en-GB" sz="2200">
                          <a:effectLst/>
                        </a:rPr>
                        <a:t>&lt;th&gt;</a:t>
                      </a:r>
                    </a:p>
                  </a:txBody>
                  <a:tcPr marL="109932" marR="114512" marT="54966" marB="54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effectLst/>
                        </a:rPr>
                        <a:t>Defines a header cell in a table</a:t>
                      </a:r>
                    </a:p>
                  </a:txBody>
                  <a:tcPr marL="114512" marR="114512" marT="54966" marB="549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60142"/>
                  </a:ext>
                </a:extLst>
              </a:tr>
              <a:tr h="439726">
                <a:tc>
                  <a:txBody>
                    <a:bodyPr/>
                    <a:lstStyle/>
                    <a:p>
                      <a:r>
                        <a:rPr lang="en-GB" sz="2200">
                          <a:effectLst/>
                        </a:rPr>
                        <a:t>&lt;tr&gt;</a:t>
                      </a:r>
                    </a:p>
                  </a:txBody>
                  <a:tcPr marL="109932" marR="114512" marT="54966" marB="549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>
                          <a:effectLst/>
                        </a:rPr>
                        <a:t>Defines a row in a table</a:t>
                      </a:r>
                    </a:p>
                  </a:txBody>
                  <a:tcPr marL="114512" marR="114512" marT="54966" marB="549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477640"/>
                  </a:ext>
                </a:extLst>
              </a:tr>
              <a:tr h="439726">
                <a:tc>
                  <a:txBody>
                    <a:bodyPr/>
                    <a:lstStyle/>
                    <a:p>
                      <a:r>
                        <a:rPr lang="en-GB" sz="2200">
                          <a:effectLst/>
                        </a:rPr>
                        <a:t>&lt;td&gt;</a:t>
                      </a:r>
                    </a:p>
                  </a:txBody>
                  <a:tcPr marL="109932" marR="114512" marT="54966" marB="549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effectLst/>
                        </a:rPr>
                        <a:t>Defines a cell in a table</a:t>
                      </a:r>
                    </a:p>
                  </a:txBody>
                  <a:tcPr marL="114512" marR="114512" marT="54966" marB="549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99745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9201-D0AB-4924-9DB1-94971627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42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5B17D-E43D-4F8B-8F4F-80435E5D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517900"/>
            <a:ext cx="80391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51" y="1089498"/>
            <a:ext cx="10984149" cy="56319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&lt;table&gt;</a:t>
            </a:r>
          </a:p>
          <a:p>
            <a:pPr marL="0" indent="0">
              <a:buNone/>
            </a:pP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&lt;</a:t>
            </a:r>
            <a:r>
              <a:rPr lang="en-US" sz="20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tr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&gt;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&lt;!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--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ROW 1 -- &gt;</a:t>
            </a:r>
          </a:p>
          <a:p>
            <a:pPr marL="0" indent="0">
              <a:buNone/>
            </a:pP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	&lt;</a:t>
            </a:r>
            <a:r>
              <a:rPr lang="en-US" sz="20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th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&gt;&lt;/</a:t>
            </a:r>
            <a:r>
              <a:rPr lang="en-US" sz="20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th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	&lt;</a:t>
            </a:r>
            <a:r>
              <a:rPr lang="en-US" sz="20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th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&gt;Red Team&lt;/</a:t>
            </a:r>
            <a:r>
              <a:rPr lang="en-US" sz="20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th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	&lt;</a:t>
            </a:r>
            <a:r>
              <a:rPr lang="en-US" sz="20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th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&gt;Blue Team&lt;/</a:t>
            </a:r>
            <a:r>
              <a:rPr lang="en-US" sz="20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th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	&lt;</a:t>
            </a:r>
            <a:r>
              <a:rPr lang="en-US" sz="20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th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&gt;Yellow Team&lt;/</a:t>
            </a:r>
            <a:r>
              <a:rPr lang="en-US" sz="20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th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&lt;/</a:t>
            </a:r>
            <a:r>
              <a:rPr lang="en-US" sz="20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tr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&lt;</a:t>
            </a:r>
            <a:r>
              <a:rPr lang="en-US" sz="20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tr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&gt;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&lt;!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--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ROW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2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--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&gt;</a:t>
            </a:r>
            <a:endParaRPr lang="en-US" sz="2000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	&lt;</a:t>
            </a:r>
            <a:r>
              <a:rPr lang="en-US" sz="20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th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&gt;Name&lt;/</a:t>
            </a:r>
            <a:r>
              <a:rPr lang="en-US" sz="20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th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	&lt;td&gt; Peter&lt;/td&gt;</a:t>
            </a:r>
            <a:endParaRPr 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	&lt;td&gt;Tom </a:t>
            </a: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&lt;/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td&gt;</a:t>
            </a:r>
            <a:endParaRPr 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		&lt;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td&gt;Sally </a:t>
            </a: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&lt;/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td&gt;</a:t>
            </a:r>
          </a:p>
          <a:p>
            <a:pPr marL="0" indent="0">
              <a:buNone/>
            </a:pP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&lt;/</a:t>
            </a:r>
            <a:r>
              <a:rPr lang="en-US" sz="20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tr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&lt;</a:t>
            </a:r>
            <a:r>
              <a:rPr lang="en-US" sz="20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tr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&gt;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&lt;!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--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ROW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3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--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&gt;</a:t>
            </a:r>
            <a:endParaRPr lang="en-US" sz="2000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	&lt;</a:t>
            </a:r>
            <a:r>
              <a:rPr lang="en-US" sz="20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th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&gt;Score&lt;/</a:t>
            </a:r>
            <a:r>
              <a:rPr lang="en-US" sz="20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th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sz="26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	&lt;! -- WHAT COMES NEXT ?-- &gt;</a:t>
            </a:r>
            <a:endParaRPr lang="en-US" sz="2000" b="1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&lt;/table&gt;</a:t>
            </a:r>
            <a:endParaRPr 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43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10941"/>
              </p:ext>
            </p:extLst>
          </p:nvPr>
        </p:nvGraphicFramePr>
        <p:xfrm>
          <a:off x="5861725" y="1690688"/>
          <a:ext cx="5350216" cy="1160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9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 Team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9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92"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97963" y="2952101"/>
            <a:ext cx="538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</a:rPr>
              <a:t>What is </a:t>
            </a:r>
            <a:r>
              <a:rPr lang="en-US" sz="28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colspan</a:t>
            </a: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</a:rPr>
              <a:t>and </a:t>
            </a:r>
            <a:r>
              <a:rPr lang="en-US" sz="28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rowspan</a:t>
            </a:r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</a:rPr>
              <a:t>?</a:t>
            </a:r>
            <a:endParaRPr lang="en-US" sz="2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289189"/>
              </p:ext>
            </p:extLst>
          </p:nvPr>
        </p:nvGraphicFramePr>
        <p:xfrm>
          <a:off x="5817279" y="3532589"/>
          <a:ext cx="5350216" cy="1160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9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 Team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9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92"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97963" y="4863205"/>
            <a:ext cx="43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</a:rPr>
              <a:t>&lt;td </a:t>
            </a:r>
            <a:r>
              <a:rPr lang="en-US" sz="28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colspan</a:t>
            </a:r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</a:rPr>
              <a:t> =“2”&gt;50&lt;/td&gt;</a:t>
            </a:r>
            <a:endParaRPr lang="en-US" sz="2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AFBE-0E8F-43DB-92D4-426E9A3E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Include </a:t>
            </a:r>
            <a:r>
              <a:rPr lang="en-GB" dirty="0" err="1"/>
              <a:t>youtube</a:t>
            </a:r>
            <a:r>
              <a:rPr lang="en-GB" dirty="0"/>
              <a:t>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DB40-50B9-49D6-983B-8B11C92C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 </a:t>
            </a:r>
            <a:r>
              <a:rPr lang="en-GB" dirty="0" err="1"/>
              <a:t>youtube</a:t>
            </a:r>
            <a:r>
              <a:rPr lang="en-GB" dirty="0"/>
              <a:t> site to find the video you want</a:t>
            </a:r>
          </a:p>
          <a:p>
            <a:r>
              <a:rPr lang="en-GB" dirty="0"/>
              <a:t>Click the 'Share' button below the video</a:t>
            </a:r>
          </a:p>
          <a:p>
            <a:r>
              <a:rPr lang="en-GB" dirty="0"/>
              <a:t>Click the 'Embed' button next to the link they show you</a:t>
            </a:r>
          </a:p>
          <a:p>
            <a:r>
              <a:rPr lang="en-GB" dirty="0"/>
              <a:t>Copy the </a:t>
            </a:r>
            <a:r>
              <a:rPr lang="en-GB" dirty="0" err="1"/>
              <a:t>iframe</a:t>
            </a:r>
            <a:r>
              <a:rPr lang="en-GB" dirty="0"/>
              <a:t> code given and paste it into the html of your web page.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9201-D0AB-4924-9DB1-94971627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44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E0C2B-CD2F-459A-9BAC-62CF57C6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728" y="3821940"/>
            <a:ext cx="4546282" cy="289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27E7-4071-43A1-8FDA-3F4FA169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E35F-F9CC-4E63-B047-F9A8DC8CA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027906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Update the following pages as instructed in the worksheet (CT4009_labwork_sem1_wk2.pdf) given in the </a:t>
            </a:r>
            <a:r>
              <a:rPr lang="en-GB" dirty="0" err="1"/>
              <a:t>moodle</a:t>
            </a:r>
            <a:r>
              <a:rPr lang="en-GB" dirty="0"/>
              <a:t> :</a:t>
            </a:r>
          </a:p>
          <a:p>
            <a:pPr lvl="1"/>
            <a:r>
              <a:rPr lang="en-GB" dirty="0"/>
              <a:t>Page 1 : Login Page</a:t>
            </a:r>
          </a:p>
          <a:p>
            <a:pPr lvl="1"/>
            <a:r>
              <a:rPr lang="en-GB" dirty="0"/>
              <a:t>Page 2 : Registration Page</a:t>
            </a:r>
          </a:p>
          <a:p>
            <a:pPr lvl="1"/>
            <a:r>
              <a:rPr lang="en-GB" dirty="0"/>
              <a:t>Page 3 : Sell Item Page</a:t>
            </a:r>
          </a:p>
          <a:p>
            <a:pPr lvl="1"/>
            <a:r>
              <a:rPr lang="en-GB" strike="sngStrike" dirty="0"/>
              <a:t>Page 4 : List my items for sale Page (manage my items)</a:t>
            </a:r>
          </a:p>
          <a:p>
            <a:pPr lvl="1"/>
            <a:r>
              <a:rPr lang="en-GB" dirty="0"/>
              <a:t>Page 5 : List all items for sale Page</a:t>
            </a:r>
          </a:p>
          <a:p>
            <a:pPr lvl="1"/>
            <a:r>
              <a:rPr lang="en-GB" strike="sngStrike" dirty="0"/>
              <a:t>Page 6 : Buy an Item Page</a:t>
            </a:r>
          </a:p>
          <a:p>
            <a:pPr lvl="1"/>
            <a:endParaRPr lang="en-GB" strike="sngStrike" dirty="0"/>
          </a:p>
          <a:p>
            <a:pPr marL="0" indent="0">
              <a:buNone/>
            </a:pPr>
            <a:r>
              <a:rPr lang="en-GB" dirty="0"/>
              <a:t>Tips</a:t>
            </a:r>
          </a:p>
          <a:p>
            <a:pPr lvl="1"/>
            <a:r>
              <a:rPr lang="en-GB" dirty="0"/>
              <a:t>Type “closing tag” immediately after you typed “opening tag”, then type the “contents” in between</a:t>
            </a:r>
          </a:p>
          <a:p>
            <a:pPr lvl="1"/>
            <a:r>
              <a:rPr lang="en-GB" dirty="0"/>
              <a:t>Always check how the web page look like after adding some contents, don’t wait until you finish adding all contents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56EEE-777B-4810-9129-7B0F9AD6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8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D2C0-CB39-4FF7-8D2A-0A882051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D6C2-6FCB-4703-90D1-986E2414C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 the necessary contents/elements in the html pages required for assignment1 based on the last week home work drawings.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46A20-A0AF-4A90-980D-A16A45A9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46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BC33E-A8C1-47DA-A341-4E0A109F4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827" y="3895375"/>
            <a:ext cx="3089872" cy="176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5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B085-0B20-4D10-89CE-93BD6F56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similar websites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DB20-E654-4F14-B442-123BAE66D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30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/>
              <a:t>4. leads online 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www.leadsonline.com </a:t>
            </a:r>
          </a:p>
          <a:p>
            <a:pPr marL="0" indent="0">
              <a:buNone/>
            </a:pPr>
            <a:r>
              <a:rPr lang="fr-FR" sz="2000" dirty="0"/>
              <a:t>http://technical.ly/philly/2015/01/14/leadsonline-pawn-shops-police/ -article </a:t>
            </a:r>
          </a:p>
          <a:p>
            <a:pPr marL="0" indent="0">
              <a:buNone/>
            </a:pPr>
            <a:r>
              <a:rPr lang="en-GB" sz="2000" dirty="0"/>
              <a:t>Run by a Dallas, Texas-based company, </a:t>
            </a:r>
            <a:r>
              <a:rPr lang="en-GB" sz="2000" dirty="0" err="1"/>
              <a:t>LeadsOnline</a:t>
            </a:r>
            <a:r>
              <a:rPr lang="en-GB" sz="2000" dirty="0"/>
              <a:t> is an online database that officers in the Philadelphia Police Department, like </a:t>
            </a:r>
            <a:r>
              <a:rPr lang="en-GB" sz="2000" dirty="0" err="1"/>
              <a:t>Panebianco</a:t>
            </a:r>
            <a:r>
              <a:rPr lang="en-GB" sz="2000" dirty="0"/>
              <a:t>, use to nab burglars and recover stolen items.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5. Immobilise (The UK National Property Register) 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www.immobilise.com </a:t>
            </a:r>
          </a:p>
          <a:p>
            <a:pPr marL="0" indent="0">
              <a:buNone/>
            </a:pPr>
            <a:r>
              <a:rPr lang="en-GB" sz="2000" dirty="0"/>
              <a:t>Immobilise is the world's largest FREE register of possession ownership details </a:t>
            </a:r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6. </a:t>
            </a:r>
            <a:r>
              <a:rPr lang="en-GB" sz="2000" b="1" dirty="0" err="1"/>
              <a:t>CheckMend</a:t>
            </a:r>
            <a:r>
              <a:rPr lang="en-GB" sz="2000" b="1" dirty="0"/>
              <a:t> 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http://www.checkmend.com/ </a:t>
            </a:r>
          </a:p>
          <a:p>
            <a:pPr marL="0" indent="0">
              <a:buNone/>
            </a:pPr>
            <a:r>
              <a:rPr lang="en-GB" sz="2000" dirty="0"/>
              <a:t>The world's largest database of over 150 billion records of property providing relevant information to purchasers of used goods.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537EC-8A18-4C66-A865-78709F5C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19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B085-0B20-4D10-89CE-93BD6F56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similar websites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DB20-E654-4F14-B442-123BAE66D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30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/>
              <a:t>7. 529 Garage 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https://project529.com/garage/ </a:t>
            </a:r>
          </a:p>
          <a:p>
            <a:pPr marL="0" indent="0">
              <a:buNone/>
            </a:pPr>
            <a:r>
              <a:rPr lang="en-GB" sz="2000" dirty="0"/>
              <a:t>Here at Project 529 we aim to put the brakes on the stolen bike market through an innovative registration and recovery service called the 529 Garage.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8. Bike Register 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https://www.bikeregister.com </a:t>
            </a:r>
          </a:p>
          <a:p>
            <a:pPr marL="0" indent="0">
              <a:buNone/>
            </a:pPr>
            <a:r>
              <a:rPr lang="en-GB" sz="2000" dirty="0"/>
              <a:t>Register your bike. Add your bike details to our National Police-approved database for free.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537EC-8A18-4C66-A865-78709F5C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71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37944E-8B57-4D17-8D14-9AEFC4E69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23" y="1337469"/>
            <a:ext cx="2772763" cy="2709746"/>
          </a:xfrm>
          <a:prstGeom prst="rect">
            <a:avLst/>
          </a:prstGeom>
        </p:spPr>
      </p:pic>
      <p:pic>
        <p:nvPicPr>
          <p:cNvPr id="1026" name="Picture 2" descr="Image result for road clipart">
            <a:extLst>
              <a:ext uri="{FF2B5EF4-FFF2-40B4-BE49-F238E27FC236}">
                <a16:creationId xmlns:a16="http://schemas.microsoft.com/office/drawing/2014/main" id="{DF70E2CD-C3DD-472B-9F16-308070498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89284">
            <a:off x="3153498" y="906535"/>
            <a:ext cx="6632774" cy="663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ED459-11CF-4836-9FF1-D62847B2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journey of a website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FCD7D-C729-4F06-9C57-049FC035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7</a:t>
            </a:fld>
            <a:endParaRPr lang="en-GB"/>
          </a:p>
        </p:txBody>
      </p:sp>
      <p:pic>
        <p:nvPicPr>
          <p:cNvPr id="1028" name="Picture 4" descr="Image result for website user clipart">
            <a:extLst>
              <a:ext uri="{FF2B5EF4-FFF2-40B4-BE49-F238E27FC236}">
                <a16:creationId xmlns:a16="http://schemas.microsoft.com/office/drawing/2014/main" id="{1B963009-A94B-49B6-AE41-067446C4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162" y="4222922"/>
            <a:ext cx="1981652" cy="156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2458AC-5993-4DF4-BDB7-B3D417F7A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529" y="5301581"/>
            <a:ext cx="1040584" cy="113254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3A63E1-598B-4F77-AF54-92F7F1F36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675" y="777186"/>
            <a:ext cx="4277139" cy="1827004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Programming languages, database</a:t>
            </a:r>
          </a:p>
          <a:p>
            <a:r>
              <a:rPr lang="en-GB" dirty="0"/>
              <a:t>Frameworks</a:t>
            </a:r>
          </a:p>
          <a:p>
            <a:r>
              <a:rPr lang="en-GB" dirty="0"/>
              <a:t>Development tools, FTP software</a:t>
            </a:r>
          </a:p>
          <a:p>
            <a:r>
              <a:rPr lang="en-GB" dirty="0"/>
              <a:t>Webserver</a:t>
            </a:r>
          </a:p>
          <a:p>
            <a:r>
              <a:rPr lang="en-GB" dirty="0"/>
              <a:t>HTTP – request </a:t>
            </a:r>
            <a:r>
              <a:rPr lang="en-GB"/>
              <a:t>and response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2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EAD3-0A17-4F7E-888B-33C4D755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Development – Programming Languages and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924F-1A6D-4C57-AF0C-22D9E66E8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8714"/>
            <a:ext cx="4277139" cy="487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Client-side languages</a:t>
            </a:r>
          </a:p>
          <a:p>
            <a:r>
              <a:rPr lang="en-GB" sz="1800" dirty="0"/>
              <a:t>JavaScript</a:t>
            </a:r>
          </a:p>
          <a:p>
            <a:r>
              <a:rPr lang="en-GB" sz="1800" dirty="0"/>
              <a:t>HTML </a:t>
            </a:r>
          </a:p>
          <a:p>
            <a:r>
              <a:rPr lang="en-GB" sz="1800" dirty="0"/>
              <a:t>CSS </a:t>
            </a:r>
          </a:p>
          <a:p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76EDC-6BBE-4991-9CA3-841D767D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8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41F8AD-B896-4951-9C02-F6F9C920E4A6}"/>
              </a:ext>
            </a:extLst>
          </p:cNvPr>
          <p:cNvSpPr txBox="1">
            <a:spLocks/>
          </p:cNvSpPr>
          <p:nvPr/>
        </p:nvSpPr>
        <p:spPr>
          <a:xfrm>
            <a:off x="4486689" y="1301685"/>
            <a:ext cx="4277139" cy="528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/>
              <a:t>Server-side languages</a:t>
            </a:r>
          </a:p>
          <a:p>
            <a:r>
              <a:rPr lang="en-GB" sz="1800" dirty="0"/>
              <a:t>JavaScript (e.g. Node.js)</a:t>
            </a:r>
          </a:p>
          <a:p>
            <a:r>
              <a:rPr lang="en-GB" sz="1800" dirty="0"/>
              <a:t>Java</a:t>
            </a:r>
          </a:p>
          <a:p>
            <a:r>
              <a:rPr lang="en-GB" sz="1800" dirty="0"/>
              <a:t>Python</a:t>
            </a:r>
          </a:p>
          <a:p>
            <a:r>
              <a:rPr lang="en-GB" sz="1800" dirty="0"/>
              <a:t>PHP</a:t>
            </a:r>
          </a:p>
          <a:p>
            <a:r>
              <a:rPr lang="en-GB" sz="1800" dirty="0"/>
              <a:t>Ruby</a:t>
            </a:r>
          </a:p>
          <a:p>
            <a:r>
              <a:rPr lang="en-GB" sz="1800" dirty="0"/>
              <a:t>C#</a:t>
            </a:r>
          </a:p>
          <a:p>
            <a:r>
              <a:rPr lang="en-GB" sz="1800" dirty="0"/>
              <a:t>Objective C</a:t>
            </a:r>
          </a:p>
          <a:p>
            <a:r>
              <a:rPr lang="en-GB" sz="1800" dirty="0"/>
              <a:t>Swift</a:t>
            </a:r>
          </a:p>
          <a:p>
            <a:r>
              <a:rPr lang="en-GB" sz="1800" dirty="0"/>
              <a:t>ASP.net</a:t>
            </a:r>
          </a:p>
          <a:p>
            <a:endParaRPr lang="en-GB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F7AE1C-ED4A-4DD0-8D1A-A4951CDFAA94}"/>
              </a:ext>
            </a:extLst>
          </p:cNvPr>
          <p:cNvSpPr txBox="1">
            <a:spLocks/>
          </p:cNvSpPr>
          <p:nvPr/>
        </p:nvSpPr>
        <p:spPr>
          <a:xfrm>
            <a:off x="8220075" y="1301684"/>
            <a:ext cx="3773142" cy="4948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/>
              <a:t>Database</a:t>
            </a:r>
          </a:p>
          <a:p>
            <a:r>
              <a:rPr lang="en-GB" sz="1800" dirty="0"/>
              <a:t>Oracle</a:t>
            </a:r>
          </a:p>
          <a:p>
            <a:r>
              <a:rPr lang="en-GB" sz="1800" dirty="0"/>
              <a:t>SQL Server</a:t>
            </a:r>
          </a:p>
          <a:p>
            <a:r>
              <a:rPr lang="en-GB" sz="1800" dirty="0"/>
              <a:t>MySQL</a:t>
            </a:r>
          </a:p>
          <a:p>
            <a:r>
              <a:rPr lang="en-GB" sz="1800" dirty="0"/>
              <a:t>DB2</a:t>
            </a:r>
          </a:p>
          <a:p>
            <a:r>
              <a:rPr lang="en-GB" sz="1800" dirty="0"/>
              <a:t>PostgreSQL</a:t>
            </a:r>
          </a:p>
          <a:p>
            <a:r>
              <a:rPr lang="en-GB" sz="1800" dirty="0"/>
              <a:t>MongoDB</a:t>
            </a:r>
          </a:p>
          <a:p>
            <a:r>
              <a:rPr lang="en-GB" sz="1800" dirty="0"/>
              <a:t>Cassandra</a:t>
            </a:r>
          </a:p>
        </p:txBody>
      </p:sp>
    </p:spTree>
    <p:extLst>
      <p:ext uri="{BB962C8B-B14F-4D97-AF65-F5344CB8AC3E}">
        <p14:creationId xmlns:p14="http://schemas.microsoft.com/office/powerpoint/2010/main" val="19014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1255-62A5-47A1-9FAF-97F8A2A8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a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8ECC-8C6F-4DA6-AD22-D9D534C6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Java</a:t>
            </a:r>
          </a:p>
          <a:p>
            <a:r>
              <a:rPr lang="en-GB" dirty="0"/>
              <a:t>Java is not related to JavaScript in any meaningful way. </a:t>
            </a:r>
          </a:p>
          <a:p>
            <a:r>
              <a:rPr lang="en-GB" dirty="0"/>
              <a:t>Can be used for web applications to desktop and mobile apps. </a:t>
            </a:r>
          </a:p>
          <a:p>
            <a:r>
              <a:rPr lang="en-GB" dirty="0"/>
              <a:t>Dominating the area of enterprise applications (e.g. bank, hospital, university software)</a:t>
            </a:r>
          </a:p>
          <a:p>
            <a:r>
              <a:rPr lang="en-GB" dirty="0"/>
              <a:t>Powers Android apps</a:t>
            </a:r>
          </a:p>
          <a:p>
            <a:pPr marL="0" indent="0">
              <a:buNone/>
            </a:pPr>
            <a:r>
              <a:rPr lang="en-GB" dirty="0"/>
              <a:t>Objective-C</a:t>
            </a:r>
          </a:p>
          <a:p>
            <a:r>
              <a:rPr lang="en-GB" dirty="0"/>
              <a:t>can be used to write desktop software and mobile apps</a:t>
            </a:r>
          </a:p>
          <a:p>
            <a:r>
              <a:rPr lang="en-GB" dirty="0"/>
              <a:t>Objective-C is essentially Apple territory</a:t>
            </a:r>
          </a:p>
          <a:p>
            <a:r>
              <a:rPr lang="en-GB" dirty="0"/>
              <a:t>Until the recent release of the Swift programming language, Objective-C was </a:t>
            </a:r>
            <a:r>
              <a:rPr lang="en-GB" i="1" dirty="0"/>
              <a:t>the</a:t>
            </a:r>
            <a:r>
              <a:rPr lang="en-GB" dirty="0"/>
              <a:t> language for developing native iPhone and iPad apps.</a:t>
            </a:r>
          </a:p>
          <a:p>
            <a:r>
              <a:rPr lang="en-GB" dirty="0"/>
              <a:t>it’s a good idea to learn Objective-C, if you want to work on iPhone and iPad apps.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D6C2-45D8-4004-BBDE-327B7780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0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1313</Words>
  <Application>Microsoft Office PowerPoint</Application>
  <PresentationFormat>Widescreen</PresentationFormat>
  <Paragraphs>411</Paragraphs>
  <Slides>46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American Typewriter</vt:lpstr>
      <vt:lpstr>Arial</vt:lpstr>
      <vt:lpstr>Calibri</vt:lpstr>
      <vt:lpstr>Calibri Light</vt:lpstr>
      <vt:lpstr>Mangal</vt:lpstr>
      <vt:lpstr>medium-content-serif-font</vt:lpstr>
      <vt:lpstr>Times New Roman</vt:lpstr>
      <vt:lpstr>Wingdings</vt:lpstr>
      <vt:lpstr>Office Theme</vt:lpstr>
      <vt:lpstr>CT4009 Introduction to Web Development</vt:lpstr>
      <vt:lpstr>PowerPoint Presentation</vt:lpstr>
      <vt:lpstr>Review – Last week lab and home work</vt:lpstr>
      <vt:lpstr>Other similar websites</vt:lpstr>
      <vt:lpstr>Other similar websites (continued)</vt:lpstr>
      <vt:lpstr>Other similar websites (continued)</vt:lpstr>
      <vt:lpstr>A journey of a website</vt:lpstr>
      <vt:lpstr>Development – Programming Languages and Database</vt:lpstr>
      <vt:lpstr>Choosing a Programming Language</vt:lpstr>
      <vt:lpstr>Choosing a Programming Language (continued)</vt:lpstr>
      <vt:lpstr>Choosing a Programming Language (continued)</vt:lpstr>
      <vt:lpstr>Choosing a Database</vt:lpstr>
      <vt:lpstr>Frameworks</vt:lpstr>
      <vt:lpstr>Development Tool</vt:lpstr>
      <vt:lpstr>File Transfer Protocol (FTP) Software</vt:lpstr>
      <vt:lpstr>Webserver (HTTP Server + Programming Language Run-time + Database Server)</vt:lpstr>
      <vt:lpstr>Publish website</vt:lpstr>
      <vt:lpstr>Hypertext Transfer Protocol (HTTP)</vt:lpstr>
      <vt:lpstr>HTTP Messages</vt:lpstr>
      <vt:lpstr>An example of the HTTP request message</vt:lpstr>
      <vt:lpstr>An example of the HTTP response message</vt:lpstr>
      <vt:lpstr>Another example of the HTTP request message – Get Method</vt:lpstr>
      <vt:lpstr>Hence response message</vt:lpstr>
      <vt:lpstr>Another example of the HTTP request message – Post Method</vt:lpstr>
      <vt:lpstr>Get VS Post</vt:lpstr>
      <vt:lpstr>Secure Hypertext Transfer Protocol (HTTPS)</vt:lpstr>
      <vt:lpstr>HTML – List, Links, Images, Table, Forms, Video</vt:lpstr>
      <vt:lpstr>HTML Tag/Element Syntax</vt:lpstr>
      <vt:lpstr>Relative link types (pg 84 Duckett)</vt:lpstr>
      <vt:lpstr>What do these do?...</vt:lpstr>
      <vt:lpstr>Linking within Pages…</vt:lpstr>
      <vt:lpstr>HTML Form and Input Tag</vt:lpstr>
      <vt:lpstr>Type and required attribute</vt:lpstr>
      <vt:lpstr>Name and ID attribute</vt:lpstr>
      <vt:lpstr>Name attribute</vt:lpstr>
      <vt:lpstr>HTML textarea Tag</vt:lpstr>
      <vt:lpstr>HTML input - type file</vt:lpstr>
      <vt:lpstr>HTML input - type submit</vt:lpstr>
      <vt:lpstr>HTML Lists</vt:lpstr>
      <vt:lpstr>HTML ordered list</vt:lpstr>
      <vt:lpstr>HTML a tag and href attribute</vt:lpstr>
      <vt:lpstr>HTML &lt;table&gt; tag - to define a table</vt:lpstr>
      <vt:lpstr>HTML Tables</vt:lpstr>
      <vt:lpstr>Include youtube video</vt:lpstr>
      <vt:lpstr>Lab work </vt:lpstr>
      <vt:lpstr>Home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CT4009 Introduction to Web Development</dc:title>
  <dc:creator>ALAM, Abu (Dr)</dc:creator>
  <cp:lastModifiedBy>Euliarte Veliez, Nicolas</cp:lastModifiedBy>
  <cp:revision>287</cp:revision>
  <dcterms:created xsi:type="dcterms:W3CDTF">2017-09-23T13:20:08Z</dcterms:created>
  <dcterms:modified xsi:type="dcterms:W3CDTF">2018-09-24T09:44:15Z</dcterms:modified>
</cp:coreProperties>
</file>