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307" r:id="rId4"/>
    <p:sldId id="308" r:id="rId5"/>
    <p:sldId id="288" r:id="rId6"/>
    <p:sldId id="289" r:id="rId7"/>
    <p:sldId id="291" r:id="rId8"/>
    <p:sldId id="310" r:id="rId9"/>
    <p:sldId id="292" r:id="rId10"/>
    <p:sldId id="290" r:id="rId11"/>
    <p:sldId id="293" r:id="rId12"/>
    <p:sldId id="309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84A2-8622-4AEF-88F3-58E6A9916EA2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870-EA78-4D36-83E7-88F7AA0CACE9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8839-086E-40D7-88AD-C1FA59984071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D743-1031-460E-A561-56B53F5BF653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8CF3-414D-4E60-987E-873AC8AA076E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AE25-EB05-4C8B-9E28-9070C34E81DD}" type="datetime1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312F-4C97-40E6-ACE1-9ECB55DEDC55}" type="datetime1">
              <a:rPr lang="en-GB" smtClean="0"/>
              <a:t>12/10/2017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FBF9-2DA9-4838-B76A-F70B4535E66F}" type="datetime1">
              <a:rPr lang="en-GB" smtClean="0"/>
              <a:t>12/10/2017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F397-0D66-4D08-B524-F6646C9A577E}" type="datetime1">
              <a:rPr lang="en-GB" smtClean="0"/>
              <a:t>12/10/2017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DF96-AF2A-449C-82BE-1C3D3B2BC6C9}" type="datetime1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0FCD-9366-47AD-AA2D-A27ADDE088DE}" type="datetime1">
              <a:rPr lang="en-GB" smtClean="0"/>
              <a:t>12/10/2017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E374-24B8-4A45-8D8D-EC7A5C1F4101}" type="datetime1">
              <a:rPr lang="en-GB" smtClean="0"/>
              <a:t>12/10/2017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8EA0-7DAD-42DE-A64C-C248E20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</a:t>
            </a:fld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6423C-84C3-4257-A623-9861D4A501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25467" y="563995"/>
            <a:ext cx="10035568" cy="21605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/>
              <a:t>CT4009</a:t>
            </a:r>
            <a:br>
              <a:rPr lang="en-US" dirty="0"/>
            </a:br>
            <a:r>
              <a:rPr lang="en-GB" b="1" dirty="0"/>
              <a:t>Introduction to Web Development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8032-AED2-4EBD-815D-0A6B428F7BEB}"/>
              </a:ext>
            </a:extLst>
          </p:cNvPr>
          <p:cNvSpPr txBox="1"/>
          <p:nvPr/>
        </p:nvSpPr>
        <p:spPr>
          <a:xfrm>
            <a:off x="1419786" y="3944143"/>
            <a:ext cx="4318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Semester 1 Week 3</a:t>
            </a:r>
          </a:p>
          <a:p>
            <a:pPr algn="l"/>
            <a:endParaRPr lang="en-US" sz="2800" dirty="0"/>
          </a:p>
          <a:p>
            <a:r>
              <a:rPr lang="en-GB" sz="2800" dirty="0"/>
              <a:t>Introducing CSS – Colour, Text, Boxes</a:t>
            </a:r>
            <a:r>
              <a:rPr lang="en-GB" dirty="0"/>
              <a:t>	</a:t>
            </a:r>
          </a:p>
          <a:p>
            <a:pPr algn="l"/>
            <a:endParaRPr lang="en-GB" sz="2800" dirty="0"/>
          </a:p>
        </p:txBody>
      </p:sp>
      <p:pic>
        <p:nvPicPr>
          <p:cNvPr id="7" name="Picture 2" descr="http://webdesignquotenow.co.uk/images/slider3.png">
            <a:extLst>
              <a:ext uri="{FF2B5EF4-FFF2-40B4-BE49-F238E27FC236}">
                <a16:creationId xmlns:a16="http://schemas.microsoft.com/office/drawing/2014/main" id="{F05C33ED-D214-43AF-8DB8-93EB0E8F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8" y="3771772"/>
            <a:ext cx="3728416" cy="226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7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C0F2-A36C-45D0-8DF4-F67359DD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rules – Selector and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05F8-D472-40BC-9B10-ADA84733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CSS work: CSS works by associating rules with HTML elements/tags. These rules govern how the content of specified element should be displayed. A CSS rule contains two parts: a selector and a declaration.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BC34-7B62-4A05-8940-90BCE8D6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10</a:t>
            </a:fld>
            <a:endParaRPr lang="en-GB"/>
          </a:p>
        </p:txBody>
      </p:sp>
      <p:pic>
        <p:nvPicPr>
          <p:cNvPr id="1026" name="Picture 2" descr="Image result for css selector">
            <a:extLst>
              <a:ext uri="{FF2B5EF4-FFF2-40B4-BE49-F238E27FC236}">
                <a16:creationId xmlns:a16="http://schemas.microsoft.com/office/drawing/2014/main" id="{5877167A-D501-491C-8453-14CF3B40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66" y="3766205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3785E-6550-4977-ABDC-D741E2D0C872}"/>
              </a:ext>
            </a:extLst>
          </p:cNvPr>
          <p:cNvSpPr txBox="1"/>
          <p:nvPr/>
        </p:nvSpPr>
        <p:spPr>
          <a:xfrm>
            <a:off x="8273142" y="3991206"/>
            <a:ext cx="366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rule indicates that all &lt;h1&gt; elements should be shown in the blue and font-size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C3471-D2BD-4271-B9D9-0CC2FAA3F61F}"/>
              </a:ext>
            </a:extLst>
          </p:cNvPr>
          <p:cNvSpPr txBox="1"/>
          <p:nvPr/>
        </p:nvSpPr>
        <p:spPr>
          <a:xfrm>
            <a:off x="251053" y="4955898"/>
            <a:ext cx="33353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Selectors indicate which element/tag the rule applies to. The same rule can apply to more that one element if you separate the element names with commas.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4CDF7-A49E-4219-BECB-127DDDEA8E26}"/>
              </a:ext>
            </a:extLst>
          </p:cNvPr>
          <p:cNvSpPr txBox="1"/>
          <p:nvPr/>
        </p:nvSpPr>
        <p:spPr>
          <a:xfrm>
            <a:off x="4173538" y="4967149"/>
            <a:ext cx="33353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Declarations indicate which the elements/tags referred to in the selector should be styled. Declarations are split into two parts (a property and a value), and are separated by colon</a:t>
            </a:r>
          </a:p>
        </p:txBody>
      </p:sp>
    </p:spTree>
    <p:extLst>
      <p:ext uri="{BB962C8B-B14F-4D97-AF65-F5344CB8AC3E}">
        <p14:creationId xmlns:p14="http://schemas.microsoft.com/office/powerpoint/2010/main" val="380651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0B51-F920-48E1-8621-855F2505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92" y="-305688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CSS Selectors</a:t>
            </a:r>
            <a:br>
              <a:rPr lang="en-GB" sz="4000" dirty="0"/>
            </a:br>
            <a:r>
              <a:rPr lang="en-GB" sz="1400" dirty="0"/>
              <a:t>There are many different types of CSS Selector that allow you to target rules to specific elements in an HTML document.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3584-4081-4713-9A6E-1DE90F9D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BE1E0-58A0-4812-BC6D-003B3DAD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752475"/>
            <a:ext cx="5038725" cy="6105525"/>
          </a:xfrm>
          <a:prstGeom prst="rect">
            <a:avLst/>
          </a:prstGeom>
        </p:spPr>
      </p:pic>
      <p:pic>
        <p:nvPicPr>
          <p:cNvPr id="6" name="Picture 2" descr="Image result for css selector">
            <a:extLst>
              <a:ext uri="{FF2B5EF4-FFF2-40B4-BE49-F238E27FC236}">
                <a16:creationId xmlns:a16="http://schemas.microsoft.com/office/drawing/2014/main" id="{C102540A-1FCB-4D37-AE30-2D1B05AB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2" y="2924957"/>
            <a:ext cx="5689249" cy="11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3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5E42-5CBD-4DAF-9D7D-8235818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CSS rule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5280-9DDE-451F-84AF-857F2E77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70486" cy="5377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If there are two or more rules that apply to the same element, it is important to know which rule will take precedence.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LAST RULE</a:t>
            </a:r>
          </a:p>
          <a:p>
            <a:pPr marL="0" indent="0">
              <a:buNone/>
            </a:pPr>
            <a:r>
              <a:rPr lang="en-GB" dirty="0"/>
              <a:t>If the two selectors are identical, the later of the two will take precedence. Here you will see,</a:t>
            </a:r>
          </a:p>
          <a:p>
            <a:pPr marL="0" indent="0">
              <a:buNone/>
            </a:pPr>
            <a:r>
              <a:rPr lang="en-GB" dirty="0"/>
              <a:t>the second h1 selector takes </a:t>
            </a:r>
            <a:r>
              <a:rPr lang="en-GB" b="1" dirty="0"/>
              <a:t>precedence</a:t>
            </a:r>
            <a:r>
              <a:rPr lang="en-GB" dirty="0"/>
              <a:t> over first.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SPECIFICTY</a:t>
            </a:r>
          </a:p>
          <a:p>
            <a:pPr marL="0" indent="0">
              <a:buNone/>
            </a:pPr>
            <a:r>
              <a:rPr lang="en-GB" dirty="0"/>
              <a:t>If one selector is more specific than the others, the more specific rule will take precedence over more general ones. In this example,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err="1"/>
              <a:t>a.middle</a:t>
            </a:r>
            <a:r>
              <a:rPr lang="en-GB" b="1" dirty="0"/>
              <a:t> is more specific than .middle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BF7FB-A1E6-4B3E-A109-D130F595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CDCB5-848A-4D7F-A61B-6CB32574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475" y="2051341"/>
            <a:ext cx="4581525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6CD91-952C-4D4C-A746-27FF5FF5C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4174704"/>
            <a:ext cx="4572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2A3-635B-4097-862F-660D6EA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1 – UNIVERSAL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9EF-86AC-48F7-8C1B-DA6B6D95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893" y="2775242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E889-E4BD-41D6-B876-DF5857E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61DE-CDBA-48FC-BA15-1D658CC6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90" y="1360487"/>
            <a:ext cx="5857875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1F309-8CC1-4517-B16A-39E531A1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43" y="2569245"/>
            <a:ext cx="2836967" cy="9352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C03A6-EE73-43E0-B744-53A604405B67}"/>
              </a:ext>
            </a:extLst>
          </p:cNvPr>
          <p:cNvSpPr txBox="1">
            <a:spLocks/>
          </p:cNvSpPr>
          <p:nvPr/>
        </p:nvSpPr>
        <p:spPr>
          <a:xfrm>
            <a:off x="936642" y="5277335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0DB13-6B1A-46C5-BFCC-84CE9F4E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158" y="4891844"/>
            <a:ext cx="5716030" cy="185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3F904-CE66-4DB7-95A3-9ACFAE4AF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748" y="3936142"/>
            <a:ext cx="9814361" cy="5293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395A45-1965-4138-BE31-B12E3B419818}"/>
              </a:ext>
            </a:extLst>
          </p:cNvPr>
          <p:cNvSpPr txBox="1">
            <a:spLocks/>
          </p:cNvSpPr>
          <p:nvPr/>
        </p:nvSpPr>
        <p:spPr>
          <a:xfrm>
            <a:off x="200148" y="3857173"/>
            <a:ext cx="2006600" cy="850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HTML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To link the CSS</a:t>
            </a:r>
          </a:p>
        </p:txBody>
      </p:sp>
    </p:spTree>
    <p:extLst>
      <p:ext uri="{BB962C8B-B14F-4D97-AF65-F5344CB8AC3E}">
        <p14:creationId xmlns:p14="http://schemas.microsoft.com/office/powerpoint/2010/main" val="298799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2A3-635B-4097-862F-660D6EA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2 – TYPE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9EF-86AC-48F7-8C1B-DA6B6D95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893" y="266779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E889-E4BD-41D6-B876-DF5857E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C03A6-EE73-43E0-B744-53A604405B67}"/>
              </a:ext>
            </a:extLst>
          </p:cNvPr>
          <p:cNvSpPr txBox="1">
            <a:spLocks/>
          </p:cNvSpPr>
          <p:nvPr/>
        </p:nvSpPr>
        <p:spPr>
          <a:xfrm>
            <a:off x="2107963" y="3943126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E73AA-57F0-42B6-9276-74BB8C01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93" y="1167030"/>
            <a:ext cx="5820587" cy="990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2D7B6-83DD-4625-809E-9C00DA12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11" y="3092906"/>
            <a:ext cx="3199949" cy="780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2B8520-2279-4972-A65B-0B95F438A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4468476"/>
            <a:ext cx="7372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2A3-635B-4097-862F-660D6EA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3 –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9EF-86AC-48F7-8C1B-DA6B6D95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514435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E889-E4BD-41D6-B876-DF5857E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15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C03A6-EE73-43E0-B744-53A604405B67}"/>
              </a:ext>
            </a:extLst>
          </p:cNvPr>
          <p:cNvSpPr txBox="1">
            <a:spLocks/>
          </p:cNvSpPr>
          <p:nvPr/>
        </p:nvSpPr>
        <p:spPr>
          <a:xfrm>
            <a:off x="2198677" y="4592482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F1AB4-6CA4-4FDF-80CF-93633629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24" y="3303117"/>
            <a:ext cx="2919608" cy="766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02D3D-9A43-4F81-B468-AEA9846A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284" y="4412744"/>
            <a:ext cx="4209316" cy="2357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DF31B-DF3F-4739-9993-BC38FFFD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403" y="712297"/>
            <a:ext cx="5810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2A3-635B-4097-862F-660D6EA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4 – 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9EF-86AC-48F7-8C1B-DA6B6D95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43996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E889-E4BD-41D6-B876-DF5857E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16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CC03A6-EE73-43E0-B744-53A604405B67}"/>
              </a:ext>
            </a:extLst>
          </p:cNvPr>
          <p:cNvSpPr txBox="1">
            <a:spLocks/>
          </p:cNvSpPr>
          <p:nvPr/>
        </p:nvSpPr>
        <p:spPr>
          <a:xfrm>
            <a:off x="2198677" y="4592482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B66CE-A50B-4E58-955E-129E794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3" y="3379763"/>
            <a:ext cx="2829320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21AB2E-6B8E-450F-A7C7-F95C16F2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29" y="5148002"/>
            <a:ext cx="2409825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0CD10-DE82-47A1-B1F6-BD5FAC97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952415"/>
            <a:ext cx="5838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F435-9FDA-472D-91DE-44C7DCF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17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A2A680-7A3C-43F7-A7DF-7B7081C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5 – CHILD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4EE31-E338-4D5F-B7D9-7EBAE617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43996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0BB1DC-FAEC-480F-BB79-585D191B64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4C3C9D-6F1A-4956-9A69-650EC14FCC8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B2EF1-02A2-4809-BE9B-143E682023EB}"/>
              </a:ext>
            </a:extLst>
          </p:cNvPr>
          <p:cNvSpPr txBox="1">
            <a:spLocks/>
          </p:cNvSpPr>
          <p:nvPr/>
        </p:nvSpPr>
        <p:spPr>
          <a:xfrm>
            <a:off x="1081077" y="4451947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F645F-00F3-4679-8F3F-742C5CD0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16" y="905005"/>
            <a:ext cx="5810250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A3F13-E250-49B8-9E2A-F0B912C2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429" y="3345747"/>
            <a:ext cx="1945142" cy="528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7EBD0-4E13-4EB7-889C-443B0F2AA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94" y="4855157"/>
            <a:ext cx="9153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5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F435-9FDA-472D-91DE-44C7DCF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A2A680-7A3C-43F7-A7DF-7B7081C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6 – DESCENDANT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4EE31-E338-4D5F-B7D9-7EBAE617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43996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0BB1DC-FAEC-480F-BB79-585D191B64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4C3C9D-6F1A-4956-9A69-650EC14FCC8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B2EF1-02A2-4809-BE9B-143E682023EB}"/>
              </a:ext>
            </a:extLst>
          </p:cNvPr>
          <p:cNvSpPr txBox="1">
            <a:spLocks/>
          </p:cNvSpPr>
          <p:nvPr/>
        </p:nvSpPr>
        <p:spPr>
          <a:xfrm>
            <a:off x="1081077" y="4451947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9B845-E3E5-4EF0-9268-6E5C505B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48" y="887870"/>
            <a:ext cx="5781675" cy="1819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93A661-D3BD-4698-8EC6-3E340B7A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68" y="3394277"/>
            <a:ext cx="2038635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7CF1E-961D-4A2D-AB46-BD9C2FA1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93" y="5370738"/>
            <a:ext cx="3776718" cy="11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4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F435-9FDA-472D-91DE-44C7DCF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19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A2A680-7A3C-43F7-A7DF-7B7081C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7 – ADJACENT SIBLING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4EE31-E338-4D5F-B7D9-7EBAE617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43996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0BB1DC-FAEC-480F-BB79-585D191B64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4C3C9D-6F1A-4956-9A69-650EC14FCC85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B2EF1-02A2-4809-BE9B-143E682023EB}"/>
              </a:ext>
            </a:extLst>
          </p:cNvPr>
          <p:cNvSpPr txBox="1">
            <a:spLocks/>
          </p:cNvSpPr>
          <p:nvPr/>
        </p:nvSpPr>
        <p:spPr>
          <a:xfrm>
            <a:off x="1081077" y="4451947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FF9B49-9FBD-4E7A-809A-63A1B3FA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22" y="3430645"/>
            <a:ext cx="2248214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8474-BB88-480F-99D6-270AFB29F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4977297"/>
            <a:ext cx="7258050" cy="158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983ED-B915-467E-B2C5-357FCA91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11" y="991987"/>
            <a:ext cx="5810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23084-DFE2-4470-9813-5B18277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720AC5-A662-4E62-8FDB-7B20316F5E5E}"/>
              </a:ext>
            </a:extLst>
          </p:cNvPr>
          <p:cNvSpPr txBox="1">
            <a:spLocks/>
          </p:cNvSpPr>
          <p:nvPr/>
        </p:nvSpPr>
        <p:spPr>
          <a:xfrm>
            <a:off x="838200" y="685487"/>
            <a:ext cx="66360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0613-BBCD-4476-BAC1-3AF6EF0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CSS rules and CSS exercises </a:t>
            </a:r>
          </a:p>
          <a:p>
            <a:r>
              <a:rPr lang="en-GB"/>
              <a:t>home </a:t>
            </a:r>
            <a:r>
              <a:rPr lang="en-GB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1405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BF435-9FDA-472D-91DE-44C7DCF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A2A680-7A3C-43F7-A7DF-7B7081C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0" y="-158533"/>
            <a:ext cx="10515600" cy="1325563"/>
          </a:xfrm>
        </p:spPr>
        <p:txBody>
          <a:bodyPr/>
          <a:lstStyle/>
          <a:p>
            <a:r>
              <a:rPr lang="en-GB" dirty="0"/>
              <a:t>Task 8 – GENERAL SIBLING SELECTOR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4EE31-E338-4D5F-B7D9-7EBAE617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007" y="3439966"/>
            <a:ext cx="2006600" cy="850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CSS Code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0BB1DC-FAEC-480F-BB79-585D191B648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4C3C9D-6F1A-4956-9A69-650EC14FCC8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B2EF1-02A2-4809-BE9B-143E682023EB}"/>
              </a:ext>
            </a:extLst>
          </p:cNvPr>
          <p:cNvSpPr txBox="1">
            <a:spLocks/>
          </p:cNvSpPr>
          <p:nvPr/>
        </p:nvSpPr>
        <p:spPr>
          <a:xfrm>
            <a:off x="1081077" y="4451947"/>
            <a:ext cx="2427516" cy="52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Expected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86FAD-F380-4889-9E97-408BC71E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18" y="1002837"/>
            <a:ext cx="5810250" cy="1638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F2CEEB-51C2-4644-BD50-BCA48116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58" y="3370237"/>
            <a:ext cx="2553056" cy="523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E15B4E-EA62-4DDB-8E4D-D814F75C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079" y="4886519"/>
            <a:ext cx="7181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2C0-CB39-4FF7-8D2A-0A882051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D6C2-6FCB-4703-90D1-986E2414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“important” keyword that you can use with any CSS property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https://www.w3schools.com/cssref/</a:t>
            </a:r>
            <a:r>
              <a:rPr lang="en-GB" dirty="0"/>
              <a:t> and look for other CSS properties such as foreground colour, background colour, contrast, opacity,  RGB, HSL, font-size, font-spacing, text-shadow, border, margin etc</a:t>
            </a:r>
          </a:p>
          <a:p>
            <a:r>
              <a:rPr lang="en-GB" dirty="0"/>
              <a:t>Complete HTML pages required for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6A20-A0AF-4A90-980D-A16A45A9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A89E-6E35-4064-8630-C383FB40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A015-E32B-4B1A-B7D8-B3F865E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0C39C-4275-4C29-AA10-706FCABFBAAC}"/>
              </a:ext>
            </a:extLst>
          </p:cNvPr>
          <p:cNvSpPr txBox="1"/>
          <p:nvPr/>
        </p:nvSpPr>
        <p:spPr>
          <a:xfrm>
            <a:off x="483716" y="3759239"/>
            <a:ext cx="2398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Registration.html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C2976-31B5-4584-8028-C5027F90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4499610"/>
            <a:ext cx="6791325" cy="33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F6347-5299-4371-8731-AA975AB9AF20}"/>
              </a:ext>
            </a:extLst>
          </p:cNvPr>
          <p:cNvSpPr txBox="1"/>
          <p:nvPr/>
        </p:nvSpPr>
        <p:spPr>
          <a:xfrm>
            <a:off x="556350" y="4205563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Browser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333E-6EDB-464C-AD25-C707C95EF7DF}"/>
              </a:ext>
            </a:extLst>
          </p:cNvPr>
          <p:cNvSpPr txBox="1"/>
          <p:nvPr/>
        </p:nvSpPr>
        <p:spPr>
          <a:xfrm>
            <a:off x="556350" y="4884371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91B4A-ABEE-40E6-A526-B16FC7A7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0" y="5253703"/>
            <a:ext cx="7799210" cy="31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0810AE-B912-449B-B48E-247BE8D4CB12}"/>
              </a:ext>
            </a:extLst>
          </p:cNvPr>
          <p:cNvSpPr txBox="1"/>
          <p:nvPr/>
        </p:nvSpPr>
        <p:spPr>
          <a:xfrm>
            <a:off x="9313791" y="2961690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2A177-FE74-49CD-8BA2-A8430730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4" y="4535902"/>
            <a:ext cx="6791325" cy="327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307081-F439-4401-9293-50151BB3E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999" y="3541289"/>
            <a:ext cx="2718001" cy="10336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E68AEA-72E5-4D79-BB13-A158767C35D6}"/>
              </a:ext>
            </a:extLst>
          </p:cNvPr>
          <p:cNvCxnSpPr>
            <a:cxnSpLocks/>
          </p:cNvCxnSpPr>
          <p:nvPr/>
        </p:nvCxnSpPr>
        <p:spPr>
          <a:xfrm flipH="1">
            <a:off x="1009934" y="3759239"/>
            <a:ext cx="8464066" cy="149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D13F6-7DA1-4DE7-9803-32FF4AB4DD5D}"/>
              </a:ext>
            </a:extLst>
          </p:cNvPr>
          <p:cNvSpPr txBox="1"/>
          <p:nvPr/>
        </p:nvSpPr>
        <p:spPr>
          <a:xfrm>
            <a:off x="1295751" y="2200226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Login.html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FF429-CF20-450F-A7CB-1E29B6B029FA}"/>
              </a:ext>
            </a:extLst>
          </p:cNvPr>
          <p:cNvSpPr txBox="1"/>
          <p:nvPr/>
        </p:nvSpPr>
        <p:spPr>
          <a:xfrm>
            <a:off x="4455955" y="1017606"/>
            <a:ext cx="193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BuyItem.html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DE986-EACB-4D55-842E-B08C9B2A1C03}"/>
              </a:ext>
            </a:extLst>
          </p:cNvPr>
          <p:cNvSpPr txBox="1"/>
          <p:nvPr/>
        </p:nvSpPr>
        <p:spPr>
          <a:xfrm>
            <a:off x="8077768" y="1298169"/>
            <a:ext cx="1904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SellItem.html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5E65C3-0E2E-4C9E-9458-04E05E146015}"/>
              </a:ext>
            </a:extLst>
          </p:cNvPr>
          <p:cNvCxnSpPr>
            <a:cxnSpLocks/>
          </p:cNvCxnSpPr>
          <p:nvPr/>
        </p:nvCxnSpPr>
        <p:spPr>
          <a:xfrm flipH="1" flipV="1">
            <a:off x="2882514" y="2579931"/>
            <a:ext cx="6422874" cy="72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2AE1EC-C728-440F-9110-FCF0A1F5314B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5424201" y="1479271"/>
            <a:ext cx="3969696" cy="16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2A4467-E3D6-40BF-AFE9-82E17850B76F}"/>
              </a:ext>
            </a:extLst>
          </p:cNvPr>
          <p:cNvCxnSpPr>
            <a:cxnSpLocks/>
          </p:cNvCxnSpPr>
          <p:nvPr/>
        </p:nvCxnSpPr>
        <p:spPr>
          <a:xfrm flipH="1" flipV="1">
            <a:off x="8928848" y="1829835"/>
            <a:ext cx="536748" cy="11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F643EC-6B2D-4CF7-B521-1F219DF165C3}"/>
              </a:ext>
            </a:extLst>
          </p:cNvPr>
          <p:cNvSpPr txBox="1"/>
          <p:nvPr/>
        </p:nvSpPr>
        <p:spPr>
          <a:xfrm>
            <a:off x="10253472" y="310396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- Global CSS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691082-5EEF-4581-BCB6-E5D17A0D9D4D}"/>
              </a:ext>
            </a:extLst>
          </p:cNvPr>
          <p:cNvSpPr txBox="1"/>
          <p:nvPr/>
        </p:nvSpPr>
        <p:spPr>
          <a:xfrm>
            <a:off x="1540375" y="2003294"/>
            <a:ext cx="259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Login.css – Page Specific CSS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ED6C8-69A6-4C6C-8FFA-514E754DDD96}"/>
              </a:ext>
            </a:extLst>
          </p:cNvPr>
          <p:cNvSpPr txBox="1"/>
          <p:nvPr/>
        </p:nvSpPr>
        <p:spPr>
          <a:xfrm>
            <a:off x="4835465" y="808962"/>
            <a:ext cx="2851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BuyItem.css – Page Specific CSS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56D7A-7DBA-42A2-A143-639046B74C6E}"/>
              </a:ext>
            </a:extLst>
          </p:cNvPr>
          <p:cNvSpPr txBox="1"/>
          <p:nvPr/>
        </p:nvSpPr>
        <p:spPr>
          <a:xfrm>
            <a:off x="8488148" y="1093892"/>
            <a:ext cx="2827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SellItem.css – Page Specific CSS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9FA941-67C7-4082-B9F4-C7A54F49FBC3}"/>
              </a:ext>
            </a:extLst>
          </p:cNvPr>
          <p:cNvSpPr/>
          <p:nvPr/>
        </p:nvSpPr>
        <p:spPr>
          <a:xfrm>
            <a:off x="9473999" y="3556409"/>
            <a:ext cx="2601460" cy="110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2D3F8-8424-42AE-8DB1-5746F9897BD0}"/>
              </a:ext>
            </a:extLst>
          </p:cNvPr>
          <p:cNvSpPr txBox="1"/>
          <p:nvPr/>
        </p:nvSpPr>
        <p:spPr>
          <a:xfrm>
            <a:off x="10139540" y="4586084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CSS rule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40816-867F-4879-95B5-254653C15D59}"/>
              </a:ext>
            </a:extLst>
          </p:cNvPr>
          <p:cNvSpPr txBox="1"/>
          <p:nvPr/>
        </p:nvSpPr>
        <p:spPr>
          <a:xfrm>
            <a:off x="2391325" y="5532409"/>
            <a:ext cx="9684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You can also include CSS rules within an HTML page (internal CSS). </a:t>
            </a:r>
          </a:p>
          <a:p>
            <a:r>
              <a:rPr lang="en-GB" sz="1600" b="1" dirty="0"/>
              <a:t>However when building a site with more than one page you should use external CSS style sheet.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Allows all pages to use the same style rules (rather than repeating them in each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Keeps the content separate from how the page looks.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Means you can change the styles used across all pages by altering just one file.</a:t>
            </a:r>
          </a:p>
        </p:txBody>
      </p:sp>
    </p:spTree>
    <p:extLst>
      <p:ext uri="{BB962C8B-B14F-4D97-AF65-F5344CB8AC3E}">
        <p14:creationId xmlns:p14="http://schemas.microsoft.com/office/powerpoint/2010/main" val="23319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7" grpId="0"/>
      <p:bldP spid="18" grpId="0"/>
      <p:bldP spid="19" grpId="0"/>
      <p:bldP spid="28" grpId="0"/>
      <p:bldP spid="29" grpId="0"/>
      <p:bldP spid="30" grpId="0"/>
      <p:bldP spid="31" grpId="0"/>
      <p:bldP spid="32" grpId="0" animBg="1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C51-343C-431C-A9ED-A5D5A522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14" y="35634"/>
            <a:ext cx="10515600" cy="805888"/>
          </a:xfrm>
        </p:spPr>
        <p:txBody>
          <a:bodyPr/>
          <a:lstStyle/>
          <a:p>
            <a:r>
              <a:rPr lang="en-GB" dirty="0"/>
              <a:t>Sibling element and Child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D458-4A29-4518-8659-DCBED6E7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4095" y="6859933"/>
            <a:ext cx="2743200" cy="365125"/>
          </a:xfrm>
        </p:spPr>
        <p:txBody>
          <a:bodyPr/>
          <a:lstStyle/>
          <a:p>
            <a:fld id="{C24C3C9D-6F1A-4956-9A69-650EC14FCC85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E8E41-BCBA-48AB-81F1-6578D4384CBE}"/>
              </a:ext>
            </a:extLst>
          </p:cNvPr>
          <p:cNvSpPr txBox="1"/>
          <p:nvPr/>
        </p:nvSpPr>
        <p:spPr>
          <a:xfrm>
            <a:off x="420419" y="3080931"/>
            <a:ext cx="233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 element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62E723-113A-4D40-B98B-917D3201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5" y="1304100"/>
            <a:ext cx="10482727" cy="1551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2DC4B7-7634-41AF-AA5D-664E3F9E0F9D}"/>
              </a:ext>
            </a:extLst>
          </p:cNvPr>
          <p:cNvSpPr/>
          <p:nvPr/>
        </p:nvSpPr>
        <p:spPr>
          <a:xfrm>
            <a:off x="2186608" y="1264344"/>
            <a:ext cx="428487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976498-FCB1-42FF-A1CD-A90B56689A71}"/>
              </a:ext>
            </a:extLst>
          </p:cNvPr>
          <p:cNvSpPr/>
          <p:nvPr/>
        </p:nvSpPr>
        <p:spPr>
          <a:xfrm>
            <a:off x="9839739" y="1264344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A6E81-C068-4F6D-A6CE-F98B2E115B98}"/>
              </a:ext>
            </a:extLst>
          </p:cNvPr>
          <p:cNvSpPr/>
          <p:nvPr/>
        </p:nvSpPr>
        <p:spPr>
          <a:xfrm>
            <a:off x="2186608" y="1703390"/>
            <a:ext cx="428487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339F8-7FCC-4213-A98A-9FF8FFFB024B}"/>
              </a:ext>
            </a:extLst>
          </p:cNvPr>
          <p:cNvSpPr/>
          <p:nvPr/>
        </p:nvSpPr>
        <p:spPr>
          <a:xfrm>
            <a:off x="2151269" y="2150029"/>
            <a:ext cx="428487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F079C0-FEA9-40F3-B4CE-02B938B80A8C}"/>
              </a:ext>
            </a:extLst>
          </p:cNvPr>
          <p:cNvSpPr/>
          <p:nvPr/>
        </p:nvSpPr>
        <p:spPr>
          <a:xfrm>
            <a:off x="2129182" y="2549319"/>
            <a:ext cx="428487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AC258-2037-47B4-88C6-445226346FD2}"/>
              </a:ext>
            </a:extLst>
          </p:cNvPr>
          <p:cNvSpPr/>
          <p:nvPr/>
        </p:nvSpPr>
        <p:spPr>
          <a:xfrm>
            <a:off x="10906540" y="1687760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9915C-9E89-449C-A24D-33F1F2BBAFA5}"/>
              </a:ext>
            </a:extLst>
          </p:cNvPr>
          <p:cNvSpPr/>
          <p:nvPr/>
        </p:nvSpPr>
        <p:spPr>
          <a:xfrm>
            <a:off x="11079734" y="2114722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890E3-2BE3-4E34-A4C7-E45B8B8FB637}"/>
              </a:ext>
            </a:extLst>
          </p:cNvPr>
          <p:cNvSpPr/>
          <p:nvPr/>
        </p:nvSpPr>
        <p:spPr>
          <a:xfrm>
            <a:off x="7063408" y="2549319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A5E52C-BEB6-4A5F-B157-D2E58FB59D6D}"/>
              </a:ext>
            </a:extLst>
          </p:cNvPr>
          <p:cNvSpPr txBox="1"/>
          <p:nvPr/>
        </p:nvSpPr>
        <p:spPr>
          <a:xfrm>
            <a:off x="1197628" y="880176"/>
            <a:ext cx="248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Sibling element example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64B139-AFB9-4357-ACD0-DBD16701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80" y="3450263"/>
            <a:ext cx="7146689" cy="33623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F0FF9F4-168B-41F3-BEC4-B9476CAB4306}"/>
              </a:ext>
            </a:extLst>
          </p:cNvPr>
          <p:cNvSpPr/>
          <p:nvPr/>
        </p:nvSpPr>
        <p:spPr>
          <a:xfrm>
            <a:off x="3936210" y="3450263"/>
            <a:ext cx="428487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F4D057-8567-4117-BFCF-6779F82600F5}"/>
              </a:ext>
            </a:extLst>
          </p:cNvPr>
          <p:cNvSpPr/>
          <p:nvPr/>
        </p:nvSpPr>
        <p:spPr>
          <a:xfrm>
            <a:off x="3994582" y="6553557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7C38D3-7B03-4B73-BD88-1BBBFD4F00B9}"/>
              </a:ext>
            </a:extLst>
          </p:cNvPr>
          <p:cNvSpPr/>
          <p:nvPr/>
        </p:nvSpPr>
        <p:spPr>
          <a:xfrm>
            <a:off x="4364697" y="3709289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A8409-AB9A-4963-9105-1A4AC4EABBBA}"/>
              </a:ext>
            </a:extLst>
          </p:cNvPr>
          <p:cNvSpPr/>
          <p:nvPr/>
        </p:nvSpPr>
        <p:spPr>
          <a:xfrm>
            <a:off x="4487122" y="4872397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854537-84B8-41C8-A4F8-BA8614CACE80}"/>
              </a:ext>
            </a:extLst>
          </p:cNvPr>
          <p:cNvSpPr/>
          <p:nvPr/>
        </p:nvSpPr>
        <p:spPr>
          <a:xfrm>
            <a:off x="5343465" y="4182176"/>
            <a:ext cx="375164" cy="273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E706E-516E-4156-8204-1EB53060F6FF}"/>
              </a:ext>
            </a:extLst>
          </p:cNvPr>
          <p:cNvSpPr/>
          <p:nvPr/>
        </p:nvSpPr>
        <p:spPr>
          <a:xfrm>
            <a:off x="5358294" y="4663228"/>
            <a:ext cx="629478" cy="259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FDB6-AC60-41E6-AEF0-5C55F2A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2" y="1"/>
            <a:ext cx="8207188" cy="1021976"/>
          </a:xfrm>
        </p:spPr>
        <p:txBody>
          <a:bodyPr>
            <a:normAutofit/>
          </a:bodyPr>
          <a:lstStyle/>
          <a:p>
            <a:r>
              <a:rPr lang="en-GB" dirty="0"/>
              <a:t>Overview of the registration page</a:t>
            </a:r>
            <a:br>
              <a:rPr lang="en-GB" dirty="0"/>
            </a:br>
            <a:r>
              <a:rPr lang="en-GB" sz="2200" dirty="0"/>
              <a:t>The elements in this page are classified into three categories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7B110-E77E-41CB-8933-2CD3B65B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464" y="1025399"/>
            <a:ext cx="4572000" cy="5708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5DCB-9CD1-478D-BAB1-310BC32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FDB6-AC60-41E6-AEF0-5C55F2A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73" y="1"/>
            <a:ext cx="9412525" cy="1021976"/>
          </a:xfrm>
        </p:spPr>
        <p:txBody>
          <a:bodyPr>
            <a:normAutofit fontScale="90000"/>
          </a:bodyPr>
          <a:lstStyle/>
          <a:p>
            <a:r>
              <a:rPr lang="en-GB" dirty="0"/>
              <a:t>Registration page – Top Section (Code)</a:t>
            </a:r>
            <a:br>
              <a:rPr lang="en-GB" dirty="0"/>
            </a:br>
            <a:r>
              <a:rPr lang="en-GB" sz="2200" dirty="0"/>
              <a:t>three types of tags (h1, h2 and p) – each of the tags has a class attribute with value “</a:t>
            </a:r>
            <a:r>
              <a:rPr lang="en-GB" sz="3600" b="1" dirty="0"/>
              <a:t>top</a:t>
            </a:r>
            <a:r>
              <a:rPr lang="en-GB" sz="2200" dirty="0"/>
              <a:t>”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5DCB-9CD1-478D-BAB1-310BC32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30B31-B2FD-40B6-BDE0-558309E9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73" y="1798891"/>
            <a:ext cx="7181850" cy="161925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14A5E-84F0-482D-BD76-C6548C9EEAFF}"/>
              </a:ext>
            </a:extLst>
          </p:cNvPr>
          <p:cNvSpPr txBox="1"/>
          <p:nvPr/>
        </p:nvSpPr>
        <p:spPr>
          <a:xfrm>
            <a:off x="2523011" y="1429559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Browser view: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D25C1-37CE-4D6F-AF96-8A51BFE57A20}"/>
              </a:ext>
            </a:extLst>
          </p:cNvPr>
          <p:cNvSpPr txBox="1"/>
          <p:nvPr/>
        </p:nvSpPr>
        <p:spPr>
          <a:xfrm>
            <a:off x="181694" y="3593559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view: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61532-16BC-4C31-8E2B-353EE5A87022}"/>
              </a:ext>
            </a:extLst>
          </p:cNvPr>
          <p:cNvSpPr txBox="1"/>
          <p:nvPr/>
        </p:nvSpPr>
        <p:spPr>
          <a:xfrm>
            <a:off x="3682741" y="5148414"/>
            <a:ext cx="48442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&lt;p&gt; is </a:t>
            </a:r>
            <a:r>
              <a:rPr lang="en-GB" sz="2800" b="1" dirty="0"/>
              <a:t>adjacent sibling </a:t>
            </a:r>
            <a:r>
              <a:rPr lang="en-GB" dirty="0"/>
              <a:t>of &lt;h2&gt;</a:t>
            </a:r>
          </a:p>
          <a:p>
            <a:endParaRPr lang="en-GB" dirty="0"/>
          </a:p>
          <a:p>
            <a:r>
              <a:rPr lang="en-GB" dirty="0"/>
              <a:t>Both &lt;p&gt; are the </a:t>
            </a:r>
            <a:r>
              <a:rPr lang="en-GB" sz="2800" b="1" dirty="0"/>
              <a:t>general sibling </a:t>
            </a:r>
            <a:r>
              <a:rPr lang="en-GB" dirty="0"/>
              <a:t>of &lt;h2&gt;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7CFF8-2B9A-4D8D-834A-C8BDA13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6" y="3960186"/>
            <a:ext cx="12144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FDB6-AC60-41E6-AEF0-5C55F2A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2" y="1"/>
            <a:ext cx="8804286" cy="1021976"/>
          </a:xfrm>
        </p:spPr>
        <p:txBody>
          <a:bodyPr>
            <a:normAutofit fontScale="90000"/>
          </a:bodyPr>
          <a:lstStyle/>
          <a:p>
            <a:r>
              <a:rPr lang="en-GB" dirty="0"/>
              <a:t>Registration page – Middle Section (Code)</a:t>
            </a:r>
            <a:br>
              <a:rPr lang="en-GB" dirty="0"/>
            </a:br>
            <a:r>
              <a:rPr lang="en-GB" sz="2200" dirty="0"/>
              <a:t>three types of tags (form, h3, input and a) – each of the tags has a class attribute with value “</a:t>
            </a:r>
            <a:r>
              <a:rPr lang="en-GB" sz="3100" b="1" dirty="0"/>
              <a:t>middle</a:t>
            </a:r>
            <a:r>
              <a:rPr lang="en-GB" sz="2200" dirty="0"/>
              <a:t>”.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5DCB-9CD1-478D-BAB1-310BC32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39EB6-6227-44AE-AB83-7C142FB4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15" y="1352549"/>
            <a:ext cx="1343025" cy="52101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D754D-E5AC-496F-843B-2386B060FCC5}"/>
              </a:ext>
            </a:extLst>
          </p:cNvPr>
          <p:cNvSpPr txBox="1"/>
          <p:nvPr/>
        </p:nvSpPr>
        <p:spPr>
          <a:xfrm>
            <a:off x="1155326" y="983217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Browser view: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1927D-B2A3-44D8-96D6-489F100B3601}"/>
              </a:ext>
            </a:extLst>
          </p:cNvPr>
          <p:cNvSpPr txBox="1"/>
          <p:nvPr/>
        </p:nvSpPr>
        <p:spPr>
          <a:xfrm>
            <a:off x="10134748" y="826094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view: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48336-B120-4DCE-B152-56AA10A2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17" y="1195426"/>
            <a:ext cx="6956876" cy="56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FDB6-AC60-41E6-AEF0-5C55F2A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2" y="1"/>
            <a:ext cx="8804286" cy="1021976"/>
          </a:xfrm>
        </p:spPr>
        <p:txBody>
          <a:bodyPr>
            <a:normAutofit fontScale="90000"/>
          </a:bodyPr>
          <a:lstStyle/>
          <a:p>
            <a:r>
              <a:rPr lang="en-GB" dirty="0"/>
              <a:t>Registration page – Middle Section (Code)</a:t>
            </a:r>
            <a:br>
              <a:rPr lang="en-GB" dirty="0"/>
            </a:br>
            <a:r>
              <a:rPr lang="en-GB" sz="2200" dirty="0"/>
              <a:t>The password and confirm password have </a:t>
            </a:r>
            <a:r>
              <a:rPr lang="en-GB" sz="3100" b="1" dirty="0"/>
              <a:t>ID</a:t>
            </a:r>
            <a:r>
              <a:rPr lang="en-GB" sz="2200" dirty="0"/>
              <a:t> attributes.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5DCB-9CD1-478D-BAB1-310BC32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39EB6-6227-44AE-AB83-7C142FB4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6" y="1274906"/>
            <a:ext cx="1343025" cy="52101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D754D-E5AC-496F-843B-2386B060FCC5}"/>
              </a:ext>
            </a:extLst>
          </p:cNvPr>
          <p:cNvSpPr txBox="1"/>
          <p:nvPr/>
        </p:nvSpPr>
        <p:spPr>
          <a:xfrm>
            <a:off x="110297" y="837311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Browser view: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1927D-B2A3-44D8-96D6-489F100B3601}"/>
              </a:ext>
            </a:extLst>
          </p:cNvPr>
          <p:cNvSpPr txBox="1"/>
          <p:nvPr/>
        </p:nvSpPr>
        <p:spPr>
          <a:xfrm>
            <a:off x="2029958" y="2440107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view: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EC8DB-1386-443D-B068-BA3709B0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58" y="2872014"/>
            <a:ext cx="9903409" cy="11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FDB6-AC60-41E6-AEF0-5C55F2A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2" y="1"/>
            <a:ext cx="8804286" cy="102197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Registration page – Bottom Section (Code)</a:t>
            </a:r>
            <a:br>
              <a:rPr lang="en-GB" dirty="0"/>
            </a:br>
            <a:r>
              <a:rPr lang="en-GB" sz="2200" dirty="0"/>
              <a:t>three types of tags (h2, </a:t>
            </a:r>
            <a:r>
              <a:rPr lang="en-GB" sz="2200" dirty="0" err="1"/>
              <a:t>ol</a:t>
            </a:r>
            <a:r>
              <a:rPr lang="en-GB" sz="2200" dirty="0"/>
              <a:t>, li, </a:t>
            </a:r>
            <a:r>
              <a:rPr lang="en-GB" sz="2200" dirty="0" err="1"/>
              <a:t>ul</a:t>
            </a:r>
            <a:r>
              <a:rPr lang="en-GB" sz="2200" dirty="0"/>
              <a:t> and a) – some of the tags has a class attribute with value “bottom”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5DCB-9CD1-478D-BAB1-310BC32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D754D-E5AC-496F-843B-2386B060FCC5}"/>
              </a:ext>
            </a:extLst>
          </p:cNvPr>
          <p:cNvSpPr txBox="1"/>
          <p:nvPr/>
        </p:nvSpPr>
        <p:spPr>
          <a:xfrm>
            <a:off x="1155326" y="617457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Browser view: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1927D-B2A3-44D8-96D6-489F100B3601}"/>
              </a:ext>
            </a:extLst>
          </p:cNvPr>
          <p:cNvSpPr txBox="1"/>
          <p:nvPr/>
        </p:nvSpPr>
        <p:spPr>
          <a:xfrm>
            <a:off x="10744274" y="1574719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view: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D7FAC-F793-446C-B279-221CF04A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6" y="986789"/>
            <a:ext cx="9248775" cy="191452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E0F0C-F87D-4403-B707-7DB1D42057B6}"/>
              </a:ext>
            </a:extLst>
          </p:cNvPr>
          <p:cNvSpPr txBox="1"/>
          <p:nvPr/>
        </p:nvSpPr>
        <p:spPr>
          <a:xfrm>
            <a:off x="1155326" y="4385574"/>
            <a:ext cx="3877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&lt;li&gt; is </a:t>
            </a:r>
            <a:r>
              <a:rPr lang="en-GB" sz="2400" b="1" dirty="0"/>
              <a:t>direct child </a:t>
            </a:r>
            <a:r>
              <a:rPr lang="en-GB" dirty="0"/>
              <a:t>of 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&lt;a&gt; is the </a:t>
            </a:r>
            <a:r>
              <a:rPr lang="en-GB" sz="2400" b="1" dirty="0"/>
              <a:t>direct child </a:t>
            </a:r>
            <a:r>
              <a:rPr lang="en-GB" dirty="0"/>
              <a:t>of &lt;li&gt;, but is a </a:t>
            </a:r>
            <a:r>
              <a:rPr lang="en-GB" sz="2400" b="1" dirty="0"/>
              <a:t>descendant</a:t>
            </a:r>
            <a:r>
              <a:rPr lang="en-GB" dirty="0"/>
              <a:t> of 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97B93-61DD-4D2D-A03A-9A9F187E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76" y="1944051"/>
            <a:ext cx="6940967" cy="488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2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671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CT4009 Introduction to Web Development</vt:lpstr>
      <vt:lpstr>PowerPoint Presentation</vt:lpstr>
      <vt:lpstr>CSS Overview</vt:lpstr>
      <vt:lpstr>Sibling element and Child element</vt:lpstr>
      <vt:lpstr>Overview of the registration page The elements in this page are classified into three categories</vt:lpstr>
      <vt:lpstr>Registration page – Top Section (Code) three types of tags (h1, h2 and p) – each of the tags has a class attribute with value “top”</vt:lpstr>
      <vt:lpstr>Registration page – Middle Section (Code) three types of tags (form, h3, input and a) – each of the tags has a class attribute with value “middle”. </vt:lpstr>
      <vt:lpstr>Registration page – Middle Section (Code) The password and confirm password have ID attributes.</vt:lpstr>
      <vt:lpstr>Registration page – Bottom Section (Code) three types of tags (h2, ol, li, ul and a) – some of the tags has a class attribute with value “bottom”</vt:lpstr>
      <vt:lpstr>CSS rules – Selector and Declaration</vt:lpstr>
      <vt:lpstr>CSS Selectors There are many different types of CSS Selector that allow you to target rules to specific elements in an HTML document.</vt:lpstr>
      <vt:lpstr>How CSS rule cascade</vt:lpstr>
      <vt:lpstr>Task 1 – UNIVERSAL SELECTOR</vt:lpstr>
      <vt:lpstr>Task 2 – TYPE SELECTOR</vt:lpstr>
      <vt:lpstr>Task 3 – CLASS SELECTOR</vt:lpstr>
      <vt:lpstr>Task 4 – ID SELECTOR</vt:lpstr>
      <vt:lpstr>Task 5 – CHILD SELECTOR</vt:lpstr>
      <vt:lpstr>Task 6 – DESCENDANT SELECTOR</vt:lpstr>
      <vt:lpstr>Task 7 – ADJACENT SIBLING SELECTOR</vt:lpstr>
      <vt:lpstr>Task 8 – GENERAL SIBLING SELECTOR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CT4009 Introduction to Web Development</dc:title>
  <dc:creator>ALAM, Abu (Dr)</dc:creator>
  <cp:lastModifiedBy>ALAM, Abu</cp:lastModifiedBy>
  <cp:revision>387</cp:revision>
  <dcterms:created xsi:type="dcterms:W3CDTF">2017-09-23T13:20:08Z</dcterms:created>
  <dcterms:modified xsi:type="dcterms:W3CDTF">2017-10-12T12:32:34Z</dcterms:modified>
</cp:coreProperties>
</file>