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362" r:id="rId4"/>
    <p:sldId id="324" r:id="rId5"/>
    <p:sldId id="329" r:id="rId6"/>
    <p:sldId id="330" r:id="rId7"/>
    <p:sldId id="331" r:id="rId8"/>
    <p:sldId id="333" r:id="rId9"/>
    <p:sldId id="364" r:id="rId10"/>
    <p:sldId id="36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60" r:id="rId23"/>
    <p:sldId id="361" r:id="rId24"/>
    <p:sldId id="339" r:id="rId25"/>
    <p:sldId id="340" r:id="rId26"/>
    <p:sldId id="342" r:id="rId27"/>
    <p:sldId id="341" r:id="rId28"/>
    <p:sldId id="343" r:id="rId29"/>
    <p:sldId id="366" r:id="rId30"/>
    <p:sldId id="323" r:id="rId31"/>
    <p:sldId id="36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6086-DC0A-4A5D-A7BD-A1B288DE8E74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1C020-78D2-447F-8646-FA115A9BD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don’t want to force people to sign up?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6F95C-D9F3-4C07-9D9A-9534A730C7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8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830-826D-4023-B4E0-CF814566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2A4A-F864-43E0-8541-7ECE1FD5E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220-6212-469D-931B-5B20B11C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77DE-0546-496C-B961-DFAEF6BE08E0}" type="datetime1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7F33-718A-476F-B052-484E2F14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771D-6876-4BBA-9E4B-2929963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D60B-784F-4811-BCA0-E3DB46A7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1301-E635-4165-B070-D381D455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5B1D-5777-4F30-8E53-F5B617F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1938-CF7E-4D7E-BCF5-D558D664F0D4}" type="datetime1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1FED-33DB-426B-B444-EED8045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2A5F-EA92-4BF1-842E-F055E095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3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2CD3-5993-478B-AFF5-F5814D54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6231-5D4E-407E-9C42-7B6CE76C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6410-431E-4A0D-9559-CFE35628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55F8-03B8-4D50-AB57-C1CDD43D3836}" type="datetime1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D026-13E1-4524-85BE-7B49117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4CD7-05D6-4BAF-87FC-C97F6CD9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1ECC-FDF7-461C-BCA9-44D958C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3ECB-AD60-4952-95CF-7A99944B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EFD6-A5B2-496A-8B20-92499D2B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A3FE-5048-409E-A18C-AA80F5E1BFEF}" type="datetime1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91E6-DCCC-4F58-8D7E-1ACD2249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4DBF-4AA0-4697-B8FA-0356DCE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C6D-BA8D-40CA-8DE1-50F78B11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2E41-0ECC-44AA-BD34-B5AA5B27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7E66-D95A-4712-AC89-7309F8F8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15A0-BC14-4DAA-983C-C9053779EA0A}" type="datetime1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F63C-B31F-41CC-B528-DDEA422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CA61-26A8-48E8-8EBD-E8BDC7B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795-DBA4-4926-9D62-F2FB3B4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171-A2AB-4D22-9C6D-EF07F81C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7056-E3B3-44BF-B53C-F4EEB327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E5FB-BB4E-4F69-9F8E-29930EC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931-1ACF-4220-8D61-D4928A886E0B}" type="datetime1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A8C8-7F75-4105-98F3-E133D56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9F8B-565E-4326-8D51-CB4E1D95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7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39E6-4D08-4EE2-A9D6-9094C7D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9EAC-5979-47A0-8E25-77558C2B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8CDD6-F919-41B3-BA1F-F5DE4579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C3FF8-B170-4487-B21A-3F7C636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222B5-CA53-43AF-BFFE-11DBCBFC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393A2-56C3-4A50-9FDA-7624E7E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57B3-A299-4250-9DA9-414391D43F95}" type="datetime1">
              <a:rPr lang="en-GB" smtClean="0"/>
              <a:t>05/11/2018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799D2-092E-4DCA-AD7E-D060C8D0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DAE6-7F7F-4416-BEA1-160E0F8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A10-1A3F-4C84-9CDD-9BFE84A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88CE-2208-4768-B0C2-74652A2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78-7929-4538-8A89-17114506C5A9}" type="datetime1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3A11-C0D2-439C-99CD-FF5C85E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5B7EE-B85B-490B-8227-6AB96EC2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80BD-B908-49FE-8B8A-72AA9C4E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0F81-8739-4313-9EB1-43226EB3B546}" type="datetime1">
              <a:rPr lang="en-GB" smtClean="0"/>
              <a:t>05/11/2018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6F248-7B11-4F9C-9DB3-793DE74A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9D54-6AAF-4560-8BE3-16026EAD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D63-AE3D-46F6-A558-46938D02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E956-3E75-4602-B32A-C0CAA428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74FE-D508-4A28-A0A2-9FFA27F8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55B5-DF47-41CD-87EE-D9F0AC2C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09FB-5104-4380-89B9-051F2A4A257B}" type="datetime1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F7571-D366-4C70-998C-961F921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31D96-F6C5-427C-BA14-DE31CF2C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C62-6BA9-40CE-BDA4-56B3ACF3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0A155-8011-49A5-B05B-695FB9C2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5048-CD75-4FCE-81D0-DE678FFF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F0AE-17E0-4BC3-B40A-68D428B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C1E-0F86-4AD1-A9AE-24CFF37EFED3}" type="datetime1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931C-6C3B-4892-AAD9-46F2048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ACAFA-E0FF-4348-A35D-0E2E8419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0946D-1873-4480-A507-5DAA639D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F84F-F304-4D0E-8212-282E0211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0487-77DC-4141-B71B-33D6ABE1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1883-83F8-4FF3-9ECB-CDD6332BF2B6}" type="datetime1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8F4F-28B5-4719-B673-ECBB8474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F795-F150-4C78-89A0-1BDA17498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030" descr="C&amp;G logo col">
            <a:extLst>
              <a:ext uri="{FF2B5EF4-FFF2-40B4-BE49-F238E27FC236}">
                <a16:creationId xmlns:a16="http://schemas.microsoft.com/office/drawing/2014/main" id="{3C225418-D982-47E7-A2DB-E01FDDD27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115888"/>
            <a:ext cx="22510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5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8EA0-7DAD-42DE-A64C-C248E20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</a:t>
            </a:fld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6423C-84C3-4257-A623-9861D4A501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25467" y="563995"/>
            <a:ext cx="10035568" cy="21605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/>
              <a:t>CT4009</a:t>
            </a:r>
            <a:br>
              <a:rPr lang="en-US" dirty="0"/>
            </a:br>
            <a:r>
              <a:rPr lang="en-GB" b="1" dirty="0"/>
              <a:t>Introduction to Web Development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E8032-AED2-4EBD-815D-0A6B428F7BEB}"/>
              </a:ext>
            </a:extLst>
          </p:cNvPr>
          <p:cNvSpPr txBox="1"/>
          <p:nvPr/>
        </p:nvSpPr>
        <p:spPr>
          <a:xfrm>
            <a:off x="1419786" y="3944143"/>
            <a:ext cx="4318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Semester 1 Week 7</a:t>
            </a:r>
          </a:p>
          <a:p>
            <a:pPr algn="l"/>
            <a:endParaRPr lang="en-US" sz="2800" dirty="0"/>
          </a:p>
          <a:p>
            <a:r>
              <a:rPr lang="en-GB" sz="2800" dirty="0"/>
              <a:t>Local Storage, </a:t>
            </a:r>
            <a:r>
              <a:rPr lang="en-GB" sz="2800"/>
              <a:t>Call-Back Function</a:t>
            </a:r>
            <a:endParaRPr lang="en-GB" sz="2800" dirty="0"/>
          </a:p>
        </p:txBody>
      </p:sp>
      <p:pic>
        <p:nvPicPr>
          <p:cNvPr id="7" name="Picture 2" descr="http://webdesignquotenow.co.uk/images/slider3.png">
            <a:extLst>
              <a:ext uri="{FF2B5EF4-FFF2-40B4-BE49-F238E27FC236}">
                <a16:creationId xmlns:a16="http://schemas.microsoft.com/office/drawing/2014/main" id="{F05C33ED-D214-43AF-8DB8-93EB0E8F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808" y="3771772"/>
            <a:ext cx="3728416" cy="226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7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C04FE-369A-46DE-8096-27FCCB9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10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29E456-2EFF-4A82-B8AD-CD7B61C7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167" y="2671759"/>
            <a:ext cx="3892988" cy="1157681"/>
          </a:xfrm>
        </p:spPr>
        <p:txBody>
          <a:bodyPr>
            <a:normAutofit/>
          </a:bodyPr>
          <a:lstStyle/>
          <a:p>
            <a:r>
              <a:rPr lang="en-GB" b="1" dirty="0"/>
              <a:t>Local Storages</a:t>
            </a:r>
          </a:p>
        </p:txBody>
      </p:sp>
    </p:spTree>
    <p:extLst>
      <p:ext uri="{BB962C8B-B14F-4D97-AF65-F5344CB8AC3E}">
        <p14:creationId xmlns:p14="http://schemas.microsoft.com/office/powerpoint/2010/main" val="298651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153" y="655638"/>
            <a:ext cx="9153893" cy="990600"/>
          </a:xfrm>
        </p:spPr>
        <p:txBody>
          <a:bodyPr>
            <a:noAutofit/>
          </a:bodyPr>
          <a:lstStyle/>
          <a:p>
            <a:r>
              <a:rPr lang="en-GB" sz="5000" b="1" dirty="0"/>
              <a:t> Client Storage for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6348"/>
            <a:ext cx="10515600" cy="3365807"/>
          </a:xfrm>
        </p:spPr>
        <p:txBody>
          <a:bodyPr/>
          <a:lstStyle/>
          <a:p>
            <a:r>
              <a:rPr lang="en-GB" dirty="0" err="1"/>
              <a:t>LocalStorage</a:t>
            </a:r>
            <a:r>
              <a:rPr lang="en-GB" dirty="0"/>
              <a:t>/ </a:t>
            </a:r>
            <a:r>
              <a:rPr lang="en-GB" dirty="0" err="1"/>
              <a:t>SessionStorage</a:t>
            </a:r>
            <a:endParaRPr lang="en-GB" dirty="0"/>
          </a:p>
          <a:p>
            <a:r>
              <a:rPr lang="en-GB" dirty="0" err="1"/>
              <a:t>WebSQL</a:t>
            </a:r>
            <a:endParaRPr lang="en-GB" dirty="0"/>
          </a:p>
          <a:p>
            <a:r>
              <a:rPr lang="en-GB" dirty="0" err="1"/>
              <a:t>IndexedDB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B60-8495-427B-AF7F-1CC5FC0EB36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39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78" y="0"/>
            <a:ext cx="7772400" cy="990600"/>
          </a:xfrm>
        </p:spPr>
        <p:txBody>
          <a:bodyPr/>
          <a:lstStyle/>
          <a:p>
            <a:r>
              <a:rPr lang="en-GB" dirty="0" err="1"/>
              <a:t>LocalStorage</a:t>
            </a:r>
            <a:r>
              <a:rPr lang="en-GB" dirty="0"/>
              <a:t>/ </a:t>
            </a:r>
            <a:r>
              <a:rPr lang="en-GB" dirty="0" err="1"/>
              <a:t>SessionStorage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19431" y="979200"/>
            <a:ext cx="1123827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/>
            <a:r>
              <a:rPr lang="en-US" altLang="en-US" sz="2000" b="1" dirty="0">
                <a:solidFill>
                  <a:srgbClr val="2C7185"/>
                </a:solidFill>
                <a:latin typeface="Raleway"/>
              </a:rPr>
              <a:t>Advantages</a:t>
            </a:r>
          </a:p>
          <a:p>
            <a:pPr lvl="0" algn="l" eaLnBrk="0" hangingPunct="0">
              <a:buFontTx/>
              <a:buChar char="•"/>
            </a:pPr>
            <a:r>
              <a:rPr lang="en-US" altLang="en-US" sz="2000" dirty="0">
                <a:latin typeface="Raleway"/>
              </a:rPr>
              <a:t>Its simple, </a:t>
            </a:r>
            <a:r>
              <a:rPr lang="en-US" altLang="en-US" sz="2800" b="1" dirty="0">
                <a:latin typeface="Raleway"/>
              </a:rPr>
              <a:t>synchronous API </a:t>
            </a:r>
            <a:r>
              <a:rPr lang="en-US" altLang="en-US" sz="2000" dirty="0">
                <a:latin typeface="Raleway"/>
              </a:rPr>
              <a:t>means it is easy to use.</a:t>
            </a:r>
          </a:p>
          <a:p>
            <a:pPr lvl="0" algn="l" eaLnBrk="0" hangingPunct="0"/>
            <a:endParaRPr lang="en-US" altLang="en-US" sz="2000" b="1" dirty="0">
              <a:solidFill>
                <a:srgbClr val="2C7185"/>
              </a:solidFill>
              <a:latin typeface="Raleway"/>
            </a:endParaRPr>
          </a:p>
          <a:p>
            <a:pPr lvl="0" algn="l" eaLnBrk="0" hangingPunct="0"/>
            <a:r>
              <a:rPr lang="en-US" altLang="en-US" sz="2000" b="1" dirty="0">
                <a:solidFill>
                  <a:srgbClr val="2C7185"/>
                </a:solidFill>
                <a:latin typeface="Raleway"/>
              </a:rPr>
              <a:t>Disadvantages</a:t>
            </a:r>
          </a:p>
          <a:p>
            <a:pPr lvl="0" algn="l" eaLnBrk="0" hangingPunct="0">
              <a:buFontTx/>
              <a:buChar char="•"/>
            </a:pPr>
            <a:r>
              <a:rPr lang="en-US" altLang="en-US" sz="2800" b="1" dirty="0">
                <a:latin typeface="Raleway"/>
              </a:rPr>
              <a:t>Only stores strings</a:t>
            </a:r>
            <a:r>
              <a:rPr lang="en-US" altLang="en-US" sz="2000" dirty="0">
                <a:latin typeface="Raleway"/>
              </a:rPr>
              <a:t>, so complex data structures have to be serialized, and only data that can be serialized can be stored.</a:t>
            </a:r>
          </a:p>
          <a:p>
            <a:pPr lvl="0" algn="l" eaLnBrk="0" hangingPunct="0">
              <a:buFontTx/>
              <a:buChar char="•"/>
            </a:pPr>
            <a:r>
              <a:rPr lang="en-US" altLang="en-US" sz="2000" dirty="0">
                <a:latin typeface="Raleway"/>
              </a:rPr>
              <a:t>Performs poorly with large amounts of data. In particular:</a:t>
            </a:r>
          </a:p>
          <a:p>
            <a:pPr lvl="1" algn="l" eaLnBrk="0" hangingPunct="0">
              <a:buFontTx/>
              <a:buChar char="•"/>
            </a:pPr>
            <a:r>
              <a:rPr lang="en-US" altLang="en-US" sz="2800" b="1" dirty="0">
                <a:latin typeface="Raleway"/>
              </a:rPr>
              <a:t>The lack of indexing </a:t>
            </a:r>
            <a:r>
              <a:rPr lang="en-US" altLang="en-US" sz="2000" dirty="0">
                <a:latin typeface="Raleway"/>
              </a:rPr>
              <a:t>means searches require manually iterating all data.</a:t>
            </a:r>
          </a:p>
          <a:p>
            <a:pPr lvl="1" algn="l" eaLnBrk="0" hangingPunct="0">
              <a:buFontTx/>
              <a:buChar char="•"/>
            </a:pPr>
            <a:r>
              <a:rPr lang="en-US" altLang="en-US" sz="2000" dirty="0">
                <a:latin typeface="Raleway"/>
              </a:rPr>
              <a:t>Storing large or complex items is slow due to the need to </a:t>
            </a:r>
            <a:r>
              <a:rPr lang="en-US" altLang="en-US" sz="2800" b="1" dirty="0">
                <a:latin typeface="Raleway"/>
              </a:rPr>
              <a:t>serialize/de-serialize</a:t>
            </a:r>
            <a:r>
              <a:rPr lang="en-US" altLang="en-US" sz="2000" dirty="0">
                <a:latin typeface="Raleway"/>
              </a:rPr>
              <a:t>.</a:t>
            </a:r>
          </a:p>
          <a:p>
            <a:pPr lvl="1" algn="l" eaLnBrk="0" hangingPunct="0">
              <a:buFontTx/>
              <a:buChar char="•"/>
            </a:pPr>
            <a:r>
              <a:rPr lang="en-US" altLang="en-US" sz="2800" b="1" dirty="0">
                <a:latin typeface="Raleway"/>
              </a:rPr>
              <a:t>Synchronous API </a:t>
            </a:r>
            <a:r>
              <a:rPr lang="en-US" altLang="en-US" sz="2000" dirty="0">
                <a:latin typeface="Raleway"/>
              </a:rPr>
              <a:t>means calls will lock up the user interface.</a:t>
            </a:r>
          </a:p>
          <a:p>
            <a:pPr lvl="0" algn="l" eaLnBrk="0" hangingPunct="0">
              <a:buFontTx/>
              <a:buChar char="•"/>
            </a:pPr>
            <a:r>
              <a:rPr lang="en-US" altLang="en-US" sz="2000" dirty="0">
                <a:latin typeface="Raleway"/>
              </a:rPr>
              <a:t>Limited total amount of storage (typically around </a:t>
            </a:r>
            <a:r>
              <a:rPr lang="en-US" altLang="en-US" sz="2800" b="1" dirty="0">
                <a:latin typeface="Raleway"/>
              </a:rPr>
              <a:t>5MB</a:t>
            </a:r>
            <a:r>
              <a:rPr lang="en-US" altLang="en-US" sz="2000" dirty="0">
                <a:latin typeface="Raleway"/>
              </a:rPr>
              <a:t>).</a:t>
            </a:r>
          </a:p>
          <a:p>
            <a:pPr lvl="0" algn="l" eaLnBrk="0" hangingPunct="0">
              <a:buFontTx/>
              <a:buChar char="•"/>
            </a:pPr>
            <a:r>
              <a:rPr lang="en-US" altLang="en-US" sz="2800" b="1" dirty="0">
                <a:latin typeface="Raleway"/>
              </a:rPr>
              <a:t>iOS</a:t>
            </a:r>
            <a:r>
              <a:rPr lang="en-US" altLang="en-US" sz="2000" dirty="0">
                <a:latin typeface="Raleway"/>
              </a:rPr>
              <a:t> stores </a:t>
            </a:r>
            <a:r>
              <a:rPr lang="en-US" altLang="en-US" sz="2000" dirty="0" err="1">
                <a:latin typeface="Menlo"/>
              </a:rPr>
              <a:t>localStorage</a:t>
            </a:r>
            <a:r>
              <a:rPr lang="en-US" altLang="en-US" sz="2000" dirty="0">
                <a:latin typeface="Raleway"/>
              </a:rPr>
              <a:t> data in a location that may be </a:t>
            </a:r>
            <a:r>
              <a:rPr lang="en-US" altLang="en-US" sz="2800" b="1" dirty="0">
                <a:latin typeface="Raleway"/>
              </a:rPr>
              <a:t>cleaned out </a:t>
            </a:r>
            <a:r>
              <a:rPr lang="en-US" altLang="en-US" sz="2000" dirty="0">
                <a:latin typeface="Raleway"/>
              </a:rPr>
              <a:t>by the OS when space is required</a:t>
            </a:r>
            <a:endParaRPr lang="en-GB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E6548-CE05-4216-AD6D-6B6BA0D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5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771" y="260648"/>
            <a:ext cx="7772400" cy="990600"/>
          </a:xfrm>
        </p:spPr>
        <p:txBody>
          <a:bodyPr/>
          <a:lstStyle/>
          <a:p>
            <a:r>
              <a:rPr lang="en-GB" b="1" dirty="0" err="1"/>
              <a:t>WebSQL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96348" y="1251248"/>
            <a:ext cx="11290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b="1" dirty="0">
                <a:solidFill>
                  <a:srgbClr val="2C7185"/>
                </a:solidFill>
                <a:latin typeface="Raleway"/>
              </a:rPr>
              <a:t>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Good performance - data can be </a:t>
            </a:r>
            <a:r>
              <a:rPr lang="en-GB" sz="2800" b="1" dirty="0">
                <a:latin typeface="Raleway"/>
              </a:rPr>
              <a:t>indexed</a:t>
            </a:r>
            <a:r>
              <a:rPr lang="en-GB" sz="2000" dirty="0">
                <a:latin typeface="Raleway"/>
              </a:rPr>
              <a:t> to provide fast searches, and asynchronous API means it doesn't lock up the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Robustness from using a </a:t>
            </a:r>
            <a:r>
              <a:rPr lang="en-GB" sz="2800" b="1" dirty="0">
                <a:latin typeface="Raleway"/>
              </a:rPr>
              <a:t>transactional </a:t>
            </a:r>
            <a:r>
              <a:rPr lang="en-GB" sz="2000" dirty="0">
                <a:latin typeface="Raleway"/>
              </a:rPr>
              <a:t>database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Support for </a:t>
            </a:r>
            <a:r>
              <a:rPr lang="en-GB" sz="2800" b="1" dirty="0">
                <a:latin typeface="Raleway"/>
              </a:rPr>
              <a:t>versioning</a:t>
            </a:r>
            <a:r>
              <a:rPr lang="en-GB" sz="2000" dirty="0">
                <a:latin typeface="Raleway"/>
              </a:rPr>
              <a:t>.</a:t>
            </a:r>
          </a:p>
          <a:p>
            <a:pPr algn="l"/>
            <a:r>
              <a:rPr lang="en-GB" sz="2000" b="1" dirty="0">
                <a:solidFill>
                  <a:srgbClr val="2C7185"/>
                </a:solidFill>
                <a:latin typeface="Raleway"/>
              </a:rPr>
              <a:t>Disadvantages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Raleway"/>
              </a:rPr>
              <a:t>More complex </a:t>
            </a:r>
            <a:r>
              <a:rPr lang="en-GB" sz="2000" dirty="0">
                <a:latin typeface="Raleway"/>
              </a:rPr>
              <a:t>to work with than </a:t>
            </a:r>
            <a:r>
              <a:rPr lang="en-GB" sz="2000" b="1" i="1" dirty="0" err="1">
                <a:latin typeface="Raleway"/>
              </a:rPr>
              <a:t>LocalStorage</a:t>
            </a:r>
            <a:r>
              <a:rPr lang="en-GB" sz="2000" dirty="0">
                <a:latin typeface="Raleway"/>
              </a:rPr>
              <a:t> or </a:t>
            </a:r>
            <a:r>
              <a:rPr lang="en-GB" sz="2000" i="1" dirty="0" err="1">
                <a:latin typeface="Raleway"/>
              </a:rPr>
              <a:t>IndexedDB</a:t>
            </a:r>
            <a:r>
              <a:rPr lang="en-GB" sz="2000" dirty="0">
                <a:latin typeface="Raleway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The API is </a:t>
            </a:r>
            <a:r>
              <a:rPr lang="en-GB" sz="2800" b="1" dirty="0">
                <a:latin typeface="Raleway"/>
              </a:rPr>
              <a:t>deprecated</a:t>
            </a:r>
            <a:r>
              <a:rPr lang="en-GB" sz="2000" dirty="0">
                <a:latin typeface="Raleway"/>
              </a:rPr>
              <a:t>. It is unlikely to ever be supported on platforms that don't currently support it, and it may be removed from platforms that 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Imposes a </a:t>
            </a:r>
            <a:r>
              <a:rPr lang="en-GB" sz="2800" b="1" dirty="0">
                <a:latin typeface="Raleway"/>
              </a:rPr>
              <a:t>rigid structure </a:t>
            </a:r>
            <a:r>
              <a:rPr lang="en-GB" sz="2000" dirty="0">
                <a:latin typeface="Raleway"/>
              </a:rPr>
              <a:t>that must be defined up-front.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Limited total amount of storage (typically around </a:t>
            </a:r>
            <a:r>
              <a:rPr lang="en-GB" sz="2800" b="1" dirty="0">
                <a:latin typeface="Raleway"/>
              </a:rPr>
              <a:t>5MB</a:t>
            </a:r>
            <a:r>
              <a:rPr lang="en-GB" sz="2000" dirty="0">
                <a:latin typeface="Raleway"/>
              </a:rPr>
              <a:t>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B541B-CB49-4816-9F94-77430D39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2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772" y="128127"/>
            <a:ext cx="7772400" cy="990600"/>
          </a:xfrm>
        </p:spPr>
        <p:txBody>
          <a:bodyPr/>
          <a:lstStyle/>
          <a:p>
            <a:r>
              <a:rPr lang="en-GB" b="1" dirty="0" err="1"/>
              <a:t>IndexedDB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225288" y="1230287"/>
            <a:ext cx="1150288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b="1" dirty="0">
                <a:solidFill>
                  <a:srgbClr val="2C7185"/>
                </a:solidFill>
                <a:latin typeface="Raleway"/>
              </a:rPr>
              <a:t>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Good performance - </a:t>
            </a:r>
            <a:r>
              <a:rPr lang="en-GB" sz="2800" b="1" dirty="0">
                <a:latin typeface="Raleway"/>
              </a:rPr>
              <a:t>asynchronous API </a:t>
            </a:r>
            <a:r>
              <a:rPr lang="en-GB" sz="2000" dirty="0">
                <a:latin typeface="Raleway"/>
              </a:rPr>
              <a:t>won't block the UI, and </a:t>
            </a:r>
            <a:r>
              <a:rPr lang="en-GB" sz="2800" b="1" dirty="0">
                <a:latin typeface="Raleway"/>
              </a:rPr>
              <a:t>indexing</a:t>
            </a:r>
            <a:r>
              <a:rPr lang="en-GB" sz="2000" dirty="0">
                <a:latin typeface="Raleway"/>
              </a:rPr>
              <a:t> provides good search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Simple data model </a:t>
            </a:r>
            <a:r>
              <a:rPr lang="en-GB" sz="2800" b="1" dirty="0">
                <a:latin typeface="Raleway"/>
              </a:rPr>
              <a:t>easier to learn </a:t>
            </a:r>
            <a:r>
              <a:rPr lang="en-GB" sz="2000" dirty="0">
                <a:latin typeface="Raleway"/>
              </a:rPr>
              <a:t>than 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More </a:t>
            </a:r>
            <a:r>
              <a:rPr lang="en-GB" sz="2800" b="1" dirty="0">
                <a:latin typeface="Raleway"/>
              </a:rPr>
              <a:t>flexible</a:t>
            </a:r>
            <a:r>
              <a:rPr lang="en-GB" sz="2000" dirty="0">
                <a:latin typeface="Raleway"/>
              </a:rPr>
              <a:t> structure than </a:t>
            </a:r>
            <a:r>
              <a:rPr lang="en-GB" sz="2000" dirty="0" err="1">
                <a:latin typeface="Raleway"/>
              </a:rPr>
              <a:t>WebSQL</a:t>
            </a:r>
            <a:r>
              <a:rPr lang="en-GB" sz="2000" dirty="0">
                <a:latin typeface="Raleway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dirty="0">
                <a:latin typeface="Raleway"/>
              </a:rPr>
              <a:t>Multiple databases and object stores </a:t>
            </a:r>
            <a:r>
              <a:rPr lang="en-GB" sz="2000" dirty="0">
                <a:latin typeface="Raleway"/>
              </a:rPr>
              <a:t>provides more structure than </a:t>
            </a:r>
            <a:r>
              <a:rPr lang="en-GB" sz="2000" dirty="0" err="1">
                <a:latin typeface="Raleway"/>
              </a:rPr>
              <a:t>LocalStorage</a:t>
            </a:r>
            <a:r>
              <a:rPr lang="en-GB" sz="2000" dirty="0">
                <a:latin typeface="Raleway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Robustness from using a </a:t>
            </a:r>
            <a:r>
              <a:rPr lang="en-GB" sz="2800" b="1" dirty="0">
                <a:latin typeface="Raleway"/>
              </a:rPr>
              <a:t>transactional database </a:t>
            </a:r>
            <a:r>
              <a:rPr lang="en-GB" sz="2000" dirty="0">
                <a:latin typeface="Raleway"/>
              </a:rPr>
              <a:t>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Support for </a:t>
            </a:r>
            <a:r>
              <a:rPr lang="en-GB" sz="2800" b="1" dirty="0">
                <a:latin typeface="Raleway"/>
              </a:rPr>
              <a:t>versioning</a:t>
            </a:r>
            <a:r>
              <a:rPr lang="en-GB" sz="2000" dirty="0">
                <a:latin typeface="Raleway"/>
              </a:rPr>
              <a:t>.</a:t>
            </a:r>
          </a:p>
          <a:p>
            <a:pPr algn="l"/>
            <a:r>
              <a:rPr lang="en-GB" sz="2000" b="1" dirty="0">
                <a:solidFill>
                  <a:srgbClr val="2C7185"/>
                </a:solidFill>
                <a:latin typeface="Raleway"/>
              </a:rPr>
              <a:t>Disadvantages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No/ </a:t>
            </a:r>
            <a:r>
              <a:rPr lang="en-GB" sz="2800" b="1" dirty="0">
                <a:latin typeface="Raleway"/>
              </a:rPr>
              <a:t>buggy support </a:t>
            </a:r>
            <a:r>
              <a:rPr lang="en-GB" sz="2000" dirty="0">
                <a:latin typeface="Raleway"/>
              </a:rPr>
              <a:t>on 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Raleway"/>
              </a:rPr>
              <a:t>Complex API with </a:t>
            </a:r>
            <a:r>
              <a:rPr lang="en-GB" sz="2800" b="1" dirty="0">
                <a:latin typeface="Raleway"/>
              </a:rPr>
              <a:t>nested </a:t>
            </a:r>
            <a:r>
              <a:rPr lang="en-GB" sz="2800" b="1" dirty="0" err="1">
                <a:latin typeface="Raleway"/>
              </a:rPr>
              <a:t>callbacks</a:t>
            </a:r>
            <a:r>
              <a:rPr lang="en-GB" sz="2000" dirty="0">
                <a:latin typeface="Raleway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Raleway"/>
              </a:rPr>
              <a:t>For </a:t>
            </a:r>
            <a:r>
              <a:rPr lang="en-GB" dirty="0" err="1">
                <a:latin typeface="Raleway"/>
              </a:rPr>
              <a:t>IndexedDB</a:t>
            </a:r>
            <a:r>
              <a:rPr lang="en-GB" dirty="0">
                <a:latin typeface="Raleway"/>
              </a:rPr>
              <a:t>, one can use up to </a:t>
            </a:r>
            <a:r>
              <a:rPr lang="en-GB" sz="2400" b="1" dirty="0">
                <a:latin typeface="Raleway"/>
              </a:rPr>
              <a:t>50MB on desktop, 5MB on mobile </a:t>
            </a:r>
            <a:r>
              <a:rPr lang="en-GB" dirty="0">
                <a:latin typeface="Raleway"/>
              </a:rPr>
              <a:t>for free. However, the user can allow the limit to be removed by granting permission.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87527-3BA2-4436-945B-9030185D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3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087" y="136525"/>
            <a:ext cx="7772400" cy="990600"/>
          </a:xfrm>
        </p:spPr>
        <p:txBody>
          <a:bodyPr/>
          <a:lstStyle/>
          <a:p>
            <a:r>
              <a:rPr lang="en-GB" dirty="0" err="1"/>
              <a:t>I</a:t>
            </a:r>
            <a:r>
              <a:rPr lang="en-GB" cap="none" dirty="0" err="1"/>
              <a:t>ndexed</a:t>
            </a:r>
            <a:r>
              <a:rPr lang="en-GB" dirty="0" err="1"/>
              <a:t>DB</a:t>
            </a:r>
            <a:r>
              <a:rPr lang="en-GB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364" y="1545402"/>
            <a:ext cx="424624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Main 3 features</a:t>
            </a:r>
          </a:p>
          <a:p>
            <a:pPr marL="0" indent="0">
              <a:buNone/>
            </a:pPr>
            <a:endParaRPr lang="en-GB" sz="2000" b="1" dirty="0"/>
          </a:p>
          <a:p>
            <a:r>
              <a:rPr lang="en-GB" sz="2000" b="1" dirty="0"/>
              <a:t>Asynchronous</a:t>
            </a:r>
          </a:p>
          <a:p>
            <a:endParaRPr lang="en-GB" sz="2000" b="1" dirty="0"/>
          </a:p>
          <a:p>
            <a:r>
              <a:rPr lang="en-GB" sz="2000" b="1" dirty="0"/>
              <a:t>Transactional</a:t>
            </a:r>
          </a:p>
          <a:p>
            <a:endParaRPr lang="en-GB" sz="2000" b="1" dirty="0"/>
          </a:p>
          <a:p>
            <a:r>
              <a:rPr lang="en-GB" sz="2000" b="1" dirty="0"/>
              <a:t>key-value object store</a:t>
            </a:r>
            <a:endParaRPr lang="en-GB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971787" y="1127125"/>
            <a:ext cx="496855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Other </a:t>
            </a:r>
            <a:r>
              <a:rPr lang="en-GB" sz="2000" kern="0" dirty="0" err="1"/>
              <a:t>IndexedDB</a:t>
            </a:r>
            <a:r>
              <a:rPr lang="en-GB" sz="2000" kern="0" dirty="0"/>
              <a:t> features</a:t>
            </a:r>
          </a:p>
          <a:p>
            <a:pPr marL="0" indent="0">
              <a:buNone/>
            </a:pPr>
            <a:endParaRPr lang="en-GB" altLang="en-US" sz="20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altLang="en-US" sz="20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Object-Oriented</a:t>
            </a:r>
          </a:p>
          <a:p>
            <a:endParaRPr lang="en-GB" altLang="en-US" sz="20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altLang="en-US" sz="20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Not a relational database</a:t>
            </a:r>
          </a:p>
          <a:p>
            <a:endParaRPr lang="en-GB" altLang="en-US" sz="20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altLang="en-US" sz="20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callback</a:t>
            </a:r>
            <a:r>
              <a:rPr lang="en-GB" altLang="en-US" sz="20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function to get the returning data</a:t>
            </a:r>
          </a:p>
          <a:p>
            <a:endParaRPr lang="en-GB" sz="2000" kern="0" dirty="0">
              <a:latin typeface="Calibri" pitchFamily="34" charset="0"/>
            </a:endParaRPr>
          </a:p>
          <a:p>
            <a:r>
              <a:rPr lang="en-GB" altLang="en-US" sz="20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No access of data from a different origin</a:t>
            </a:r>
          </a:p>
          <a:p>
            <a:endParaRPr lang="en-GB" altLang="en-US" sz="20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altLang="en-US" sz="2000" kern="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IndexedDB</a:t>
            </a:r>
            <a:r>
              <a:rPr lang="en-GB" altLang="en-US" sz="2000" kern="0" dirty="0">
                <a:latin typeface="Calibri" pitchFamily="34" charset="0"/>
                <a:ea typeface="Calibri" pitchFamily="34" charset="0"/>
                <a:cs typeface="Calibri" pitchFamily="34" charset="0"/>
              </a:rPr>
              <a:t> does not use SQL</a:t>
            </a:r>
            <a:br>
              <a:rPr lang="en-GB" altLang="en-US" sz="2000" kern="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en-GB" altLang="en-US" sz="2000" kern="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sz="2000" kern="0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9D4D-DC4E-4554-96FA-E1F34DAB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D9D11-5B96-436D-B2E5-FD4BFEDDEC18}"/>
              </a:ext>
            </a:extLst>
          </p:cNvPr>
          <p:cNvSpPr/>
          <p:nvPr/>
        </p:nvSpPr>
        <p:spPr>
          <a:xfrm>
            <a:off x="2531959" y="6031546"/>
            <a:ext cx="687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https://developer.mozilla.org/en-US/docs/Web/API/IndexedDB_API</a:t>
            </a:r>
          </a:p>
        </p:txBody>
      </p:sp>
    </p:spTree>
    <p:extLst>
      <p:ext uri="{BB962C8B-B14F-4D97-AF65-F5344CB8AC3E}">
        <p14:creationId xmlns:p14="http://schemas.microsoft.com/office/powerpoint/2010/main" val="134084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IndexedDB</a:t>
            </a:r>
            <a:r>
              <a:rPr lang="en-GB" dirty="0"/>
              <a:t>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22" y="1760249"/>
            <a:ext cx="8515350" cy="38766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5CB55-0834-4B74-B341-3BEBD6DD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1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I</a:t>
            </a:r>
            <a:r>
              <a:rPr lang="en-GB" cap="none" dirty="0" err="1"/>
              <a:t>ndexed</a:t>
            </a:r>
            <a:r>
              <a:rPr lang="en-GB" dirty="0" err="1"/>
              <a:t>DB</a:t>
            </a:r>
            <a:r>
              <a:rPr lang="en-GB" dirty="0"/>
              <a:t> API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  <a:t>Check Browser’s Support</a:t>
            </a:r>
          </a:p>
          <a:p>
            <a:pPr marL="0" indent="0">
              <a:buNone/>
            </a:pPr>
            <a:endParaRPr lang="en-GB" sz="2900" dirty="0"/>
          </a:p>
          <a:p>
            <a:pPr marL="0" indent="0">
              <a:buNone/>
            </a:pPr>
            <a:r>
              <a:rPr lang="en-GB" sz="2900" dirty="0" err="1">
                <a:solidFill>
                  <a:schemeClr val="tx2"/>
                </a:solidFill>
              </a:rPr>
              <a:t>window.indexedDB</a:t>
            </a:r>
            <a:r>
              <a:rPr lang="en-GB" sz="2900" dirty="0">
                <a:solidFill>
                  <a:schemeClr val="tx2"/>
                </a:solidFill>
              </a:rPr>
              <a:t> = </a:t>
            </a:r>
            <a:r>
              <a:rPr lang="en-GB" sz="2900" dirty="0" err="1">
                <a:solidFill>
                  <a:schemeClr val="tx2"/>
                </a:solidFill>
              </a:rPr>
              <a:t>window.indexedDB</a:t>
            </a:r>
            <a:r>
              <a:rPr lang="en-GB" sz="29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900" dirty="0">
                <a:solidFill>
                  <a:schemeClr val="tx2"/>
                </a:solidFill>
              </a:rPr>
              <a:t>		|| </a:t>
            </a:r>
            <a:r>
              <a:rPr lang="en-GB" sz="2900" dirty="0" err="1">
                <a:solidFill>
                  <a:schemeClr val="tx2"/>
                </a:solidFill>
              </a:rPr>
              <a:t>window.mozIndexedDB</a:t>
            </a:r>
            <a:endParaRPr lang="en-GB" sz="29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900" dirty="0">
                <a:solidFill>
                  <a:schemeClr val="tx2"/>
                </a:solidFill>
              </a:rPr>
              <a:t>		|| </a:t>
            </a:r>
            <a:r>
              <a:rPr lang="en-GB" sz="2900" dirty="0" err="1">
                <a:solidFill>
                  <a:schemeClr val="tx2"/>
                </a:solidFill>
              </a:rPr>
              <a:t>window.webkitIndexedDB</a:t>
            </a:r>
            <a:r>
              <a:rPr lang="en-GB" sz="29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900" dirty="0">
                <a:solidFill>
                  <a:schemeClr val="tx2"/>
                </a:solidFill>
              </a:rPr>
              <a:t>		|| </a:t>
            </a:r>
            <a:r>
              <a:rPr lang="en-GB" sz="2900" dirty="0" err="1">
                <a:solidFill>
                  <a:schemeClr val="tx2"/>
                </a:solidFill>
              </a:rPr>
              <a:t>window.msIndexedDB</a:t>
            </a:r>
            <a:r>
              <a:rPr lang="en-GB" sz="2900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endParaRPr lang="en-GB" sz="6000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if (!</a:t>
            </a:r>
            <a:r>
              <a:rPr lang="en-GB" dirty="0" err="1">
                <a:solidFill>
                  <a:schemeClr val="tx2"/>
                </a:solidFill>
              </a:rPr>
              <a:t>window.indexedDB</a:t>
            </a:r>
            <a:r>
              <a:rPr lang="en-GB" dirty="0">
                <a:solidFill>
                  <a:schemeClr val="tx2"/>
                </a:solidFill>
              </a:rPr>
              <a:t>) { 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	</a:t>
            </a:r>
            <a:r>
              <a:rPr lang="en-GB" dirty="0" err="1">
                <a:solidFill>
                  <a:schemeClr val="tx2"/>
                </a:solidFill>
              </a:rPr>
              <a:t>window.alert</a:t>
            </a:r>
            <a:r>
              <a:rPr lang="en-GB" dirty="0">
                <a:solidFill>
                  <a:schemeClr val="tx2"/>
                </a:solidFill>
              </a:rPr>
              <a:t>("Your browser doesn't support a stable version of </a:t>
            </a:r>
            <a:r>
              <a:rPr lang="en-GB" dirty="0" err="1">
                <a:solidFill>
                  <a:schemeClr val="tx2"/>
                </a:solidFill>
              </a:rPr>
              <a:t>IndexedDB</a:t>
            </a:r>
            <a:r>
              <a:rPr lang="en-GB" dirty="0">
                <a:solidFill>
                  <a:schemeClr val="tx2"/>
                </a:solidFill>
              </a:rPr>
              <a:t>. Such and such feature will not be available."); 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}</a:t>
            </a:r>
            <a:endParaRPr lang="en-GB" dirty="0">
              <a:solidFill>
                <a:schemeClr val="tx2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362A0-D17D-4EA4-B2F5-82E6B158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1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I</a:t>
            </a:r>
            <a:r>
              <a:rPr lang="en-GB" cap="none" dirty="0" err="1"/>
              <a:t>ndexed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>
                <a:latin typeface="Calibri" pitchFamily="34" charset="0"/>
              </a:rPr>
              <a:t>OPENING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  <a:t>Opening a database is done using </a:t>
            </a:r>
            <a:r>
              <a:rPr lang="en-GB" altLang="en-US" sz="6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indexedDB.open</a:t>
            </a:r>
            <a: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  <a:t>() </a:t>
            </a:r>
            <a:b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b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GB" altLang="en-US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request = </a:t>
            </a:r>
            <a:r>
              <a:rPr lang="en-GB" altLang="en-US" b="1" dirty="0" err="1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indexedDB.open</a:t>
            </a:r>
            <a:r>
              <a:rPr lang="en-GB" altLang="en-US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("</a:t>
            </a:r>
            <a:r>
              <a:rPr lang="en-GB" altLang="en-US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myDatabase</a:t>
            </a:r>
            <a:r>
              <a:rPr lang="en-GB" altLang="en-US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");</a:t>
            </a:r>
            <a:br>
              <a:rPr lang="en-GB" altLang="en-US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br>
              <a:rPr lang="en-GB" altLang="en-US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br>
              <a:rPr lang="en-GB" altLang="en-US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GB" b="1" dirty="0" err="1">
                <a:solidFill>
                  <a:schemeClr val="tx2"/>
                </a:solidFill>
              </a:rPr>
              <a:t>request.onerror</a:t>
            </a:r>
            <a:r>
              <a:rPr lang="en-GB" b="1" dirty="0">
                <a:solidFill>
                  <a:schemeClr val="tx2"/>
                </a:solidFill>
              </a:rPr>
              <a:t> = function(event) {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// Do something with </a:t>
            </a:r>
            <a:r>
              <a:rPr lang="en-GB" b="1" dirty="0" err="1">
                <a:solidFill>
                  <a:schemeClr val="tx2"/>
                </a:solidFill>
              </a:rPr>
              <a:t>request.errorCode</a:t>
            </a:r>
            <a:r>
              <a:rPr lang="en-GB" b="1" dirty="0">
                <a:solidFill>
                  <a:schemeClr val="tx2"/>
                </a:solidFill>
              </a:rPr>
              <a:t>!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}; </a:t>
            </a:r>
          </a:p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request.onsuccess</a:t>
            </a:r>
            <a:r>
              <a:rPr lang="en-GB" b="1" dirty="0">
                <a:solidFill>
                  <a:schemeClr val="tx2"/>
                </a:solidFill>
              </a:rPr>
              <a:t> = function(event) {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// Do something with </a:t>
            </a:r>
            <a:r>
              <a:rPr lang="en-GB" b="1" dirty="0" err="1">
                <a:solidFill>
                  <a:schemeClr val="tx2"/>
                </a:solidFill>
              </a:rPr>
              <a:t>event.target.result</a:t>
            </a:r>
            <a:r>
              <a:rPr lang="en-GB" b="1" dirty="0">
                <a:solidFill>
                  <a:schemeClr val="tx2"/>
                </a:solidFill>
              </a:rPr>
              <a:t>!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5304-7D2A-4E48-9F9B-12694599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I</a:t>
            </a:r>
            <a:r>
              <a:rPr lang="en-GB" cap="none" dirty="0" err="1"/>
              <a:t>ndexed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>
                <a:latin typeface="Calibri" pitchFamily="34" charset="0"/>
              </a:rPr>
              <a:t>Sample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altLang="en-US" sz="6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altLang="en-US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myBook1 = { </a:t>
            </a:r>
            <a:r>
              <a:rPr lang="en-GB" altLang="en-US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isbn</a:t>
            </a:r>
            <a:r>
              <a:rPr lang="en-GB" alt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"1234567890", name: "Programming the Web"};</a:t>
            </a:r>
          </a:p>
          <a:p>
            <a:pPr marL="0" indent="0">
              <a:buNone/>
            </a:pPr>
            <a:endParaRPr lang="en-GB" altLang="en-US" dirty="0">
              <a:solidFill>
                <a:schemeClr val="tx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altLang="en-US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myBook2 = { </a:t>
            </a:r>
            <a:r>
              <a:rPr lang="en-GB" altLang="en-US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isbn</a:t>
            </a:r>
            <a:r>
              <a:rPr lang="en-GB" alt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"</a:t>
            </a:r>
            <a:r>
              <a:rPr lang="en-GB" dirty="0">
                <a:solidFill>
                  <a:schemeClr val="tx2"/>
                </a:solidFill>
              </a:rPr>
              <a:t>9780132575669</a:t>
            </a:r>
            <a:r>
              <a:rPr lang="en-GB" alt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", name: "</a:t>
            </a:r>
            <a:r>
              <a:rPr lang="en-GB" dirty="0">
                <a:solidFill>
                  <a:schemeClr val="tx2"/>
                </a:solidFill>
              </a:rPr>
              <a:t>Java How to Program</a:t>
            </a:r>
            <a:r>
              <a:rPr lang="en-GB" altLang="en-US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06091-5B2C-411E-AB65-7DE33D83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1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23084-DFE2-4470-9813-5B182779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720AC5-A662-4E62-8FDB-7B20316F5E5E}"/>
              </a:ext>
            </a:extLst>
          </p:cNvPr>
          <p:cNvSpPr txBox="1">
            <a:spLocks/>
          </p:cNvSpPr>
          <p:nvPr/>
        </p:nvSpPr>
        <p:spPr>
          <a:xfrm>
            <a:off x="838200" y="685487"/>
            <a:ext cx="66360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0613-BBCD-4476-BAC1-3AF6EF0A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179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Call-back function</a:t>
            </a:r>
          </a:p>
          <a:p>
            <a:r>
              <a:rPr lang="en-GB" dirty="0"/>
              <a:t>Local Storages</a:t>
            </a:r>
          </a:p>
          <a:p>
            <a:r>
              <a:rPr lang="en-GB" dirty="0"/>
              <a:t>Web Hosting</a:t>
            </a:r>
          </a:p>
          <a:p>
            <a:r>
              <a:rPr lang="en-GB" dirty="0"/>
              <a:t>Lab work/ Home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5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I</a:t>
            </a:r>
            <a:r>
              <a:rPr lang="en-GB" cap="none" dirty="0" err="1"/>
              <a:t>ndexed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>
                <a:latin typeface="Calibri" pitchFamily="34" charset="0"/>
              </a:rPr>
              <a:t>create object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  <a:t>Creating object store using event (</a:t>
            </a:r>
            <a:r>
              <a:rPr lang="en-GB" altLang="en-US" sz="6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onupgradeneeded</a:t>
            </a:r>
            <a: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  <a:t>)  and function (open)</a:t>
            </a:r>
            <a:b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br>
              <a:rPr lang="en-GB" altLang="en-US" sz="2900" b="1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request = 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indexedDB.</a:t>
            </a:r>
            <a:r>
              <a:rPr lang="en-GB" altLang="en-US" sz="2900" b="1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open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("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myDatabase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");</a:t>
            </a:r>
            <a:b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b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request.</a:t>
            </a:r>
            <a:r>
              <a:rPr lang="en-GB" altLang="en-US" sz="2900" b="1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onupgradeneeded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= function(event) {</a:t>
            </a:r>
            <a:b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database = 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event.target.result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;</a:t>
            </a:r>
            <a:b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	// Let's create the object store for books</a:t>
            </a:r>
            <a:b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objectStore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= 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database.createObjectStore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("books", { 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keyPath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:"</a:t>
            </a:r>
            <a:r>
              <a:rPr lang="en-GB" altLang="en-US" sz="29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isbn</a:t>
            </a: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 });</a:t>
            </a:r>
          </a:p>
          <a:p>
            <a:pPr marL="0" indent="0">
              <a:buNone/>
            </a:pPr>
            <a: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}</a:t>
            </a:r>
            <a:br>
              <a:rPr lang="en-GB" altLang="en-US" sz="29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en-GB" sz="2900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AE74-503B-42B8-BD55-F83332AF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5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I</a:t>
            </a:r>
            <a:r>
              <a:rPr lang="en-GB" cap="none" dirty="0" err="1"/>
              <a:t>ndexed</a:t>
            </a:r>
            <a:r>
              <a:rPr lang="en-GB" dirty="0" err="1"/>
              <a:t>DB</a:t>
            </a:r>
            <a:r>
              <a:rPr lang="en-GB" dirty="0"/>
              <a:t> API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11100" b="1" dirty="0"/>
              <a:t>Adding data to object-store (</a:t>
            </a:r>
            <a:r>
              <a:rPr lang="en-GB" altLang="en-US" sz="11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transaction and </a:t>
            </a:r>
            <a:r>
              <a:rPr lang="en-GB" sz="11100" b="1" dirty="0"/>
              <a:t>add function)</a:t>
            </a:r>
          </a:p>
          <a:p>
            <a:pPr marL="0" indent="0">
              <a:buNone/>
            </a:pPr>
            <a:b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en-GB" altLang="en-US" sz="6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altLang="en-US" sz="62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myBook1 = { </a:t>
            </a:r>
            <a:r>
              <a:rPr lang="en-GB" altLang="en-US" sz="62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isbn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"1234567890", name: "Programming the Mobile Web"};</a:t>
            </a:r>
          </a:p>
          <a:p>
            <a:pPr marL="0" indent="0">
              <a:buNone/>
            </a:pPr>
            <a:endParaRPr lang="en-GB" altLang="en-US" sz="6200" b="1" dirty="0">
              <a:solidFill>
                <a:schemeClr val="tx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altLang="en-US" sz="62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myBook2 = { </a:t>
            </a:r>
            <a:r>
              <a:rPr lang="en-GB" altLang="en-US" sz="62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isbn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"</a:t>
            </a:r>
            <a:r>
              <a:rPr lang="en-GB" sz="6200" b="1" dirty="0">
                <a:solidFill>
                  <a:schemeClr val="tx2"/>
                </a:solidFill>
              </a:rPr>
              <a:t>9780132575669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", name: "</a:t>
            </a:r>
            <a:r>
              <a:rPr lang="en-GB" sz="6200" b="1" dirty="0">
                <a:solidFill>
                  <a:schemeClr val="tx2"/>
                </a:solidFill>
              </a:rPr>
              <a:t>Java How to Program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"};</a:t>
            </a:r>
          </a:p>
          <a:p>
            <a:pPr marL="0" indent="0">
              <a:buNone/>
            </a:pPr>
            <a:endParaRPr lang="en-GB" altLang="en-US" sz="6200" b="1" dirty="0">
              <a:solidFill>
                <a:schemeClr val="tx2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GB" altLang="en-US" sz="62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var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transaction = </a:t>
            </a:r>
            <a:r>
              <a:rPr lang="en-GB" altLang="en-US" sz="6200" b="1" dirty="0" err="1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database.transaction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(["books“], '</a:t>
            </a:r>
            <a:r>
              <a:rPr lang="en-GB" altLang="en-US" sz="62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readwrite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');</a:t>
            </a:r>
          </a:p>
          <a:p>
            <a:pPr marL="0" indent="0">
              <a:buNone/>
            </a:pPr>
            <a:b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GB" altLang="en-US" sz="62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transaction.objectStore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("books").</a:t>
            </a:r>
            <a:r>
              <a:rPr lang="en-GB" altLang="en-US" sz="6200" b="1" dirty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add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(myBook1);</a:t>
            </a:r>
          </a:p>
          <a:p>
            <a:pPr marL="0" indent="0">
              <a:buNone/>
            </a:pPr>
            <a:r>
              <a:rPr lang="en-GB" altLang="en-US" sz="6200" b="1" dirty="0" err="1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transaction.objectStore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("books").</a:t>
            </a:r>
            <a:r>
              <a:rPr lang="en-GB" altLang="en-US" sz="6200" b="1" dirty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add</a:t>
            </a:r>
            <a:r>
              <a:rPr lang="en-GB" altLang="en-US" sz="6200" b="1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(myBook2);</a:t>
            </a:r>
            <a:br>
              <a:rPr lang="en-GB" altLang="en-US" sz="96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br>
              <a:rPr lang="en-GB" altLang="en-US" sz="60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A88EE-160C-4158-8C1B-865CD8C2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4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C37A-3B9C-4035-A1C7-C6926C8A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Recap - In the Flogger website, we used an</a:t>
            </a:r>
            <a:br>
              <a:rPr lang="en-GB" dirty="0"/>
            </a:br>
            <a:r>
              <a:rPr lang="en-GB" dirty="0" err="1"/>
              <a:t>Indexeddb</a:t>
            </a:r>
            <a:r>
              <a:rPr lang="en-GB" dirty="0"/>
              <a:t> wrapper (lib/</a:t>
            </a:r>
            <a:r>
              <a:rPr lang="en-GB" dirty="0" err="1"/>
              <a:t>js</a:t>
            </a:r>
            <a:r>
              <a:rPr lang="en-GB" dirty="0"/>
              <a:t>/indexedDB.js)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27B7-D6C7-4DBA-A576-DEE93C86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Functions</a:t>
            </a:r>
          </a:p>
          <a:p>
            <a:r>
              <a:rPr lang="en-GB" dirty="0" err="1"/>
              <a:t>startDB</a:t>
            </a:r>
            <a:endParaRPr lang="en-GB" dirty="0"/>
          </a:p>
          <a:p>
            <a:r>
              <a:rPr lang="en-GB" dirty="0" err="1"/>
              <a:t>setCurrentObjectStoreName</a:t>
            </a:r>
            <a:endParaRPr lang="en-GB" dirty="0"/>
          </a:p>
          <a:p>
            <a:r>
              <a:rPr lang="en-GB" dirty="0" err="1"/>
              <a:t>insertOne</a:t>
            </a:r>
            <a:endParaRPr lang="en-GB" dirty="0"/>
          </a:p>
          <a:p>
            <a:r>
              <a:rPr lang="en-GB" dirty="0" err="1"/>
              <a:t>selectAll</a:t>
            </a:r>
            <a:endParaRPr lang="en-GB" dirty="0"/>
          </a:p>
          <a:p>
            <a:r>
              <a:rPr lang="en-GB" dirty="0" err="1"/>
              <a:t>deleteOne</a:t>
            </a:r>
            <a:endParaRPr lang="en-GB" dirty="0"/>
          </a:p>
          <a:p>
            <a:r>
              <a:rPr lang="en-GB" dirty="0" err="1"/>
              <a:t>updateOne</a:t>
            </a:r>
            <a:endParaRPr lang="en-GB" dirty="0"/>
          </a:p>
          <a:p>
            <a:r>
              <a:rPr lang="en-GB" dirty="0" err="1"/>
              <a:t>selectOne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A3A8-BA83-4537-B82C-7CFB495D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2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11DB-BC0C-405D-BB89-E7611185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indexeddb.js in Flogger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5DCF4-62E6-40E5-8A71-B067D836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2CEEF-B29C-4BC5-AE65-1056ED60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6" y="2970263"/>
            <a:ext cx="11637035" cy="17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5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E07-C07D-4362-B7E0-55C94AEA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241"/>
            <a:ext cx="10515600" cy="5829109"/>
          </a:xfrm>
        </p:spPr>
        <p:txBody>
          <a:bodyPr>
            <a:normAutofit/>
          </a:bodyPr>
          <a:lstStyle/>
          <a:p>
            <a:r>
              <a:rPr lang="en-GB" dirty="0"/>
              <a:t>Example 3 - A session storage example – to enter and store a value in the first page and access the value from the second page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C399F-7846-4496-BE55-C567EDD8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CB923-0045-4615-B596-ABD1A7D7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22" y="4480025"/>
            <a:ext cx="3876675" cy="9810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0B2F7-20AC-4702-914C-8585FD6B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03" y="4513362"/>
            <a:ext cx="1847850" cy="9144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22698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33C7-2C46-4114-8667-576C27F6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12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Example 3 – Page 1 - HTML code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F4DD-ACA2-46F8-9F05-E8A43297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6A6C5-65C3-4876-ABF5-C9FD7965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299580"/>
            <a:ext cx="9086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6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33C7-2C46-4114-8667-576C27F6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12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Example 3 – Page 2 - HTML code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F4DD-ACA2-46F8-9F05-E8A43297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5627C-44CE-472E-9FE2-99BB5EF6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46" y="2135597"/>
            <a:ext cx="9086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49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9C4F-D785-4918-A985-802E168D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 – Page 1 - </a:t>
            </a:r>
            <a:r>
              <a:rPr lang="en-GB" dirty="0" err="1"/>
              <a:t>Javascript</a:t>
            </a:r>
            <a:r>
              <a:rPr lang="en-GB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A524-328C-4D92-9066-7A6F8FF7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C2CA9-1D5D-4C8D-B56E-D7D2D8FD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3" y="2297649"/>
            <a:ext cx="11347793" cy="15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9C4F-D785-4918-A985-802E168D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 – Page 2 - </a:t>
            </a:r>
            <a:r>
              <a:rPr lang="en-GB" dirty="0" err="1"/>
              <a:t>Javascript</a:t>
            </a:r>
            <a:r>
              <a:rPr lang="en-GB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A524-328C-4D92-9066-7A6F8FF7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25AC1-41AE-48F0-B33B-264143F7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75" y="2342671"/>
            <a:ext cx="11459650" cy="11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3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5700-810D-4162-B364-AF66857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1435-87FB-4D84-B8DA-3577EE49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b="1" dirty="0"/>
              <a:t>Try Example 1, 2 and 3 demonstrated earlier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D6237-ED5D-41F6-BA32-8D572E0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764A-6ECB-4872-B984-AF2A2016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019" y="2542229"/>
            <a:ext cx="4427564" cy="1157681"/>
          </a:xfrm>
        </p:spPr>
        <p:txBody>
          <a:bodyPr>
            <a:normAutofit/>
          </a:bodyPr>
          <a:lstStyle/>
          <a:p>
            <a:r>
              <a:rPr lang="en-GB" b="1" dirty="0"/>
              <a:t>Call-Back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31F1B-3CC5-4AF3-AAD7-CD5853E1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13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5700-810D-4162-B364-AF66857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Work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1435-87FB-4D84-B8DA-3577EE49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b="1" dirty="0"/>
              <a:t>See Web Hosting Worksheet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D6237-ED5D-41F6-BA32-8D572E0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806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5700-810D-4162-B364-AF66857E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Work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1435-87FB-4D84-B8DA-3577EE49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Fix the bugs in the Update Registration Details Page</a:t>
            </a:r>
          </a:p>
          <a:p>
            <a:pPr lvl="1"/>
            <a:r>
              <a:rPr lang="en-GB" b="1" dirty="0"/>
              <a:t>Go to “</a:t>
            </a:r>
            <a:r>
              <a:rPr lang="en-GB" b="1" dirty="0" err="1"/>
              <a:t>OnlineBuySell</a:t>
            </a:r>
            <a:r>
              <a:rPr lang="en-GB" b="1" dirty="0"/>
              <a:t>- Wk7 2017” folder</a:t>
            </a:r>
          </a:p>
          <a:p>
            <a:pPr lvl="1"/>
            <a:r>
              <a:rPr lang="en-GB" b="1" dirty="0"/>
              <a:t>Open registration.html in a browser and register an user. It will redirect you to the login.html</a:t>
            </a:r>
          </a:p>
          <a:p>
            <a:pPr lvl="1"/>
            <a:r>
              <a:rPr lang="en-GB" b="1" dirty="0"/>
              <a:t>Log in to the site as the user you just created and it will redirect you to the UpdateRegistrationDetails.html page</a:t>
            </a:r>
          </a:p>
          <a:p>
            <a:pPr lvl="1"/>
            <a:r>
              <a:rPr lang="en-GB" b="1" dirty="0"/>
              <a:t>Go to browser developer tools and go to the console tab</a:t>
            </a:r>
          </a:p>
          <a:p>
            <a:pPr lvl="1"/>
            <a:r>
              <a:rPr lang="en-GB" b="1" dirty="0"/>
              <a:t>You will see some error messages, try to fix the errors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D6237-ED5D-41F6-BA32-8D572E0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88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D2C0-CB39-4FF7-8D2A-0A882051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D6C2-6FCB-4703-90D1-986E2414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Implement </a:t>
            </a:r>
            <a:r>
              <a:rPr lang="en-GB" b="1" dirty="0" err="1"/>
              <a:t>javascript</a:t>
            </a:r>
            <a:r>
              <a:rPr lang="en-GB" b="1" dirty="0"/>
              <a:t> code for your assignment project (social-media website)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6A20-A0AF-4A90-980D-A16A45A9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8034-6AA2-47F1-A2A0-4CA6CA07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71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Example 1 - A “Mile to KM converter” web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4361E-4970-4135-AE59-6DD494F9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A2AA1-1012-48CE-837D-A82C7575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15" y="2533132"/>
            <a:ext cx="4305300" cy="4476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E83579-3FBF-4F62-A8D7-A8B96010A201}"/>
              </a:ext>
            </a:extLst>
          </p:cNvPr>
          <p:cNvSpPr txBox="1">
            <a:spLocks/>
          </p:cNvSpPr>
          <p:nvPr/>
        </p:nvSpPr>
        <p:spPr>
          <a:xfrm>
            <a:off x="838200" y="3553532"/>
            <a:ext cx="108617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Using Normal Function. </a:t>
            </a:r>
          </a:p>
        </p:txBody>
      </p:sp>
    </p:spTree>
    <p:extLst>
      <p:ext uri="{BB962C8B-B14F-4D97-AF65-F5344CB8AC3E}">
        <p14:creationId xmlns:p14="http://schemas.microsoft.com/office/powerpoint/2010/main" val="341413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33C7-2C46-4114-8667-576C27F6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82128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Example 1 – HTML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F4DD-ACA2-46F8-9F05-E8A43297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1DB91-6C63-450F-9488-CD5EDBD7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39592"/>
            <a:ext cx="6096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9C4F-D785-4918-A985-802E168D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</a:t>
            </a:r>
            <a:r>
              <a:rPr lang="en-GB" dirty="0" err="1"/>
              <a:t>Javascript</a:t>
            </a:r>
            <a:r>
              <a:rPr lang="en-GB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A524-328C-4D92-9066-7A6F8FF7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7EE55-525B-4FD4-A72C-62636CDE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2" y="1558165"/>
            <a:ext cx="8975685" cy="42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E07-C07D-4362-B7E0-55C94AEA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536"/>
            <a:ext cx="10515600" cy="5462518"/>
          </a:xfrm>
        </p:spPr>
        <p:txBody>
          <a:bodyPr>
            <a:normAutofit/>
          </a:bodyPr>
          <a:lstStyle/>
          <a:p>
            <a:r>
              <a:rPr lang="en-GB" dirty="0"/>
              <a:t>Example 2 - Update “Mile to KM converter” using </a:t>
            </a:r>
            <a:r>
              <a:rPr lang="en-GB" dirty="0" err="1"/>
              <a:t>callback</a:t>
            </a:r>
            <a:r>
              <a:rPr lang="en-GB" dirty="0"/>
              <a:t> function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Pass Value to </a:t>
            </a:r>
            <a:r>
              <a:rPr lang="en-GB" dirty="0" err="1"/>
              <a:t>Callback</a:t>
            </a:r>
            <a:r>
              <a:rPr lang="en-GB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C399F-7846-4496-BE55-C567EDD8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9C4F-D785-4918-A985-802E168D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</a:t>
            </a:r>
            <a:r>
              <a:rPr lang="en-GB" dirty="0" err="1"/>
              <a:t>Javascript</a:t>
            </a:r>
            <a:r>
              <a:rPr lang="en-GB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A524-328C-4D92-9066-7A6F8FF7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2CA0D-D403-4141-9EF9-B75E8970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01" y="1452149"/>
            <a:ext cx="8333197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8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1912-8123-464B-8083-A2D9B2D4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Example1 VS Example2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F5207-F9A6-4ADB-B709-473ABE11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E4C57-0987-41B7-BBE8-DFC1A07C5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188"/>
            <a:ext cx="12192000" cy="45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9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8592</TotalTime>
  <Words>701</Words>
  <Application>Microsoft Macintosh PowerPoint</Application>
  <PresentationFormat>Widescreen</PresentationFormat>
  <Paragraphs>177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Menlo</vt:lpstr>
      <vt:lpstr>Raleway</vt:lpstr>
      <vt:lpstr>Times New Roman</vt:lpstr>
      <vt:lpstr>Office Theme</vt:lpstr>
      <vt:lpstr>CT4009 Introduction to Web Development</vt:lpstr>
      <vt:lpstr>PowerPoint Presentation</vt:lpstr>
      <vt:lpstr>Call-Back Function</vt:lpstr>
      <vt:lpstr>Example 1 - A “Mile to KM converter” web page</vt:lpstr>
      <vt:lpstr>Example 1 – HTML code</vt:lpstr>
      <vt:lpstr>Example 1 – Javascript code</vt:lpstr>
      <vt:lpstr>Example 2 - Update “Mile to KM converter” using callback function   Pass Value to Callback Functions</vt:lpstr>
      <vt:lpstr>Example 2 – Javascript code</vt:lpstr>
      <vt:lpstr>Example1 VS Example2</vt:lpstr>
      <vt:lpstr>Local Storages</vt:lpstr>
      <vt:lpstr> Client Storage for Web applications</vt:lpstr>
      <vt:lpstr>LocalStorage/ SessionStorage</vt:lpstr>
      <vt:lpstr>WebSQL</vt:lpstr>
      <vt:lpstr>IndexedDB</vt:lpstr>
      <vt:lpstr>IndexedDB features</vt:lpstr>
      <vt:lpstr>IndexedDB Structure</vt:lpstr>
      <vt:lpstr>IndexedDB API</vt:lpstr>
      <vt:lpstr>IndexedDB OPENING THE DATABASE</vt:lpstr>
      <vt:lpstr>IndexedDB Sample  data</vt:lpstr>
      <vt:lpstr>IndexedDB create object store</vt:lpstr>
      <vt:lpstr>IndexedDB API</vt:lpstr>
      <vt:lpstr>Recap - In the Flogger website, we used an Indexeddb wrapper (lib/js/indexedDB.js) </vt:lpstr>
      <vt:lpstr>Using indexeddb.js in Flogger </vt:lpstr>
      <vt:lpstr>Example 3 - A session storage example – to enter and store a value in the first page and access the value from the second page  </vt:lpstr>
      <vt:lpstr>Example 3 – Page 1 - HTML code </vt:lpstr>
      <vt:lpstr>Example 3 – Page 2 - HTML code </vt:lpstr>
      <vt:lpstr>Example 3 – Page 1 - Javascript code</vt:lpstr>
      <vt:lpstr>Example 3 – Page 2 - Javascript code</vt:lpstr>
      <vt:lpstr>Lab Work - 1</vt:lpstr>
      <vt:lpstr>Lab Work - 2</vt:lpstr>
      <vt:lpstr>Lab Work - 3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CT4009 Introduction to Web Development</dc:title>
  <dc:creator>ALAM, Abu (Dr)</dc:creator>
  <cp:lastModifiedBy>Francisco Nicolas Euliarte Veliez</cp:lastModifiedBy>
  <cp:revision>669</cp:revision>
  <dcterms:created xsi:type="dcterms:W3CDTF">2017-09-23T13:20:08Z</dcterms:created>
  <dcterms:modified xsi:type="dcterms:W3CDTF">2018-11-05T09:12:04Z</dcterms:modified>
</cp:coreProperties>
</file>