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6"/>
  </p:notesMasterIdLst>
  <p:sldIdLst>
    <p:sldId id="256" r:id="rId2"/>
    <p:sldId id="287" r:id="rId3"/>
    <p:sldId id="306" r:id="rId4"/>
    <p:sldId id="263" r:id="rId5"/>
    <p:sldId id="300" r:id="rId6"/>
    <p:sldId id="298" r:id="rId7"/>
    <p:sldId id="299" r:id="rId8"/>
    <p:sldId id="301" r:id="rId9"/>
    <p:sldId id="303" r:id="rId10"/>
    <p:sldId id="307" r:id="rId11"/>
    <p:sldId id="308" r:id="rId12"/>
    <p:sldId id="309" r:id="rId13"/>
    <p:sldId id="310" r:id="rId14"/>
    <p:sldId id="31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45" autoAdjust="0"/>
    <p:restoredTop sz="95206"/>
  </p:normalViewPr>
  <p:slideViewPr>
    <p:cSldViewPr snapToGrid="0">
      <p:cViewPr varScale="1">
        <p:scale>
          <a:sx n="125" d="100"/>
          <a:sy n="125" d="100"/>
        </p:scale>
        <p:origin x="168" y="216"/>
      </p:cViewPr>
      <p:guideLst/>
    </p:cSldViewPr>
  </p:slideViewPr>
  <p:notesTextViewPr>
    <p:cViewPr>
      <p:scale>
        <a:sx n="1" d="1"/>
        <a:sy n="1" d="1"/>
      </p:scale>
      <p:origin x="0" y="0"/>
    </p:cViewPr>
  </p:notesTextViewPr>
  <p:notesViewPr>
    <p:cSldViewPr snapToGrid="0">
      <p:cViewPr varScale="1">
        <p:scale>
          <a:sx n="73" d="100"/>
          <a:sy n="73" d="100"/>
        </p:scale>
        <p:origin x="2352"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1B6086-DC0A-4A5D-A7BD-A1B288DE8E74}" type="datetimeFigureOut">
              <a:rPr lang="en-GB" smtClean="0"/>
              <a:t>14/01/2019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01C020-78D2-447F-8646-FA115A9BD598}" type="slidenum">
              <a:rPr lang="en-GB" smtClean="0"/>
              <a:t>‹#›</a:t>
            </a:fld>
            <a:endParaRPr lang="en-GB"/>
          </a:p>
        </p:txBody>
      </p:sp>
    </p:spTree>
    <p:extLst>
      <p:ext uri="{BB962C8B-B14F-4D97-AF65-F5344CB8AC3E}">
        <p14:creationId xmlns:p14="http://schemas.microsoft.com/office/powerpoint/2010/main" val="2513301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01C020-78D2-447F-8646-FA115A9BD598}" type="slidenum">
              <a:rPr lang="en-GB" smtClean="0"/>
              <a:t>1</a:t>
            </a:fld>
            <a:endParaRPr lang="en-GB"/>
          </a:p>
        </p:txBody>
      </p:sp>
    </p:spTree>
    <p:extLst>
      <p:ext uri="{BB962C8B-B14F-4D97-AF65-F5344CB8AC3E}">
        <p14:creationId xmlns:p14="http://schemas.microsoft.com/office/powerpoint/2010/main" val="1962017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81830-826D-4023-B4E0-CF8145668F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8032A4A-F864-43E0-8541-7ECE1FD5E1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749F220-6212-469D-931B-5B20B11C5B43}"/>
              </a:ext>
            </a:extLst>
          </p:cNvPr>
          <p:cNvSpPr>
            <a:spLocks noGrp="1"/>
          </p:cNvSpPr>
          <p:nvPr>
            <p:ph type="dt" sz="half" idx="10"/>
          </p:nvPr>
        </p:nvSpPr>
        <p:spPr/>
        <p:txBody>
          <a:bodyPr/>
          <a:lstStyle/>
          <a:p>
            <a:fld id="{43A877DE-0546-496C-B961-DFAEF6BE08E0}" type="datetime1">
              <a:rPr lang="en-GB" smtClean="0"/>
              <a:t>14/01/2019</a:t>
            </a:fld>
            <a:endParaRPr lang="en-GB"/>
          </a:p>
        </p:txBody>
      </p:sp>
      <p:sp>
        <p:nvSpPr>
          <p:cNvPr id="5" name="Footer Placeholder 4">
            <a:extLst>
              <a:ext uri="{FF2B5EF4-FFF2-40B4-BE49-F238E27FC236}">
                <a16:creationId xmlns:a16="http://schemas.microsoft.com/office/drawing/2014/main" id="{A6397F33-718A-476F-B052-484E2F14FD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21771D-6876-4BBA-9E4B-2929963AE67B}"/>
              </a:ext>
            </a:extLst>
          </p:cNvPr>
          <p:cNvSpPr>
            <a:spLocks noGrp="1"/>
          </p:cNvSpPr>
          <p:nvPr>
            <p:ph type="sldNum" sz="quarter" idx="12"/>
          </p:nvPr>
        </p:nvSpPr>
        <p:spPr/>
        <p:txBody>
          <a:bodyPr/>
          <a:lstStyle/>
          <a:p>
            <a:fld id="{C24C3C9D-6F1A-4956-9A69-650EC14FCC85}" type="slidenum">
              <a:rPr lang="en-GB" smtClean="0"/>
              <a:t>‹#›</a:t>
            </a:fld>
            <a:endParaRPr lang="en-GB"/>
          </a:p>
        </p:txBody>
      </p:sp>
    </p:spTree>
    <p:extLst>
      <p:ext uri="{BB962C8B-B14F-4D97-AF65-F5344CB8AC3E}">
        <p14:creationId xmlns:p14="http://schemas.microsoft.com/office/powerpoint/2010/main" val="994993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D60B-784F-4811-BCA0-E3DB46A7586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4E41301-E635-4165-B070-D381D45530E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385B1D-5777-4F30-8E53-F5B617FFDB0D}"/>
              </a:ext>
            </a:extLst>
          </p:cNvPr>
          <p:cNvSpPr>
            <a:spLocks noGrp="1"/>
          </p:cNvSpPr>
          <p:nvPr>
            <p:ph type="dt" sz="half" idx="10"/>
          </p:nvPr>
        </p:nvSpPr>
        <p:spPr/>
        <p:txBody>
          <a:bodyPr/>
          <a:lstStyle/>
          <a:p>
            <a:fld id="{0A391938-CF7E-4D7E-BCF5-D558D664F0D4}" type="datetime1">
              <a:rPr lang="en-GB" smtClean="0"/>
              <a:t>14/01/2019</a:t>
            </a:fld>
            <a:endParaRPr lang="en-GB"/>
          </a:p>
        </p:txBody>
      </p:sp>
      <p:sp>
        <p:nvSpPr>
          <p:cNvPr id="5" name="Footer Placeholder 4">
            <a:extLst>
              <a:ext uri="{FF2B5EF4-FFF2-40B4-BE49-F238E27FC236}">
                <a16:creationId xmlns:a16="http://schemas.microsoft.com/office/drawing/2014/main" id="{21231FED-33DB-426B-B444-EED8045F38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EA2A5F-EA92-4BF1-842E-F055E095DC4E}"/>
              </a:ext>
            </a:extLst>
          </p:cNvPr>
          <p:cNvSpPr>
            <a:spLocks noGrp="1"/>
          </p:cNvSpPr>
          <p:nvPr>
            <p:ph type="sldNum" sz="quarter" idx="12"/>
          </p:nvPr>
        </p:nvSpPr>
        <p:spPr/>
        <p:txBody>
          <a:bodyPr/>
          <a:lstStyle/>
          <a:p>
            <a:fld id="{C24C3C9D-6F1A-4956-9A69-650EC14FCC85}" type="slidenum">
              <a:rPr lang="en-GB" smtClean="0"/>
              <a:t>‹#›</a:t>
            </a:fld>
            <a:endParaRPr lang="en-GB"/>
          </a:p>
        </p:txBody>
      </p:sp>
    </p:spTree>
    <p:extLst>
      <p:ext uri="{BB962C8B-B14F-4D97-AF65-F5344CB8AC3E}">
        <p14:creationId xmlns:p14="http://schemas.microsoft.com/office/powerpoint/2010/main" val="2029375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832CD3-5993-478B-AFF5-F5814D54CD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2C6231-5D4E-407E-9C42-7B6CE76C1FE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916410-431E-4A0D-9559-CFE35628D4DC}"/>
              </a:ext>
            </a:extLst>
          </p:cNvPr>
          <p:cNvSpPr>
            <a:spLocks noGrp="1"/>
          </p:cNvSpPr>
          <p:nvPr>
            <p:ph type="dt" sz="half" idx="10"/>
          </p:nvPr>
        </p:nvSpPr>
        <p:spPr/>
        <p:txBody>
          <a:bodyPr/>
          <a:lstStyle/>
          <a:p>
            <a:fld id="{0CAB55F8-03B8-4D50-AB57-C1CDD43D3836}" type="datetime1">
              <a:rPr lang="en-GB" smtClean="0"/>
              <a:t>14/01/2019</a:t>
            </a:fld>
            <a:endParaRPr lang="en-GB"/>
          </a:p>
        </p:txBody>
      </p:sp>
      <p:sp>
        <p:nvSpPr>
          <p:cNvPr id="5" name="Footer Placeholder 4">
            <a:extLst>
              <a:ext uri="{FF2B5EF4-FFF2-40B4-BE49-F238E27FC236}">
                <a16:creationId xmlns:a16="http://schemas.microsoft.com/office/drawing/2014/main" id="{8F93D026-13E1-4524-85BE-7B49117632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6B4CD7-05D6-4BAF-87FC-C97F6CD974BB}"/>
              </a:ext>
            </a:extLst>
          </p:cNvPr>
          <p:cNvSpPr>
            <a:spLocks noGrp="1"/>
          </p:cNvSpPr>
          <p:nvPr>
            <p:ph type="sldNum" sz="quarter" idx="12"/>
          </p:nvPr>
        </p:nvSpPr>
        <p:spPr/>
        <p:txBody>
          <a:bodyPr/>
          <a:lstStyle/>
          <a:p>
            <a:fld id="{C24C3C9D-6F1A-4956-9A69-650EC14FCC85}" type="slidenum">
              <a:rPr lang="en-GB" smtClean="0"/>
              <a:t>‹#›</a:t>
            </a:fld>
            <a:endParaRPr lang="en-GB"/>
          </a:p>
        </p:txBody>
      </p:sp>
    </p:spTree>
    <p:extLst>
      <p:ext uri="{BB962C8B-B14F-4D97-AF65-F5344CB8AC3E}">
        <p14:creationId xmlns:p14="http://schemas.microsoft.com/office/powerpoint/2010/main" val="789037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1ECC-FDF7-461C-BCA9-44D958CCA84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6543ECB-AD60-4952-95CF-7A99944BFE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4BEFD6-A5B2-496A-8B20-92499D2B5A12}"/>
              </a:ext>
            </a:extLst>
          </p:cNvPr>
          <p:cNvSpPr>
            <a:spLocks noGrp="1"/>
          </p:cNvSpPr>
          <p:nvPr>
            <p:ph type="dt" sz="half" idx="10"/>
          </p:nvPr>
        </p:nvSpPr>
        <p:spPr/>
        <p:txBody>
          <a:bodyPr/>
          <a:lstStyle/>
          <a:p>
            <a:fld id="{E1E9A3FE-5048-409E-A18C-AA80F5E1BFEF}" type="datetime1">
              <a:rPr lang="en-GB" smtClean="0"/>
              <a:t>14/01/2019</a:t>
            </a:fld>
            <a:endParaRPr lang="en-GB"/>
          </a:p>
        </p:txBody>
      </p:sp>
      <p:sp>
        <p:nvSpPr>
          <p:cNvPr id="5" name="Footer Placeholder 4">
            <a:extLst>
              <a:ext uri="{FF2B5EF4-FFF2-40B4-BE49-F238E27FC236}">
                <a16:creationId xmlns:a16="http://schemas.microsoft.com/office/drawing/2014/main" id="{E14291E6-DCCC-4F58-8D7E-1ACD22496D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5F4DBF-4AA0-4697-B8FA-0356DCE666DB}"/>
              </a:ext>
            </a:extLst>
          </p:cNvPr>
          <p:cNvSpPr>
            <a:spLocks noGrp="1"/>
          </p:cNvSpPr>
          <p:nvPr>
            <p:ph type="sldNum" sz="quarter" idx="12"/>
          </p:nvPr>
        </p:nvSpPr>
        <p:spPr/>
        <p:txBody>
          <a:bodyPr/>
          <a:lstStyle/>
          <a:p>
            <a:fld id="{C24C3C9D-6F1A-4956-9A69-650EC14FCC85}" type="slidenum">
              <a:rPr lang="en-GB" smtClean="0"/>
              <a:t>‹#›</a:t>
            </a:fld>
            <a:endParaRPr lang="en-GB"/>
          </a:p>
        </p:txBody>
      </p:sp>
    </p:spTree>
    <p:extLst>
      <p:ext uri="{BB962C8B-B14F-4D97-AF65-F5344CB8AC3E}">
        <p14:creationId xmlns:p14="http://schemas.microsoft.com/office/powerpoint/2010/main" val="982287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CC6D-BA8D-40CA-8DE1-50F78B114E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B652E41-0ECC-44AA-BD34-B5AA5B276C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6ED7E66-D95A-4712-AC89-7309F8F803BE}"/>
              </a:ext>
            </a:extLst>
          </p:cNvPr>
          <p:cNvSpPr>
            <a:spLocks noGrp="1"/>
          </p:cNvSpPr>
          <p:nvPr>
            <p:ph type="dt" sz="half" idx="10"/>
          </p:nvPr>
        </p:nvSpPr>
        <p:spPr/>
        <p:txBody>
          <a:bodyPr/>
          <a:lstStyle/>
          <a:p>
            <a:fld id="{464815A0-BC14-4DAA-983C-C9053779EA0A}" type="datetime1">
              <a:rPr lang="en-GB" smtClean="0"/>
              <a:t>14/01/2019</a:t>
            </a:fld>
            <a:endParaRPr lang="en-GB"/>
          </a:p>
        </p:txBody>
      </p:sp>
      <p:sp>
        <p:nvSpPr>
          <p:cNvPr id="5" name="Footer Placeholder 4">
            <a:extLst>
              <a:ext uri="{FF2B5EF4-FFF2-40B4-BE49-F238E27FC236}">
                <a16:creationId xmlns:a16="http://schemas.microsoft.com/office/drawing/2014/main" id="{CE04F63C-B31F-41CC-B528-DDEA422C49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3BCA61-26A8-48E8-8EBD-E8BDC7B8428D}"/>
              </a:ext>
            </a:extLst>
          </p:cNvPr>
          <p:cNvSpPr>
            <a:spLocks noGrp="1"/>
          </p:cNvSpPr>
          <p:nvPr>
            <p:ph type="sldNum" sz="quarter" idx="12"/>
          </p:nvPr>
        </p:nvSpPr>
        <p:spPr/>
        <p:txBody>
          <a:bodyPr/>
          <a:lstStyle/>
          <a:p>
            <a:fld id="{C24C3C9D-6F1A-4956-9A69-650EC14FCC85}" type="slidenum">
              <a:rPr lang="en-GB" smtClean="0"/>
              <a:t>‹#›</a:t>
            </a:fld>
            <a:endParaRPr lang="en-GB"/>
          </a:p>
        </p:txBody>
      </p:sp>
    </p:spTree>
    <p:extLst>
      <p:ext uri="{BB962C8B-B14F-4D97-AF65-F5344CB8AC3E}">
        <p14:creationId xmlns:p14="http://schemas.microsoft.com/office/powerpoint/2010/main" val="1394713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9795-DBA4-4926-9D62-F2FB3B46FA9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4583171-A2AB-4D22-9C6D-EF07F81C984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CC57056-E3B3-44BF-B53C-F4EEB32752C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CE2E5FB-BB4E-4F69-9F8E-29930ECC4F4B}"/>
              </a:ext>
            </a:extLst>
          </p:cNvPr>
          <p:cNvSpPr>
            <a:spLocks noGrp="1"/>
          </p:cNvSpPr>
          <p:nvPr>
            <p:ph type="dt" sz="half" idx="10"/>
          </p:nvPr>
        </p:nvSpPr>
        <p:spPr/>
        <p:txBody>
          <a:bodyPr/>
          <a:lstStyle/>
          <a:p>
            <a:fld id="{AEEDC931-1ACF-4220-8D61-D4928A886E0B}" type="datetime1">
              <a:rPr lang="en-GB" smtClean="0"/>
              <a:t>14/01/2019</a:t>
            </a:fld>
            <a:endParaRPr lang="en-GB"/>
          </a:p>
        </p:txBody>
      </p:sp>
      <p:sp>
        <p:nvSpPr>
          <p:cNvPr id="6" name="Footer Placeholder 5">
            <a:extLst>
              <a:ext uri="{FF2B5EF4-FFF2-40B4-BE49-F238E27FC236}">
                <a16:creationId xmlns:a16="http://schemas.microsoft.com/office/drawing/2014/main" id="{B774A8C8-7F75-4105-98F3-E133D56999C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74E9F8B-565E-4326-8D51-CB4E1D95B9CB}"/>
              </a:ext>
            </a:extLst>
          </p:cNvPr>
          <p:cNvSpPr>
            <a:spLocks noGrp="1"/>
          </p:cNvSpPr>
          <p:nvPr>
            <p:ph type="sldNum" sz="quarter" idx="12"/>
          </p:nvPr>
        </p:nvSpPr>
        <p:spPr/>
        <p:txBody>
          <a:bodyPr/>
          <a:lstStyle/>
          <a:p>
            <a:fld id="{C24C3C9D-6F1A-4956-9A69-650EC14FCC85}" type="slidenum">
              <a:rPr lang="en-GB" smtClean="0"/>
              <a:t>‹#›</a:t>
            </a:fld>
            <a:endParaRPr lang="en-GB"/>
          </a:p>
        </p:txBody>
      </p:sp>
    </p:spTree>
    <p:extLst>
      <p:ext uri="{BB962C8B-B14F-4D97-AF65-F5344CB8AC3E}">
        <p14:creationId xmlns:p14="http://schemas.microsoft.com/office/powerpoint/2010/main" val="3831871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A39E6-4D08-4EE2-A9D6-9094C7D6E38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C2B9EAC-5979-47A0-8E25-77558C2BCB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198CDD6-F919-41B3-BA1F-F5DE4579A8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DFC3FF8-B170-4487-B21A-3F7C6368EC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99222B5-CA53-43AF-BFFE-11DBCBFCC0F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2F393A2-56C3-4A50-9FDA-7624E7EB41EF}"/>
              </a:ext>
            </a:extLst>
          </p:cNvPr>
          <p:cNvSpPr>
            <a:spLocks noGrp="1"/>
          </p:cNvSpPr>
          <p:nvPr>
            <p:ph type="dt" sz="half" idx="10"/>
          </p:nvPr>
        </p:nvSpPr>
        <p:spPr/>
        <p:txBody>
          <a:bodyPr/>
          <a:lstStyle/>
          <a:p>
            <a:fld id="{49A957B3-A299-4250-9DA9-414391D43F95}" type="datetime1">
              <a:rPr lang="en-GB" smtClean="0"/>
              <a:t>14/01/2019</a:t>
            </a:fld>
            <a:endParaRPr lang="en-GB"/>
          </a:p>
        </p:txBody>
      </p:sp>
      <p:sp>
        <p:nvSpPr>
          <p:cNvPr id="8" name="Footer Placeholder 7">
            <a:extLst>
              <a:ext uri="{FF2B5EF4-FFF2-40B4-BE49-F238E27FC236}">
                <a16:creationId xmlns:a16="http://schemas.microsoft.com/office/drawing/2014/main" id="{B38799D2-092E-4DCA-AD7E-D060C8D0C55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173DAE6-7F7F-4416-BEA1-160E0F821579}"/>
              </a:ext>
            </a:extLst>
          </p:cNvPr>
          <p:cNvSpPr>
            <a:spLocks noGrp="1"/>
          </p:cNvSpPr>
          <p:nvPr>
            <p:ph type="sldNum" sz="quarter" idx="12"/>
          </p:nvPr>
        </p:nvSpPr>
        <p:spPr/>
        <p:txBody>
          <a:bodyPr/>
          <a:lstStyle/>
          <a:p>
            <a:fld id="{C24C3C9D-6F1A-4956-9A69-650EC14FCC85}" type="slidenum">
              <a:rPr lang="en-GB" smtClean="0"/>
              <a:t>‹#›</a:t>
            </a:fld>
            <a:endParaRPr lang="en-GB"/>
          </a:p>
        </p:txBody>
      </p:sp>
    </p:spTree>
    <p:extLst>
      <p:ext uri="{BB962C8B-B14F-4D97-AF65-F5344CB8AC3E}">
        <p14:creationId xmlns:p14="http://schemas.microsoft.com/office/powerpoint/2010/main" val="3658858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9A10-1A3F-4C84-9CDD-9BFE84A7211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86688CE-2208-4768-B0C2-74652A2FC4DC}"/>
              </a:ext>
            </a:extLst>
          </p:cNvPr>
          <p:cNvSpPr>
            <a:spLocks noGrp="1"/>
          </p:cNvSpPr>
          <p:nvPr>
            <p:ph type="dt" sz="half" idx="10"/>
          </p:nvPr>
        </p:nvSpPr>
        <p:spPr/>
        <p:txBody>
          <a:bodyPr/>
          <a:lstStyle/>
          <a:p>
            <a:fld id="{09DF1E78-7929-4538-8A89-17114506C5A9}" type="datetime1">
              <a:rPr lang="en-GB" smtClean="0"/>
              <a:t>14/01/2019</a:t>
            </a:fld>
            <a:endParaRPr lang="en-GB"/>
          </a:p>
        </p:txBody>
      </p:sp>
      <p:sp>
        <p:nvSpPr>
          <p:cNvPr id="4" name="Footer Placeholder 3">
            <a:extLst>
              <a:ext uri="{FF2B5EF4-FFF2-40B4-BE49-F238E27FC236}">
                <a16:creationId xmlns:a16="http://schemas.microsoft.com/office/drawing/2014/main" id="{0DBD3A11-C0D2-439C-99CD-FF5C85E72CA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C95B7EE-B85B-490B-8227-6AB96EC2A2B9}"/>
              </a:ext>
            </a:extLst>
          </p:cNvPr>
          <p:cNvSpPr>
            <a:spLocks noGrp="1"/>
          </p:cNvSpPr>
          <p:nvPr>
            <p:ph type="sldNum" sz="quarter" idx="12"/>
          </p:nvPr>
        </p:nvSpPr>
        <p:spPr/>
        <p:txBody>
          <a:bodyPr/>
          <a:lstStyle/>
          <a:p>
            <a:fld id="{C24C3C9D-6F1A-4956-9A69-650EC14FCC85}" type="slidenum">
              <a:rPr lang="en-GB" smtClean="0"/>
              <a:t>‹#›</a:t>
            </a:fld>
            <a:endParaRPr lang="en-GB"/>
          </a:p>
        </p:txBody>
      </p:sp>
    </p:spTree>
    <p:extLst>
      <p:ext uri="{BB962C8B-B14F-4D97-AF65-F5344CB8AC3E}">
        <p14:creationId xmlns:p14="http://schemas.microsoft.com/office/powerpoint/2010/main" val="3892597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5A80BD-B908-49FE-8B8A-72AA9C4EF1F1}"/>
              </a:ext>
            </a:extLst>
          </p:cNvPr>
          <p:cNvSpPr>
            <a:spLocks noGrp="1"/>
          </p:cNvSpPr>
          <p:nvPr>
            <p:ph type="dt" sz="half" idx="10"/>
          </p:nvPr>
        </p:nvSpPr>
        <p:spPr/>
        <p:txBody>
          <a:bodyPr/>
          <a:lstStyle/>
          <a:p>
            <a:fld id="{CCB40F81-8739-4313-9EB1-43226EB3B546}" type="datetime1">
              <a:rPr lang="en-GB" smtClean="0"/>
              <a:t>14/01/2019</a:t>
            </a:fld>
            <a:endParaRPr lang="en-GB"/>
          </a:p>
        </p:txBody>
      </p:sp>
      <p:sp>
        <p:nvSpPr>
          <p:cNvPr id="3" name="Footer Placeholder 2">
            <a:extLst>
              <a:ext uri="{FF2B5EF4-FFF2-40B4-BE49-F238E27FC236}">
                <a16:creationId xmlns:a16="http://schemas.microsoft.com/office/drawing/2014/main" id="{C296F248-7B11-4F9C-9DB3-793DE74A320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4F49D54-6AAF-4560-8BE3-16026EADC667}"/>
              </a:ext>
            </a:extLst>
          </p:cNvPr>
          <p:cNvSpPr>
            <a:spLocks noGrp="1"/>
          </p:cNvSpPr>
          <p:nvPr>
            <p:ph type="sldNum" sz="quarter" idx="12"/>
          </p:nvPr>
        </p:nvSpPr>
        <p:spPr/>
        <p:txBody>
          <a:bodyPr/>
          <a:lstStyle/>
          <a:p>
            <a:fld id="{C24C3C9D-6F1A-4956-9A69-650EC14FCC85}" type="slidenum">
              <a:rPr lang="en-GB" smtClean="0"/>
              <a:t>‹#›</a:t>
            </a:fld>
            <a:endParaRPr lang="en-GB"/>
          </a:p>
        </p:txBody>
      </p:sp>
    </p:spTree>
    <p:extLst>
      <p:ext uri="{BB962C8B-B14F-4D97-AF65-F5344CB8AC3E}">
        <p14:creationId xmlns:p14="http://schemas.microsoft.com/office/powerpoint/2010/main" val="3356336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40D63-AE3D-46F6-A558-46938D020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8CEE956-3E75-4602-B32A-C0CAA428A8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C8F74FE-D508-4A28-A0A2-9FFA27F8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0555B5-DF47-41CD-87EE-D9F0AC2C1AFA}"/>
              </a:ext>
            </a:extLst>
          </p:cNvPr>
          <p:cNvSpPr>
            <a:spLocks noGrp="1"/>
          </p:cNvSpPr>
          <p:nvPr>
            <p:ph type="dt" sz="half" idx="10"/>
          </p:nvPr>
        </p:nvSpPr>
        <p:spPr/>
        <p:txBody>
          <a:bodyPr/>
          <a:lstStyle/>
          <a:p>
            <a:fld id="{7F0009FB-5104-4380-89B9-051F2A4A257B}" type="datetime1">
              <a:rPr lang="en-GB" smtClean="0"/>
              <a:t>14/01/2019</a:t>
            </a:fld>
            <a:endParaRPr lang="en-GB"/>
          </a:p>
        </p:txBody>
      </p:sp>
      <p:sp>
        <p:nvSpPr>
          <p:cNvPr id="6" name="Footer Placeholder 5">
            <a:extLst>
              <a:ext uri="{FF2B5EF4-FFF2-40B4-BE49-F238E27FC236}">
                <a16:creationId xmlns:a16="http://schemas.microsoft.com/office/drawing/2014/main" id="{C29F7571-D366-4C70-998C-961F921D0AF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C31D96-F6C5-427C-BA14-DE31CF2C361B}"/>
              </a:ext>
            </a:extLst>
          </p:cNvPr>
          <p:cNvSpPr>
            <a:spLocks noGrp="1"/>
          </p:cNvSpPr>
          <p:nvPr>
            <p:ph type="sldNum" sz="quarter" idx="12"/>
          </p:nvPr>
        </p:nvSpPr>
        <p:spPr/>
        <p:txBody>
          <a:bodyPr/>
          <a:lstStyle/>
          <a:p>
            <a:fld id="{C24C3C9D-6F1A-4956-9A69-650EC14FCC85}" type="slidenum">
              <a:rPr lang="en-GB" smtClean="0"/>
              <a:t>‹#›</a:t>
            </a:fld>
            <a:endParaRPr lang="en-GB"/>
          </a:p>
        </p:txBody>
      </p:sp>
    </p:spTree>
    <p:extLst>
      <p:ext uri="{BB962C8B-B14F-4D97-AF65-F5344CB8AC3E}">
        <p14:creationId xmlns:p14="http://schemas.microsoft.com/office/powerpoint/2010/main" val="3743027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4EC62-6BA9-40CE-BDA4-56B3ACF389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6C0A155-8011-49A5-B05B-695FB9C2F3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5EC5048-CD75-4FCE-81D0-DE678FFF0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A0F0AE-17E0-4BC3-B40A-68D428B9BCFD}"/>
              </a:ext>
            </a:extLst>
          </p:cNvPr>
          <p:cNvSpPr>
            <a:spLocks noGrp="1"/>
          </p:cNvSpPr>
          <p:nvPr>
            <p:ph type="dt" sz="half" idx="10"/>
          </p:nvPr>
        </p:nvSpPr>
        <p:spPr/>
        <p:txBody>
          <a:bodyPr/>
          <a:lstStyle/>
          <a:p>
            <a:fld id="{B1585C1E-0F86-4AD1-A9AE-24CFF37EFED3}" type="datetime1">
              <a:rPr lang="en-GB" smtClean="0"/>
              <a:t>14/01/2019</a:t>
            </a:fld>
            <a:endParaRPr lang="en-GB"/>
          </a:p>
        </p:txBody>
      </p:sp>
      <p:sp>
        <p:nvSpPr>
          <p:cNvPr id="6" name="Footer Placeholder 5">
            <a:extLst>
              <a:ext uri="{FF2B5EF4-FFF2-40B4-BE49-F238E27FC236}">
                <a16:creationId xmlns:a16="http://schemas.microsoft.com/office/drawing/2014/main" id="{5DD4931C-6C3B-4892-AAD9-46F2048D557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4ACAFA-E0FF-4348-A35D-0E2E84193FE4}"/>
              </a:ext>
            </a:extLst>
          </p:cNvPr>
          <p:cNvSpPr>
            <a:spLocks noGrp="1"/>
          </p:cNvSpPr>
          <p:nvPr>
            <p:ph type="sldNum" sz="quarter" idx="12"/>
          </p:nvPr>
        </p:nvSpPr>
        <p:spPr/>
        <p:txBody>
          <a:bodyPr/>
          <a:lstStyle/>
          <a:p>
            <a:fld id="{C24C3C9D-6F1A-4956-9A69-650EC14FCC85}" type="slidenum">
              <a:rPr lang="en-GB" smtClean="0"/>
              <a:t>‹#›</a:t>
            </a:fld>
            <a:endParaRPr lang="en-GB"/>
          </a:p>
        </p:txBody>
      </p:sp>
    </p:spTree>
    <p:extLst>
      <p:ext uri="{BB962C8B-B14F-4D97-AF65-F5344CB8AC3E}">
        <p14:creationId xmlns:p14="http://schemas.microsoft.com/office/powerpoint/2010/main" val="3882158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E0946D-1873-4480-A507-5DAA639DF6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C3F84F-F304-4D0E-8212-282E02116B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F00487-77DC-4141-B71B-33D6ABE145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A81883-83F8-4FF3-9ECB-CDD6332BF2B6}" type="datetime1">
              <a:rPr lang="en-GB" smtClean="0"/>
              <a:t>14/01/2019</a:t>
            </a:fld>
            <a:endParaRPr lang="en-GB"/>
          </a:p>
        </p:txBody>
      </p:sp>
      <p:sp>
        <p:nvSpPr>
          <p:cNvPr id="5" name="Footer Placeholder 4">
            <a:extLst>
              <a:ext uri="{FF2B5EF4-FFF2-40B4-BE49-F238E27FC236}">
                <a16:creationId xmlns:a16="http://schemas.microsoft.com/office/drawing/2014/main" id="{EBB88F4F-28B5-4719-B673-ECBB84748F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4B3F795-F150-4C78-89A0-1BDA17498B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4C3C9D-6F1A-4956-9A69-650EC14FCC85}" type="slidenum">
              <a:rPr lang="en-GB" smtClean="0"/>
              <a:t>‹#›</a:t>
            </a:fld>
            <a:endParaRPr lang="en-GB"/>
          </a:p>
        </p:txBody>
      </p:sp>
      <p:pic>
        <p:nvPicPr>
          <p:cNvPr id="7" name="Picture 1030" descr="C&amp;G logo col">
            <a:extLst>
              <a:ext uri="{FF2B5EF4-FFF2-40B4-BE49-F238E27FC236}">
                <a16:creationId xmlns:a16="http://schemas.microsoft.com/office/drawing/2014/main" id="{3C225418-D982-47E7-A2DB-E01FDDD27D84}"/>
              </a:ext>
            </a:extLst>
          </p:cNvPr>
          <p:cNvPicPr>
            <a:picLocks noChangeAspect="1" noChangeArrowheads="1"/>
          </p:cNvPicPr>
          <p:nvPr userDrawn="1"/>
        </p:nvPicPr>
        <p:blipFill>
          <a:blip r:embed="rId13" cstate="print"/>
          <a:srcRect/>
          <a:stretch>
            <a:fillRect/>
          </a:stretch>
        </p:blipFill>
        <p:spPr bwMode="auto">
          <a:xfrm>
            <a:off x="251520" y="115888"/>
            <a:ext cx="2251075" cy="569912"/>
          </a:xfrm>
          <a:prstGeom prst="rect">
            <a:avLst/>
          </a:prstGeom>
          <a:noFill/>
          <a:ln w="9525">
            <a:noFill/>
            <a:miter lim="800000"/>
            <a:headEnd/>
            <a:tailEnd/>
          </a:ln>
        </p:spPr>
      </p:pic>
    </p:spTree>
    <p:extLst>
      <p:ext uri="{BB962C8B-B14F-4D97-AF65-F5344CB8AC3E}">
        <p14:creationId xmlns:p14="http://schemas.microsoft.com/office/powerpoint/2010/main" val="2765542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glos-on-worldcat-org.glos.idm.oclc.org/oclc/95192662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988EA0-7DAD-42DE-A64C-C248E20DE710}"/>
              </a:ext>
            </a:extLst>
          </p:cNvPr>
          <p:cNvSpPr>
            <a:spLocks noGrp="1"/>
          </p:cNvSpPr>
          <p:nvPr>
            <p:ph type="sldNum" sz="quarter" idx="12"/>
          </p:nvPr>
        </p:nvSpPr>
        <p:spPr/>
        <p:txBody>
          <a:bodyPr/>
          <a:lstStyle/>
          <a:p>
            <a:fld id="{C24C3C9D-6F1A-4956-9A69-650EC14FCC85}" type="slidenum">
              <a:rPr lang="en-GB" smtClean="0"/>
              <a:t>1</a:t>
            </a:fld>
            <a:endParaRPr lang="en-GB"/>
          </a:p>
        </p:txBody>
      </p:sp>
      <p:sp>
        <p:nvSpPr>
          <p:cNvPr id="5" name="Rectangle 2">
            <a:extLst>
              <a:ext uri="{FF2B5EF4-FFF2-40B4-BE49-F238E27FC236}">
                <a16:creationId xmlns:a16="http://schemas.microsoft.com/office/drawing/2014/main" id="{30B6423C-84C3-4257-A623-9861D4A50136}"/>
              </a:ext>
            </a:extLst>
          </p:cNvPr>
          <p:cNvSpPr>
            <a:spLocks noGrp="1" noChangeArrowheads="1"/>
          </p:cNvSpPr>
          <p:nvPr>
            <p:ph type="ctrTitle"/>
          </p:nvPr>
        </p:nvSpPr>
        <p:spPr>
          <a:xfrm>
            <a:off x="1225467" y="563995"/>
            <a:ext cx="10035568" cy="2160587"/>
          </a:xfrm>
        </p:spPr>
        <p:txBody>
          <a:bodyPr>
            <a:normAutofit fontScale="90000"/>
          </a:bodyPr>
          <a:lstStyle/>
          <a:p>
            <a:pPr algn="l" eaLnBrk="1" hangingPunct="1"/>
            <a:r>
              <a:rPr lang="en-US" b="1" dirty="0"/>
              <a:t>CT4009</a:t>
            </a:r>
            <a:br>
              <a:rPr lang="en-US" dirty="0"/>
            </a:br>
            <a:r>
              <a:rPr lang="en-GB" b="1" dirty="0"/>
              <a:t>Introduction to Web Development</a:t>
            </a:r>
            <a:endParaRPr lang="en-US" dirty="0">
              <a:cs typeface="Times New Roman" pitchFamily="18" charset="0"/>
            </a:endParaRPr>
          </a:p>
        </p:txBody>
      </p:sp>
      <p:sp>
        <p:nvSpPr>
          <p:cNvPr id="6" name="TextBox 5">
            <a:extLst>
              <a:ext uri="{FF2B5EF4-FFF2-40B4-BE49-F238E27FC236}">
                <a16:creationId xmlns:a16="http://schemas.microsoft.com/office/drawing/2014/main" id="{AB4E8032-AED2-4EBD-815D-0A6B428F7BEB}"/>
              </a:ext>
            </a:extLst>
          </p:cNvPr>
          <p:cNvSpPr txBox="1"/>
          <p:nvPr/>
        </p:nvSpPr>
        <p:spPr>
          <a:xfrm>
            <a:off x="1145505" y="3885778"/>
            <a:ext cx="5097746" cy="1384995"/>
          </a:xfrm>
          <a:prstGeom prst="rect">
            <a:avLst/>
          </a:prstGeom>
          <a:noFill/>
        </p:spPr>
        <p:txBody>
          <a:bodyPr wrap="square" rtlCol="0">
            <a:spAutoFit/>
          </a:bodyPr>
          <a:lstStyle/>
          <a:p>
            <a:pPr algn="l"/>
            <a:r>
              <a:rPr lang="en-US" sz="2800" b="1" dirty="0"/>
              <a:t>Semester 2 Week 1</a:t>
            </a:r>
          </a:p>
          <a:p>
            <a:pPr algn="l"/>
            <a:endParaRPr lang="en-US" sz="2800" dirty="0"/>
          </a:p>
          <a:p>
            <a:r>
              <a:rPr lang="en-US" sz="2800" dirty="0"/>
              <a:t>Introduction to Assessment 2</a:t>
            </a:r>
            <a:endParaRPr lang="en-GB" sz="2800" dirty="0"/>
          </a:p>
        </p:txBody>
      </p:sp>
      <p:pic>
        <p:nvPicPr>
          <p:cNvPr id="7" name="Picture 2" descr="http://webdesignquotenow.co.uk/images/slider3.png">
            <a:extLst>
              <a:ext uri="{FF2B5EF4-FFF2-40B4-BE49-F238E27FC236}">
                <a16:creationId xmlns:a16="http://schemas.microsoft.com/office/drawing/2014/main" id="{F05C33ED-D214-43AF-8DB8-93EB0E8F6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3808" y="3771772"/>
            <a:ext cx="3728416" cy="2260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879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04D42-540E-48F7-A9E4-2C42DE127570}"/>
              </a:ext>
            </a:extLst>
          </p:cNvPr>
          <p:cNvSpPr>
            <a:spLocks noGrp="1"/>
          </p:cNvSpPr>
          <p:nvPr>
            <p:ph type="title"/>
          </p:nvPr>
        </p:nvSpPr>
        <p:spPr>
          <a:xfrm>
            <a:off x="2861952" y="365125"/>
            <a:ext cx="8491847" cy="315915"/>
          </a:xfrm>
        </p:spPr>
        <p:txBody>
          <a:bodyPr>
            <a:normAutofit fontScale="90000"/>
          </a:bodyPr>
          <a:lstStyle/>
          <a:p>
            <a:r>
              <a:rPr lang="en-GB" dirty="0"/>
              <a:t>Scheme of Work</a:t>
            </a:r>
          </a:p>
        </p:txBody>
      </p:sp>
      <p:sp>
        <p:nvSpPr>
          <p:cNvPr id="4" name="Slide Number Placeholder 3">
            <a:extLst>
              <a:ext uri="{FF2B5EF4-FFF2-40B4-BE49-F238E27FC236}">
                <a16:creationId xmlns:a16="http://schemas.microsoft.com/office/drawing/2014/main" id="{82D05078-8143-4211-9BA3-5C1E4A8E1D34}"/>
              </a:ext>
            </a:extLst>
          </p:cNvPr>
          <p:cNvSpPr>
            <a:spLocks noGrp="1"/>
          </p:cNvSpPr>
          <p:nvPr>
            <p:ph type="sldNum" sz="quarter" idx="12"/>
          </p:nvPr>
        </p:nvSpPr>
        <p:spPr/>
        <p:txBody>
          <a:bodyPr/>
          <a:lstStyle/>
          <a:p>
            <a:fld id="{C24C3C9D-6F1A-4956-9A69-650EC14FCC85}" type="slidenum">
              <a:rPr lang="en-GB" smtClean="0"/>
              <a:t>10</a:t>
            </a:fld>
            <a:endParaRPr lang="en-GB"/>
          </a:p>
        </p:txBody>
      </p:sp>
      <p:graphicFrame>
        <p:nvGraphicFramePr>
          <p:cNvPr id="5" name="Table 4">
            <a:extLst>
              <a:ext uri="{FF2B5EF4-FFF2-40B4-BE49-F238E27FC236}">
                <a16:creationId xmlns:a16="http://schemas.microsoft.com/office/drawing/2014/main" id="{FDC371DA-17F1-49DA-97C8-CE9B3FB62386}"/>
              </a:ext>
            </a:extLst>
          </p:cNvPr>
          <p:cNvGraphicFramePr>
            <a:graphicFrameLocks noGrp="1"/>
          </p:cNvGraphicFramePr>
          <p:nvPr>
            <p:extLst>
              <p:ext uri="{D42A27DB-BD31-4B8C-83A1-F6EECF244321}">
                <p14:modId xmlns:p14="http://schemas.microsoft.com/office/powerpoint/2010/main" val="1421069817"/>
              </p:ext>
            </p:extLst>
          </p:nvPr>
        </p:nvGraphicFramePr>
        <p:xfrm>
          <a:off x="567592" y="946161"/>
          <a:ext cx="10678340" cy="5564525"/>
        </p:xfrm>
        <a:graphic>
          <a:graphicData uri="http://schemas.openxmlformats.org/drawingml/2006/table">
            <a:tbl>
              <a:tblPr>
                <a:tableStyleId>{5C22544A-7EE6-4342-B048-85BDC9FD1C3A}</a:tableStyleId>
              </a:tblPr>
              <a:tblGrid>
                <a:gridCol w="1445847">
                  <a:extLst>
                    <a:ext uri="{9D8B030D-6E8A-4147-A177-3AD203B41FA5}">
                      <a16:colId xmlns:a16="http://schemas.microsoft.com/office/drawing/2014/main" val="757406759"/>
                    </a:ext>
                  </a:extLst>
                </a:gridCol>
                <a:gridCol w="5095704">
                  <a:extLst>
                    <a:ext uri="{9D8B030D-6E8A-4147-A177-3AD203B41FA5}">
                      <a16:colId xmlns:a16="http://schemas.microsoft.com/office/drawing/2014/main" val="3112930850"/>
                    </a:ext>
                  </a:extLst>
                </a:gridCol>
                <a:gridCol w="2227502">
                  <a:extLst>
                    <a:ext uri="{9D8B030D-6E8A-4147-A177-3AD203B41FA5}">
                      <a16:colId xmlns:a16="http://schemas.microsoft.com/office/drawing/2014/main" val="166679978"/>
                    </a:ext>
                  </a:extLst>
                </a:gridCol>
                <a:gridCol w="1909287">
                  <a:extLst>
                    <a:ext uri="{9D8B030D-6E8A-4147-A177-3AD203B41FA5}">
                      <a16:colId xmlns:a16="http://schemas.microsoft.com/office/drawing/2014/main" val="1351098360"/>
                    </a:ext>
                  </a:extLst>
                </a:gridCol>
              </a:tblGrid>
              <a:tr h="390618">
                <a:tc>
                  <a:txBody>
                    <a:bodyPr/>
                    <a:lstStyle/>
                    <a:p>
                      <a:pPr>
                        <a:spcAft>
                          <a:spcPts val="0"/>
                        </a:spcAft>
                      </a:pPr>
                      <a:r>
                        <a:rPr lang="en-GB" sz="1200">
                          <a:effectLst/>
                        </a:rPr>
                        <a:t>14 Jan 19</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Bef>
                          <a:spcPts val="120"/>
                        </a:spcBef>
                        <a:spcAft>
                          <a:spcPts val="240"/>
                        </a:spcAft>
                      </a:pPr>
                      <a:r>
                        <a:rPr lang="en-GB" sz="1200">
                          <a:effectLst/>
                        </a:rPr>
                        <a:t>Introduction to Assessment 2,</a:t>
                      </a:r>
                      <a:endParaRPr lang="en-GB" sz="1400">
                        <a:effectLst/>
                      </a:endParaRPr>
                    </a:p>
                    <a:p>
                      <a:pPr>
                        <a:spcAft>
                          <a:spcPts val="0"/>
                        </a:spcAft>
                      </a:pPr>
                      <a:r>
                        <a:rPr lang="en-GB" sz="1200">
                          <a:effectLst/>
                        </a:rPr>
                        <a:t>Introduction to PHP</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Bef>
                          <a:spcPts val="120"/>
                        </a:spcBef>
                        <a:spcAft>
                          <a:spcPts val="240"/>
                        </a:spcAft>
                      </a:pPr>
                      <a:r>
                        <a:rPr lang="en-GB" sz="1200">
                          <a:effectLst/>
                        </a:rPr>
                        <a:t>PHP Practical exercises</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Bef>
                          <a:spcPts val="120"/>
                        </a:spcBef>
                        <a:spcAft>
                          <a:spcPts val="240"/>
                        </a:spcAft>
                      </a:pPr>
                      <a:r>
                        <a:rPr lang="en-GB" sz="1200">
                          <a:effectLst/>
                        </a:rPr>
                        <a:t>Lecture: AB</a:t>
                      </a:r>
                      <a:endParaRPr lang="en-GB" sz="1400">
                        <a:effectLst/>
                      </a:endParaRPr>
                    </a:p>
                    <a:p>
                      <a:pPr>
                        <a:spcBef>
                          <a:spcPts val="120"/>
                        </a:spcBef>
                        <a:spcAft>
                          <a:spcPts val="240"/>
                        </a:spcAft>
                      </a:pPr>
                      <a:r>
                        <a:rPr lang="en-GB" sz="1200">
                          <a:effectLst/>
                        </a:rPr>
                        <a:t>Lab: AA/Student Support</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tc>
                <a:extLst>
                  <a:ext uri="{0D108BD9-81ED-4DB2-BD59-A6C34878D82A}">
                    <a16:rowId xmlns:a16="http://schemas.microsoft.com/office/drawing/2014/main" val="3564959449"/>
                  </a:ext>
                </a:extLst>
              </a:tr>
              <a:tr h="390618">
                <a:tc>
                  <a:txBody>
                    <a:bodyPr/>
                    <a:lstStyle/>
                    <a:p>
                      <a:pPr>
                        <a:spcAft>
                          <a:spcPts val="0"/>
                        </a:spcAft>
                      </a:pPr>
                      <a:r>
                        <a:rPr lang="en-GB" sz="1200">
                          <a:effectLst/>
                        </a:rPr>
                        <a:t>21 Jan 19</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Bef>
                          <a:spcPts val="120"/>
                        </a:spcBef>
                        <a:spcAft>
                          <a:spcPts val="240"/>
                        </a:spcAft>
                      </a:pPr>
                      <a:r>
                        <a:rPr lang="en-GB" sz="1200">
                          <a:effectLst/>
                        </a:rPr>
                        <a:t>Creating Dynamic Website using PHP</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Bef>
                          <a:spcPts val="120"/>
                        </a:spcBef>
                        <a:spcAft>
                          <a:spcPts val="240"/>
                        </a:spcAft>
                      </a:pPr>
                      <a:r>
                        <a:rPr lang="en-GB" sz="1200">
                          <a:effectLst/>
                        </a:rPr>
                        <a:t>PHP Practical exercises</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Bef>
                          <a:spcPts val="120"/>
                        </a:spcBef>
                        <a:spcAft>
                          <a:spcPts val="240"/>
                        </a:spcAft>
                      </a:pPr>
                      <a:r>
                        <a:rPr lang="en-GB" sz="1200">
                          <a:effectLst/>
                        </a:rPr>
                        <a:t>Lecture: AB</a:t>
                      </a:r>
                      <a:endParaRPr lang="en-GB" sz="1400">
                        <a:effectLst/>
                      </a:endParaRPr>
                    </a:p>
                    <a:p>
                      <a:pPr>
                        <a:spcBef>
                          <a:spcPts val="120"/>
                        </a:spcBef>
                        <a:spcAft>
                          <a:spcPts val="240"/>
                        </a:spcAft>
                      </a:pPr>
                      <a:r>
                        <a:rPr lang="en-GB" sz="1200">
                          <a:effectLst/>
                        </a:rPr>
                        <a:t>Lab: AA/Student Support</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tc>
                <a:extLst>
                  <a:ext uri="{0D108BD9-81ED-4DB2-BD59-A6C34878D82A}">
                    <a16:rowId xmlns:a16="http://schemas.microsoft.com/office/drawing/2014/main" val="1664621032"/>
                  </a:ext>
                </a:extLst>
              </a:tr>
              <a:tr h="390618">
                <a:tc>
                  <a:txBody>
                    <a:bodyPr/>
                    <a:lstStyle/>
                    <a:p>
                      <a:pPr>
                        <a:spcAft>
                          <a:spcPts val="0"/>
                        </a:spcAft>
                      </a:pPr>
                      <a:r>
                        <a:rPr lang="en-GB" sz="1200">
                          <a:effectLst/>
                        </a:rPr>
                        <a:t>28 Jan 19</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Bef>
                          <a:spcPts val="120"/>
                        </a:spcBef>
                        <a:spcAft>
                          <a:spcPts val="240"/>
                        </a:spcAft>
                      </a:pPr>
                      <a:r>
                        <a:rPr lang="en-GB" sz="1200" dirty="0">
                          <a:effectLst/>
                        </a:rPr>
                        <a:t>Introduction to SQL and MySQL</a:t>
                      </a:r>
                      <a:endParaRPr lang="en-GB"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Bef>
                          <a:spcPts val="120"/>
                        </a:spcBef>
                        <a:spcAft>
                          <a:spcPts val="240"/>
                        </a:spcAft>
                      </a:pPr>
                      <a:r>
                        <a:rPr lang="en-GB" sz="1200">
                          <a:effectLst/>
                        </a:rPr>
                        <a:t>SQL and MySQL Practical exercises</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Bef>
                          <a:spcPts val="120"/>
                        </a:spcBef>
                        <a:spcAft>
                          <a:spcPts val="240"/>
                        </a:spcAft>
                      </a:pPr>
                      <a:r>
                        <a:rPr lang="en-GB" sz="1200">
                          <a:effectLst/>
                        </a:rPr>
                        <a:t>Lecture: AB</a:t>
                      </a:r>
                      <a:endParaRPr lang="en-GB" sz="1400">
                        <a:effectLst/>
                      </a:endParaRPr>
                    </a:p>
                    <a:p>
                      <a:pPr>
                        <a:spcBef>
                          <a:spcPts val="120"/>
                        </a:spcBef>
                        <a:spcAft>
                          <a:spcPts val="240"/>
                        </a:spcAft>
                      </a:pPr>
                      <a:r>
                        <a:rPr lang="en-GB" sz="1200">
                          <a:effectLst/>
                        </a:rPr>
                        <a:t>Lab: AA/Student Support</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tc>
                <a:extLst>
                  <a:ext uri="{0D108BD9-81ED-4DB2-BD59-A6C34878D82A}">
                    <a16:rowId xmlns:a16="http://schemas.microsoft.com/office/drawing/2014/main" val="3150466615"/>
                  </a:ext>
                </a:extLst>
              </a:tr>
              <a:tr h="390618">
                <a:tc>
                  <a:txBody>
                    <a:bodyPr/>
                    <a:lstStyle/>
                    <a:p>
                      <a:pPr>
                        <a:spcAft>
                          <a:spcPts val="0"/>
                        </a:spcAft>
                      </a:pPr>
                      <a:r>
                        <a:rPr lang="en-GB" sz="1200">
                          <a:effectLst/>
                        </a:rPr>
                        <a:t>04 Feb 19</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Bef>
                          <a:spcPts val="120"/>
                        </a:spcBef>
                        <a:spcAft>
                          <a:spcPts val="240"/>
                        </a:spcAft>
                      </a:pPr>
                      <a:r>
                        <a:rPr lang="en-GB" sz="1200">
                          <a:effectLst/>
                        </a:rPr>
                        <a:t>Advanced SQL and MySQL</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Bef>
                          <a:spcPts val="120"/>
                        </a:spcBef>
                        <a:spcAft>
                          <a:spcPts val="240"/>
                        </a:spcAft>
                      </a:pPr>
                      <a:r>
                        <a:rPr lang="en-GB" sz="1200">
                          <a:effectLst/>
                        </a:rPr>
                        <a:t>SQL and MySQL Practical exercises</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Bef>
                          <a:spcPts val="120"/>
                        </a:spcBef>
                        <a:spcAft>
                          <a:spcPts val="240"/>
                        </a:spcAft>
                      </a:pPr>
                      <a:r>
                        <a:rPr lang="en-GB" sz="1200">
                          <a:effectLst/>
                        </a:rPr>
                        <a:t>Lecture: AB</a:t>
                      </a:r>
                      <a:endParaRPr lang="en-GB" sz="1400">
                        <a:effectLst/>
                      </a:endParaRPr>
                    </a:p>
                    <a:p>
                      <a:pPr>
                        <a:spcBef>
                          <a:spcPts val="120"/>
                        </a:spcBef>
                        <a:spcAft>
                          <a:spcPts val="240"/>
                        </a:spcAft>
                      </a:pPr>
                      <a:r>
                        <a:rPr lang="en-GB" sz="1200">
                          <a:effectLst/>
                        </a:rPr>
                        <a:t>Lab: AA/Student Support</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tc>
                <a:extLst>
                  <a:ext uri="{0D108BD9-81ED-4DB2-BD59-A6C34878D82A}">
                    <a16:rowId xmlns:a16="http://schemas.microsoft.com/office/drawing/2014/main" val="3596850072"/>
                  </a:ext>
                </a:extLst>
              </a:tr>
              <a:tr h="249118">
                <a:tc>
                  <a:txBody>
                    <a:bodyPr/>
                    <a:lstStyle/>
                    <a:p>
                      <a:pPr>
                        <a:spcAft>
                          <a:spcPts val="0"/>
                        </a:spcAft>
                      </a:pPr>
                      <a:r>
                        <a:rPr lang="en-GB" sz="1200">
                          <a:effectLst/>
                        </a:rPr>
                        <a:t>11 Feb 19</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gridSpan="3">
                  <a:txBody>
                    <a:bodyPr/>
                    <a:lstStyle/>
                    <a:p>
                      <a:pPr algn="ctr">
                        <a:spcBef>
                          <a:spcPts val="120"/>
                        </a:spcBef>
                        <a:spcAft>
                          <a:spcPts val="240"/>
                        </a:spcAft>
                      </a:pPr>
                      <a:r>
                        <a:rPr lang="en-GB" sz="1200">
                          <a:effectLst/>
                        </a:rPr>
                        <a:t>University YFP Week</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133389793"/>
                  </a:ext>
                </a:extLst>
              </a:tr>
              <a:tr h="390618">
                <a:tc>
                  <a:txBody>
                    <a:bodyPr/>
                    <a:lstStyle/>
                    <a:p>
                      <a:pPr>
                        <a:spcAft>
                          <a:spcPts val="0"/>
                        </a:spcAft>
                      </a:pPr>
                      <a:r>
                        <a:rPr lang="en-GB" sz="1200">
                          <a:effectLst/>
                        </a:rPr>
                        <a:t>18 Feb 19</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Bef>
                          <a:spcPts val="120"/>
                        </a:spcBef>
                        <a:spcAft>
                          <a:spcPts val="240"/>
                        </a:spcAft>
                      </a:pPr>
                      <a:r>
                        <a:rPr lang="en-GB" sz="1200">
                          <a:effectLst/>
                        </a:rPr>
                        <a:t>Error Handling and Debugging</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Bef>
                          <a:spcPts val="120"/>
                        </a:spcBef>
                        <a:spcAft>
                          <a:spcPts val="240"/>
                        </a:spcAft>
                      </a:pPr>
                      <a:r>
                        <a:rPr lang="en-GB" sz="1200">
                          <a:effectLst/>
                        </a:rPr>
                        <a:t>PHP Practical exercises</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Bef>
                          <a:spcPts val="120"/>
                        </a:spcBef>
                        <a:spcAft>
                          <a:spcPts val="240"/>
                        </a:spcAft>
                      </a:pPr>
                      <a:r>
                        <a:rPr lang="en-GB" sz="1200">
                          <a:effectLst/>
                        </a:rPr>
                        <a:t>Lecture: AB</a:t>
                      </a:r>
                      <a:endParaRPr lang="en-GB" sz="1400">
                        <a:effectLst/>
                      </a:endParaRPr>
                    </a:p>
                    <a:p>
                      <a:pPr>
                        <a:spcBef>
                          <a:spcPts val="120"/>
                        </a:spcBef>
                        <a:spcAft>
                          <a:spcPts val="240"/>
                        </a:spcAft>
                      </a:pPr>
                      <a:r>
                        <a:rPr lang="en-GB" sz="1200">
                          <a:effectLst/>
                        </a:rPr>
                        <a:t>Lab: AA/Others</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tc>
                <a:extLst>
                  <a:ext uri="{0D108BD9-81ED-4DB2-BD59-A6C34878D82A}">
                    <a16:rowId xmlns:a16="http://schemas.microsoft.com/office/drawing/2014/main" val="1630388438"/>
                  </a:ext>
                </a:extLst>
              </a:tr>
              <a:tr h="377331">
                <a:tc>
                  <a:txBody>
                    <a:bodyPr/>
                    <a:lstStyle/>
                    <a:p>
                      <a:pPr>
                        <a:spcBef>
                          <a:spcPts val="120"/>
                        </a:spcBef>
                        <a:spcAft>
                          <a:spcPts val="240"/>
                        </a:spcAft>
                      </a:pPr>
                      <a:r>
                        <a:rPr lang="en-GB" sz="1200">
                          <a:effectLst/>
                        </a:rPr>
                        <a:t>25 Feb 19</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Aft>
                          <a:spcPts val="0"/>
                        </a:spcAft>
                      </a:pPr>
                      <a:r>
                        <a:rPr lang="en-GB" sz="1200">
                          <a:effectLst/>
                        </a:rPr>
                        <a:t>Using PHP with MySQL</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Bef>
                          <a:spcPts val="120"/>
                        </a:spcBef>
                        <a:spcAft>
                          <a:spcPts val="240"/>
                        </a:spcAft>
                      </a:pPr>
                      <a:r>
                        <a:rPr lang="en-GB" sz="1200">
                          <a:effectLst/>
                        </a:rPr>
                        <a:t>PHP and MySQL Practical exercises</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Bef>
                          <a:spcPts val="120"/>
                        </a:spcBef>
                        <a:spcAft>
                          <a:spcPts val="240"/>
                        </a:spcAft>
                      </a:pPr>
                      <a:r>
                        <a:rPr lang="en-GB" sz="1200">
                          <a:effectLst/>
                        </a:rPr>
                        <a:t>Lecture: AB</a:t>
                      </a:r>
                      <a:endParaRPr lang="en-GB" sz="1400">
                        <a:effectLst/>
                      </a:endParaRPr>
                    </a:p>
                    <a:p>
                      <a:pPr>
                        <a:spcAft>
                          <a:spcPts val="0"/>
                        </a:spcAft>
                      </a:pPr>
                      <a:r>
                        <a:rPr lang="en-GB" sz="1200">
                          <a:effectLst/>
                        </a:rPr>
                        <a:t>Lab: AA/ Others</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tc>
                <a:extLst>
                  <a:ext uri="{0D108BD9-81ED-4DB2-BD59-A6C34878D82A}">
                    <a16:rowId xmlns:a16="http://schemas.microsoft.com/office/drawing/2014/main" val="52975864"/>
                  </a:ext>
                </a:extLst>
              </a:tr>
              <a:tr h="377331">
                <a:tc>
                  <a:txBody>
                    <a:bodyPr/>
                    <a:lstStyle/>
                    <a:p>
                      <a:pPr>
                        <a:spcBef>
                          <a:spcPts val="120"/>
                        </a:spcBef>
                        <a:spcAft>
                          <a:spcPts val="240"/>
                        </a:spcAft>
                      </a:pPr>
                      <a:r>
                        <a:rPr lang="en-GB" sz="1200">
                          <a:effectLst/>
                        </a:rPr>
                        <a:t>04 Mar 19</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Bef>
                          <a:spcPts val="120"/>
                        </a:spcBef>
                        <a:spcAft>
                          <a:spcPts val="240"/>
                        </a:spcAft>
                      </a:pPr>
                      <a:r>
                        <a:rPr lang="en-GB" sz="1200">
                          <a:effectLst/>
                        </a:rPr>
                        <a:t>Cookies and Sessions</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Bef>
                          <a:spcPts val="120"/>
                        </a:spcBef>
                        <a:spcAft>
                          <a:spcPts val="240"/>
                        </a:spcAft>
                      </a:pPr>
                      <a:r>
                        <a:rPr lang="en-GB" sz="1200">
                          <a:effectLst/>
                        </a:rPr>
                        <a:t>PHP Practical exercises</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Bef>
                          <a:spcPts val="120"/>
                        </a:spcBef>
                        <a:spcAft>
                          <a:spcPts val="240"/>
                        </a:spcAft>
                      </a:pPr>
                      <a:r>
                        <a:rPr lang="en-GB" sz="1200">
                          <a:effectLst/>
                        </a:rPr>
                        <a:t>Lecture: AA</a:t>
                      </a:r>
                      <a:endParaRPr lang="en-GB" sz="1400">
                        <a:effectLst/>
                      </a:endParaRPr>
                    </a:p>
                    <a:p>
                      <a:pPr>
                        <a:spcAft>
                          <a:spcPts val="0"/>
                        </a:spcAft>
                      </a:pPr>
                      <a:r>
                        <a:rPr lang="en-GB" sz="1200">
                          <a:effectLst/>
                        </a:rPr>
                        <a:t>Lab: AB/ Others</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tc>
                <a:extLst>
                  <a:ext uri="{0D108BD9-81ED-4DB2-BD59-A6C34878D82A}">
                    <a16:rowId xmlns:a16="http://schemas.microsoft.com/office/drawing/2014/main" val="1389352954"/>
                  </a:ext>
                </a:extLst>
              </a:tr>
              <a:tr h="390618">
                <a:tc>
                  <a:txBody>
                    <a:bodyPr/>
                    <a:lstStyle/>
                    <a:p>
                      <a:pPr>
                        <a:spcAft>
                          <a:spcPts val="0"/>
                        </a:spcAft>
                      </a:pPr>
                      <a:r>
                        <a:rPr lang="en-GB" sz="1200">
                          <a:effectLst/>
                        </a:rPr>
                        <a:t>11 Mar 19</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Aft>
                          <a:spcPts val="0"/>
                        </a:spcAft>
                      </a:pPr>
                      <a:r>
                        <a:rPr lang="en-GB" sz="1200">
                          <a:effectLst/>
                        </a:rPr>
                        <a:t>Web Application Security</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Bef>
                          <a:spcPts val="120"/>
                        </a:spcBef>
                        <a:spcAft>
                          <a:spcPts val="240"/>
                        </a:spcAft>
                      </a:pPr>
                      <a:r>
                        <a:rPr lang="en-GB" sz="1200">
                          <a:effectLst/>
                        </a:rPr>
                        <a:t>PHP Practical exercises</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Bef>
                          <a:spcPts val="120"/>
                        </a:spcBef>
                        <a:spcAft>
                          <a:spcPts val="240"/>
                        </a:spcAft>
                      </a:pPr>
                      <a:r>
                        <a:rPr lang="en-GB" sz="1200">
                          <a:effectLst/>
                        </a:rPr>
                        <a:t>Lecture: AA</a:t>
                      </a:r>
                      <a:endParaRPr lang="en-GB" sz="1400">
                        <a:effectLst/>
                      </a:endParaRPr>
                    </a:p>
                    <a:p>
                      <a:pPr>
                        <a:spcBef>
                          <a:spcPts val="120"/>
                        </a:spcBef>
                        <a:spcAft>
                          <a:spcPts val="240"/>
                        </a:spcAft>
                      </a:pPr>
                      <a:r>
                        <a:rPr lang="en-GB" sz="1200">
                          <a:effectLst/>
                        </a:rPr>
                        <a:t>Lab: AB/ Others</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tc>
                <a:extLst>
                  <a:ext uri="{0D108BD9-81ED-4DB2-BD59-A6C34878D82A}">
                    <a16:rowId xmlns:a16="http://schemas.microsoft.com/office/drawing/2014/main" val="1659468286"/>
                  </a:ext>
                </a:extLst>
              </a:tr>
              <a:tr h="175380">
                <a:tc>
                  <a:txBody>
                    <a:bodyPr/>
                    <a:lstStyle/>
                    <a:p>
                      <a:pPr>
                        <a:spcBef>
                          <a:spcPts val="120"/>
                        </a:spcBef>
                        <a:spcAft>
                          <a:spcPts val="240"/>
                        </a:spcAft>
                      </a:pPr>
                      <a:r>
                        <a:rPr lang="en-GB" sz="1200">
                          <a:effectLst/>
                        </a:rPr>
                        <a:t>18 Mar 19</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gridSpan="3">
                  <a:txBody>
                    <a:bodyPr/>
                    <a:lstStyle/>
                    <a:p>
                      <a:pPr algn="ctr">
                        <a:spcBef>
                          <a:spcPts val="120"/>
                        </a:spcBef>
                        <a:spcAft>
                          <a:spcPts val="240"/>
                        </a:spcAft>
                      </a:pPr>
                      <a:r>
                        <a:rPr lang="en-GB" sz="1200">
                          <a:effectLst/>
                        </a:rPr>
                        <a:t>Computing YFP Week</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319137156"/>
                  </a:ext>
                </a:extLst>
              </a:tr>
              <a:tr h="390618">
                <a:tc>
                  <a:txBody>
                    <a:bodyPr/>
                    <a:lstStyle/>
                    <a:p>
                      <a:pPr>
                        <a:spcAft>
                          <a:spcPts val="0"/>
                        </a:spcAft>
                      </a:pPr>
                      <a:r>
                        <a:rPr lang="en-GB" sz="1200">
                          <a:effectLst/>
                        </a:rPr>
                        <a:t>25 Mar 19</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Bef>
                          <a:spcPts val="120"/>
                        </a:spcBef>
                        <a:spcAft>
                          <a:spcPts val="240"/>
                        </a:spcAft>
                      </a:pPr>
                      <a:r>
                        <a:rPr lang="en-GB" sz="1200" dirty="0">
                          <a:effectLst/>
                        </a:rPr>
                        <a:t>Create dynamic markers in Google Map</a:t>
                      </a:r>
                      <a:endParaRPr lang="en-GB"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Bef>
                          <a:spcPts val="120"/>
                        </a:spcBef>
                        <a:spcAft>
                          <a:spcPts val="240"/>
                        </a:spcAft>
                      </a:pPr>
                      <a:r>
                        <a:rPr lang="en-GB" sz="1200">
                          <a:effectLst/>
                        </a:rPr>
                        <a:t>PHP, Google Map Practical exercises</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Bef>
                          <a:spcPts val="120"/>
                        </a:spcBef>
                        <a:spcAft>
                          <a:spcPts val="240"/>
                        </a:spcAft>
                      </a:pPr>
                      <a:r>
                        <a:rPr lang="en-GB" sz="1200">
                          <a:effectLst/>
                        </a:rPr>
                        <a:t>Lecture: AA</a:t>
                      </a:r>
                      <a:endParaRPr lang="en-GB" sz="1400">
                        <a:effectLst/>
                      </a:endParaRPr>
                    </a:p>
                    <a:p>
                      <a:pPr>
                        <a:spcBef>
                          <a:spcPts val="120"/>
                        </a:spcBef>
                        <a:spcAft>
                          <a:spcPts val="240"/>
                        </a:spcAft>
                      </a:pPr>
                      <a:r>
                        <a:rPr lang="en-GB" sz="1200">
                          <a:effectLst/>
                        </a:rPr>
                        <a:t>Lab: AB/ Others</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tc>
                <a:extLst>
                  <a:ext uri="{0D108BD9-81ED-4DB2-BD59-A6C34878D82A}">
                    <a16:rowId xmlns:a16="http://schemas.microsoft.com/office/drawing/2014/main" val="2324388772"/>
                  </a:ext>
                </a:extLst>
              </a:tr>
              <a:tr h="390618">
                <a:tc>
                  <a:txBody>
                    <a:bodyPr/>
                    <a:lstStyle/>
                    <a:p>
                      <a:pPr>
                        <a:spcAft>
                          <a:spcPts val="0"/>
                        </a:spcAft>
                      </a:pPr>
                      <a:r>
                        <a:rPr lang="en-GB" sz="1200">
                          <a:effectLst/>
                        </a:rPr>
                        <a:t>01 Apr 19</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Bef>
                          <a:spcPts val="120"/>
                        </a:spcBef>
                        <a:spcAft>
                          <a:spcPts val="240"/>
                        </a:spcAft>
                      </a:pPr>
                      <a:r>
                        <a:rPr lang="en-GB" sz="1200">
                          <a:effectLst/>
                        </a:rPr>
                        <a:t>eBay API</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Bef>
                          <a:spcPts val="120"/>
                        </a:spcBef>
                        <a:spcAft>
                          <a:spcPts val="240"/>
                        </a:spcAft>
                      </a:pPr>
                      <a:r>
                        <a:rPr lang="en-GB" sz="1200">
                          <a:effectLst/>
                        </a:rPr>
                        <a:t>eBay API Practical exercises</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Bef>
                          <a:spcPts val="120"/>
                        </a:spcBef>
                        <a:spcAft>
                          <a:spcPts val="240"/>
                        </a:spcAft>
                      </a:pPr>
                      <a:r>
                        <a:rPr lang="en-GB" sz="1200">
                          <a:effectLst/>
                        </a:rPr>
                        <a:t>Lecture: AA</a:t>
                      </a:r>
                      <a:endParaRPr lang="en-GB" sz="1400">
                        <a:effectLst/>
                      </a:endParaRPr>
                    </a:p>
                    <a:p>
                      <a:pPr>
                        <a:spcBef>
                          <a:spcPts val="120"/>
                        </a:spcBef>
                        <a:spcAft>
                          <a:spcPts val="240"/>
                        </a:spcAft>
                      </a:pPr>
                      <a:r>
                        <a:rPr lang="en-GB" sz="1200">
                          <a:effectLst/>
                        </a:rPr>
                        <a:t>Lab: AB/ Others</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tc>
                <a:extLst>
                  <a:ext uri="{0D108BD9-81ED-4DB2-BD59-A6C34878D82A}">
                    <a16:rowId xmlns:a16="http://schemas.microsoft.com/office/drawing/2014/main" val="2362104557"/>
                  </a:ext>
                </a:extLst>
              </a:tr>
              <a:tr h="390618">
                <a:tc>
                  <a:txBody>
                    <a:bodyPr/>
                    <a:lstStyle/>
                    <a:p>
                      <a:pPr>
                        <a:spcBef>
                          <a:spcPts val="120"/>
                        </a:spcBef>
                        <a:spcAft>
                          <a:spcPts val="240"/>
                        </a:spcAft>
                      </a:pPr>
                      <a:r>
                        <a:rPr lang="en-GB" sz="1200">
                          <a:effectLst/>
                        </a:rPr>
                        <a:t>08 Mar 19</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tc>
                <a:tc>
                  <a:txBody>
                    <a:bodyPr/>
                    <a:lstStyle/>
                    <a:p>
                      <a:pPr>
                        <a:spcBef>
                          <a:spcPts val="120"/>
                        </a:spcBef>
                        <a:spcAft>
                          <a:spcPts val="240"/>
                        </a:spcAft>
                      </a:pPr>
                      <a:r>
                        <a:rPr lang="en-GB" sz="1200">
                          <a:effectLst/>
                        </a:rPr>
                        <a:t>Testing</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Bef>
                          <a:spcPts val="120"/>
                        </a:spcBef>
                        <a:spcAft>
                          <a:spcPts val="240"/>
                        </a:spcAft>
                      </a:pPr>
                      <a:r>
                        <a:rPr lang="en-GB" sz="1200">
                          <a:effectLst/>
                        </a:rPr>
                        <a:t>Testing exercises</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Bef>
                          <a:spcPts val="120"/>
                        </a:spcBef>
                        <a:spcAft>
                          <a:spcPts val="240"/>
                        </a:spcAft>
                      </a:pPr>
                      <a:r>
                        <a:rPr lang="en-GB" sz="1200">
                          <a:effectLst/>
                        </a:rPr>
                        <a:t>Lecture: AA</a:t>
                      </a:r>
                      <a:endParaRPr lang="en-GB" sz="1400">
                        <a:effectLst/>
                      </a:endParaRPr>
                    </a:p>
                    <a:p>
                      <a:pPr>
                        <a:spcBef>
                          <a:spcPts val="120"/>
                        </a:spcBef>
                        <a:spcAft>
                          <a:spcPts val="240"/>
                        </a:spcAft>
                      </a:pPr>
                      <a:r>
                        <a:rPr lang="en-GB" sz="1200">
                          <a:effectLst/>
                        </a:rPr>
                        <a:t>Lab: AB/ Others</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tc>
                <a:extLst>
                  <a:ext uri="{0D108BD9-81ED-4DB2-BD59-A6C34878D82A}">
                    <a16:rowId xmlns:a16="http://schemas.microsoft.com/office/drawing/2014/main" val="3550914444"/>
                  </a:ext>
                </a:extLst>
              </a:tr>
              <a:tr h="249118">
                <a:tc>
                  <a:txBody>
                    <a:bodyPr/>
                    <a:lstStyle/>
                    <a:p>
                      <a:pPr>
                        <a:spcAft>
                          <a:spcPts val="0"/>
                        </a:spcAft>
                      </a:pPr>
                      <a:r>
                        <a:rPr lang="en-GB" sz="1200">
                          <a:effectLst/>
                        </a:rPr>
                        <a:t>15 Apr – 26 Apr 19</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gridSpan="3">
                  <a:txBody>
                    <a:bodyPr/>
                    <a:lstStyle/>
                    <a:p>
                      <a:pPr algn="ctr">
                        <a:spcBef>
                          <a:spcPts val="120"/>
                        </a:spcBef>
                        <a:spcAft>
                          <a:spcPts val="240"/>
                        </a:spcAft>
                      </a:pPr>
                      <a:r>
                        <a:rPr lang="en-GB" sz="1200">
                          <a:effectLst/>
                        </a:rPr>
                        <a:t>Easter Holiday (2 weeks)</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935595910"/>
                  </a:ext>
                </a:extLst>
              </a:tr>
              <a:tr h="249118">
                <a:tc>
                  <a:txBody>
                    <a:bodyPr/>
                    <a:lstStyle/>
                    <a:p>
                      <a:pPr>
                        <a:spcAft>
                          <a:spcPts val="0"/>
                        </a:spcAft>
                      </a:pPr>
                      <a:r>
                        <a:rPr lang="en-GB" sz="1200">
                          <a:effectLst/>
                        </a:rPr>
                        <a:t>29 Apr 19</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Bef>
                          <a:spcPts val="120"/>
                        </a:spcBef>
                        <a:spcAft>
                          <a:spcPts val="240"/>
                        </a:spcAft>
                      </a:pPr>
                      <a:r>
                        <a:rPr lang="en-GB" sz="1200">
                          <a:effectLst/>
                        </a:rPr>
                        <a:t>Assignment Workshop</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Bef>
                          <a:spcPts val="120"/>
                        </a:spcBef>
                        <a:spcAft>
                          <a:spcPts val="240"/>
                        </a:spcAft>
                      </a:pPr>
                      <a:r>
                        <a:rPr lang="en-GB" sz="1200">
                          <a:effectLst/>
                        </a:rPr>
                        <a:t>Assignment Workshop</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tc>
                  <a:txBody>
                    <a:bodyPr/>
                    <a:lstStyle/>
                    <a:p>
                      <a:pPr>
                        <a:spcBef>
                          <a:spcPts val="120"/>
                        </a:spcBef>
                        <a:spcAft>
                          <a:spcPts val="240"/>
                        </a:spcAft>
                      </a:pPr>
                      <a:r>
                        <a:rPr lang="en-GB" sz="1200">
                          <a:effectLst/>
                        </a:rPr>
                        <a:t>Team</a:t>
                      </a:r>
                      <a:endParaRPr lang="en-GB" sz="140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nchor="ctr"/>
                </a:tc>
                <a:extLst>
                  <a:ext uri="{0D108BD9-81ED-4DB2-BD59-A6C34878D82A}">
                    <a16:rowId xmlns:a16="http://schemas.microsoft.com/office/drawing/2014/main" val="2571027277"/>
                  </a:ext>
                </a:extLst>
              </a:tr>
              <a:tr h="217231">
                <a:tc gridSpan="4">
                  <a:txBody>
                    <a:bodyPr/>
                    <a:lstStyle/>
                    <a:p>
                      <a:pPr algn="ctr">
                        <a:spcBef>
                          <a:spcPts val="120"/>
                        </a:spcBef>
                        <a:spcAft>
                          <a:spcPts val="240"/>
                        </a:spcAft>
                      </a:pPr>
                      <a:r>
                        <a:rPr lang="en-GB" sz="1200" dirty="0">
                          <a:effectLst/>
                        </a:rPr>
                        <a:t>CT4009 Assignment 2 Submission – Monday 13</a:t>
                      </a:r>
                      <a:r>
                        <a:rPr lang="en-GB" sz="1200" baseline="30000" dirty="0">
                          <a:effectLst/>
                        </a:rPr>
                        <a:t>th</a:t>
                      </a:r>
                      <a:r>
                        <a:rPr lang="en-GB" sz="1200" dirty="0">
                          <a:effectLst/>
                        </a:rPr>
                        <a:t> of May, 2019</a:t>
                      </a:r>
                      <a:endParaRPr lang="en-GB"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57704" marR="57704" marT="0" marB="0"/>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920001074"/>
                  </a:ext>
                </a:extLst>
              </a:tr>
            </a:tbl>
          </a:graphicData>
        </a:graphic>
      </p:graphicFrame>
      <p:sp>
        <p:nvSpPr>
          <p:cNvPr id="6" name="Rectangle 1">
            <a:extLst>
              <a:ext uri="{FF2B5EF4-FFF2-40B4-BE49-F238E27FC236}">
                <a16:creationId xmlns:a16="http://schemas.microsoft.com/office/drawing/2014/main" id="{5105A554-8D7F-409B-AC27-CFCFD7AA99D7}"/>
              </a:ext>
            </a:extLst>
          </p:cNvPr>
          <p:cNvSpPr>
            <a:spLocks noChangeArrowheads="1"/>
          </p:cNvSpPr>
          <p:nvPr/>
        </p:nvSpPr>
        <p:spPr bwMode="auto">
          <a:xfrm>
            <a:off x="1671638"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274793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921C5-9682-467D-AF05-7F0F0977E250}"/>
              </a:ext>
            </a:extLst>
          </p:cNvPr>
          <p:cNvSpPr>
            <a:spLocks noGrp="1"/>
          </p:cNvSpPr>
          <p:nvPr>
            <p:ph type="title"/>
          </p:nvPr>
        </p:nvSpPr>
        <p:spPr/>
        <p:txBody>
          <a:bodyPr/>
          <a:lstStyle/>
          <a:p>
            <a:r>
              <a:rPr lang="en-GB" b="1" dirty="0"/>
              <a:t>Assessment 2 - Report:</a:t>
            </a:r>
            <a:endParaRPr lang="en-GB" dirty="0"/>
          </a:p>
        </p:txBody>
      </p:sp>
      <p:sp>
        <p:nvSpPr>
          <p:cNvPr id="3" name="Content Placeholder 2">
            <a:extLst>
              <a:ext uri="{FF2B5EF4-FFF2-40B4-BE49-F238E27FC236}">
                <a16:creationId xmlns:a16="http://schemas.microsoft.com/office/drawing/2014/main" id="{CF89F335-924D-4F61-A688-84F1EECB6ECB}"/>
              </a:ext>
            </a:extLst>
          </p:cNvPr>
          <p:cNvSpPr>
            <a:spLocks noGrp="1"/>
          </p:cNvSpPr>
          <p:nvPr>
            <p:ph idx="1"/>
          </p:nvPr>
        </p:nvSpPr>
        <p:spPr/>
        <p:txBody>
          <a:bodyPr>
            <a:normAutofit/>
          </a:bodyPr>
          <a:lstStyle/>
          <a:p>
            <a:pPr lvl="0"/>
            <a:r>
              <a:rPr lang="en-GB" dirty="0"/>
              <a:t>80% of your mark will be allocated for the team’s submission as a whole, but you will receive a reduced mark if it is evident that you haven’t sufficiently contributed or engaged.   </a:t>
            </a:r>
          </a:p>
          <a:p>
            <a:pPr lvl="0"/>
            <a:r>
              <a:rPr lang="en-GB" dirty="0"/>
              <a:t>20% of your mark will be allocated for a personal statement.</a:t>
            </a:r>
          </a:p>
          <a:p>
            <a:endParaRPr lang="en-GB" dirty="0"/>
          </a:p>
        </p:txBody>
      </p:sp>
      <p:sp>
        <p:nvSpPr>
          <p:cNvPr id="4" name="Slide Number Placeholder 3">
            <a:extLst>
              <a:ext uri="{FF2B5EF4-FFF2-40B4-BE49-F238E27FC236}">
                <a16:creationId xmlns:a16="http://schemas.microsoft.com/office/drawing/2014/main" id="{8ED3C0DC-8BA8-4EE7-93A0-BB3D957609E4}"/>
              </a:ext>
            </a:extLst>
          </p:cNvPr>
          <p:cNvSpPr>
            <a:spLocks noGrp="1"/>
          </p:cNvSpPr>
          <p:nvPr>
            <p:ph type="sldNum" sz="quarter" idx="12"/>
          </p:nvPr>
        </p:nvSpPr>
        <p:spPr/>
        <p:txBody>
          <a:bodyPr/>
          <a:lstStyle/>
          <a:p>
            <a:fld id="{C24C3C9D-6F1A-4956-9A69-650EC14FCC85}" type="slidenum">
              <a:rPr lang="en-GB" smtClean="0"/>
              <a:t>11</a:t>
            </a:fld>
            <a:endParaRPr lang="en-GB"/>
          </a:p>
        </p:txBody>
      </p:sp>
    </p:spTree>
    <p:extLst>
      <p:ext uri="{BB962C8B-B14F-4D97-AF65-F5344CB8AC3E}">
        <p14:creationId xmlns:p14="http://schemas.microsoft.com/office/powerpoint/2010/main" val="2296491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8E503-BBFE-408D-AD1C-6961AC3EA300}"/>
              </a:ext>
            </a:extLst>
          </p:cNvPr>
          <p:cNvSpPr>
            <a:spLocks noGrp="1"/>
          </p:cNvSpPr>
          <p:nvPr>
            <p:ph type="title"/>
          </p:nvPr>
        </p:nvSpPr>
        <p:spPr>
          <a:xfrm>
            <a:off x="838200" y="681037"/>
            <a:ext cx="10515600" cy="1325563"/>
          </a:xfrm>
        </p:spPr>
        <p:txBody>
          <a:bodyPr>
            <a:normAutofit/>
          </a:bodyPr>
          <a:lstStyle/>
          <a:p>
            <a:r>
              <a:rPr lang="en-GB" dirty="0"/>
              <a:t>The team’s submission should include the following: </a:t>
            </a:r>
          </a:p>
        </p:txBody>
      </p:sp>
      <p:sp>
        <p:nvSpPr>
          <p:cNvPr id="3" name="Content Placeholder 2">
            <a:extLst>
              <a:ext uri="{FF2B5EF4-FFF2-40B4-BE49-F238E27FC236}">
                <a16:creationId xmlns:a16="http://schemas.microsoft.com/office/drawing/2014/main" id="{B15C65AC-0082-4E82-92F9-749EDCD007C7}"/>
              </a:ext>
            </a:extLst>
          </p:cNvPr>
          <p:cNvSpPr>
            <a:spLocks noGrp="1"/>
          </p:cNvSpPr>
          <p:nvPr>
            <p:ph idx="1"/>
          </p:nvPr>
        </p:nvSpPr>
        <p:spPr>
          <a:xfrm>
            <a:off x="838200" y="2006600"/>
            <a:ext cx="10515600" cy="3910157"/>
          </a:xfrm>
        </p:spPr>
        <p:txBody>
          <a:bodyPr>
            <a:normAutofit fontScale="55000" lnSpcReduction="20000"/>
          </a:bodyPr>
          <a:lstStyle/>
          <a:p>
            <a:pPr lvl="0"/>
            <a:r>
              <a:rPr lang="en-GB" dirty="0"/>
              <a:t>The URL of your hosted web site. </a:t>
            </a:r>
          </a:p>
          <a:p>
            <a:pPr lvl="0"/>
            <a:r>
              <a:rPr lang="en-GB" dirty="0"/>
              <a:t>The URL, user name and password of your control panel.</a:t>
            </a:r>
          </a:p>
          <a:p>
            <a:pPr lvl="0"/>
            <a:r>
              <a:rPr lang="en-GB" dirty="0"/>
              <a:t>A table containing the list of functional and non-functional pages.</a:t>
            </a:r>
          </a:p>
          <a:p>
            <a:pPr lvl="0"/>
            <a:r>
              <a:rPr lang="en-GB" dirty="0"/>
              <a:t>Evidence that you have understood web technologies by showing interesting examples of HTML, CSS, </a:t>
            </a:r>
            <a:r>
              <a:rPr lang="en-GB" dirty="0" err="1"/>
              <a:t>Javascript</a:t>
            </a:r>
            <a:r>
              <a:rPr lang="en-GB" dirty="0"/>
              <a:t>, PHP, MySQL, Google map and eBay API code used in implemented pages.</a:t>
            </a:r>
          </a:p>
          <a:p>
            <a:pPr lvl="0"/>
            <a:r>
              <a:rPr lang="en-GB" dirty="0"/>
              <a:t>A concise User Manual targeted at the key users (website user and administrator). This should be task oriented and demonstrate good consideration of appropriate style. Relevant books on user manual style available from the Learning Centre include: “Read Me First”, and “Developing Quality Technical Information” –  please use these. </a:t>
            </a:r>
          </a:p>
          <a:p>
            <a:pPr lvl="0"/>
            <a:r>
              <a:rPr lang="en-GB" dirty="0"/>
              <a:t>Documented evidence of the testing strategy you used to test the web site’s functionality throughout its development.</a:t>
            </a:r>
          </a:p>
          <a:p>
            <a:pPr lvl="0"/>
            <a:r>
              <a:rPr lang="en-GB" dirty="0"/>
              <a:t>Discuss business values of different features of your implemented social media web-site</a:t>
            </a:r>
          </a:p>
          <a:p>
            <a:pPr lvl="0"/>
            <a:r>
              <a:rPr lang="en-GB" dirty="0"/>
              <a:t>Outline what security measures you have taken to implement the website</a:t>
            </a:r>
          </a:p>
          <a:p>
            <a:pPr lvl="0"/>
            <a:r>
              <a:rPr lang="en-GB" dirty="0"/>
              <a:t>Reference List. Don’t forget that all code and ideas that are not your own must be fully acknowledged and used in accordance with any applicable restrictions. Use Harvard referencing.</a:t>
            </a:r>
          </a:p>
          <a:p>
            <a:pPr lvl="0"/>
            <a:r>
              <a:rPr lang="en-GB" dirty="0"/>
              <a:t>Appendix 1: Screenshot of all implemented web pages</a:t>
            </a:r>
          </a:p>
          <a:p>
            <a:pPr lvl="0"/>
            <a:r>
              <a:rPr lang="en-GB" dirty="0"/>
              <a:t>Appendix 2: All Source code (HTML, CSS, </a:t>
            </a:r>
            <a:r>
              <a:rPr lang="en-GB" dirty="0" err="1"/>
              <a:t>Javascript</a:t>
            </a:r>
            <a:r>
              <a:rPr lang="en-GB" dirty="0"/>
              <a:t>, PHP, MySQL database build code)</a:t>
            </a:r>
          </a:p>
          <a:p>
            <a:endParaRPr lang="en-GB" dirty="0"/>
          </a:p>
        </p:txBody>
      </p:sp>
      <p:sp>
        <p:nvSpPr>
          <p:cNvPr id="4" name="Slide Number Placeholder 3">
            <a:extLst>
              <a:ext uri="{FF2B5EF4-FFF2-40B4-BE49-F238E27FC236}">
                <a16:creationId xmlns:a16="http://schemas.microsoft.com/office/drawing/2014/main" id="{8495C1CC-BD55-44EC-AED2-A6C424C6EB7D}"/>
              </a:ext>
            </a:extLst>
          </p:cNvPr>
          <p:cNvSpPr>
            <a:spLocks noGrp="1"/>
          </p:cNvSpPr>
          <p:nvPr>
            <p:ph type="sldNum" sz="quarter" idx="12"/>
          </p:nvPr>
        </p:nvSpPr>
        <p:spPr/>
        <p:txBody>
          <a:bodyPr/>
          <a:lstStyle/>
          <a:p>
            <a:fld id="{C24C3C9D-6F1A-4956-9A69-650EC14FCC85}" type="slidenum">
              <a:rPr lang="en-GB" smtClean="0"/>
              <a:t>12</a:t>
            </a:fld>
            <a:endParaRPr lang="en-GB"/>
          </a:p>
        </p:txBody>
      </p:sp>
    </p:spTree>
    <p:extLst>
      <p:ext uri="{BB962C8B-B14F-4D97-AF65-F5344CB8AC3E}">
        <p14:creationId xmlns:p14="http://schemas.microsoft.com/office/powerpoint/2010/main" val="1458197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21038-313B-4203-A385-119AB045778B}"/>
              </a:ext>
            </a:extLst>
          </p:cNvPr>
          <p:cNvSpPr>
            <a:spLocks noGrp="1"/>
          </p:cNvSpPr>
          <p:nvPr>
            <p:ph type="title"/>
          </p:nvPr>
        </p:nvSpPr>
        <p:spPr>
          <a:xfrm>
            <a:off x="838200" y="696943"/>
            <a:ext cx="10515600" cy="1325563"/>
          </a:xfrm>
        </p:spPr>
        <p:txBody>
          <a:bodyPr/>
          <a:lstStyle/>
          <a:p>
            <a:r>
              <a:rPr lang="en-GB" dirty="0"/>
              <a:t>The total number of words of the team’s submission </a:t>
            </a:r>
          </a:p>
        </p:txBody>
      </p:sp>
      <p:sp>
        <p:nvSpPr>
          <p:cNvPr id="3" name="Content Placeholder 2">
            <a:extLst>
              <a:ext uri="{FF2B5EF4-FFF2-40B4-BE49-F238E27FC236}">
                <a16:creationId xmlns:a16="http://schemas.microsoft.com/office/drawing/2014/main" id="{2F9D1770-A6AA-4B07-9039-5A3476D201B2}"/>
              </a:ext>
            </a:extLst>
          </p:cNvPr>
          <p:cNvSpPr>
            <a:spLocks noGrp="1"/>
          </p:cNvSpPr>
          <p:nvPr>
            <p:ph idx="1"/>
          </p:nvPr>
        </p:nvSpPr>
        <p:spPr>
          <a:xfrm>
            <a:off x="838200" y="2407516"/>
            <a:ext cx="10515600" cy="3090759"/>
          </a:xfrm>
        </p:spPr>
        <p:txBody>
          <a:bodyPr/>
          <a:lstStyle/>
          <a:p>
            <a:pPr marL="0" indent="0">
              <a:buNone/>
            </a:pPr>
            <a:r>
              <a:rPr lang="en-GB" dirty="0"/>
              <a:t>The total number of words of the team’s submission must not exceed 3000 words (for team of 2 students) or 4500 words (for team of 3 students). You will be penalised according to the Academic Regulations for Taught Provision if you exceed the size limit.</a:t>
            </a:r>
          </a:p>
          <a:p>
            <a:endParaRPr lang="en-GB" dirty="0"/>
          </a:p>
        </p:txBody>
      </p:sp>
      <p:sp>
        <p:nvSpPr>
          <p:cNvPr id="4" name="Slide Number Placeholder 3">
            <a:extLst>
              <a:ext uri="{FF2B5EF4-FFF2-40B4-BE49-F238E27FC236}">
                <a16:creationId xmlns:a16="http://schemas.microsoft.com/office/drawing/2014/main" id="{721C73E5-513E-4E76-AE86-FCC92C1A5F28}"/>
              </a:ext>
            </a:extLst>
          </p:cNvPr>
          <p:cNvSpPr>
            <a:spLocks noGrp="1"/>
          </p:cNvSpPr>
          <p:nvPr>
            <p:ph type="sldNum" sz="quarter" idx="12"/>
          </p:nvPr>
        </p:nvSpPr>
        <p:spPr/>
        <p:txBody>
          <a:bodyPr/>
          <a:lstStyle/>
          <a:p>
            <a:fld id="{C24C3C9D-6F1A-4956-9A69-650EC14FCC85}" type="slidenum">
              <a:rPr lang="en-GB" smtClean="0"/>
              <a:t>13</a:t>
            </a:fld>
            <a:endParaRPr lang="en-GB"/>
          </a:p>
        </p:txBody>
      </p:sp>
    </p:spTree>
    <p:extLst>
      <p:ext uri="{BB962C8B-B14F-4D97-AF65-F5344CB8AC3E}">
        <p14:creationId xmlns:p14="http://schemas.microsoft.com/office/powerpoint/2010/main" val="4101833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557C3-74F2-4E93-AF48-813E9064054B}"/>
              </a:ext>
            </a:extLst>
          </p:cNvPr>
          <p:cNvSpPr>
            <a:spLocks noGrp="1"/>
          </p:cNvSpPr>
          <p:nvPr>
            <p:ph type="title"/>
          </p:nvPr>
        </p:nvSpPr>
        <p:spPr/>
        <p:txBody>
          <a:bodyPr/>
          <a:lstStyle/>
          <a:p>
            <a:r>
              <a:rPr lang="en-GB" dirty="0"/>
              <a:t>Personal statement</a:t>
            </a:r>
          </a:p>
        </p:txBody>
      </p:sp>
      <p:sp>
        <p:nvSpPr>
          <p:cNvPr id="3" name="Content Placeholder 2">
            <a:extLst>
              <a:ext uri="{FF2B5EF4-FFF2-40B4-BE49-F238E27FC236}">
                <a16:creationId xmlns:a16="http://schemas.microsoft.com/office/drawing/2014/main" id="{8E5DABFD-EB71-45DF-8077-F41396BEE409}"/>
              </a:ext>
            </a:extLst>
          </p:cNvPr>
          <p:cNvSpPr>
            <a:spLocks noGrp="1"/>
          </p:cNvSpPr>
          <p:nvPr>
            <p:ph idx="1"/>
          </p:nvPr>
        </p:nvSpPr>
        <p:spPr/>
        <p:txBody>
          <a:bodyPr/>
          <a:lstStyle/>
          <a:p>
            <a:pPr marL="0" indent="0">
              <a:buNone/>
            </a:pPr>
            <a:r>
              <a:rPr lang="en-GB" dirty="0"/>
              <a:t>Your personal statement should include the following: </a:t>
            </a:r>
          </a:p>
          <a:p>
            <a:pPr lvl="0"/>
            <a:r>
              <a:rPr lang="en-GB" dirty="0"/>
              <a:t>explain how you contributed to the team; what tasks you worked on; </a:t>
            </a:r>
          </a:p>
          <a:p>
            <a:pPr lvl="0"/>
            <a:r>
              <a:rPr lang="en-GB" dirty="0"/>
              <a:t>what you learned; and why you feel you contributed equitably to the team workload.</a:t>
            </a:r>
          </a:p>
          <a:p>
            <a:r>
              <a:rPr lang="en-GB" dirty="0"/>
              <a:t> </a:t>
            </a:r>
          </a:p>
          <a:p>
            <a:r>
              <a:rPr lang="en-GB" dirty="0"/>
              <a:t>The total number of words of the personal statement must not exceed 500 words. You will be penalised according to the Academic Regulations for Taught Provision if you exceed the size limit.</a:t>
            </a:r>
          </a:p>
          <a:p>
            <a:pPr marL="0" indent="0">
              <a:buNone/>
            </a:pPr>
            <a:endParaRPr lang="en-GB" dirty="0"/>
          </a:p>
        </p:txBody>
      </p:sp>
      <p:sp>
        <p:nvSpPr>
          <p:cNvPr id="4" name="Slide Number Placeholder 3">
            <a:extLst>
              <a:ext uri="{FF2B5EF4-FFF2-40B4-BE49-F238E27FC236}">
                <a16:creationId xmlns:a16="http://schemas.microsoft.com/office/drawing/2014/main" id="{6FF453F6-EB95-438B-AF4E-E8FEB0E54F96}"/>
              </a:ext>
            </a:extLst>
          </p:cNvPr>
          <p:cNvSpPr>
            <a:spLocks noGrp="1"/>
          </p:cNvSpPr>
          <p:nvPr>
            <p:ph type="sldNum" sz="quarter" idx="12"/>
          </p:nvPr>
        </p:nvSpPr>
        <p:spPr/>
        <p:txBody>
          <a:bodyPr/>
          <a:lstStyle/>
          <a:p>
            <a:fld id="{C24C3C9D-6F1A-4956-9A69-650EC14FCC85}" type="slidenum">
              <a:rPr lang="en-GB" smtClean="0"/>
              <a:t>14</a:t>
            </a:fld>
            <a:endParaRPr lang="en-GB"/>
          </a:p>
        </p:txBody>
      </p:sp>
    </p:spTree>
    <p:extLst>
      <p:ext uri="{BB962C8B-B14F-4D97-AF65-F5344CB8AC3E}">
        <p14:creationId xmlns:p14="http://schemas.microsoft.com/office/powerpoint/2010/main" val="3209504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Semester assignment was ….</a:t>
            </a:r>
          </a:p>
        </p:txBody>
      </p:sp>
      <p:sp>
        <p:nvSpPr>
          <p:cNvPr id="3" name="Content Placeholder 2"/>
          <p:cNvSpPr>
            <a:spLocks noGrp="1"/>
          </p:cNvSpPr>
          <p:nvPr>
            <p:ph idx="1"/>
          </p:nvPr>
        </p:nvSpPr>
        <p:spPr>
          <a:xfrm>
            <a:off x="838200" y="1825625"/>
            <a:ext cx="10515600" cy="4351338"/>
          </a:xfrm>
        </p:spPr>
        <p:txBody>
          <a:bodyPr>
            <a:normAutofit fontScale="92500" lnSpcReduction="20000"/>
          </a:bodyPr>
          <a:lstStyle/>
          <a:p>
            <a:pPr marL="0" indent="0">
              <a:buNone/>
            </a:pPr>
            <a:r>
              <a:rPr lang="en-US" b="1" dirty="0"/>
              <a:t>Implementation of Social-Media website using Local Storage</a:t>
            </a:r>
          </a:p>
          <a:p>
            <a:endParaRPr lang="en-US" dirty="0"/>
          </a:p>
          <a:p>
            <a:pPr marL="0" indent="0">
              <a:buNone/>
            </a:pPr>
            <a:r>
              <a:rPr lang="en-US" dirty="0"/>
              <a:t>Use cases of Local Storage:</a:t>
            </a:r>
          </a:p>
          <a:p>
            <a:pPr lvl="1"/>
            <a:r>
              <a:rPr lang="en-US" dirty="0"/>
              <a:t>Offline messages</a:t>
            </a:r>
          </a:p>
          <a:p>
            <a:pPr lvl="1"/>
            <a:r>
              <a:rPr lang="en-US" dirty="0"/>
              <a:t>Offline friend list/ contact list</a:t>
            </a:r>
          </a:p>
          <a:p>
            <a:pPr lvl="1"/>
            <a:r>
              <a:rPr lang="en-US" dirty="0"/>
              <a:t>Offline pictures</a:t>
            </a:r>
          </a:p>
          <a:p>
            <a:pPr lvl="1"/>
            <a:r>
              <a:rPr lang="en-US" dirty="0"/>
              <a:t>Offline browsing</a:t>
            </a:r>
          </a:p>
          <a:p>
            <a:pPr lvl="1"/>
            <a:r>
              <a:rPr lang="en-US" dirty="0"/>
              <a:t>Storing login credential</a:t>
            </a:r>
          </a:p>
          <a:p>
            <a:pPr lvl="1"/>
            <a:r>
              <a:rPr lang="en-US" dirty="0"/>
              <a:t>Storing item names searched by user</a:t>
            </a:r>
          </a:p>
          <a:p>
            <a:pPr lvl="1"/>
            <a:r>
              <a:rPr lang="en-US" dirty="0" err="1"/>
              <a:t>Etc</a:t>
            </a:r>
            <a:endParaRPr lang="en-US" dirty="0"/>
          </a:p>
          <a:p>
            <a:pPr marL="0" indent="0">
              <a:buNone/>
            </a:pPr>
            <a:r>
              <a:rPr lang="en-US" dirty="0"/>
              <a:t>Also, to understand security vulnerabilities of local storages, first you need understand how data are stored locally. </a:t>
            </a:r>
          </a:p>
          <a:p>
            <a:endParaRPr lang="en-US" dirty="0"/>
          </a:p>
          <a:p>
            <a:endParaRPr lang="en-US" dirty="0"/>
          </a:p>
        </p:txBody>
      </p:sp>
      <p:sp>
        <p:nvSpPr>
          <p:cNvPr id="4" name="Slide Number Placeholder 3"/>
          <p:cNvSpPr>
            <a:spLocks noGrp="1"/>
          </p:cNvSpPr>
          <p:nvPr>
            <p:ph type="sldNum" sz="quarter" idx="12"/>
          </p:nvPr>
        </p:nvSpPr>
        <p:spPr/>
        <p:txBody>
          <a:bodyPr/>
          <a:lstStyle/>
          <a:p>
            <a:fld id="{C24C3C9D-6F1A-4956-9A69-650EC14FCC85}" type="slidenum">
              <a:rPr lang="en-GB" smtClean="0"/>
              <a:t>2</a:t>
            </a:fld>
            <a:endParaRPr lang="en-GB"/>
          </a:p>
        </p:txBody>
      </p:sp>
      <p:pic>
        <p:nvPicPr>
          <p:cNvPr id="1026" name="Picture 2" descr="Image result for server side languages cartoon">
            <a:extLst>
              <a:ext uri="{FF2B5EF4-FFF2-40B4-BE49-F238E27FC236}">
                <a16:creationId xmlns:a16="http://schemas.microsoft.com/office/drawing/2014/main" id="{B8DB4D64-4C34-45A6-ABC8-FFC7024750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9131" y="2921022"/>
            <a:ext cx="2555125" cy="1532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001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for the second Semester</a:t>
            </a:r>
          </a:p>
        </p:txBody>
      </p:sp>
      <p:sp>
        <p:nvSpPr>
          <p:cNvPr id="3" name="Content Placeholder 2"/>
          <p:cNvSpPr>
            <a:spLocks noGrp="1"/>
          </p:cNvSpPr>
          <p:nvPr>
            <p:ph idx="1"/>
          </p:nvPr>
        </p:nvSpPr>
        <p:spPr/>
        <p:txBody>
          <a:bodyPr/>
          <a:lstStyle/>
          <a:p>
            <a:pPr marL="0" indent="0">
              <a:buNone/>
            </a:pPr>
            <a:r>
              <a:rPr lang="en-US" b="1" dirty="0"/>
              <a:t>Implementation of Social-Media website using Server Storage and Server-side language</a:t>
            </a:r>
          </a:p>
          <a:p>
            <a:endParaRPr lang="en-US" dirty="0"/>
          </a:p>
          <a:p>
            <a:r>
              <a:rPr lang="en-US" dirty="0"/>
              <a:t>Build on your HTML, </a:t>
            </a:r>
            <a:r>
              <a:rPr lang="en-US" dirty="0" err="1"/>
              <a:t>Javascript</a:t>
            </a:r>
            <a:r>
              <a:rPr lang="en-US" dirty="0"/>
              <a:t> and CSS knowledge</a:t>
            </a:r>
          </a:p>
          <a:p>
            <a:r>
              <a:rPr lang="en-US" dirty="0"/>
              <a:t>Introduce server side languages; PHP and MySQL</a:t>
            </a:r>
          </a:p>
          <a:p>
            <a:r>
              <a:rPr lang="en-US" dirty="0"/>
              <a:t>Students form small coding teams</a:t>
            </a:r>
          </a:p>
          <a:p>
            <a:endParaRPr lang="en-US" dirty="0"/>
          </a:p>
          <a:p>
            <a:endParaRPr lang="en-US" dirty="0"/>
          </a:p>
        </p:txBody>
      </p:sp>
      <p:sp>
        <p:nvSpPr>
          <p:cNvPr id="4" name="Slide Number Placeholder 3"/>
          <p:cNvSpPr>
            <a:spLocks noGrp="1"/>
          </p:cNvSpPr>
          <p:nvPr>
            <p:ph type="sldNum" sz="quarter" idx="12"/>
          </p:nvPr>
        </p:nvSpPr>
        <p:spPr/>
        <p:txBody>
          <a:bodyPr/>
          <a:lstStyle/>
          <a:p>
            <a:fld id="{C24C3C9D-6F1A-4956-9A69-650EC14FCC85}" type="slidenum">
              <a:rPr lang="en-GB" smtClean="0"/>
              <a:t>3</a:t>
            </a:fld>
            <a:endParaRPr lang="en-GB"/>
          </a:p>
        </p:txBody>
      </p:sp>
    </p:spTree>
    <p:extLst>
      <p:ext uri="{BB962C8B-B14F-4D97-AF65-F5344CB8AC3E}">
        <p14:creationId xmlns:p14="http://schemas.microsoft.com/office/powerpoint/2010/main" val="4031718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F2C5A-0769-457C-9FDF-00A56F27BC66}"/>
              </a:ext>
            </a:extLst>
          </p:cNvPr>
          <p:cNvSpPr>
            <a:spLocks noGrp="1"/>
          </p:cNvSpPr>
          <p:nvPr>
            <p:ph type="title"/>
          </p:nvPr>
        </p:nvSpPr>
        <p:spPr>
          <a:xfrm>
            <a:off x="907676" y="472098"/>
            <a:ext cx="10515600" cy="1325563"/>
          </a:xfrm>
        </p:spPr>
        <p:txBody>
          <a:bodyPr>
            <a:normAutofit/>
          </a:bodyPr>
          <a:lstStyle/>
          <a:p>
            <a:r>
              <a:rPr lang="en-GB" sz="3600" b="1" dirty="0"/>
              <a:t>Assessment 2 - Implement the Assessment 1 features  using Server Side Languages</a:t>
            </a:r>
            <a:endParaRPr lang="en-GB" sz="3600" dirty="0"/>
          </a:p>
        </p:txBody>
      </p:sp>
      <p:sp>
        <p:nvSpPr>
          <p:cNvPr id="4" name="Slide Number Placeholder 3">
            <a:extLst>
              <a:ext uri="{FF2B5EF4-FFF2-40B4-BE49-F238E27FC236}">
                <a16:creationId xmlns:a16="http://schemas.microsoft.com/office/drawing/2014/main" id="{2073197F-ACB9-4924-831A-DB195A93C51D}"/>
              </a:ext>
            </a:extLst>
          </p:cNvPr>
          <p:cNvSpPr>
            <a:spLocks noGrp="1"/>
          </p:cNvSpPr>
          <p:nvPr>
            <p:ph type="sldNum" sz="quarter" idx="12"/>
          </p:nvPr>
        </p:nvSpPr>
        <p:spPr/>
        <p:txBody>
          <a:bodyPr/>
          <a:lstStyle/>
          <a:p>
            <a:fld id="{C24C3C9D-6F1A-4956-9A69-650EC14FCC85}" type="slidenum">
              <a:rPr lang="en-GB" smtClean="0"/>
              <a:t>4</a:t>
            </a:fld>
            <a:endParaRPr lang="en-GB"/>
          </a:p>
        </p:txBody>
      </p:sp>
      <p:sp>
        <p:nvSpPr>
          <p:cNvPr id="5" name="Rectangle 4">
            <a:extLst>
              <a:ext uri="{FF2B5EF4-FFF2-40B4-BE49-F238E27FC236}">
                <a16:creationId xmlns:a16="http://schemas.microsoft.com/office/drawing/2014/main" id="{32AF44CE-FA74-4D2B-ACC4-2FB8708061D2}"/>
              </a:ext>
            </a:extLst>
          </p:cNvPr>
          <p:cNvSpPr/>
          <p:nvPr/>
        </p:nvSpPr>
        <p:spPr>
          <a:xfrm>
            <a:off x="2250831" y="1690688"/>
            <a:ext cx="7891975" cy="48789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solidFill>
                <a:schemeClr val="tx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2335957D-7D34-495D-8AB3-33F082EF8754}"/>
              </a:ext>
            </a:extLst>
          </p:cNvPr>
          <p:cNvPicPr>
            <a:picLocks noChangeAspect="1"/>
          </p:cNvPicPr>
          <p:nvPr/>
        </p:nvPicPr>
        <p:blipFill>
          <a:blip r:embed="rId2"/>
          <a:stretch>
            <a:fillRect/>
          </a:stretch>
        </p:blipFill>
        <p:spPr>
          <a:xfrm>
            <a:off x="570679" y="3518205"/>
            <a:ext cx="737616" cy="962107"/>
          </a:xfrm>
          <a:prstGeom prst="rect">
            <a:avLst/>
          </a:prstGeom>
        </p:spPr>
      </p:pic>
      <p:sp>
        <p:nvSpPr>
          <p:cNvPr id="9" name="TextBox 8">
            <a:extLst>
              <a:ext uri="{FF2B5EF4-FFF2-40B4-BE49-F238E27FC236}">
                <a16:creationId xmlns:a16="http://schemas.microsoft.com/office/drawing/2014/main" id="{3D944804-80F7-4E6A-AEA5-A1B633D50DD8}"/>
              </a:ext>
            </a:extLst>
          </p:cNvPr>
          <p:cNvSpPr txBox="1"/>
          <p:nvPr/>
        </p:nvSpPr>
        <p:spPr>
          <a:xfrm>
            <a:off x="221132" y="4534542"/>
            <a:ext cx="1462195" cy="369332"/>
          </a:xfrm>
          <a:prstGeom prst="rect">
            <a:avLst/>
          </a:prstGeom>
          <a:noFill/>
        </p:spPr>
        <p:txBody>
          <a:bodyPr wrap="none" rtlCol="0">
            <a:spAutoFit/>
          </a:bodyPr>
          <a:lstStyle/>
          <a:p>
            <a:r>
              <a:rPr lang="en-GB" dirty="0"/>
              <a:t>website users</a:t>
            </a:r>
          </a:p>
        </p:txBody>
      </p:sp>
      <p:sp>
        <p:nvSpPr>
          <p:cNvPr id="11" name="Oval 10">
            <a:extLst>
              <a:ext uri="{FF2B5EF4-FFF2-40B4-BE49-F238E27FC236}">
                <a16:creationId xmlns:a16="http://schemas.microsoft.com/office/drawing/2014/main" id="{9EDEE92C-00D6-47B6-B452-6DD9727E9A02}"/>
              </a:ext>
            </a:extLst>
          </p:cNvPr>
          <p:cNvSpPr/>
          <p:nvPr/>
        </p:nvSpPr>
        <p:spPr>
          <a:xfrm>
            <a:off x="2969154" y="1868031"/>
            <a:ext cx="2334366" cy="81592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Register (create an account)</a:t>
            </a:r>
            <a:endParaRPr lang="en-GB" dirty="0"/>
          </a:p>
        </p:txBody>
      </p:sp>
      <p:sp>
        <p:nvSpPr>
          <p:cNvPr id="12" name="Oval 11">
            <a:extLst>
              <a:ext uri="{FF2B5EF4-FFF2-40B4-BE49-F238E27FC236}">
                <a16:creationId xmlns:a16="http://schemas.microsoft.com/office/drawing/2014/main" id="{E5575C5C-23C2-4553-9A4B-D69D40BB7EE0}"/>
              </a:ext>
            </a:extLst>
          </p:cNvPr>
          <p:cNvSpPr/>
          <p:nvPr/>
        </p:nvSpPr>
        <p:spPr>
          <a:xfrm>
            <a:off x="3548499" y="2861300"/>
            <a:ext cx="1289742" cy="62809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login</a:t>
            </a:r>
            <a:endParaRPr lang="en-GB" dirty="0"/>
          </a:p>
        </p:txBody>
      </p:sp>
      <p:sp>
        <p:nvSpPr>
          <p:cNvPr id="13" name="Oval 12">
            <a:extLst>
              <a:ext uri="{FF2B5EF4-FFF2-40B4-BE49-F238E27FC236}">
                <a16:creationId xmlns:a16="http://schemas.microsoft.com/office/drawing/2014/main" id="{96E72ABA-A112-470D-8A9C-8A6D80B44D0D}"/>
              </a:ext>
            </a:extLst>
          </p:cNvPr>
          <p:cNvSpPr/>
          <p:nvPr/>
        </p:nvSpPr>
        <p:spPr>
          <a:xfrm>
            <a:off x="3138954" y="3732353"/>
            <a:ext cx="2108833" cy="62809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Create wall posts …..</a:t>
            </a:r>
          </a:p>
        </p:txBody>
      </p:sp>
      <p:sp>
        <p:nvSpPr>
          <p:cNvPr id="14" name="Oval 13">
            <a:extLst>
              <a:ext uri="{FF2B5EF4-FFF2-40B4-BE49-F238E27FC236}">
                <a16:creationId xmlns:a16="http://schemas.microsoft.com/office/drawing/2014/main" id="{2EC8D62F-4695-4A06-A840-C88A79B37CB2}"/>
              </a:ext>
            </a:extLst>
          </p:cNvPr>
          <p:cNvSpPr/>
          <p:nvPr/>
        </p:nvSpPr>
        <p:spPr>
          <a:xfrm>
            <a:off x="2614196" y="4562128"/>
            <a:ext cx="3481804" cy="62809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Send/ receive messages</a:t>
            </a:r>
          </a:p>
        </p:txBody>
      </p:sp>
      <p:sp>
        <p:nvSpPr>
          <p:cNvPr id="15" name="Oval 14">
            <a:extLst>
              <a:ext uri="{FF2B5EF4-FFF2-40B4-BE49-F238E27FC236}">
                <a16:creationId xmlns:a16="http://schemas.microsoft.com/office/drawing/2014/main" id="{1F23656B-EEDC-4EBE-8EF8-6680E8FC01C6}"/>
              </a:ext>
            </a:extLst>
          </p:cNvPr>
          <p:cNvSpPr/>
          <p:nvPr/>
        </p:nvSpPr>
        <p:spPr>
          <a:xfrm>
            <a:off x="2678698" y="5417406"/>
            <a:ext cx="3352799" cy="9475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Block/ unblock and report friends ….</a:t>
            </a:r>
          </a:p>
        </p:txBody>
      </p:sp>
      <p:sp>
        <p:nvSpPr>
          <p:cNvPr id="16" name="Oval 15">
            <a:extLst>
              <a:ext uri="{FF2B5EF4-FFF2-40B4-BE49-F238E27FC236}">
                <a16:creationId xmlns:a16="http://schemas.microsoft.com/office/drawing/2014/main" id="{C6CB2BE4-C1DD-4D49-A7A5-A3CDF2BFD9EE}"/>
              </a:ext>
            </a:extLst>
          </p:cNvPr>
          <p:cNvSpPr/>
          <p:nvPr/>
        </p:nvSpPr>
        <p:spPr>
          <a:xfrm>
            <a:off x="6096000" y="1783098"/>
            <a:ext cx="3750050" cy="10983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Login to the system</a:t>
            </a:r>
          </a:p>
        </p:txBody>
      </p:sp>
      <p:sp>
        <p:nvSpPr>
          <p:cNvPr id="17" name="Oval 16">
            <a:extLst>
              <a:ext uri="{FF2B5EF4-FFF2-40B4-BE49-F238E27FC236}">
                <a16:creationId xmlns:a16="http://schemas.microsoft.com/office/drawing/2014/main" id="{63AD894A-A9F9-4294-A998-F494BC2EFD5B}"/>
              </a:ext>
            </a:extLst>
          </p:cNvPr>
          <p:cNvSpPr/>
          <p:nvPr/>
        </p:nvSpPr>
        <p:spPr>
          <a:xfrm>
            <a:off x="7089988" y="3097469"/>
            <a:ext cx="1604367" cy="62809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Delete any user</a:t>
            </a:r>
            <a:endParaRPr lang="en-GB" dirty="0"/>
          </a:p>
        </p:txBody>
      </p:sp>
      <p:sp>
        <p:nvSpPr>
          <p:cNvPr id="18" name="Oval 17">
            <a:extLst>
              <a:ext uri="{FF2B5EF4-FFF2-40B4-BE49-F238E27FC236}">
                <a16:creationId xmlns:a16="http://schemas.microsoft.com/office/drawing/2014/main" id="{3EE7AE41-62C7-466B-ACC3-6D993ABD8B60}"/>
              </a:ext>
            </a:extLst>
          </p:cNvPr>
          <p:cNvSpPr/>
          <p:nvPr/>
        </p:nvSpPr>
        <p:spPr>
          <a:xfrm>
            <a:off x="6096000" y="3826934"/>
            <a:ext cx="3750050" cy="12241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View a report that shows number of posts made by Website users ….</a:t>
            </a:r>
          </a:p>
        </p:txBody>
      </p:sp>
      <p:sp>
        <p:nvSpPr>
          <p:cNvPr id="19" name="Oval 18">
            <a:extLst>
              <a:ext uri="{FF2B5EF4-FFF2-40B4-BE49-F238E27FC236}">
                <a16:creationId xmlns:a16="http://schemas.microsoft.com/office/drawing/2014/main" id="{EA3AB6CC-DC4F-450A-A7F5-C10DC450B1A6}"/>
              </a:ext>
            </a:extLst>
          </p:cNvPr>
          <p:cNvSpPr/>
          <p:nvPr/>
        </p:nvSpPr>
        <p:spPr>
          <a:xfrm>
            <a:off x="6617089" y="5276015"/>
            <a:ext cx="2941983" cy="10142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View all reports made by Website users ….</a:t>
            </a:r>
          </a:p>
        </p:txBody>
      </p:sp>
      <p:pic>
        <p:nvPicPr>
          <p:cNvPr id="20" name="Picture 19">
            <a:extLst>
              <a:ext uri="{FF2B5EF4-FFF2-40B4-BE49-F238E27FC236}">
                <a16:creationId xmlns:a16="http://schemas.microsoft.com/office/drawing/2014/main" id="{1285F4F5-49D5-4BFF-9BF5-0C526BF52029}"/>
              </a:ext>
            </a:extLst>
          </p:cNvPr>
          <p:cNvPicPr>
            <a:picLocks noChangeAspect="1"/>
          </p:cNvPicPr>
          <p:nvPr/>
        </p:nvPicPr>
        <p:blipFill>
          <a:blip r:embed="rId2"/>
          <a:stretch>
            <a:fillRect/>
          </a:stretch>
        </p:blipFill>
        <p:spPr>
          <a:xfrm>
            <a:off x="11013634" y="3224629"/>
            <a:ext cx="737616" cy="962107"/>
          </a:xfrm>
          <a:prstGeom prst="rect">
            <a:avLst/>
          </a:prstGeom>
        </p:spPr>
      </p:pic>
      <p:sp>
        <p:nvSpPr>
          <p:cNvPr id="21" name="TextBox 20">
            <a:extLst>
              <a:ext uri="{FF2B5EF4-FFF2-40B4-BE49-F238E27FC236}">
                <a16:creationId xmlns:a16="http://schemas.microsoft.com/office/drawing/2014/main" id="{A4F01444-BC39-4798-826B-276F477DFA0D}"/>
              </a:ext>
            </a:extLst>
          </p:cNvPr>
          <p:cNvSpPr txBox="1"/>
          <p:nvPr/>
        </p:nvSpPr>
        <p:spPr>
          <a:xfrm>
            <a:off x="10681855" y="4294555"/>
            <a:ext cx="1476238" cy="369332"/>
          </a:xfrm>
          <a:prstGeom prst="rect">
            <a:avLst/>
          </a:prstGeom>
          <a:noFill/>
        </p:spPr>
        <p:txBody>
          <a:bodyPr wrap="none" rtlCol="0">
            <a:spAutoFit/>
          </a:bodyPr>
          <a:lstStyle/>
          <a:p>
            <a:r>
              <a:rPr lang="en-GB" dirty="0"/>
              <a:t>Administrator</a:t>
            </a:r>
          </a:p>
        </p:txBody>
      </p:sp>
      <p:cxnSp>
        <p:nvCxnSpPr>
          <p:cNvPr id="23" name="Straight Arrow Connector 22">
            <a:extLst>
              <a:ext uri="{FF2B5EF4-FFF2-40B4-BE49-F238E27FC236}">
                <a16:creationId xmlns:a16="http://schemas.microsoft.com/office/drawing/2014/main" id="{72B08225-8631-4CD1-B76D-09AD602BD59D}"/>
              </a:ext>
            </a:extLst>
          </p:cNvPr>
          <p:cNvCxnSpPr/>
          <p:nvPr/>
        </p:nvCxnSpPr>
        <p:spPr>
          <a:xfrm flipV="1">
            <a:off x="1307123" y="2438400"/>
            <a:ext cx="1662031" cy="1293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AEA3A89E-5A0C-44BB-817B-442D75A3407B}"/>
              </a:ext>
            </a:extLst>
          </p:cNvPr>
          <p:cNvCxnSpPr>
            <a:cxnSpLocks/>
          </p:cNvCxnSpPr>
          <p:nvPr/>
        </p:nvCxnSpPr>
        <p:spPr>
          <a:xfrm flipV="1">
            <a:off x="1307123" y="3263838"/>
            <a:ext cx="2125190" cy="563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65DCEE41-CFDE-435A-AE64-4A6E8722F189}"/>
              </a:ext>
            </a:extLst>
          </p:cNvPr>
          <p:cNvCxnSpPr>
            <a:cxnSpLocks/>
          </p:cNvCxnSpPr>
          <p:nvPr/>
        </p:nvCxnSpPr>
        <p:spPr>
          <a:xfrm>
            <a:off x="1325492" y="3977911"/>
            <a:ext cx="1684149" cy="68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2BBBF0CC-64E7-46A0-BC0A-150E737AC7F1}"/>
              </a:ext>
            </a:extLst>
          </p:cNvPr>
          <p:cNvCxnSpPr>
            <a:cxnSpLocks/>
          </p:cNvCxnSpPr>
          <p:nvPr/>
        </p:nvCxnSpPr>
        <p:spPr>
          <a:xfrm>
            <a:off x="1325492" y="4175434"/>
            <a:ext cx="1184618" cy="6234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CB887A9A-1628-4E24-8E98-54A524269BA2}"/>
              </a:ext>
            </a:extLst>
          </p:cNvPr>
          <p:cNvCxnSpPr>
            <a:cxnSpLocks/>
          </p:cNvCxnSpPr>
          <p:nvPr/>
        </p:nvCxnSpPr>
        <p:spPr>
          <a:xfrm>
            <a:off x="1325492" y="4334948"/>
            <a:ext cx="1236753" cy="14481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7A81F7D4-4C5A-431B-92E1-C193D8FDE3AB}"/>
              </a:ext>
            </a:extLst>
          </p:cNvPr>
          <p:cNvCxnSpPr>
            <a:cxnSpLocks/>
            <a:endCxn id="16" idx="6"/>
          </p:cNvCxnSpPr>
          <p:nvPr/>
        </p:nvCxnSpPr>
        <p:spPr>
          <a:xfrm flipH="1" flipV="1">
            <a:off x="9846050" y="2332289"/>
            <a:ext cx="1257759" cy="11631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21AC157B-EC31-4AF9-9F4C-6D3A85C6357C}"/>
              </a:ext>
            </a:extLst>
          </p:cNvPr>
          <p:cNvCxnSpPr>
            <a:cxnSpLocks/>
          </p:cNvCxnSpPr>
          <p:nvPr/>
        </p:nvCxnSpPr>
        <p:spPr>
          <a:xfrm flipH="1" flipV="1">
            <a:off x="8905462" y="3518206"/>
            <a:ext cx="1955667" cy="274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39689923-78DF-44D3-8CB7-D3D42EFA7BDD}"/>
              </a:ext>
            </a:extLst>
          </p:cNvPr>
          <p:cNvCxnSpPr>
            <a:cxnSpLocks/>
          </p:cNvCxnSpPr>
          <p:nvPr/>
        </p:nvCxnSpPr>
        <p:spPr>
          <a:xfrm flipH="1">
            <a:off x="9917291" y="4186736"/>
            <a:ext cx="943838" cy="375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95DAB8A8-B750-48CA-9D9E-D4D38DCE319C}"/>
              </a:ext>
            </a:extLst>
          </p:cNvPr>
          <p:cNvCxnSpPr>
            <a:cxnSpLocks/>
          </p:cNvCxnSpPr>
          <p:nvPr/>
        </p:nvCxnSpPr>
        <p:spPr>
          <a:xfrm flipH="1">
            <a:off x="9629756" y="4686702"/>
            <a:ext cx="1438389" cy="932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7419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ppt_x"/>
                                          </p:val>
                                        </p:tav>
                                        <p:tav tm="100000">
                                          <p:val>
                                            <p:strVal val="#ppt_x"/>
                                          </p:val>
                                        </p:tav>
                                      </p:tavLst>
                                    </p:anim>
                                    <p:anim calcmode="lin" valueType="num">
                                      <p:cBhvr additive="base">
                                        <p:cTn id="48" dur="500" fill="hold"/>
                                        <p:tgtEl>
                                          <p:spTgt spid="3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anim calcmode="lin" valueType="num">
                                      <p:cBhvr additive="base">
                                        <p:cTn id="61" dur="500" fill="hold"/>
                                        <p:tgtEl>
                                          <p:spTgt spid="33"/>
                                        </p:tgtEl>
                                        <p:attrNameLst>
                                          <p:attrName>ppt_x</p:attrName>
                                        </p:attrNameLst>
                                      </p:cBhvr>
                                      <p:tavLst>
                                        <p:tav tm="0">
                                          <p:val>
                                            <p:strVal val="#ppt_x"/>
                                          </p:val>
                                        </p:tav>
                                        <p:tav tm="100000">
                                          <p:val>
                                            <p:strVal val="#ppt_x"/>
                                          </p:val>
                                        </p:tav>
                                      </p:tavLst>
                                    </p:anim>
                                    <p:anim calcmode="lin" valueType="num">
                                      <p:cBhvr additive="base">
                                        <p:cTn id="6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anim calcmode="lin" valueType="num">
                                      <p:cBhvr additive="base">
                                        <p:cTn id="71" dur="500" fill="hold"/>
                                        <p:tgtEl>
                                          <p:spTgt spid="36"/>
                                        </p:tgtEl>
                                        <p:attrNameLst>
                                          <p:attrName>ppt_x</p:attrName>
                                        </p:attrNameLst>
                                      </p:cBhvr>
                                      <p:tavLst>
                                        <p:tav tm="0">
                                          <p:val>
                                            <p:strVal val="#ppt_x"/>
                                          </p:val>
                                        </p:tav>
                                        <p:tav tm="100000">
                                          <p:val>
                                            <p:strVal val="#ppt_x"/>
                                          </p:val>
                                        </p:tav>
                                      </p:tavLst>
                                    </p:anim>
                                    <p:anim calcmode="lin" valueType="num">
                                      <p:cBhvr additive="base">
                                        <p:cTn id="7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additive="base">
                                        <p:cTn id="77" dur="500" fill="hold"/>
                                        <p:tgtEl>
                                          <p:spTgt spid="18"/>
                                        </p:tgtEl>
                                        <p:attrNameLst>
                                          <p:attrName>ppt_x</p:attrName>
                                        </p:attrNameLst>
                                      </p:cBhvr>
                                      <p:tavLst>
                                        <p:tav tm="0">
                                          <p:val>
                                            <p:strVal val="#ppt_x"/>
                                          </p:val>
                                        </p:tav>
                                        <p:tav tm="100000">
                                          <p:val>
                                            <p:strVal val="#ppt_x"/>
                                          </p:val>
                                        </p:tav>
                                      </p:tavLst>
                                    </p:anim>
                                    <p:anim calcmode="lin" valueType="num">
                                      <p:cBhvr additive="base">
                                        <p:cTn id="78" dur="500" fill="hold"/>
                                        <p:tgtEl>
                                          <p:spTgt spid="18"/>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40"/>
                                        </p:tgtEl>
                                        <p:attrNameLst>
                                          <p:attrName>style.visibility</p:attrName>
                                        </p:attrNameLst>
                                      </p:cBhvr>
                                      <p:to>
                                        <p:strVal val="visible"/>
                                      </p:to>
                                    </p:set>
                                    <p:anim calcmode="lin" valueType="num">
                                      <p:cBhvr additive="base">
                                        <p:cTn id="81" dur="500" fill="hold"/>
                                        <p:tgtEl>
                                          <p:spTgt spid="40"/>
                                        </p:tgtEl>
                                        <p:attrNameLst>
                                          <p:attrName>ppt_x</p:attrName>
                                        </p:attrNameLst>
                                      </p:cBhvr>
                                      <p:tavLst>
                                        <p:tav tm="0">
                                          <p:val>
                                            <p:strVal val="#ppt_x"/>
                                          </p:val>
                                        </p:tav>
                                        <p:tav tm="100000">
                                          <p:val>
                                            <p:strVal val="#ppt_x"/>
                                          </p:val>
                                        </p:tav>
                                      </p:tavLst>
                                    </p:anim>
                                    <p:anim calcmode="lin" valueType="num">
                                      <p:cBhvr additive="base">
                                        <p:cTn id="8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9"/>
                                        </p:tgtEl>
                                        <p:attrNameLst>
                                          <p:attrName>style.visibility</p:attrName>
                                        </p:attrNameLst>
                                      </p:cBhvr>
                                      <p:to>
                                        <p:strVal val="visible"/>
                                      </p:to>
                                    </p:set>
                                    <p:anim calcmode="lin" valueType="num">
                                      <p:cBhvr additive="base">
                                        <p:cTn id="87" dur="500" fill="hold"/>
                                        <p:tgtEl>
                                          <p:spTgt spid="19"/>
                                        </p:tgtEl>
                                        <p:attrNameLst>
                                          <p:attrName>ppt_x</p:attrName>
                                        </p:attrNameLst>
                                      </p:cBhvr>
                                      <p:tavLst>
                                        <p:tav tm="0">
                                          <p:val>
                                            <p:strVal val="#ppt_x"/>
                                          </p:val>
                                        </p:tav>
                                        <p:tav tm="100000">
                                          <p:val>
                                            <p:strVal val="#ppt_x"/>
                                          </p:val>
                                        </p:tav>
                                      </p:tavLst>
                                    </p:anim>
                                    <p:anim calcmode="lin" valueType="num">
                                      <p:cBhvr additive="base">
                                        <p:cTn id="88" dur="500" fill="hold"/>
                                        <p:tgtEl>
                                          <p:spTgt spid="19"/>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43"/>
                                        </p:tgtEl>
                                        <p:attrNameLst>
                                          <p:attrName>style.visibility</p:attrName>
                                        </p:attrNameLst>
                                      </p:cBhvr>
                                      <p:to>
                                        <p:strVal val="visible"/>
                                      </p:to>
                                    </p:set>
                                    <p:anim calcmode="lin" valueType="num">
                                      <p:cBhvr additive="base">
                                        <p:cTn id="91" dur="500" fill="hold"/>
                                        <p:tgtEl>
                                          <p:spTgt spid="43"/>
                                        </p:tgtEl>
                                        <p:attrNameLst>
                                          <p:attrName>ppt_x</p:attrName>
                                        </p:attrNameLst>
                                      </p:cBhvr>
                                      <p:tavLst>
                                        <p:tav tm="0">
                                          <p:val>
                                            <p:strVal val="#ppt_x"/>
                                          </p:val>
                                        </p:tav>
                                        <p:tav tm="100000">
                                          <p:val>
                                            <p:strVal val="#ppt_x"/>
                                          </p:val>
                                        </p:tav>
                                      </p:tavLst>
                                    </p:anim>
                                    <p:anim calcmode="lin" valueType="num">
                                      <p:cBhvr additive="base">
                                        <p:cTn id="92"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9448"/>
            <a:ext cx="10515600" cy="1325563"/>
          </a:xfrm>
        </p:spPr>
        <p:txBody>
          <a:bodyPr/>
          <a:lstStyle/>
          <a:p>
            <a:r>
              <a:rPr lang="en-US" dirty="0"/>
              <a:t>Some additional features: </a:t>
            </a:r>
          </a:p>
        </p:txBody>
      </p:sp>
      <p:sp>
        <p:nvSpPr>
          <p:cNvPr id="3" name="Content Placeholder 2"/>
          <p:cNvSpPr>
            <a:spLocks noGrp="1"/>
          </p:cNvSpPr>
          <p:nvPr>
            <p:ph idx="1"/>
          </p:nvPr>
        </p:nvSpPr>
        <p:spPr>
          <a:xfrm>
            <a:off x="838200" y="2187574"/>
            <a:ext cx="10515600" cy="4351338"/>
          </a:xfrm>
        </p:spPr>
        <p:txBody>
          <a:bodyPr>
            <a:normAutofit/>
          </a:bodyPr>
          <a:lstStyle/>
          <a:p>
            <a:pPr marL="0" indent="0">
              <a:buNone/>
            </a:pPr>
            <a:r>
              <a:rPr lang="en-GB" b="1" dirty="0"/>
              <a:t>The following additional features should also be included:</a:t>
            </a:r>
            <a:endParaRPr lang="en-GB" dirty="0"/>
          </a:p>
          <a:p>
            <a:pPr lvl="0"/>
            <a:r>
              <a:rPr lang="en-GB" dirty="0"/>
              <a:t>Marketplace (such as eBay) advertisements will appear on social media website pages. </a:t>
            </a:r>
          </a:p>
          <a:p>
            <a:pPr lvl="0"/>
            <a:r>
              <a:rPr lang="en-GB" dirty="0"/>
              <a:t>Administrators can view heat map of social media posts locations in a google map</a:t>
            </a:r>
          </a:p>
          <a:p>
            <a:pPr lvl="0"/>
            <a:r>
              <a:rPr lang="en-GB" dirty="0"/>
              <a:t>Social media users can deactivate their account </a:t>
            </a:r>
          </a:p>
          <a:p>
            <a:r>
              <a:rPr lang="en-GB" dirty="0"/>
              <a:t>Social media users can create event (such as party, function etc), invite friends and see which friends are gathering</a:t>
            </a:r>
            <a:endParaRPr lang="en-US" dirty="0"/>
          </a:p>
        </p:txBody>
      </p:sp>
      <p:sp>
        <p:nvSpPr>
          <p:cNvPr id="4" name="Slide Number Placeholder 3"/>
          <p:cNvSpPr>
            <a:spLocks noGrp="1"/>
          </p:cNvSpPr>
          <p:nvPr>
            <p:ph type="sldNum" sz="quarter" idx="12"/>
          </p:nvPr>
        </p:nvSpPr>
        <p:spPr/>
        <p:txBody>
          <a:bodyPr/>
          <a:lstStyle/>
          <a:p>
            <a:fld id="{C24C3C9D-6F1A-4956-9A69-650EC14FCC85}" type="slidenum">
              <a:rPr lang="en-GB" smtClean="0"/>
              <a:t>5</a:t>
            </a:fld>
            <a:endParaRPr lang="en-GB"/>
          </a:p>
        </p:txBody>
      </p:sp>
    </p:spTree>
    <p:extLst>
      <p:ext uri="{BB962C8B-B14F-4D97-AF65-F5344CB8AC3E}">
        <p14:creationId xmlns:p14="http://schemas.microsoft.com/office/powerpoint/2010/main" val="2054168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5B7B922-7E9E-4790-B3BB-361C6C91E95F}"/>
              </a:ext>
            </a:extLst>
          </p:cNvPr>
          <p:cNvPicPr>
            <a:picLocks noChangeAspect="1"/>
          </p:cNvPicPr>
          <p:nvPr/>
        </p:nvPicPr>
        <p:blipFill>
          <a:blip r:embed="rId2"/>
          <a:stretch>
            <a:fillRect/>
          </a:stretch>
        </p:blipFill>
        <p:spPr>
          <a:xfrm>
            <a:off x="964398" y="1800066"/>
            <a:ext cx="6707505" cy="4484374"/>
          </a:xfrm>
          <a:prstGeom prst="rect">
            <a:avLst/>
          </a:prstGeom>
        </p:spPr>
      </p:pic>
      <p:sp>
        <p:nvSpPr>
          <p:cNvPr id="2" name="Title 1">
            <a:extLst>
              <a:ext uri="{FF2B5EF4-FFF2-40B4-BE49-F238E27FC236}">
                <a16:creationId xmlns:a16="http://schemas.microsoft.com/office/drawing/2014/main" id="{957D8211-98F4-4BA5-8CE0-74F34607242F}"/>
              </a:ext>
            </a:extLst>
          </p:cNvPr>
          <p:cNvSpPr>
            <a:spLocks noGrp="1"/>
          </p:cNvSpPr>
          <p:nvPr>
            <p:ph type="title"/>
          </p:nvPr>
        </p:nvSpPr>
        <p:spPr>
          <a:xfrm>
            <a:off x="838200" y="628894"/>
            <a:ext cx="10515600" cy="1325563"/>
          </a:xfrm>
        </p:spPr>
        <p:txBody>
          <a:bodyPr/>
          <a:lstStyle/>
          <a:p>
            <a:r>
              <a:rPr lang="en-GB" dirty="0"/>
              <a:t>Recommended folder structure and consistent file name for the 2nd assignment</a:t>
            </a:r>
          </a:p>
        </p:txBody>
      </p:sp>
      <p:sp>
        <p:nvSpPr>
          <p:cNvPr id="4" name="Slide Number Placeholder 3">
            <a:extLst>
              <a:ext uri="{FF2B5EF4-FFF2-40B4-BE49-F238E27FC236}">
                <a16:creationId xmlns:a16="http://schemas.microsoft.com/office/drawing/2014/main" id="{7ECA5D09-DAB3-4445-A79E-EAC5E139AAF8}"/>
              </a:ext>
            </a:extLst>
          </p:cNvPr>
          <p:cNvSpPr>
            <a:spLocks noGrp="1"/>
          </p:cNvSpPr>
          <p:nvPr>
            <p:ph type="sldNum" sz="quarter" idx="12"/>
          </p:nvPr>
        </p:nvSpPr>
        <p:spPr/>
        <p:txBody>
          <a:bodyPr/>
          <a:lstStyle/>
          <a:p>
            <a:fld id="{C24C3C9D-6F1A-4956-9A69-650EC14FCC85}" type="slidenum">
              <a:rPr lang="en-GB" smtClean="0"/>
              <a:t>6</a:t>
            </a:fld>
            <a:endParaRPr lang="en-GB"/>
          </a:p>
        </p:txBody>
      </p:sp>
      <p:sp>
        <p:nvSpPr>
          <p:cNvPr id="6" name="TextBox 5">
            <a:extLst>
              <a:ext uri="{FF2B5EF4-FFF2-40B4-BE49-F238E27FC236}">
                <a16:creationId xmlns:a16="http://schemas.microsoft.com/office/drawing/2014/main" id="{63539855-EE26-4594-9F92-538D7DA85848}"/>
              </a:ext>
            </a:extLst>
          </p:cNvPr>
          <p:cNvSpPr txBox="1"/>
          <p:nvPr/>
        </p:nvSpPr>
        <p:spPr>
          <a:xfrm>
            <a:off x="6923210" y="4389828"/>
            <a:ext cx="4705327" cy="2585323"/>
          </a:xfrm>
          <a:prstGeom prst="rect">
            <a:avLst/>
          </a:prstGeom>
          <a:noFill/>
        </p:spPr>
        <p:txBody>
          <a:bodyPr wrap="none" rtlCol="0">
            <a:spAutoFit/>
          </a:bodyPr>
          <a:lstStyle/>
          <a:p>
            <a:r>
              <a:rPr lang="en-GB" dirty="0"/>
              <a:t>Each folder should have the following four files :</a:t>
            </a:r>
          </a:p>
          <a:p>
            <a:endParaRPr lang="en-GB" dirty="0"/>
          </a:p>
          <a:p>
            <a:pPr marL="285750" indent="-285750">
              <a:buFont typeface="Arial" panose="020B0604020202020204" pitchFamily="34" charset="0"/>
              <a:buChar char="•"/>
            </a:pPr>
            <a:r>
              <a:rPr lang="en-GB" dirty="0"/>
              <a:t>&lt;</a:t>
            </a:r>
            <a:r>
              <a:rPr lang="en-GB" dirty="0" err="1"/>
              <a:t>FolderName</a:t>
            </a:r>
            <a:r>
              <a:rPr lang="en-GB" dirty="0"/>
              <a:t>&gt;.</a:t>
            </a:r>
            <a:r>
              <a:rPr lang="en-GB" dirty="0" err="1"/>
              <a:t>css</a:t>
            </a:r>
            <a:endParaRPr lang="en-GB" dirty="0"/>
          </a:p>
          <a:p>
            <a:pPr marL="285750" indent="-285750">
              <a:buFont typeface="Arial" panose="020B0604020202020204" pitchFamily="34" charset="0"/>
              <a:buChar char="•"/>
            </a:pPr>
            <a:r>
              <a:rPr lang="en-GB" dirty="0"/>
              <a:t>&lt;</a:t>
            </a:r>
            <a:r>
              <a:rPr lang="en-GB" dirty="0" err="1"/>
              <a:t>FolderName</a:t>
            </a:r>
            <a:r>
              <a:rPr lang="en-GB" dirty="0"/>
              <a:t>&gt;.html</a:t>
            </a:r>
          </a:p>
          <a:p>
            <a:pPr marL="285750" indent="-285750">
              <a:buFont typeface="Arial" panose="020B0604020202020204" pitchFamily="34" charset="0"/>
              <a:buChar char="•"/>
            </a:pPr>
            <a:r>
              <a:rPr lang="en-GB" dirty="0"/>
              <a:t>&lt;</a:t>
            </a:r>
            <a:r>
              <a:rPr lang="en-GB" dirty="0" err="1"/>
              <a:t>FolderName</a:t>
            </a:r>
            <a:r>
              <a:rPr lang="en-GB" dirty="0"/>
              <a:t>&gt;.</a:t>
            </a:r>
            <a:r>
              <a:rPr lang="en-GB" dirty="0" err="1"/>
              <a:t>js</a:t>
            </a:r>
            <a:r>
              <a:rPr lang="en-GB" dirty="0"/>
              <a:t> – for event handling</a:t>
            </a:r>
          </a:p>
          <a:p>
            <a:pPr marL="285750" indent="-285750">
              <a:buFont typeface="Arial" panose="020B0604020202020204" pitchFamily="34" charset="0"/>
              <a:buChar char="•"/>
            </a:pPr>
            <a:r>
              <a:rPr lang="en-GB" dirty="0">
                <a:solidFill>
                  <a:schemeClr val="bg1">
                    <a:lumMod val="50000"/>
                  </a:schemeClr>
                </a:solidFill>
              </a:rPr>
              <a:t>&lt;</a:t>
            </a:r>
            <a:r>
              <a:rPr lang="en-GB" dirty="0" err="1">
                <a:solidFill>
                  <a:schemeClr val="bg1">
                    <a:lumMod val="50000"/>
                  </a:schemeClr>
                </a:solidFill>
              </a:rPr>
              <a:t>FolderName</a:t>
            </a:r>
            <a:r>
              <a:rPr lang="en-GB" dirty="0">
                <a:solidFill>
                  <a:schemeClr val="bg1">
                    <a:lumMod val="50000"/>
                  </a:schemeClr>
                </a:solidFill>
              </a:rPr>
              <a:t>&gt;</a:t>
            </a:r>
            <a:r>
              <a:rPr lang="en-GB" dirty="0" err="1">
                <a:solidFill>
                  <a:schemeClr val="bg1">
                    <a:lumMod val="50000"/>
                  </a:schemeClr>
                </a:solidFill>
              </a:rPr>
              <a:t>DAO.js</a:t>
            </a:r>
            <a:r>
              <a:rPr lang="en-GB" dirty="0">
                <a:solidFill>
                  <a:schemeClr val="bg1">
                    <a:lumMod val="50000"/>
                  </a:schemeClr>
                </a:solidFill>
              </a:rPr>
              <a:t> = Data Access Object</a:t>
            </a:r>
          </a:p>
          <a:p>
            <a:pPr marL="285750" indent="-285750">
              <a:buFont typeface="Arial" panose="020B0604020202020204" pitchFamily="34" charset="0"/>
              <a:buChar char="•"/>
            </a:pPr>
            <a:r>
              <a:rPr lang="en-GB" dirty="0"/>
              <a:t>&lt;</a:t>
            </a:r>
            <a:r>
              <a:rPr lang="en-GB" dirty="0" err="1"/>
              <a:t>FolderName</a:t>
            </a:r>
            <a:r>
              <a:rPr lang="en-GB" dirty="0"/>
              <a:t>&gt;</a:t>
            </a:r>
            <a:r>
              <a:rPr lang="en-GB" dirty="0" err="1"/>
              <a:t>DAO.php</a:t>
            </a:r>
            <a:r>
              <a:rPr lang="en-GB" dirty="0"/>
              <a:t> = Data Access Object</a:t>
            </a:r>
          </a:p>
          <a:p>
            <a:endParaRPr lang="en-GB" dirty="0"/>
          </a:p>
          <a:p>
            <a:r>
              <a:rPr lang="en-GB" dirty="0"/>
              <a:t> </a:t>
            </a:r>
          </a:p>
        </p:txBody>
      </p:sp>
      <p:sp>
        <p:nvSpPr>
          <p:cNvPr id="3" name="5-Point Star 2">
            <a:extLst>
              <a:ext uri="{FF2B5EF4-FFF2-40B4-BE49-F238E27FC236}">
                <a16:creationId xmlns:a16="http://schemas.microsoft.com/office/drawing/2014/main" id="{089EFD1F-5CFF-B645-B22D-FD6BEB9C555C}"/>
              </a:ext>
            </a:extLst>
          </p:cNvPr>
          <p:cNvSpPr/>
          <p:nvPr/>
        </p:nvSpPr>
        <p:spPr>
          <a:xfrm rot="174134">
            <a:off x="5450916" y="5368078"/>
            <a:ext cx="1444487" cy="1134993"/>
          </a:xfrm>
          <a:prstGeom prst="star5">
            <a:avLst>
              <a:gd name="adj" fmla="val 28454"/>
              <a:gd name="hf" fmla="val 105146"/>
              <a:gd name="vf" fmla="val 110557"/>
            </a:avLst>
          </a:prstGeom>
          <a:solidFill>
            <a:srgbClr val="FF0000">
              <a:alpha val="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rgbClr val="FF0000"/>
                </a:solidFill>
              </a:rPr>
              <a:t>CHANGE</a:t>
            </a:r>
            <a:endParaRPr lang="en-US" sz="800" dirty="0">
              <a:solidFill>
                <a:srgbClr val="FF0000"/>
              </a:solidFill>
            </a:endParaRPr>
          </a:p>
        </p:txBody>
      </p:sp>
      <p:sp>
        <p:nvSpPr>
          <p:cNvPr id="8" name="TextBox 7">
            <a:extLst>
              <a:ext uri="{FF2B5EF4-FFF2-40B4-BE49-F238E27FC236}">
                <a16:creationId xmlns:a16="http://schemas.microsoft.com/office/drawing/2014/main" id="{449A27F9-E838-454C-A375-9622E7AE6834}"/>
              </a:ext>
            </a:extLst>
          </p:cNvPr>
          <p:cNvSpPr txBox="1"/>
          <p:nvPr/>
        </p:nvSpPr>
        <p:spPr>
          <a:xfrm>
            <a:off x="4154433" y="6536809"/>
            <a:ext cx="4037452" cy="369332"/>
          </a:xfrm>
          <a:prstGeom prst="rect">
            <a:avLst/>
          </a:prstGeom>
          <a:noFill/>
        </p:spPr>
        <p:txBody>
          <a:bodyPr wrap="none" rtlCol="0">
            <a:spAutoFit/>
          </a:bodyPr>
          <a:lstStyle/>
          <a:p>
            <a:r>
              <a:rPr lang="en-GB" dirty="0"/>
              <a:t>We will use flogger example from week 4</a:t>
            </a:r>
          </a:p>
        </p:txBody>
      </p:sp>
    </p:spTree>
    <p:extLst>
      <p:ext uri="{BB962C8B-B14F-4D97-AF65-F5344CB8AC3E}">
        <p14:creationId xmlns:p14="http://schemas.microsoft.com/office/powerpoint/2010/main" val="192687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7C16E-A843-E04E-B373-29E25A7811F7}"/>
              </a:ext>
            </a:extLst>
          </p:cNvPr>
          <p:cNvSpPr>
            <a:spLocks noGrp="1"/>
          </p:cNvSpPr>
          <p:nvPr>
            <p:ph type="title"/>
          </p:nvPr>
        </p:nvSpPr>
        <p:spPr/>
        <p:txBody>
          <a:bodyPr/>
          <a:lstStyle/>
          <a:p>
            <a:r>
              <a:rPr lang="en-GB" dirty="0"/>
              <a:t>CT4009 Semester 2 Resources…</a:t>
            </a:r>
            <a:endParaRPr lang="en-US" dirty="0"/>
          </a:p>
        </p:txBody>
      </p:sp>
      <p:sp>
        <p:nvSpPr>
          <p:cNvPr id="3" name="Content Placeholder 2">
            <a:extLst>
              <a:ext uri="{FF2B5EF4-FFF2-40B4-BE49-F238E27FC236}">
                <a16:creationId xmlns:a16="http://schemas.microsoft.com/office/drawing/2014/main" id="{50818690-8654-064E-BD78-9D96AD580CE3}"/>
              </a:ext>
            </a:extLst>
          </p:cNvPr>
          <p:cNvSpPr>
            <a:spLocks noGrp="1"/>
          </p:cNvSpPr>
          <p:nvPr>
            <p:ph idx="1"/>
          </p:nvPr>
        </p:nvSpPr>
        <p:spPr/>
        <p:txBody>
          <a:bodyPr/>
          <a:lstStyle/>
          <a:p>
            <a:r>
              <a:rPr lang="en-GB" dirty="0">
                <a:hlinkClick r:id="rId2"/>
              </a:rPr>
              <a:t>https://glos-on-worldcat-org.glos.idm.oclc.org/oclc/951926621</a:t>
            </a:r>
            <a:r>
              <a:rPr lang="en-GB" dirty="0"/>
              <a:t> </a:t>
            </a:r>
            <a:endParaRPr lang="en-US" dirty="0"/>
          </a:p>
        </p:txBody>
      </p:sp>
      <p:sp>
        <p:nvSpPr>
          <p:cNvPr id="4" name="Slide Number Placeholder 3">
            <a:extLst>
              <a:ext uri="{FF2B5EF4-FFF2-40B4-BE49-F238E27FC236}">
                <a16:creationId xmlns:a16="http://schemas.microsoft.com/office/drawing/2014/main" id="{C327D73C-B28C-CB4B-A492-CAF8A82A07DD}"/>
              </a:ext>
            </a:extLst>
          </p:cNvPr>
          <p:cNvSpPr>
            <a:spLocks noGrp="1"/>
          </p:cNvSpPr>
          <p:nvPr>
            <p:ph type="sldNum" sz="quarter" idx="12"/>
          </p:nvPr>
        </p:nvSpPr>
        <p:spPr/>
        <p:txBody>
          <a:bodyPr/>
          <a:lstStyle/>
          <a:p>
            <a:fld id="{C24C3C9D-6F1A-4956-9A69-650EC14FCC85}" type="slidenum">
              <a:rPr lang="en-GB" smtClean="0"/>
              <a:t>7</a:t>
            </a:fld>
            <a:endParaRPr lang="en-GB"/>
          </a:p>
        </p:txBody>
      </p:sp>
      <p:pic>
        <p:nvPicPr>
          <p:cNvPr id="6" name="Picture 5">
            <a:extLst>
              <a:ext uri="{FF2B5EF4-FFF2-40B4-BE49-F238E27FC236}">
                <a16:creationId xmlns:a16="http://schemas.microsoft.com/office/drawing/2014/main" id="{4E1F8A41-35EF-E74C-AFF5-895FADD437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254" y="2376133"/>
            <a:ext cx="2285491" cy="2972680"/>
          </a:xfrm>
          <a:prstGeom prst="rect">
            <a:avLst/>
          </a:prstGeom>
        </p:spPr>
      </p:pic>
      <p:sp>
        <p:nvSpPr>
          <p:cNvPr id="7" name="TextBox 6">
            <a:extLst>
              <a:ext uri="{FF2B5EF4-FFF2-40B4-BE49-F238E27FC236}">
                <a16:creationId xmlns:a16="http://schemas.microsoft.com/office/drawing/2014/main" id="{09495D97-9C3D-424D-99F8-57E95B96FEB3}"/>
              </a:ext>
            </a:extLst>
          </p:cNvPr>
          <p:cNvSpPr txBox="1"/>
          <p:nvPr/>
        </p:nvSpPr>
        <p:spPr>
          <a:xfrm>
            <a:off x="7606045" y="5525550"/>
            <a:ext cx="3075907" cy="400110"/>
          </a:xfrm>
          <a:prstGeom prst="rect">
            <a:avLst/>
          </a:prstGeom>
          <a:noFill/>
        </p:spPr>
        <p:txBody>
          <a:bodyPr wrap="none" rtlCol="0">
            <a:spAutoFit/>
          </a:bodyPr>
          <a:lstStyle/>
          <a:p>
            <a:r>
              <a:rPr lang="en-GB" sz="2000" dirty="0"/>
              <a:t>LARRY ULLMAN 5</a:t>
            </a:r>
            <a:r>
              <a:rPr lang="en-GB" sz="2000" baseline="30000" dirty="0"/>
              <a:t>th</a:t>
            </a:r>
            <a:r>
              <a:rPr lang="en-GB" sz="2000" dirty="0"/>
              <a:t> EDITION</a:t>
            </a:r>
            <a:endParaRPr lang="en-US" sz="2000" dirty="0"/>
          </a:p>
        </p:txBody>
      </p:sp>
    </p:spTree>
    <p:extLst>
      <p:ext uri="{BB962C8B-B14F-4D97-AF65-F5344CB8AC3E}">
        <p14:creationId xmlns:p14="http://schemas.microsoft.com/office/powerpoint/2010/main" val="85732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Planning</a:t>
            </a:r>
            <a:r>
              <a:rPr lang="mr-IN" dirty="0"/>
              <a:t>…</a:t>
            </a:r>
            <a:endParaRPr lang="en-US" dirty="0"/>
          </a:p>
        </p:txBody>
      </p:sp>
      <p:sp>
        <p:nvSpPr>
          <p:cNvPr id="3" name="Content Placeholder 2"/>
          <p:cNvSpPr>
            <a:spLocks noGrp="1"/>
          </p:cNvSpPr>
          <p:nvPr>
            <p:ph idx="1"/>
          </p:nvPr>
        </p:nvSpPr>
        <p:spPr/>
        <p:txBody>
          <a:bodyPr>
            <a:normAutofit fontScale="92500"/>
          </a:bodyPr>
          <a:lstStyle/>
          <a:p>
            <a:r>
              <a:rPr lang="en-US" dirty="0"/>
              <a:t>Teams of two/three (recommended three) students </a:t>
            </a:r>
            <a:r>
              <a:rPr lang="mr-IN" dirty="0"/>
              <a:t>–</a:t>
            </a:r>
            <a:r>
              <a:rPr lang="en-US" dirty="0"/>
              <a:t> please choose by Next Monday the 21</a:t>
            </a:r>
            <a:r>
              <a:rPr lang="en-US" baseline="30000" dirty="0"/>
              <a:t>st</a:t>
            </a:r>
            <a:r>
              <a:rPr lang="en-US" dirty="0"/>
              <a:t> of January, 2019 and submit team details to Moodle!</a:t>
            </a:r>
          </a:p>
          <a:p>
            <a:endParaRPr lang="en-US" dirty="0"/>
          </a:p>
          <a:p>
            <a:endParaRPr lang="en-US" dirty="0"/>
          </a:p>
          <a:p>
            <a:r>
              <a:rPr lang="en-US" dirty="0"/>
              <a:t>Develop a project plan ensuring you effectively monitor and track the contribution of each team member.</a:t>
            </a:r>
          </a:p>
          <a:p>
            <a:r>
              <a:rPr lang="en-US" dirty="0"/>
              <a:t>Assignment 2 comprises 13 pages (Reuse the 9 HTML, </a:t>
            </a:r>
            <a:r>
              <a:rPr lang="en-US" dirty="0" err="1"/>
              <a:t>Javascript</a:t>
            </a:r>
            <a:r>
              <a:rPr lang="en-US" dirty="0"/>
              <a:t>, CSS from Assignment 1) </a:t>
            </a:r>
          </a:p>
          <a:p>
            <a:r>
              <a:rPr lang="en-US" dirty="0"/>
              <a:t>HTML, CSS, </a:t>
            </a:r>
            <a:r>
              <a:rPr lang="en-US" dirty="0" err="1"/>
              <a:t>Javascript</a:t>
            </a:r>
            <a:r>
              <a:rPr lang="en-US" dirty="0"/>
              <a:t>, PHP, MySQL, Google map and eBay API (as applicable).</a:t>
            </a:r>
          </a:p>
          <a:p>
            <a:endParaRPr lang="en-US" dirty="0"/>
          </a:p>
        </p:txBody>
      </p:sp>
      <p:sp>
        <p:nvSpPr>
          <p:cNvPr id="4" name="Slide Number Placeholder 3"/>
          <p:cNvSpPr>
            <a:spLocks noGrp="1"/>
          </p:cNvSpPr>
          <p:nvPr>
            <p:ph type="sldNum" sz="quarter" idx="12"/>
          </p:nvPr>
        </p:nvSpPr>
        <p:spPr/>
        <p:txBody>
          <a:bodyPr/>
          <a:lstStyle/>
          <a:p>
            <a:fld id="{C24C3C9D-6F1A-4956-9A69-650EC14FCC85}" type="slidenum">
              <a:rPr lang="en-GB" smtClean="0"/>
              <a:t>8</a:t>
            </a:fld>
            <a:endParaRPr lang="en-GB"/>
          </a:p>
        </p:txBody>
      </p:sp>
      <p:pic>
        <p:nvPicPr>
          <p:cNvPr id="5" name="Picture 4">
            <a:extLst>
              <a:ext uri="{FF2B5EF4-FFF2-40B4-BE49-F238E27FC236}">
                <a16:creationId xmlns:a16="http://schemas.microsoft.com/office/drawing/2014/main" id="{C5D08981-0B2F-4147-A784-19B7126F7792}"/>
              </a:ext>
            </a:extLst>
          </p:cNvPr>
          <p:cNvPicPr>
            <a:picLocks noChangeAspect="1"/>
          </p:cNvPicPr>
          <p:nvPr/>
        </p:nvPicPr>
        <p:blipFill>
          <a:blip r:embed="rId2"/>
          <a:stretch>
            <a:fillRect/>
          </a:stretch>
        </p:blipFill>
        <p:spPr>
          <a:xfrm>
            <a:off x="3623706" y="2664474"/>
            <a:ext cx="4641520" cy="847653"/>
          </a:xfrm>
          <a:prstGeom prst="rect">
            <a:avLst/>
          </a:prstGeom>
        </p:spPr>
      </p:pic>
    </p:spTree>
    <p:extLst>
      <p:ext uri="{BB962C8B-B14F-4D97-AF65-F5344CB8AC3E}">
        <p14:creationId xmlns:p14="http://schemas.microsoft.com/office/powerpoint/2010/main" val="1349258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Project Template</a:t>
            </a:r>
            <a:r>
              <a:rPr lang="mr-IN" dirty="0"/>
              <a:t>…</a:t>
            </a:r>
            <a:endParaRPr lang="en-US" dirty="0"/>
          </a:p>
        </p:txBody>
      </p:sp>
      <p:sp>
        <p:nvSpPr>
          <p:cNvPr id="4" name="Slide Number Placeholder 3"/>
          <p:cNvSpPr>
            <a:spLocks noGrp="1"/>
          </p:cNvSpPr>
          <p:nvPr>
            <p:ph type="sldNum" sz="quarter" idx="12"/>
          </p:nvPr>
        </p:nvSpPr>
        <p:spPr/>
        <p:txBody>
          <a:bodyPr/>
          <a:lstStyle/>
          <a:p>
            <a:fld id="{C24C3C9D-6F1A-4956-9A69-650EC14FCC85}" type="slidenum">
              <a:rPr lang="en-GB" smtClean="0"/>
              <a:t>9</a:t>
            </a:fld>
            <a:endParaRPr lang="en-GB"/>
          </a:p>
        </p:txBody>
      </p:sp>
      <p:graphicFrame>
        <p:nvGraphicFramePr>
          <p:cNvPr id="5" name="Table 4"/>
          <p:cNvGraphicFramePr>
            <a:graphicFrameLocks noGrp="1"/>
          </p:cNvGraphicFramePr>
          <p:nvPr>
            <p:extLst>
              <p:ext uri="{D42A27DB-BD31-4B8C-83A1-F6EECF244321}">
                <p14:modId xmlns:p14="http://schemas.microsoft.com/office/powerpoint/2010/main" val="257100787"/>
              </p:ext>
            </p:extLst>
          </p:nvPr>
        </p:nvGraphicFramePr>
        <p:xfrm>
          <a:off x="684180" y="1515590"/>
          <a:ext cx="10551268" cy="4188373"/>
        </p:xfrm>
        <a:graphic>
          <a:graphicData uri="http://schemas.openxmlformats.org/drawingml/2006/table">
            <a:tbl>
              <a:tblPr firstRow="1" bandRow="1">
                <a:tableStyleId>{5C22544A-7EE6-4342-B048-85BDC9FD1C3A}</a:tableStyleId>
              </a:tblPr>
              <a:tblGrid>
                <a:gridCol w="601461">
                  <a:extLst>
                    <a:ext uri="{9D8B030D-6E8A-4147-A177-3AD203B41FA5}">
                      <a16:colId xmlns:a16="http://schemas.microsoft.com/office/drawing/2014/main" val="20000"/>
                    </a:ext>
                  </a:extLst>
                </a:gridCol>
                <a:gridCol w="1614027">
                  <a:extLst>
                    <a:ext uri="{9D8B030D-6E8A-4147-A177-3AD203B41FA5}">
                      <a16:colId xmlns:a16="http://schemas.microsoft.com/office/drawing/2014/main" val="20001"/>
                    </a:ext>
                  </a:extLst>
                </a:gridCol>
                <a:gridCol w="1065045">
                  <a:extLst>
                    <a:ext uri="{9D8B030D-6E8A-4147-A177-3AD203B41FA5}">
                      <a16:colId xmlns:a16="http://schemas.microsoft.com/office/drawing/2014/main" val="20002"/>
                    </a:ext>
                  </a:extLst>
                </a:gridCol>
                <a:gridCol w="918322">
                  <a:extLst>
                    <a:ext uri="{9D8B030D-6E8A-4147-A177-3AD203B41FA5}">
                      <a16:colId xmlns:a16="http://schemas.microsoft.com/office/drawing/2014/main" val="20003"/>
                    </a:ext>
                  </a:extLst>
                </a:gridCol>
                <a:gridCol w="887964">
                  <a:extLst>
                    <a:ext uri="{9D8B030D-6E8A-4147-A177-3AD203B41FA5}">
                      <a16:colId xmlns:a16="http://schemas.microsoft.com/office/drawing/2014/main" val="20004"/>
                    </a:ext>
                  </a:extLst>
                </a:gridCol>
                <a:gridCol w="1622022">
                  <a:extLst>
                    <a:ext uri="{9D8B030D-6E8A-4147-A177-3AD203B41FA5}">
                      <a16:colId xmlns:a16="http://schemas.microsoft.com/office/drawing/2014/main" val="20005"/>
                    </a:ext>
                  </a:extLst>
                </a:gridCol>
                <a:gridCol w="3025302">
                  <a:extLst>
                    <a:ext uri="{9D8B030D-6E8A-4147-A177-3AD203B41FA5}">
                      <a16:colId xmlns:a16="http://schemas.microsoft.com/office/drawing/2014/main" val="20006"/>
                    </a:ext>
                  </a:extLst>
                </a:gridCol>
                <a:gridCol w="817125">
                  <a:extLst>
                    <a:ext uri="{9D8B030D-6E8A-4147-A177-3AD203B41FA5}">
                      <a16:colId xmlns:a16="http://schemas.microsoft.com/office/drawing/2014/main" val="20007"/>
                    </a:ext>
                  </a:extLst>
                </a:gridCol>
              </a:tblGrid>
              <a:tr h="506899">
                <a:tc>
                  <a:txBody>
                    <a:bodyPr/>
                    <a:lstStyle/>
                    <a:p>
                      <a:pPr algn="ctr"/>
                      <a:r>
                        <a:rPr lang="en-US" dirty="0"/>
                        <a:t>Task</a:t>
                      </a:r>
                    </a:p>
                  </a:txBody>
                  <a:tcPr anchor="ctr"/>
                </a:tc>
                <a:tc>
                  <a:txBody>
                    <a:bodyPr/>
                    <a:lstStyle/>
                    <a:p>
                      <a:pPr algn="ctr"/>
                      <a:r>
                        <a:rPr lang="en-US" dirty="0"/>
                        <a:t>Description</a:t>
                      </a:r>
                    </a:p>
                  </a:txBody>
                  <a:tcPr anchor="ctr"/>
                </a:tc>
                <a:tc>
                  <a:txBody>
                    <a:bodyPr/>
                    <a:lstStyle/>
                    <a:p>
                      <a:pPr algn="ctr"/>
                      <a:r>
                        <a:rPr lang="en-US" dirty="0"/>
                        <a:t>Duration</a:t>
                      </a:r>
                    </a:p>
                  </a:txBody>
                  <a:tcPr anchor="ctr"/>
                </a:tc>
                <a:tc>
                  <a:txBody>
                    <a:bodyPr/>
                    <a:lstStyle/>
                    <a:p>
                      <a:pPr algn="ctr"/>
                      <a:r>
                        <a:rPr lang="en-US" dirty="0"/>
                        <a:t>Start</a:t>
                      </a:r>
                    </a:p>
                  </a:txBody>
                  <a:tcPr anchor="ctr"/>
                </a:tc>
                <a:tc>
                  <a:txBody>
                    <a:bodyPr/>
                    <a:lstStyle/>
                    <a:p>
                      <a:pPr algn="ctr"/>
                      <a:r>
                        <a:rPr lang="en-US" dirty="0"/>
                        <a:t>End</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Developer</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Status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RAG</a:t>
                      </a:r>
                    </a:p>
                  </a:txBody>
                  <a:tcPr anchor="ctr"/>
                </a:tc>
                <a:extLst>
                  <a:ext uri="{0D108BD9-81ED-4DB2-BD59-A6C34878D82A}">
                    <a16:rowId xmlns:a16="http://schemas.microsoft.com/office/drawing/2014/main" val="10000"/>
                  </a:ext>
                </a:extLst>
              </a:tr>
              <a:tr h="506899">
                <a:tc>
                  <a:txBody>
                    <a:bodyPr/>
                    <a:lstStyle/>
                    <a:p>
                      <a:r>
                        <a:rPr lang="en-US" dirty="0"/>
                        <a:t>1</a:t>
                      </a:r>
                    </a:p>
                  </a:txBody>
                  <a:tcPr/>
                </a:tc>
                <a:tc>
                  <a:txBody>
                    <a:bodyPr/>
                    <a:lstStyle/>
                    <a:p>
                      <a:r>
                        <a:rPr lang="en-US" dirty="0"/>
                        <a:t>Login Page (HTML)</a:t>
                      </a:r>
                    </a:p>
                  </a:txBody>
                  <a:tcPr/>
                </a:tc>
                <a:tc>
                  <a:txBody>
                    <a:bodyPr/>
                    <a:lstStyle/>
                    <a:p>
                      <a:r>
                        <a:rPr lang="en-US" dirty="0"/>
                        <a:t>5 days</a:t>
                      </a:r>
                    </a:p>
                  </a:txBody>
                  <a:tcPr/>
                </a:tc>
                <a:tc>
                  <a:txBody>
                    <a:bodyPr/>
                    <a:lstStyle/>
                    <a:p>
                      <a:r>
                        <a:rPr lang="en-US" dirty="0"/>
                        <a:t>1 Feb</a:t>
                      </a:r>
                    </a:p>
                  </a:txBody>
                  <a:tcPr/>
                </a:tc>
                <a:tc>
                  <a:txBody>
                    <a:bodyPr/>
                    <a:lstStyle/>
                    <a:p>
                      <a:r>
                        <a:rPr lang="en-US" dirty="0"/>
                        <a:t>6 Feb</a:t>
                      </a:r>
                    </a:p>
                  </a:txBody>
                  <a:tcPr/>
                </a:tc>
                <a:tc>
                  <a:txBody>
                    <a:bodyPr/>
                    <a:lstStyle/>
                    <a:p>
                      <a:r>
                        <a:rPr lang="en-US" dirty="0"/>
                        <a:t>John</a:t>
                      </a:r>
                    </a:p>
                  </a:txBody>
                  <a:tcPr/>
                </a:tc>
                <a:tc>
                  <a:txBody>
                    <a:bodyPr/>
                    <a:lstStyle/>
                    <a:p>
                      <a:r>
                        <a:rPr lang="en-US" dirty="0"/>
                        <a:t>Ongoing</a:t>
                      </a:r>
                    </a:p>
                  </a:txBody>
                  <a:tcPr/>
                </a:tc>
                <a:tc>
                  <a:txBody>
                    <a:bodyPr/>
                    <a:lstStyle/>
                    <a:p>
                      <a:endParaRPr lang="en-US" dirty="0"/>
                    </a:p>
                  </a:txBody>
                  <a:tcPr>
                    <a:solidFill>
                      <a:srgbClr val="FF0000"/>
                    </a:solidFill>
                  </a:tcPr>
                </a:tc>
                <a:extLst>
                  <a:ext uri="{0D108BD9-81ED-4DB2-BD59-A6C34878D82A}">
                    <a16:rowId xmlns:a16="http://schemas.microsoft.com/office/drawing/2014/main" val="10001"/>
                  </a:ext>
                </a:extLst>
              </a:tr>
              <a:tr h="506899">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rgbClr val="FFC000"/>
                    </a:solidFill>
                  </a:tcPr>
                </a:tc>
                <a:extLst>
                  <a:ext uri="{0D108BD9-81ED-4DB2-BD59-A6C34878D82A}">
                    <a16:rowId xmlns:a16="http://schemas.microsoft.com/office/drawing/2014/main" val="10002"/>
                  </a:ext>
                </a:extLst>
              </a:tr>
              <a:tr h="506899">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rgbClr val="92D050"/>
                    </a:solidFill>
                  </a:tcPr>
                </a:tc>
                <a:extLst>
                  <a:ext uri="{0D108BD9-81ED-4DB2-BD59-A6C34878D82A}">
                    <a16:rowId xmlns:a16="http://schemas.microsoft.com/office/drawing/2014/main" val="10003"/>
                  </a:ext>
                </a:extLst>
              </a:tr>
              <a:tr h="506899">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506899">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506899">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506899">
                <a:tc gridSpan="2">
                  <a:txBody>
                    <a:bodyPr/>
                    <a:lstStyle/>
                    <a:p>
                      <a:r>
                        <a:rPr lang="en-US" dirty="0"/>
                        <a:t>TOTAL</a:t>
                      </a:r>
                      <a:r>
                        <a:rPr lang="en-US" baseline="0" dirty="0"/>
                        <a:t> Duration</a:t>
                      </a:r>
                      <a:endParaRPr lang="en-US" dirty="0"/>
                    </a:p>
                  </a:txBody>
                  <a:tcPr/>
                </a:tc>
                <a:tc hMerge="1">
                  <a:txBody>
                    <a:bodyPr/>
                    <a:lstStyle/>
                    <a:p>
                      <a:endParaRPr lang="en-US" dirty="0"/>
                    </a:p>
                  </a:txBody>
                  <a:tcPr/>
                </a:tc>
                <a:tc>
                  <a:txBody>
                    <a:bodyPr/>
                    <a:lstStyle/>
                    <a:p>
                      <a:r>
                        <a:rPr lang="en-US"/>
                        <a:t>xx Days</a:t>
                      </a:r>
                    </a:p>
                  </a:txBody>
                  <a:tcPr/>
                </a:tc>
                <a:tc gridSpan="5">
                  <a:txBody>
                    <a:bodyPr/>
                    <a:lstStyle/>
                    <a:p>
                      <a:r>
                        <a:rPr lang="en-US" dirty="0"/>
                        <a:t>Not</a:t>
                      </a:r>
                      <a:r>
                        <a:rPr lang="en-US" baseline="0" dirty="0"/>
                        <a:t> after Assignment 2 deadline!</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48917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10310</TotalTime>
  <Words>1111</Words>
  <Application>Microsoft Macintosh PowerPoint</Application>
  <PresentationFormat>Widescreen</PresentationFormat>
  <Paragraphs>187</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CT4009 Introduction to Web Development</vt:lpstr>
      <vt:lpstr>First Semester assignment was ….</vt:lpstr>
      <vt:lpstr>Objectives for the second Semester</vt:lpstr>
      <vt:lpstr>Assessment 2 - Implement the Assessment 1 features  using Server Side Languages</vt:lpstr>
      <vt:lpstr>Some additional features: </vt:lpstr>
      <vt:lpstr>Recommended folder structure and consistent file name for the 2nd assignment</vt:lpstr>
      <vt:lpstr>CT4009 Semester 2 Resources…</vt:lpstr>
      <vt:lpstr>Project Planning…</vt:lpstr>
      <vt:lpstr>Sample Project Template…</vt:lpstr>
      <vt:lpstr>Scheme of Work</vt:lpstr>
      <vt:lpstr>Assessment 2 - Report:</vt:lpstr>
      <vt:lpstr>The team’s submission should include the following: </vt:lpstr>
      <vt:lpstr>The total number of words of the team’s submission </vt:lpstr>
      <vt:lpstr>Personal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CT4009 Introduction to Web Development</dc:title>
  <dc:creator>ALAM, Abu (Dr)</dc:creator>
  <cp:lastModifiedBy>Francisco Nicolas Euliarte Veliez</cp:lastModifiedBy>
  <cp:revision>730</cp:revision>
  <cp:lastPrinted>2018-01-24T13:46:14Z</cp:lastPrinted>
  <dcterms:created xsi:type="dcterms:W3CDTF">2017-09-23T13:20:08Z</dcterms:created>
  <dcterms:modified xsi:type="dcterms:W3CDTF">2019-01-14T09:14:21Z</dcterms:modified>
</cp:coreProperties>
</file>