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0" r:id="rId2"/>
    <p:sldId id="257" r:id="rId3"/>
    <p:sldId id="258" r:id="rId4"/>
    <p:sldId id="261" r:id="rId5"/>
    <p:sldId id="274" r:id="rId6"/>
    <p:sldId id="259" r:id="rId7"/>
    <p:sldId id="260" r:id="rId8"/>
    <p:sldId id="273"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p:scale>
          <a:sx n="70" d="100"/>
          <a:sy n="70" d="100"/>
        </p:scale>
        <p:origin x="7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78946-F6C3-324E-9AF8-6E7F89B93E14}" type="datetimeFigureOut">
              <a:rPr lang="en-US" smtClean="0"/>
              <a:t>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10CEE-4836-7A4E-A05B-317B5BCF6FFE}" type="slidenum">
              <a:rPr lang="en-US" smtClean="0"/>
              <a:t>‹#›</a:t>
            </a:fld>
            <a:endParaRPr lang="en-US"/>
          </a:p>
        </p:txBody>
      </p:sp>
    </p:spTree>
    <p:extLst>
      <p:ext uri="{BB962C8B-B14F-4D97-AF65-F5344CB8AC3E}">
        <p14:creationId xmlns:p14="http://schemas.microsoft.com/office/powerpoint/2010/main" val="1770742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I was using the</a:t>
            </a:r>
            <a:r>
              <a:rPr lang="en-US" baseline="0" dirty="0"/>
              <a:t> wrong email address which really throws you for a while. How many times as the error been a simple ‘;’ or a misspelt word??</a:t>
            </a:r>
            <a:endParaRPr lang="en-US" dirty="0"/>
          </a:p>
        </p:txBody>
      </p:sp>
      <p:sp>
        <p:nvSpPr>
          <p:cNvPr id="4" name="Slide Number Placeholder 3"/>
          <p:cNvSpPr>
            <a:spLocks noGrp="1"/>
          </p:cNvSpPr>
          <p:nvPr>
            <p:ph type="sldNum" sz="quarter" idx="10"/>
          </p:nvPr>
        </p:nvSpPr>
        <p:spPr/>
        <p:txBody>
          <a:bodyPr/>
          <a:lstStyle/>
          <a:p>
            <a:fld id="{53210CEE-4836-7A4E-A05B-317B5BCF6FFE}" type="slidenum">
              <a:rPr lang="en-US" smtClean="0"/>
              <a:t>2</a:t>
            </a:fld>
            <a:endParaRPr lang="en-US"/>
          </a:p>
        </p:txBody>
      </p:sp>
    </p:spTree>
    <p:extLst>
      <p:ext uri="{BB962C8B-B14F-4D97-AF65-F5344CB8AC3E}">
        <p14:creationId xmlns:p14="http://schemas.microsoft.com/office/powerpoint/2010/main" val="103594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3DB3B2-AA2E-F547-B5D4-907E44201B41}" type="datetimeFigureOut">
              <a:rPr lang="en-US" smtClean="0"/>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3DB3B2-AA2E-F547-B5D4-907E44201B41}" type="datetimeFigureOut">
              <a:rPr lang="en-US" smtClean="0"/>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3DB3B2-AA2E-F547-B5D4-907E44201B41}" type="datetimeFigureOut">
              <a:rPr lang="en-US" smtClean="0"/>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3DB3B2-AA2E-F547-B5D4-907E44201B41}" type="datetimeFigureOut">
              <a:rPr lang="en-US" smtClean="0"/>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DB3B2-AA2E-F547-B5D4-907E44201B41}" type="datetimeFigureOut">
              <a:rPr lang="en-US" smtClean="0"/>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3DB3B2-AA2E-F547-B5D4-907E44201B41}" type="datetimeFigureOut">
              <a:rPr lang="en-US" smtClean="0"/>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DB3B2-AA2E-F547-B5D4-907E44201B41}" type="datetimeFigureOut">
              <a:rPr lang="en-US" smtClean="0"/>
              <a:t>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3DB3B2-AA2E-F547-B5D4-907E44201B41}" type="datetimeFigureOut">
              <a:rPr lang="en-US" smtClean="0"/>
              <a:t>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DB3B2-AA2E-F547-B5D4-907E44201B41}" type="datetimeFigureOut">
              <a:rPr lang="en-US" smtClean="0"/>
              <a:t>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3DB3B2-AA2E-F547-B5D4-907E44201B41}" type="datetimeFigureOut">
              <a:rPr lang="en-US" smtClean="0"/>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3DB3B2-AA2E-F547-B5D4-907E44201B41}" type="datetimeFigureOut">
              <a:rPr lang="en-US" smtClean="0"/>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41CB-00B3-C944-BDDC-0D4941AB35A0}"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DB3B2-AA2E-F547-B5D4-907E44201B41}" type="datetimeFigureOut">
              <a:rPr lang="en-US" smtClean="0"/>
              <a:t>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A41CB-00B3-C944-BDDC-0D4941AB35A0}"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jsonlin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Error Handling and Debugging</a:t>
            </a:r>
          </a:p>
        </p:txBody>
      </p:sp>
      <p:sp>
        <p:nvSpPr>
          <p:cNvPr id="3" name="Subtitle 2"/>
          <p:cNvSpPr>
            <a:spLocks noGrp="1"/>
          </p:cNvSpPr>
          <p:nvPr>
            <p:ph type="subTitle" idx="1"/>
          </p:nvPr>
        </p:nvSpPr>
        <p:spPr/>
        <p:txBody>
          <a:bodyPr/>
          <a:lstStyle/>
          <a:p>
            <a:r>
              <a:rPr lang="en-US" dirty="0"/>
              <a:t>CT4009</a:t>
            </a:r>
          </a:p>
          <a:p>
            <a:r>
              <a:rPr lang="en-US" dirty="0"/>
              <a:t>Week 5 – Lab Worksheet</a:t>
            </a:r>
          </a:p>
        </p:txBody>
      </p:sp>
    </p:spTree>
    <p:extLst>
      <p:ext uri="{BB962C8B-B14F-4D97-AF65-F5344CB8AC3E}">
        <p14:creationId xmlns:p14="http://schemas.microsoft.com/office/powerpoint/2010/main" val="67461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07485"/>
            <a:ext cx="10515600" cy="939694"/>
          </a:xfrm>
        </p:spPr>
        <p:txBody>
          <a:bodyPr/>
          <a:lstStyle/>
          <a:p>
            <a:pPr algn="r"/>
            <a:r>
              <a:rPr lang="en-US" dirty="0"/>
              <a:t>Debugging</a:t>
            </a:r>
            <a:r>
              <a:rPr lang="mr-IN" dirty="0"/>
              <a:t>…</a:t>
            </a:r>
            <a:endParaRPr lang="en-US" dirty="0"/>
          </a:p>
        </p:txBody>
      </p:sp>
      <p:sp>
        <p:nvSpPr>
          <p:cNvPr id="3" name="Content Placeholder 2"/>
          <p:cNvSpPr>
            <a:spLocks noGrp="1"/>
          </p:cNvSpPr>
          <p:nvPr>
            <p:ph idx="1"/>
          </p:nvPr>
        </p:nvSpPr>
        <p:spPr>
          <a:xfrm>
            <a:off x="119009" y="523983"/>
            <a:ext cx="11973674" cy="5825447"/>
          </a:xfrm>
        </p:spPr>
        <p:txBody>
          <a:bodyPr>
            <a:noAutofit/>
          </a:bodyPr>
          <a:lstStyle/>
          <a:p>
            <a:pPr marL="0" indent="0">
              <a:buNone/>
            </a:pPr>
            <a:r>
              <a:rPr lang="en-US" sz="2400" b="1" dirty="0"/>
              <a:t>Throughout CT4009 we have used the echo() function to track values</a:t>
            </a:r>
          </a:p>
          <a:p>
            <a:pPr marL="0" indent="0">
              <a:buNone/>
            </a:pPr>
            <a:r>
              <a:rPr lang="en-US" sz="1800" dirty="0"/>
              <a:t>Here are a selection of practical tips that you can try to use when debugging your scripts.</a:t>
            </a:r>
          </a:p>
          <a:p>
            <a:pPr marL="0" indent="0">
              <a:buNone/>
            </a:pPr>
            <a:r>
              <a:rPr lang="en-US" sz="1800" b="1" dirty="0"/>
              <a:t>ANOTHER BROWSER: </a:t>
            </a:r>
            <a:r>
              <a:rPr lang="en-US" sz="1800" dirty="0"/>
              <a:t>Some problems are browser-specific. Try the code in  another browser to see which ones are causing a problem. </a:t>
            </a:r>
          </a:p>
          <a:p>
            <a:pPr marL="0" indent="0">
              <a:buNone/>
            </a:pPr>
            <a:r>
              <a:rPr lang="en-US" sz="1800" b="1" dirty="0"/>
              <a:t>ADD NUMBERS: </a:t>
            </a:r>
            <a:r>
              <a:rPr lang="en-US" sz="1800" dirty="0"/>
              <a:t>Write numbers to the console so you can see which the items get logged. It shows how far your code runs before errors stop it. </a:t>
            </a:r>
          </a:p>
          <a:p>
            <a:pPr marL="0" indent="0">
              <a:buNone/>
            </a:pPr>
            <a:r>
              <a:rPr lang="en-US" sz="1800" b="1" dirty="0"/>
              <a:t>STRIP IT BACK: </a:t>
            </a:r>
            <a:r>
              <a:rPr lang="en-US" sz="1800" dirty="0"/>
              <a:t>Remove parts of code, and strip it down to the minimum you need. You can do this either by removing the code altogether, or by just commenting it out using multi-line comments: /* Anything between these characters is a comment*/ </a:t>
            </a:r>
          </a:p>
          <a:p>
            <a:pPr marL="0" indent="0">
              <a:buNone/>
            </a:pPr>
            <a:r>
              <a:rPr lang="en-US" sz="1800" b="1" dirty="0"/>
              <a:t>EXPLAINING THE CODE: </a:t>
            </a:r>
            <a:r>
              <a:rPr lang="en-US" sz="1800" dirty="0"/>
              <a:t>Programmers often report finding a solution to a problem w </a:t>
            </a:r>
            <a:r>
              <a:rPr lang="en-US" sz="1800" dirty="0" err="1"/>
              <a:t>hile</a:t>
            </a:r>
            <a:r>
              <a:rPr lang="en-US" sz="1800" dirty="0"/>
              <a:t> explaining the code to someone else. ~ ERROR HANDLING &amp; DEBUGGING SEARCH Stack Overflow is a Q+A site for programmers. Or us e a traditional search engine such as Google, Bing, or DuckDuckGo. </a:t>
            </a:r>
          </a:p>
          <a:p>
            <a:pPr marL="0" indent="0">
              <a:buNone/>
            </a:pPr>
            <a:r>
              <a:rPr lang="en-US" sz="1800" b="1" dirty="0"/>
              <a:t>CODE PLAYGROUNDS: </a:t>
            </a:r>
            <a:r>
              <a:rPr lang="en-US" sz="1800" dirty="0"/>
              <a:t>If you want to ask about problematic code on a forum, in addition to pasting the code </a:t>
            </a:r>
            <a:r>
              <a:rPr lang="en-US" sz="1800" dirty="0" err="1"/>
              <a:t>int</a:t>
            </a:r>
            <a:r>
              <a:rPr lang="en-US" sz="1800" dirty="0"/>
              <a:t> o a post, you could add it to a code playground site (such as JS </a:t>
            </a:r>
            <a:r>
              <a:rPr lang="en-US" sz="1800" dirty="0" err="1"/>
              <a:t>Bin.com</a:t>
            </a:r>
            <a:r>
              <a:rPr lang="en-US" sz="1800" dirty="0"/>
              <a:t>, JS Fiddle. com, or </a:t>
            </a:r>
            <a:r>
              <a:rPr lang="en-US" sz="1800" dirty="0" err="1"/>
              <a:t>Dabblet</a:t>
            </a:r>
            <a:r>
              <a:rPr lang="en-US" sz="1800" dirty="0"/>
              <a:t>. com) and then post a link to it from t he forum. (Other popular playgrounds include </a:t>
            </a:r>
            <a:r>
              <a:rPr lang="en-US" sz="1800" dirty="0" err="1"/>
              <a:t>CSSDeck</a:t>
            </a:r>
            <a:r>
              <a:rPr lang="en-US" sz="1800" dirty="0"/>
              <a:t>. com and </a:t>
            </a:r>
            <a:r>
              <a:rPr lang="en-US" sz="1800" dirty="0" err="1"/>
              <a:t>CodePen</a:t>
            </a:r>
            <a:r>
              <a:rPr lang="en-US" sz="1800" dirty="0"/>
              <a:t>. com -but these sites place more emphasis on show and tell.) </a:t>
            </a:r>
          </a:p>
          <a:p>
            <a:pPr marL="0" indent="0">
              <a:buNone/>
            </a:pPr>
            <a:r>
              <a:rPr lang="en-US" sz="1800" b="1" dirty="0"/>
              <a:t>VALIDATION TOOLS: </a:t>
            </a:r>
            <a:r>
              <a:rPr lang="en-US" sz="1800" dirty="0"/>
              <a:t>There are a number of on li ne validation t </a:t>
            </a:r>
            <a:r>
              <a:rPr lang="en-US" sz="1800" dirty="0" err="1"/>
              <a:t>ools</a:t>
            </a:r>
            <a:r>
              <a:rPr lang="en-US" sz="1800" dirty="0"/>
              <a:t> t hat can help you try to find errors in your code: </a:t>
            </a:r>
          </a:p>
          <a:p>
            <a:pPr marL="0" indent="0">
              <a:buNone/>
            </a:pPr>
            <a:r>
              <a:rPr lang="en-US" sz="1800" dirty="0"/>
              <a:t>	JAVASCRIPT http://</a:t>
            </a:r>
            <a:r>
              <a:rPr lang="en-US" sz="1800" dirty="0" err="1"/>
              <a:t>www.jslint.com</a:t>
            </a:r>
            <a:r>
              <a:rPr lang="en-US" sz="1800" dirty="0"/>
              <a:t> or http://</a:t>
            </a:r>
            <a:r>
              <a:rPr lang="en-US" sz="1800" dirty="0" err="1"/>
              <a:t>www.jshint.com</a:t>
            </a:r>
            <a:r>
              <a:rPr lang="en-US" sz="1800" dirty="0"/>
              <a:t> </a:t>
            </a:r>
          </a:p>
          <a:p>
            <a:pPr marL="0" indent="0">
              <a:buNone/>
            </a:pPr>
            <a:r>
              <a:rPr lang="en-US" sz="1800" dirty="0"/>
              <a:t>	JSON </a:t>
            </a:r>
            <a:r>
              <a:rPr lang="en-US" sz="1800" dirty="0">
                <a:hlinkClick r:id="rId3"/>
              </a:rPr>
              <a:t>http://www.jsonlint.com</a:t>
            </a:r>
            <a:endParaRPr lang="en-US" sz="1800" dirty="0"/>
          </a:p>
          <a:p>
            <a:pPr marL="0" indent="0">
              <a:buNone/>
            </a:pPr>
            <a:r>
              <a:rPr lang="en-US" sz="1800" dirty="0"/>
              <a:t>	JQUERY There is a jQuery debugger plugin available for Chrome which can be found in the Chrome web store. </a:t>
            </a:r>
          </a:p>
          <a:p>
            <a:pPr marL="0" indent="0">
              <a:buNone/>
            </a:pPr>
            <a:endParaRPr lang="en-US" sz="1800" dirty="0"/>
          </a:p>
          <a:p>
            <a:pPr marL="0" indent="0" algn="r">
              <a:buNone/>
            </a:pPr>
            <a:r>
              <a:rPr lang="en-US" sz="1800" dirty="0"/>
              <a:t>[by Jon </a:t>
            </a:r>
            <a:r>
              <a:rPr lang="en-US" sz="1800" dirty="0" err="1"/>
              <a:t>Duckett</a:t>
            </a:r>
            <a:r>
              <a:rPr lang="en-US" sz="1800" dirty="0"/>
              <a:t>..JavaScript &amp; JQuery : interactive front-end Web development]</a:t>
            </a:r>
          </a:p>
        </p:txBody>
      </p:sp>
    </p:spTree>
    <p:extLst>
      <p:ext uri="{BB962C8B-B14F-4D97-AF65-F5344CB8AC3E}">
        <p14:creationId xmlns:p14="http://schemas.microsoft.com/office/powerpoint/2010/main" val="206619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&amp; MySQL </a:t>
            </a:r>
            <a:r>
              <a:rPr lang="en-US" dirty="0"/>
              <a:t>Error handling</a:t>
            </a:r>
            <a:r>
              <a:rPr lang="mr-IN" dirty="0"/>
              <a:t>…</a:t>
            </a:r>
            <a:endParaRPr lang="en-US" dirty="0"/>
          </a:p>
        </p:txBody>
      </p:sp>
      <p:sp>
        <p:nvSpPr>
          <p:cNvPr id="3" name="Content Placeholder 2"/>
          <p:cNvSpPr>
            <a:spLocks noGrp="1"/>
          </p:cNvSpPr>
          <p:nvPr>
            <p:ph idx="1"/>
          </p:nvPr>
        </p:nvSpPr>
        <p:spPr/>
        <p:txBody>
          <a:bodyPr/>
          <a:lstStyle/>
          <a:p>
            <a:r>
              <a:rPr lang="en-US" dirty="0"/>
              <a:t>We have already introduced;</a:t>
            </a:r>
          </a:p>
          <a:p>
            <a:pPr lvl="1"/>
            <a:r>
              <a:rPr lang="en-US" dirty="0"/>
              <a:t>die();</a:t>
            </a:r>
          </a:p>
          <a:p>
            <a:pPr lvl="1"/>
            <a:r>
              <a:rPr lang="en-US" dirty="0" err="1"/>
              <a:t>mysql_error</a:t>
            </a:r>
            <a:r>
              <a:rPr lang="en-US" dirty="0"/>
              <a:t>() in our code.</a:t>
            </a:r>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From PHP &amp; MySQL ULLMAN </a:t>
            </a:r>
            <a:r>
              <a:rPr lang="mr-IN" dirty="0"/>
              <a:t>–</a:t>
            </a:r>
            <a:r>
              <a:rPr lang="en-US" dirty="0"/>
              <a:t> Error Handling and Debugging CH6 (2</a:t>
            </a:r>
            <a:r>
              <a:rPr lang="en-US" baseline="30000" dirty="0"/>
              <a:t>nd</a:t>
            </a:r>
            <a:r>
              <a:rPr lang="en-US" dirty="0"/>
              <a:t> Ed.)</a:t>
            </a:r>
            <a:r>
              <a:rPr lang="mr-IN" dirty="0"/>
              <a:t>…</a:t>
            </a:r>
            <a:endParaRPr lang="en-US" dirty="0"/>
          </a:p>
        </p:txBody>
      </p:sp>
    </p:spTree>
    <p:extLst>
      <p:ext uri="{BB962C8B-B14F-4D97-AF65-F5344CB8AC3E}">
        <p14:creationId xmlns:p14="http://schemas.microsoft.com/office/powerpoint/2010/main" val="193732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lab</a:t>
            </a:r>
            <a:r>
              <a:rPr lang="mr-IN" dirty="0"/>
              <a:t>…</a:t>
            </a:r>
            <a:endParaRPr lang="en-US" dirty="0"/>
          </a:p>
        </p:txBody>
      </p:sp>
      <p:sp>
        <p:nvSpPr>
          <p:cNvPr id="3" name="Content Placeholder 2"/>
          <p:cNvSpPr>
            <a:spLocks noGrp="1"/>
          </p:cNvSpPr>
          <p:nvPr>
            <p:ph idx="1"/>
          </p:nvPr>
        </p:nvSpPr>
        <p:spPr/>
        <p:txBody>
          <a:bodyPr/>
          <a:lstStyle/>
          <a:p>
            <a:r>
              <a:rPr lang="en-US" dirty="0"/>
              <a:t>In this lab we are going to introduce an error handler which can display different messages depending on the state of the ‘LIVE’ flag.</a:t>
            </a:r>
          </a:p>
          <a:p>
            <a:pPr lvl="2"/>
            <a:endParaRPr lang="en-US" dirty="0"/>
          </a:p>
          <a:p>
            <a:pPr lvl="2"/>
            <a:r>
              <a:rPr lang="en-US" dirty="0"/>
              <a:t>First we write a handler called </a:t>
            </a:r>
            <a:r>
              <a:rPr lang="en-US" dirty="0" err="1"/>
              <a:t>handle.inc.php</a:t>
            </a:r>
            <a:endParaRPr lang="en-US" dirty="0"/>
          </a:p>
          <a:p>
            <a:pPr lvl="2"/>
            <a:endParaRPr lang="en-US" dirty="0"/>
          </a:p>
          <a:p>
            <a:pPr lvl="2"/>
            <a:r>
              <a:rPr lang="en-US" dirty="0"/>
              <a:t>Then we write a simple </a:t>
            </a:r>
            <a:r>
              <a:rPr lang="en-US"/>
              <a:t>php </a:t>
            </a:r>
            <a:r>
              <a:rPr lang="en-US" dirty="0"/>
              <a:t>file to test the error handler</a:t>
            </a:r>
          </a:p>
          <a:p>
            <a:pPr lvl="2"/>
            <a:endParaRPr lang="en-US" dirty="0"/>
          </a:p>
          <a:p>
            <a:pPr lvl="2"/>
            <a:r>
              <a:rPr lang="en-US" dirty="0"/>
              <a:t>Once you are sure all is working as it should modify </a:t>
            </a:r>
            <a:r>
              <a:rPr lang="en-US" dirty="0" err="1"/>
              <a:t>RegistrationDAO.php</a:t>
            </a:r>
            <a:r>
              <a:rPr lang="en-US" dirty="0"/>
              <a:t> to incorporate </a:t>
            </a:r>
            <a:r>
              <a:rPr lang="en-US" dirty="0" err="1"/>
              <a:t>handle.inc.php</a:t>
            </a:r>
            <a:r>
              <a:rPr lang="en-US" dirty="0"/>
              <a:t> in the include file from last week. </a:t>
            </a:r>
          </a:p>
        </p:txBody>
      </p:sp>
    </p:spTree>
    <p:extLst>
      <p:ext uri="{BB962C8B-B14F-4D97-AF65-F5344CB8AC3E}">
        <p14:creationId xmlns:p14="http://schemas.microsoft.com/office/powerpoint/2010/main" val="113048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Usual pre-coding setup</a:t>
            </a:r>
            <a:r>
              <a:rPr lang="mr-IN" dirty="0"/>
              <a:t>…</a:t>
            </a:r>
            <a:endParaRPr lang="en-US" dirty="0"/>
          </a:p>
        </p:txBody>
      </p:sp>
      <p:sp>
        <p:nvSpPr>
          <p:cNvPr id="3" name="Content Placeholder 2"/>
          <p:cNvSpPr>
            <a:spLocks noGrp="1"/>
          </p:cNvSpPr>
          <p:nvPr>
            <p:ph idx="1"/>
          </p:nvPr>
        </p:nvSpPr>
        <p:spPr/>
        <p:txBody>
          <a:bodyPr/>
          <a:lstStyle/>
          <a:p>
            <a:r>
              <a:rPr lang="en-US" dirty="0"/>
              <a:t>Remember to establish your folders in;</a:t>
            </a:r>
          </a:p>
          <a:p>
            <a:pPr lvl="1"/>
            <a:r>
              <a:rPr lang="en-US" dirty="0"/>
              <a:t>N DRIVE: CT4009Sem2Week5</a:t>
            </a:r>
          </a:p>
          <a:p>
            <a:pPr lvl="1"/>
            <a:r>
              <a:rPr lang="en-US" dirty="0"/>
              <a:t>Same folder name in </a:t>
            </a:r>
            <a:r>
              <a:rPr lang="en-US" dirty="0" err="1"/>
              <a:t>Cpanel</a:t>
            </a:r>
            <a:r>
              <a:rPr lang="en-US" dirty="0"/>
              <a:t> under the </a:t>
            </a:r>
            <a:r>
              <a:rPr lang="en-US" dirty="0" err="1"/>
              <a:t>public_html</a:t>
            </a:r>
            <a:r>
              <a:rPr lang="en-US" dirty="0"/>
              <a:t> folder</a:t>
            </a:r>
          </a:p>
          <a:p>
            <a:pPr lvl="1"/>
            <a:endParaRPr lang="en-US" dirty="0"/>
          </a:p>
        </p:txBody>
      </p:sp>
    </p:spTree>
    <p:extLst>
      <p:ext uri="{BB962C8B-B14F-4D97-AF65-F5344CB8AC3E}">
        <p14:creationId xmlns:p14="http://schemas.microsoft.com/office/powerpoint/2010/main" val="174679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135657" cy="6858000"/>
          </a:xfrm>
          <a:prstGeom prst="rect">
            <a:avLst/>
          </a:prstGeom>
        </p:spPr>
      </p:pic>
      <p:sp>
        <p:nvSpPr>
          <p:cNvPr id="7" name="TextBox 6"/>
          <p:cNvSpPr txBox="1"/>
          <p:nvPr/>
        </p:nvSpPr>
        <p:spPr>
          <a:xfrm>
            <a:off x="3865305" y="648105"/>
            <a:ext cx="4772068" cy="646331"/>
          </a:xfrm>
          <a:prstGeom prst="rect">
            <a:avLst/>
          </a:prstGeom>
          <a:noFill/>
        </p:spPr>
        <p:txBody>
          <a:bodyPr wrap="square" rtlCol="0">
            <a:spAutoFit/>
          </a:bodyPr>
          <a:lstStyle/>
          <a:p>
            <a:r>
              <a:rPr lang="en-US" dirty="0">
                <a:solidFill>
                  <a:schemeClr val="bg1"/>
                </a:solidFill>
              </a:rPr>
              <a:t>Note: the $live variable is used to toggle between development and a ‘live’ site.</a:t>
            </a:r>
          </a:p>
        </p:txBody>
      </p:sp>
      <p:sp>
        <p:nvSpPr>
          <p:cNvPr id="4" name="TextBox 3"/>
          <p:cNvSpPr txBox="1"/>
          <p:nvPr/>
        </p:nvSpPr>
        <p:spPr>
          <a:xfrm>
            <a:off x="9242853" y="1518631"/>
            <a:ext cx="2801444" cy="1477328"/>
          </a:xfrm>
          <a:prstGeom prst="rect">
            <a:avLst/>
          </a:prstGeom>
          <a:noFill/>
        </p:spPr>
        <p:txBody>
          <a:bodyPr wrap="square" rtlCol="0">
            <a:spAutoFit/>
          </a:bodyPr>
          <a:lstStyle/>
          <a:p>
            <a:r>
              <a:rPr lang="en-US" dirty="0"/>
              <a:t>In Dreamweaver, enter the code shown in a file called </a:t>
            </a:r>
          </a:p>
          <a:p>
            <a:r>
              <a:rPr lang="en-US" dirty="0"/>
              <a:t>“</a:t>
            </a:r>
            <a:r>
              <a:rPr lang="en-US" dirty="0" err="1"/>
              <a:t>handle.inc.php</a:t>
            </a:r>
            <a:r>
              <a:rPr lang="en-US" dirty="0"/>
              <a:t>” in the CT4009Sem2Week5 folder.</a:t>
            </a:r>
          </a:p>
          <a:p>
            <a:endParaRPr lang="en-US" dirty="0"/>
          </a:p>
        </p:txBody>
      </p:sp>
    </p:spTree>
    <p:extLst>
      <p:ext uri="{BB962C8B-B14F-4D97-AF65-F5344CB8AC3E}">
        <p14:creationId xmlns:p14="http://schemas.microsoft.com/office/powerpoint/2010/main" val="206305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5307" y="534612"/>
            <a:ext cx="4241800" cy="4864100"/>
          </a:xfrm>
          <a:prstGeom prst="rect">
            <a:avLst/>
          </a:prstGeom>
        </p:spPr>
      </p:pic>
      <p:sp>
        <p:nvSpPr>
          <p:cNvPr id="6" name="TextBox 5"/>
          <p:cNvSpPr txBox="1"/>
          <p:nvPr/>
        </p:nvSpPr>
        <p:spPr>
          <a:xfrm>
            <a:off x="5963454" y="1812500"/>
            <a:ext cx="5478903" cy="2585323"/>
          </a:xfrm>
          <a:prstGeom prst="rect">
            <a:avLst/>
          </a:prstGeom>
          <a:noFill/>
        </p:spPr>
        <p:txBody>
          <a:bodyPr wrap="square" rtlCol="0">
            <a:spAutoFit/>
          </a:bodyPr>
          <a:lstStyle/>
          <a:p>
            <a:r>
              <a:rPr lang="en-US" dirty="0"/>
              <a:t>We include the handler PHP a new file called ‘</a:t>
            </a:r>
            <a:r>
              <a:rPr lang="en-US" dirty="0" err="1"/>
              <a:t>error.php</a:t>
            </a:r>
            <a:r>
              <a:rPr lang="en-US" dirty="0"/>
              <a:t>’, again in the CT4009Sem2Week5 folder.</a:t>
            </a:r>
          </a:p>
          <a:p>
            <a:endParaRPr lang="en-US" dirty="0"/>
          </a:p>
          <a:p>
            <a:endParaRPr lang="en-US" dirty="0"/>
          </a:p>
          <a:p>
            <a:r>
              <a:rPr lang="en-US" dirty="0"/>
              <a:t>Simple file with two fairly obvious errors;</a:t>
            </a:r>
          </a:p>
          <a:p>
            <a:endParaRPr lang="en-US" dirty="0"/>
          </a:p>
          <a:p>
            <a:endParaRPr lang="en-US" dirty="0"/>
          </a:p>
          <a:p>
            <a:pPr marL="342900" indent="-342900">
              <a:buAutoNum type="arabicParenBoth"/>
            </a:pPr>
            <a:r>
              <a:rPr lang="en-US" dirty="0"/>
              <a:t>Echo unassigned variable</a:t>
            </a:r>
          </a:p>
          <a:p>
            <a:pPr marL="342900" indent="-342900">
              <a:buAutoNum type="arabicParenBoth"/>
            </a:pPr>
            <a:r>
              <a:rPr lang="en-US" dirty="0"/>
              <a:t>Classic divide by zero.</a:t>
            </a:r>
          </a:p>
        </p:txBody>
      </p:sp>
      <p:sp>
        <p:nvSpPr>
          <p:cNvPr id="2" name="Rectangle 1"/>
          <p:cNvSpPr/>
          <p:nvPr/>
        </p:nvSpPr>
        <p:spPr>
          <a:xfrm>
            <a:off x="642551" y="534612"/>
            <a:ext cx="3262184" cy="1756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2551" y="4520449"/>
            <a:ext cx="3262184" cy="878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07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6508"/>
            <a:ext cx="6884773" cy="1325563"/>
          </a:xfrm>
        </p:spPr>
        <p:txBody>
          <a:bodyPr>
            <a:normAutofit/>
          </a:bodyPr>
          <a:lstStyle/>
          <a:p>
            <a:r>
              <a:rPr lang="en-US" sz="3200" dirty="0"/>
              <a:t>Verbose PHP error output $live=FALSE</a:t>
            </a:r>
            <a:r>
              <a:rPr lang="mr-IN" sz="3200" dirty="0"/>
              <a:t>…</a:t>
            </a:r>
            <a:endParaRPr lang="en-US" sz="32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313" y="568291"/>
            <a:ext cx="6868460" cy="3076953"/>
          </a:xfrm>
          <a:prstGeom prst="rect">
            <a:avLst/>
          </a:prstGeom>
        </p:spPr>
      </p:pic>
      <p:sp>
        <p:nvSpPr>
          <p:cNvPr id="6" name="Title 1"/>
          <p:cNvSpPr txBox="1">
            <a:spLocks/>
          </p:cNvSpPr>
          <p:nvPr/>
        </p:nvSpPr>
        <p:spPr>
          <a:xfrm>
            <a:off x="4118919" y="3254480"/>
            <a:ext cx="79659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Very limited PHP error output $live=TRUE</a:t>
            </a:r>
            <a:r>
              <a:rPr lang="mr-IN" sz="3200" dirty="0"/>
              <a:t>…</a:t>
            </a:r>
            <a:endParaRPr lang="en-US" sz="3200" dirty="0"/>
          </a:p>
        </p:txBody>
      </p:sp>
      <p:pic>
        <p:nvPicPr>
          <p:cNvPr id="7" name="Picture 6"/>
          <p:cNvPicPr>
            <a:picLocks noChangeAspect="1"/>
          </p:cNvPicPr>
          <p:nvPr/>
        </p:nvPicPr>
        <p:blipFill>
          <a:blip r:embed="rId3"/>
          <a:stretch>
            <a:fillRect/>
          </a:stretch>
        </p:blipFill>
        <p:spPr>
          <a:xfrm>
            <a:off x="4349578" y="4248097"/>
            <a:ext cx="6201293" cy="3005320"/>
          </a:xfrm>
          <a:prstGeom prst="rect">
            <a:avLst/>
          </a:prstGeom>
        </p:spPr>
      </p:pic>
      <p:sp>
        <p:nvSpPr>
          <p:cNvPr id="8" name="TextBox 7"/>
          <p:cNvSpPr txBox="1"/>
          <p:nvPr/>
        </p:nvSpPr>
        <p:spPr>
          <a:xfrm>
            <a:off x="7757983" y="394464"/>
            <a:ext cx="4326925" cy="2308324"/>
          </a:xfrm>
          <a:prstGeom prst="rect">
            <a:avLst/>
          </a:prstGeom>
          <a:noFill/>
        </p:spPr>
        <p:txBody>
          <a:bodyPr wrap="square" rtlCol="0">
            <a:spAutoFit/>
          </a:bodyPr>
          <a:lstStyle/>
          <a:p>
            <a:r>
              <a:rPr lang="en-US" dirty="0"/>
              <a:t>When you navigate to </a:t>
            </a:r>
            <a:r>
              <a:rPr lang="en-US" dirty="0" err="1"/>
              <a:t>error.php</a:t>
            </a:r>
            <a:r>
              <a:rPr lang="en-US" dirty="0"/>
              <a:t> you will see a verbose output.</a:t>
            </a:r>
          </a:p>
          <a:p>
            <a:endParaRPr lang="en-US" dirty="0"/>
          </a:p>
          <a:p>
            <a:r>
              <a:rPr lang="en-US" dirty="0"/>
              <a:t>When you toggle the $live variable to “TRUE” and refresh the </a:t>
            </a:r>
            <a:r>
              <a:rPr lang="en-US" dirty="0" err="1"/>
              <a:t>error.php</a:t>
            </a:r>
            <a:r>
              <a:rPr lang="en-US" dirty="0"/>
              <a:t> you should see a very limited output.</a:t>
            </a:r>
          </a:p>
          <a:p>
            <a:endParaRPr lang="en-US" dirty="0"/>
          </a:p>
          <a:p>
            <a:r>
              <a:rPr lang="en-US" dirty="0"/>
              <a:t>This is called error handling.</a:t>
            </a:r>
          </a:p>
        </p:txBody>
      </p:sp>
    </p:spTree>
    <p:extLst>
      <p:ext uri="{BB962C8B-B14F-4D97-AF65-F5344CB8AC3E}">
        <p14:creationId xmlns:p14="http://schemas.microsoft.com/office/powerpoint/2010/main" val="52197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4176"/>
            <a:ext cx="10515600" cy="1325563"/>
          </a:xfrm>
        </p:spPr>
        <p:txBody>
          <a:bodyPr/>
          <a:lstStyle/>
          <a:p>
            <a:r>
              <a:rPr lang="en-US" dirty="0"/>
              <a:t>Homework</a:t>
            </a:r>
            <a:r>
              <a:rPr lang="mr-IN" dirty="0"/>
              <a:t>…</a:t>
            </a:r>
            <a:endParaRPr lang="en-US" dirty="0"/>
          </a:p>
        </p:txBody>
      </p:sp>
      <p:sp>
        <p:nvSpPr>
          <p:cNvPr id="3" name="Content Placeholder 2"/>
          <p:cNvSpPr>
            <a:spLocks noGrp="1"/>
          </p:cNvSpPr>
          <p:nvPr>
            <p:ph idx="1"/>
          </p:nvPr>
        </p:nvSpPr>
        <p:spPr>
          <a:xfrm>
            <a:off x="838200" y="3954676"/>
            <a:ext cx="10515600" cy="4351338"/>
          </a:xfrm>
        </p:spPr>
        <p:txBody>
          <a:bodyPr/>
          <a:lstStyle/>
          <a:p>
            <a:r>
              <a:rPr lang="en-US" dirty="0"/>
              <a:t>Experiment with error handling and the Flogger site</a:t>
            </a:r>
          </a:p>
          <a:p>
            <a:pPr lvl="1"/>
            <a:r>
              <a:rPr lang="en-US" dirty="0"/>
              <a:t>This will involve putting your ‘</a:t>
            </a:r>
            <a:r>
              <a:rPr lang="en-US" dirty="0" err="1"/>
              <a:t>handle.inc.php</a:t>
            </a:r>
            <a:r>
              <a:rPr lang="en-US" dirty="0"/>
              <a:t>’ in your Week4 include folder and putting an additional include in your </a:t>
            </a:r>
            <a:r>
              <a:rPr lang="en-US" dirty="0" err="1"/>
              <a:t>userRegistrationDAO.php</a:t>
            </a:r>
            <a:r>
              <a:rPr lang="en-US" dirty="0"/>
              <a:t> file.</a:t>
            </a:r>
          </a:p>
          <a:p>
            <a:r>
              <a:rPr lang="en-US" dirty="0"/>
              <a:t>Please start to investigate sessions and cookies.</a:t>
            </a:r>
          </a:p>
        </p:txBody>
      </p:sp>
      <p:sp>
        <p:nvSpPr>
          <p:cNvPr id="5" name="Title 1">
            <a:extLst>
              <a:ext uri="{FF2B5EF4-FFF2-40B4-BE49-F238E27FC236}">
                <a16:creationId xmlns:a16="http://schemas.microsoft.com/office/drawing/2014/main" id="{F39E8293-7209-4B13-A545-71EE9D17CD71}"/>
              </a:ext>
            </a:extLst>
          </p:cNvPr>
          <p:cNvSpPr txBox="1">
            <a:spLocks/>
          </p:cNvSpPr>
          <p:nvPr/>
        </p:nvSpPr>
        <p:spPr>
          <a:xfrm>
            <a:off x="676701" y="4782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Labwork</a:t>
            </a:r>
            <a:r>
              <a:rPr lang="mr-IN" dirty="0"/>
              <a:t>…</a:t>
            </a:r>
            <a:endParaRPr lang="en-US" dirty="0"/>
          </a:p>
        </p:txBody>
      </p:sp>
      <p:sp>
        <p:nvSpPr>
          <p:cNvPr id="6" name="Content Placeholder 2">
            <a:extLst>
              <a:ext uri="{FF2B5EF4-FFF2-40B4-BE49-F238E27FC236}">
                <a16:creationId xmlns:a16="http://schemas.microsoft.com/office/drawing/2014/main" id="{9A2A1C3F-220E-4E9C-86D4-6A84259174DD}"/>
              </a:ext>
            </a:extLst>
          </p:cNvPr>
          <p:cNvSpPr txBox="1">
            <a:spLocks/>
          </p:cNvSpPr>
          <p:nvPr/>
        </p:nvSpPr>
        <p:spPr>
          <a:xfrm>
            <a:off x="676701" y="16440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This is also a catch-up session. If you haven’t complete previous week exercises</a:t>
            </a:r>
            <a:r>
              <a:rPr lang="en-US"/>
              <a:t>, complete it now.</a:t>
            </a:r>
            <a:endParaRPr lang="en-US" dirty="0"/>
          </a:p>
        </p:txBody>
      </p:sp>
    </p:spTree>
    <p:extLst>
      <p:ext uri="{BB962C8B-B14F-4D97-AF65-F5344CB8AC3E}">
        <p14:creationId xmlns:p14="http://schemas.microsoft.com/office/powerpoint/2010/main" val="170575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705</Words>
  <Application>Microsoft Office PowerPoint</Application>
  <PresentationFormat>Widescreen</PresentationFormat>
  <Paragraphs>65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Error Handling and Debugging</vt:lpstr>
      <vt:lpstr>Debugging…</vt:lpstr>
      <vt:lpstr>PHP &amp; MySQL Error handling…</vt:lpstr>
      <vt:lpstr>Purpose of this lab…</vt:lpstr>
      <vt:lpstr>Usual pre-coding setup…</vt:lpstr>
      <vt:lpstr>PowerPoint Presentation</vt:lpstr>
      <vt:lpstr>PowerPoint Presentation</vt:lpstr>
      <vt:lpstr>Verbose PHP error output $live=FALSE…</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and Debugging</dc:title>
  <dc:creator>MCQUEER, Billy</dc:creator>
  <cp:lastModifiedBy>Abu</cp:lastModifiedBy>
  <cp:revision>16</cp:revision>
  <dcterms:created xsi:type="dcterms:W3CDTF">2018-02-27T11:33:13Z</dcterms:created>
  <dcterms:modified xsi:type="dcterms:W3CDTF">2019-02-17T12:20:21Z</dcterms:modified>
</cp:coreProperties>
</file>