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Lexend SemiBold"/>
      <p:regular r:id="rId28"/>
      <p:bold r:id="rId29"/>
    </p:embeddedFont>
    <p:embeddedFont>
      <p:font typeface="Lexend"/>
      <p:regular r:id="rId30"/>
      <p:bold r:id="rId31"/>
    </p:embeddedFont>
    <p:embeddedFont>
      <p:font typeface="PT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F7C651-7287-4CD3-8BAD-BF966C255355}">
  <a:tblStyle styleId="{F8F7C651-7287-4CD3-8BAD-BF966C2553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exend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.fntdata"/><Relationship Id="rId10" Type="http://schemas.openxmlformats.org/officeDocument/2006/relationships/slide" Target="slides/slide5.xml"/><Relationship Id="rId32" Type="http://schemas.openxmlformats.org/officeDocument/2006/relationships/font" Target="fonts/PTSans-regular.fntdata"/><Relationship Id="rId13" Type="http://schemas.openxmlformats.org/officeDocument/2006/relationships/slide" Target="slides/slide8.xml"/><Relationship Id="rId35" Type="http://schemas.openxmlformats.org/officeDocument/2006/relationships/font" Target="fonts/PT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T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262e900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262e900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1f262e9003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262e900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f262e900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1f262e9003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262e900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262e900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1f262e9003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262e9003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262e9003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f262e9003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f262e9003_0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f262e9003_0_1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f262e9003_0_1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f262e9003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f262e9003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1f262e9003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f262e9003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f262e900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1f262e900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ca84d195a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ca84d195a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1ca84d195a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f262e9003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f262e9003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1f262e9003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f262e9003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f262e9003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1f262e9003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1f262e9003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1f262e9003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1f262e9003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f262e9003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f262e9003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1f262e9003_0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f262e9003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f262e9003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1f262e9003_0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f262e9003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f262e9003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1f262e9003_0_1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1f262e900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1f262e900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1f262e9003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f262e9003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f262e9003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1f262e9003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f262e9003_0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f262e9003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1f262e9003_0_1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f262e9003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f262e9003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1f262e9003_0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f262e900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f262e900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1f262e900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262e900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262e900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1f262e900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262e900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262e900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1f262e900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T Sans"/>
              <a:buNone/>
              <a:defRPr b="1" i="0" sz="6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875816" y="613077"/>
            <a:ext cx="1022430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666754" y="1750088"/>
            <a:ext cx="864628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HALF PAGE 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6289366" y="1282156"/>
            <a:ext cx="513979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3959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6289366" y="2292510"/>
            <a:ext cx="864628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HALF PAGE IMAGE SIZE EXAMPLE</a:t>
            </a:r>
            <a:endParaRPr sz="1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7" name="Google Shape;37;p6"/>
          <p:cNvSpPr txBox="1"/>
          <p:nvPr>
            <p:ph type="ctrTitle"/>
          </p:nvPr>
        </p:nvSpPr>
        <p:spPr>
          <a:xfrm>
            <a:off x="345766" y="1282156"/>
            <a:ext cx="5139795" cy="72958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3959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620"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45766" y="2292510"/>
            <a:ext cx="5752639" cy="35048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2286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2286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T Sans"/>
              <a:buNone/>
              <a:defRPr b="1" i="0" sz="4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ichiganTech_Horizontal_TwoColor.pn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064845" y="6280062"/>
            <a:ext cx="2274952" cy="460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838200" y="6176963"/>
            <a:ext cx="1051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415909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CCDA Data Exchange for Transition of Care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5" name="Google Shape;45;p7"/>
          <p:cNvSpPr txBox="1"/>
          <p:nvPr>
            <p:ph idx="1" type="subTitle"/>
          </p:nvPr>
        </p:nvSpPr>
        <p:spPr>
          <a:xfrm>
            <a:off x="5004725" y="3602050"/>
            <a:ext cx="56634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Presented By: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Pooja sree Bolisetty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Sucharitha Dammareddygari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Nikhil Lakkireddypalli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Prudhvi Rajasekhar Sabbavarapu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Niraj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616368" y="624437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</a:rPr>
              <a:t>12/6/24</a:t>
            </a:r>
            <a:endParaRPr sz="1800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117525" y="329375"/>
            <a:ext cx="9550500" cy="8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Goals of CCDA Data Exchange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88225" y="2273300"/>
            <a:ext cx="7575600" cy="29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Smooth and standardized data transfer.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Gathers all necessary patient information in one place.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Reduces errors and saves time with automated processes.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Enables advanced data analysis to optimize care quality and decision-making.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Enhances equitable access to healthcare services.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Drives measurable improvements in patient outcomes.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7325" y="2212750"/>
            <a:ext cx="4451751" cy="31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1524000" y="630743"/>
            <a:ext cx="9144000" cy="97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CCDA Framework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1524000" y="1876199"/>
            <a:ext cx="9144000" cy="3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CCDA (Consolidated Clinical Document Architecture)- a standardized format for exchanging clinical information.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Key Elements in CCDA Documents: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Medical history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Allergies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Medications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Lab results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Discharge summaries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ctrTitle"/>
          </p:nvPr>
        </p:nvSpPr>
        <p:spPr>
          <a:xfrm>
            <a:off x="1367941" y="692452"/>
            <a:ext cx="10224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CCDA’s Role in Healthcare Data Exchange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Standardization: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Provides a common format for clinical documents.</a:t>
            </a:r>
            <a:br>
              <a:rPr lang="en-US" sz="1800">
                <a:latin typeface="Lexend"/>
                <a:ea typeface="Lexend"/>
                <a:cs typeface="Lexend"/>
                <a:sym typeface="Lexend"/>
              </a:rPr>
            </a:b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Interoperability: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Enables smooth data transfer between different EHR systems.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Improved Care Coordination: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Facilitates seamless communication during transitions of care.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875816" y="312277"/>
            <a:ext cx="10224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     </a:t>
            </a:r>
            <a:r>
              <a:rPr lang="en-US" sz="2600">
                <a:latin typeface="Lexend"/>
                <a:ea typeface="Lexend"/>
                <a:cs typeface="Lexend"/>
                <a:sym typeface="Lexend"/>
              </a:rPr>
              <a:t>Evolution of CCDA Versions</a:t>
            </a:r>
            <a:endParaRPr sz="6000"/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1412750" y="1163050"/>
            <a:ext cx="8646300" cy="4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0">
                <a:latin typeface="Lexend"/>
                <a:ea typeface="Lexend"/>
                <a:cs typeface="Lexend"/>
                <a:sym typeface="Lexend"/>
              </a:rPr>
              <a:t>     </a:t>
            </a:r>
            <a:r>
              <a:rPr b="1" lang="en-US" sz="3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US" sz="600">
                <a:latin typeface="Lexend"/>
                <a:ea typeface="Lexend"/>
                <a:cs typeface="Lexend"/>
                <a:sym typeface="Lexend"/>
              </a:rPr>
              <a:t>  </a:t>
            </a:r>
            <a:r>
              <a:rPr b="1" lang="en-US" sz="1400">
                <a:latin typeface="Lexend"/>
                <a:ea typeface="Lexend"/>
                <a:cs typeface="Lexend"/>
                <a:sym typeface="Lexend"/>
              </a:rPr>
              <a:t>CCDA 1.0 (2011):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latin typeface="Lexend"/>
                <a:ea typeface="Lexend"/>
                <a:cs typeface="Lexend"/>
                <a:sym typeface="Lexend"/>
              </a:rPr>
              <a:t>    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First version developed as part of the Meaningful Use initiative.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   Focused on standardizing clinical documents for electronic sharing.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   Introduced templates for Continuity of Care Documents (CCD).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Lexend"/>
                <a:ea typeface="Lexend"/>
                <a:cs typeface="Lexend"/>
                <a:sym typeface="Lexend"/>
              </a:rPr>
              <a:t>Limitations:</a:t>
            </a:r>
            <a:endParaRPr b="1" sz="13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Lexend"/>
                <a:ea typeface="Lexend"/>
                <a:cs typeface="Lexend"/>
                <a:sym typeface="Lexend"/>
              </a:rPr>
              <a:t>Lacked comprehensive interoperability support.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Lexend"/>
                <a:ea typeface="Lexend"/>
                <a:cs typeface="Lexend"/>
                <a:sym typeface="Lexend"/>
              </a:rPr>
              <a:t>CCDA 2.0 (2015):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Lexend"/>
                <a:ea typeface="Lexend"/>
                <a:cs typeface="Lexend"/>
                <a:sym typeface="Lexend"/>
              </a:rPr>
              <a:t>Major revision aligned with HL7 FHIR (Fast Healthcare Interoperability Resources).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Lexend"/>
                <a:ea typeface="Lexend"/>
                <a:cs typeface="Lexend"/>
                <a:sym typeface="Lexend"/>
              </a:rPr>
              <a:t>Introduced new templates for advanced care planning, immunizations, and social history.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Lexend"/>
                <a:ea typeface="Lexend"/>
                <a:cs typeface="Lexend"/>
                <a:sym typeface="Lexend"/>
              </a:rPr>
              <a:t>Focused on improving interoperability across different EHR systems.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latin typeface="Lexend"/>
                <a:ea typeface="Lexend"/>
                <a:cs typeface="Lexend"/>
                <a:sym typeface="Lexend"/>
              </a:rPr>
              <a:t>Key Features:</a:t>
            </a:r>
            <a:endParaRPr b="1" sz="13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Lexend"/>
                <a:ea typeface="Lexend"/>
                <a:cs typeface="Lexend"/>
                <a:sym typeface="Lexend"/>
              </a:rPr>
              <a:t>Greater flexibility in document structure.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Lexend"/>
                <a:ea typeface="Lexend"/>
                <a:cs typeface="Lexend"/>
                <a:sym typeface="Lexend"/>
              </a:rPr>
              <a:t>Enhanced support for regulatory requirements.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1651400" y="1265900"/>
            <a:ext cx="9059700" cy="4009800"/>
          </a:xfrm>
          <a:prstGeom prst="rect">
            <a:avLst/>
          </a:prstGeom>
        </p:spPr>
        <p:txBody>
          <a:bodyPr anchorCtr="0" anchor="t" bIns="91425" lIns="285750" spcFirstLastPara="1" rIns="91425" wrap="square" tIns="91425">
            <a:noAutofit/>
          </a:bodyPr>
          <a:lstStyle/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CCDA 2.1 (2019):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Incorporates changes to meet updated federal regulations, including</a:t>
            </a:r>
            <a:br>
              <a:rPr lang="en-US" sz="1800">
                <a:latin typeface="Lexend"/>
                <a:ea typeface="Lexend"/>
                <a:cs typeface="Lexend"/>
                <a:sym typeface="Lexend"/>
              </a:rPr>
            </a:b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ONC’s 21st Century Cures Act.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Focuses on patient-centered data exchange and improved usability.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714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  Better alignment with FHIR resources, enhancing compatibility with   modern health IT systems.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Key Improvements: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Increased data elements for social determinants of health (SDOH).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Enhanced support for care coordination.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875827" y="613075"/>
            <a:ext cx="9735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                   Workflow Improvements with CCDA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594625" y="1679675"/>
            <a:ext cx="86463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Automated Data Sharing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Time Efficiency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Enhanced Decision-Making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Regulatory Compliance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                               Example of CCDA in Action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Scenario: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Transition of Care from Hospital to Primary Care Physician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Before CCDA: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Discharge summaries were manually sent via fax, causing delays.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With CCDA: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A structured CCDA document is electronically transmitted, </a:t>
            </a:r>
            <a:br>
              <a:rPr lang="en-US" sz="1700">
                <a:latin typeface="Lexend"/>
                <a:ea typeface="Lexend"/>
                <a:cs typeface="Lexend"/>
                <a:sym typeface="Lexend"/>
              </a:rPr>
            </a:b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                     enabling immediate access to critical patient information.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Impact: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     Faster follow-up care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                Reduced errors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                Better patient outcomes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5772141" y="1470677"/>
            <a:ext cx="10224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CCDA Benefits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5495925" y="1781175"/>
            <a:ext cx="5648400" cy="4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Improved Patient Care-Provides complete patient information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Increased Efficiency-Automates data exchange, saving time and reducing paperwork.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Interoperability-Ensures data standardization and compatibility across EHRs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57400" cy="88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496600" y="1266825"/>
            <a:ext cx="6886500" cy="3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RETURN OF INVESTMENT (ROI)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Studies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Sentara Healthcare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hospital readmissions by 20%.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Saved thousands of hours annually by cutting data retrieval time by 40%.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Geisinger Health System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diabetes outcomes by 15%.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test duplication rates by 25%, saving $3 million annually.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Kaiser Permanente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patient satisfaction by 30%.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full ROI within two years via cost reductions and better care coordination.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05400" cy="667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Keypoints covered in the presentation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1666754" y="1750088"/>
            <a:ext cx="86463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C-CDA is a standard element for the exchange of clinical information.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It is a significant part of HL7 standards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It is used to ascertain interoperability between various E.H.R. systems.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It facilitates patient health information from one healthcare center to another wherever it is needed.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It improves the quality of patient care, reduces the risk of errors, and improves treatment outcomes.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It provides discharge summaries, patient history, and referral reports.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Importance of C-CDA in Modern Healthcare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1666750" y="1750100"/>
            <a:ext cx="8646300" cy="4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   Interoperability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- C-CDA ensures that the electronic health record system </a:t>
            </a:r>
            <a:br>
              <a:rPr lang="en-US" sz="1800">
                <a:latin typeface="Lexend"/>
                <a:ea typeface="Lexend"/>
                <a:cs typeface="Lexend"/>
                <a:sym typeface="Lexend"/>
              </a:rPr>
            </a:b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   can communicate accurately and precisely.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1778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Continuity of care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– By providing the exchange of clinical reports during </a:t>
            </a:r>
            <a:br>
              <a:rPr lang="en-US" sz="1800">
                <a:latin typeface="Lexend"/>
                <a:ea typeface="Lexend"/>
                <a:cs typeface="Lexend"/>
                <a:sym typeface="Lexend"/>
              </a:rPr>
            </a:b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the transition of care, C-CDA affirms that healthcare providers have precise and important patient information. Resultantly, it minimizes the risk of medical errors.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1778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1778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Improvement the Patient Outcomes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- it can access accurate and complete patient information which ensures healthcare providers make precise informed decisions, and improve treatment outcomes.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1524000" y="1122367"/>
            <a:ext cx="9144000" cy="7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Previous State of Health IT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524000" y="2179585"/>
            <a:ext cx="9144000" cy="30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solidFill>
                  <a:srgbClr val="080C0A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Patient records: manually maintained and stored in physical files.</a:t>
            </a:r>
            <a:endParaRPr sz="1800">
              <a:solidFill>
                <a:srgbClr val="080C0A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solidFill>
                  <a:srgbClr val="080C0A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Different departments/providers maintained separate records for the same patient.</a:t>
            </a:r>
            <a:endParaRPr sz="1800">
              <a:solidFill>
                <a:srgbClr val="080C0A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solidFill>
                  <a:srgbClr val="080C0A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Sharing data quickly and accurately was difficult.</a:t>
            </a:r>
            <a:endParaRPr sz="1800">
              <a:solidFill>
                <a:srgbClr val="080C0A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solidFill>
                  <a:srgbClr val="080C0A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Billing and insurance claims - collected manually- paper forms, --&gt; delays and errors.</a:t>
            </a:r>
            <a:endParaRPr sz="1800">
              <a:solidFill>
                <a:srgbClr val="080C0A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Importance of C-CDA in Modern Healthcare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948150" y="1342675"/>
            <a:ext cx="96882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Efficiency-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 saves time in exchanging clinical information and providing</a:t>
            </a:r>
            <a:br>
              <a:rPr lang="en-US" sz="1800">
                <a:latin typeface="Lexend"/>
                <a:ea typeface="Lexend"/>
                <a:cs typeface="Lexend"/>
                <a:sym typeface="Lexend"/>
              </a:rPr>
            </a:b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resources for healthcare providers. and minimizes the risk of miscommunication.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1778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Compliance Regulatory - 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Using C-CDA helps and enforces the healthcare</a:t>
            </a:r>
            <a:br>
              <a:rPr lang="en-US" sz="1800">
                <a:latin typeface="Lexend"/>
                <a:ea typeface="Lexend"/>
                <a:cs typeface="Lexend"/>
                <a:sym typeface="Lexend"/>
              </a:rPr>
            </a:b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organization to follow all regulatory requirements like the HIT and HITECH Act in the USA.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1778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Data Integrity and Security-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standardized architecture like C-CDA ensures the patient's data is well organized, precise, and secure. This is very important for maintaining the integrity of medical records and protecting all sensitive documents. 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875816" y="613077"/>
            <a:ext cx="102243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Conclusion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1666750" y="1750100"/>
            <a:ext cx="9084600" cy="3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6510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In a nutshell -C-CDA plays a significant role in augmenting the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quality, safety, and efficiency of healthcare delivery. It supports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the exchange of clinical information coherently, leading to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potential quality care and treatment outcomes for patients.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" type="subTitle"/>
          </p:nvPr>
        </p:nvSpPr>
        <p:spPr>
          <a:xfrm>
            <a:off x="1550604" y="1875563"/>
            <a:ext cx="8646300" cy="3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3429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Lexend"/>
              <a:ea typeface="Lexend"/>
              <a:cs typeface="Lexend"/>
              <a:sym typeface="Lexend"/>
            </a:endParaRPr>
          </a:p>
          <a:p>
            <a:pPr indent="-165100" lvl="0" marL="34290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800">
                <a:latin typeface="Lexend"/>
                <a:ea typeface="Lexend"/>
                <a:cs typeface="Lexend"/>
                <a:sym typeface="Lexend"/>
              </a:rPr>
              <a:t>Thank you</a:t>
            </a:r>
            <a:endParaRPr sz="4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ctrTitle"/>
          </p:nvPr>
        </p:nvSpPr>
        <p:spPr>
          <a:xfrm>
            <a:off x="1524000" y="1075517"/>
            <a:ext cx="9144000" cy="8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Current State of Health IT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1149075" y="2226388"/>
            <a:ext cx="5775300" cy="3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➔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implementation of EHRs and EMRs.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➔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Digital records :a comprehensive view of patient health history.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➔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seamless sharing with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◆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healthcare providers,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◆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laboratories,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◆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pharmacies, and others.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9225" y="2288924"/>
            <a:ext cx="3893724" cy="35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ctrTitle"/>
          </p:nvPr>
        </p:nvSpPr>
        <p:spPr>
          <a:xfrm>
            <a:off x="1524000" y="1122366"/>
            <a:ext cx="91440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Consolidated Clinical Document Architecture (C-CDA)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1524000" y="2195210"/>
            <a:ext cx="9144000" cy="30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latin typeface="Lexend SemiBold"/>
                <a:ea typeface="Lexend SemiBold"/>
                <a:cs typeface="Lexend SemiBold"/>
                <a:sym typeface="Lexend SemiBold"/>
              </a:rPr>
              <a:t>HL7 Standard - facilitate the exchange of clinical documents between the healthcare providers.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latin typeface="Lexend SemiBold"/>
                <a:ea typeface="Lexend SemiBold"/>
                <a:cs typeface="Lexend SemiBold"/>
                <a:sym typeface="Lexend SemiBold"/>
              </a:rPr>
              <a:t>Improve the quality of care - ensuring information is accurately and securely shared.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2119313"/>
            <a:ext cx="95916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2"/>
          <p:cNvGraphicFramePr/>
          <p:nvPr/>
        </p:nvGraphicFramePr>
        <p:xfrm>
          <a:off x="952500" y="160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{F8F7C651-7287-4CD3-8BAD-BF966C255355}</a:tableStyleId>
              </a:tblPr>
              <a:tblGrid>
                <a:gridCol w="2057400"/>
                <a:gridCol w="2057400"/>
                <a:gridCol w="2057400"/>
                <a:gridCol w="2057400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HL7 V2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HL7 V3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HL7 CDA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HL7 FHIR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General Structure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Message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Structured message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Document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API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Use cases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Medical record exchange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Medical record exchange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Clinical document exchange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Universal health data exchange, including apps, smart devices, and wearables. FHIR enables sharing medical records, individual patient data, provider data, and other data sources as needed.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Platform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EMR, EHR, HIS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EMR, EHR, HIS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EMR, EHR, HIS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293236"/>
                          </a:solidFill>
                          <a:latin typeface="Lexend SemiBold"/>
                          <a:ea typeface="Lexend SemiBold"/>
                          <a:cs typeface="Lexend SemiBold"/>
                          <a:sym typeface="Lexend SemiBold"/>
                        </a:rPr>
                        <a:t>EMR, EHR, HIS, mobile apps, and wearables</a:t>
                      </a:r>
                      <a:endParaRPr>
                        <a:latin typeface="Lexend SemiBold"/>
                        <a:ea typeface="Lexend SemiBold"/>
                        <a:cs typeface="Lexend SemiBold"/>
                        <a:sym typeface="Lexend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524000" y="931868"/>
            <a:ext cx="9144000" cy="10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Stakeholder</a:t>
            </a:r>
            <a:r>
              <a:rPr lang="en-US" sz="3000">
                <a:latin typeface="Lexend"/>
                <a:ea typeface="Lexend"/>
                <a:cs typeface="Lexend"/>
                <a:sym typeface="Lexend"/>
              </a:rPr>
              <a:t> Insights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24000" y="2160159"/>
            <a:ext cx="9144000" cy="28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we interviewed stakeholders from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MDDHS,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MiHIN,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Blue Cross Blue Shield, and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-US">
                <a:latin typeface="Lexend"/>
                <a:ea typeface="Lexend"/>
                <a:cs typeface="Lexend"/>
                <a:sym typeface="Lexend"/>
              </a:rPr>
              <a:t>Network OneD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1524000" y="1122367"/>
            <a:ext cx="9144000" cy="7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Lexend"/>
                <a:ea typeface="Lexend"/>
                <a:cs typeface="Lexend"/>
                <a:sym typeface="Lexend"/>
              </a:rPr>
              <a:t>Limitations of Previous data methods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1524000" y="2132698"/>
            <a:ext cx="914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latin typeface="Lexend SemiBold"/>
                <a:ea typeface="Lexend SemiBold"/>
                <a:cs typeface="Lexend SemiBold"/>
                <a:sym typeface="Lexend SemiBold"/>
              </a:rPr>
              <a:t>Disconnected systems hinder seamless workflows.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latin typeface="Lexend SemiBold"/>
                <a:ea typeface="Lexend SemiBold"/>
                <a:cs typeface="Lexend SemiBold"/>
                <a:sym typeface="Lexend SemiBold"/>
              </a:rPr>
              <a:t>Manual processes introduce a higher risk of errors and reduce operational efficiency.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latin typeface="Lexend SemiBold"/>
                <a:ea typeface="Lexend SemiBold"/>
                <a:cs typeface="Lexend SemiBold"/>
                <a:sym typeface="Lexend SemiBold"/>
              </a:rPr>
              <a:t>Incomplete or missing data necessitates repeated diagnostic tests, impacting care quality.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latin typeface="Lexend SemiBold"/>
                <a:ea typeface="Lexend SemiBold"/>
                <a:cs typeface="Lexend SemiBold"/>
                <a:sym typeface="Lexend SemiBold"/>
              </a:rPr>
              <a:t>The process of integrating records is time-consuming, delaying critical decision-making.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rPr lang="en-US" sz="1800">
                <a:latin typeface="Lexend SemiBold"/>
                <a:ea typeface="Lexend SemiBold"/>
                <a:cs typeface="Lexend SemiBold"/>
                <a:sym typeface="Lexend SemiBold"/>
              </a:rPr>
              <a:t>Restricted patient access to their health information limits engagement and involvement in care.</a:t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SemiBold"/>
              <a:buChar char="●"/>
            </a:pPr>
            <a:r>
              <a:t/>
            </a:r>
            <a:endParaRPr sz="18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52275" y="1679675"/>
            <a:ext cx="7681200" cy="30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Paper-based systems are susceptible to data breaches and potential loss of critical information.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Inconsistent data formats make it hard to compare or combine data.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Paper-based systems and manual work waste money.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Providers spend more time finding information than treating patients.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800" y="1799638"/>
            <a:ext cx="2775675" cy="27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222275" y="836075"/>
            <a:ext cx="74829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Limitations of Previous data methods</a:t>
            </a:r>
            <a:endParaRPr sz="28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