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8"/>
  </p:notesMasterIdLst>
  <p:sldIdLst>
    <p:sldId id="258" r:id="rId2"/>
    <p:sldId id="257" r:id="rId3"/>
    <p:sldId id="276" r:id="rId4"/>
    <p:sldId id="267" r:id="rId5"/>
    <p:sldId id="263" r:id="rId6"/>
    <p:sldId id="270" r:id="rId7"/>
    <p:sldId id="277" r:id="rId8"/>
    <p:sldId id="273" r:id="rId9"/>
    <p:sldId id="271" r:id="rId10"/>
    <p:sldId id="264" r:id="rId11"/>
    <p:sldId id="278" r:id="rId12"/>
    <p:sldId id="275" r:id="rId13"/>
    <p:sldId id="266" r:id="rId14"/>
    <p:sldId id="268" r:id="rId15"/>
    <p:sldId id="279"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4660"/>
  </p:normalViewPr>
  <p:slideViewPr>
    <p:cSldViewPr snapToGrid="0">
      <p:cViewPr varScale="1">
        <p:scale>
          <a:sx n="74" d="100"/>
          <a:sy n="74" d="100"/>
        </p:scale>
        <p:origin x="33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AB439F-5BF3-4D5D-99C7-2264AD3115AC}" type="datetimeFigureOut">
              <a:rPr lang="en-IN" smtClean="0"/>
              <a:t>07-12-2024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4EE8E1-78FC-4484-9ACA-4E169A9418FF}" type="slidenum">
              <a:rPr lang="en-IN" smtClean="0"/>
              <a:t>‹#›</a:t>
            </a:fld>
            <a:endParaRPr lang="en-IN"/>
          </a:p>
        </p:txBody>
      </p:sp>
    </p:spTree>
    <p:extLst>
      <p:ext uri="{BB962C8B-B14F-4D97-AF65-F5344CB8AC3E}">
        <p14:creationId xmlns:p14="http://schemas.microsoft.com/office/powerpoint/2010/main" val="2779532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A5EC3ED-EBA0-44C1-BEE1-C6FB45FC3C02}" type="datetimeFigureOut">
              <a:rPr lang="en-IN" smtClean="0"/>
              <a:t>07-12-2024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18DE8-715E-44AB-BDAD-99112FC70EB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268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5EC3ED-EBA0-44C1-BEE1-C6FB45FC3C02}" type="datetimeFigureOut">
              <a:rPr lang="en-IN" smtClean="0"/>
              <a:t>07-12-2024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18DE8-715E-44AB-BDAD-99112FC70EBE}" type="slidenum">
              <a:rPr lang="en-IN" smtClean="0"/>
              <a:t>‹#›</a:t>
            </a:fld>
            <a:endParaRPr lang="en-IN"/>
          </a:p>
        </p:txBody>
      </p:sp>
    </p:spTree>
    <p:extLst>
      <p:ext uri="{BB962C8B-B14F-4D97-AF65-F5344CB8AC3E}">
        <p14:creationId xmlns:p14="http://schemas.microsoft.com/office/powerpoint/2010/main" val="140027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5EC3ED-EBA0-44C1-BEE1-C6FB45FC3C02}" type="datetimeFigureOut">
              <a:rPr lang="en-IN" smtClean="0"/>
              <a:t>07-12-2024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18DE8-715E-44AB-BDAD-99112FC70EBE}"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654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5EC3ED-EBA0-44C1-BEE1-C6FB45FC3C02}" type="datetimeFigureOut">
              <a:rPr lang="en-IN" smtClean="0"/>
              <a:t>07-12-2024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18DE8-715E-44AB-BDAD-99112FC70EBE}" type="slidenum">
              <a:rPr lang="en-IN" smtClean="0"/>
              <a:t>‹#›</a:t>
            </a:fld>
            <a:endParaRPr lang="en-IN"/>
          </a:p>
        </p:txBody>
      </p:sp>
    </p:spTree>
    <p:extLst>
      <p:ext uri="{BB962C8B-B14F-4D97-AF65-F5344CB8AC3E}">
        <p14:creationId xmlns:p14="http://schemas.microsoft.com/office/powerpoint/2010/main" val="2562322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5EC3ED-EBA0-44C1-BEE1-C6FB45FC3C02}" type="datetimeFigureOut">
              <a:rPr lang="en-IN" smtClean="0"/>
              <a:t>07-12-2024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18DE8-715E-44AB-BDAD-99112FC70EB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164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5EC3ED-EBA0-44C1-BEE1-C6FB45FC3C02}" type="datetimeFigureOut">
              <a:rPr lang="en-IN" smtClean="0"/>
              <a:t>07-12-2024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118DE8-715E-44AB-BDAD-99112FC70EBE}" type="slidenum">
              <a:rPr lang="en-IN" smtClean="0"/>
              <a:t>‹#›</a:t>
            </a:fld>
            <a:endParaRPr lang="en-IN"/>
          </a:p>
        </p:txBody>
      </p:sp>
    </p:spTree>
    <p:extLst>
      <p:ext uri="{BB962C8B-B14F-4D97-AF65-F5344CB8AC3E}">
        <p14:creationId xmlns:p14="http://schemas.microsoft.com/office/powerpoint/2010/main" val="2276871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5EC3ED-EBA0-44C1-BEE1-C6FB45FC3C02}" type="datetimeFigureOut">
              <a:rPr lang="en-IN" smtClean="0"/>
              <a:t>07-12-2024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118DE8-715E-44AB-BDAD-99112FC70EBE}" type="slidenum">
              <a:rPr lang="en-IN" smtClean="0"/>
              <a:t>‹#›</a:t>
            </a:fld>
            <a:endParaRPr lang="en-IN"/>
          </a:p>
        </p:txBody>
      </p:sp>
    </p:spTree>
    <p:extLst>
      <p:ext uri="{BB962C8B-B14F-4D97-AF65-F5344CB8AC3E}">
        <p14:creationId xmlns:p14="http://schemas.microsoft.com/office/powerpoint/2010/main" val="3435419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5EC3ED-EBA0-44C1-BEE1-C6FB45FC3C02}" type="datetimeFigureOut">
              <a:rPr lang="en-IN" smtClean="0"/>
              <a:t>07-12-2024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118DE8-715E-44AB-BDAD-99112FC70EBE}" type="slidenum">
              <a:rPr lang="en-IN" smtClean="0"/>
              <a:t>‹#›</a:t>
            </a:fld>
            <a:endParaRPr lang="en-IN"/>
          </a:p>
        </p:txBody>
      </p:sp>
    </p:spTree>
    <p:extLst>
      <p:ext uri="{BB962C8B-B14F-4D97-AF65-F5344CB8AC3E}">
        <p14:creationId xmlns:p14="http://schemas.microsoft.com/office/powerpoint/2010/main" val="3089735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5EC3ED-EBA0-44C1-BEE1-C6FB45FC3C02}" type="datetimeFigureOut">
              <a:rPr lang="en-IN" smtClean="0"/>
              <a:t>07-12-2024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118DE8-715E-44AB-BDAD-99112FC70EBE}" type="slidenum">
              <a:rPr lang="en-IN" smtClean="0"/>
              <a:t>‹#›</a:t>
            </a:fld>
            <a:endParaRPr lang="en-IN"/>
          </a:p>
        </p:txBody>
      </p:sp>
    </p:spTree>
    <p:extLst>
      <p:ext uri="{BB962C8B-B14F-4D97-AF65-F5344CB8AC3E}">
        <p14:creationId xmlns:p14="http://schemas.microsoft.com/office/powerpoint/2010/main" val="4037180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5EC3ED-EBA0-44C1-BEE1-C6FB45FC3C02}" type="datetimeFigureOut">
              <a:rPr lang="en-IN" smtClean="0"/>
              <a:t>07-12-2024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118DE8-715E-44AB-BDAD-99112FC70EBE}" type="slidenum">
              <a:rPr lang="en-IN" smtClean="0"/>
              <a:t>‹#›</a:t>
            </a:fld>
            <a:endParaRPr lang="en-IN"/>
          </a:p>
        </p:txBody>
      </p:sp>
    </p:spTree>
    <p:extLst>
      <p:ext uri="{BB962C8B-B14F-4D97-AF65-F5344CB8AC3E}">
        <p14:creationId xmlns:p14="http://schemas.microsoft.com/office/powerpoint/2010/main" val="62735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5EC3ED-EBA0-44C1-BEE1-C6FB45FC3C02}" type="datetimeFigureOut">
              <a:rPr lang="en-IN" smtClean="0"/>
              <a:t>07-12-2024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118DE8-715E-44AB-BDAD-99112FC70EB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442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A5EC3ED-EBA0-44C1-BEE1-C6FB45FC3C02}" type="datetimeFigureOut">
              <a:rPr lang="en-IN" smtClean="0"/>
              <a:t>07-12-2024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6118DE8-715E-44AB-BDAD-99112FC70EBE}"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27131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AAEAF-9A18-38F3-4F23-4AD4477A5232}"/>
              </a:ext>
            </a:extLst>
          </p:cNvPr>
          <p:cNvSpPr>
            <a:spLocks noGrp="1"/>
          </p:cNvSpPr>
          <p:nvPr>
            <p:ph type="title"/>
          </p:nvPr>
        </p:nvSpPr>
        <p:spPr/>
        <p:txBody>
          <a:bodyPr/>
          <a:lstStyle/>
          <a:p>
            <a:r>
              <a:rPr lang="en-IN" dirty="0"/>
              <a:t>                   ERASE DATA REMOTELY</a:t>
            </a:r>
          </a:p>
        </p:txBody>
      </p:sp>
      <p:sp>
        <p:nvSpPr>
          <p:cNvPr id="3" name="Content Placeholder 2">
            <a:extLst>
              <a:ext uri="{FF2B5EF4-FFF2-40B4-BE49-F238E27FC236}">
                <a16:creationId xmlns:a16="http://schemas.microsoft.com/office/drawing/2014/main" id="{0329A7F1-E58C-8949-D797-0ABE7D3F1B32}"/>
              </a:ext>
            </a:extLst>
          </p:cNvPr>
          <p:cNvSpPr>
            <a:spLocks noGrp="1"/>
          </p:cNvSpPr>
          <p:nvPr>
            <p:ph idx="1"/>
          </p:nvPr>
        </p:nvSpPr>
        <p:spPr/>
        <p:txBody>
          <a:bodyPr>
            <a:normAutofit/>
          </a:bodyPr>
          <a:lstStyle/>
          <a:p>
            <a:pPr marL="0" indent="0">
              <a:buNone/>
            </a:pPr>
            <a:r>
              <a:rPr lang="en-IN" dirty="0"/>
              <a:t>                            </a:t>
            </a:r>
          </a:p>
          <a:p>
            <a:pPr marL="0" indent="0">
              <a:buNone/>
            </a:pPr>
            <a:endParaRPr lang="en-IN" dirty="0"/>
          </a:p>
          <a:p>
            <a:pPr marL="0" indent="0">
              <a:buNone/>
            </a:pPr>
            <a:r>
              <a:rPr lang="en-IN" dirty="0"/>
              <a:t>                                        </a:t>
            </a:r>
            <a:r>
              <a:rPr lang="en-IN" b="1" dirty="0"/>
              <a:t>SECONDARY (Black Hat)</a:t>
            </a:r>
          </a:p>
          <a:p>
            <a:endParaRPr lang="en-IN" b="1" dirty="0"/>
          </a:p>
          <a:p>
            <a:pPr marL="0" indent="0">
              <a:buNone/>
            </a:pPr>
            <a:r>
              <a:rPr lang="en-IN" b="1" dirty="0"/>
              <a:t>                                  EDR Reloaded: Erase Data Remotely </a:t>
            </a:r>
          </a:p>
          <a:p>
            <a:pPr marL="0" indent="0">
              <a:buNone/>
            </a:pPr>
            <a:r>
              <a:rPr lang="en-IN" b="1" dirty="0"/>
              <a:t> </a:t>
            </a:r>
          </a:p>
          <a:p>
            <a:pPr marL="0" indent="0">
              <a:buNone/>
            </a:pPr>
            <a:r>
              <a:rPr lang="en-IN" b="1" dirty="0"/>
              <a:t>                                                  Presented By </a:t>
            </a:r>
          </a:p>
          <a:p>
            <a:pPr marL="0" indent="0">
              <a:buNone/>
            </a:pPr>
            <a:r>
              <a:rPr lang="en-IN" b="1" dirty="0"/>
              <a:t>                                                       NIRAJ </a:t>
            </a:r>
          </a:p>
        </p:txBody>
      </p:sp>
    </p:spTree>
    <p:extLst>
      <p:ext uri="{BB962C8B-B14F-4D97-AF65-F5344CB8AC3E}">
        <p14:creationId xmlns:p14="http://schemas.microsoft.com/office/powerpoint/2010/main" val="556462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7DF5-9FC7-DE92-8CAC-1D33D13508BD}"/>
              </a:ext>
            </a:extLst>
          </p:cNvPr>
          <p:cNvSpPr>
            <a:spLocks noGrp="1"/>
          </p:cNvSpPr>
          <p:nvPr>
            <p:ph type="title"/>
          </p:nvPr>
        </p:nvSpPr>
        <p:spPr/>
        <p:txBody>
          <a:bodyPr/>
          <a:lstStyle/>
          <a:p>
            <a:r>
              <a:rPr lang="en-IN" dirty="0"/>
              <a:t>                         Challenges </a:t>
            </a:r>
          </a:p>
        </p:txBody>
      </p:sp>
      <p:sp>
        <p:nvSpPr>
          <p:cNvPr id="3" name="Content Placeholder 2">
            <a:extLst>
              <a:ext uri="{FF2B5EF4-FFF2-40B4-BE49-F238E27FC236}">
                <a16:creationId xmlns:a16="http://schemas.microsoft.com/office/drawing/2014/main" id="{77EE2B5E-5218-10F7-4875-D42942EE9693}"/>
              </a:ext>
            </a:extLst>
          </p:cNvPr>
          <p:cNvSpPr>
            <a:spLocks noGrp="1"/>
          </p:cNvSpPr>
          <p:nvPr>
            <p:ph idx="1"/>
          </p:nvPr>
        </p:nvSpPr>
        <p:spPr/>
        <p:txBody>
          <a:bodyPr>
            <a:normAutofit/>
          </a:bodyPr>
          <a:lstStyle/>
          <a:p>
            <a:pPr>
              <a:buFont typeface="Wingdings" panose="05000000000000000000" pitchFamily="2" charset="2"/>
              <a:buChar char="v"/>
            </a:pPr>
            <a:r>
              <a:rPr lang="en-IN" b="1" dirty="0"/>
              <a:t>Disrupt the operation- </a:t>
            </a:r>
            <a:r>
              <a:rPr lang="en-IN" dirty="0"/>
              <a:t>It is also a high risk during remote erasure to disrupt the operation, accuracy, and completeness of medical records. And may permanently lose the data if there is no backup.</a:t>
            </a:r>
          </a:p>
          <a:p>
            <a:pPr>
              <a:buFont typeface="Wingdings" panose="05000000000000000000" pitchFamily="2" charset="2"/>
              <a:buChar char="v"/>
            </a:pPr>
            <a:endParaRPr lang="en-IN" dirty="0"/>
          </a:p>
          <a:p>
            <a:pPr>
              <a:buFont typeface="Wingdings" panose="05000000000000000000" pitchFamily="2" charset="2"/>
              <a:buChar char="v"/>
            </a:pPr>
            <a:r>
              <a:rPr lang="en-IN" b="1" dirty="0"/>
              <a:t>It may violate regulatory compliance </a:t>
            </a:r>
            <a:r>
              <a:rPr lang="en-IN" dirty="0"/>
              <a:t>– during the process the adherence to the protection of data laws like HIPPA is very hard to maintain </a:t>
            </a:r>
          </a:p>
          <a:p>
            <a:pPr>
              <a:buFont typeface="Wingdings" panose="05000000000000000000" pitchFamily="2" charset="2"/>
              <a:buChar char="v"/>
            </a:pPr>
            <a:r>
              <a:rPr lang="en-IN" b="1" dirty="0"/>
              <a:t>Data fragmentation- </a:t>
            </a:r>
            <a:r>
              <a:rPr lang="en-IN" dirty="0"/>
              <a:t>Managing multiple devices in a broad healthcare network to ensure all endpoints are safe and secure because many times it shows false positive results.</a:t>
            </a:r>
          </a:p>
        </p:txBody>
      </p:sp>
    </p:spTree>
    <p:extLst>
      <p:ext uri="{BB962C8B-B14F-4D97-AF65-F5344CB8AC3E}">
        <p14:creationId xmlns:p14="http://schemas.microsoft.com/office/powerpoint/2010/main" val="2702514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92CF-8C25-2E3C-FD1B-D6C2A2AEB121}"/>
              </a:ext>
            </a:extLst>
          </p:cNvPr>
          <p:cNvSpPr>
            <a:spLocks noGrp="1"/>
          </p:cNvSpPr>
          <p:nvPr>
            <p:ph type="title"/>
          </p:nvPr>
        </p:nvSpPr>
        <p:spPr/>
        <p:txBody>
          <a:bodyPr/>
          <a:lstStyle/>
          <a:p>
            <a:r>
              <a:rPr lang="en-IN" dirty="0"/>
              <a:t>THANKFUL GETTYIMAGES, CREDITED MTSTOCK STUDIO.</a:t>
            </a:r>
          </a:p>
        </p:txBody>
      </p:sp>
      <p:pic>
        <p:nvPicPr>
          <p:cNvPr id="5" name="Content Placeholder 4">
            <a:extLst>
              <a:ext uri="{FF2B5EF4-FFF2-40B4-BE49-F238E27FC236}">
                <a16:creationId xmlns:a16="http://schemas.microsoft.com/office/drawing/2014/main" id="{9BCBF355-5321-C6A0-0333-F10F1247B8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9842" y="2084832"/>
            <a:ext cx="8643667" cy="4557508"/>
          </a:xfrm>
        </p:spPr>
      </p:pic>
    </p:spTree>
    <p:extLst>
      <p:ext uri="{BB962C8B-B14F-4D97-AF65-F5344CB8AC3E}">
        <p14:creationId xmlns:p14="http://schemas.microsoft.com/office/powerpoint/2010/main" val="3102529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1D33-8610-8385-9B94-68CF9B18B494}"/>
              </a:ext>
            </a:extLst>
          </p:cNvPr>
          <p:cNvSpPr>
            <a:spLocks noGrp="1"/>
          </p:cNvSpPr>
          <p:nvPr>
            <p:ph type="title"/>
          </p:nvPr>
        </p:nvSpPr>
        <p:spPr/>
        <p:txBody>
          <a:bodyPr/>
          <a:lstStyle/>
          <a:p>
            <a:r>
              <a:rPr lang="en-IN" dirty="0"/>
              <a:t>To be continued..</a:t>
            </a:r>
          </a:p>
        </p:txBody>
      </p:sp>
      <p:sp>
        <p:nvSpPr>
          <p:cNvPr id="3" name="Content Placeholder 2">
            <a:extLst>
              <a:ext uri="{FF2B5EF4-FFF2-40B4-BE49-F238E27FC236}">
                <a16:creationId xmlns:a16="http://schemas.microsoft.com/office/drawing/2014/main" id="{04A106AD-1DC3-6DB0-903F-F01E2B84C8C6}"/>
              </a:ext>
            </a:extLst>
          </p:cNvPr>
          <p:cNvSpPr>
            <a:spLocks noGrp="1"/>
          </p:cNvSpPr>
          <p:nvPr>
            <p:ph idx="1"/>
          </p:nvPr>
        </p:nvSpPr>
        <p:spPr/>
        <p:txBody>
          <a:bodyPr>
            <a:normAutofit/>
          </a:bodyPr>
          <a:lstStyle/>
          <a:p>
            <a:pPr>
              <a:buFont typeface="Wingdings" panose="05000000000000000000" pitchFamily="2" charset="2"/>
              <a:buChar char="v"/>
            </a:pPr>
            <a:r>
              <a:rPr lang="en-IN" b="1" dirty="0"/>
              <a:t>Remote deletion vulnerabilities </a:t>
            </a:r>
            <a:r>
              <a:rPr lang="en-IN" dirty="0"/>
              <a:t>are hard to fix especially when security control byte signature selection. The byte signature engine in software is very well protected by multilayer and trusted and very hard to trigger.</a:t>
            </a:r>
          </a:p>
          <a:p>
            <a:pPr marL="0" indent="0">
              <a:buNone/>
            </a:pPr>
            <a:endParaRPr lang="en-IN" dirty="0"/>
          </a:p>
          <a:p>
            <a:pPr>
              <a:buFont typeface="Wingdings" panose="05000000000000000000" pitchFamily="2" charset="2"/>
              <a:buChar char="v"/>
            </a:pPr>
            <a:r>
              <a:rPr lang="en-IN" b="1" dirty="0"/>
              <a:t>Security patches </a:t>
            </a:r>
            <a:r>
              <a:rPr lang="en-IN" dirty="0"/>
              <a:t>might be incomplete and another security layer may be activated due to a single point of failure. As well as it often leads to the introduction of bypasses and unexpected errors.</a:t>
            </a:r>
          </a:p>
        </p:txBody>
      </p:sp>
    </p:spTree>
    <p:extLst>
      <p:ext uri="{BB962C8B-B14F-4D97-AF65-F5344CB8AC3E}">
        <p14:creationId xmlns:p14="http://schemas.microsoft.com/office/powerpoint/2010/main" val="451226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FD8DC-3C86-80E8-28EF-F4E30FACB2D3}"/>
              </a:ext>
            </a:extLst>
          </p:cNvPr>
          <p:cNvSpPr>
            <a:spLocks noGrp="1"/>
          </p:cNvSpPr>
          <p:nvPr>
            <p:ph type="title"/>
          </p:nvPr>
        </p:nvSpPr>
        <p:spPr/>
        <p:txBody>
          <a:bodyPr/>
          <a:lstStyle/>
          <a:p>
            <a:r>
              <a:rPr lang="en-IN" dirty="0"/>
              <a:t>            PHOTO TAKEN FROM iStock</a:t>
            </a:r>
            <a:br>
              <a:rPr lang="en-IN" dirty="0"/>
            </a:br>
            <a:r>
              <a:rPr lang="en-IN" dirty="0"/>
              <a:t>       </a:t>
            </a:r>
            <a:r>
              <a:rPr lang="en-IN" dirty="0" err="1"/>
              <a:t>credit:chainarong</a:t>
            </a:r>
            <a:r>
              <a:rPr lang="en-IN" dirty="0"/>
              <a:t> </a:t>
            </a:r>
            <a:r>
              <a:rPr lang="en-IN" dirty="0" err="1"/>
              <a:t>prasertthal</a:t>
            </a:r>
            <a:endParaRPr lang="en-IN" dirty="0"/>
          </a:p>
        </p:txBody>
      </p:sp>
      <p:pic>
        <p:nvPicPr>
          <p:cNvPr id="5" name="Content Placeholder 4">
            <a:extLst>
              <a:ext uri="{FF2B5EF4-FFF2-40B4-BE49-F238E27FC236}">
                <a16:creationId xmlns:a16="http://schemas.microsoft.com/office/drawing/2014/main" id="{D07DF053-653A-4A5A-37FA-8060F3A42E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9072" y="2084833"/>
            <a:ext cx="9376913" cy="4479870"/>
          </a:xfrm>
        </p:spPr>
      </p:pic>
    </p:spTree>
    <p:extLst>
      <p:ext uri="{BB962C8B-B14F-4D97-AF65-F5344CB8AC3E}">
        <p14:creationId xmlns:p14="http://schemas.microsoft.com/office/powerpoint/2010/main" val="3212290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4AE45-1350-0DC7-4E7D-222FD7BE5349}"/>
              </a:ext>
            </a:extLst>
          </p:cNvPr>
          <p:cNvSpPr>
            <a:spLocks noGrp="1"/>
          </p:cNvSpPr>
          <p:nvPr>
            <p:ph type="title"/>
          </p:nvPr>
        </p:nvSpPr>
        <p:spPr/>
        <p:txBody>
          <a:bodyPr/>
          <a:lstStyle/>
          <a:p>
            <a:pPr algn="ctr"/>
            <a:r>
              <a:rPr lang="en-IN" dirty="0"/>
              <a:t>       Feasible solution to mitigate the issues </a:t>
            </a:r>
          </a:p>
        </p:txBody>
      </p:sp>
      <p:sp>
        <p:nvSpPr>
          <p:cNvPr id="3" name="Content Placeholder 2">
            <a:extLst>
              <a:ext uri="{FF2B5EF4-FFF2-40B4-BE49-F238E27FC236}">
                <a16:creationId xmlns:a16="http://schemas.microsoft.com/office/drawing/2014/main" id="{AE89320F-D04B-D1D1-C1C6-4D30876A9AEB}"/>
              </a:ext>
            </a:extLst>
          </p:cNvPr>
          <p:cNvSpPr>
            <a:spLocks noGrp="1"/>
          </p:cNvSpPr>
          <p:nvPr>
            <p:ph idx="1"/>
          </p:nvPr>
        </p:nvSpPr>
        <p:spPr/>
        <p:txBody>
          <a:bodyPr>
            <a:normAutofit/>
          </a:bodyPr>
          <a:lstStyle/>
          <a:p>
            <a:pPr>
              <a:buFont typeface="Wingdings" panose="05000000000000000000" pitchFamily="2" charset="2"/>
              <a:buChar char="v"/>
            </a:pPr>
            <a:r>
              <a:rPr lang="en-IN" b="1" dirty="0"/>
              <a:t>Multifactor security system </a:t>
            </a:r>
            <a:r>
              <a:rPr lang="en-IN" dirty="0"/>
              <a:t>– implementing the strong authentication method to ensure that only authorized individuals or organizations can initiate data erasure remotely</a:t>
            </a:r>
          </a:p>
          <a:p>
            <a:pPr>
              <a:buFont typeface="Wingdings" panose="05000000000000000000" pitchFamily="2" charset="2"/>
              <a:buChar char="v"/>
            </a:pPr>
            <a:r>
              <a:rPr lang="en-IN" b="1" dirty="0"/>
              <a:t>Deploying Endpoint detection- </a:t>
            </a:r>
            <a:r>
              <a:rPr lang="en-IN" dirty="0"/>
              <a:t>it is also of utmost need to monitor malicious activities in real-time.</a:t>
            </a:r>
          </a:p>
          <a:p>
            <a:pPr>
              <a:buFont typeface="Wingdings" panose="05000000000000000000" pitchFamily="2" charset="2"/>
              <a:buChar char="v"/>
            </a:pPr>
            <a:r>
              <a:rPr lang="en-IN" b="1" dirty="0"/>
              <a:t>Regular backup- </a:t>
            </a:r>
            <a:r>
              <a:rPr lang="en-IN" dirty="0"/>
              <a:t>to maintain frequent and secure backups of all critical data to allow recovery in suspicious or malicious data erasure</a:t>
            </a:r>
          </a:p>
          <a:p>
            <a:pPr>
              <a:buFont typeface="Wingdings" panose="05000000000000000000" pitchFamily="2" charset="2"/>
              <a:buChar char="v"/>
            </a:pPr>
            <a:r>
              <a:rPr lang="en-IN" b="1" dirty="0"/>
              <a:t>Training of health staff- </a:t>
            </a:r>
            <a:r>
              <a:rPr lang="en-IN" dirty="0"/>
              <a:t>Protecting the data is the primary goal in the electronic setting. To organize regular training to educate staff on security best practices and the importance of safeguarding devices. </a:t>
            </a:r>
          </a:p>
        </p:txBody>
      </p:sp>
    </p:spTree>
    <p:extLst>
      <p:ext uri="{BB962C8B-B14F-4D97-AF65-F5344CB8AC3E}">
        <p14:creationId xmlns:p14="http://schemas.microsoft.com/office/powerpoint/2010/main" val="3241669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6DEF9-636B-26C4-761A-BC70BAA2ABBF}"/>
              </a:ext>
            </a:extLst>
          </p:cNvPr>
          <p:cNvSpPr>
            <a:spLocks noGrp="1"/>
          </p:cNvSpPr>
          <p:nvPr>
            <p:ph type="title"/>
          </p:nvPr>
        </p:nvSpPr>
        <p:spPr/>
        <p:txBody>
          <a:bodyPr/>
          <a:lstStyle/>
          <a:p>
            <a:r>
              <a:rPr lang="en-IN" dirty="0"/>
              <a:t>                       Conclusion </a:t>
            </a:r>
          </a:p>
        </p:txBody>
      </p:sp>
      <p:sp>
        <p:nvSpPr>
          <p:cNvPr id="3" name="Content Placeholder 2">
            <a:extLst>
              <a:ext uri="{FF2B5EF4-FFF2-40B4-BE49-F238E27FC236}">
                <a16:creationId xmlns:a16="http://schemas.microsoft.com/office/drawing/2014/main" id="{E224FD02-F6F5-9469-AC9E-C495D55FE53D}"/>
              </a:ext>
            </a:extLst>
          </p:cNvPr>
          <p:cNvSpPr>
            <a:spLocks noGrp="1"/>
          </p:cNvSpPr>
          <p:nvPr>
            <p:ph idx="1"/>
          </p:nvPr>
        </p:nvSpPr>
        <p:spPr/>
        <p:txBody>
          <a:bodyPr>
            <a:normAutofit lnSpcReduction="10000"/>
          </a:bodyPr>
          <a:lstStyle/>
          <a:p>
            <a:pPr>
              <a:buFont typeface="Wingdings" panose="05000000000000000000" pitchFamily="2" charset="2"/>
              <a:buChar char="v"/>
            </a:pPr>
            <a:r>
              <a:rPr lang="en-IN" dirty="0"/>
              <a:t>Devices must be fully secured</a:t>
            </a:r>
          </a:p>
          <a:p>
            <a:pPr>
              <a:buFont typeface="Wingdings" panose="05000000000000000000" pitchFamily="2" charset="2"/>
              <a:buChar char="v"/>
            </a:pPr>
            <a:endParaRPr lang="en-IN" dirty="0"/>
          </a:p>
          <a:p>
            <a:pPr>
              <a:buFont typeface="Wingdings" panose="05000000000000000000" pitchFamily="2" charset="2"/>
              <a:buChar char="v"/>
            </a:pPr>
            <a:endParaRPr lang="en-IN" dirty="0"/>
          </a:p>
          <a:p>
            <a:pPr>
              <a:buFont typeface="Wingdings" panose="05000000000000000000" pitchFamily="2" charset="2"/>
              <a:buChar char="v"/>
            </a:pPr>
            <a:r>
              <a:rPr lang="en-IN" dirty="0"/>
              <a:t>Healthcare professional must be trained on how to protect their device and data</a:t>
            </a:r>
          </a:p>
          <a:p>
            <a:pPr marL="0" indent="0">
              <a:buNone/>
            </a:pPr>
            <a:endParaRPr lang="en-IN" dirty="0"/>
          </a:p>
          <a:p>
            <a:pPr>
              <a:buFont typeface="Wingdings" panose="05000000000000000000" pitchFamily="2" charset="2"/>
              <a:buChar char="v"/>
            </a:pPr>
            <a:r>
              <a:rPr lang="en-IN" dirty="0"/>
              <a:t>Multifactor security is needed so that unauthorized persons can not get an advantage.</a:t>
            </a:r>
          </a:p>
          <a:p>
            <a:pPr marL="0" indent="0">
              <a:buNone/>
            </a:pPr>
            <a:endParaRPr lang="en-IN" dirty="0"/>
          </a:p>
          <a:p>
            <a:pPr>
              <a:buFont typeface="Wingdings" panose="05000000000000000000" pitchFamily="2" charset="2"/>
              <a:buChar char="v"/>
            </a:pPr>
            <a:r>
              <a:rPr lang="en-IN" dirty="0"/>
              <a:t>Data must be deleted with a simple process if the device is stolen or lost.</a:t>
            </a:r>
          </a:p>
        </p:txBody>
      </p:sp>
    </p:spTree>
    <p:extLst>
      <p:ext uri="{BB962C8B-B14F-4D97-AF65-F5344CB8AC3E}">
        <p14:creationId xmlns:p14="http://schemas.microsoft.com/office/powerpoint/2010/main" val="3208611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0534-F0EB-5251-A663-55CD4104D4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266C0A-FD64-5652-CF1B-0B752B220823}"/>
              </a:ext>
            </a:extLst>
          </p:cNvPr>
          <p:cNvSpPr>
            <a:spLocks noGrp="1"/>
          </p:cNvSpPr>
          <p:nvPr>
            <p:ph idx="1"/>
          </p:nvPr>
        </p:nvSpPr>
        <p:spPr/>
        <p:txBody>
          <a:bodyPr/>
          <a:lstStyle/>
          <a:p>
            <a:r>
              <a:rPr lang="en-IN" dirty="0"/>
              <a:t>                                     </a:t>
            </a:r>
          </a:p>
          <a:p>
            <a:endParaRPr lang="en-IN" dirty="0"/>
          </a:p>
          <a:p>
            <a:r>
              <a:rPr lang="en-IN" dirty="0"/>
              <a:t>                                    </a:t>
            </a:r>
          </a:p>
          <a:p>
            <a:r>
              <a:rPr lang="en-IN" dirty="0"/>
              <a:t>                    </a:t>
            </a:r>
            <a:r>
              <a:rPr lang="en-IN" sz="9600" dirty="0"/>
              <a:t>THANK YOU </a:t>
            </a:r>
          </a:p>
        </p:txBody>
      </p:sp>
    </p:spTree>
    <p:extLst>
      <p:ext uri="{BB962C8B-B14F-4D97-AF65-F5344CB8AC3E}">
        <p14:creationId xmlns:p14="http://schemas.microsoft.com/office/powerpoint/2010/main" val="680987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A355A-97C0-93B3-DD27-3D2FE3600A41}"/>
              </a:ext>
            </a:extLst>
          </p:cNvPr>
          <p:cNvSpPr>
            <a:spLocks noGrp="1"/>
          </p:cNvSpPr>
          <p:nvPr>
            <p:ph type="title"/>
          </p:nvPr>
        </p:nvSpPr>
        <p:spPr/>
        <p:txBody>
          <a:bodyPr/>
          <a:lstStyle/>
          <a:p>
            <a:r>
              <a:rPr lang="en-IN" dirty="0"/>
              <a:t>             </a:t>
            </a:r>
            <a:r>
              <a:rPr lang="en-IN" b="1" dirty="0"/>
              <a:t>ERASE DATA REMOTELY </a:t>
            </a:r>
          </a:p>
        </p:txBody>
      </p:sp>
      <p:sp>
        <p:nvSpPr>
          <p:cNvPr id="3" name="Content Placeholder 2">
            <a:extLst>
              <a:ext uri="{FF2B5EF4-FFF2-40B4-BE49-F238E27FC236}">
                <a16:creationId xmlns:a16="http://schemas.microsoft.com/office/drawing/2014/main" id="{3F08CF61-24E8-8700-8519-318335D8E16B}"/>
              </a:ext>
            </a:extLst>
          </p:cNvPr>
          <p:cNvSpPr>
            <a:spLocks noGrp="1"/>
          </p:cNvSpPr>
          <p:nvPr>
            <p:ph idx="1"/>
          </p:nvPr>
        </p:nvSpPr>
        <p:spPr/>
        <p:txBody>
          <a:bodyPr>
            <a:normAutofit/>
          </a:bodyPr>
          <a:lstStyle/>
          <a:p>
            <a:pPr marL="0" indent="0">
              <a:buNone/>
            </a:pPr>
            <a:r>
              <a:rPr lang="en-IN" dirty="0"/>
              <a:t>Points to be discussed</a:t>
            </a:r>
          </a:p>
          <a:p>
            <a:pPr marL="514350" indent="-514350">
              <a:buAutoNum type="arabicPeriod"/>
            </a:pPr>
            <a:r>
              <a:rPr lang="en-IN" dirty="0"/>
              <a:t>What is EDR </a:t>
            </a:r>
          </a:p>
          <a:p>
            <a:pPr marL="514350" indent="-514350">
              <a:buAutoNum type="arabicPeriod"/>
            </a:pPr>
            <a:r>
              <a:rPr lang="en-IN" dirty="0"/>
              <a:t>Why it is important in healthcare organizations and its significance in the health sector?</a:t>
            </a:r>
          </a:p>
          <a:p>
            <a:pPr marL="514350" indent="-514350">
              <a:buFont typeface="Tw Cen MT" panose="020B0602020104020603" pitchFamily="34" charset="0"/>
              <a:buAutoNum type="arabicPeriod"/>
            </a:pPr>
            <a:r>
              <a:rPr lang="en-IN" dirty="0"/>
              <a:t>What are the consequences if EDR is not processed successfully?</a:t>
            </a:r>
          </a:p>
          <a:p>
            <a:pPr marL="514350" indent="-514350">
              <a:buFont typeface="Tw Cen MT" panose="020B0602020104020603" pitchFamily="34" charset="0"/>
              <a:buAutoNum type="arabicPeriod"/>
            </a:pPr>
            <a:r>
              <a:rPr lang="en-IN" dirty="0"/>
              <a:t>Why do vulnerable data need EDR if compromised?</a:t>
            </a:r>
          </a:p>
          <a:p>
            <a:pPr marL="514350" indent="-514350">
              <a:buFont typeface="Tw Cen MT" panose="020B0602020104020603" pitchFamily="34" charset="0"/>
              <a:buAutoNum type="arabicPeriod"/>
            </a:pPr>
            <a:r>
              <a:rPr lang="en-IN" dirty="0"/>
              <a:t>What kind of Security and Privacy are needed during the EDR process?</a:t>
            </a:r>
          </a:p>
          <a:p>
            <a:pPr marL="514350" indent="-514350">
              <a:buAutoNum type="arabicPeriod"/>
            </a:pPr>
            <a:r>
              <a:rPr lang="en-IN" dirty="0"/>
              <a:t>How the EDR can resolve the problem, what are the challenges during overcoming the issues, and their feasible solution? </a:t>
            </a:r>
          </a:p>
        </p:txBody>
      </p:sp>
    </p:spTree>
    <p:extLst>
      <p:ext uri="{BB962C8B-B14F-4D97-AF65-F5344CB8AC3E}">
        <p14:creationId xmlns:p14="http://schemas.microsoft.com/office/powerpoint/2010/main" val="1739101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7A4D7-6128-2A4F-127F-2DE15AE4323A}"/>
              </a:ext>
            </a:extLst>
          </p:cNvPr>
          <p:cNvSpPr>
            <a:spLocks noGrp="1"/>
          </p:cNvSpPr>
          <p:nvPr>
            <p:ph type="title"/>
          </p:nvPr>
        </p:nvSpPr>
        <p:spPr/>
        <p:txBody>
          <a:bodyPr/>
          <a:lstStyle/>
          <a:p>
            <a:r>
              <a:rPr lang="en-IN" dirty="0"/>
              <a:t>                      introduction</a:t>
            </a:r>
          </a:p>
        </p:txBody>
      </p:sp>
      <p:sp>
        <p:nvSpPr>
          <p:cNvPr id="3" name="Content Placeholder 2">
            <a:extLst>
              <a:ext uri="{FF2B5EF4-FFF2-40B4-BE49-F238E27FC236}">
                <a16:creationId xmlns:a16="http://schemas.microsoft.com/office/drawing/2014/main" id="{D885F9CB-1668-5AD8-D901-C9A9D9AFAEC4}"/>
              </a:ext>
            </a:extLst>
          </p:cNvPr>
          <p:cNvSpPr>
            <a:spLocks noGrp="1"/>
          </p:cNvSpPr>
          <p:nvPr>
            <p:ph idx="1"/>
          </p:nvPr>
        </p:nvSpPr>
        <p:spPr/>
        <p:txBody>
          <a:bodyPr/>
          <a:lstStyle/>
          <a:p>
            <a:pPr marL="0" indent="0">
              <a:buNone/>
            </a:pPr>
            <a:r>
              <a:rPr lang="en-IN" b="1" dirty="0"/>
              <a:t>WHAT IS EDR </a:t>
            </a:r>
          </a:p>
          <a:p>
            <a:pPr>
              <a:buFont typeface="Wingdings" panose="05000000000000000000" pitchFamily="2" charset="2"/>
              <a:buChar char="v"/>
            </a:pPr>
            <a:endParaRPr lang="en-IN" dirty="0"/>
          </a:p>
          <a:p>
            <a:pPr>
              <a:buFont typeface="Wingdings" panose="05000000000000000000" pitchFamily="2" charset="2"/>
              <a:buChar char="v"/>
            </a:pPr>
            <a:r>
              <a:rPr lang="en-IN" dirty="0"/>
              <a:t>Remote data erasure is the process of deleting data remotely from devices to prevent unauthorized access.</a:t>
            </a:r>
          </a:p>
          <a:p>
            <a:pPr>
              <a:buFont typeface="Wingdings" panose="05000000000000000000" pitchFamily="2" charset="2"/>
              <a:buChar char="v"/>
            </a:pPr>
            <a:endParaRPr lang="en-IN" dirty="0"/>
          </a:p>
          <a:p>
            <a:pPr>
              <a:buFont typeface="Wingdings" panose="05000000000000000000" pitchFamily="2" charset="2"/>
              <a:buChar char="v"/>
            </a:pPr>
            <a:endParaRPr lang="en-IN" dirty="0"/>
          </a:p>
          <a:p>
            <a:pPr>
              <a:buFont typeface="Wingdings" panose="05000000000000000000" pitchFamily="2" charset="2"/>
              <a:buChar char="v"/>
            </a:pPr>
            <a:r>
              <a:rPr lang="en-IN" dirty="0"/>
              <a:t>it is a burdensome task for defenders and the hotspot zone in case of devices are lost /stolen /compromised</a:t>
            </a:r>
          </a:p>
          <a:p>
            <a:endParaRPr lang="en-IN" dirty="0"/>
          </a:p>
        </p:txBody>
      </p:sp>
    </p:spTree>
    <p:extLst>
      <p:ext uri="{BB962C8B-B14F-4D97-AF65-F5344CB8AC3E}">
        <p14:creationId xmlns:p14="http://schemas.microsoft.com/office/powerpoint/2010/main" val="262802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9CBB7-E468-0B23-5E5B-F86C8FAF569A}"/>
              </a:ext>
            </a:extLst>
          </p:cNvPr>
          <p:cNvSpPr>
            <a:spLocks noGrp="1"/>
          </p:cNvSpPr>
          <p:nvPr>
            <p:ph type="title"/>
          </p:nvPr>
        </p:nvSpPr>
        <p:spPr/>
        <p:txBody>
          <a:bodyPr/>
          <a:lstStyle/>
          <a:p>
            <a:r>
              <a:rPr lang="en-IN" dirty="0"/>
              <a:t>                     TO BE CONTINUED… </a:t>
            </a:r>
          </a:p>
        </p:txBody>
      </p:sp>
      <p:sp>
        <p:nvSpPr>
          <p:cNvPr id="3" name="Content Placeholder 2">
            <a:extLst>
              <a:ext uri="{FF2B5EF4-FFF2-40B4-BE49-F238E27FC236}">
                <a16:creationId xmlns:a16="http://schemas.microsoft.com/office/drawing/2014/main" id="{53B15821-59C3-6CBE-0A71-295B39E3255F}"/>
              </a:ext>
            </a:extLst>
          </p:cNvPr>
          <p:cNvSpPr>
            <a:spLocks noGrp="1"/>
          </p:cNvSpPr>
          <p:nvPr>
            <p:ph idx="1"/>
          </p:nvPr>
        </p:nvSpPr>
        <p:spPr/>
        <p:txBody>
          <a:bodyPr/>
          <a:lstStyle/>
          <a:p>
            <a:endParaRPr lang="en-IN" dirty="0"/>
          </a:p>
          <a:p>
            <a:pPr>
              <a:buFont typeface="Wingdings" panose="05000000000000000000" pitchFamily="2" charset="2"/>
              <a:buChar char="v"/>
            </a:pPr>
            <a:r>
              <a:rPr lang="en-IN" dirty="0"/>
              <a:t>Healthcare data of patients are very crucial to healthcare organizations because of the safety requirements of patients and regulatory compliance. </a:t>
            </a:r>
          </a:p>
          <a:p>
            <a:pPr>
              <a:buFont typeface="Wingdings" panose="05000000000000000000" pitchFamily="2" charset="2"/>
              <a:buChar char="v"/>
            </a:pPr>
            <a:endParaRPr lang="en-IN" dirty="0"/>
          </a:p>
          <a:p>
            <a:pPr>
              <a:buFont typeface="Wingdings" panose="05000000000000000000" pitchFamily="2" charset="2"/>
              <a:buChar char="v"/>
            </a:pPr>
            <a:r>
              <a:rPr lang="en-IN" dirty="0"/>
              <a:t>Erase Data Remotely is important when the sensitive information is compromised /leaked if devices become lost or stolen or reach the offenders. If the patient data is compromised resultantly it may ruin their professional and personal lives of patients as well reputation of the health care organization.</a:t>
            </a:r>
          </a:p>
        </p:txBody>
      </p:sp>
    </p:spTree>
    <p:extLst>
      <p:ext uri="{BB962C8B-B14F-4D97-AF65-F5344CB8AC3E}">
        <p14:creationId xmlns:p14="http://schemas.microsoft.com/office/powerpoint/2010/main" val="3028061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64656-5466-06C8-F4F5-2E2892320EB2}"/>
              </a:ext>
            </a:extLst>
          </p:cNvPr>
          <p:cNvSpPr>
            <a:spLocks noGrp="1"/>
          </p:cNvSpPr>
          <p:nvPr>
            <p:ph type="title"/>
          </p:nvPr>
        </p:nvSpPr>
        <p:spPr/>
        <p:txBody>
          <a:bodyPr/>
          <a:lstStyle/>
          <a:p>
            <a:pPr algn="ctr"/>
            <a:r>
              <a:rPr lang="en-IN" dirty="0"/>
              <a:t>Serious Consequences in the Health Care Organisation</a:t>
            </a:r>
          </a:p>
        </p:txBody>
      </p:sp>
      <p:sp>
        <p:nvSpPr>
          <p:cNvPr id="3" name="Content Placeholder 2">
            <a:extLst>
              <a:ext uri="{FF2B5EF4-FFF2-40B4-BE49-F238E27FC236}">
                <a16:creationId xmlns:a16="http://schemas.microsoft.com/office/drawing/2014/main" id="{681BD24F-7E11-0903-7708-D5A16DCC6E1E}"/>
              </a:ext>
            </a:extLst>
          </p:cNvPr>
          <p:cNvSpPr>
            <a:spLocks noGrp="1"/>
          </p:cNvSpPr>
          <p:nvPr>
            <p:ph idx="1"/>
          </p:nvPr>
        </p:nvSpPr>
        <p:spPr/>
        <p:txBody>
          <a:bodyPr/>
          <a:lstStyle/>
          <a:p>
            <a:pPr>
              <a:buFont typeface="Courier New" panose="02070309020205020404" pitchFamily="49" charset="0"/>
              <a:buChar char="o"/>
            </a:pPr>
            <a:endParaRPr lang="en-IN" dirty="0"/>
          </a:p>
          <a:p>
            <a:pPr marL="0" indent="0">
              <a:buNone/>
            </a:pPr>
            <a:endParaRPr lang="en-IN" dirty="0"/>
          </a:p>
          <a:p>
            <a:pPr>
              <a:buFont typeface="Courier New" panose="02070309020205020404" pitchFamily="49" charset="0"/>
              <a:buChar char="o"/>
            </a:pPr>
            <a:r>
              <a:rPr lang="en-IN" dirty="0"/>
              <a:t>In the modern world, the data has been stored in the cloud/Google Drive/OneDrive because it is easy to handle, cost-effective, interoperability, and easier and faster policy. However, in many hospital settings, it is stored in small devices like laptops, and portable devices and not well protected because of poor security or the unawareness of staff, resulting in is very high probability of leaking data when it is lost. And offenders start blackmailing the patients as well as healthcare organizations.</a:t>
            </a:r>
          </a:p>
        </p:txBody>
      </p:sp>
    </p:spTree>
    <p:extLst>
      <p:ext uri="{BB962C8B-B14F-4D97-AF65-F5344CB8AC3E}">
        <p14:creationId xmlns:p14="http://schemas.microsoft.com/office/powerpoint/2010/main" val="1211368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10315-FCE0-E1E4-68CB-E636E004B787}"/>
              </a:ext>
            </a:extLst>
          </p:cNvPr>
          <p:cNvSpPr>
            <a:spLocks noGrp="1"/>
          </p:cNvSpPr>
          <p:nvPr>
            <p:ph type="title"/>
          </p:nvPr>
        </p:nvSpPr>
        <p:spPr/>
        <p:txBody>
          <a:bodyPr/>
          <a:lstStyle/>
          <a:p>
            <a:r>
              <a:rPr lang="en-IN" dirty="0"/>
              <a:t>To be continued ..</a:t>
            </a:r>
          </a:p>
        </p:txBody>
      </p:sp>
      <p:sp>
        <p:nvSpPr>
          <p:cNvPr id="3" name="Content Placeholder 2">
            <a:extLst>
              <a:ext uri="{FF2B5EF4-FFF2-40B4-BE49-F238E27FC236}">
                <a16:creationId xmlns:a16="http://schemas.microsoft.com/office/drawing/2014/main" id="{68BB6C33-BB05-9814-5A00-A191E9EECFE5}"/>
              </a:ext>
            </a:extLst>
          </p:cNvPr>
          <p:cNvSpPr>
            <a:spLocks noGrp="1"/>
          </p:cNvSpPr>
          <p:nvPr>
            <p:ph idx="1"/>
          </p:nvPr>
        </p:nvSpPr>
        <p:spPr/>
        <p:txBody>
          <a:bodyPr/>
          <a:lstStyle/>
          <a:p>
            <a:pPr marL="0" indent="0">
              <a:buNone/>
            </a:pPr>
            <a:r>
              <a:rPr lang="en-IN" b="1" dirty="0"/>
              <a:t>Data Related to Patients ‘Health </a:t>
            </a:r>
            <a:r>
              <a:rPr lang="en-IN" dirty="0"/>
              <a:t>–loss of critical files or patient data not only delays the treatment but may also raise life-threatening situations.</a:t>
            </a:r>
          </a:p>
          <a:p>
            <a:pPr marL="0" indent="0">
              <a:buNone/>
            </a:pPr>
            <a:endParaRPr lang="en-IN" dirty="0"/>
          </a:p>
          <a:p>
            <a:pPr marL="0" indent="0">
              <a:buNone/>
            </a:pPr>
            <a:endParaRPr lang="en-IN" dirty="0"/>
          </a:p>
          <a:p>
            <a:pPr marL="0" indent="0">
              <a:buNone/>
            </a:pPr>
            <a:r>
              <a:rPr lang="en-IN" b="1" dirty="0"/>
              <a:t>Legal and Financial repercussions/regulatory penalties- </a:t>
            </a:r>
            <a:r>
              <a:rPr lang="en-IN" dirty="0"/>
              <a:t>Healthcare organizations may face lawsuits because of negligence, violating the HIPPA rule, huge penalties, and loss of reputation due to compromised patient data. And permanently banned their license.</a:t>
            </a:r>
          </a:p>
          <a:p>
            <a:pPr marL="0" indent="0">
              <a:buNone/>
            </a:pPr>
            <a:endParaRPr lang="en-IN" dirty="0"/>
          </a:p>
          <a:p>
            <a:endParaRPr lang="en-IN" dirty="0"/>
          </a:p>
        </p:txBody>
      </p:sp>
    </p:spTree>
    <p:extLst>
      <p:ext uri="{BB962C8B-B14F-4D97-AF65-F5344CB8AC3E}">
        <p14:creationId xmlns:p14="http://schemas.microsoft.com/office/powerpoint/2010/main" val="4062617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75AE-E185-B904-4D0D-ECFBDF554E97}"/>
              </a:ext>
            </a:extLst>
          </p:cNvPr>
          <p:cNvSpPr>
            <a:spLocks noGrp="1"/>
          </p:cNvSpPr>
          <p:nvPr>
            <p:ph type="title"/>
          </p:nvPr>
        </p:nvSpPr>
        <p:spPr/>
        <p:txBody>
          <a:bodyPr>
            <a:normAutofit fontScale="90000"/>
          </a:bodyPr>
          <a:lstStyle/>
          <a:p>
            <a:pPr algn="ctr"/>
            <a:br>
              <a:rPr lang="en-IN" dirty="0"/>
            </a:br>
            <a:r>
              <a:rPr lang="en-IN" dirty="0"/>
              <a:t>Why do vulnerable data need EDR if compromised?</a:t>
            </a:r>
            <a:br>
              <a:rPr lang="en-IN" dirty="0"/>
            </a:br>
            <a:endParaRPr lang="en-IN" dirty="0"/>
          </a:p>
        </p:txBody>
      </p:sp>
      <p:sp>
        <p:nvSpPr>
          <p:cNvPr id="3" name="Content Placeholder 2">
            <a:extLst>
              <a:ext uri="{FF2B5EF4-FFF2-40B4-BE49-F238E27FC236}">
                <a16:creationId xmlns:a16="http://schemas.microsoft.com/office/drawing/2014/main" id="{53B37274-A899-CF43-CF21-D0A884F4CD05}"/>
              </a:ext>
            </a:extLst>
          </p:cNvPr>
          <p:cNvSpPr>
            <a:spLocks noGrp="1"/>
          </p:cNvSpPr>
          <p:nvPr>
            <p:ph idx="1"/>
          </p:nvPr>
        </p:nvSpPr>
        <p:spPr/>
        <p:txBody>
          <a:bodyPr/>
          <a:lstStyle/>
          <a:p>
            <a:pPr>
              <a:buFont typeface="Wingdings" panose="05000000000000000000" pitchFamily="2" charset="2"/>
              <a:buChar char="v"/>
            </a:pPr>
            <a:endParaRPr lang="en-IN" dirty="0"/>
          </a:p>
          <a:p>
            <a:pPr>
              <a:buFont typeface="Wingdings" panose="05000000000000000000" pitchFamily="2" charset="2"/>
              <a:buChar char="v"/>
            </a:pPr>
            <a:endParaRPr lang="en-IN" dirty="0"/>
          </a:p>
          <a:p>
            <a:pPr>
              <a:buFont typeface="Wingdings" panose="05000000000000000000" pitchFamily="2" charset="2"/>
              <a:buChar char="v"/>
            </a:pPr>
            <a:endParaRPr lang="en-IN" dirty="0"/>
          </a:p>
          <a:p>
            <a:pPr>
              <a:buFont typeface="Wingdings" panose="05000000000000000000" pitchFamily="2" charset="2"/>
              <a:buChar char="v"/>
            </a:pPr>
            <a:r>
              <a:rPr lang="en-IN" dirty="0"/>
              <a:t>The government and the commanding authorities spending millions of dollars to build a robust health system. However, if the data is compromised, it will cost billions of dollars to regain it. Also, Breaching confidential information faces legal and serious consequences for health organizations because the professional and personal life of the patient and the reputation of the organization may be ruined.</a:t>
            </a:r>
          </a:p>
          <a:p>
            <a:pPr>
              <a:buFont typeface="Wingdings" panose="05000000000000000000" pitchFamily="2" charset="2"/>
              <a:buChar char="v"/>
            </a:pPr>
            <a:endParaRPr lang="en-IN" dirty="0"/>
          </a:p>
          <a:p>
            <a:endParaRPr lang="en-IN" dirty="0"/>
          </a:p>
          <a:p>
            <a:endParaRPr lang="en-IN" dirty="0"/>
          </a:p>
        </p:txBody>
      </p:sp>
    </p:spTree>
    <p:extLst>
      <p:ext uri="{BB962C8B-B14F-4D97-AF65-F5344CB8AC3E}">
        <p14:creationId xmlns:p14="http://schemas.microsoft.com/office/powerpoint/2010/main" val="1762740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25F5C-2DD1-0B91-1AAF-46DA3FEBC178}"/>
              </a:ext>
            </a:extLst>
          </p:cNvPr>
          <p:cNvSpPr>
            <a:spLocks noGrp="1"/>
          </p:cNvSpPr>
          <p:nvPr>
            <p:ph type="title"/>
          </p:nvPr>
        </p:nvSpPr>
        <p:spPr/>
        <p:txBody>
          <a:bodyPr/>
          <a:lstStyle/>
          <a:p>
            <a:pPr algn="ctr"/>
            <a:r>
              <a:rPr lang="en-IN" dirty="0"/>
              <a:t>          Security and privacy concerns during </a:t>
            </a:r>
            <a:r>
              <a:rPr lang="en-IN" dirty="0" err="1"/>
              <a:t>edr</a:t>
            </a:r>
            <a:r>
              <a:rPr lang="en-IN" dirty="0"/>
              <a:t> process </a:t>
            </a:r>
          </a:p>
        </p:txBody>
      </p:sp>
      <p:sp>
        <p:nvSpPr>
          <p:cNvPr id="3" name="Content Placeholder 2">
            <a:extLst>
              <a:ext uri="{FF2B5EF4-FFF2-40B4-BE49-F238E27FC236}">
                <a16:creationId xmlns:a16="http://schemas.microsoft.com/office/drawing/2014/main" id="{D1F9B825-7DC8-1E62-F5FE-75666BB015E7}"/>
              </a:ext>
            </a:extLst>
          </p:cNvPr>
          <p:cNvSpPr>
            <a:spLocks noGrp="1"/>
          </p:cNvSpPr>
          <p:nvPr>
            <p:ph idx="1"/>
          </p:nvPr>
        </p:nvSpPr>
        <p:spPr/>
        <p:txBody>
          <a:bodyPr>
            <a:normAutofit/>
          </a:bodyPr>
          <a:lstStyle/>
          <a:p>
            <a:r>
              <a:rPr lang="en-IN" b="1" dirty="0"/>
              <a:t>SECURITY-</a:t>
            </a:r>
          </a:p>
          <a:p>
            <a:endParaRPr lang="en-IN" b="1" dirty="0"/>
          </a:p>
          <a:p>
            <a:r>
              <a:rPr lang="en-IN" b="1" dirty="0"/>
              <a:t>Unauthorized access- </a:t>
            </a:r>
            <a:r>
              <a:rPr lang="en-IN" dirty="0"/>
              <a:t>Offenders may gain an advantage to access the healthcare system and remotely erase data which permanently loss the patient information</a:t>
            </a:r>
          </a:p>
          <a:p>
            <a:r>
              <a:rPr lang="en-IN" b="1" dirty="0"/>
              <a:t>Malware and Ransomware </a:t>
            </a:r>
            <a:r>
              <a:rPr lang="en-IN" dirty="0"/>
              <a:t>–malicious software can be used to encrypt or delete the data, demanding a huge money for its return</a:t>
            </a:r>
          </a:p>
          <a:p>
            <a:r>
              <a:rPr lang="en-IN" b="1" dirty="0"/>
              <a:t>Devices vulnerabilities- </a:t>
            </a:r>
            <a:r>
              <a:rPr lang="en-IN" dirty="0"/>
              <a:t>unsecured devices can be targeted and erase data  remotely may permanently crash the file from all systems</a:t>
            </a:r>
          </a:p>
          <a:p>
            <a:endParaRPr lang="en-IN" dirty="0"/>
          </a:p>
        </p:txBody>
      </p:sp>
    </p:spTree>
    <p:extLst>
      <p:ext uri="{BB962C8B-B14F-4D97-AF65-F5344CB8AC3E}">
        <p14:creationId xmlns:p14="http://schemas.microsoft.com/office/powerpoint/2010/main" val="3039965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4E02D-1935-B68F-4609-CB4CF2C3B11A}"/>
              </a:ext>
            </a:extLst>
          </p:cNvPr>
          <p:cNvSpPr>
            <a:spLocks noGrp="1"/>
          </p:cNvSpPr>
          <p:nvPr>
            <p:ph type="title"/>
          </p:nvPr>
        </p:nvSpPr>
        <p:spPr/>
        <p:txBody>
          <a:bodyPr/>
          <a:lstStyle/>
          <a:p>
            <a:r>
              <a:rPr lang="en-IN" dirty="0"/>
              <a:t>TO BE CONTINUED ..</a:t>
            </a:r>
          </a:p>
        </p:txBody>
      </p:sp>
      <p:sp>
        <p:nvSpPr>
          <p:cNvPr id="3" name="Content Placeholder 2">
            <a:extLst>
              <a:ext uri="{FF2B5EF4-FFF2-40B4-BE49-F238E27FC236}">
                <a16:creationId xmlns:a16="http://schemas.microsoft.com/office/drawing/2014/main" id="{C47E8BBD-0DAD-5B91-8045-90BEB0E0E86D}"/>
              </a:ext>
            </a:extLst>
          </p:cNvPr>
          <p:cNvSpPr>
            <a:spLocks noGrp="1"/>
          </p:cNvSpPr>
          <p:nvPr>
            <p:ph idx="1"/>
          </p:nvPr>
        </p:nvSpPr>
        <p:spPr/>
        <p:txBody>
          <a:bodyPr>
            <a:normAutofit/>
          </a:bodyPr>
          <a:lstStyle/>
          <a:p>
            <a:r>
              <a:rPr lang="en-IN" b="1" dirty="0"/>
              <a:t>PRIVACY </a:t>
            </a:r>
          </a:p>
          <a:p>
            <a:endParaRPr lang="en-IN" b="1" dirty="0"/>
          </a:p>
          <a:p>
            <a:pPr marL="0" indent="0">
              <a:buNone/>
            </a:pPr>
            <a:r>
              <a:rPr lang="en-IN" b="1" dirty="0"/>
              <a:t>Patient confidentiality </a:t>
            </a:r>
            <a:r>
              <a:rPr lang="en-IN" dirty="0"/>
              <a:t>–remote data erasers can expose sensitive health information.</a:t>
            </a:r>
          </a:p>
          <a:p>
            <a:pPr marL="0" indent="0">
              <a:buNone/>
            </a:pPr>
            <a:endParaRPr lang="en-IN" dirty="0"/>
          </a:p>
          <a:p>
            <a:pPr marL="0" indent="0">
              <a:buNone/>
            </a:pPr>
            <a:r>
              <a:rPr lang="en-IN" b="1" dirty="0"/>
              <a:t>Regulatory compliance </a:t>
            </a:r>
            <a:r>
              <a:rPr lang="en-IN" dirty="0"/>
              <a:t>–Health organizations must comply with data protection laws HIPAA and remote data erasers may lead to violations.</a:t>
            </a:r>
          </a:p>
          <a:p>
            <a:pPr marL="0" indent="0">
              <a:buNone/>
            </a:pPr>
            <a:r>
              <a:rPr lang="en-IN" dirty="0"/>
              <a:t> </a:t>
            </a:r>
          </a:p>
          <a:p>
            <a:pPr marL="0" indent="0">
              <a:buNone/>
            </a:pPr>
            <a:r>
              <a:rPr lang="en-IN" b="1" dirty="0"/>
              <a:t>System Downtime- </a:t>
            </a:r>
            <a:r>
              <a:rPr lang="en-IN" dirty="0"/>
              <a:t>remote data erasure can slow the system during the process, affecting health services and disruption. </a:t>
            </a:r>
          </a:p>
        </p:txBody>
      </p:sp>
    </p:spTree>
    <p:extLst>
      <p:ext uri="{BB962C8B-B14F-4D97-AF65-F5344CB8AC3E}">
        <p14:creationId xmlns:p14="http://schemas.microsoft.com/office/powerpoint/2010/main" val="24946530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1838</TotalTime>
  <Words>941</Words>
  <Application>Microsoft Office PowerPoint</Application>
  <PresentationFormat>Widescreen</PresentationFormat>
  <Paragraphs>87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Courier New</vt:lpstr>
      <vt:lpstr>Tw Cen MT</vt:lpstr>
      <vt:lpstr>Tw Cen MT Condensed</vt:lpstr>
      <vt:lpstr>Wingdings</vt:lpstr>
      <vt:lpstr>Wingdings 3</vt:lpstr>
      <vt:lpstr>Integral</vt:lpstr>
      <vt:lpstr>                   ERASE DATA REMOTELY</vt:lpstr>
      <vt:lpstr>             ERASE DATA REMOTELY </vt:lpstr>
      <vt:lpstr>                      introduction</vt:lpstr>
      <vt:lpstr>                     TO BE CONTINUED… </vt:lpstr>
      <vt:lpstr>Serious Consequences in the Health Care Organisation</vt:lpstr>
      <vt:lpstr>To be continued ..</vt:lpstr>
      <vt:lpstr> Why do vulnerable data need EDR if compromised? </vt:lpstr>
      <vt:lpstr>          Security and privacy concerns during edr process </vt:lpstr>
      <vt:lpstr>TO BE CONTINUED ..</vt:lpstr>
      <vt:lpstr>                         Challenges </vt:lpstr>
      <vt:lpstr>THANKFUL GETTYIMAGES, CREDITED MTSTOCK STUDIO.</vt:lpstr>
      <vt:lpstr>To be continued..</vt:lpstr>
      <vt:lpstr>            PHOTO TAKEN FROM iStock        credit:chainarong prasertthal</vt:lpstr>
      <vt:lpstr>       Feasible solution to mitigate the issues </vt:lpstr>
      <vt:lpstr>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NIRAJ NIRAJ</dc:creator>
  <cp:lastModifiedBy>NIRAJ NIRAJ</cp:lastModifiedBy>
  <cp:revision>16</cp:revision>
  <dcterms:created xsi:type="dcterms:W3CDTF">2024-12-01T22:40:15Z</dcterms:created>
  <dcterms:modified xsi:type="dcterms:W3CDTF">2024-12-07T19:02:41Z</dcterms:modified>
</cp:coreProperties>
</file>