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4"/>
  </p:sldMasterIdLst>
  <p:notesMasterIdLst>
    <p:notesMasterId r:id="rId71"/>
  </p:notesMasterIdLst>
  <p:handoutMasterIdLst>
    <p:handoutMasterId r:id="rId72"/>
  </p:handoutMasterIdLst>
  <p:sldIdLst>
    <p:sldId id="363" r:id="rId5"/>
    <p:sldId id="274" r:id="rId6"/>
    <p:sldId id="299" r:id="rId7"/>
    <p:sldId id="300" r:id="rId8"/>
    <p:sldId id="357" r:id="rId9"/>
    <p:sldId id="377" r:id="rId10"/>
    <p:sldId id="301" r:id="rId11"/>
    <p:sldId id="367" r:id="rId12"/>
    <p:sldId id="371" r:id="rId13"/>
    <p:sldId id="295" r:id="rId14"/>
    <p:sldId id="304" r:id="rId15"/>
    <p:sldId id="307" r:id="rId16"/>
    <p:sldId id="303" r:id="rId17"/>
    <p:sldId id="308" r:id="rId18"/>
    <p:sldId id="317" r:id="rId19"/>
    <p:sldId id="359" r:id="rId20"/>
    <p:sldId id="319" r:id="rId21"/>
    <p:sldId id="320" r:id="rId22"/>
    <p:sldId id="321" r:id="rId23"/>
    <p:sldId id="322" r:id="rId24"/>
    <p:sldId id="323" r:id="rId25"/>
    <p:sldId id="324" r:id="rId26"/>
    <p:sldId id="325" r:id="rId27"/>
    <p:sldId id="326" r:id="rId28"/>
    <p:sldId id="327" r:id="rId29"/>
    <p:sldId id="332" r:id="rId30"/>
    <p:sldId id="333" r:id="rId31"/>
    <p:sldId id="334" r:id="rId32"/>
    <p:sldId id="335" r:id="rId33"/>
    <p:sldId id="336" r:id="rId34"/>
    <p:sldId id="361" r:id="rId35"/>
    <p:sldId id="362" r:id="rId36"/>
    <p:sldId id="341" r:id="rId37"/>
    <p:sldId id="364" r:id="rId38"/>
    <p:sldId id="346" r:id="rId39"/>
    <p:sldId id="378" r:id="rId40"/>
    <p:sldId id="297" r:id="rId41"/>
    <p:sldId id="298" r:id="rId42"/>
    <p:sldId id="374" r:id="rId43"/>
    <p:sldId id="365" r:id="rId44"/>
    <p:sldId id="302" r:id="rId45"/>
    <p:sldId id="373" r:id="rId46"/>
    <p:sldId id="354" r:id="rId47"/>
    <p:sldId id="342" r:id="rId48"/>
    <p:sldId id="355" r:id="rId49"/>
    <p:sldId id="356" r:id="rId50"/>
    <p:sldId id="366" r:id="rId51"/>
    <p:sldId id="353" r:id="rId52"/>
    <p:sldId id="372" r:id="rId53"/>
    <p:sldId id="370" r:id="rId54"/>
    <p:sldId id="330" r:id="rId55"/>
    <p:sldId id="331" r:id="rId56"/>
    <p:sldId id="316" r:id="rId57"/>
    <p:sldId id="360" r:id="rId58"/>
    <p:sldId id="310" r:id="rId59"/>
    <p:sldId id="311" r:id="rId60"/>
    <p:sldId id="312" r:id="rId61"/>
    <p:sldId id="313" r:id="rId62"/>
    <p:sldId id="314" r:id="rId63"/>
    <p:sldId id="315" r:id="rId64"/>
    <p:sldId id="375" r:id="rId65"/>
    <p:sldId id="344" r:id="rId66"/>
    <p:sldId id="337" r:id="rId67"/>
    <p:sldId id="338" r:id="rId68"/>
    <p:sldId id="340" r:id="rId69"/>
    <p:sldId id="350"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8CB7"/>
    <a:srgbClr val="F8DAA4"/>
    <a:srgbClr val="FFE751"/>
    <a:srgbClr val="161C2E"/>
    <a:srgbClr val="AC171F"/>
    <a:srgbClr val="30364B"/>
    <a:srgbClr val="131641"/>
    <a:srgbClr val="4F1641"/>
    <a:srgbClr val="060923"/>
    <a:srgbClr val="EB1B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7" autoAdjust="0"/>
    <p:restoredTop sz="85240" autoAdjust="0"/>
  </p:normalViewPr>
  <p:slideViewPr>
    <p:cSldViewPr snapToGrid="0" showGuides="1">
      <p:cViewPr varScale="1">
        <p:scale>
          <a:sx n="94" d="100"/>
          <a:sy n="94" d="100"/>
        </p:scale>
        <p:origin x="1400" y="200"/>
      </p:cViewPr>
      <p:guideLst/>
    </p:cSldViewPr>
  </p:slideViewPr>
  <p:outlineViewPr>
    <p:cViewPr>
      <p:scale>
        <a:sx n="33" d="100"/>
        <a:sy n="33" d="100"/>
      </p:scale>
      <p:origin x="0" y="-3795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180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slide" Target="slides/slide66.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9EEC3C-A001-4107-B54E-3DA93EFF18E7}" type="datetimeFigureOut">
              <a:rPr lang="en-US" smtClean="0"/>
              <a:t>9/12/18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92967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E16B4-3FB2-4CDC-BEBF-CD70C72EF480}" type="datetimeFigureOut">
              <a:rPr lang="en-US" smtClean="0"/>
              <a:t>9/12/18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42829-8409-4711-B36D-25AE5703B863}" type="slidenum">
              <a:rPr lang="en-US" smtClean="0"/>
              <a:t>‹#›</a:t>
            </a:fld>
            <a:endParaRPr lang="en-US"/>
          </a:p>
        </p:txBody>
      </p:sp>
    </p:spTree>
    <p:extLst>
      <p:ext uri="{BB962C8B-B14F-4D97-AF65-F5344CB8AC3E}">
        <p14:creationId xmlns:p14="http://schemas.microsoft.com/office/powerpoint/2010/main" val="3364622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Stephen Ibanez and I’m a PhD student at Stanford University working with Nick McKeown. And I’ve spent the summer as an intern in Xilinx Labs working with Gordon Brebner.</a:t>
            </a:r>
          </a:p>
          <a:p>
            <a:endParaRPr lang="en-US" dirty="0"/>
          </a:p>
          <a:p>
            <a:r>
              <a:rPr lang="en-US" dirty="0"/>
              <a:t>I’ve very excited to be here today to talk to you guys about our work in exposing programmability of traffic management functions to P4 programs.</a:t>
            </a:r>
          </a:p>
        </p:txBody>
      </p:sp>
      <p:sp>
        <p:nvSpPr>
          <p:cNvPr id="4" name="Slide Number Placeholder 3"/>
          <p:cNvSpPr>
            <a:spLocks noGrp="1"/>
          </p:cNvSpPr>
          <p:nvPr>
            <p:ph type="sldNum" sz="quarter" idx="10"/>
          </p:nvPr>
        </p:nvSpPr>
        <p:spPr/>
        <p:txBody>
          <a:bodyPr/>
          <a:lstStyle/>
          <a:p>
            <a:fld id="{A9D42829-8409-4711-B36D-25AE5703B863}" type="slidenum">
              <a:rPr lang="en-US" smtClean="0"/>
              <a:t>1</a:t>
            </a:fld>
            <a:endParaRPr lang="en-US"/>
          </a:p>
        </p:txBody>
      </p:sp>
    </p:spTree>
    <p:extLst>
      <p:ext uri="{BB962C8B-B14F-4D97-AF65-F5344CB8AC3E}">
        <p14:creationId xmlns:p14="http://schemas.microsoft.com/office/powerpoint/2010/main" val="181846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13</a:t>
            </a:fld>
            <a:endParaRPr lang="en-US"/>
          </a:p>
        </p:txBody>
      </p:sp>
    </p:spTree>
    <p:extLst>
      <p:ext uri="{BB962C8B-B14F-4D97-AF65-F5344CB8AC3E}">
        <p14:creationId xmlns:p14="http://schemas.microsoft.com/office/powerpoint/2010/main" val="3480084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this just an example tree</a:t>
            </a:r>
          </a:p>
        </p:txBody>
      </p:sp>
      <p:sp>
        <p:nvSpPr>
          <p:cNvPr id="4" name="Slide Number Placeholder 3"/>
          <p:cNvSpPr>
            <a:spLocks noGrp="1"/>
          </p:cNvSpPr>
          <p:nvPr>
            <p:ph type="sldNum" sz="quarter" idx="10"/>
          </p:nvPr>
        </p:nvSpPr>
        <p:spPr/>
        <p:txBody>
          <a:bodyPr/>
          <a:lstStyle/>
          <a:p>
            <a:fld id="{A9D42829-8409-4711-B36D-25AE5703B863}" type="slidenum">
              <a:rPr lang="en-US" smtClean="0"/>
              <a:t>14</a:t>
            </a:fld>
            <a:endParaRPr lang="en-US"/>
          </a:p>
        </p:txBody>
      </p:sp>
    </p:spTree>
    <p:extLst>
      <p:ext uri="{BB962C8B-B14F-4D97-AF65-F5344CB8AC3E}">
        <p14:creationId xmlns:p14="http://schemas.microsoft.com/office/powerpoint/2010/main" val="3877378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42829-8409-4711-B36D-25AE5703B863}" type="slidenum">
              <a:rPr lang="en-US" smtClean="0"/>
              <a:t>17</a:t>
            </a:fld>
            <a:endParaRPr lang="en-US"/>
          </a:p>
        </p:txBody>
      </p:sp>
    </p:spTree>
    <p:extLst>
      <p:ext uri="{BB962C8B-B14F-4D97-AF65-F5344CB8AC3E}">
        <p14:creationId xmlns:p14="http://schemas.microsoft.com/office/powerpoint/2010/main" val="550240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42829-8409-4711-B36D-25AE5703B863}" type="slidenum">
              <a:rPr lang="en-US" smtClean="0"/>
              <a:t>18</a:t>
            </a:fld>
            <a:endParaRPr lang="en-US"/>
          </a:p>
        </p:txBody>
      </p:sp>
    </p:spTree>
    <p:extLst>
      <p:ext uri="{BB962C8B-B14F-4D97-AF65-F5344CB8AC3E}">
        <p14:creationId xmlns:p14="http://schemas.microsoft.com/office/powerpoint/2010/main" val="349087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42829-8409-4711-B36D-25AE5703B863}" type="slidenum">
              <a:rPr lang="en-US" smtClean="0"/>
              <a:t>19</a:t>
            </a:fld>
            <a:endParaRPr lang="en-US"/>
          </a:p>
        </p:txBody>
      </p:sp>
    </p:spTree>
    <p:extLst>
      <p:ext uri="{BB962C8B-B14F-4D97-AF65-F5344CB8AC3E}">
        <p14:creationId xmlns:p14="http://schemas.microsoft.com/office/powerpoint/2010/main" val="2541900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20</a:t>
            </a:fld>
            <a:endParaRPr lang="en-US"/>
          </a:p>
        </p:txBody>
      </p:sp>
    </p:spTree>
    <p:extLst>
      <p:ext uri="{BB962C8B-B14F-4D97-AF65-F5344CB8AC3E}">
        <p14:creationId xmlns:p14="http://schemas.microsoft.com/office/powerpoint/2010/main" val="1753018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21</a:t>
            </a:fld>
            <a:endParaRPr lang="en-US"/>
          </a:p>
        </p:txBody>
      </p:sp>
    </p:spTree>
    <p:extLst>
      <p:ext uri="{BB962C8B-B14F-4D97-AF65-F5344CB8AC3E}">
        <p14:creationId xmlns:p14="http://schemas.microsoft.com/office/powerpoint/2010/main" val="973252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22</a:t>
            </a:fld>
            <a:endParaRPr lang="en-US"/>
          </a:p>
        </p:txBody>
      </p:sp>
    </p:spTree>
    <p:extLst>
      <p:ext uri="{BB962C8B-B14F-4D97-AF65-F5344CB8AC3E}">
        <p14:creationId xmlns:p14="http://schemas.microsoft.com/office/powerpoint/2010/main" val="3666700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23</a:t>
            </a:fld>
            <a:endParaRPr lang="en-US"/>
          </a:p>
        </p:txBody>
      </p:sp>
    </p:spTree>
    <p:extLst>
      <p:ext uri="{BB962C8B-B14F-4D97-AF65-F5344CB8AC3E}">
        <p14:creationId xmlns:p14="http://schemas.microsoft.com/office/powerpoint/2010/main" val="2102707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24</a:t>
            </a:fld>
            <a:endParaRPr lang="en-US"/>
          </a:p>
        </p:txBody>
      </p:sp>
    </p:spTree>
    <p:extLst>
      <p:ext uri="{BB962C8B-B14F-4D97-AF65-F5344CB8AC3E}">
        <p14:creationId xmlns:p14="http://schemas.microsoft.com/office/powerpoint/2010/main" val="42292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list of the main goals that we have for today.</a:t>
            </a:r>
          </a:p>
          <a:p>
            <a:endParaRPr lang="en-US" dirty="0"/>
          </a:p>
          <a:p>
            <a:r>
              <a:rPr lang="en-US" dirty="0"/>
              <a:t>I’ll start off will some motivating discussions and explain why we should care about traffic management today and then try to convince you why we should make traffic management functionality programmable.</a:t>
            </a:r>
          </a:p>
          <a:p>
            <a:endParaRPr lang="en-US" dirty="0"/>
          </a:p>
          <a:p>
            <a:r>
              <a:rPr lang="en-US" dirty="0"/>
              <a:t>I’ll provide an overview of the architectural model that we are proposing to use for building programmable traffic managers. This architectural model is about at the same level of abstraction as the PISA model, so that’s the mindset that you should have when we go through that.</a:t>
            </a:r>
          </a:p>
          <a:p>
            <a:endParaRPr lang="en-US" dirty="0"/>
          </a:p>
          <a:p>
            <a:r>
              <a:rPr lang="en-US" dirty="0"/>
              <a:t>In order to program this architectural model, we’ve put together some potential P4 language extensions. So I’ll walk through some example programs so you can see how we can write TM programs in P4.</a:t>
            </a:r>
          </a:p>
          <a:p>
            <a:endParaRPr lang="en-US" dirty="0"/>
          </a:p>
          <a:p>
            <a:r>
              <a:rPr lang="en-US" dirty="0"/>
              <a:t>Although, I want to say upfront that we haven’t run these language extensions by the language working group so they are not in any way set in stone. The may in fact be more convenient abstractions that can be used to program our model. The reason for talking to you guys (the architecture WG) first is so that we can settle on the underlying architectural model before deciding upon the exact language semantics that should be used to program it.</a:t>
            </a:r>
          </a:p>
          <a:p>
            <a:endParaRPr lang="en-US" dirty="0"/>
          </a:p>
          <a:p>
            <a:r>
              <a:rPr lang="en-US" dirty="0"/>
              <a:t>I also hope to leave plenty of time at the end for discussions so we can decide how best to move forward with this proposal.</a:t>
            </a:r>
          </a:p>
        </p:txBody>
      </p:sp>
      <p:sp>
        <p:nvSpPr>
          <p:cNvPr id="4" name="Slide Number Placeholder 3"/>
          <p:cNvSpPr>
            <a:spLocks noGrp="1"/>
          </p:cNvSpPr>
          <p:nvPr>
            <p:ph type="sldNum" sz="quarter" idx="10"/>
          </p:nvPr>
        </p:nvSpPr>
        <p:spPr/>
        <p:txBody>
          <a:bodyPr/>
          <a:lstStyle/>
          <a:p>
            <a:fld id="{A9D42829-8409-4711-B36D-25AE5703B863}" type="slidenum">
              <a:rPr lang="en-US" smtClean="0"/>
              <a:t>2</a:t>
            </a:fld>
            <a:endParaRPr lang="en-US"/>
          </a:p>
        </p:txBody>
      </p:sp>
    </p:spTree>
    <p:extLst>
      <p:ext uri="{BB962C8B-B14F-4D97-AF65-F5344CB8AC3E}">
        <p14:creationId xmlns:p14="http://schemas.microsoft.com/office/powerpoint/2010/main" val="4041381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25</a:t>
            </a:fld>
            <a:endParaRPr lang="en-US"/>
          </a:p>
        </p:txBody>
      </p:sp>
    </p:spTree>
    <p:extLst>
      <p:ext uri="{BB962C8B-B14F-4D97-AF65-F5344CB8AC3E}">
        <p14:creationId xmlns:p14="http://schemas.microsoft.com/office/powerpoint/2010/main" val="489608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30</a:t>
            </a:fld>
            <a:endParaRPr lang="en-US"/>
          </a:p>
        </p:txBody>
      </p:sp>
    </p:spTree>
    <p:extLst>
      <p:ext uri="{BB962C8B-B14F-4D97-AF65-F5344CB8AC3E}">
        <p14:creationId xmlns:p14="http://schemas.microsoft.com/office/powerpoint/2010/main" val="878929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31</a:t>
            </a:fld>
            <a:endParaRPr lang="en-US"/>
          </a:p>
        </p:txBody>
      </p:sp>
    </p:spTree>
    <p:extLst>
      <p:ext uri="{BB962C8B-B14F-4D97-AF65-F5344CB8AC3E}">
        <p14:creationId xmlns:p14="http://schemas.microsoft.com/office/powerpoint/2010/main" val="1546457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32</a:t>
            </a:fld>
            <a:endParaRPr lang="en-US"/>
          </a:p>
        </p:txBody>
      </p:sp>
    </p:spTree>
    <p:extLst>
      <p:ext uri="{BB962C8B-B14F-4D97-AF65-F5344CB8AC3E}">
        <p14:creationId xmlns:p14="http://schemas.microsoft.com/office/powerpoint/2010/main" val="2885268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pkts</a:t>
            </a:r>
            <a:r>
              <a:rPr lang="en-US" dirty="0"/>
              <a:t>, resource consumption, max rate, # queues</a:t>
            </a:r>
          </a:p>
        </p:txBody>
      </p:sp>
      <p:sp>
        <p:nvSpPr>
          <p:cNvPr id="4" name="Slide Number Placeholder 3"/>
          <p:cNvSpPr>
            <a:spLocks noGrp="1"/>
          </p:cNvSpPr>
          <p:nvPr>
            <p:ph type="sldNum" sz="quarter" idx="10"/>
          </p:nvPr>
        </p:nvSpPr>
        <p:spPr/>
        <p:txBody>
          <a:bodyPr/>
          <a:lstStyle/>
          <a:p>
            <a:fld id="{A9D42829-8409-4711-B36D-25AE5703B863}" type="slidenum">
              <a:rPr lang="en-US" smtClean="0"/>
              <a:t>36</a:t>
            </a:fld>
            <a:endParaRPr lang="en-US"/>
          </a:p>
        </p:txBody>
      </p:sp>
    </p:spTree>
    <p:extLst>
      <p:ext uri="{BB962C8B-B14F-4D97-AF65-F5344CB8AC3E}">
        <p14:creationId xmlns:p14="http://schemas.microsoft.com/office/powerpoint/2010/main" val="126999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forward with P4</a:t>
            </a:r>
            <a:r>
              <a:rPr lang="en-US"/>
              <a:t>.org:</a:t>
            </a:r>
            <a:endParaRPr lang="en-US" dirty="0"/>
          </a:p>
          <a:p>
            <a:pPr marL="171450" indent="-171450">
              <a:buFontTx/>
              <a:buChar char="-"/>
            </a:pPr>
            <a:r>
              <a:rPr lang="en-US" dirty="0"/>
              <a:t>Small working group of people that are interested, maybe bi-weekly meetings</a:t>
            </a:r>
          </a:p>
          <a:p>
            <a:pPr marL="628650" lvl="1" indent="-171450">
              <a:buFontTx/>
              <a:buChar char="-"/>
            </a:pPr>
            <a:r>
              <a:rPr lang="en-US" dirty="0"/>
              <a:t>Settle on TM architectural model</a:t>
            </a:r>
          </a:p>
          <a:p>
            <a:pPr marL="628650" lvl="1" indent="-171450">
              <a:buFontTx/>
              <a:buChar char="-"/>
            </a:pPr>
            <a:r>
              <a:rPr lang="en-US" dirty="0"/>
              <a:t>Draft P4 </a:t>
            </a:r>
            <a:r>
              <a:rPr lang="en-US" dirty="0" err="1"/>
              <a:t>lang</a:t>
            </a:r>
            <a:r>
              <a:rPr lang="en-US" dirty="0"/>
              <a:t> extensions on top of model</a:t>
            </a:r>
          </a:p>
          <a:p>
            <a:pPr marL="628650" lvl="1" indent="-171450">
              <a:buFontTx/>
              <a:buChar char="-"/>
            </a:pPr>
            <a:r>
              <a:rPr lang="en-US" dirty="0"/>
              <a:t>Present to P4 Lang working group</a:t>
            </a:r>
          </a:p>
          <a:p>
            <a:pPr marL="171450" lvl="0" indent="-171450">
              <a:buFontTx/>
              <a:buChar char="-"/>
            </a:pPr>
            <a:r>
              <a:rPr lang="en-US" dirty="0"/>
              <a:t>Settle on language extensions</a:t>
            </a:r>
          </a:p>
          <a:p>
            <a:pPr marL="171450" lvl="0" indent="-171450">
              <a:buFontTx/>
              <a:buChar char="-"/>
            </a:pPr>
            <a:r>
              <a:rPr lang="en-US" dirty="0"/>
              <a:t>Eventually gets to API WG </a:t>
            </a:r>
            <a:r>
              <a:rPr lang="en-US"/>
              <a:t>as well</a:t>
            </a:r>
            <a:endParaRPr lang="en-US" dirty="0"/>
          </a:p>
        </p:txBody>
      </p:sp>
      <p:sp>
        <p:nvSpPr>
          <p:cNvPr id="4" name="Slide Number Placeholder 3"/>
          <p:cNvSpPr>
            <a:spLocks noGrp="1"/>
          </p:cNvSpPr>
          <p:nvPr>
            <p:ph type="sldNum" sz="quarter" idx="10"/>
          </p:nvPr>
        </p:nvSpPr>
        <p:spPr/>
        <p:txBody>
          <a:bodyPr/>
          <a:lstStyle/>
          <a:p>
            <a:fld id="{A9D42829-8409-4711-B36D-25AE5703B863}" type="slidenum">
              <a:rPr lang="en-US" smtClean="0"/>
              <a:t>38</a:t>
            </a:fld>
            <a:endParaRPr lang="en-US"/>
          </a:p>
        </p:txBody>
      </p:sp>
    </p:spTree>
    <p:extLst>
      <p:ext uri="{BB962C8B-B14F-4D97-AF65-F5344CB8AC3E}">
        <p14:creationId xmlns:p14="http://schemas.microsoft.com/office/powerpoint/2010/main" val="3255254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pkts</a:t>
            </a:r>
            <a:r>
              <a:rPr lang="en-US" dirty="0"/>
              <a:t> = 2048</a:t>
            </a:r>
          </a:p>
          <a:p>
            <a:r>
              <a:rPr lang="en-US" dirty="0"/>
              <a:t>buffer size = 130KB</a:t>
            </a:r>
          </a:p>
          <a:p>
            <a:r>
              <a:rPr lang="en-US" dirty="0"/>
              <a:t>Max rate = 10Gbps for 64B </a:t>
            </a:r>
            <a:r>
              <a:rPr lang="en-US" dirty="0" err="1"/>
              <a:t>pkts</a:t>
            </a:r>
            <a:endParaRPr lang="en-US" dirty="0"/>
          </a:p>
          <a:p>
            <a:r>
              <a:rPr lang="en-US" dirty="0"/>
              <a:t># queues = 4</a:t>
            </a:r>
          </a:p>
          <a:p>
            <a:r>
              <a:rPr lang="en-US" dirty="0"/>
              <a:t>Resource consumption = 10-15% of V7</a:t>
            </a:r>
          </a:p>
        </p:txBody>
      </p:sp>
      <p:sp>
        <p:nvSpPr>
          <p:cNvPr id="4" name="Slide Number Placeholder 3"/>
          <p:cNvSpPr>
            <a:spLocks noGrp="1"/>
          </p:cNvSpPr>
          <p:nvPr>
            <p:ph type="sldNum" sz="quarter" idx="10"/>
          </p:nvPr>
        </p:nvSpPr>
        <p:spPr/>
        <p:txBody>
          <a:bodyPr/>
          <a:lstStyle/>
          <a:p>
            <a:fld id="{A9D42829-8409-4711-B36D-25AE5703B863}" type="slidenum">
              <a:rPr lang="en-US" smtClean="0"/>
              <a:t>41</a:t>
            </a:fld>
            <a:endParaRPr lang="en-US"/>
          </a:p>
        </p:txBody>
      </p:sp>
    </p:spTree>
    <p:extLst>
      <p:ext uri="{BB962C8B-B14F-4D97-AF65-F5344CB8AC3E}">
        <p14:creationId xmlns:p14="http://schemas.microsoft.com/office/powerpoint/2010/main" val="2427158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42</a:t>
            </a:fld>
            <a:endParaRPr lang="en-US"/>
          </a:p>
        </p:txBody>
      </p:sp>
    </p:spTree>
    <p:extLst>
      <p:ext uri="{BB962C8B-B14F-4D97-AF65-F5344CB8AC3E}">
        <p14:creationId xmlns:p14="http://schemas.microsoft.com/office/powerpoint/2010/main" val="2486727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44</a:t>
            </a:fld>
            <a:endParaRPr lang="en-US"/>
          </a:p>
        </p:txBody>
      </p:sp>
    </p:spTree>
    <p:extLst>
      <p:ext uri="{BB962C8B-B14F-4D97-AF65-F5344CB8AC3E}">
        <p14:creationId xmlns:p14="http://schemas.microsoft.com/office/powerpoint/2010/main" val="1126081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48</a:t>
            </a:fld>
            <a:endParaRPr lang="en-US"/>
          </a:p>
        </p:txBody>
      </p:sp>
    </p:spTree>
    <p:extLst>
      <p:ext uri="{BB962C8B-B14F-4D97-AF65-F5344CB8AC3E}">
        <p14:creationId xmlns:p14="http://schemas.microsoft.com/office/powerpoint/2010/main" val="177661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and foremost, what is traffic management? The term gets thrown around a lot and it is a broad topic that covers many different functions.</a:t>
            </a:r>
          </a:p>
          <a:p>
            <a:endParaRPr lang="en-US" dirty="0"/>
          </a:p>
          <a:p>
            <a:r>
              <a:rPr lang="en-US" dirty="0"/>
              <a:t>For the purposes of this talk, we will divide the traffic management function space into the following categories:</a:t>
            </a:r>
          </a:p>
          <a:p>
            <a:pPr marL="171450" indent="-171450">
              <a:buFontTx/>
              <a:buChar char="-"/>
            </a:pPr>
            <a:r>
              <a:rPr lang="en-US" dirty="0"/>
              <a:t>Packet scheduling – this is the algorithms that decides the order in which to send out packets. There are many existing scheduling algorithms, probably the common is </a:t>
            </a:r>
            <a:r>
              <a:rPr lang="en-US" dirty="0" err="1"/>
              <a:t>fisrt</a:t>
            </a:r>
            <a:r>
              <a:rPr lang="en-US" dirty="0"/>
              <a:t>-in-first-out or FIFO, but there is also LIFO, WFQ, priority queueing, </a:t>
            </a:r>
            <a:r>
              <a:rPr lang="en-US" dirty="0" err="1"/>
              <a:t>etc</a:t>
            </a:r>
            <a:endParaRPr lang="en-US" dirty="0"/>
          </a:p>
          <a:p>
            <a:pPr marL="171450" indent="-171450">
              <a:buFontTx/>
              <a:buChar char="-"/>
            </a:pPr>
            <a:r>
              <a:rPr lang="en-US" baseline="0" dirty="0"/>
              <a:t>Traffic Shaping – this algorithm decides when to send out packets, that is the rate &amp; pacing. Token bucket rate limiting is a common shaping technique</a:t>
            </a:r>
          </a:p>
          <a:p>
            <a:pPr marL="171450" indent="-171450">
              <a:buFontTx/>
              <a:buChar char="-"/>
            </a:pPr>
            <a:r>
              <a:rPr lang="en-US" baseline="0" dirty="0"/>
              <a:t>Policing decides whether or not each packet is in compliance with some predefined service agreement. If it’s not then it takes some corrective action such as dropping the packet, decrementing it’s priority, marking a header fields, </a:t>
            </a:r>
            <a:r>
              <a:rPr lang="en-US" baseline="0" dirty="0" err="1"/>
              <a:t>etc</a:t>
            </a:r>
            <a:endParaRPr lang="en-US" baseline="0" dirty="0"/>
          </a:p>
          <a:p>
            <a:pPr marL="171450" indent="-171450">
              <a:buFontTx/>
              <a:buChar char="-"/>
            </a:pPr>
            <a:r>
              <a:rPr lang="en-US" baseline="0" dirty="0"/>
              <a:t>The drop policy decides how to avoid or deal with congestion. Tail drop is probably the most common drop policy, which simply drops an incoming packet if there is not enough room for it in the queue. But there is others as well such as RED/WRED</a:t>
            </a:r>
          </a:p>
          <a:p>
            <a:pPr marL="171450" indent="-171450">
              <a:buFontTx/>
              <a:buChar char="-"/>
            </a:pPr>
            <a:r>
              <a:rPr lang="en-US" baseline="0" dirty="0"/>
              <a:t>Packet buffering decides how to actually store packets in memory</a:t>
            </a:r>
          </a:p>
          <a:p>
            <a:pPr marL="171450" indent="-171450">
              <a:buFontTx/>
              <a:buChar char="-"/>
            </a:pPr>
            <a:r>
              <a:rPr lang="en-US" baseline="0" dirty="0"/>
              <a:t>Packet replication decides how to replicate packets to one of more output ports</a:t>
            </a:r>
          </a:p>
          <a:p>
            <a:pPr marL="171450" indent="-171450">
              <a:buFontTx/>
              <a:buChar char="-"/>
            </a:pPr>
            <a:endParaRPr lang="en-US" baseline="0" dirty="0"/>
          </a:p>
          <a:p>
            <a:pPr marL="171450" indent="-171450">
              <a:buFontTx/>
              <a:buChar char="-"/>
            </a:pPr>
            <a:r>
              <a:rPr lang="en-US" baseline="0" dirty="0"/>
              <a:t>Classification is another function that is closely related to TM and it decides how to map packets into queues</a:t>
            </a:r>
          </a:p>
          <a:p>
            <a:endParaRPr lang="en-US" baseline="0" dirty="0"/>
          </a:p>
          <a:p>
            <a:r>
              <a:rPr lang="en-US" baseline="0" dirty="0"/>
              <a:t>We will discuss how to make the red ones programmable today</a:t>
            </a:r>
          </a:p>
        </p:txBody>
      </p:sp>
      <p:sp>
        <p:nvSpPr>
          <p:cNvPr id="4" name="Slide Number Placeholder 3"/>
          <p:cNvSpPr>
            <a:spLocks noGrp="1"/>
          </p:cNvSpPr>
          <p:nvPr>
            <p:ph type="sldNum" sz="quarter" idx="10"/>
          </p:nvPr>
        </p:nvSpPr>
        <p:spPr/>
        <p:txBody>
          <a:bodyPr/>
          <a:lstStyle/>
          <a:p>
            <a:fld id="{A9D42829-8409-4711-B36D-25AE5703B863}" type="slidenum">
              <a:rPr lang="en-US" smtClean="0"/>
              <a:t>3</a:t>
            </a:fld>
            <a:endParaRPr lang="en-US"/>
          </a:p>
        </p:txBody>
      </p:sp>
    </p:spTree>
    <p:extLst>
      <p:ext uri="{BB962C8B-B14F-4D97-AF65-F5344CB8AC3E}">
        <p14:creationId xmlns:p14="http://schemas.microsoft.com/office/powerpoint/2010/main" val="16257378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51</a:t>
            </a:fld>
            <a:endParaRPr lang="en-US"/>
          </a:p>
        </p:txBody>
      </p:sp>
    </p:spTree>
    <p:extLst>
      <p:ext uri="{BB962C8B-B14F-4D97-AF65-F5344CB8AC3E}">
        <p14:creationId xmlns:p14="http://schemas.microsoft.com/office/powerpoint/2010/main" val="2884366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55</a:t>
            </a:fld>
            <a:endParaRPr lang="en-US"/>
          </a:p>
        </p:txBody>
      </p:sp>
    </p:spTree>
    <p:extLst>
      <p:ext uri="{BB962C8B-B14F-4D97-AF65-F5344CB8AC3E}">
        <p14:creationId xmlns:p14="http://schemas.microsoft.com/office/powerpoint/2010/main" val="2680154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56</a:t>
            </a:fld>
            <a:endParaRPr lang="en-US"/>
          </a:p>
        </p:txBody>
      </p:sp>
    </p:spTree>
    <p:extLst>
      <p:ext uri="{BB962C8B-B14F-4D97-AF65-F5344CB8AC3E}">
        <p14:creationId xmlns:p14="http://schemas.microsoft.com/office/powerpoint/2010/main" val="4029802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57</a:t>
            </a:fld>
            <a:endParaRPr lang="en-US"/>
          </a:p>
        </p:txBody>
      </p:sp>
    </p:spTree>
    <p:extLst>
      <p:ext uri="{BB962C8B-B14F-4D97-AF65-F5344CB8AC3E}">
        <p14:creationId xmlns:p14="http://schemas.microsoft.com/office/powerpoint/2010/main" val="629113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58</a:t>
            </a:fld>
            <a:endParaRPr lang="en-US"/>
          </a:p>
        </p:txBody>
      </p:sp>
    </p:spTree>
    <p:extLst>
      <p:ext uri="{BB962C8B-B14F-4D97-AF65-F5344CB8AC3E}">
        <p14:creationId xmlns:p14="http://schemas.microsoft.com/office/powerpoint/2010/main" val="363159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59</a:t>
            </a:fld>
            <a:endParaRPr lang="en-US"/>
          </a:p>
        </p:txBody>
      </p:sp>
    </p:spTree>
    <p:extLst>
      <p:ext uri="{BB962C8B-B14F-4D97-AF65-F5344CB8AC3E}">
        <p14:creationId xmlns:p14="http://schemas.microsoft.com/office/powerpoint/2010/main" val="2917718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60</a:t>
            </a:fld>
            <a:endParaRPr lang="en-US"/>
          </a:p>
        </p:txBody>
      </p:sp>
    </p:spTree>
    <p:extLst>
      <p:ext uri="{BB962C8B-B14F-4D97-AF65-F5344CB8AC3E}">
        <p14:creationId xmlns:p14="http://schemas.microsoft.com/office/powerpoint/2010/main" val="224415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Implemented in </a:t>
            </a:r>
            <a:r>
              <a:rPr lang="en-US" dirty="0" err="1"/>
              <a:t>NetFPGA</a:t>
            </a:r>
            <a:r>
              <a:rPr lang="en-US" dirty="0"/>
              <a:t> prototype</a:t>
            </a:r>
          </a:p>
        </p:txBody>
      </p:sp>
      <p:sp>
        <p:nvSpPr>
          <p:cNvPr id="4" name="Slide Number Placeholder 3"/>
          <p:cNvSpPr>
            <a:spLocks noGrp="1"/>
          </p:cNvSpPr>
          <p:nvPr>
            <p:ph type="sldNum" sz="quarter" idx="10"/>
          </p:nvPr>
        </p:nvSpPr>
        <p:spPr/>
        <p:txBody>
          <a:bodyPr/>
          <a:lstStyle/>
          <a:p>
            <a:fld id="{A9D42829-8409-4711-B36D-25AE5703B863}" type="slidenum">
              <a:rPr lang="en-US" smtClean="0"/>
              <a:t>62</a:t>
            </a:fld>
            <a:endParaRPr lang="en-US"/>
          </a:p>
        </p:txBody>
      </p:sp>
    </p:spTree>
    <p:extLst>
      <p:ext uri="{BB962C8B-B14F-4D97-AF65-F5344CB8AC3E}">
        <p14:creationId xmlns:p14="http://schemas.microsoft.com/office/powerpoint/2010/main" val="237430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managers appear in a variety</a:t>
            </a:r>
            <a:r>
              <a:rPr lang="en-US" baseline="0" dirty="0"/>
              <a:t> of contexts, within each context they may have different requirements and objectives</a:t>
            </a:r>
            <a:endParaRPr lang="en-US" dirty="0"/>
          </a:p>
        </p:txBody>
      </p:sp>
      <p:sp>
        <p:nvSpPr>
          <p:cNvPr id="4" name="Slide Number Placeholder 3"/>
          <p:cNvSpPr>
            <a:spLocks noGrp="1"/>
          </p:cNvSpPr>
          <p:nvPr>
            <p:ph type="sldNum" sz="quarter" idx="10"/>
          </p:nvPr>
        </p:nvSpPr>
        <p:spPr/>
        <p:txBody>
          <a:bodyPr/>
          <a:lstStyle/>
          <a:p>
            <a:fld id="{A9D42829-8409-4711-B36D-25AE5703B863}" type="slidenum">
              <a:rPr lang="en-US" smtClean="0"/>
              <a:t>4</a:t>
            </a:fld>
            <a:endParaRPr lang="en-US"/>
          </a:p>
        </p:txBody>
      </p:sp>
    </p:spTree>
    <p:extLst>
      <p:ext uri="{BB962C8B-B14F-4D97-AF65-F5344CB8AC3E}">
        <p14:creationId xmlns:p14="http://schemas.microsoft.com/office/powerpoint/2010/main" val="1865972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try to convince you why we should care about traffic management.</a:t>
            </a:r>
          </a:p>
          <a:p>
            <a:endParaRPr lang="en-US" dirty="0"/>
          </a:p>
          <a:p>
            <a:r>
              <a:rPr lang="en-US" dirty="0"/>
              <a:t>Today’s networks have lots of types of traffic with different characteristics and different performance requirements…</a:t>
            </a:r>
          </a:p>
          <a:p>
            <a:r>
              <a:rPr lang="en-US" dirty="0"/>
              <a:t>At the same time, network operators have a number of objectives they would like to achieve…</a:t>
            </a:r>
          </a:p>
          <a:p>
            <a:r>
              <a:rPr lang="en-US" dirty="0"/>
              <a:t>We use these characteristics, requirements, and objectives to formulate requirements for our traffic managers.</a:t>
            </a:r>
          </a:p>
          <a:p>
            <a:endParaRPr lang="en-US" dirty="0"/>
          </a:p>
          <a:p>
            <a:r>
              <a:rPr lang="en-US" dirty="0"/>
              <a:t>Now that P4 is starting to become adopted we are seeing network devices pick up new functionality and new types of traffic are emerging with new requirements.</a:t>
            </a:r>
          </a:p>
          <a:p>
            <a:endParaRPr lang="en-US" dirty="0"/>
          </a:p>
          <a:p>
            <a:r>
              <a:rPr lang="en-US" dirty="0"/>
              <a:t>For instance </a:t>
            </a:r>
            <a:r>
              <a:rPr lang="en-US" dirty="0" err="1"/>
              <a:t>NetChain</a:t>
            </a:r>
            <a:r>
              <a:rPr lang="en-US" dirty="0"/>
              <a:t> is a paper from NSDI 2018, which describes a system that provides an ultra low latency KV store entirely in the data-plane of a network. In order to provide strong consistency and fault tolerance it uses direct switch to switch communication without any latency added by end host software stacks. This means that every nanosecond matters a lot. If a packet gets delayed by 100ns that could already be 10% overhead. So it doesn’t really make sense to treat this the same as traffic that we currently treat as low latency, which can typically tolerate delays of at least a couple microseconds. So how are we going to deal with these new requirements on the TM? </a:t>
            </a:r>
          </a:p>
          <a:p>
            <a:pPr marL="0" indent="0">
              <a:buFontTx/>
              <a:buNone/>
            </a:pPr>
            <a:endParaRPr lang="en-US" dirty="0"/>
          </a:p>
          <a:p>
            <a:pPr marL="0" indent="0">
              <a:buFontTx/>
              <a:buNone/>
            </a:pPr>
            <a:endParaRPr lang="en-US" dirty="0"/>
          </a:p>
          <a:p>
            <a:pPr marL="0" indent="0">
              <a:buFontTx/>
              <a:buNone/>
            </a:pPr>
            <a:r>
              <a:rPr lang="en-US" dirty="0"/>
              <a:t>Small menu of </a:t>
            </a:r>
            <a:r>
              <a:rPr lang="en-US" dirty="0" err="1"/>
              <a:t>sched</a:t>
            </a:r>
            <a:r>
              <a:rPr lang="en-US" dirty="0"/>
              <a:t> </a:t>
            </a:r>
            <a:r>
              <a:rPr lang="en-US" dirty="0" err="1"/>
              <a:t>algs</a:t>
            </a:r>
            <a:r>
              <a:rPr lang="en-US" dirty="0"/>
              <a:t> to choose from</a:t>
            </a:r>
          </a:p>
        </p:txBody>
      </p:sp>
      <p:sp>
        <p:nvSpPr>
          <p:cNvPr id="4" name="Slide Number Placeholder 3"/>
          <p:cNvSpPr>
            <a:spLocks noGrp="1"/>
          </p:cNvSpPr>
          <p:nvPr>
            <p:ph type="sldNum" sz="quarter" idx="10"/>
          </p:nvPr>
        </p:nvSpPr>
        <p:spPr/>
        <p:txBody>
          <a:bodyPr/>
          <a:lstStyle/>
          <a:p>
            <a:fld id="{A9D42829-8409-4711-B36D-25AE5703B863}" type="slidenum">
              <a:rPr lang="en-US" smtClean="0"/>
              <a:t>5</a:t>
            </a:fld>
            <a:endParaRPr lang="en-US"/>
          </a:p>
        </p:txBody>
      </p:sp>
    </p:spTree>
    <p:extLst>
      <p:ext uri="{BB962C8B-B14F-4D97-AF65-F5344CB8AC3E}">
        <p14:creationId xmlns:p14="http://schemas.microsoft.com/office/powerpoint/2010/main" val="2565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management is very important in the WAN context where links are very expensive, so we want to make sure that we are properly prioritizing the important traffic over the less important traffic.</a:t>
            </a:r>
          </a:p>
          <a:p>
            <a:r>
              <a:rPr lang="en-US" dirty="0"/>
              <a:t>Modern congestion control algorithms – use fine grained packet pacing to avoid packet drops for video traffic and </a:t>
            </a:r>
            <a:r>
              <a:rPr lang="en-US" dirty="0" err="1"/>
              <a:t>incast</a:t>
            </a:r>
            <a:r>
              <a:rPr lang="en-US" dirty="0"/>
              <a:t> traffic patters. </a:t>
            </a:r>
          </a:p>
          <a:p>
            <a:r>
              <a:rPr lang="en-US" dirty="0"/>
              <a:t>Modern cloud providers need to reliably isolate performance for millions of flows within the data center to ensure predictable performance, otherwise cloud services can become unavailable – this is accomplished using traffic management</a:t>
            </a:r>
          </a:p>
          <a:p>
            <a:endParaRPr lang="en-US" dirty="0"/>
          </a:p>
          <a:p>
            <a:r>
              <a:rPr lang="en-US" dirty="0"/>
              <a:t>I hope you’re convinced that traffic management is indeed an important topic today.</a:t>
            </a:r>
          </a:p>
        </p:txBody>
      </p:sp>
      <p:sp>
        <p:nvSpPr>
          <p:cNvPr id="4" name="Slide Number Placeholder 3"/>
          <p:cNvSpPr>
            <a:spLocks noGrp="1"/>
          </p:cNvSpPr>
          <p:nvPr>
            <p:ph type="sldNum" sz="quarter" idx="10"/>
          </p:nvPr>
        </p:nvSpPr>
        <p:spPr/>
        <p:txBody>
          <a:bodyPr/>
          <a:lstStyle/>
          <a:p>
            <a:fld id="{A9D42829-8409-4711-B36D-25AE5703B863}" type="slidenum">
              <a:rPr lang="en-US" smtClean="0"/>
              <a:t>6</a:t>
            </a:fld>
            <a:endParaRPr lang="en-US"/>
          </a:p>
        </p:txBody>
      </p:sp>
    </p:spTree>
    <p:extLst>
      <p:ext uri="{BB962C8B-B14F-4D97-AF65-F5344CB8AC3E}">
        <p14:creationId xmlns:p14="http://schemas.microsoft.com/office/powerpoint/2010/main" val="423694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spend some time explaining why we think traffic management functions should become programmable.</a:t>
            </a:r>
          </a:p>
          <a:p>
            <a:endParaRPr lang="en-US" dirty="0"/>
          </a:p>
          <a:p>
            <a:r>
              <a:rPr lang="en-US" dirty="0"/>
              <a:t>Aside form the benefits of actually having programmable hardware, there are a number of benefits from just defining an unambiguous way to express TM </a:t>
            </a:r>
            <a:r>
              <a:rPr lang="en-US" dirty="0" err="1"/>
              <a:t>algs</a:t>
            </a:r>
            <a:r>
              <a:rPr lang="en-US" dirty="0"/>
              <a:t>. </a:t>
            </a:r>
          </a:p>
          <a:p>
            <a:endParaRPr lang="en-US" dirty="0"/>
          </a:p>
          <a:p>
            <a:r>
              <a:rPr lang="en-US" dirty="0"/>
              <a:t>There is no standard way of talking about TM algorithms today. Vendors describe the TM capabilities of their devices in English and the customer must interpret this. So defining a standard language would certainly be a first step towards achieving consistent and predictable performance of TM algorithms across devices from different vendors, and eventually portability of TM programs.</a:t>
            </a:r>
          </a:p>
          <a:p>
            <a:endParaRPr lang="en-US" dirty="0"/>
          </a:p>
          <a:p>
            <a:r>
              <a:rPr lang="en-US" dirty="0"/>
              <a:t>portability and predictable performance of TM algorithms across devices from different vendors.</a:t>
            </a:r>
          </a:p>
          <a:p>
            <a:endParaRPr lang="en-US" dirty="0"/>
          </a:p>
          <a:p>
            <a:r>
              <a:rPr lang="en-US" dirty="0"/>
              <a:t>No standard way to describe TM algorithms today</a:t>
            </a:r>
          </a:p>
          <a:p>
            <a:endParaRPr lang="en-US" dirty="0"/>
          </a:p>
          <a:p>
            <a:r>
              <a:rPr lang="en-US" dirty="0"/>
              <a:t>Reliability</a:t>
            </a:r>
            <a:r>
              <a:rPr lang="en-US" baseline="0" dirty="0"/>
              <a:t> </a:t>
            </a:r>
            <a:r>
              <a:rPr lang="mr-IN" baseline="0" dirty="0"/>
              <a:t>–</a:t>
            </a:r>
            <a:r>
              <a:rPr lang="en-US" baseline="0" dirty="0"/>
              <a:t> remove unused features</a:t>
            </a:r>
            <a:endParaRPr lang="en-US" dirty="0"/>
          </a:p>
        </p:txBody>
      </p:sp>
      <p:sp>
        <p:nvSpPr>
          <p:cNvPr id="4" name="Slide Number Placeholder 3"/>
          <p:cNvSpPr>
            <a:spLocks noGrp="1"/>
          </p:cNvSpPr>
          <p:nvPr>
            <p:ph type="sldNum" sz="quarter" idx="10"/>
          </p:nvPr>
        </p:nvSpPr>
        <p:spPr/>
        <p:txBody>
          <a:bodyPr/>
          <a:lstStyle/>
          <a:p>
            <a:fld id="{A9D42829-8409-4711-B36D-25AE5703B863}" type="slidenum">
              <a:rPr lang="en-US" smtClean="0"/>
              <a:t>7</a:t>
            </a:fld>
            <a:endParaRPr lang="en-US"/>
          </a:p>
        </p:txBody>
      </p:sp>
    </p:spTree>
    <p:extLst>
      <p:ext uri="{BB962C8B-B14F-4D97-AF65-F5344CB8AC3E}">
        <p14:creationId xmlns:p14="http://schemas.microsoft.com/office/powerpoint/2010/main" val="46776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10</a:t>
            </a:fld>
            <a:endParaRPr lang="en-US"/>
          </a:p>
        </p:txBody>
      </p:sp>
    </p:spTree>
    <p:extLst>
      <p:ext uri="{BB962C8B-B14F-4D97-AF65-F5344CB8AC3E}">
        <p14:creationId xmlns:p14="http://schemas.microsoft.com/office/powerpoint/2010/main" val="171790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the packets are stored in the buffer says nothing about the order in which the packets will be scheduled. It only indicates which memory slots were available when the packet arrived.</a:t>
            </a:r>
          </a:p>
        </p:txBody>
      </p:sp>
      <p:sp>
        <p:nvSpPr>
          <p:cNvPr id="4" name="Slide Number Placeholder 3"/>
          <p:cNvSpPr>
            <a:spLocks noGrp="1"/>
          </p:cNvSpPr>
          <p:nvPr>
            <p:ph type="sldNum" sz="quarter" idx="10"/>
          </p:nvPr>
        </p:nvSpPr>
        <p:spPr/>
        <p:txBody>
          <a:bodyPr/>
          <a:lstStyle/>
          <a:p>
            <a:fld id="{A9D42829-8409-4711-B36D-25AE5703B863}" type="slidenum">
              <a:rPr lang="en-US" smtClean="0"/>
              <a:t>12</a:t>
            </a:fld>
            <a:endParaRPr lang="en-US"/>
          </a:p>
        </p:txBody>
      </p:sp>
    </p:spTree>
    <p:extLst>
      <p:ext uri="{BB962C8B-B14F-4D97-AF65-F5344CB8AC3E}">
        <p14:creationId xmlns:p14="http://schemas.microsoft.com/office/powerpoint/2010/main" val="88167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 Id="rId3" Type="http://schemas.openxmlformats.org/officeDocument/2006/relationships/image" Target="../media/image8.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3" name="Name, Title, Date"/>
          <p:cNvSpPr>
            <a:spLocks noGrp="1"/>
          </p:cNvSpPr>
          <p:nvPr>
            <p:ph type="subTitle" idx="1" hasCustomPrompt="1"/>
          </p:nvPr>
        </p:nvSpPr>
        <p:spPr>
          <a:xfrm>
            <a:off x="872570" y="4513633"/>
            <a:ext cx="7417990" cy="1092607"/>
          </a:xfrm>
        </p:spPr>
        <p:txBody>
          <a:bodyPr wrap="square">
            <a:spAutoFit/>
          </a:bodyPr>
          <a:lstStyle>
            <a:lvl1pPr marL="0" indent="0" algn="l">
              <a:spcBef>
                <a:spcPts val="300"/>
              </a:spcBef>
              <a:buNone/>
              <a:defRPr lang="en-US" sz="2000" b="0" i="0" kern="1200" baseline="0" dirty="0">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a:p>
            <a:r>
              <a:rPr lang="en-US" dirty="0"/>
              <a:t>Title</a:t>
            </a:r>
          </a:p>
          <a:p>
            <a:r>
              <a:rPr lang="en-US" dirty="0"/>
              <a:t>Date</a:t>
            </a:r>
          </a:p>
        </p:txBody>
      </p:sp>
      <p:sp>
        <p:nvSpPr>
          <p:cNvPr id="2" name="Title 1"/>
          <p:cNvSpPr>
            <a:spLocks noGrp="1"/>
          </p:cNvSpPr>
          <p:nvPr>
            <p:ph type="ctrTitle" hasCustomPrompt="1"/>
          </p:nvPr>
        </p:nvSpPr>
        <p:spPr>
          <a:xfrm>
            <a:off x="872570" y="2122996"/>
            <a:ext cx="7417990" cy="707886"/>
          </a:xfrm>
        </p:spPr>
        <p:txBody>
          <a:bodyPr wrap="square" anchor="t">
            <a:spAutoFit/>
          </a:bodyPr>
          <a:lstStyle>
            <a:lvl1pPr marL="0" algn="l" defTabSz="914400" rtl="0" eaLnBrk="1" latinLnBrk="0" hangingPunct="1">
              <a:lnSpc>
                <a:spcPct val="100000"/>
              </a:lnSpc>
              <a:spcBef>
                <a:spcPct val="0"/>
              </a:spcBef>
              <a:buNone/>
              <a:defRPr lang="en-US" sz="4000" b="1" i="0" kern="1200" baseline="0" dirty="0">
                <a:solidFill>
                  <a:schemeClr val="tx1"/>
                </a:solidFill>
                <a:latin typeface="Arial" charset="0"/>
                <a:ea typeface="+mj-ea"/>
                <a:cs typeface="Arial" charset="0"/>
              </a:defRPr>
            </a:lvl1pPr>
          </a:lstStyle>
          <a:p>
            <a:r>
              <a:rPr lang="en-US" dirty="0"/>
              <a:t>Presentation Title</a:t>
            </a:r>
          </a:p>
        </p:txBody>
      </p:sp>
      <p:sp>
        <p:nvSpPr>
          <p:cNvPr id="10" name="object 6"/>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8" name="object 6">
            <a:extLst>
              <a:ext uri="{FF2B5EF4-FFF2-40B4-BE49-F238E27FC236}">
                <a16:creationId xmlns:a16="http://schemas.microsoft.com/office/drawing/2014/main" xmlns="" id="{F6833D8A-D81B-AA4D-BC0C-B9F9B99BDC1F}"/>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13" name="object 6">
            <a:extLst>
              <a:ext uri="{FF2B5EF4-FFF2-40B4-BE49-F238E27FC236}">
                <a16:creationId xmlns:a16="http://schemas.microsoft.com/office/drawing/2014/main" xmlns="" id="{6DC90665-93DD-BA43-AEB2-9473ED9E14A5}"/>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17" name="object 6">
            <a:extLst>
              <a:ext uri="{FF2B5EF4-FFF2-40B4-BE49-F238E27FC236}">
                <a16:creationId xmlns:a16="http://schemas.microsoft.com/office/drawing/2014/main" xmlns="" id="{B1B3D47F-2C53-4E4B-A632-F9836852D486}"/>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6" name="Rectangle 5"/>
          <p:cNvSpPr/>
          <p:nvPr userDrawn="1"/>
        </p:nvSpPr>
        <p:spPr>
          <a:xfrm>
            <a:off x="10832950" y="6443472"/>
            <a:ext cx="1176170" cy="371856"/>
          </a:xfrm>
          <a:prstGeom prst="rect">
            <a:avLst/>
          </a:prstGeom>
          <a:solidFill>
            <a:srgbClr val="16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bject 6">
            <a:extLst>
              <a:ext uri="{FF2B5EF4-FFF2-40B4-BE49-F238E27FC236}">
                <a16:creationId xmlns:a16="http://schemas.microsoft.com/office/drawing/2014/main" xmlns="" id="{30CB90D7-B2ED-5F4B-9C4A-4C5F388B6601}"/>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22" name="object 6">
            <a:extLst>
              <a:ext uri="{FF2B5EF4-FFF2-40B4-BE49-F238E27FC236}">
                <a16:creationId xmlns:a16="http://schemas.microsoft.com/office/drawing/2014/main" xmlns="" id="{B3322536-4D68-4C45-93CB-EBED08E3CB52}"/>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14" name="object 6">
            <a:extLst>
              <a:ext uri="{FF2B5EF4-FFF2-40B4-BE49-F238E27FC236}">
                <a16:creationId xmlns:a16="http://schemas.microsoft.com/office/drawing/2014/main" xmlns="" id="{8C16838A-F495-2546-9F44-BF6397F12E0C}"/>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19" name="object 6">
            <a:extLst>
              <a:ext uri="{FF2B5EF4-FFF2-40B4-BE49-F238E27FC236}">
                <a16:creationId xmlns:a16="http://schemas.microsoft.com/office/drawing/2014/main" xmlns="" id="{2EF15590-5F1E-D542-BD85-EFD08C30A698}"/>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24" name="object 6">
            <a:extLst>
              <a:ext uri="{FF2B5EF4-FFF2-40B4-BE49-F238E27FC236}">
                <a16:creationId xmlns:a16="http://schemas.microsoft.com/office/drawing/2014/main" xmlns="" id="{F0122A65-85C0-6541-8107-BF11595575F3}"/>
              </a:ext>
            </a:extLst>
          </p:cNvPr>
          <p:cNvSpPr/>
          <p:nvPr userDrawn="1"/>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Tree>
    <p:extLst>
      <p:ext uri="{BB962C8B-B14F-4D97-AF65-F5344CB8AC3E}">
        <p14:creationId xmlns:p14="http://schemas.microsoft.com/office/powerpoint/2010/main" val="35473605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7"/>
          <p:cNvSpPr>
            <a:spLocks noGrp="1"/>
          </p:cNvSpPr>
          <p:nvPr>
            <p:ph type="sldNum" sz="quarter" idx="10"/>
          </p:nvPr>
        </p:nvSpPr>
        <p:spPr/>
        <p:txBody>
          <a:bodyPr/>
          <a:lstStyle/>
          <a:p>
            <a:r>
              <a:rPr lang="en-US"/>
              <a:t>&gt;&gt; </a:t>
            </a:r>
            <a:fld id="{626C978B-826E-438C-909A-E9C381D3FF04}" type="slidenum">
              <a:rPr lang="en-US" smtClean="0"/>
              <a:pPr/>
              <a:t>‹#›</a:t>
            </a:fld>
            <a:endParaRPr lang="en-US" dirty="0"/>
          </a:p>
        </p:txBody>
      </p:sp>
      <p:pic>
        <p:nvPicPr>
          <p:cNvPr id="4" name="Picture 3" descr="1.png">
            <a:extLst>
              <a:ext uri="{FF2B5EF4-FFF2-40B4-BE49-F238E27FC236}">
                <a16:creationId xmlns:a16="http://schemas.microsoft.com/office/drawing/2014/main" xmlns="" id="{0C30E8B4-72CA-F045-86DE-DA0CF9BCF0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7000" y="0"/>
            <a:ext cx="3175000" cy="6858000"/>
          </a:xfrm>
          <a:prstGeom prst="rect">
            <a:avLst/>
          </a:prstGeom>
        </p:spPr>
      </p:pic>
    </p:spTree>
    <p:extLst>
      <p:ext uri="{BB962C8B-B14F-4D97-AF65-F5344CB8AC3E}">
        <p14:creationId xmlns:p14="http://schemas.microsoft.com/office/powerpoint/2010/main" val="352461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7"/>
          <p:cNvSpPr>
            <a:spLocks noGrp="1"/>
          </p:cNvSpPr>
          <p:nvPr>
            <p:ph type="sldNum" sz="quarter" idx="10"/>
          </p:nvPr>
        </p:nvSpPr>
        <p:spPr/>
        <p:txBody>
          <a:bodyPr/>
          <a:lstStyle/>
          <a:p>
            <a:r>
              <a:rPr lang="en-US"/>
              <a:t>&gt;&gt; </a:t>
            </a:r>
            <a:fld id="{626C978B-826E-438C-909A-E9C381D3FF04}" type="slidenum">
              <a:rPr lang="en-US" smtClean="0"/>
              <a:pPr/>
              <a:t>‹#›</a:t>
            </a:fld>
            <a:endParaRPr lang="en-US" dirty="0"/>
          </a:p>
        </p:txBody>
      </p:sp>
    </p:spTree>
    <p:extLst>
      <p:ext uri="{BB962C8B-B14F-4D97-AF65-F5344CB8AC3E}">
        <p14:creationId xmlns:p14="http://schemas.microsoft.com/office/powerpoint/2010/main" val="37834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0"/>
          </p:nvPr>
        </p:nvSpPr>
        <p:spPr/>
        <p:txBody>
          <a:bodyPr/>
          <a:lstStyle/>
          <a:p>
            <a:r>
              <a:rPr lang="en-US"/>
              <a:t>&gt;&gt; </a:t>
            </a:r>
            <a:fld id="{626C978B-826E-438C-909A-E9C381D3FF04}" type="slidenum">
              <a:rPr lang="en-US" smtClean="0"/>
              <a:pPr/>
              <a:t>‹#›</a:t>
            </a:fld>
            <a:endParaRPr lang="en-US" dirty="0"/>
          </a:p>
        </p:txBody>
      </p:sp>
      <p:sp>
        <p:nvSpPr>
          <p:cNvPr id="4" name="Text Placeholder 6"/>
          <p:cNvSpPr>
            <a:spLocks noGrp="1"/>
          </p:cNvSpPr>
          <p:nvPr>
            <p:ph type="body" sz="quarter" idx="16" hasCustomPrompt="1"/>
          </p:nvPr>
        </p:nvSpPr>
        <p:spPr>
          <a:xfrm>
            <a:off x="913820" y="4884003"/>
            <a:ext cx="3078480" cy="553998"/>
          </a:xfrm>
        </p:spPr>
        <p:txBody>
          <a:bodyPr/>
          <a:lstStyle>
            <a:lvl1pPr marL="0" indent="0">
              <a:buNone/>
              <a:defRPr sz="1800">
                <a:solidFill>
                  <a:srgbClr val="171C2D"/>
                </a:solidFill>
              </a:defRPr>
            </a:lvl1pPr>
            <a:lvl2pPr>
              <a:defRPr sz="1350"/>
            </a:lvl2pPr>
            <a:lvl3pPr>
              <a:defRPr sz="1350"/>
            </a:lvl3pPr>
            <a:lvl4pPr>
              <a:defRPr sz="1350"/>
            </a:lvl4pPr>
            <a:lvl5pPr>
              <a:defRPr sz="1350"/>
            </a:lvl5pPr>
          </a:lstStyle>
          <a:p>
            <a:pPr lvl="0"/>
            <a:r>
              <a:rPr lang="en-US" dirty="0"/>
              <a:t>Insert additional supporting text here.</a:t>
            </a:r>
          </a:p>
        </p:txBody>
      </p:sp>
      <p:sp>
        <p:nvSpPr>
          <p:cNvPr id="5" name="Text Placeholder 6"/>
          <p:cNvSpPr>
            <a:spLocks noGrp="1"/>
          </p:cNvSpPr>
          <p:nvPr>
            <p:ph type="body" sz="quarter" idx="17" hasCustomPrompt="1"/>
          </p:nvPr>
        </p:nvSpPr>
        <p:spPr>
          <a:xfrm>
            <a:off x="4514270" y="4884003"/>
            <a:ext cx="3078480" cy="553998"/>
          </a:xfrm>
        </p:spPr>
        <p:txBody>
          <a:bodyPr/>
          <a:lstStyle>
            <a:lvl1pPr marL="0" indent="0">
              <a:buNone/>
              <a:defRPr sz="1800">
                <a:solidFill>
                  <a:schemeClr val="tx1"/>
                </a:solidFill>
              </a:defRPr>
            </a:lvl1pPr>
            <a:lvl2pPr>
              <a:defRPr sz="1350"/>
            </a:lvl2pPr>
            <a:lvl3pPr>
              <a:defRPr sz="1350"/>
            </a:lvl3pPr>
            <a:lvl4pPr>
              <a:defRPr sz="1350"/>
            </a:lvl4pPr>
            <a:lvl5pPr>
              <a:defRPr sz="1350"/>
            </a:lvl5pPr>
          </a:lstStyle>
          <a:p>
            <a:pPr lvl="0"/>
            <a:r>
              <a:rPr lang="en-US" dirty="0"/>
              <a:t>Insert additional supporting text here.</a:t>
            </a:r>
          </a:p>
        </p:txBody>
      </p:sp>
      <p:sp>
        <p:nvSpPr>
          <p:cNvPr id="7" name="Text Placeholder 6"/>
          <p:cNvSpPr>
            <a:spLocks noGrp="1"/>
          </p:cNvSpPr>
          <p:nvPr>
            <p:ph type="body" sz="quarter" idx="18" hasCustomPrompt="1"/>
          </p:nvPr>
        </p:nvSpPr>
        <p:spPr>
          <a:xfrm>
            <a:off x="8114720" y="4884003"/>
            <a:ext cx="3078480" cy="553998"/>
          </a:xfrm>
        </p:spPr>
        <p:txBody>
          <a:bodyPr/>
          <a:lstStyle>
            <a:lvl1pPr marL="0" indent="0">
              <a:buNone/>
              <a:defRPr sz="1800">
                <a:solidFill>
                  <a:srgbClr val="171C2D"/>
                </a:solidFill>
              </a:defRPr>
            </a:lvl1pPr>
            <a:lvl2pPr>
              <a:defRPr sz="1350"/>
            </a:lvl2pPr>
            <a:lvl3pPr>
              <a:defRPr sz="1350"/>
            </a:lvl3pPr>
            <a:lvl4pPr>
              <a:defRPr sz="1350"/>
            </a:lvl4pPr>
            <a:lvl5pPr>
              <a:defRPr sz="1350"/>
            </a:lvl5pPr>
          </a:lstStyle>
          <a:p>
            <a:pPr lvl="0"/>
            <a:r>
              <a:rPr lang="en-US" dirty="0"/>
              <a:t>Insert additional supporting text here.</a:t>
            </a:r>
          </a:p>
        </p:txBody>
      </p:sp>
      <p:sp>
        <p:nvSpPr>
          <p:cNvPr id="8" name="Picture Placeholder 426"/>
          <p:cNvSpPr>
            <a:spLocks noGrp="1"/>
          </p:cNvSpPr>
          <p:nvPr>
            <p:ph type="pic" sz="quarter" idx="11"/>
          </p:nvPr>
        </p:nvSpPr>
        <p:spPr>
          <a:xfrm>
            <a:off x="8107100" y="1455003"/>
            <a:ext cx="3086100" cy="3086100"/>
          </a:xfrm>
          <a:solidFill>
            <a:schemeClr val="accent3"/>
          </a:solidFill>
        </p:spPr>
        <p:txBody>
          <a:bodyPr tIns="1371600" bIns="0" anchor="ctr" anchorCtr="0">
            <a:noAutofit/>
          </a:bodyPr>
          <a:lstStyle>
            <a:lvl1pPr marL="0" indent="0" algn="ctr">
              <a:buNone/>
              <a:defRPr sz="1350"/>
            </a:lvl1pPr>
          </a:lstStyle>
          <a:p>
            <a:r>
              <a:rPr lang="en-US"/>
              <a:t>Click icon to add picture</a:t>
            </a:r>
            <a:endParaRPr lang="en-US" dirty="0"/>
          </a:p>
        </p:txBody>
      </p:sp>
      <p:sp>
        <p:nvSpPr>
          <p:cNvPr id="9" name="Picture Placeholder 426"/>
          <p:cNvSpPr>
            <a:spLocks noGrp="1"/>
          </p:cNvSpPr>
          <p:nvPr>
            <p:ph type="pic" sz="quarter" idx="19"/>
          </p:nvPr>
        </p:nvSpPr>
        <p:spPr>
          <a:xfrm>
            <a:off x="906201" y="1455003"/>
            <a:ext cx="3086100" cy="3086100"/>
          </a:xfrm>
          <a:solidFill>
            <a:schemeClr val="accent3"/>
          </a:solidFill>
        </p:spPr>
        <p:txBody>
          <a:bodyPr tIns="1371600" bIns="0" anchor="ctr" anchorCtr="0">
            <a:noAutofit/>
          </a:bodyPr>
          <a:lstStyle>
            <a:lvl1pPr marL="0" indent="0" algn="ctr">
              <a:buNone/>
              <a:defRPr sz="1350"/>
            </a:lvl1pPr>
          </a:lstStyle>
          <a:p>
            <a:r>
              <a:rPr lang="en-US"/>
              <a:t>Click icon to add picture</a:t>
            </a:r>
            <a:endParaRPr lang="en-US" dirty="0"/>
          </a:p>
        </p:txBody>
      </p:sp>
      <p:sp>
        <p:nvSpPr>
          <p:cNvPr id="10" name="Picture Placeholder 426"/>
          <p:cNvSpPr>
            <a:spLocks noGrp="1"/>
          </p:cNvSpPr>
          <p:nvPr>
            <p:ph type="pic" sz="quarter" idx="20"/>
          </p:nvPr>
        </p:nvSpPr>
        <p:spPr>
          <a:xfrm>
            <a:off x="4514270" y="1455003"/>
            <a:ext cx="3086100" cy="3086100"/>
          </a:xfrm>
          <a:solidFill>
            <a:schemeClr val="accent3"/>
          </a:solidFill>
        </p:spPr>
        <p:txBody>
          <a:bodyPr tIns="1371600" bIns="0" anchor="ctr" anchorCtr="0">
            <a:noAutofit/>
          </a:bodyPr>
          <a:lstStyle>
            <a:lvl1pPr marL="0" indent="0" algn="ctr">
              <a:buNone/>
              <a:defRPr sz="1350"/>
            </a:lvl1pPr>
          </a:lstStyle>
          <a:p>
            <a:r>
              <a:rPr lang="en-US"/>
              <a:t>Click icon to add picture</a:t>
            </a:r>
            <a:endParaRPr lang="en-US" dirty="0"/>
          </a:p>
        </p:txBody>
      </p:sp>
    </p:spTree>
    <p:extLst>
      <p:ext uri="{BB962C8B-B14F-4D97-AF65-F5344CB8AC3E}">
        <p14:creationId xmlns:p14="http://schemas.microsoft.com/office/powerpoint/2010/main" val="2747795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mple Statem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512AD6E-7A81-4D46-A4DC-BC3429D8CFF8}"/>
              </a:ext>
            </a:extLst>
          </p:cNvPr>
          <p:cNvSpPr>
            <a:spLocks noGrp="1"/>
          </p:cNvSpPr>
          <p:nvPr>
            <p:ph type="title" hasCustomPrompt="1"/>
          </p:nvPr>
        </p:nvSpPr>
        <p:spPr>
          <a:xfrm>
            <a:off x="952500" y="2286762"/>
            <a:ext cx="5772150" cy="761746"/>
          </a:xfrm>
        </p:spPr>
        <p:txBody>
          <a:bodyPr/>
          <a:lstStyle>
            <a:lvl1pPr>
              <a:defRPr lang="en-US" sz="4800" b="1" i="0" kern="1200" dirty="0">
                <a:solidFill>
                  <a:srgbClr val="171C2D"/>
                </a:solidFill>
                <a:latin typeface="Arial" charset="0"/>
                <a:ea typeface="+mj-ea"/>
                <a:cs typeface="Arial" charset="0"/>
              </a:defRPr>
            </a:lvl1pPr>
          </a:lstStyle>
          <a:p>
            <a:r>
              <a:rPr lang="en-US" dirty="0"/>
              <a:t>Simple Statement</a:t>
            </a:r>
          </a:p>
        </p:txBody>
      </p:sp>
      <p:sp>
        <p:nvSpPr>
          <p:cNvPr id="5" name="Slide Number Placeholder 2">
            <a:extLst>
              <a:ext uri="{FF2B5EF4-FFF2-40B4-BE49-F238E27FC236}">
                <a16:creationId xmlns:a16="http://schemas.microsoft.com/office/drawing/2014/main" xmlns="" id="{2C22C299-FDA6-164A-B353-229958A83E52}"/>
              </a:ext>
            </a:extLst>
          </p:cNvPr>
          <p:cNvSpPr>
            <a:spLocks noGrp="1"/>
          </p:cNvSpPr>
          <p:nvPr>
            <p:ph type="sldNum" sz="quarter" idx="10"/>
          </p:nvPr>
        </p:nvSpPr>
        <p:spPr>
          <a:xfrm>
            <a:off x="647700" y="6356350"/>
            <a:ext cx="2743200" cy="365125"/>
          </a:xfrm>
        </p:spPr>
        <p:txBody>
          <a:bodyPr/>
          <a:lstStyle/>
          <a:p>
            <a:r>
              <a:rPr lang="en-US"/>
              <a:t>&gt;&gt; </a:t>
            </a:r>
            <a:fld id="{626C978B-826E-438C-909A-E9C381D3FF04}" type="slidenum">
              <a:rPr lang="en-US" smtClean="0"/>
              <a:pPr/>
              <a:t>‹#›</a:t>
            </a:fld>
            <a:endParaRPr lang="en-US" dirty="0"/>
          </a:p>
        </p:txBody>
      </p:sp>
      <p:sp>
        <p:nvSpPr>
          <p:cNvPr id="6" name="Text Placeholder 5">
            <a:extLst>
              <a:ext uri="{FF2B5EF4-FFF2-40B4-BE49-F238E27FC236}">
                <a16:creationId xmlns:a16="http://schemas.microsoft.com/office/drawing/2014/main" xmlns="" id="{EE658E4E-230D-8D43-99E8-0341ED808C7C}"/>
              </a:ext>
            </a:extLst>
          </p:cNvPr>
          <p:cNvSpPr>
            <a:spLocks noGrp="1"/>
          </p:cNvSpPr>
          <p:nvPr>
            <p:ph type="body" sz="quarter" idx="12" hasCustomPrompt="1"/>
          </p:nvPr>
        </p:nvSpPr>
        <p:spPr>
          <a:xfrm>
            <a:off x="952500" y="3048509"/>
            <a:ext cx="5772150" cy="1354217"/>
          </a:xfrm>
        </p:spPr>
        <p:txBody>
          <a:bodyPr/>
          <a:lstStyle>
            <a:lvl1pPr marL="0" indent="0">
              <a:buNone/>
              <a:defRPr sz="4400" b="0" i="0" baseline="0">
                <a:solidFill>
                  <a:srgbClr val="EC1C24"/>
                </a:solidFill>
                <a:latin typeface="Arial" charset="0"/>
                <a:ea typeface="Arial" charset="0"/>
                <a:cs typeface="Arial" charset="0"/>
              </a:defRPr>
            </a:lvl1pPr>
          </a:lstStyle>
          <a:p>
            <a:pPr lvl="0"/>
            <a:r>
              <a:rPr lang="en-US" dirty="0"/>
              <a:t>Introduction or Concept Slide</a:t>
            </a:r>
          </a:p>
        </p:txBody>
      </p:sp>
      <p:pic>
        <p:nvPicPr>
          <p:cNvPr id="8" name="Picture 7" descr="111.png">
            <a:extLst>
              <a:ext uri="{FF2B5EF4-FFF2-40B4-BE49-F238E27FC236}">
                <a16:creationId xmlns:a16="http://schemas.microsoft.com/office/drawing/2014/main" xmlns="" id="{6E287EE2-21D3-F44C-813F-02BED688E84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3090"/>
          <a:stretch/>
        </p:blipFill>
        <p:spPr>
          <a:xfrm>
            <a:off x="8903979" y="0"/>
            <a:ext cx="3288021" cy="6882659"/>
          </a:xfrm>
          <a:prstGeom prst="rect">
            <a:avLst/>
          </a:prstGeom>
        </p:spPr>
      </p:pic>
    </p:spTree>
    <p:extLst>
      <p:ext uri="{BB962C8B-B14F-4D97-AF65-F5344CB8AC3E}">
        <p14:creationId xmlns:p14="http://schemas.microsoft.com/office/powerpoint/2010/main" val="2612899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imple Statement with Pictur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512AD6E-7A81-4D46-A4DC-BC3429D8CFF8}"/>
              </a:ext>
            </a:extLst>
          </p:cNvPr>
          <p:cNvSpPr>
            <a:spLocks noGrp="1"/>
          </p:cNvSpPr>
          <p:nvPr>
            <p:ph type="title" hasCustomPrompt="1"/>
          </p:nvPr>
        </p:nvSpPr>
        <p:spPr>
          <a:xfrm>
            <a:off x="952500" y="2286762"/>
            <a:ext cx="5772150" cy="761746"/>
          </a:xfrm>
        </p:spPr>
        <p:txBody>
          <a:bodyPr/>
          <a:lstStyle>
            <a:lvl1pPr>
              <a:defRPr lang="en-US" sz="4800" b="1" i="0" kern="1200" dirty="0">
                <a:solidFill>
                  <a:srgbClr val="171C2D"/>
                </a:solidFill>
                <a:latin typeface="Arial" charset="0"/>
                <a:ea typeface="+mj-ea"/>
                <a:cs typeface="Arial" charset="0"/>
              </a:defRPr>
            </a:lvl1pPr>
          </a:lstStyle>
          <a:p>
            <a:r>
              <a:rPr lang="en-US" dirty="0"/>
              <a:t>Simple Statement</a:t>
            </a:r>
          </a:p>
        </p:txBody>
      </p:sp>
      <p:sp>
        <p:nvSpPr>
          <p:cNvPr id="5" name="Slide Number Placeholder 2">
            <a:extLst>
              <a:ext uri="{FF2B5EF4-FFF2-40B4-BE49-F238E27FC236}">
                <a16:creationId xmlns:a16="http://schemas.microsoft.com/office/drawing/2014/main" xmlns="" id="{2C22C299-FDA6-164A-B353-229958A83E52}"/>
              </a:ext>
            </a:extLst>
          </p:cNvPr>
          <p:cNvSpPr>
            <a:spLocks noGrp="1"/>
          </p:cNvSpPr>
          <p:nvPr>
            <p:ph type="sldNum" sz="quarter" idx="10"/>
          </p:nvPr>
        </p:nvSpPr>
        <p:spPr>
          <a:xfrm>
            <a:off x="647700" y="6356350"/>
            <a:ext cx="2743200" cy="365125"/>
          </a:xfrm>
        </p:spPr>
        <p:txBody>
          <a:bodyPr/>
          <a:lstStyle/>
          <a:p>
            <a:r>
              <a:rPr lang="en-US"/>
              <a:t>&gt;&gt; </a:t>
            </a:r>
            <a:fld id="{626C978B-826E-438C-909A-E9C381D3FF04}" type="slidenum">
              <a:rPr lang="en-US" smtClean="0"/>
              <a:pPr/>
              <a:t>‹#›</a:t>
            </a:fld>
            <a:endParaRPr lang="en-US" dirty="0"/>
          </a:p>
        </p:txBody>
      </p:sp>
      <p:sp>
        <p:nvSpPr>
          <p:cNvPr id="6" name="Text Placeholder 5">
            <a:extLst>
              <a:ext uri="{FF2B5EF4-FFF2-40B4-BE49-F238E27FC236}">
                <a16:creationId xmlns:a16="http://schemas.microsoft.com/office/drawing/2014/main" xmlns="" id="{EE658E4E-230D-8D43-99E8-0341ED808C7C}"/>
              </a:ext>
            </a:extLst>
          </p:cNvPr>
          <p:cNvSpPr>
            <a:spLocks noGrp="1"/>
          </p:cNvSpPr>
          <p:nvPr>
            <p:ph type="body" sz="quarter" idx="12" hasCustomPrompt="1"/>
          </p:nvPr>
        </p:nvSpPr>
        <p:spPr>
          <a:xfrm>
            <a:off x="952500" y="3048509"/>
            <a:ext cx="5772150" cy="1354217"/>
          </a:xfrm>
        </p:spPr>
        <p:txBody>
          <a:bodyPr/>
          <a:lstStyle>
            <a:lvl1pPr marL="0" indent="0">
              <a:buNone/>
              <a:defRPr sz="4400" b="0" i="0" baseline="0">
                <a:solidFill>
                  <a:srgbClr val="EC1C24"/>
                </a:solidFill>
                <a:latin typeface="Arial" charset="0"/>
                <a:ea typeface="Arial" charset="0"/>
                <a:cs typeface="Arial" charset="0"/>
              </a:defRPr>
            </a:lvl1pPr>
          </a:lstStyle>
          <a:p>
            <a:pPr lvl="0"/>
            <a:r>
              <a:rPr lang="en-US" dirty="0"/>
              <a:t>Introduction or Concept Slide</a:t>
            </a:r>
          </a:p>
        </p:txBody>
      </p:sp>
      <p:sp>
        <p:nvSpPr>
          <p:cNvPr id="7" name="Picture Placeholder 14">
            <a:extLst>
              <a:ext uri="{FF2B5EF4-FFF2-40B4-BE49-F238E27FC236}">
                <a16:creationId xmlns:a16="http://schemas.microsoft.com/office/drawing/2014/main" xmlns="" id="{89EAEFDD-B284-E94B-8F1D-D7E1627370F6}"/>
              </a:ext>
            </a:extLst>
          </p:cNvPr>
          <p:cNvSpPr>
            <a:spLocks noGrp="1"/>
          </p:cNvSpPr>
          <p:nvPr>
            <p:ph type="pic" sz="quarter" idx="13"/>
          </p:nvPr>
        </p:nvSpPr>
        <p:spPr>
          <a:xfrm>
            <a:off x="6781800" y="1200150"/>
            <a:ext cx="4457700" cy="4457700"/>
          </a:xfrm>
        </p:spPr>
        <p:txBody>
          <a:bodyPr/>
          <a:lstStyle>
            <a:lvl1pPr marL="0" indent="0">
              <a:buNone/>
              <a:defRPr/>
            </a:lvl1pPr>
          </a:lstStyle>
          <a:p>
            <a:r>
              <a:rPr lang="en-US"/>
              <a:t>Click icon to add picture</a:t>
            </a:r>
            <a:endParaRPr lang="en-US" dirty="0"/>
          </a:p>
        </p:txBody>
      </p:sp>
      <p:pic>
        <p:nvPicPr>
          <p:cNvPr id="9" name="Picture 8" descr="1.png">
            <a:extLst>
              <a:ext uri="{FF2B5EF4-FFF2-40B4-BE49-F238E27FC236}">
                <a16:creationId xmlns:a16="http://schemas.microsoft.com/office/drawing/2014/main" xmlns="" id="{D28EDF51-090C-9841-AE58-2273CEB971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7000" y="0"/>
            <a:ext cx="3175000" cy="6858000"/>
          </a:xfrm>
          <a:prstGeom prst="rect">
            <a:avLst/>
          </a:prstGeom>
        </p:spPr>
      </p:pic>
    </p:spTree>
    <p:extLst>
      <p:ext uri="{BB962C8B-B14F-4D97-AF65-F5344CB8AC3E}">
        <p14:creationId xmlns:p14="http://schemas.microsoft.com/office/powerpoint/2010/main" val="226518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Layout (WHITE)">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xmlns="" id="{F2364798-7D9C-B84C-856F-0C65222D9551}"/>
              </a:ext>
            </a:extLst>
          </p:cNvPr>
          <p:cNvSpPr>
            <a:spLocks noGrp="1"/>
          </p:cNvSpPr>
          <p:nvPr>
            <p:ph type="sldNum" sz="quarter" idx="10"/>
          </p:nvPr>
        </p:nvSpPr>
        <p:spPr>
          <a:xfrm>
            <a:off x="647700" y="6356350"/>
            <a:ext cx="2743200" cy="365125"/>
          </a:xfrm>
        </p:spPr>
        <p:txBody>
          <a:bodyPr/>
          <a:lstStyle/>
          <a:p>
            <a:r>
              <a:rPr lang="en-US"/>
              <a:t>&gt;&gt; </a:t>
            </a:r>
            <a:fld id="{626C978B-826E-438C-909A-E9C381D3FF04}" type="slidenum">
              <a:rPr lang="en-US" smtClean="0"/>
              <a:pPr/>
              <a:t>‹#›</a:t>
            </a:fld>
            <a:endParaRPr lang="en-US" dirty="0"/>
          </a:p>
        </p:txBody>
      </p:sp>
    </p:spTree>
    <p:extLst>
      <p:ext uri="{BB962C8B-B14F-4D97-AF65-F5344CB8AC3E}">
        <p14:creationId xmlns:p14="http://schemas.microsoft.com/office/powerpoint/2010/main" val="23190552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ke-Away Slide (Sub-Header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7221" y="212983"/>
            <a:ext cx="10614040" cy="492443"/>
          </a:xfrm>
        </p:spPr>
        <p:txBody>
          <a:bodyPr/>
          <a:lstStyle>
            <a:lvl1pPr>
              <a:defRPr sz="3200" baseline="0"/>
            </a:lvl1pPr>
          </a:lstStyle>
          <a:p>
            <a:r>
              <a:rPr lang="en-US" dirty="0"/>
              <a:t>Take-Away Slide</a:t>
            </a:r>
          </a:p>
        </p:txBody>
      </p:sp>
      <p:sp>
        <p:nvSpPr>
          <p:cNvPr id="7" name="Text Placeholder 3"/>
          <p:cNvSpPr>
            <a:spLocks noGrp="1"/>
          </p:cNvSpPr>
          <p:nvPr>
            <p:ph type="body" sz="quarter" idx="15" hasCustomPrompt="1"/>
          </p:nvPr>
        </p:nvSpPr>
        <p:spPr>
          <a:xfrm>
            <a:off x="960120" y="1538984"/>
            <a:ext cx="10256520" cy="508722"/>
          </a:xfrm>
          <a:noFill/>
        </p:spPr>
        <p:txBody>
          <a:bodyPr tIns="0" bIns="0" anchor="ctr"/>
          <a:lstStyle>
            <a:lvl1pPr marL="0" indent="0">
              <a:buNone/>
              <a:defRPr sz="3400" b="0">
                <a:solidFill>
                  <a:srgbClr val="FF0000"/>
                </a:solidFill>
              </a:defRPr>
            </a:lvl1pPr>
          </a:lstStyle>
          <a:p>
            <a:r>
              <a:rPr lang="en-US" kern="0" dirty="0"/>
              <a:t>List item header text style</a:t>
            </a:r>
          </a:p>
        </p:txBody>
      </p:sp>
      <p:sp>
        <p:nvSpPr>
          <p:cNvPr id="9" name="Text Placeholder 2"/>
          <p:cNvSpPr>
            <a:spLocks noGrp="1"/>
          </p:cNvSpPr>
          <p:nvPr>
            <p:ph type="body" sz="quarter" idx="17" hasCustomPrompt="1"/>
          </p:nvPr>
        </p:nvSpPr>
        <p:spPr>
          <a:xfrm>
            <a:off x="960119" y="2101122"/>
            <a:ext cx="10248939" cy="562137"/>
          </a:xfrm>
        </p:spPr>
        <p:txBody>
          <a:bodyPr lIns="0" tIns="0" rIns="0" bIns="91440"/>
          <a:lstStyle>
            <a:lvl1pPr marL="0" indent="0">
              <a:lnSpc>
                <a:spcPct val="100000"/>
              </a:lnSpc>
              <a:spcBef>
                <a:spcPts val="600"/>
              </a:spcBef>
              <a:spcAft>
                <a:spcPts val="600"/>
              </a:spcAft>
              <a:buNone/>
              <a:defRPr lang="en-US" b="0" dirty="0"/>
            </a:lvl1pPr>
            <a:lvl2pPr marL="171450" indent="-163513">
              <a:lnSpc>
                <a:spcPct val="150000"/>
              </a:lnSpc>
              <a:buFontTx/>
              <a:buBlip>
                <a:blip r:embed="rId2"/>
              </a:buBlip>
              <a:tabLst/>
              <a:defRPr sz="1800">
                <a:solidFill>
                  <a:srgbClr val="5D606C"/>
                </a:solidFill>
              </a:defRPr>
            </a:lvl2pPr>
            <a:lvl3pPr marL="461963" indent="-290513">
              <a:lnSpc>
                <a:spcPct val="150000"/>
              </a:lnSpc>
              <a:buFontTx/>
              <a:buBlip>
                <a:blip r:embed="rId3"/>
              </a:buBlip>
              <a:tabLst/>
              <a:defRPr sz="1800">
                <a:solidFill>
                  <a:srgbClr val="5D606C"/>
                </a:solidFill>
              </a:defRPr>
            </a:lvl3pPr>
            <a:lvl4pPr>
              <a:defRPr>
                <a:solidFill>
                  <a:srgbClr val="5D606C"/>
                </a:solidFill>
              </a:defRPr>
            </a:lvl4pPr>
            <a:lvl5pPr>
              <a:defRPr>
                <a:solidFill>
                  <a:srgbClr val="5D606C"/>
                </a:solidFill>
              </a:defRPr>
            </a:lvl5pPr>
          </a:lstStyle>
          <a:p>
            <a:pPr lvl="0"/>
            <a:r>
              <a:rPr lang="en-US" dirty="0"/>
              <a:t>List item subhead text style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a:t>
            </a:r>
          </a:p>
        </p:txBody>
      </p:sp>
      <p:sp>
        <p:nvSpPr>
          <p:cNvPr id="13" name="Text Placeholder 3"/>
          <p:cNvSpPr>
            <a:spLocks noGrp="1"/>
          </p:cNvSpPr>
          <p:nvPr>
            <p:ph type="body" sz="quarter" idx="23" hasCustomPrompt="1"/>
          </p:nvPr>
        </p:nvSpPr>
        <p:spPr>
          <a:xfrm>
            <a:off x="960120" y="3153729"/>
            <a:ext cx="10256520" cy="508722"/>
          </a:xfrm>
          <a:noFill/>
        </p:spPr>
        <p:txBody>
          <a:bodyPr tIns="0" bIns="0" anchor="ctr"/>
          <a:lstStyle>
            <a:lvl1pPr marL="0" indent="0">
              <a:buNone/>
              <a:defRPr sz="3400" b="0">
                <a:solidFill>
                  <a:srgbClr val="FF0000"/>
                </a:solidFill>
              </a:defRPr>
            </a:lvl1pPr>
          </a:lstStyle>
          <a:p>
            <a:r>
              <a:rPr lang="en-US" kern="0" dirty="0"/>
              <a:t>List item header text style</a:t>
            </a:r>
          </a:p>
        </p:txBody>
      </p:sp>
      <p:sp>
        <p:nvSpPr>
          <p:cNvPr id="14" name="Text Placeholder 2"/>
          <p:cNvSpPr>
            <a:spLocks noGrp="1"/>
          </p:cNvSpPr>
          <p:nvPr>
            <p:ph type="body" sz="quarter" idx="24" hasCustomPrompt="1"/>
          </p:nvPr>
        </p:nvSpPr>
        <p:spPr>
          <a:xfrm>
            <a:off x="960119" y="3705946"/>
            <a:ext cx="10248939" cy="562137"/>
          </a:xfrm>
        </p:spPr>
        <p:txBody>
          <a:bodyPr lIns="0" tIns="0" rIns="0" bIns="91440"/>
          <a:lstStyle>
            <a:lvl1pPr marL="0" indent="0">
              <a:lnSpc>
                <a:spcPct val="100000"/>
              </a:lnSpc>
              <a:spcBef>
                <a:spcPts val="600"/>
              </a:spcBef>
              <a:spcAft>
                <a:spcPts val="600"/>
              </a:spcAft>
              <a:buNone/>
              <a:defRPr lang="en-US" b="0" dirty="0"/>
            </a:lvl1pPr>
            <a:lvl2pPr marL="171450" indent="-163513">
              <a:lnSpc>
                <a:spcPct val="150000"/>
              </a:lnSpc>
              <a:buFontTx/>
              <a:buBlip>
                <a:blip r:embed="rId2"/>
              </a:buBlip>
              <a:tabLst/>
              <a:defRPr sz="1800">
                <a:solidFill>
                  <a:srgbClr val="5D606C"/>
                </a:solidFill>
              </a:defRPr>
            </a:lvl2pPr>
            <a:lvl3pPr marL="461963" indent="-290513">
              <a:lnSpc>
                <a:spcPct val="150000"/>
              </a:lnSpc>
              <a:buFontTx/>
              <a:buBlip>
                <a:blip r:embed="rId3"/>
              </a:buBlip>
              <a:tabLst/>
              <a:defRPr sz="1800">
                <a:solidFill>
                  <a:srgbClr val="5D606C"/>
                </a:solidFill>
              </a:defRPr>
            </a:lvl3pPr>
            <a:lvl4pPr>
              <a:defRPr>
                <a:solidFill>
                  <a:srgbClr val="5D606C"/>
                </a:solidFill>
              </a:defRPr>
            </a:lvl4pPr>
            <a:lvl5pPr>
              <a:defRPr>
                <a:solidFill>
                  <a:srgbClr val="5D606C"/>
                </a:solidFill>
              </a:defRPr>
            </a:lvl5pPr>
          </a:lstStyle>
          <a:p>
            <a:pPr lvl="0"/>
            <a:r>
              <a:rPr lang="en-US" dirty="0"/>
              <a:t>List item subhead text style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a:t>
            </a:r>
          </a:p>
        </p:txBody>
      </p:sp>
      <p:sp>
        <p:nvSpPr>
          <p:cNvPr id="15" name="Text Placeholder 3"/>
          <p:cNvSpPr>
            <a:spLocks noGrp="1"/>
          </p:cNvSpPr>
          <p:nvPr>
            <p:ph type="body" sz="quarter" idx="25" hasCustomPrompt="1"/>
          </p:nvPr>
        </p:nvSpPr>
        <p:spPr>
          <a:xfrm>
            <a:off x="960120" y="4768475"/>
            <a:ext cx="10256520" cy="508722"/>
          </a:xfrm>
          <a:noFill/>
        </p:spPr>
        <p:txBody>
          <a:bodyPr tIns="0" bIns="0" anchor="ctr"/>
          <a:lstStyle>
            <a:lvl1pPr marL="0" indent="0">
              <a:buNone/>
              <a:defRPr sz="3400" b="0">
                <a:solidFill>
                  <a:srgbClr val="FF0000"/>
                </a:solidFill>
              </a:defRPr>
            </a:lvl1pPr>
          </a:lstStyle>
          <a:p>
            <a:r>
              <a:rPr lang="en-US" kern="0" dirty="0"/>
              <a:t>List item header text style</a:t>
            </a:r>
          </a:p>
        </p:txBody>
      </p:sp>
      <p:sp>
        <p:nvSpPr>
          <p:cNvPr id="16" name="Text Placeholder 2"/>
          <p:cNvSpPr>
            <a:spLocks noGrp="1"/>
          </p:cNvSpPr>
          <p:nvPr>
            <p:ph type="body" sz="quarter" idx="26" hasCustomPrompt="1"/>
          </p:nvPr>
        </p:nvSpPr>
        <p:spPr>
          <a:xfrm>
            <a:off x="960119" y="5330613"/>
            <a:ext cx="10248939" cy="562137"/>
          </a:xfrm>
        </p:spPr>
        <p:txBody>
          <a:bodyPr lIns="0" tIns="0" rIns="0" bIns="91440"/>
          <a:lstStyle>
            <a:lvl1pPr marL="0" indent="0">
              <a:lnSpc>
                <a:spcPct val="100000"/>
              </a:lnSpc>
              <a:spcBef>
                <a:spcPts val="600"/>
              </a:spcBef>
              <a:spcAft>
                <a:spcPts val="600"/>
              </a:spcAft>
              <a:buNone/>
              <a:defRPr lang="en-US" b="0" dirty="0"/>
            </a:lvl1pPr>
            <a:lvl2pPr marL="171450" indent="-163513">
              <a:lnSpc>
                <a:spcPct val="150000"/>
              </a:lnSpc>
              <a:buFontTx/>
              <a:buBlip>
                <a:blip r:embed="rId2"/>
              </a:buBlip>
              <a:tabLst/>
              <a:defRPr sz="1800">
                <a:solidFill>
                  <a:srgbClr val="5D606C"/>
                </a:solidFill>
              </a:defRPr>
            </a:lvl2pPr>
            <a:lvl3pPr marL="461963" indent="-290513">
              <a:lnSpc>
                <a:spcPct val="150000"/>
              </a:lnSpc>
              <a:buFontTx/>
              <a:buBlip>
                <a:blip r:embed="rId3"/>
              </a:buBlip>
              <a:tabLst/>
              <a:defRPr sz="1800">
                <a:solidFill>
                  <a:srgbClr val="5D606C"/>
                </a:solidFill>
              </a:defRPr>
            </a:lvl3pPr>
            <a:lvl4pPr>
              <a:defRPr>
                <a:solidFill>
                  <a:srgbClr val="5D606C"/>
                </a:solidFill>
              </a:defRPr>
            </a:lvl4pPr>
            <a:lvl5pPr>
              <a:defRPr>
                <a:solidFill>
                  <a:srgbClr val="5D606C"/>
                </a:solidFill>
              </a:defRPr>
            </a:lvl5pPr>
          </a:lstStyle>
          <a:p>
            <a:pPr lvl="0"/>
            <a:r>
              <a:rPr lang="en-US" dirty="0"/>
              <a:t>List item subhead text style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a:t>
            </a:r>
          </a:p>
        </p:txBody>
      </p:sp>
      <p:sp>
        <p:nvSpPr>
          <p:cNvPr id="10" name="Slide Number Placeholder 2">
            <a:extLst>
              <a:ext uri="{FF2B5EF4-FFF2-40B4-BE49-F238E27FC236}">
                <a16:creationId xmlns:a16="http://schemas.microsoft.com/office/drawing/2014/main" xmlns="" id="{22A52D08-28C6-7046-85C5-29DDBD4D27E0}"/>
              </a:ext>
            </a:extLst>
          </p:cNvPr>
          <p:cNvSpPr>
            <a:spLocks noGrp="1"/>
          </p:cNvSpPr>
          <p:nvPr>
            <p:ph type="sldNum" sz="quarter" idx="10"/>
          </p:nvPr>
        </p:nvSpPr>
        <p:spPr>
          <a:xfrm>
            <a:off x="647700" y="6356350"/>
            <a:ext cx="2743200" cy="365125"/>
          </a:xfrm>
        </p:spPr>
        <p:txBody>
          <a:bodyPr/>
          <a:lstStyle/>
          <a:p>
            <a:r>
              <a:rPr lang="en-US"/>
              <a:t>&gt;&gt; </a:t>
            </a:r>
            <a:fld id="{626C978B-826E-438C-909A-E9C381D3FF04}" type="slidenum">
              <a:rPr lang="en-US" smtClean="0"/>
              <a:pPr/>
              <a:t>‹#›</a:t>
            </a:fld>
            <a:endParaRPr lang="en-US" dirty="0"/>
          </a:p>
        </p:txBody>
      </p:sp>
    </p:spTree>
    <p:extLst>
      <p:ext uri="{BB962C8B-B14F-4D97-AF65-F5344CB8AC3E}">
        <p14:creationId xmlns:p14="http://schemas.microsoft.com/office/powerpoint/2010/main" val="33468342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ke-Away Slide (Bullets)">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xmlns="" id="{21B7EA41-46BF-B947-8230-37EB3728F525}"/>
              </a:ext>
            </a:extLst>
          </p:cNvPr>
          <p:cNvSpPr>
            <a:spLocks noGrp="1"/>
          </p:cNvSpPr>
          <p:nvPr>
            <p:ph type="title" hasCustomPrompt="1"/>
          </p:nvPr>
        </p:nvSpPr>
        <p:spPr>
          <a:xfrm>
            <a:off x="617221" y="212983"/>
            <a:ext cx="10589668" cy="492443"/>
          </a:xfrm>
        </p:spPr>
        <p:txBody>
          <a:bodyPr/>
          <a:lstStyle>
            <a:lvl1pPr>
              <a:defRPr sz="3200" baseline="0"/>
            </a:lvl1pPr>
          </a:lstStyle>
          <a:p>
            <a:r>
              <a:rPr lang="en-US" dirty="0"/>
              <a:t>Take-Away Slide With Bullets</a:t>
            </a:r>
          </a:p>
        </p:txBody>
      </p:sp>
      <p:sp>
        <p:nvSpPr>
          <p:cNvPr id="26" name="Text Placeholder 3">
            <a:extLst>
              <a:ext uri="{FF2B5EF4-FFF2-40B4-BE49-F238E27FC236}">
                <a16:creationId xmlns:a16="http://schemas.microsoft.com/office/drawing/2014/main" xmlns="" id="{4D465602-9518-D549-819E-52FFB5D1AC53}"/>
              </a:ext>
            </a:extLst>
          </p:cNvPr>
          <p:cNvSpPr>
            <a:spLocks noGrp="1"/>
          </p:cNvSpPr>
          <p:nvPr>
            <p:ph type="body" sz="quarter" idx="15" hasCustomPrompt="1"/>
          </p:nvPr>
        </p:nvSpPr>
        <p:spPr>
          <a:xfrm>
            <a:off x="960120" y="1538984"/>
            <a:ext cx="10232969" cy="508722"/>
          </a:xfrm>
          <a:solidFill>
            <a:schemeClr val="bg1"/>
          </a:solidFill>
        </p:spPr>
        <p:txBody>
          <a:bodyPr tIns="0" bIns="0" anchor="ctr"/>
          <a:lstStyle>
            <a:lvl1pPr marL="0" indent="0">
              <a:buNone/>
              <a:defRPr sz="3400" b="0">
                <a:solidFill>
                  <a:srgbClr val="FF0000"/>
                </a:solidFill>
              </a:defRPr>
            </a:lvl1pPr>
          </a:lstStyle>
          <a:p>
            <a:r>
              <a:rPr lang="en-US" kern="0" dirty="0"/>
              <a:t>List item header text style</a:t>
            </a:r>
          </a:p>
        </p:txBody>
      </p:sp>
      <p:sp>
        <p:nvSpPr>
          <p:cNvPr id="27" name="Text Placeholder 3">
            <a:extLst>
              <a:ext uri="{FF2B5EF4-FFF2-40B4-BE49-F238E27FC236}">
                <a16:creationId xmlns:a16="http://schemas.microsoft.com/office/drawing/2014/main" xmlns="" id="{15273868-A160-3B46-8F69-A41EDF54BDA2}"/>
              </a:ext>
            </a:extLst>
          </p:cNvPr>
          <p:cNvSpPr>
            <a:spLocks noGrp="1"/>
          </p:cNvSpPr>
          <p:nvPr>
            <p:ph type="body" sz="quarter" idx="23" hasCustomPrompt="1"/>
          </p:nvPr>
        </p:nvSpPr>
        <p:spPr>
          <a:xfrm>
            <a:off x="960120" y="3195489"/>
            <a:ext cx="10232969" cy="508722"/>
          </a:xfrm>
          <a:solidFill>
            <a:schemeClr val="bg1"/>
          </a:solidFill>
        </p:spPr>
        <p:txBody>
          <a:bodyPr tIns="0" bIns="0" anchor="ctr"/>
          <a:lstStyle>
            <a:lvl1pPr marL="0" indent="0">
              <a:buNone/>
              <a:defRPr sz="3400" b="0">
                <a:solidFill>
                  <a:srgbClr val="FF0000"/>
                </a:solidFill>
              </a:defRPr>
            </a:lvl1pPr>
          </a:lstStyle>
          <a:p>
            <a:r>
              <a:rPr lang="en-US" kern="0" dirty="0"/>
              <a:t>List item header text style</a:t>
            </a:r>
          </a:p>
        </p:txBody>
      </p:sp>
      <p:sp>
        <p:nvSpPr>
          <p:cNvPr id="28" name="Text Placeholder 3">
            <a:extLst>
              <a:ext uri="{FF2B5EF4-FFF2-40B4-BE49-F238E27FC236}">
                <a16:creationId xmlns:a16="http://schemas.microsoft.com/office/drawing/2014/main" xmlns="" id="{2C165392-FF16-194E-BB96-47B05786B74E}"/>
              </a:ext>
            </a:extLst>
          </p:cNvPr>
          <p:cNvSpPr>
            <a:spLocks noGrp="1"/>
          </p:cNvSpPr>
          <p:nvPr>
            <p:ph type="body" sz="quarter" idx="25" hasCustomPrompt="1"/>
          </p:nvPr>
        </p:nvSpPr>
        <p:spPr>
          <a:xfrm>
            <a:off x="960120" y="4851993"/>
            <a:ext cx="10232969" cy="508722"/>
          </a:xfrm>
          <a:solidFill>
            <a:schemeClr val="bg1"/>
          </a:solidFill>
        </p:spPr>
        <p:txBody>
          <a:bodyPr tIns="0" bIns="0" anchor="ctr"/>
          <a:lstStyle>
            <a:lvl1pPr marL="0" indent="0">
              <a:buNone/>
              <a:defRPr sz="3400" b="0">
                <a:solidFill>
                  <a:srgbClr val="FF0000"/>
                </a:solidFill>
              </a:defRPr>
            </a:lvl1pPr>
          </a:lstStyle>
          <a:p>
            <a:r>
              <a:rPr lang="en-US" kern="0" dirty="0"/>
              <a:t>List item header text style</a:t>
            </a:r>
          </a:p>
        </p:txBody>
      </p:sp>
      <p:sp>
        <p:nvSpPr>
          <p:cNvPr id="44" name="Slide Number Placeholder 2">
            <a:extLst>
              <a:ext uri="{FF2B5EF4-FFF2-40B4-BE49-F238E27FC236}">
                <a16:creationId xmlns:a16="http://schemas.microsoft.com/office/drawing/2014/main" xmlns="" id="{7C1986B2-675B-824C-8649-7C9AC5CE346C}"/>
              </a:ext>
            </a:extLst>
          </p:cNvPr>
          <p:cNvSpPr>
            <a:spLocks noGrp="1"/>
          </p:cNvSpPr>
          <p:nvPr>
            <p:ph type="sldNum" sz="quarter" idx="10"/>
          </p:nvPr>
        </p:nvSpPr>
        <p:spPr>
          <a:xfrm>
            <a:off x="647700" y="6356350"/>
            <a:ext cx="2743200" cy="365125"/>
          </a:xfrm>
        </p:spPr>
        <p:txBody>
          <a:bodyPr/>
          <a:lstStyle/>
          <a:p>
            <a:r>
              <a:rPr lang="en-US"/>
              <a:t>&gt;&gt; </a:t>
            </a:r>
            <a:fld id="{626C978B-826E-438C-909A-E9C381D3FF04}" type="slidenum">
              <a:rPr lang="en-US" smtClean="0"/>
              <a:pPr/>
              <a:t>‹#›</a:t>
            </a:fld>
            <a:endParaRPr lang="en-US" dirty="0"/>
          </a:p>
        </p:txBody>
      </p:sp>
      <p:sp>
        <p:nvSpPr>
          <p:cNvPr id="4" name="Content Placeholder 3"/>
          <p:cNvSpPr>
            <a:spLocks noGrp="1"/>
          </p:cNvSpPr>
          <p:nvPr>
            <p:ph sz="quarter" idx="29" hasCustomPrompt="1"/>
          </p:nvPr>
        </p:nvSpPr>
        <p:spPr>
          <a:xfrm>
            <a:off x="966788" y="2074225"/>
            <a:ext cx="10226675" cy="709616"/>
          </a:xfrm>
        </p:spPr>
        <p:txBody>
          <a:bodyPr/>
          <a:lstStyle>
            <a:lvl1pPr>
              <a:spcBef>
                <a:spcPts val="600"/>
              </a:spcBef>
              <a:defRPr b="0"/>
            </a:lvl1pPr>
            <a:lvl2pPr marL="457200" indent="0">
              <a:buNone/>
              <a:defRPr/>
            </a:lvl2pPr>
          </a:lstStyle>
          <a:p>
            <a:pPr lvl="0"/>
            <a:r>
              <a:rPr lang="en-US" dirty="0"/>
              <a:t>List item subhead text style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a:t>
            </a:r>
          </a:p>
          <a:p>
            <a:pPr lvl="0"/>
            <a:r>
              <a:rPr lang="en-US" dirty="0"/>
              <a:t>List item subhead text style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a:t>
            </a:r>
          </a:p>
        </p:txBody>
      </p:sp>
      <p:sp>
        <p:nvSpPr>
          <p:cNvPr id="14" name="Content Placeholder 3"/>
          <p:cNvSpPr>
            <a:spLocks noGrp="1"/>
          </p:cNvSpPr>
          <p:nvPr>
            <p:ph sz="quarter" idx="30" hasCustomPrompt="1"/>
          </p:nvPr>
        </p:nvSpPr>
        <p:spPr>
          <a:xfrm>
            <a:off x="976948" y="3738837"/>
            <a:ext cx="10226675" cy="709616"/>
          </a:xfrm>
        </p:spPr>
        <p:txBody>
          <a:bodyPr/>
          <a:lstStyle>
            <a:lvl1pPr>
              <a:spcBef>
                <a:spcPts val="600"/>
              </a:spcBef>
              <a:defRPr b="0"/>
            </a:lvl1pPr>
            <a:lvl2pPr marL="457200" indent="0">
              <a:buNone/>
              <a:defRPr/>
            </a:lvl2pPr>
          </a:lstStyle>
          <a:p>
            <a:pPr lvl="0"/>
            <a:r>
              <a:rPr lang="en-US" dirty="0"/>
              <a:t>List item subhead text style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a:t>
            </a:r>
          </a:p>
          <a:p>
            <a:pPr lvl="0"/>
            <a:r>
              <a:rPr lang="en-US" dirty="0"/>
              <a:t>List item subhead text style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a:t>
            </a:r>
          </a:p>
        </p:txBody>
      </p:sp>
      <p:sp>
        <p:nvSpPr>
          <p:cNvPr id="15" name="Content Placeholder 3"/>
          <p:cNvSpPr>
            <a:spLocks noGrp="1"/>
          </p:cNvSpPr>
          <p:nvPr>
            <p:ph sz="quarter" idx="31" hasCustomPrompt="1"/>
          </p:nvPr>
        </p:nvSpPr>
        <p:spPr>
          <a:xfrm>
            <a:off x="976948" y="5381035"/>
            <a:ext cx="10226675" cy="709616"/>
          </a:xfrm>
        </p:spPr>
        <p:txBody>
          <a:bodyPr/>
          <a:lstStyle>
            <a:lvl1pPr>
              <a:spcBef>
                <a:spcPts val="600"/>
              </a:spcBef>
              <a:defRPr b="0"/>
            </a:lvl1pPr>
            <a:lvl2pPr marL="457200" indent="0">
              <a:buNone/>
              <a:defRPr/>
            </a:lvl2pPr>
          </a:lstStyle>
          <a:p>
            <a:pPr lvl="0"/>
            <a:r>
              <a:rPr lang="en-US" dirty="0"/>
              <a:t>List item subhead text style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a:t>
            </a:r>
          </a:p>
          <a:p>
            <a:pPr lvl="0"/>
            <a:r>
              <a:rPr lang="en-US" dirty="0"/>
              <a:t>List item subhead text style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a:t>
            </a:r>
          </a:p>
        </p:txBody>
      </p:sp>
    </p:spTree>
    <p:extLst>
      <p:ext uri="{BB962C8B-B14F-4D97-AF65-F5344CB8AC3E}">
        <p14:creationId xmlns:p14="http://schemas.microsoft.com/office/powerpoint/2010/main" val="511571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rgbClr val="161C2E"/>
        </a:solidFill>
        <a:effectLst/>
      </p:bgPr>
    </p:bg>
    <p:spTree>
      <p:nvGrpSpPr>
        <p:cNvPr id="1" name=""/>
        <p:cNvGrpSpPr/>
        <p:nvPr/>
      </p:nvGrpSpPr>
      <p:grpSpPr>
        <a:xfrm>
          <a:off x="0" y="0"/>
          <a:ext cx="0" cy="0"/>
          <a:chOff x="0" y="0"/>
          <a:chExt cx="0" cy="0"/>
        </a:xfrm>
      </p:grpSpPr>
      <p:sp>
        <p:nvSpPr>
          <p:cNvPr id="24" name="Rectangle 23"/>
          <p:cNvSpPr/>
          <p:nvPr userDrawn="1"/>
        </p:nvSpPr>
        <p:spPr>
          <a:xfrm>
            <a:off x="10832950" y="6443472"/>
            <a:ext cx="1176170" cy="371856"/>
          </a:xfrm>
          <a:prstGeom prst="rect">
            <a:avLst/>
          </a:prstGeom>
          <a:solidFill>
            <a:srgbClr val="16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xmlns="" id="{60FB99D6-8BE6-3843-87F0-1BF2F1338A6C}"/>
              </a:ext>
            </a:extLst>
          </p:cNvPr>
          <p:cNvSpPr/>
          <p:nvPr/>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xmlns="" id="{7E68A1B2-3ABC-9D4A-B378-06C02AF8EB0C}"/>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xmlns="" id="{60184228-3525-514A-86C4-3C16B3BD697F}"/>
              </a:ext>
            </a:extLst>
          </p:cNvPr>
          <p:cNvSpPr/>
          <p:nvPr/>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xmlns="" id="{DB5B8B0E-1006-BC4A-9FBE-4C9A0F8CB908}"/>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xmlns="" id="{CD6377F4-2164-4C47-B26D-2B2C92B343C5}"/>
              </a:ext>
            </a:extLst>
          </p:cNvPr>
          <p:cNvSpPr/>
          <p:nvPr/>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0D1EABC-9772-9C41-B944-B07DB09ED607}"/>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xmlns="" id="{CCEBED41-AE49-0A45-88A5-DA613F2CC363}"/>
              </a:ext>
            </a:extLst>
          </p:cNvPr>
          <p:cNvSpPr/>
          <p:nvPr/>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xmlns="" id="{1003DCE0-C55E-6448-AC1E-9D71F3EBB562}"/>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xmlns="" id="{31979BB4-D02E-AE4E-A8A8-2A7A55AB79CA}"/>
              </a:ext>
            </a:extLst>
          </p:cNvPr>
          <p:cNvSpPr/>
          <p:nvPr/>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xmlns="" id="{A03168C6-AAF2-8A4D-AE31-BF4FFA4AA02E}"/>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xmlns="" id="{0F9A8760-B4C4-654E-B224-4A478CF0477F}"/>
              </a:ext>
            </a:extLst>
          </p:cNvPr>
          <p:cNvSpPr/>
          <p:nvPr userDrawn="1"/>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xmlns="" id="{2227A6DD-EC13-EF49-9819-F92827EA4822}"/>
              </a:ext>
            </a:extLst>
          </p:cNvPr>
          <p:cNvSpPr/>
          <p:nvPr userDrawn="1"/>
        </p:nvSpPr>
        <p:spPr>
          <a:xfrm rot="10800000">
            <a:off x="7412966" y="0"/>
            <a:ext cx="4792936" cy="4792936"/>
          </a:xfrm>
          <a:prstGeom prst="rtTriangle">
            <a:avLst/>
          </a:prstGeom>
          <a:solidFill>
            <a:srgbClr val="EB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24543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Layout (Custom Graphic)">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B1F99C1-A850-AA46-A3A6-13755C4E5C56}"/>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36231"/>
            <a:ext cx="8384875" cy="6894231"/>
          </a:xfrm>
          <a:prstGeom prst="rect">
            <a:avLst/>
          </a:prstGeom>
        </p:spPr>
      </p:pic>
      <p:sp>
        <p:nvSpPr>
          <p:cNvPr id="13" name="Title 1"/>
          <p:cNvSpPr>
            <a:spLocks noGrp="1"/>
          </p:cNvSpPr>
          <p:nvPr>
            <p:ph type="ctrTitle" hasCustomPrompt="1"/>
          </p:nvPr>
        </p:nvSpPr>
        <p:spPr>
          <a:xfrm>
            <a:off x="872570" y="2122996"/>
            <a:ext cx="6259750" cy="757130"/>
          </a:xfrm>
        </p:spPr>
        <p:txBody>
          <a:bodyPr anchor="t">
            <a:normAutofit/>
          </a:bodyPr>
          <a:lstStyle>
            <a:lvl1pPr marL="0" algn="l" defTabSz="914400" rtl="0" eaLnBrk="1" latinLnBrk="0" hangingPunct="1">
              <a:lnSpc>
                <a:spcPct val="100000"/>
              </a:lnSpc>
              <a:spcBef>
                <a:spcPct val="0"/>
              </a:spcBef>
              <a:buNone/>
              <a:defRPr lang="en-US" sz="4000" b="1" i="0" kern="1200" baseline="0" dirty="0">
                <a:solidFill>
                  <a:schemeClr val="tx1"/>
                </a:solidFill>
                <a:latin typeface="Arial" charset="0"/>
                <a:ea typeface="+mj-ea"/>
                <a:cs typeface="Arial" charset="0"/>
              </a:defRPr>
            </a:lvl1pPr>
          </a:lstStyle>
          <a:p>
            <a:r>
              <a:rPr lang="en-US" dirty="0"/>
              <a:t>Presentation Title</a:t>
            </a:r>
          </a:p>
        </p:txBody>
      </p:sp>
      <p:sp>
        <p:nvSpPr>
          <p:cNvPr id="12" name="Name, Title, Date"/>
          <p:cNvSpPr>
            <a:spLocks noGrp="1"/>
          </p:cNvSpPr>
          <p:nvPr>
            <p:ph type="subTitle" idx="1" hasCustomPrompt="1"/>
          </p:nvPr>
        </p:nvSpPr>
        <p:spPr>
          <a:xfrm>
            <a:off x="872570" y="4513633"/>
            <a:ext cx="4877066" cy="1092607"/>
          </a:xfrm>
        </p:spPr>
        <p:txBody>
          <a:bodyPr>
            <a:normAutofit/>
          </a:bodyPr>
          <a:lstStyle>
            <a:lvl1pPr marL="0" indent="0" algn="l">
              <a:spcBef>
                <a:spcPts val="300"/>
              </a:spcBef>
              <a:buNone/>
              <a:defRPr lang="en-US" sz="2000" b="0" i="0" kern="1200" baseline="0" dirty="0">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a:p>
            <a:r>
              <a:rPr lang="en-US" dirty="0"/>
              <a:t>Title</a:t>
            </a:r>
          </a:p>
          <a:p>
            <a:r>
              <a:rPr lang="en-US" dirty="0"/>
              <a:t>Date</a:t>
            </a:r>
          </a:p>
        </p:txBody>
      </p:sp>
      <p:sp>
        <p:nvSpPr>
          <p:cNvPr id="14" name="object 6"/>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16" name="object 6">
            <a:extLst>
              <a:ext uri="{FF2B5EF4-FFF2-40B4-BE49-F238E27FC236}">
                <a16:creationId xmlns:a16="http://schemas.microsoft.com/office/drawing/2014/main" xmlns="" id="{79F46B48-C01A-1340-8C6B-DA07FABAAD3F}"/>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20" name="object 6">
            <a:extLst>
              <a:ext uri="{FF2B5EF4-FFF2-40B4-BE49-F238E27FC236}">
                <a16:creationId xmlns:a16="http://schemas.microsoft.com/office/drawing/2014/main" xmlns="" id="{529EC48C-88EC-4F48-B6BB-B7BB27D37DBD}"/>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24" name="object 6">
            <a:extLst>
              <a:ext uri="{FF2B5EF4-FFF2-40B4-BE49-F238E27FC236}">
                <a16:creationId xmlns:a16="http://schemas.microsoft.com/office/drawing/2014/main" xmlns="" id="{14E96798-EC8B-FA4C-AC7D-DE75AF3811AF}"/>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23" name="Rectangle 22"/>
          <p:cNvSpPr/>
          <p:nvPr userDrawn="1"/>
        </p:nvSpPr>
        <p:spPr>
          <a:xfrm>
            <a:off x="10832950" y="6443472"/>
            <a:ext cx="1176170" cy="371856"/>
          </a:xfrm>
          <a:prstGeom prst="rect">
            <a:avLst/>
          </a:prstGeom>
          <a:solidFill>
            <a:srgbClr val="16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bject 6">
            <a:extLst>
              <a:ext uri="{FF2B5EF4-FFF2-40B4-BE49-F238E27FC236}">
                <a16:creationId xmlns:a16="http://schemas.microsoft.com/office/drawing/2014/main" xmlns="" id="{55A0589D-3199-824F-BB2E-0165FD1B46B8}"/>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30" name="object 6">
            <a:extLst>
              <a:ext uri="{FF2B5EF4-FFF2-40B4-BE49-F238E27FC236}">
                <a16:creationId xmlns:a16="http://schemas.microsoft.com/office/drawing/2014/main" xmlns="" id="{4AB8CBEA-6665-9A4C-BAFF-830C38095BF8}"/>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15" name="object 6">
            <a:extLst>
              <a:ext uri="{FF2B5EF4-FFF2-40B4-BE49-F238E27FC236}">
                <a16:creationId xmlns:a16="http://schemas.microsoft.com/office/drawing/2014/main" xmlns="" id="{C6EFF017-BB71-2946-8429-D5C445CE839E}"/>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18" name="object 6">
            <a:extLst>
              <a:ext uri="{FF2B5EF4-FFF2-40B4-BE49-F238E27FC236}">
                <a16:creationId xmlns:a16="http://schemas.microsoft.com/office/drawing/2014/main" xmlns="" id="{BCF7B235-4328-1747-AC5E-57DC6D753214}"/>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21" name="object 6">
            <a:extLst>
              <a:ext uri="{FF2B5EF4-FFF2-40B4-BE49-F238E27FC236}">
                <a16:creationId xmlns:a16="http://schemas.microsoft.com/office/drawing/2014/main" xmlns="" id="{EC8AB604-7AB0-AA4A-8D3F-975F013C2F51}"/>
              </a:ext>
            </a:extLst>
          </p:cNvPr>
          <p:cNvSpPr/>
          <p:nvPr userDrawn="1"/>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Tree>
    <p:extLst>
      <p:ext uri="{BB962C8B-B14F-4D97-AF65-F5344CB8AC3E}">
        <p14:creationId xmlns:p14="http://schemas.microsoft.com/office/powerpoint/2010/main" val="14339048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Slide">
    <p:bg>
      <p:bgPr>
        <a:solidFill>
          <a:schemeClr val="bg2"/>
        </a:solidFill>
        <a:effectLst/>
      </p:bgPr>
    </p:bg>
    <p:spTree>
      <p:nvGrpSpPr>
        <p:cNvPr id="1" name=""/>
        <p:cNvGrpSpPr/>
        <p:nvPr/>
      </p:nvGrpSpPr>
      <p:grpSpPr>
        <a:xfrm>
          <a:off x="0" y="0"/>
          <a:ext cx="0" cy="0"/>
          <a:chOff x="0" y="0"/>
          <a:chExt cx="0" cy="0"/>
        </a:xfrm>
      </p:grpSpPr>
      <p:sp>
        <p:nvSpPr>
          <p:cNvPr id="10" name="object 6"/>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pic>
        <p:nvPicPr>
          <p:cNvPr id="11" name="Picture 10" descr="ww.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3185"/>
          <a:stretch/>
        </p:blipFill>
        <p:spPr>
          <a:xfrm>
            <a:off x="8912570" y="0"/>
            <a:ext cx="3279430" cy="6858001"/>
          </a:xfrm>
          <a:prstGeom prst="rect">
            <a:avLst/>
          </a:prstGeom>
        </p:spPr>
      </p:pic>
      <p:sp>
        <p:nvSpPr>
          <p:cNvPr id="7" name="Title 1">
            <a:extLst>
              <a:ext uri="{FF2B5EF4-FFF2-40B4-BE49-F238E27FC236}">
                <a16:creationId xmlns:a16="http://schemas.microsoft.com/office/drawing/2014/main" xmlns="" id="{E89E807F-F94B-F442-B5BC-972820E2E7DF}"/>
              </a:ext>
            </a:extLst>
          </p:cNvPr>
          <p:cNvSpPr>
            <a:spLocks noGrp="1"/>
          </p:cNvSpPr>
          <p:nvPr>
            <p:ph type="title" hasCustomPrompt="1"/>
          </p:nvPr>
        </p:nvSpPr>
        <p:spPr>
          <a:xfrm>
            <a:off x="621792" y="210312"/>
            <a:ext cx="10541508" cy="502920"/>
          </a:xfrm>
        </p:spPr>
        <p:txBody>
          <a:bodyPr/>
          <a:lstStyle>
            <a:lvl1pPr>
              <a:defRPr/>
            </a:lvl1pPr>
          </a:lstStyle>
          <a:p>
            <a:r>
              <a:rPr lang="en-US" dirty="0"/>
              <a:t>Agenda Slide</a:t>
            </a:r>
          </a:p>
        </p:txBody>
      </p:sp>
      <p:sp>
        <p:nvSpPr>
          <p:cNvPr id="8" name="Content Placeholder 2">
            <a:extLst>
              <a:ext uri="{FF2B5EF4-FFF2-40B4-BE49-F238E27FC236}">
                <a16:creationId xmlns:a16="http://schemas.microsoft.com/office/drawing/2014/main" xmlns="" id="{9A49FD6F-DB7C-B74F-8B28-DE0F77ACFB62}"/>
              </a:ext>
            </a:extLst>
          </p:cNvPr>
          <p:cNvSpPr>
            <a:spLocks noGrp="1"/>
          </p:cNvSpPr>
          <p:nvPr>
            <p:ph idx="1" hasCustomPrompt="1"/>
          </p:nvPr>
        </p:nvSpPr>
        <p:spPr>
          <a:xfrm>
            <a:off x="647700" y="1463040"/>
            <a:ext cx="10515600" cy="4759404"/>
          </a:xfrm>
        </p:spPr>
        <p:txBody>
          <a:bodyPr>
            <a:normAutofit/>
          </a:bodyPr>
          <a:lstStyle>
            <a:lvl1pPr>
              <a:lnSpc>
                <a:spcPct val="150000"/>
              </a:lnSpc>
              <a:defRPr sz="2800" b="0" baseline="0">
                <a:solidFill>
                  <a:schemeClr val="tx1"/>
                </a:solidFill>
              </a:defRPr>
            </a:lvl1pPr>
            <a:lvl2pPr>
              <a:defRPr>
                <a:solidFill>
                  <a:schemeClr val="accent3">
                    <a:lumMod val="50000"/>
                  </a:schemeClr>
                </a:solidFill>
              </a:defRPr>
            </a:lvl2pPr>
            <a:lvl3pPr>
              <a:defRPr sz="1600">
                <a:solidFill>
                  <a:schemeClr val="accent3">
                    <a:lumMod val="50000"/>
                  </a:schemeClr>
                </a:solidFill>
              </a:defRPr>
            </a:lvl3pPr>
            <a:lvl4pPr>
              <a:defRPr sz="1400">
                <a:solidFill>
                  <a:schemeClr val="accent3">
                    <a:lumMod val="50000"/>
                  </a:schemeClr>
                </a:solidFill>
              </a:defRPr>
            </a:lvl4pPr>
            <a:lvl5pPr>
              <a:tabLst>
                <a:tab pos="2627313" algn="l"/>
              </a:tabLst>
              <a:defRPr sz="1400">
                <a:solidFill>
                  <a:schemeClr val="accent3">
                    <a:lumMod val="50000"/>
                  </a:schemeClr>
                </a:solidFill>
              </a:defRPr>
            </a:lvl5pPr>
          </a:lstStyle>
          <a:p>
            <a:pPr lvl="0"/>
            <a:r>
              <a:rPr lang="en-US" dirty="0"/>
              <a:t>Agenda Item 1</a:t>
            </a:r>
          </a:p>
          <a:p>
            <a:pPr lvl="0"/>
            <a:r>
              <a:rPr lang="en-US" dirty="0"/>
              <a:t>Agenda Item 2</a:t>
            </a:r>
          </a:p>
          <a:p>
            <a:pPr lvl="0"/>
            <a:r>
              <a:rPr lang="en-US" dirty="0"/>
              <a:t>Agenda Item 3</a:t>
            </a:r>
          </a:p>
          <a:p>
            <a:pPr lvl="0"/>
            <a:r>
              <a:rPr lang="en-US" dirty="0"/>
              <a:t>Agenda Item 4</a:t>
            </a:r>
          </a:p>
        </p:txBody>
      </p:sp>
      <p:sp>
        <p:nvSpPr>
          <p:cNvPr id="9" name="Slide Number Placeholder 8">
            <a:extLst>
              <a:ext uri="{FF2B5EF4-FFF2-40B4-BE49-F238E27FC236}">
                <a16:creationId xmlns:a16="http://schemas.microsoft.com/office/drawing/2014/main" xmlns="" id="{94FEC80D-D41B-2941-AA64-3734E35A7DC4}"/>
              </a:ext>
            </a:extLst>
          </p:cNvPr>
          <p:cNvSpPr>
            <a:spLocks noGrp="1"/>
          </p:cNvSpPr>
          <p:nvPr>
            <p:ph type="sldNum" sz="quarter" idx="10"/>
          </p:nvPr>
        </p:nvSpPr>
        <p:spPr>
          <a:xfrm>
            <a:off x="647700" y="6356350"/>
            <a:ext cx="2743200" cy="365125"/>
          </a:xfrm>
        </p:spPr>
        <p:txBody>
          <a:bodyPr/>
          <a:lstStyle/>
          <a:p>
            <a:r>
              <a:rPr lang="en-US"/>
              <a:t>&gt;&gt; </a:t>
            </a:r>
            <a:fld id="{626C978B-826E-438C-909A-E9C381D3FF04}" type="slidenum">
              <a:rPr lang="en-US" smtClean="0"/>
              <a:pPr/>
              <a:t>‹#›</a:t>
            </a:fld>
            <a:endParaRPr lang="en-US" dirty="0"/>
          </a:p>
        </p:txBody>
      </p:sp>
      <p:sp>
        <p:nvSpPr>
          <p:cNvPr id="14" name="object 6">
            <a:extLst>
              <a:ext uri="{FF2B5EF4-FFF2-40B4-BE49-F238E27FC236}">
                <a16:creationId xmlns:a16="http://schemas.microsoft.com/office/drawing/2014/main" xmlns="" id="{4ED245F3-5FE2-8B4D-AEBC-08059B7700D5}"/>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19" name="object 6">
            <a:extLst>
              <a:ext uri="{FF2B5EF4-FFF2-40B4-BE49-F238E27FC236}">
                <a16:creationId xmlns:a16="http://schemas.microsoft.com/office/drawing/2014/main" xmlns="" id="{EEB66CA7-5B90-DE44-B07F-CDF1B056C556}"/>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23" name="object 6">
            <a:extLst>
              <a:ext uri="{FF2B5EF4-FFF2-40B4-BE49-F238E27FC236}">
                <a16:creationId xmlns:a16="http://schemas.microsoft.com/office/drawing/2014/main" xmlns="" id="{9C841668-2641-8344-93D0-BFAF1E0B06C9}"/>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27" name="object 6">
            <a:extLst>
              <a:ext uri="{FF2B5EF4-FFF2-40B4-BE49-F238E27FC236}">
                <a16:creationId xmlns:a16="http://schemas.microsoft.com/office/drawing/2014/main" xmlns="" id="{F5A8D482-5528-2243-9F47-5B9C75E8D18E}"/>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31" name="object 6">
            <a:extLst>
              <a:ext uri="{FF2B5EF4-FFF2-40B4-BE49-F238E27FC236}">
                <a16:creationId xmlns:a16="http://schemas.microsoft.com/office/drawing/2014/main" xmlns="" id="{01786C18-A62A-8D40-BE6D-E91ED01BEB52}"/>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pic>
        <p:nvPicPr>
          <p:cNvPr id="35" name="Picture 34">
            <a:extLst>
              <a:ext uri="{FF2B5EF4-FFF2-40B4-BE49-F238E27FC236}">
                <a16:creationId xmlns:a16="http://schemas.microsoft.com/office/drawing/2014/main" xmlns="" id="{5D2F0128-2932-DB49-BB4F-4E6C92A36F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131" y="6515519"/>
            <a:ext cx="950976" cy="192980"/>
          </a:xfrm>
          <a:prstGeom prst="rect">
            <a:avLst/>
          </a:prstGeom>
        </p:spPr>
      </p:pic>
      <p:sp>
        <p:nvSpPr>
          <p:cNvPr id="15" name="object 6">
            <a:extLst>
              <a:ext uri="{FF2B5EF4-FFF2-40B4-BE49-F238E27FC236}">
                <a16:creationId xmlns:a16="http://schemas.microsoft.com/office/drawing/2014/main" xmlns="" id="{C4518266-97F4-5E48-8B44-08654EC29691}"/>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pic>
        <p:nvPicPr>
          <p:cNvPr id="17" name="Picture 16">
            <a:extLst>
              <a:ext uri="{FF2B5EF4-FFF2-40B4-BE49-F238E27FC236}">
                <a16:creationId xmlns:a16="http://schemas.microsoft.com/office/drawing/2014/main" xmlns="" id="{0BDBBB27-6F71-7C43-BFA5-6B2E8E1AC9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131" y="6515519"/>
            <a:ext cx="950976" cy="192980"/>
          </a:xfrm>
          <a:prstGeom prst="rect">
            <a:avLst/>
          </a:prstGeom>
        </p:spPr>
      </p:pic>
      <p:sp>
        <p:nvSpPr>
          <p:cNvPr id="18" name="object 6">
            <a:extLst>
              <a:ext uri="{FF2B5EF4-FFF2-40B4-BE49-F238E27FC236}">
                <a16:creationId xmlns:a16="http://schemas.microsoft.com/office/drawing/2014/main" xmlns="" id="{33854958-1BAD-BE47-ACAC-E9903DAE90C1}"/>
              </a:ext>
            </a:extLst>
          </p:cNvPr>
          <p:cNvSpPr/>
          <p:nvPr/>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pic>
        <p:nvPicPr>
          <p:cNvPr id="21" name="Picture 20">
            <a:extLst>
              <a:ext uri="{FF2B5EF4-FFF2-40B4-BE49-F238E27FC236}">
                <a16:creationId xmlns:a16="http://schemas.microsoft.com/office/drawing/2014/main" xmlns="" id="{98B423B7-B99A-5744-8625-DC90586726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131" y="6515519"/>
            <a:ext cx="950976" cy="192980"/>
          </a:xfrm>
          <a:prstGeom prst="rect">
            <a:avLst/>
          </a:prstGeom>
        </p:spPr>
      </p:pic>
      <p:sp>
        <p:nvSpPr>
          <p:cNvPr id="22" name="object 6">
            <a:extLst>
              <a:ext uri="{FF2B5EF4-FFF2-40B4-BE49-F238E27FC236}">
                <a16:creationId xmlns:a16="http://schemas.microsoft.com/office/drawing/2014/main" xmlns="" id="{838CE688-24EB-EF4C-8127-F226875D5747}"/>
              </a:ext>
            </a:extLst>
          </p:cNvPr>
          <p:cNvSpPr/>
          <p:nvPr userDrawn="1"/>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pic>
        <p:nvPicPr>
          <p:cNvPr id="25" name="Picture 24">
            <a:extLst>
              <a:ext uri="{FF2B5EF4-FFF2-40B4-BE49-F238E27FC236}">
                <a16:creationId xmlns:a16="http://schemas.microsoft.com/office/drawing/2014/main" xmlns="" id="{B76E6D9E-81DB-064A-A067-E1DB17AB7CD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89131" y="6515519"/>
            <a:ext cx="950976" cy="192980"/>
          </a:xfrm>
          <a:prstGeom prst="rect">
            <a:avLst/>
          </a:prstGeom>
        </p:spPr>
      </p:pic>
    </p:spTree>
    <p:extLst>
      <p:ext uri="{BB962C8B-B14F-4D97-AF65-F5344CB8AC3E}">
        <p14:creationId xmlns:p14="http://schemas.microsoft.com/office/powerpoint/2010/main" val="42441061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47700" y="1463040"/>
            <a:ext cx="10515600" cy="4759404"/>
          </a:xfrm>
        </p:spPr>
        <p:txBody>
          <a:bodyPr/>
          <a:lstStyle>
            <a:lvl1pPr>
              <a:defRPr>
                <a:solidFill>
                  <a:schemeClr val="tx1"/>
                </a:solidFill>
              </a:defRPr>
            </a:lvl1pPr>
            <a:lvl2pPr>
              <a:defRPr>
                <a:solidFill>
                  <a:schemeClr val="tx1"/>
                </a:solidFill>
              </a:defRPr>
            </a:lvl2pPr>
            <a:lvl3pPr>
              <a:defRPr sz="1600">
                <a:solidFill>
                  <a:schemeClr val="tx1"/>
                </a:solidFill>
              </a:defRPr>
            </a:lvl3pPr>
            <a:lvl4pPr>
              <a:defRPr sz="1400">
                <a:solidFill>
                  <a:schemeClr val="tx1"/>
                </a:solidFill>
              </a:defRPr>
            </a:lvl4pPr>
            <a:lvl5pPr>
              <a:tabLst>
                <a:tab pos="2627313" algn="l"/>
              </a:tabLs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0"/>
          </p:nvPr>
        </p:nvSpPr>
        <p:spPr/>
        <p:txBody>
          <a:bodyPr/>
          <a:lstStyle/>
          <a:p>
            <a:r>
              <a:rPr lang="en-US"/>
              <a:t>&gt;&gt; </a:t>
            </a:r>
            <a:fld id="{626C978B-826E-438C-909A-E9C381D3FF04}" type="slidenum">
              <a:rPr lang="en-US" smtClean="0"/>
              <a:pPr/>
              <a:t>‹#›</a:t>
            </a:fld>
            <a:endParaRPr lang="en-US" dirty="0"/>
          </a:p>
        </p:txBody>
      </p:sp>
    </p:spTree>
    <p:extLst>
      <p:ext uri="{BB962C8B-B14F-4D97-AF65-F5344CB8AC3E}">
        <p14:creationId xmlns:p14="http://schemas.microsoft.com/office/powerpoint/2010/main" val="64707488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47700" y="1463040"/>
            <a:ext cx="10515600" cy="4759404"/>
          </a:xfrm>
        </p:spPr>
        <p:txBody>
          <a:bodyPr/>
          <a:lstStyle>
            <a:lvl1pPr>
              <a:defRPr>
                <a:solidFill>
                  <a:schemeClr val="tx1"/>
                </a:solidFill>
              </a:defRPr>
            </a:lvl1pPr>
            <a:lvl2pPr>
              <a:defRPr>
                <a:solidFill>
                  <a:schemeClr val="tx1"/>
                </a:solidFill>
              </a:defRPr>
            </a:lvl2pPr>
            <a:lvl3pPr>
              <a:defRPr sz="1600">
                <a:solidFill>
                  <a:schemeClr val="tx1"/>
                </a:solidFill>
              </a:defRPr>
            </a:lvl3pPr>
            <a:lvl4pPr>
              <a:defRPr sz="1400">
                <a:solidFill>
                  <a:schemeClr val="tx1"/>
                </a:solidFill>
              </a:defRPr>
            </a:lvl4pPr>
            <a:lvl5pPr>
              <a:tabLst>
                <a:tab pos="2627313" algn="l"/>
              </a:tabLs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0"/>
          </p:nvPr>
        </p:nvSpPr>
        <p:spPr/>
        <p:txBody>
          <a:bodyPr/>
          <a:lstStyle/>
          <a:p>
            <a:r>
              <a:rPr lang="en-US"/>
              <a:t>&gt;&gt; </a:t>
            </a:r>
            <a:fld id="{626C978B-826E-438C-909A-E9C381D3FF04}" type="slidenum">
              <a:rPr lang="en-US" smtClean="0"/>
              <a:pPr/>
              <a:t>‹#›</a:t>
            </a:fld>
            <a:endParaRPr lang="en-US" dirty="0"/>
          </a:p>
        </p:txBody>
      </p:sp>
    </p:spTree>
    <p:extLst>
      <p:ext uri="{BB962C8B-B14F-4D97-AF65-F5344CB8AC3E}">
        <p14:creationId xmlns:p14="http://schemas.microsoft.com/office/powerpoint/2010/main" val="25461058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72570" y="2971079"/>
            <a:ext cx="6727039" cy="761747"/>
          </a:xfrm>
        </p:spPr>
        <p:txBody>
          <a:bodyPr lIns="0" tIns="0" rIns="0" bIns="0" anchor="t">
            <a:noAutofit/>
          </a:bodyPr>
          <a:lstStyle>
            <a:lvl1pPr marL="0" algn="l" defTabSz="914400" rtl="0" eaLnBrk="1" latinLnBrk="0" hangingPunct="1">
              <a:lnSpc>
                <a:spcPct val="100000"/>
              </a:lnSpc>
              <a:spcBef>
                <a:spcPct val="0"/>
              </a:spcBef>
              <a:buNone/>
              <a:defRPr lang="en-US" sz="3600" b="1" i="0" kern="1200" baseline="0" dirty="0">
                <a:solidFill>
                  <a:schemeClr val="tx1"/>
                </a:solidFill>
                <a:latin typeface="Arial" charset="0"/>
                <a:ea typeface="+mj-ea"/>
                <a:cs typeface="Arial" charset="0"/>
              </a:defRPr>
            </a:lvl1pPr>
          </a:lstStyle>
          <a:p>
            <a:r>
              <a:rPr lang="en-US" dirty="0"/>
              <a:t>Insert Section Title Here</a:t>
            </a:r>
          </a:p>
        </p:txBody>
      </p:sp>
      <p:sp>
        <p:nvSpPr>
          <p:cNvPr id="24" name="Rectangle 23"/>
          <p:cNvSpPr/>
          <p:nvPr userDrawn="1"/>
        </p:nvSpPr>
        <p:spPr>
          <a:xfrm>
            <a:off x="10832950" y="6443472"/>
            <a:ext cx="1176170" cy="371856"/>
          </a:xfrm>
          <a:prstGeom prst="rect">
            <a:avLst/>
          </a:prstGeom>
          <a:solidFill>
            <a:srgbClr val="16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xmlns="" id="{60FB99D6-8BE6-3843-87F0-1BF2F1338A6C}"/>
              </a:ext>
            </a:extLst>
          </p:cNvPr>
          <p:cNvSpPr/>
          <p:nvPr/>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xmlns="" id="{7E68A1B2-3ABC-9D4A-B378-06C02AF8EB0C}"/>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xmlns="" id="{60184228-3525-514A-86C4-3C16B3BD697F}"/>
              </a:ext>
            </a:extLst>
          </p:cNvPr>
          <p:cNvSpPr/>
          <p:nvPr/>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xmlns="" id="{DB5B8B0E-1006-BC4A-9FBE-4C9A0F8CB908}"/>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xmlns="" id="{CD6377F4-2164-4C47-B26D-2B2C92B343C5}"/>
              </a:ext>
            </a:extLst>
          </p:cNvPr>
          <p:cNvSpPr/>
          <p:nvPr/>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0D1EABC-9772-9C41-B944-B07DB09ED607}"/>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xmlns="" id="{CCEBED41-AE49-0A45-88A5-DA613F2CC363}"/>
              </a:ext>
            </a:extLst>
          </p:cNvPr>
          <p:cNvSpPr/>
          <p:nvPr/>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xmlns="" id="{1003DCE0-C55E-6448-AC1E-9D71F3EBB562}"/>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xmlns="" id="{31979BB4-D02E-AE4E-A8A8-2A7A55AB79CA}"/>
              </a:ext>
            </a:extLst>
          </p:cNvPr>
          <p:cNvSpPr/>
          <p:nvPr/>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xmlns="" id="{A03168C6-AAF2-8A4D-AE31-BF4FFA4AA02E}"/>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xmlns="" id="{0F9A8760-B4C4-654E-B224-4A478CF0477F}"/>
              </a:ext>
            </a:extLst>
          </p:cNvPr>
          <p:cNvSpPr/>
          <p:nvPr userDrawn="1"/>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xmlns="" id="{2227A6DD-EC13-EF49-9819-F92827EA4822}"/>
              </a:ext>
            </a:extLst>
          </p:cNvPr>
          <p:cNvSpPr/>
          <p:nvPr userDrawn="1"/>
        </p:nvSpPr>
        <p:spPr>
          <a:xfrm rot="10800000">
            <a:off x="7412966" y="0"/>
            <a:ext cx="4792936" cy="4792936"/>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4444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with Picture)">
    <p:bg>
      <p:bgPr>
        <a:solidFill>
          <a:schemeClr val="bg2"/>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960121" y="2971079"/>
            <a:ext cx="5440678" cy="2686771"/>
          </a:xfrm>
        </p:spPr>
        <p:txBody>
          <a:bodyPr lIns="0" tIns="0" rIns="0" bIns="0" anchor="t">
            <a:noAutofit/>
          </a:bodyPr>
          <a:lstStyle>
            <a:lvl1pPr marL="0" algn="l" defTabSz="914400" rtl="0" eaLnBrk="1" latinLnBrk="0" hangingPunct="1">
              <a:lnSpc>
                <a:spcPct val="100000"/>
              </a:lnSpc>
              <a:spcBef>
                <a:spcPct val="0"/>
              </a:spcBef>
              <a:buNone/>
              <a:defRPr lang="en-US" sz="3600" b="1" i="0" kern="1200" baseline="0" dirty="0">
                <a:solidFill>
                  <a:schemeClr val="tx1"/>
                </a:solidFill>
                <a:latin typeface="Arial" charset="0"/>
                <a:ea typeface="+mj-ea"/>
                <a:cs typeface="Arial" charset="0"/>
              </a:defRPr>
            </a:lvl1pPr>
          </a:lstStyle>
          <a:p>
            <a:r>
              <a:rPr lang="en-US" dirty="0"/>
              <a:t>Insert Section Title Here</a:t>
            </a:r>
          </a:p>
        </p:txBody>
      </p:sp>
      <p:sp>
        <p:nvSpPr>
          <p:cNvPr id="13" name="Rectangle 12"/>
          <p:cNvSpPr/>
          <p:nvPr userDrawn="1"/>
        </p:nvSpPr>
        <p:spPr>
          <a:xfrm>
            <a:off x="10832950" y="6443472"/>
            <a:ext cx="1176170" cy="371856"/>
          </a:xfrm>
          <a:prstGeom prst="rect">
            <a:avLst/>
          </a:prstGeom>
          <a:solidFill>
            <a:srgbClr val="16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xmlns="" id="{30B7BA82-6A86-384D-B04E-8D5191D59474}"/>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xmlns="" id="{71A1DA86-877F-0F49-BEED-32E9369C39C3}"/>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xmlns="" id="{E398C142-ECE9-DD49-BB91-2DA6D9B51231}"/>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xmlns="" id="{228A73BA-1743-4F4E-913D-21292EC9018A}"/>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xmlns="" id="{48DF7FB5-0303-8F4D-A597-E38379253F50}"/>
              </a:ext>
            </a:extLst>
          </p:cNvPr>
          <p:cNvSpPr/>
          <p:nvPr/>
        </p:nvSpPr>
        <p:spPr>
          <a:xfrm rot="10800000">
            <a:off x="7412966" y="0"/>
            <a:ext cx="4792936" cy="479293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xmlns="" id="{8BDABBB2-33CA-9440-B11D-5EAC9D5D4358}"/>
              </a:ext>
            </a:extLst>
          </p:cNvPr>
          <p:cNvSpPr/>
          <p:nvPr userDrawn="1"/>
        </p:nvSpPr>
        <p:spPr>
          <a:xfrm rot="16200000">
            <a:off x="7412966" y="2078966"/>
            <a:ext cx="4779034" cy="4779034"/>
          </a:xfrm>
          <a:prstGeom prst="rtTriangl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xmlns="" id="{5CE9204F-1C73-5D4A-8857-934625F01F43}"/>
              </a:ext>
            </a:extLst>
          </p:cNvPr>
          <p:cNvSpPr/>
          <p:nvPr userDrawn="1"/>
        </p:nvSpPr>
        <p:spPr>
          <a:xfrm rot="10800000">
            <a:off x="7412966" y="0"/>
            <a:ext cx="4792936" cy="4792936"/>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26"/>
          <p:cNvSpPr>
            <a:spLocks noGrp="1"/>
          </p:cNvSpPr>
          <p:nvPr>
            <p:ph type="pic" sz="quarter" idx="11"/>
          </p:nvPr>
        </p:nvSpPr>
        <p:spPr>
          <a:xfrm>
            <a:off x="6820345" y="1200150"/>
            <a:ext cx="4457700" cy="4457700"/>
          </a:xfrm>
          <a:solidFill>
            <a:schemeClr val="accent3"/>
          </a:solidFill>
        </p:spPr>
        <p:txBody>
          <a:bodyPr tIns="1371600" bIns="0" anchor="ctr" anchorCtr="0">
            <a:noAutofit/>
          </a:bodyPr>
          <a:lstStyle>
            <a:lvl1pPr algn="ctr">
              <a:defRPr sz="135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337360432"/>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1792" y="1463040"/>
            <a:ext cx="5181600" cy="4835843"/>
          </a:xfrm>
        </p:spPr>
        <p:txBody>
          <a:bodyPr/>
          <a:lstStyle>
            <a:lvl1pPr>
              <a:defRPr sz="18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55792" y="1463040"/>
            <a:ext cx="5181600" cy="4835843"/>
          </a:xfrm>
        </p:spPr>
        <p:txBody>
          <a:bodyPr/>
          <a:lstStyle>
            <a:lvl1pPr>
              <a:defRPr sz="1800">
                <a:solidFill>
                  <a:schemeClr val="tx1"/>
                </a:solidFill>
              </a:defRPr>
            </a:lvl1pPr>
            <a:lvl2pPr>
              <a:defRPr sz="16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0"/>
          </p:nvPr>
        </p:nvSpPr>
        <p:spPr/>
        <p:txBody>
          <a:bodyPr/>
          <a:lstStyle/>
          <a:p>
            <a:r>
              <a:rPr lang="en-US"/>
              <a:t>&gt;&gt; </a:t>
            </a:r>
            <a:fld id="{626C978B-826E-438C-909A-E9C381D3FF04}" type="slidenum">
              <a:rPr lang="en-US" smtClean="0"/>
              <a:pPr/>
              <a:t>‹#›</a:t>
            </a:fld>
            <a:endParaRPr lang="en-US" dirty="0"/>
          </a:p>
        </p:txBody>
      </p:sp>
      <p:pic>
        <p:nvPicPr>
          <p:cNvPr id="6" name="Picture 5" descr="1.png">
            <a:extLst>
              <a:ext uri="{FF2B5EF4-FFF2-40B4-BE49-F238E27FC236}">
                <a16:creationId xmlns:a16="http://schemas.microsoft.com/office/drawing/2014/main" xmlns="" id="{175C80C8-C178-9C4A-9F97-6978E22E31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7000" y="0"/>
            <a:ext cx="3175000" cy="6858000"/>
          </a:xfrm>
          <a:prstGeom prst="rect">
            <a:avLst/>
          </a:prstGeom>
        </p:spPr>
      </p:pic>
    </p:spTree>
    <p:extLst>
      <p:ext uri="{BB962C8B-B14F-4D97-AF65-F5344CB8AC3E}">
        <p14:creationId xmlns:p14="http://schemas.microsoft.com/office/powerpoint/2010/main" val="422307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1792" y="1463040"/>
            <a:ext cx="5181600" cy="4835843"/>
          </a:xfrm>
        </p:spPr>
        <p:txBody>
          <a:bodyPr/>
          <a:lstStyle>
            <a:lvl1pPr>
              <a:defRPr sz="18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55792" y="1463040"/>
            <a:ext cx="5181600" cy="4835843"/>
          </a:xfrm>
        </p:spPr>
        <p:txBody>
          <a:bodyPr/>
          <a:lstStyle>
            <a:lvl1pPr>
              <a:defRPr sz="1800">
                <a:solidFill>
                  <a:schemeClr val="tx1"/>
                </a:solidFill>
              </a:defRPr>
            </a:lvl1pPr>
            <a:lvl2pPr>
              <a:defRPr sz="16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0"/>
          </p:nvPr>
        </p:nvSpPr>
        <p:spPr/>
        <p:txBody>
          <a:bodyPr/>
          <a:lstStyle/>
          <a:p>
            <a:r>
              <a:rPr lang="en-US"/>
              <a:t>&gt;&gt; </a:t>
            </a:r>
            <a:fld id="{626C978B-826E-438C-909A-E9C381D3FF04}" type="slidenum">
              <a:rPr lang="en-US" smtClean="0"/>
              <a:pPr/>
              <a:t>‹#›</a:t>
            </a:fld>
            <a:endParaRPr lang="en-US" dirty="0"/>
          </a:p>
        </p:txBody>
      </p:sp>
    </p:spTree>
    <p:extLst>
      <p:ext uri="{BB962C8B-B14F-4D97-AF65-F5344CB8AC3E}">
        <p14:creationId xmlns:p14="http://schemas.microsoft.com/office/powerpoint/2010/main" val="414735415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1792" y="210312"/>
            <a:ext cx="10541508" cy="50292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47700" y="1344168"/>
            <a:ext cx="10515600" cy="4756356"/>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bject 6"/>
          <p:cNvSpPr/>
          <p:nvPr userDrawn="1"/>
        </p:nvSpPr>
        <p:spPr>
          <a:xfrm>
            <a:off x="0" y="0"/>
            <a:ext cx="647700" cy="647700"/>
          </a:xfrm>
          <a:custGeom>
            <a:avLst/>
            <a:gdLst/>
            <a:ahLst/>
            <a:cxnLst/>
            <a:rect l="l" t="t" r="r" b="b"/>
            <a:pathLst>
              <a:path w="863600" h="863600">
                <a:moveTo>
                  <a:pt x="863600" y="0"/>
                </a:moveTo>
                <a:lnTo>
                  <a:pt x="0" y="0"/>
                </a:lnTo>
                <a:lnTo>
                  <a:pt x="0" y="863600"/>
                </a:lnTo>
                <a:lnTo>
                  <a:pt x="863600" y="0"/>
                </a:lnTo>
                <a:close/>
              </a:path>
            </a:pathLst>
          </a:custGeom>
          <a:solidFill>
            <a:srgbClr val="F11212"/>
          </a:solidFill>
        </p:spPr>
        <p:txBody>
          <a:bodyPr wrap="square" lIns="0" tIns="0" rIns="0" bIns="0" rtlCol="0"/>
          <a:lstStyle/>
          <a:p>
            <a:endParaRPr sz="1013"/>
          </a:p>
        </p:txBody>
      </p:sp>
      <p:sp>
        <p:nvSpPr>
          <p:cNvPr id="5" name="Slide Number Placeholder 4"/>
          <p:cNvSpPr>
            <a:spLocks noGrp="1"/>
          </p:cNvSpPr>
          <p:nvPr>
            <p:ph type="sldNum" sz="quarter" idx="4"/>
          </p:nvPr>
        </p:nvSpPr>
        <p:spPr>
          <a:xfrm>
            <a:off x="647700" y="6356350"/>
            <a:ext cx="903514"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r>
              <a:rPr lang="en-US" dirty="0"/>
              <a:t>&gt;&gt; </a:t>
            </a:r>
            <a:fld id="{626C978B-826E-438C-909A-E9C381D3FF04}" type="slidenum">
              <a:rPr lang="en-US" smtClean="0"/>
              <a:pPr/>
              <a:t>‹#›</a:t>
            </a:fld>
            <a:endParaRPr lang="en-US" dirty="0"/>
          </a:p>
        </p:txBody>
      </p:sp>
    </p:spTree>
    <p:extLst>
      <p:ext uri="{BB962C8B-B14F-4D97-AF65-F5344CB8AC3E}">
        <p14:creationId xmlns:p14="http://schemas.microsoft.com/office/powerpoint/2010/main" val="3868898160"/>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6" r:id="rId15"/>
    <p:sldLayoutId id="2147483947" r:id="rId16"/>
    <p:sldLayoutId id="2147483948" r:id="rId17"/>
    <p:sldLayoutId id="2147483949" r:id="rId18"/>
  </p:sldLayoutIdLst>
  <p:hf hdr="0" ftr="0" dt="0"/>
  <p:txStyles>
    <p:titleStyle>
      <a:lvl1pPr algn="l" defTabSz="914400" rtl="0" eaLnBrk="1" latinLnBrk="0" hangingPunct="1">
        <a:lnSpc>
          <a:spcPct val="90000"/>
        </a:lnSpc>
        <a:spcBef>
          <a:spcPct val="0"/>
        </a:spcBef>
        <a:buNone/>
        <a:defRPr lang="en-US" sz="3200" b="1" i="0" kern="1200" dirty="0" smtClean="0">
          <a:solidFill>
            <a:srgbClr val="EC1C24"/>
          </a:solidFill>
          <a:latin typeface="Arial" charset="0"/>
          <a:ea typeface="+mj-ea"/>
          <a:cs typeface="Arial" charset="0"/>
        </a:defRPr>
      </a:lvl1pPr>
    </p:titleStyle>
    <p:bodyStyle>
      <a:lvl1pPr marL="228600" indent="-228600" algn="l" defTabSz="914400" rtl="0" eaLnBrk="1" latinLnBrk="0" hangingPunct="1">
        <a:lnSpc>
          <a:spcPct val="100000"/>
        </a:lnSpc>
        <a:spcBef>
          <a:spcPts val="1200"/>
        </a:spcBef>
        <a:buClr>
          <a:srgbClr val="FF0000"/>
        </a:buClr>
        <a:buFont typeface="Calibri" panose="020F0502020204030204" pitchFamily="34" charset="0"/>
        <a:buChar char="˃"/>
        <a:defRPr sz="2000" b="1" kern="1200">
          <a:solidFill>
            <a:schemeClr val="tx1">
              <a:lumMod val="50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90000"/>
        </a:lnSpc>
        <a:spcBef>
          <a:spcPts val="500"/>
        </a:spcBef>
        <a:buFontTx/>
        <a:buBlip>
          <a:blip r:embed="rId20"/>
        </a:buBlip>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cs.nyu.edu/~anirudh/pifo-sigcomm.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423FF025-D76E-4E88-A139-9A959685EC93}"/>
              </a:ext>
            </a:extLst>
          </p:cNvPr>
          <p:cNvSpPr txBox="1">
            <a:spLocks/>
          </p:cNvSpPr>
          <p:nvPr/>
        </p:nvSpPr>
        <p:spPr>
          <a:xfrm>
            <a:off x="945955" y="2204476"/>
            <a:ext cx="5427684" cy="1323439"/>
          </a:xfrm>
          <a:prstGeom prst="rect">
            <a:avLst/>
          </a:prstGeom>
        </p:spPr>
        <p:txBody>
          <a:bodyPr vert="horz" lIns="0" tIns="0" rIns="0" bIns="0" rtlCol="0" anchor="t" anchorCtr="0">
            <a:noAutofit/>
          </a:bodyPr>
          <a:lstStyle>
            <a:lvl1pPr marL="0" algn="l" defTabSz="914400" rtl="0" eaLnBrk="1" latinLnBrk="0" hangingPunct="1">
              <a:lnSpc>
                <a:spcPct val="100000"/>
              </a:lnSpc>
              <a:spcBef>
                <a:spcPct val="0"/>
              </a:spcBef>
              <a:buNone/>
              <a:defRPr lang="en-US" sz="3600" b="1" i="0" kern="1200" baseline="0" dirty="0">
                <a:solidFill>
                  <a:schemeClr val="tx1"/>
                </a:solidFill>
                <a:latin typeface="Arial" charset="0"/>
                <a:ea typeface="+mj-ea"/>
                <a:cs typeface="Arial" charset="0"/>
              </a:defRPr>
            </a:lvl1pPr>
          </a:lstStyle>
          <a:p>
            <a:r>
              <a:rPr lang="en-US" dirty="0"/>
              <a:t>P4 Programmable </a:t>
            </a:r>
            <a:br>
              <a:rPr lang="en-US" dirty="0"/>
            </a:br>
            <a:r>
              <a:rPr lang="en-US" dirty="0"/>
              <a:t>Traffic Management</a:t>
            </a:r>
          </a:p>
        </p:txBody>
      </p:sp>
      <p:sp>
        <p:nvSpPr>
          <p:cNvPr id="9" name="Subtitle 1">
            <a:extLst>
              <a:ext uri="{FF2B5EF4-FFF2-40B4-BE49-F238E27FC236}">
                <a16:creationId xmlns:a16="http://schemas.microsoft.com/office/drawing/2014/main" xmlns="" id="{1AED0564-5417-4827-A833-7A8C3F0EFB97}"/>
              </a:ext>
            </a:extLst>
          </p:cNvPr>
          <p:cNvSpPr txBox="1">
            <a:spLocks/>
          </p:cNvSpPr>
          <p:nvPr/>
        </p:nvSpPr>
        <p:spPr>
          <a:xfrm>
            <a:off x="945955" y="4374524"/>
            <a:ext cx="7417990" cy="1012288"/>
          </a:xfrm>
          <a:prstGeom prst="rect">
            <a:avLst/>
          </a:prstGeom>
        </p:spPr>
        <p:txBody>
          <a:bodyPr/>
          <a:lstStyle>
            <a:lvl1pPr marL="228600" indent="-228600" algn="l" defTabSz="914400" rtl="0" eaLnBrk="1" latinLnBrk="0" hangingPunct="1">
              <a:lnSpc>
                <a:spcPct val="100000"/>
              </a:lnSpc>
              <a:spcBef>
                <a:spcPts val="1200"/>
              </a:spcBef>
              <a:buClr>
                <a:srgbClr val="FF0000"/>
              </a:buClr>
              <a:buFont typeface="Calibri" panose="020F0502020204030204" pitchFamily="34" charset="0"/>
              <a:buChar char="˃"/>
              <a:defRPr sz="2000" b="1" kern="1200">
                <a:solidFill>
                  <a:schemeClr val="tx1">
                    <a:lumMod val="50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90000"/>
              </a:lnSpc>
              <a:spcBef>
                <a:spcPts val="500"/>
              </a:spcBef>
              <a:buFontTx/>
              <a:buBlip>
                <a:blip r:embed="rId3"/>
              </a:buBlip>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solidFill>
              </a:rPr>
              <a:t>Stephen Ibanez &amp; Gordon Brebner</a:t>
            </a:r>
          </a:p>
          <a:p>
            <a:pPr marL="0" indent="0">
              <a:buNone/>
            </a:pPr>
            <a:r>
              <a:rPr lang="en-US" dirty="0">
                <a:solidFill>
                  <a:schemeClr val="tx1"/>
                </a:solidFill>
              </a:rPr>
              <a:t>9/12/2018</a:t>
            </a:r>
          </a:p>
        </p:txBody>
      </p:sp>
    </p:spTree>
    <p:extLst>
      <p:ext uri="{BB962C8B-B14F-4D97-AF65-F5344CB8AC3E}">
        <p14:creationId xmlns:p14="http://schemas.microsoft.com/office/powerpoint/2010/main" val="790089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E5CD6-7E49-4D1F-8075-7CCAE1B54939}"/>
              </a:ext>
            </a:extLst>
          </p:cNvPr>
          <p:cNvSpPr>
            <a:spLocks noGrp="1"/>
          </p:cNvSpPr>
          <p:nvPr>
            <p:ph type="title"/>
          </p:nvPr>
        </p:nvSpPr>
        <p:spPr>
          <a:xfrm>
            <a:off x="468146" y="210200"/>
            <a:ext cx="10541508" cy="502920"/>
          </a:xfrm>
        </p:spPr>
        <p:txBody>
          <a:bodyPr/>
          <a:lstStyle/>
          <a:p>
            <a:r>
              <a:rPr lang="en-US" dirty="0"/>
              <a:t>Proposed TM Architecture Model</a:t>
            </a:r>
          </a:p>
        </p:txBody>
      </p:sp>
      <p:sp>
        <p:nvSpPr>
          <p:cNvPr id="4" name="Slide Number Placeholder 3">
            <a:extLst>
              <a:ext uri="{FF2B5EF4-FFF2-40B4-BE49-F238E27FC236}">
                <a16:creationId xmlns:a16="http://schemas.microsoft.com/office/drawing/2014/main" xmlns="" id="{5E71B525-A773-4F04-9B0A-84E76CECC0D7}"/>
              </a:ext>
            </a:extLst>
          </p:cNvPr>
          <p:cNvSpPr>
            <a:spLocks noGrp="1"/>
          </p:cNvSpPr>
          <p:nvPr>
            <p:ph type="sldNum" sz="quarter" idx="10"/>
          </p:nvPr>
        </p:nvSpPr>
        <p:spPr/>
        <p:txBody>
          <a:bodyPr/>
          <a:lstStyle/>
          <a:p>
            <a:r>
              <a:rPr lang="en-US"/>
              <a:t>&gt;&gt; </a:t>
            </a:r>
            <a:fld id="{626C978B-826E-438C-909A-E9C381D3FF04}" type="slidenum">
              <a:rPr lang="en-US" smtClean="0"/>
              <a:pPr/>
              <a:t>10</a:t>
            </a:fld>
            <a:endParaRPr lang="en-US" dirty="0"/>
          </a:p>
        </p:txBody>
      </p:sp>
      <p:grpSp>
        <p:nvGrpSpPr>
          <p:cNvPr id="3" name="Group 2">
            <a:extLst>
              <a:ext uri="{FF2B5EF4-FFF2-40B4-BE49-F238E27FC236}">
                <a16:creationId xmlns:a16="http://schemas.microsoft.com/office/drawing/2014/main" xmlns="" id="{155C518E-6950-416F-B2AC-E6878CAE8BDF}"/>
              </a:ext>
            </a:extLst>
          </p:cNvPr>
          <p:cNvGrpSpPr/>
          <p:nvPr/>
        </p:nvGrpSpPr>
        <p:grpSpPr>
          <a:xfrm>
            <a:off x="4499255" y="1546877"/>
            <a:ext cx="6926838" cy="3975716"/>
            <a:chOff x="4499255" y="1546877"/>
            <a:chExt cx="6926838" cy="3975716"/>
          </a:xfrm>
        </p:grpSpPr>
        <p:sp>
          <p:nvSpPr>
            <p:cNvPr id="124" name="Rectangle 123">
              <a:extLst>
                <a:ext uri="{FF2B5EF4-FFF2-40B4-BE49-F238E27FC236}">
                  <a16:creationId xmlns:a16="http://schemas.microsoft.com/office/drawing/2014/main" xmlns="" id="{6881B310-5526-465E-824F-7E97A6FBD86B}"/>
                </a:ext>
              </a:extLst>
            </p:cNvPr>
            <p:cNvSpPr/>
            <p:nvPr/>
          </p:nvSpPr>
          <p:spPr>
            <a:xfrm>
              <a:off x="9623993" y="4006446"/>
              <a:ext cx="311159" cy="385078"/>
            </a:xfrm>
            <a:prstGeom prst="rect">
              <a:avLst/>
            </a:prstGeom>
            <a:solidFill>
              <a:srgbClr val="92D050">
                <a:alpha val="70000"/>
              </a:srgbClr>
            </a:solidFill>
            <a:ln w="12700" cap="flat" cmpd="sng" algn="ctr">
              <a:solidFill>
                <a:srgbClr val="92D05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5" name="Rectangle 124">
              <a:extLst>
                <a:ext uri="{FF2B5EF4-FFF2-40B4-BE49-F238E27FC236}">
                  <a16:creationId xmlns:a16="http://schemas.microsoft.com/office/drawing/2014/main" xmlns="" id="{1C13B4F7-68A1-4B10-A9CD-24D1F70D9DB2}"/>
                </a:ext>
              </a:extLst>
            </p:cNvPr>
            <p:cNvSpPr/>
            <p:nvPr/>
          </p:nvSpPr>
          <p:spPr>
            <a:xfrm>
              <a:off x="9325859" y="4370609"/>
              <a:ext cx="623510" cy="385078"/>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7" name="Rectangle 126">
              <a:extLst>
                <a:ext uri="{FF2B5EF4-FFF2-40B4-BE49-F238E27FC236}">
                  <a16:creationId xmlns:a16="http://schemas.microsoft.com/office/drawing/2014/main" xmlns="" id="{8EACF0FA-BA45-4FDA-BEC6-C12AEDDC9CFD}"/>
                </a:ext>
              </a:extLst>
            </p:cNvPr>
            <p:cNvSpPr/>
            <p:nvPr/>
          </p:nvSpPr>
          <p:spPr>
            <a:xfrm>
              <a:off x="9760705" y="3651295"/>
              <a:ext cx="184473" cy="355174"/>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3" name="Rectangle 132">
              <a:extLst>
                <a:ext uri="{FF2B5EF4-FFF2-40B4-BE49-F238E27FC236}">
                  <a16:creationId xmlns:a16="http://schemas.microsoft.com/office/drawing/2014/main" xmlns="" id="{0D085A79-60EC-450F-9442-7AC1B5DAF5BC}"/>
                </a:ext>
              </a:extLst>
            </p:cNvPr>
            <p:cNvSpPr/>
            <p:nvPr/>
          </p:nvSpPr>
          <p:spPr>
            <a:xfrm>
              <a:off x="9006043" y="2892488"/>
              <a:ext cx="943326" cy="394355"/>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8" name="Rectangle 137">
              <a:extLst>
                <a:ext uri="{FF2B5EF4-FFF2-40B4-BE49-F238E27FC236}">
                  <a16:creationId xmlns:a16="http://schemas.microsoft.com/office/drawing/2014/main" xmlns="" id="{6F66533C-AC2E-4686-8B41-ECC26BE92B35}"/>
                </a:ext>
              </a:extLst>
            </p:cNvPr>
            <p:cNvSpPr/>
            <p:nvPr/>
          </p:nvSpPr>
          <p:spPr>
            <a:xfrm>
              <a:off x="8867508" y="2892800"/>
              <a:ext cx="1090242" cy="1862887"/>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9" name="TextBox 138">
              <a:extLst>
                <a:ext uri="{FF2B5EF4-FFF2-40B4-BE49-F238E27FC236}">
                  <a16:creationId xmlns:a16="http://schemas.microsoft.com/office/drawing/2014/main" xmlns="" id="{47EC2C98-CB94-4745-998A-298857898ABF}"/>
                </a:ext>
              </a:extLst>
            </p:cNvPr>
            <p:cNvSpPr txBox="1"/>
            <p:nvPr/>
          </p:nvSpPr>
          <p:spPr>
            <a:xfrm>
              <a:off x="9062259" y="2934211"/>
              <a:ext cx="811441"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1</a:t>
              </a:r>
            </a:p>
          </p:txBody>
        </p:sp>
        <p:grpSp>
          <p:nvGrpSpPr>
            <p:cNvPr id="140" name="Group 139">
              <a:extLst>
                <a:ext uri="{FF2B5EF4-FFF2-40B4-BE49-F238E27FC236}">
                  <a16:creationId xmlns:a16="http://schemas.microsoft.com/office/drawing/2014/main" xmlns="" id="{BD7961CD-D4EF-424A-ADEA-BE12A8FF4989}"/>
                </a:ext>
              </a:extLst>
            </p:cNvPr>
            <p:cNvGrpSpPr/>
            <p:nvPr/>
          </p:nvGrpSpPr>
          <p:grpSpPr>
            <a:xfrm>
              <a:off x="8867508" y="3287155"/>
              <a:ext cx="1090242" cy="1074176"/>
              <a:chOff x="4179729" y="7302624"/>
              <a:chExt cx="1652765" cy="751537"/>
            </a:xfrm>
          </p:grpSpPr>
          <p:cxnSp>
            <p:nvCxnSpPr>
              <p:cNvPr id="141" name="Straight Connector 140">
                <a:extLst>
                  <a:ext uri="{FF2B5EF4-FFF2-40B4-BE49-F238E27FC236}">
                    <a16:creationId xmlns:a16="http://schemas.microsoft.com/office/drawing/2014/main" xmlns="" id="{2905752D-2991-4F3A-8091-077A940415F8}"/>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142" name="Straight Connector 141">
                <a:extLst>
                  <a:ext uri="{FF2B5EF4-FFF2-40B4-BE49-F238E27FC236}">
                    <a16:creationId xmlns:a16="http://schemas.microsoft.com/office/drawing/2014/main" xmlns="" id="{854814BA-4C20-4E76-9F04-60705A4BB068}"/>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143" name="Straight Connector 142">
                <a:extLst>
                  <a:ext uri="{FF2B5EF4-FFF2-40B4-BE49-F238E27FC236}">
                    <a16:creationId xmlns:a16="http://schemas.microsoft.com/office/drawing/2014/main" xmlns="" id="{1AD8CA56-4D2F-48C4-A3FC-492716357AB2}"/>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144" name="Straight Connector 143">
                <a:extLst>
                  <a:ext uri="{FF2B5EF4-FFF2-40B4-BE49-F238E27FC236}">
                    <a16:creationId xmlns:a16="http://schemas.microsoft.com/office/drawing/2014/main" xmlns="" id="{406FC9EC-BFF3-4CED-ADF1-019D8942C00C}"/>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145" name="TextBox 144">
              <a:extLst>
                <a:ext uri="{FF2B5EF4-FFF2-40B4-BE49-F238E27FC236}">
                  <a16:creationId xmlns:a16="http://schemas.microsoft.com/office/drawing/2014/main" xmlns="" id="{35694FBE-4351-48E9-9F82-14FA6F6CBBB3}"/>
                </a:ext>
              </a:extLst>
            </p:cNvPr>
            <p:cNvSpPr txBox="1"/>
            <p:nvPr/>
          </p:nvSpPr>
          <p:spPr>
            <a:xfrm>
              <a:off x="9024628" y="3649842"/>
              <a:ext cx="764953"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146" name="TextBox 145">
              <a:extLst>
                <a:ext uri="{FF2B5EF4-FFF2-40B4-BE49-F238E27FC236}">
                  <a16:creationId xmlns:a16="http://schemas.microsoft.com/office/drawing/2014/main" xmlns="" id="{D4F9A031-CCA2-441D-B234-A3658773A1D7}"/>
                </a:ext>
              </a:extLst>
            </p:cNvPr>
            <p:cNvSpPr txBox="1"/>
            <p:nvPr/>
          </p:nvSpPr>
          <p:spPr>
            <a:xfrm>
              <a:off x="9031010" y="4388863"/>
              <a:ext cx="838691"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N</a:t>
              </a:r>
            </a:p>
          </p:txBody>
        </p:sp>
        <p:sp>
          <p:nvSpPr>
            <p:cNvPr id="147" name="TextBox 146">
              <a:extLst>
                <a:ext uri="{FF2B5EF4-FFF2-40B4-BE49-F238E27FC236}">
                  <a16:creationId xmlns:a16="http://schemas.microsoft.com/office/drawing/2014/main" xmlns="" id="{CA7B68EB-9186-4446-9556-CF1C4136480B}"/>
                </a:ext>
              </a:extLst>
            </p:cNvPr>
            <p:cNvSpPr txBox="1"/>
            <p:nvPr/>
          </p:nvSpPr>
          <p:spPr>
            <a:xfrm>
              <a:off x="9255503" y="3295926"/>
              <a:ext cx="409086"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 . .</a:t>
              </a:r>
            </a:p>
          </p:txBody>
        </p:sp>
        <p:sp>
          <p:nvSpPr>
            <p:cNvPr id="148" name="TextBox 147">
              <a:extLst>
                <a:ext uri="{FF2B5EF4-FFF2-40B4-BE49-F238E27FC236}">
                  <a16:creationId xmlns:a16="http://schemas.microsoft.com/office/drawing/2014/main" xmlns="" id="{54DEF963-4303-4A39-AF50-94B143279BD3}"/>
                </a:ext>
              </a:extLst>
            </p:cNvPr>
            <p:cNvSpPr txBox="1"/>
            <p:nvPr/>
          </p:nvSpPr>
          <p:spPr>
            <a:xfrm>
              <a:off x="9263436" y="4001147"/>
              <a:ext cx="409086"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 . .</a:t>
              </a:r>
            </a:p>
          </p:txBody>
        </p:sp>
        <p:sp>
          <p:nvSpPr>
            <p:cNvPr id="149" name="Cloud 148">
              <a:extLst>
                <a:ext uri="{FF2B5EF4-FFF2-40B4-BE49-F238E27FC236}">
                  <a16:creationId xmlns:a16="http://schemas.microsoft.com/office/drawing/2014/main" xmlns="" id="{7C41DBCF-6EF2-4E4F-9642-2D6EEA387A89}"/>
                </a:ext>
              </a:extLst>
            </p:cNvPr>
            <p:cNvSpPr/>
            <p:nvPr/>
          </p:nvSpPr>
          <p:spPr>
            <a:xfrm>
              <a:off x="5804495" y="3246132"/>
              <a:ext cx="2543639" cy="1115199"/>
            </a:xfrm>
            <a:prstGeom prst="cloud">
              <a:avLst/>
            </a:prstGeom>
            <a:noFill/>
            <a:ln w="28575"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latin typeface="Calibri" panose="020F0502020204030204"/>
                  <a:ea typeface=""/>
                  <a:cs typeface=""/>
                </a:rPr>
                <a:t>Classification &amp; Policing &amp; Drop Policy</a:t>
              </a:r>
            </a:p>
          </p:txBody>
        </p:sp>
        <p:sp>
          <p:nvSpPr>
            <p:cNvPr id="150" name="TextBox 149">
              <a:extLst>
                <a:ext uri="{FF2B5EF4-FFF2-40B4-BE49-F238E27FC236}">
                  <a16:creationId xmlns:a16="http://schemas.microsoft.com/office/drawing/2014/main" xmlns="" id="{77A2A5AB-CA5C-4886-B21E-3849EEE01B8B}"/>
                </a:ext>
              </a:extLst>
            </p:cNvPr>
            <p:cNvSpPr txBox="1"/>
            <p:nvPr/>
          </p:nvSpPr>
          <p:spPr>
            <a:xfrm>
              <a:off x="8689213" y="5095780"/>
              <a:ext cx="1450094" cy="369332"/>
            </a:xfrm>
            <a:prstGeom prst="rect">
              <a:avLst/>
            </a:prstGeom>
            <a:noFill/>
          </p:spPr>
          <p:txBody>
            <a:bodyPr wrap="square" rtlCol="0">
              <a:spAutoFit/>
            </a:bodyPr>
            <a:lstStyle/>
            <a:p>
              <a:pPr defTabSz="685800"/>
              <a:r>
                <a:rPr lang="en-US" b="1" dirty="0">
                  <a:solidFill>
                    <a:prstClr val="black"/>
                  </a:solidFill>
                  <a:latin typeface="Calibri" panose="020F0502020204030204"/>
                </a:rPr>
                <a:t>Packet Buffer</a:t>
              </a:r>
            </a:p>
          </p:txBody>
        </p:sp>
        <p:cxnSp>
          <p:nvCxnSpPr>
            <p:cNvPr id="151" name="Straight Arrow Connector 150">
              <a:extLst>
                <a:ext uri="{FF2B5EF4-FFF2-40B4-BE49-F238E27FC236}">
                  <a16:creationId xmlns:a16="http://schemas.microsoft.com/office/drawing/2014/main" xmlns="" id="{E4F9A15E-D960-42A6-8547-2BAE36C4E93D}"/>
                </a:ext>
              </a:extLst>
            </p:cNvPr>
            <p:cNvCxnSpPr/>
            <p:nvPr/>
          </p:nvCxnSpPr>
          <p:spPr>
            <a:xfrm>
              <a:off x="5258549" y="3796094"/>
              <a:ext cx="546658" cy="1"/>
            </a:xfrm>
            <a:prstGeom prst="straightConnector1">
              <a:avLst/>
            </a:prstGeom>
            <a:noFill/>
            <a:ln w="38100" cap="flat" cmpd="sng" algn="ctr">
              <a:solidFill>
                <a:sysClr val="window" lastClr="FFFFFF">
                  <a:lumMod val="50000"/>
                </a:sysClr>
              </a:solidFill>
              <a:prstDash val="solid"/>
              <a:miter lim="800000"/>
              <a:tailEnd type="triangle"/>
            </a:ln>
            <a:effectLst/>
          </p:spPr>
        </p:cxnSp>
        <p:cxnSp>
          <p:nvCxnSpPr>
            <p:cNvPr id="152" name="Straight Arrow Connector 151">
              <a:extLst>
                <a:ext uri="{FF2B5EF4-FFF2-40B4-BE49-F238E27FC236}">
                  <a16:creationId xmlns:a16="http://schemas.microsoft.com/office/drawing/2014/main" xmlns="" id="{295EC8C4-815A-4B13-B24C-7A161F88F810}"/>
                </a:ext>
              </a:extLst>
            </p:cNvPr>
            <p:cNvCxnSpPr/>
            <p:nvPr/>
          </p:nvCxnSpPr>
          <p:spPr>
            <a:xfrm flipV="1">
              <a:off x="8342727" y="3796095"/>
              <a:ext cx="515195" cy="1"/>
            </a:xfrm>
            <a:prstGeom prst="straightConnector1">
              <a:avLst/>
            </a:prstGeom>
            <a:noFill/>
            <a:ln w="38100" cap="flat" cmpd="sng" algn="ctr">
              <a:solidFill>
                <a:sysClr val="window" lastClr="FFFFFF">
                  <a:lumMod val="50000"/>
                </a:sysClr>
              </a:solidFill>
              <a:prstDash val="solid"/>
              <a:miter lim="800000"/>
              <a:tailEnd type="triangle"/>
            </a:ln>
            <a:effectLst/>
          </p:spPr>
        </p:cxnSp>
        <p:cxnSp>
          <p:nvCxnSpPr>
            <p:cNvPr id="153" name="Straight Arrow Connector 152">
              <a:extLst>
                <a:ext uri="{FF2B5EF4-FFF2-40B4-BE49-F238E27FC236}">
                  <a16:creationId xmlns:a16="http://schemas.microsoft.com/office/drawing/2014/main" xmlns="" id="{1CAE8C01-8E76-4A60-A7F1-2C62EB1EE89E}"/>
                </a:ext>
              </a:extLst>
            </p:cNvPr>
            <p:cNvCxnSpPr/>
            <p:nvPr/>
          </p:nvCxnSpPr>
          <p:spPr>
            <a:xfrm flipV="1">
              <a:off x="9467980" y="2452298"/>
              <a:ext cx="1601" cy="438624"/>
            </a:xfrm>
            <a:prstGeom prst="straightConnector1">
              <a:avLst/>
            </a:prstGeom>
            <a:noFill/>
            <a:ln w="38100" cap="flat" cmpd="sng" algn="ctr">
              <a:solidFill>
                <a:sysClr val="window" lastClr="FFFFFF">
                  <a:lumMod val="50000"/>
                </a:sysClr>
              </a:solidFill>
              <a:prstDash val="solid"/>
              <a:miter lim="800000"/>
              <a:headEnd type="triangle" w="med" len="med"/>
              <a:tailEnd type="triangle" w="med" len="med"/>
            </a:ln>
            <a:effectLst/>
          </p:spPr>
        </p:cxnSp>
        <p:cxnSp>
          <p:nvCxnSpPr>
            <p:cNvPr id="154" name="Straight Arrow Connector 153">
              <a:extLst>
                <a:ext uri="{FF2B5EF4-FFF2-40B4-BE49-F238E27FC236}">
                  <a16:creationId xmlns:a16="http://schemas.microsoft.com/office/drawing/2014/main" xmlns="" id="{C4D84D0C-0912-492C-97FE-35C653A232F2}"/>
                </a:ext>
              </a:extLst>
            </p:cNvPr>
            <p:cNvCxnSpPr>
              <a:cxnSpLocks/>
            </p:cNvCxnSpPr>
            <p:nvPr/>
          </p:nvCxnSpPr>
          <p:spPr>
            <a:xfrm>
              <a:off x="9979387" y="3782055"/>
              <a:ext cx="546271" cy="0"/>
            </a:xfrm>
            <a:prstGeom prst="straightConnector1">
              <a:avLst/>
            </a:prstGeom>
            <a:noFill/>
            <a:ln w="38100" cap="flat" cmpd="sng" algn="ctr">
              <a:solidFill>
                <a:schemeClr val="bg2"/>
              </a:solidFill>
              <a:prstDash val="solid"/>
              <a:miter lim="800000"/>
              <a:tailEnd type="triangle"/>
            </a:ln>
            <a:effectLst/>
          </p:spPr>
        </p:cxnSp>
        <p:sp>
          <p:nvSpPr>
            <p:cNvPr id="155" name="TextBox 154">
              <a:extLst>
                <a:ext uri="{FF2B5EF4-FFF2-40B4-BE49-F238E27FC236}">
                  <a16:creationId xmlns:a16="http://schemas.microsoft.com/office/drawing/2014/main" xmlns="" id="{DF544552-923C-4208-8DAA-489924FC2B47}"/>
                </a:ext>
              </a:extLst>
            </p:cNvPr>
            <p:cNvSpPr txBox="1"/>
            <p:nvPr/>
          </p:nvSpPr>
          <p:spPr>
            <a:xfrm>
              <a:off x="4499255" y="3503766"/>
              <a:ext cx="895400"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Input</a:t>
              </a:r>
            </a:p>
            <a:p>
              <a:pPr algn="ctr" defTabSz="685800"/>
              <a:r>
                <a:rPr lang="en-US" sz="1400" b="1" dirty="0">
                  <a:solidFill>
                    <a:prstClr val="black"/>
                  </a:solidFill>
                  <a:latin typeface="Calibri" panose="020F0502020204030204"/>
                </a:rPr>
                <a:t>Packet</a:t>
              </a:r>
            </a:p>
          </p:txBody>
        </p:sp>
        <p:sp>
          <p:nvSpPr>
            <p:cNvPr id="156" name="TextBox 155">
              <a:extLst>
                <a:ext uri="{FF2B5EF4-FFF2-40B4-BE49-F238E27FC236}">
                  <a16:creationId xmlns:a16="http://schemas.microsoft.com/office/drawing/2014/main" xmlns="" id="{32B39F00-1526-49EC-BAEA-4314EDF78118}"/>
                </a:ext>
              </a:extLst>
            </p:cNvPr>
            <p:cNvSpPr txBox="1"/>
            <p:nvPr/>
          </p:nvSpPr>
          <p:spPr>
            <a:xfrm>
              <a:off x="10468807" y="3503765"/>
              <a:ext cx="957286"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Output</a:t>
              </a:r>
            </a:p>
            <a:p>
              <a:pPr algn="ctr" defTabSz="685800"/>
              <a:r>
                <a:rPr lang="en-US" sz="1400" b="1" dirty="0">
                  <a:solidFill>
                    <a:prstClr val="black"/>
                  </a:solidFill>
                  <a:latin typeface="Calibri" panose="020F0502020204030204"/>
                </a:rPr>
                <a:t>Packet</a:t>
              </a:r>
            </a:p>
          </p:txBody>
        </p:sp>
        <p:sp>
          <p:nvSpPr>
            <p:cNvPr id="157" name="Cloud 156">
              <a:extLst>
                <a:ext uri="{FF2B5EF4-FFF2-40B4-BE49-F238E27FC236}">
                  <a16:creationId xmlns:a16="http://schemas.microsoft.com/office/drawing/2014/main" xmlns="" id="{CB3B351A-286A-4481-87FE-B705853D2DEE}"/>
                </a:ext>
              </a:extLst>
            </p:cNvPr>
            <p:cNvSpPr/>
            <p:nvPr/>
          </p:nvSpPr>
          <p:spPr>
            <a:xfrm>
              <a:off x="8626380" y="1546877"/>
              <a:ext cx="1575760" cy="893693"/>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
                  <a:cs typeface=""/>
                </a:rPr>
                <a:t>Scheduling / Shaping</a:t>
              </a:r>
            </a:p>
          </p:txBody>
        </p:sp>
        <p:sp>
          <p:nvSpPr>
            <p:cNvPr id="164" name="Rectangle 163">
              <a:extLst>
                <a:ext uri="{FF2B5EF4-FFF2-40B4-BE49-F238E27FC236}">
                  <a16:creationId xmlns:a16="http://schemas.microsoft.com/office/drawing/2014/main" xmlns="" id="{609F247E-B696-4F99-8272-270FB0D40467}"/>
                </a:ext>
              </a:extLst>
            </p:cNvPr>
            <p:cNvSpPr/>
            <p:nvPr/>
          </p:nvSpPr>
          <p:spPr>
            <a:xfrm>
              <a:off x="8997819" y="4758723"/>
              <a:ext cx="826090" cy="318759"/>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
                  <a:cs typeface=""/>
                </a:rPr>
                <a:t>State</a:t>
              </a:r>
            </a:p>
          </p:txBody>
        </p:sp>
        <p:cxnSp>
          <p:nvCxnSpPr>
            <p:cNvPr id="167" name="Curved Connector 135">
              <a:extLst>
                <a:ext uri="{FF2B5EF4-FFF2-40B4-BE49-F238E27FC236}">
                  <a16:creationId xmlns:a16="http://schemas.microsoft.com/office/drawing/2014/main" xmlns="" id="{48DC092C-627B-4838-97B2-72A38020479A}"/>
                </a:ext>
              </a:extLst>
            </p:cNvPr>
            <p:cNvCxnSpPr>
              <a:cxnSpLocks/>
              <a:stCxn id="149" idx="1"/>
              <a:endCxn id="164" idx="1"/>
            </p:cNvCxnSpPr>
            <p:nvPr/>
          </p:nvCxnSpPr>
          <p:spPr>
            <a:xfrm rot="16200000" flipH="1">
              <a:off x="7758088" y="3678371"/>
              <a:ext cx="557959" cy="1921504"/>
            </a:xfrm>
            <a:prstGeom prst="curvedConnector2">
              <a:avLst/>
            </a:prstGeom>
            <a:noFill/>
            <a:ln w="28575" cap="flat" cmpd="sng" algn="ctr">
              <a:solidFill>
                <a:sysClr val="windowText" lastClr="000000"/>
              </a:solidFill>
              <a:prstDash val="dash"/>
              <a:miter lim="800000"/>
              <a:headEnd type="triangle" w="med" len="med"/>
              <a:tailEnd type="none" w="med" len="med"/>
            </a:ln>
            <a:effectLst/>
          </p:spPr>
        </p:cxnSp>
        <p:sp>
          <p:nvSpPr>
            <p:cNvPr id="168" name="TextBox 167">
              <a:extLst>
                <a:ext uri="{FF2B5EF4-FFF2-40B4-BE49-F238E27FC236}">
                  <a16:creationId xmlns:a16="http://schemas.microsoft.com/office/drawing/2014/main" xmlns="" id="{EE8B3F5E-8968-4BC9-A3E8-F1CA8850AD59}"/>
                </a:ext>
              </a:extLst>
            </p:cNvPr>
            <p:cNvSpPr txBox="1"/>
            <p:nvPr/>
          </p:nvSpPr>
          <p:spPr>
            <a:xfrm>
              <a:off x="6881315" y="4774752"/>
              <a:ext cx="1123086"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Extern</a:t>
              </a:r>
            </a:p>
            <a:p>
              <a:pPr algn="ctr" defTabSz="685800"/>
              <a:r>
                <a:rPr lang="en-US" sz="1400" b="1" dirty="0">
                  <a:solidFill>
                    <a:prstClr val="black"/>
                  </a:solidFill>
                  <a:latin typeface="Calibri" panose="020F0502020204030204"/>
                </a:rPr>
                <a:t>interface</a:t>
              </a:r>
            </a:p>
          </p:txBody>
        </p:sp>
      </p:grpSp>
      <p:sp>
        <p:nvSpPr>
          <p:cNvPr id="170" name="Content Placeholder 2">
            <a:extLst>
              <a:ext uri="{FF2B5EF4-FFF2-40B4-BE49-F238E27FC236}">
                <a16:creationId xmlns:a16="http://schemas.microsoft.com/office/drawing/2014/main" xmlns="" id="{9C83580C-0111-4407-8C1B-A7AC879398D0}"/>
              </a:ext>
            </a:extLst>
          </p:cNvPr>
          <p:cNvSpPr>
            <a:spLocks noGrp="1"/>
          </p:cNvSpPr>
          <p:nvPr>
            <p:ph idx="1"/>
          </p:nvPr>
        </p:nvSpPr>
        <p:spPr>
          <a:xfrm>
            <a:off x="589465" y="1546877"/>
            <a:ext cx="4802768" cy="4759404"/>
          </a:xfrm>
        </p:spPr>
        <p:txBody>
          <a:bodyPr/>
          <a:lstStyle/>
          <a:p>
            <a:pPr>
              <a:lnSpc>
                <a:spcPct val="150000"/>
              </a:lnSpc>
            </a:pPr>
            <a:r>
              <a:rPr lang="en-US" dirty="0"/>
              <a:t>Ingress logic</a:t>
            </a:r>
          </a:p>
          <a:p>
            <a:pPr lvl="1">
              <a:lnSpc>
                <a:spcPct val="150000"/>
              </a:lnSpc>
            </a:pPr>
            <a:r>
              <a:rPr lang="en-US" dirty="0"/>
              <a:t>Classification</a:t>
            </a:r>
          </a:p>
          <a:p>
            <a:pPr lvl="1">
              <a:lnSpc>
                <a:spcPct val="150000"/>
              </a:lnSpc>
            </a:pPr>
            <a:r>
              <a:rPr lang="en-US" dirty="0"/>
              <a:t>Policing</a:t>
            </a:r>
          </a:p>
          <a:p>
            <a:pPr lvl="1">
              <a:lnSpc>
                <a:spcPct val="150000"/>
              </a:lnSpc>
            </a:pPr>
            <a:r>
              <a:rPr lang="en-US" dirty="0"/>
              <a:t>Drop Policy</a:t>
            </a:r>
          </a:p>
          <a:p>
            <a:pPr>
              <a:lnSpc>
                <a:spcPct val="150000"/>
              </a:lnSpc>
            </a:pPr>
            <a:r>
              <a:rPr lang="en-US" dirty="0"/>
              <a:t>Packet buffer</a:t>
            </a:r>
          </a:p>
          <a:p>
            <a:pPr>
              <a:lnSpc>
                <a:spcPct val="150000"/>
              </a:lnSpc>
            </a:pPr>
            <a:r>
              <a:rPr lang="en-US" dirty="0"/>
              <a:t>Scheduling / Shaping</a:t>
            </a:r>
          </a:p>
        </p:txBody>
      </p:sp>
    </p:spTree>
    <p:extLst>
      <p:ext uri="{BB962C8B-B14F-4D97-AF65-F5344CB8AC3E}">
        <p14:creationId xmlns:p14="http://schemas.microsoft.com/office/powerpoint/2010/main" val="3536683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 Logic</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11</a:t>
            </a:fld>
            <a:endParaRPr lang="en-US" dirty="0"/>
          </a:p>
        </p:txBody>
      </p:sp>
      <p:sp>
        <p:nvSpPr>
          <p:cNvPr id="278" name="Content Placeholder 2">
            <a:extLst>
              <a:ext uri="{FF2B5EF4-FFF2-40B4-BE49-F238E27FC236}">
                <a16:creationId xmlns:a16="http://schemas.microsoft.com/office/drawing/2014/main" xmlns="" id="{D6DF6FF5-CA86-4595-B02D-929EE0B61307}"/>
              </a:ext>
            </a:extLst>
          </p:cNvPr>
          <p:cNvSpPr>
            <a:spLocks noGrp="1"/>
          </p:cNvSpPr>
          <p:nvPr>
            <p:ph idx="1"/>
          </p:nvPr>
        </p:nvSpPr>
        <p:spPr>
          <a:xfrm>
            <a:off x="270839" y="1115696"/>
            <a:ext cx="4802768" cy="4759404"/>
          </a:xfrm>
        </p:spPr>
        <p:txBody>
          <a:bodyPr/>
          <a:lstStyle/>
          <a:p>
            <a:r>
              <a:rPr lang="en-US" dirty="0"/>
              <a:t>Match / Action processing</a:t>
            </a:r>
          </a:p>
          <a:p>
            <a:r>
              <a:rPr lang="en-US" dirty="0"/>
              <a:t>Classification:</a:t>
            </a:r>
          </a:p>
          <a:p>
            <a:pPr lvl="1"/>
            <a:r>
              <a:rPr lang="en-US" dirty="0"/>
              <a:t>Decide which queue</a:t>
            </a:r>
          </a:p>
          <a:p>
            <a:pPr lvl="1"/>
            <a:r>
              <a:rPr lang="en-US" dirty="0"/>
              <a:t>E.g. per flow queues</a:t>
            </a:r>
          </a:p>
          <a:p>
            <a:r>
              <a:rPr lang="en-US" dirty="0"/>
              <a:t>Policing:</a:t>
            </a:r>
          </a:p>
          <a:p>
            <a:pPr lvl="1"/>
            <a:r>
              <a:rPr lang="en-US" dirty="0"/>
              <a:t>Is packet compliant?</a:t>
            </a:r>
          </a:p>
          <a:p>
            <a:pPr lvl="1"/>
            <a:r>
              <a:rPr lang="en-US" dirty="0"/>
              <a:t>E.g. Use PSA meters to drop packets</a:t>
            </a:r>
          </a:p>
          <a:p>
            <a:r>
              <a:rPr lang="en-US" dirty="0"/>
              <a:t>Drop Policy:</a:t>
            </a:r>
          </a:p>
          <a:p>
            <a:pPr lvl="1"/>
            <a:r>
              <a:rPr lang="en-US" dirty="0"/>
              <a:t>How to drop packets during periods of perceived congestion</a:t>
            </a:r>
          </a:p>
          <a:p>
            <a:pPr lvl="1"/>
            <a:r>
              <a:rPr lang="en-US" dirty="0"/>
              <a:t>E.g. WRED</a:t>
            </a:r>
          </a:p>
          <a:p>
            <a:r>
              <a:rPr lang="en-US" dirty="0"/>
              <a:t>Extract scheduling metadata</a:t>
            </a:r>
          </a:p>
          <a:p>
            <a:r>
              <a:rPr lang="en-US" dirty="0"/>
              <a:t>Extern interface to access packet buffer state</a:t>
            </a:r>
          </a:p>
          <a:p>
            <a:pPr lvl="1"/>
            <a:endParaRPr lang="en-US" dirty="0"/>
          </a:p>
          <a:p>
            <a:endParaRPr lang="en-US" dirty="0"/>
          </a:p>
        </p:txBody>
      </p:sp>
      <p:sp>
        <p:nvSpPr>
          <p:cNvPr id="17" name="Rectangle 16">
            <a:extLst>
              <a:ext uri="{FF2B5EF4-FFF2-40B4-BE49-F238E27FC236}">
                <a16:creationId xmlns:a16="http://schemas.microsoft.com/office/drawing/2014/main" xmlns="" id="{D680AA7E-372D-40D3-A64F-DCA97DC0951F}"/>
              </a:ext>
            </a:extLst>
          </p:cNvPr>
          <p:cNvSpPr/>
          <p:nvPr/>
        </p:nvSpPr>
        <p:spPr>
          <a:xfrm>
            <a:off x="10123863" y="3346809"/>
            <a:ext cx="311159" cy="385078"/>
          </a:xfrm>
          <a:prstGeom prst="rect">
            <a:avLst/>
          </a:prstGeom>
          <a:solidFill>
            <a:srgbClr val="92D050">
              <a:alpha val="70000"/>
            </a:srgbClr>
          </a:solidFill>
          <a:ln w="12700" cap="flat" cmpd="sng" algn="ctr">
            <a:solidFill>
              <a:srgbClr val="92D05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 name="Rectangle 17">
            <a:extLst>
              <a:ext uri="{FF2B5EF4-FFF2-40B4-BE49-F238E27FC236}">
                <a16:creationId xmlns:a16="http://schemas.microsoft.com/office/drawing/2014/main" xmlns="" id="{4D17480D-766D-41A3-8F11-C5D2E54A7AF3}"/>
              </a:ext>
            </a:extLst>
          </p:cNvPr>
          <p:cNvSpPr/>
          <p:nvPr/>
        </p:nvSpPr>
        <p:spPr>
          <a:xfrm>
            <a:off x="9825729" y="3710972"/>
            <a:ext cx="623510" cy="385078"/>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 name="Rectangle 18">
            <a:extLst>
              <a:ext uri="{FF2B5EF4-FFF2-40B4-BE49-F238E27FC236}">
                <a16:creationId xmlns:a16="http://schemas.microsoft.com/office/drawing/2014/main" xmlns="" id="{A508963D-FDB7-4E8B-9675-EF1D112C68D4}"/>
              </a:ext>
            </a:extLst>
          </p:cNvPr>
          <p:cNvSpPr/>
          <p:nvPr/>
        </p:nvSpPr>
        <p:spPr>
          <a:xfrm>
            <a:off x="10260575" y="2991658"/>
            <a:ext cx="184473" cy="355174"/>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0" name="Rectangle 19">
            <a:extLst>
              <a:ext uri="{FF2B5EF4-FFF2-40B4-BE49-F238E27FC236}">
                <a16:creationId xmlns:a16="http://schemas.microsoft.com/office/drawing/2014/main" xmlns="" id="{C78C0786-42D4-4680-A46E-46F0CCBD5568}"/>
              </a:ext>
            </a:extLst>
          </p:cNvPr>
          <p:cNvSpPr/>
          <p:nvPr/>
        </p:nvSpPr>
        <p:spPr>
          <a:xfrm>
            <a:off x="9505913" y="2232851"/>
            <a:ext cx="943326" cy="394355"/>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1" name="Rectangle 20">
            <a:extLst>
              <a:ext uri="{FF2B5EF4-FFF2-40B4-BE49-F238E27FC236}">
                <a16:creationId xmlns:a16="http://schemas.microsoft.com/office/drawing/2014/main" xmlns="" id="{4FDB20E2-77A1-44B4-B056-BB2FA98177A5}"/>
              </a:ext>
            </a:extLst>
          </p:cNvPr>
          <p:cNvSpPr/>
          <p:nvPr/>
        </p:nvSpPr>
        <p:spPr>
          <a:xfrm>
            <a:off x="9367378" y="2233163"/>
            <a:ext cx="1090242" cy="1862887"/>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2" name="TextBox 21">
            <a:extLst>
              <a:ext uri="{FF2B5EF4-FFF2-40B4-BE49-F238E27FC236}">
                <a16:creationId xmlns:a16="http://schemas.microsoft.com/office/drawing/2014/main" xmlns="" id="{6E7BF7EE-E06A-4377-AA23-A659E863CAEE}"/>
              </a:ext>
            </a:extLst>
          </p:cNvPr>
          <p:cNvSpPr txBox="1"/>
          <p:nvPr/>
        </p:nvSpPr>
        <p:spPr>
          <a:xfrm>
            <a:off x="9562129" y="2274574"/>
            <a:ext cx="811441"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1</a:t>
            </a:r>
          </a:p>
        </p:txBody>
      </p:sp>
      <p:grpSp>
        <p:nvGrpSpPr>
          <p:cNvPr id="23" name="Group 22">
            <a:extLst>
              <a:ext uri="{FF2B5EF4-FFF2-40B4-BE49-F238E27FC236}">
                <a16:creationId xmlns:a16="http://schemas.microsoft.com/office/drawing/2014/main" xmlns="" id="{D6C6BC82-F4B7-47BA-AAF7-E0F5764BF826}"/>
              </a:ext>
            </a:extLst>
          </p:cNvPr>
          <p:cNvGrpSpPr/>
          <p:nvPr/>
        </p:nvGrpSpPr>
        <p:grpSpPr>
          <a:xfrm>
            <a:off x="9367378" y="2627518"/>
            <a:ext cx="1090242" cy="1074176"/>
            <a:chOff x="4179729" y="7302624"/>
            <a:chExt cx="1652765" cy="751537"/>
          </a:xfrm>
        </p:grpSpPr>
        <p:cxnSp>
          <p:nvCxnSpPr>
            <p:cNvPr id="24" name="Straight Connector 23">
              <a:extLst>
                <a:ext uri="{FF2B5EF4-FFF2-40B4-BE49-F238E27FC236}">
                  <a16:creationId xmlns:a16="http://schemas.microsoft.com/office/drawing/2014/main" xmlns="" id="{8A4CB7D2-103C-4EB0-A0D6-ADC748EC0D2E}"/>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25" name="Straight Connector 24">
              <a:extLst>
                <a:ext uri="{FF2B5EF4-FFF2-40B4-BE49-F238E27FC236}">
                  <a16:creationId xmlns:a16="http://schemas.microsoft.com/office/drawing/2014/main" xmlns="" id="{99E08630-306A-4596-B5A3-FDE1C3B94D4B}"/>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26" name="Straight Connector 25">
              <a:extLst>
                <a:ext uri="{FF2B5EF4-FFF2-40B4-BE49-F238E27FC236}">
                  <a16:creationId xmlns:a16="http://schemas.microsoft.com/office/drawing/2014/main" xmlns="" id="{DD5A71C4-2F80-46BA-9D77-1C35EA40808B}"/>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27" name="Straight Connector 26">
              <a:extLst>
                <a:ext uri="{FF2B5EF4-FFF2-40B4-BE49-F238E27FC236}">
                  <a16:creationId xmlns:a16="http://schemas.microsoft.com/office/drawing/2014/main" xmlns="" id="{D3EEA65D-1474-412E-B007-041188B1BF41}"/>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28" name="TextBox 27">
            <a:extLst>
              <a:ext uri="{FF2B5EF4-FFF2-40B4-BE49-F238E27FC236}">
                <a16:creationId xmlns:a16="http://schemas.microsoft.com/office/drawing/2014/main" xmlns="" id="{7FBA968C-FC57-4C63-BA8D-22EAA58092F2}"/>
              </a:ext>
            </a:extLst>
          </p:cNvPr>
          <p:cNvSpPr txBox="1"/>
          <p:nvPr/>
        </p:nvSpPr>
        <p:spPr>
          <a:xfrm>
            <a:off x="9524498" y="2990205"/>
            <a:ext cx="764953"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29" name="TextBox 28">
            <a:extLst>
              <a:ext uri="{FF2B5EF4-FFF2-40B4-BE49-F238E27FC236}">
                <a16:creationId xmlns:a16="http://schemas.microsoft.com/office/drawing/2014/main" xmlns="" id="{038CD77C-0DD3-44A9-BCED-3C621AB292F4}"/>
              </a:ext>
            </a:extLst>
          </p:cNvPr>
          <p:cNvSpPr txBox="1"/>
          <p:nvPr/>
        </p:nvSpPr>
        <p:spPr>
          <a:xfrm>
            <a:off x="9530880" y="3729226"/>
            <a:ext cx="838691"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N</a:t>
            </a:r>
          </a:p>
        </p:txBody>
      </p:sp>
      <p:sp>
        <p:nvSpPr>
          <p:cNvPr id="30" name="TextBox 29">
            <a:extLst>
              <a:ext uri="{FF2B5EF4-FFF2-40B4-BE49-F238E27FC236}">
                <a16:creationId xmlns:a16="http://schemas.microsoft.com/office/drawing/2014/main" xmlns="" id="{FE40AA28-5923-4802-BFDE-5473C2237656}"/>
              </a:ext>
            </a:extLst>
          </p:cNvPr>
          <p:cNvSpPr txBox="1"/>
          <p:nvPr/>
        </p:nvSpPr>
        <p:spPr>
          <a:xfrm>
            <a:off x="9755373" y="2636289"/>
            <a:ext cx="409086"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 . .</a:t>
            </a:r>
          </a:p>
        </p:txBody>
      </p:sp>
      <p:sp>
        <p:nvSpPr>
          <p:cNvPr id="31" name="TextBox 30">
            <a:extLst>
              <a:ext uri="{FF2B5EF4-FFF2-40B4-BE49-F238E27FC236}">
                <a16:creationId xmlns:a16="http://schemas.microsoft.com/office/drawing/2014/main" xmlns="" id="{122094D5-E71C-45E5-B1C2-91471D7307D5}"/>
              </a:ext>
            </a:extLst>
          </p:cNvPr>
          <p:cNvSpPr txBox="1"/>
          <p:nvPr/>
        </p:nvSpPr>
        <p:spPr>
          <a:xfrm>
            <a:off x="9763306" y="3341510"/>
            <a:ext cx="409086"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 . .</a:t>
            </a:r>
          </a:p>
        </p:txBody>
      </p:sp>
      <p:sp>
        <p:nvSpPr>
          <p:cNvPr id="32" name="Cloud 31">
            <a:extLst>
              <a:ext uri="{FF2B5EF4-FFF2-40B4-BE49-F238E27FC236}">
                <a16:creationId xmlns:a16="http://schemas.microsoft.com/office/drawing/2014/main" xmlns="" id="{6D8D9840-FDA7-4504-95C9-F4C0379129B4}"/>
              </a:ext>
            </a:extLst>
          </p:cNvPr>
          <p:cNvSpPr/>
          <p:nvPr/>
        </p:nvSpPr>
        <p:spPr>
          <a:xfrm>
            <a:off x="6304365" y="2586495"/>
            <a:ext cx="2543639" cy="1115199"/>
          </a:xfrm>
          <a:prstGeom prst="cloud">
            <a:avLst/>
          </a:prstGeom>
          <a:noFill/>
          <a:ln w="28575"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0000"/>
                </a:solidFill>
                <a:effectLst/>
                <a:uLnTx/>
                <a:uFillTx/>
                <a:latin typeface="Calibri" panose="020F0502020204030204"/>
                <a:ea typeface=""/>
                <a:cs typeface=""/>
              </a:rPr>
              <a:t>Classification &amp; Policing &amp; Drop Policy</a:t>
            </a:r>
          </a:p>
        </p:txBody>
      </p:sp>
      <p:sp>
        <p:nvSpPr>
          <p:cNvPr id="33" name="TextBox 32">
            <a:extLst>
              <a:ext uri="{FF2B5EF4-FFF2-40B4-BE49-F238E27FC236}">
                <a16:creationId xmlns:a16="http://schemas.microsoft.com/office/drawing/2014/main" xmlns="" id="{AA3BA1B8-9A05-401A-9524-F402B473BA93}"/>
              </a:ext>
            </a:extLst>
          </p:cNvPr>
          <p:cNvSpPr txBox="1"/>
          <p:nvPr/>
        </p:nvSpPr>
        <p:spPr>
          <a:xfrm>
            <a:off x="9189083" y="4436143"/>
            <a:ext cx="1450094" cy="369332"/>
          </a:xfrm>
          <a:prstGeom prst="rect">
            <a:avLst/>
          </a:prstGeom>
          <a:noFill/>
        </p:spPr>
        <p:txBody>
          <a:bodyPr wrap="square" rtlCol="0">
            <a:spAutoFit/>
          </a:bodyPr>
          <a:lstStyle/>
          <a:p>
            <a:pPr defTabSz="685800"/>
            <a:r>
              <a:rPr lang="en-US" b="1" dirty="0">
                <a:solidFill>
                  <a:prstClr val="black"/>
                </a:solidFill>
                <a:latin typeface="Calibri" panose="020F0502020204030204"/>
              </a:rPr>
              <a:t>Packet Buffer</a:t>
            </a:r>
          </a:p>
        </p:txBody>
      </p:sp>
      <p:cxnSp>
        <p:nvCxnSpPr>
          <p:cNvPr id="34" name="Straight Arrow Connector 33">
            <a:extLst>
              <a:ext uri="{FF2B5EF4-FFF2-40B4-BE49-F238E27FC236}">
                <a16:creationId xmlns:a16="http://schemas.microsoft.com/office/drawing/2014/main" xmlns="" id="{51349D57-1611-41C2-BDA1-FD6859720B08}"/>
              </a:ext>
            </a:extLst>
          </p:cNvPr>
          <p:cNvCxnSpPr/>
          <p:nvPr/>
        </p:nvCxnSpPr>
        <p:spPr>
          <a:xfrm>
            <a:off x="5758419" y="3136457"/>
            <a:ext cx="546658" cy="1"/>
          </a:xfrm>
          <a:prstGeom prst="straightConnector1">
            <a:avLst/>
          </a:prstGeom>
          <a:noFill/>
          <a:ln w="38100" cap="flat" cmpd="sng" algn="ctr">
            <a:solidFill>
              <a:sysClr val="window" lastClr="FFFFFF">
                <a:lumMod val="50000"/>
              </a:sysClr>
            </a:solidFill>
            <a:prstDash val="solid"/>
            <a:miter lim="800000"/>
            <a:tailEnd type="triangle"/>
          </a:ln>
          <a:effectLst/>
        </p:spPr>
      </p:cxnSp>
      <p:cxnSp>
        <p:nvCxnSpPr>
          <p:cNvPr id="35" name="Straight Arrow Connector 34">
            <a:extLst>
              <a:ext uri="{FF2B5EF4-FFF2-40B4-BE49-F238E27FC236}">
                <a16:creationId xmlns:a16="http://schemas.microsoft.com/office/drawing/2014/main" xmlns="" id="{9BD1503B-822E-4A36-8F96-4740BB8FBFA2}"/>
              </a:ext>
            </a:extLst>
          </p:cNvPr>
          <p:cNvCxnSpPr/>
          <p:nvPr/>
        </p:nvCxnSpPr>
        <p:spPr>
          <a:xfrm flipV="1">
            <a:off x="8842597" y="3136458"/>
            <a:ext cx="515195" cy="1"/>
          </a:xfrm>
          <a:prstGeom prst="straightConnector1">
            <a:avLst/>
          </a:prstGeom>
          <a:noFill/>
          <a:ln w="38100" cap="flat" cmpd="sng" algn="ctr">
            <a:solidFill>
              <a:sysClr val="window" lastClr="FFFFFF">
                <a:lumMod val="50000"/>
              </a:sysClr>
            </a:solidFill>
            <a:prstDash val="solid"/>
            <a:miter lim="800000"/>
            <a:tailEnd type="triangle"/>
          </a:ln>
          <a:effectLst/>
        </p:spPr>
      </p:cxnSp>
      <p:cxnSp>
        <p:nvCxnSpPr>
          <p:cNvPr id="36" name="Straight Arrow Connector 35">
            <a:extLst>
              <a:ext uri="{FF2B5EF4-FFF2-40B4-BE49-F238E27FC236}">
                <a16:creationId xmlns:a16="http://schemas.microsoft.com/office/drawing/2014/main" xmlns="" id="{65333729-ACF9-4BDA-B627-5D9AF1D6378B}"/>
              </a:ext>
            </a:extLst>
          </p:cNvPr>
          <p:cNvCxnSpPr/>
          <p:nvPr/>
        </p:nvCxnSpPr>
        <p:spPr>
          <a:xfrm flipV="1">
            <a:off x="9967850" y="1792661"/>
            <a:ext cx="1601" cy="438624"/>
          </a:xfrm>
          <a:prstGeom prst="straightConnector1">
            <a:avLst/>
          </a:prstGeom>
          <a:noFill/>
          <a:ln w="38100" cap="flat" cmpd="sng" algn="ctr">
            <a:solidFill>
              <a:sysClr val="window" lastClr="FFFFFF">
                <a:lumMod val="50000"/>
              </a:sysClr>
            </a:solidFill>
            <a:prstDash val="solid"/>
            <a:miter lim="800000"/>
            <a:headEnd type="triangle" w="med" len="med"/>
            <a:tailEnd type="triangle" w="med" len="med"/>
          </a:ln>
          <a:effectLst/>
        </p:spPr>
      </p:cxnSp>
      <p:cxnSp>
        <p:nvCxnSpPr>
          <p:cNvPr id="37" name="Straight Arrow Connector 36">
            <a:extLst>
              <a:ext uri="{FF2B5EF4-FFF2-40B4-BE49-F238E27FC236}">
                <a16:creationId xmlns:a16="http://schemas.microsoft.com/office/drawing/2014/main" xmlns="" id="{08FB4E81-8D12-44D5-8E2E-8E76B7F521A8}"/>
              </a:ext>
            </a:extLst>
          </p:cNvPr>
          <p:cNvCxnSpPr>
            <a:cxnSpLocks/>
          </p:cNvCxnSpPr>
          <p:nvPr/>
        </p:nvCxnSpPr>
        <p:spPr>
          <a:xfrm>
            <a:off x="10479257" y="3122418"/>
            <a:ext cx="546271" cy="0"/>
          </a:xfrm>
          <a:prstGeom prst="straightConnector1">
            <a:avLst/>
          </a:prstGeom>
          <a:noFill/>
          <a:ln w="38100" cap="flat" cmpd="sng" algn="ctr">
            <a:solidFill>
              <a:sysClr val="windowText" lastClr="000000"/>
            </a:solidFill>
            <a:prstDash val="solid"/>
            <a:miter lim="800000"/>
            <a:tailEnd type="triangle"/>
          </a:ln>
          <a:effectLst/>
        </p:spPr>
      </p:cxnSp>
      <p:sp>
        <p:nvSpPr>
          <p:cNvPr id="39" name="TextBox 38">
            <a:extLst>
              <a:ext uri="{FF2B5EF4-FFF2-40B4-BE49-F238E27FC236}">
                <a16:creationId xmlns:a16="http://schemas.microsoft.com/office/drawing/2014/main" xmlns="" id="{FD609A58-DED0-4D2E-B824-3F674CAB1E31}"/>
              </a:ext>
            </a:extLst>
          </p:cNvPr>
          <p:cNvSpPr txBox="1"/>
          <p:nvPr/>
        </p:nvSpPr>
        <p:spPr>
          <a:xfrm>
            <a:off x="4999125" y="2844129"/>
            <a:ext cx="895400"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Input</a:t>
            </a:r>
          </a:p>
          <a:p>
            <a:pPr algn="ctr" defTabSz="685800"/>
            <a:r>
              <a:rPr lang="en-US" sz="1400" b="1" dirty="0">
                <a:solidFill>
                  <a:prstClr val="black"/>
                </a:solidFill>
                <a:latin typeface="Calibri" panose="020F0502020204030204"/>
              </a:rPr>
              <a:t>Packet</a:t>
            </a:r>
          </a:p>
        </p:txBody>
      </p:sp>
      <p:sp>
        <p:nvSpPr>
          <p:cNvPr id="40" name="TextBox 39">
            <a:extLst>
              <a:ext uri="{FF2B5EF4-FFF2-40B4-BE49-F238E27FC236}">
                <a16:creationId xmlns:a16="http://schemas.microsoft.com/office/drawing/2014/main" xmlns="" id="{02B409D3-6CE1-477A-8575-C0D8C829257A}"/>
              </a:ext>
            </a:extLst>
          </p:cNvPr>
          <p:cNvSpPr txBox="1"/>
          <p:nvPr/>
        </p:nvSpPr>
        <p:spPr>
          <a:xfrm>
            <a:off x="10968677" y="2844128"/>
            <a:ext cx="957286"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Output</a:t>
            </a:r>
          </a:p>
          <a:p>
            <a:pPr algn="ctr" defTabSz="685800"/>
            <a:r>
              <a:rPr lang="en-US" sz="1400" b="1" dirty="0">
                <a:solidFill>
                  <a:prstClr val="black"/>
                </a:solidFill>
                <a:latin typeface="Calibri" panose="020F0502020204030204"/>
              </a:rPr>
              <a:t>Packet</a:t>
            </a:r>
          </a:p>
        </p:txBody>
      </p:sp>
      <p:sp>
        <p:nvSpPr>
          <p:cNvPr id="41" name="Cloud 40">
            <a:extLst>
              <a:ext uri="{FF2B5EF4-FFF2-40B4-BE49-F238E27FC236}">
                <a16:creationId xmlns:a16="http://schemas.microsoft.com/office/drawing/2014/main" xmlns="" id="{51CE03B1-6EA2-46BF-AE6E-9766B9115B86}"/>
              </a:ext>
            </a:extLst>
          </p:cNvPr>
          <p:cNvSpPr/>
          <p:nvPr/>
        </p:nvSpPr>
        <p:spPr>
          <a:xfrm>
            <a:off x="9126250" y="887240"/>
            <a:ext cx="1575760" cy="893693"/>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
                <a:cs typeface=""/>
              </a:rPr>
              <a:t>Scheduling / Shaping</a:t>
            </a:r>
          </a:p>
        </p:txBody>
      </p:sp>
      <p:sp>
        <p:nvSpPr>
          <p:cNvPr id="42" name="Rectangle 41">
            <a:extLst>
              <a:ext uri="{FF2B5EF4-FFF2-40B4-BE49-F238E27FC236}">
                <a16:creationId xmlns:a16="http://schemas.microsoft.com/office/drawing/2014/main" xmlns="" id="{2C373FA2-AE9B-4189-86F5-8A292E5CF52A}"/>
              </a:ext>
            </a:extLst>
          </p:cNvPr>
          <p:cNvSpPr/>
          <p:nvPr/>
        </p:nvSpPr>
        <p:spPr>
          <a:xfrm>
            <a:off x="9497689" y="4099086"/>
            <a:ext cx="826090" cy="318759"/>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
                <a:cs typeface=""/>
              </a:rPr>
              <a:t>State</a:t>
            </a:r>
          </a:p>
        </p:txBody>
      </p:sp>
      <p:cxnSp>
        <p:nvCxnSpPr>
          <p:cNvPr id="43" name="Curved Connector 135">
            <a:extLst>
              <a:ext uri="{FF2B5EF4-FFF2-40B4-BE49-F238E27FC236}">
                <a16:creationId xmlns:a16="http://schemas.microsoft.com/office/drawing/2014/main" xmlns="" id="{2897CCD5-2AEA-4B7B-A5F0-AEB134D99C53}"/>
              </a:ext>
            </a:extLst>
          </p:cNvPr>
          <p:cNvCxnSpPr>
            <a:cxnSpLocks/>
            <a:stCxn id="32" idx="1"/>
            <a:endCxn id="42" idx="1"/>
          </p:cNvCxnSpPr>
          <p:nvPr/>
        </p:nvCxnSpPr>
        <p:spPr>
          <a:xfrm rot="16200000" flipH="1">
            <a:off x="8257958" y="3018734"/>
            <a:ext cx="557959" cy="1921504"/>
          </a:xfrm>
          <a:prstGeom prst="curvedConnector2">
            <a:avLst/>
          </a:prstGeom>
          <a:noFill/>
          <a:ln w="28575" cap="flat" cmpd="sng" algn="ctr">
            <a:solidFill>
              <a:sysClr val="windowText" lastClr="000000"/>
            </a:solidFill>
            <a:prstDash val="dash"/>
            <a:miter lim="800000"/>
            <a:headEnd type="triangle" w="med" len="med"/>
            <a:tailEnd type="none" w="med" len="med"/>
          </a:ln>
          <a:effectLst/>
        </p:spPr>
      </p:cxnSp>
      <p:sp>
        <p:nvSpPr>
          <p:cNvPr id="44" name="TextBox 43">
            <a:extLst>
              <a:ext uri="{FF2B5EF4-FFF2-40B4-BE49-F238E27FC236}">
                <a16:creationId xmlns:a16="http://schemas.microsoft.com/office/drawing/2014/main" xmlns="" id="{3E3EC53A-A7C1-4B22-8889-07A03A330427}"/>
              </a:ext>
            </a:extLst>
          </p:cNvPr>
          <p:cNvSpPr txBox="1"/>
          <p:nvPr/>
        </p:nvSpPr>
        <p:spPr>
          <a:xfrm>
            <a:off x="7381185" y="4115115"/>
            <a:ext cx="1123086"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Extern</a:t>
            </a:r>
          </a:p>
          <a:p>
            <a:pPr algn="ctr" defTabSz="685800"/>
            <a:r>
              <a:rPr lang="en-US" sz="1400" b="1" dirty="0">
                <a:solidFill>
                  <a:prstClr val="black"/>
                </a:solidFill>
                <a:latin typeface="Calibri" panose="020F0502020204030204"/>
              </a:rPr>
              <a:t>interface</a:t>
            </a:r>
          </a:p>
        </p:txBody>
      </p:sp>
    </p:spTree>
    <p:extLst>
      <p:ext uri="{BB962C8B-B14F-4D97-AF65-F5344CB8AC3E}">
        <p14:creationId xmlns:p14="http://schemas.microsoft.com/office/powerpoint/2010/main" val="980470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Buffer</a:t>
            </a:r>
          </a:p>
        </p:txBody>
      </p:sp>
      <p:sp>
        <p:nvSpPr>
          <p:cNvPr id="3" name="Content Placeholder 2"/>
          <p:cNvSpPr>
            <a:spLocks noGrp="1"/>
          </p:cNvSpPr>
          <p:nvPr>
            <p:ph idx="1"/>
          </p:nvPr>
        </p:nvSpPr>
        <p:spPr>
          <a:xfrm>
            <a:off x="263140" y="1435880"/>
            <a:ext cx="4817559" cy="4759404"/>
          </a:xfrm>
        </p:spPr>
        <p:txBody>
          <a:bodyPr/>
          <a:lstStyle/>
          <a:p>
            <a:r>
              <a:rPr lang="en-US" dirty="0"/>
              <a:t>Memory space to store packets</a:t>
            </a:r>
          </a:p>
          <a:p>
            <a:r>
              <a:rPr lang="en-US" dirty="0"/>
              <a:t>Divided into queues to isolate traffic</a:t>
            </a:r>
          </a:p>
          <a:p>
            <a:r>
              <a:rPr lang="en-US" dirty="0"/>
              <a:t>Queue boundaries may be flexible</a:t>
            </a:r>
          </a:p>
          <a:p>
            <a:r>
              <a:rPr lang="en-US" dirty="0"/>
              <a:t>Packet order in </a:t>
            </a:r>
            <a:r>
              <a:rPr lang="en-US"/>
              <a:t>queue ≠ </a:t>
            </a:r>
            <a:r>
              <a:rPr lang="en-US" dirty="0"/>
              <a:t>scheduling order</a:t>
            </a:r>
          </a:p>
          <a:p>
            <a:r>
              <a:rPr lang="en-US" dirty="0"/>
              <a:t>Exchange packet descriptor and metadata with scheduling / shaping logic</a:t>
            </a:r>
          </a:p>
          <a:p>
            <a:r>
              <a:rPr lang="en-US" dirty="0"/>
              <a:t>State:</a:t>
            </a:r>
          </a:p>
          <a:p>
            <a:pPr lvl="1"/>
            <a:r>
              <a:rPr lang="en-US" dirty="0"/>
              <a:t>Size of each queue</a:t>
            </a:r>
          </a:p>
          <a:p>
            <a:pPr lvl="1"/>
            <a:r>
              <a:rPr lang="en-US" dirty="0"/>
              <a:t>Accessible to ingress logic (read only)</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12</a:t>
            </a:fld>
            <a:endParaRPr lang="en-US" dirty="0"/>
          </a:p>
        </p:txBody>
      </p:sp>
      <p:sp>
        <p:nvSpPr>
          <p:cNvPr id="33" name="Rectangle 32">
            <a:extLst>
              <a:ext uri="{FF2B5EF4-FFF2-40B4-BE49-F238E27FC236}">
                <a16:creationId xmlns:a16="http://schemas.microsoft.com/office/drawing/2014/main" xmlns="" id="{6D7A2DF9-7EFE-4011-8D34-D394A45E1A23}"/>
              </a:ext>
            </a:extLst>
          </p:cNvPr>
          <p:cNvSpPr/>
          <p:nvPr/>
        </p:nvSpPr>
        <p:spPr>
          <a:xfrm>
            <a:off x="10123863" y="3346809"/>
            <a:ext cx="311159" cy="385078"/>
          </a:xfrm>
          <a:prstGeom prst="rect">
            <a:avLst/>
          </a:prstGeom>
          <a:solidFill>
            <a:srgbClr val="92D050">
              <a:alpha val="70000"/>
            </a:srgbClr>
          </a:solidFill>
          <a:ln w="12700" cap="flat" cmpd="sng" algn="ctr">
            <a:solidFill>
              <a:srgbClr val="92D05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4" name="Rectangle 33">
            <a:extLst>
              <a:ext uri="{FF2B5EF4-FFF2-40B4-BE49-F238E27FC236}">
                <a16:creationId xmlns:a16="http://schemas.microsoft.com/office/drawing/2014/main" xmlns="" id="{6D0C739D-A2ED-43E2-96EE-BFD5A05CA5F4}"/>
              </a:ext>
            </a:extLst>
          </p:cNvPr>
          <p:cNvSpPr/>
          <p:nvPr/>
        </p:nvSpPr>
        <p:spPr>
          <a:xfrm>
            <a:off x="9825729" y="3710972"/>
            <a:ext cx="623510" cy="385078"/>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5" name="Rectangle 34">
            <a:extLst>
              <a:ext uri="{FF2B5EF4-FFF2-40B4-BE49-F238E27FC236}">
                <a16:creationId xmlns:a16="http://schemas.microsoft.com/office/drawing/2014/main" xmlns="" id="{8243E1C2-F049-4BB5-963B-F3519B7A3B6D}"/>
              </a:ext>
            </a:extLst>
          </p:cNvPr>
          <p:cNvSpPr/>
          <p:nvPr/>
        </p:nvSpPr>
        <p:spPr>
          <a:xfrm>
            <a:off x="10260575" y="2991658"/>
            <a:ext cx="184473" cy="355174"/>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6" name="Rectangle 35">
            <a:extLst>
              <a:ext uri="{FF2B5EF4-FFF2-40B4-BE49-F238E27FC236}">
                <a16:creationId xmlns:a16="http://schemas.microsoft.com/office/drawing/2014/main" xmlns="" id="{A75E144D-BB1D-4BE7-A720-7D1B3DAF3D26}"/>
              </a:ext>
            </a:extLst>
          </p:cNvPr>
          <p:cNvSpPr/>
          <p:nvPr/>
        </p:nvSpPr>
        <p:spPr>
          <a:xfrm>
            <a:off x="9505913" y="2232851"/>
            <a:ext cx="943326" cy="394355"/>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7" name="Rectangle 36">
            <a:extLst>
              <a:ext uri="{FF2B5EF4-FFF2-40B4-BE49-F238E27FC236}">
                <a16:creationId xmlns:a16="http://schemas.microsoft.com/office/drawing/2014/main" xmlns="" id="{37A460D6-B8FF-4EE0-9256-CB0F2037309D}"/>
              </a:ext>
            </a:extLst>
          </p:cNvPr>
          <p:cNvSpPr/>
          <p:nvPr/>
        </p:nvSpPr>
        <p:spPr>
          <a:xfrm>
            <a:off x="9367378" y="2233163"/>
            <a:ext cx="1090242" cy="1862887"/>
          </a:xfrm>
          <a:prstGeom prst="rect">
            <a:avLst/>
          </a:prstGeom>
          <a:noFill/>
          <a:ln w="381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8" name="TextBox 37">
            <a:extLst>
              <a:ext uri="{FF2B5EF4-FFF2-40B4-BE49-F238E27FC236}">
                <a16:creationId xmlns:a16="http://schemas.microsoft.com/office/drawing/2014/main" xmlns="" id="{0B840772-2D2F-42F1-B0E0-BD013132903C}"/>
              </a:ext>
            </a:extLst>
          </p:cNvPr>
          <p:cNvSpPr txBox="1"/>
          <p:nvPr/>
        </p:nvSpPr>
        <p:spPr>
          <a:xfrm>
            <a:off x="9562129" y="2274574"/>
            <a:ext cx="811441"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1</a:t>
            </a:r>
          </a:p>
        </p:txBody>
      </p:sp>
      <p:grpSp>
        <p:nvGrpSpPr>
          <p:cNvPr id="39" name="Group 38">
            <a:extLst>
              <a:ext uri="{FF2B5EF4-FFF2-40B4-BE49-F238E27FC236}">
                <a16:creationId xmlns:a16="http://schemas.microsoft.com/office/drawing/2014/main" xmlns="" id="{30CC7604-8917-41C8-87E6-AB74BBF2E798}"/>
              </a:ext>
            </a:extLst>
          </p:cNvPr>
          <p:cNvGrpSpPr/>
          <p:nvPr/>
        </p:nvGrpSpPr>
        <p:grpSpPr>
          <a:xfrm>
            <a:off x="9367378" y="2627518"/>
            <a:ext cx="1090242" cy="1074176"/>
            <a:chOff x="4179729" y="7302624"/>
            <a:chExt cx="1652765" cy="751537"/>
          </a:xfrm>
        </p:grpSpPr>
        <p:cxnSp>
          <p:nvCxnSpPr>
            <p:cNvPr id="40" name="Straight Connector 39">
              <a:extLst>
                <a:ext uri="{FF2B5EF4-FFF2-40B4-BE49-F238E27FC236}">
                  <a16:creationId xmlns:a16="http://schemas.microsoft.com/office/drawing/2014/main" xmlns="" id="{7F3B01C2-FA35-4289-AA22-9E5BC8851166}"/>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41" name="Straight Connector 40">
              <a:extLst>
                <a:ext uri="{FF2B5EF4-FFF2-40B4-BE49-F238E27FC236}">
                  <a16:creationId xmlns:a16="http://schemas.microsoft.com/office/drawing/2014/main" xmlns="" id="{EF9B0A79-3879-494D-98C7-14087C1D641C}"/>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42" name="Straight Connector 41">
              <a:extLst>
                <a:ext uri="{FF2B5EF4-FFF2-40B4-BE49-F238E27FC236}">
                  <a16:creationId xmlns:a16="http://schemas.microsoft.com/office/drawing/2014/main" xmlns="" id="{EF2284E8-6A32-4085-A345-86D8A1A12D3A}"/>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43" name="Straight Connector 42">
              <a:extLst>
                <a:ext uri="{FF2B5EF4-FFF2-40B4-BE49-F238E27FC236}">
                  <a16:creationId xmlns:a16="http://schemas.microsoft.com/office/drawing/2014/main" xmlns="" id="{61E49324-8670-4A32-AE80-EE788F3488F9}"/>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44" name="TextBox 43">
            <a:extLst>
              <a:ext uri="{FF2B5EF4-FFF2-40B4-BE49-F238E27FC236}">
                <a16:creationId xmlns:a16="http://schemas.microsoft.com/office/drawing/2014/main" xmlns="" id="{2544A6EF-74B9-47BD-B962-7A6061282C0D}"/>
              </a:ext>
            </a:extLst>
          </p:cNvPr>
          <p:cNvSpPr txBox="1"/>
          <p:nvPr/>
        </p:nvSpPr>
        <p:spPr>
          <a:xfrm>
            <a:off x="9524498" y="2990205"/>
            <a:ext cx="764953"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45" name="TextBox 44">
            <a:extLst>
              <a:ext uri="{FF2B5EF4-FFF2-40B4-BE49-F238E27FC236}">
                <a16:creationId xmlns:a16="http://schemas.microsoft.com/office/drawing/2014/main" xmlns="" id="{4C4FF95A-8D5C-47A2-A2F1-0083F6413040}"/>
              </a:ext>
            </a:extLst>
          </p:cNvPr>
          <p:cNvSpPr txBox="1"/>
          <p:nvPr/>
        </p:nvSpPr>
        <p:spPr>
          <a:xfrm>
            <a:off x="9530880" y="3729226"/>
            <a:ext cx="838691"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N</a:t>
            </a:r>
          </a:p>
        </p:txBody>
      </p:sp>
      <p:sp>
        <p:nvSpPr>
          <p:cNvPr id="46" name="TextBox 45">
            <a:extLst>
              <a:ext uri="{FF2B5EF4-FFF2-40B4-BE49-F238E27FC236}">
                <a16:creationId xmlns:a16="http://schemas.microsoft.com/office/drawing/2014/main" xmlns="" id="{AE31AC23-C52A-4F94-9CBB-0C57EC079B00}"/>
              </a:ext>
            </a:extLst>
          </p:cNvPr>
          <p:cNvSpPr txBox="1"/>
          <p:nvPr/>
        </p:nvSpPr>
        <p:spPr>
          <a:xfrm>
            <a:off x="9755373" y="2636289"/>
            <a:ext cx="409086"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 . .</a:t>
            </a:r>
          </a:p>
        </p:txBody>
      </p:sp>
      <p:sp>
        <p:nvSpPr>
          <p:cNvPr id="47" name="TextBox 46">
            <a:extLst>
              <a:ext uri="{FF2B5EF4-FFF2-40B4-BE49-F238E27FC236}">
                <a16:creationId xmlns:a16="http://schemas.microsoft.com/office/drawing/2014/main" xmlns="" id="{40D1B5FC-42F3-4A80-B4FE-8FD6E9F322B3}"/>
              </a:ext>
            </a:extLst>
          </p:cNvPr>
          <p:cNvSpPr txBox="1"/>
          <p:nvPr/>
        </p:nvSpPr>
        <p:spPr>
          <a:xfrm>
            <a:off x="9763306" y="3341510"/>
            <a:ext cx="409086"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 . .</a:t>
            </a:r>
          </a:p>
        </p:txBody>
      </p:sp>
      <p:sp>
        <p:nvSpPr>
          <p:cNvPr id="48" name="Cloud 47">
            <a:extLst>
              <a:ext uri="{FF2B5EF4-FFF2-40B4-BE49-F238E27FC236}">
                <a16:creationId xmlns:a16="http://schemas.microsoft.com/office/drawing/2014/main" xmlns="" id="{EDCCAB5D-A2A6-465D-9455-E3B681C10C27}"/>
              </a:ext>
            </a:extLst>
          </p:cNvPr>
          <p:cNvSpPr/>
          <p:nvPr/>
        </p:nvSpPr>
        <p:spPr>
          <a:xfrm>
            <a:off x="6304365" y="2586495"/>
            <a:ext cx="2543639" cy="1115199"/>
          </a:xfrm>
          <a:prstGeom prst="cloud">
            <a:avLst/>
          </a:prstGeom>
          <a:noFill/>
          <a:ln w="28575"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latin typeface="Calibri" panose="020F0502020204030204"/>
                <a:ea typeface=""/>
                <a:cs typeface=""/>
              </a:rPr>
              <a:t>Classification &amp; Policing &amp; Drop Policy</a:t>
            </a:r>
          </a:p>
        </p:txBody>
      </p:sp>
      <p:sp>
        <p:nvSpPr>
          <p:cNvPr id="49" name="TextBox 48">
            <a:extLst>
              <a:ext uri="{FF2B5EF4-FFF2-40B4-BE49-F238E27FC236}">
                <a16:creationId xmlns:a16="http://schemas.microsoft.com/office/drawing/2014/main" xmlns="" id="{A237E0A1-BC56-40C5-83E7-26252EEA2238}"/>
              </a:ext>
            </a:extLst>
          </p:cNvPr>
          <p:cNvSpPr txBox="1"/>
          <p:nvPr/>
        </p:nvSpPr>
        <p:spPr>
          <a:xfrm>
            <a:off x="9189083" y="4436143"/>
            <a:ext cx="1450094" cy="369332"/>
          </a:xfrm>
          <a:prstGeom prst="rect">
            <a:avLst/>
          </a:prstGeom>
          <a:noFill/>
        </p:spPr>
        <p:txBody>
          <a:bodyPr wrap="square" rtlCol="0">
            <a:spAutoFit/>
          </a:bodyPr>
          <a:lstStyle/>
          <a:p>
            <a:pPr defTabSz="685800"/>
            <a:r>
              <a:rPr lang="en-US" b="1" dirty="0">
                <a:solidFill>
                  <a:srgbClr val="FF0000"/>
                </a:solidFill>
                <a:latin typeface="Calibri" panose="020F0502020204030204"/>
              </a:rPr>
              <a:t>Packet Buffer</a:t>
            </a:r>
          </a:p>
        </p:txBody>
      </p:sp>
      <p:cxnSp>
        <p:nvCxnSpPr>
          <p:cNvPr id="50" name="Straight Arrow Connector 49">
            <a:extLst>
              <a:ext uri="{FF2B5EF4-FFF2-40B4-BE49-F238E27FC236}">
                <a16:creationId xmlns:a16="http://schemas.microsoft.com/office/drawing/2014/main" xmlns="" id="{EF6CC4CA-744F-43D3-B40C-53B9EF2CEDBF}"/>
              </a:ext>
            </a:extLst>
          </p:cNvPr>
          <p:cNvCxnSpPr/>
          <p:nvPr/>
        </p:nvCxnSpPr>
        <p:spPr>
          <a:xfrm>
            <a:off x="5758419" y="3136457"/>
            <a:ext cx="546658" cy="1"/>
          </a:xfrm>
          <a:prstGeom prst="straightConnector1">
            <a:avLst/>
          </a:prstGeom>
          <a:noFill/>
          <a:ln w="38100" cap="flat" cmpd="sng" algn="ctr">
            <a:solidFill>
              <a:sysClr val="window" lastClr="FFFFFF">
                <a:lumMod val="50000"/>
              </a:sysClr>
            </a:solidFill>
            <a:prstDash val="solid"/>
            <a:miter lim="800000"/>
            <a:tailEnd type="triangle"/>
          </a:ln>
          <a:effectLst/>
        </p:spPr>
      </p:cxnSp>
      <p:cxnSp>
        <p:nvCxnSpPr>
          <p:cNvPr id="51" name="Straight Arrow Connector 50">
            <a:extLst>
              <a:ext uri="{FF2B5EF4-FFF2-40B4-BE49-F238E27FC236}">
                <a16:creationId xmlns:a16="http://schemas.microsoft.com/office/drawing/2014/main" xmlns="" id="{40AD7281-BF91-44C1-9042-12A08A354F53}"/>
              </a:ext>
            </a:extLst>
          </p:cNvPr>
          <p:cNvCxnSpPr/>
          <p:nvPr/>
        </p:nvCxnSpPr>
        <p:spPr>
          <a:xfrm flipV="1">
            <a:off x="8842597" y="3136458"/>
            <a:ext cx="515195" cy="1"/>
          </a:xfrm>
          <a:prstGeom prst="straightConnector1">
            <a:avLst/>
          </a:prstGeom>
          <a:noFill/>
          <a:ln w="38100" cap="flat" cmpd="sng" algn="ctr">
            <a:solidFill>
              <a:sysClr val="window" lastClr="FFFFFF">
                <a:lumMod val="50000"/>
              </a:sysClr>
            </a:solidFill>
            <a:prstDash val="solid"/>
            <a:miter lim="800000"/>
            <a:tailEnd type="triangle"/>
          </a:ln>
          <a:effectLst/>
        </p:spPr>
      </p:cxnSp>
      <p:cxnSp>
        <p:nvCxnSpPr>
          <p:cNvPr id="52" name="Straight Arrow Connector 51">
            <a:extLst>
              <a:ext uri="{FF2B5EF4-FFF2-40B4-BE49-F238E27FC236}">
                <a16:creationId xmlns:a16="http://schemas.microsoft.com/office/drawing/2014/main" xmlns="" id="{0FECA69E-8386-4A11-A902-E6C4847C80CE}"/>
              </a:ext>
            </a:extLst>
          </p:cNvPr>
          <p:cNvCxnSpPr/>
          <p:nvPr/>
        </p:nvCxnSpPr>
        <p:spPr>
          <a:xfrm flipV="1">
            <a:off x="9967850" y="1792661"/>
            <a:ext cx="1601" cy="438624"/>
          </a:xfrm>
          <a:prstGeom prst="straightConnector1">
            <a:avLst/>
          </a:prstGeom>
          <a:noFill/>
          <a:ln w="38100" cap="flat" cmpd="sng" algn="ctr">
            <a:solidFill>
              <a:sysClr val="window" lastClr="FFFFFF">
                <a:lumMod val="50000"/>
              </a:sysClr>
            </a:solidFill>
            <a:prstDash val="solid"/>
            <a:miter lim="800000"/>
            <a:headEnd type="triangle" w="med" len="med"/>
            <a:tailEnd type="triangle" w="med" len="med"/>
          </a:ln>
          <a:effectLst/>
        </p:spPr>
      </p:cxnSp>
      <p:cxnSp>
        <p:nvCxnSpPr>
          <p:cNvPr id="53" name="Straight Arrow Connector 52">
            <a:extLst>
              <a:ext uri="{FF2B5EF4-FFF2-40B4-BE49-F238E27FC236}">
                <a16:creationId xmlns:a16="http://schemas.microsoft.com/office/drawing/2014/main" xmlns="" id="{E9AF50B9-B507-40A5-A13F-2317DA001D74}"/>
              </a:ext>
            </a:extLst>
          </p:cNvPr>
          <p:cNvCxnSpPr>
            <a:cxnSpLocks/>
          </p:cNvCxnSpPr>
          <p:nvPr/>
        </p:nvCxnSpPr>
        <p:spPr>
          <a:xfrm>
            <a:off x="10479257" y="3122418"/>
            <a:ext cx="546271" cy="0"/>
          </a:xfrm>
          <a:prstGeom prst="straightConnector1">
            <a:avLst/>
          </a:prstGeom>
          <a:noFill/>
          <a:ln w="38100" cap="flat" cmpd="sng" algn="ctr">
            <a:solidFill>
              <a:sysClr val="windowText" lastClr="000000"/>
            </a:solidFill>
            <a:prstDash val="solid"/>
            <a:miter lim="800000"/>
            <a:tailEnd type="triangle"/>
          </a:ln>
          <a:effectLst/>
        </p:spPr>
      </p:cxnSp>
      <p:sp>
        <p:nvSpPr>
          <p:cNvPr id="54" name="TextBox 53">
            <a:extLst>
              <a:ext uri="{FF2B5EF4-FFF2-40B4-BE49-F238E27FC236}">
                <a16:creationId xmlns:a16="http://schemas.microsoft.com/office/drawing/2014/main" xmlns="" id="{60B893B3-40CC-40BD-A43A-FB61F6C2D070}"/>
              </a:ext>
            </a:extLst>
          </p:cNvPr>
          <p:cNvSpPr txBox="1"/>
          <p:nvPr/>
        </p:nvSpPr>
        <p:spPr>
          <a:xfrm>
            <a:off x="4999125" y="2844129"/>
            <a:ext cx="895400"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Input</a:t>
            </a:r>
          </a:p>
          <a:p>
            <a:pPr algn="ctr" defTabSz="685800"/>
            <a:r>
              <a:rPr lang="en-US" sz="1400" b="1" dirty="0">
                <a:solidFill>
                  <a:prstClr val="black"/>
                </a:solidFill>
                <a:latin typeface="Calibri" panose="020F0502020204030204"/>
              </a:rPr>
              <a:t>Packet</a:t>
            </a:r>
          </a:p>
        </p:txBody>
      </p:sp>
      <p:sp>
        <p:nvSpPr>
          <p:cNvPr id="55" name="TextBox 54">
            <a:extLst>
              <a:ext uri="{FF2B5EF4-FFF2-40B4-BE49-F238E27FC236}">
                <a16:creationId xmlns:a16="http://schemas.microsoft.com/office/drawing/2014/main" xmlns="" id="{B193DEC2-D5E0-4023-B4F2-F0137851CA01}"/>
              </a:ext>
            </a:extLst>
          </p:cNvPr>
          <p:cNvSpPr txBox="1"/>
          <p:nvPr/>
        </p:nvSpPr>
        <p:spPr>
          <a:xfrm>
            <a:off x="10968677" y="2844128"/>
            <a:ext cx="957286"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Output</a:t>
            </a:r>
          </a:p>
          <a:p>
            <a:pPr algn="ctr" defTabSz="685800"/>
            <a:r>
              <a:rPr lang="en-US" sz="1400" b="1" dirty="0">
                <a:solidFill>
                  <a:prstClr val="black"/>
                </a:solidFill>
                <a:latin typeface="Calibri" panose="020F0502020204030204"/>
              </a:rPr>
              <a:t>Packet</a:t>
            </a:r>
          </a:p>
        </p:txBody>
      </p:sp>
      <p:sp>
        <p:nvSpPr>
          <p:cNvPr id="56" name="Cloud 55">
            <a:extLst>
              <a:ext uri="{FF2B5EF4-FFF2-40B4-BE49-F238E27FC236}">
                <a16:creationId xmlns:a16="http://schemas.microsoft.com/office/drawing/2014/main" xmlns="" id="{C38AF92B-D788-47F4-933F-68FBD201B154}"/>
              </a:ext>
            </a:extLst>
          </p:cNvPr>
          <p:cNvSpPr/>
          <p:nvPr/>
        </p:nvSpPr>
        <p:spPr>
          <a:xfrm>
            <a:off x="9126250" y="887240"/>
            <a:ext cx="1575760" cy="893693"/>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
                <a:cs typeface=""/>
              </a:rPr>
              <a:t>Scheduling / Shaping</a:t>
            </a:r>
          </a:p>
        </p:txBody>
      </p:sp>
      <p:sp>
        <p:nvSpPr>
          <p:cNvPr id="57" name="Rectangle 56">
            <a:extLst>
              <a:ext uri="{FF2B5EF4-FFF2-40B4-BE49-F238E27FC236}">
                <a16:creationId xmlns:a16="http://schemas.microsoft.com/office/drawing/2014/main" xmlns="" id="{172876E8-97C7-4F0F-B01A-34544D727CF2}"/>
              </a:ext>
            </a:extLst>
          </p:cNvPr>
          <p:cNvSpPr/>
          <p:nvPr/>
        </p:nvSpPr>
        <p:spPr>
          <a:xfrm>
            <a:off x="9497689" y="4099086"/>
            <a:ext cx="826090" cy="318759"/>
          </a:xfrm>
          <a:prstGeom prst="rect">
            <a:avLst/>
          </a:prstGeom>
          <a:noFill/>
          <a:ln w="31750" cap="flat" cmpd="sng" algn="ctr">
            <a:solidFill>
              <a:srgbClr val="FF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
                <a:cs typeface=""/>
              </a:rPr>
              <a:t>State</a:t>
            </a:r>
          </a:p>
        </p:txBody>
      </p:sp>
      <p:cxnSp>
        <p:nvCxnSpPr>
          <p:cNvPr id="58" name="Curved Connector 135">
            <a:extLst>
              <a:ext uri="{FF2B5EF4-FFF2-40B4-BE49-F238E27FC236}">
                <a16:creationId xmlns:a16="http://schemas.microsoft.com/office/drawing/2014/main" xmlns="" id="{C97D816F-DE53-426E-A99C-3455DDF44B20}"/>
              </a:ext>
            </a:extLst>
          </p:cNvPr>
          <p:cNvCxnSpPr>
            <a:cxnSpLocks/>
            <a:stCxn id="48" idx="1"/>
            <a:endCxn id="57" idx="1"/>
          </p:cNvCxnSpPr>
          <p:nvPr/>
        </p:nvCxnSpPr>
        <p:spPr>
          <a:xfrm rot="16200000" flipH="1">
            <a:off x="8257958" y="3018734"/>
            <a:ext cx="557959" cy="1921504"/>
          </a:xfrm>
          <a:prstGeom prst="curvedConnector2">
            <a:avLst/>
          </a:prstGeom>
          <a:noFill/>
          <a:ln w="28575" cap="flat" cmpd="sng" algn="ctr">
            <a:solidFill>
              <a:sysClr val="windowText" lastClr="000000"/>
            </a:solidFill>
            <a:prstDash val="dash"/>
            <a:miter lim="800000"/>
            <a:headEnd type="triangle" w="med" len="med"/>
            <a:tailEnd type="none" w="med" len="med"/>
          </a:ln>
          <a:effectLst/>
        </p:spPr>
      </p:cxnSp>
      <p:sp>
        <p:nvSpPr>
          <p:cNvPr id="59" name="TextBox 58">
            <a:extLst>
              <a:ext uri="{FF2B5EF4-FFF2-40B4-BE49-F238E27FC236}">
                <a16:creationId xmlns:a16="http://schemas.microsoft.com/office/drawing/2014/main" xmlns="" id="{8E865BA7-0E97-49FD-A3A3-9CB05818A9AC}"/>
              </a:ext>
            </a:extLst>
          </p:cNvPr>
          <p:cNvSpPr txBox="1"/>
          <p:nvPr/>
        </p:nvSpPr>
        <p:spPr>
          <a:xfrm>
            <a:off x="7381185" y="4115115"/>
            <a:ext cx="1123086"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Extern</a:t>
            </a:r>
          </a:p>
          <a:p>
            <a:pPr algn="ctr" defTabSz="685800"/>
            <a:r>
              <a:rPr lang="en-US" sz="1400" b="1" dirty="0">
                <a:solidFill>
                  <a:prstClr val="black"/>
                </a:solidFill>
                <a:latin typeface="Calibri" panose="020F0502020204030204"/>
              </a:rPr>
              <a:t>interface</a:t>
            </a:r>
          </a:p>
        </p:txBody>
      </p:sp>
    </p:spTree>
    <p:extLst>
      <p:ext uri="{BB962C8B-B14F-4D97-AF65-F5344CB8AC3E}">
        <p14:creationId xmlns:p14="http://schemas.microsoft.com/office/powerpoint/2010/main" val="1194719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8D796-87A5-429F-8842-5D2EEE53E428}"/>
              </a:ext>
            </a:extLst>
          </p:cNvPr>
          <p:cNvSpPr>
            <a:spLocks noGrp="1"/>
          </p:cNvSpPr>
          <p:nvPr>
            <p:ph type="title"/>
          </p:nvPr>
        </p:nvSpPr>
        <p:spPr/>
        <p:txBody>
          <a:bodyPr/>
          <a:lstStyle/>
          <a:p>
            <a:r>
              <a:rPr lang="en-US" dirty="0"/>
              <a:t>The Push-In-First-Out (PIFO) Model [1]</a:t>
            </a:r>
          </a:p>
        </p:txBody>
      </p:sp>
      <p:sp>
        <p:nvSpPr>
          <p:cNvPr id="3" name="Content Placeholder 2">
            <a:extLst>
              <a:ext uri="{FF2B5EF4-FFF2-40B4-BE49-F238E27FC236}">
                <a16:creationId xmlns:a16="http://schemas.microsoft.com/office/drawing/2014/main" xmlns="" id="{FBC62E0C-5272-4E4B-BCAD-14751E7AE2DE}"/>
              </a:ext>
            </a:extLst>
          </p:cNvPr>
          <p:cNvSpPr>
            <a:spLocks noGrp="1"/>
          </p:cNvSpPr>
          <p:nvPr>
            <p:ph idx="1"/>
          </p:nvPr>
        </p:nvSpPr>
        <p:spPr>
          <a:xfrm>
            <a:off x="647700" y="1304264"/>
            <a:ext cx="10515600" cy="5257451"/>
          </a:xfrm>
        </p:spPr>
        <p:txBody>
          <a:bodyPr/>
          <a:lstStyle/>
          <a:p>
            <a:r>
              <a:rPr lang="en-US" dirty="0"/>
              <a:t>What is a PIFO?</a:t>
            </a:r>
          </a:p>
          <a:p>
            <a:endParaRPr lang="en-US" dirty="0"/>
          </a:p>
          <a:p>
            <a:endParaRPr lang="en-US" dirty="0"/>
          </a:p>
          <a:p>
            <a:r>
              <a:rPr lang="en-US" dirty="0"/>
              <a:t>Why is the PIFO a good model?</a:t>
            </a:r>
          </a:p>
          <a:p>
            <a:pPr lvl="1"/>
            <a:r>
              <a:rPr lang="en-US" dirty="0"/>
              <a:t>Scheduling decision made at time of enqueue </a:t>
            </a:r>
            <a:r>
              <a:rPr lang="en-US" dirty="0">
                <a:sym typeface="Wingdings" panose="05000000000000000000" pitchFamily="2" charset="2"/>
              </a:rPr>
              <a:t> helps relax timing constraints  leads to efficient implementation</a:t>
            </a:r>
          </a:p>
          <a:p>
            <a:pPr lvl="1"/>
            <a:r>
              <a:rPr lang="en-US" dirty="0">
                <a:sym typeface="Wingdings" panose="05000000000000000000" pitchFamily="2" charset="2"/>
              </a:rPr>
              <a:t>Clear separation b/w fixed and programmable logic</a:t>
            </a:r>
            <a:endParaRPr lang="en-US" dirty="0"/>
          </a:p>
          <a:p>
            <a:r>
              <a:rPr lang="en-US" dirty="0"/>
              <a:t>Can implement existing algorithms:</a:t>
            </a:r>
          </a:p>
          <a:p>
            <a:pPr lvl="1"/>
            <a:r>
              <a:rPr lang="en-US" dirty="0">
                <a:solidFill>
                  <a:srgbClr val="FF0000"/>
                </a:solidFill>
              </a:rPr>
              <a:t>Start Time Fair Queueing (STFQ)</a:t>
            </a:r>
            <a:r>
              <a:rPr lang="en-US" dirty="0"/>
              <a:t>, Least Slack-Time First (LSTF), Stop-and-Go Queueing, </a:t>
            </a:r>
            <a:r>
              <a:rPr lang="en-US" dirty="0">
                <a:solidFill>
                  <a:srgbClr val="FF0000"/>
                </a:solidFill>
              </a:rPr>
              <a:t>Minimum rate guarantees</a:t>
            </a:r>
            <a:r>
              <a:rPr lang="en-US" dirty="0"/>
              <a:t>, </a:t>
            </a:r>
            <a:r>
              <a:rPr lang="en-US" dirty="0">
                <a:solidFill>
                  <a:srgbClr val="FF0000"/>
                </a:solidFill>
              </a:rPr>
              <a:t>fine grained priority scheduling</a:t>
            </a:r>
            <a:r>
              <a:rPr lang="en-US" dirty="0"/>
              <a:t>, Service-Curved Earliest Deadline First (SC-EDF), Rate-Controlled Service Disciplines (RCSD)</a:t>
            </a:r>
          </a:p>
          <a:p>
            <a:pPr lvl="1"/>
            <a:r>
              <a:rPr lang="en-US" dirty="0">
                <a:solidFill>
                  <a:srgbClr val="FF0000"/>
                </a:solidFill>
              </a:rPr>
              <a:t>Token bucket rate limiting</a:t>
            </a:r>
          </a:p>
          <a:p>
            <a:r>
              <a:rPr lang="en-US" dirty="0"/>
              <a:t>Can implement new algorithms</a:t>
            </a:r>
          </a:p>
          <a:p>
            <a:endParaRPr lang="en-US" dirty="0"/>
          </a:p>
        </p:txBody>
      </p:sp>
      <p:sp>
        <p:nvSpPr>
          <p:cNvPr id="4" name="Slide Number Placeholder 3">
            <a:extLst>
              <a:ext uri="{FF2B5EF4-FFF2-40B4-BE49-F238E27FC236}">
                <a16:creationId xmlns:a16="http://schemas.microsoft.com/office/drawing/2014/main" xmlns="" id="{DBB334D6-88DD-40FE-BC07-86C992A9A4B0}"/>
              </a:ext>
            </a:extLst>
          </p:cNvPr>
          <p:cNvSpPr>
            <a:spLocks noGrp="1"/>
          </p:cNvSpPr>
          <p:nvPr>
            <p:ph type="sldNum" sz="quarter" idx="10"/>
          </p:nvPr>
        </p:nvSpPr>
        <p:spPr/>
        <p:txBody>
          <a:bodyPr/>
          <a:lstStyle/>
          <a:p>
            <a:r>
              <a:rPr lang="en-US"/>
              <a:t>&gt;&gt; </a:t>
            </a:r>
            <a:fld id="{626C978B-826E-438C-909A-E9C381D3FF04}" type="slidenum">
              <a:rPr lang="en-US" smtClean="0"/>
              <a:pPr/>
              <a:t>13</a:t>
            </a:fld>
            <a:endParaRPr lang="en-US" dirty="0"/>
          </a:p>
        </p:txBody>
      </p:sp>
      <p:grpSp>
        <p:nvGrpSpPr>
          <p:cNvPr id="5" name="Group 4">
            <a:extLst>
              <a:ext uri="{FF2B5EF4-FFF2-40B4-BE49-F238E27FC236}">
                <a16:creationId xmlns:a16="http://schemas.microsoft.com/office/drawing/2014/main" xmlns="" id="{F8206D9F-F85A-476A-9FBF-2801ACEF5DFF}"/>
              </a:ext>
            </a:extLst>
          </p:cNvPr>
          <p:cNvGrpSpPr/>
          <p:nvPr/>
        </p:nvGrpSpPr>
        <p:grpSpPr>
          <a:xfrm>
            <a:off x="1680686" y="862527"/>
            <a:ext cx="7273038" cy="1955296"/>
            <a:chOff x="1680686" y="418389"/>
            <a:chExt cx="7273038" cy="1955296"/>
          </a:xfrm>
        </p:grpSpPr>
        <p:grpSp>
          <p:nvGrpSpPr>
            <p:cNvPr id="9" name="Group 8">
              <a:extLst>
                <a:ext uri="{FF2B5EF4-FFF2-40B4-BE49-F238E27FC236}">
                  <a16:creationId xmlns:a16="http://schemas.microsoft.com/office/drawing/2014/main" xmlns="" id="{D0D6108C-DC2F-4ECC-BDD7-7E4E012EB721}"/>
                </a:ext>
              </a:extLst>
            </p:cNvPr>
            <p:cNvGrpSpPr/>
            <p:nvPr/>
          </p:nvGrpSpPr>
          <p:grpSpPr>
            <a:xfrm>
              <a:off x="5957932" y="1480773"/>
              <a:ext cx="1870640" cy="504344"/>
              <a:chOff x="3469788" y="1021896"/>
              <a:chExt cx="1870640" cy="504344"/>
            </a:xfrm>
          </p:grpSpPr>
          <p:sp>
            <p:nvSpPr>
              <p:cNvPr id="22" name="Rectangle 21">
                <a:extLst>
                  <a:ext uri="{FF2B5EF4-FFF2-40B4-BE49-F238E27FC236}">
                    <a16:creationId xmlns:a16="http://schemas.microsoft.com/office/drawing/2014/main" xmlns="" id="{618B5543-6AAB-4488-BC46-06EB08915A8F}"/>
                  </a:ext>
                </a:extLst>
              </p:cNvPr>
              <p:cNvSpPr/>
              <p:nvPr/>
            </p:nvSpPr>
            <p:spPr>
              <a:xfrm>
                <a:off x="4129229" y="1036503"/>
                <a:ext cx="231033" cy="489737"/>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3" name="Rectangle 22">
                <a:extLst>
                  <a:ext uri="{FF2B5EF4-FFF2-40B4-BE49-F238E27FC236}">
                    <a16:creationId xmlns:a16="http://schemas.microsoft.com/office/drawing/2014/main" xmlns="" id="{5CE98B0B-81CD-4A88-B73D-0BDE1881CF83}"/>
                  </a:ext>
                </a:extLst>
              </p:cNvPr>
              <p:cNvSpPr/>
              <p:nvPr/>
            </p:nvSpPr>
            <p:spPr>
              <a:xfrm>
                <a:off x="4360262" y="1021897"/>
                <a:ext cx="224700" cy="495400"/>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4" name="Rectangle 23">
                <a:extLst>
                  <a:ext uri="{FF2B5EF4-FFF2-40B4-BE49-F238E27FC236}">
                    <a16:creationId xmlns:a16="http://schemas.microsoft.com/office/drawing/2014/main" xmlns="" id="{00697409-F1F5-4E8F-ABD5-7E6852CA3ECD}"/>
                  </a:ext>
                </a:extLst>
              </p:cNvPr>
              <p:cNvSpPr/>
              <p:nvPr/>
            </p:nvSpPr>
            <p:spPr>
              <a:xfrm>
                <a:off x="4840939" y="1038911"/>
                <a:ext cx="229502" cy="470313"/>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5" name="Rectangle 24">
                <a:extLst>
                  <a:ext uri="{FF2B5EF4-FFF2-40B4-BE49-F238E27FC236}">
                    <a16:creationId xmlns:a16="http://schemas.microsoft.com/office/drawing/2014/main" xmlns="" id="{4CA62AAE-D2C9-4DF4-B3D6-8A7F711ED471}"/>
                  </a:ext>
                </a:extLst>
              </p:cNvPr>
              <p:cNvSpPr/>
              <p:nvPr/>
            </p:nvSpPr>
            <p:spPr>
              <a:xfrm>
                <a:off x="5095535" y="1027626"/>
                <a:ext cx="210600" cy="498614"/>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6" name="Rectangle 25">
                <a:extLst>
                  <a:ext uri="{FF2B5EF4-FFF2-40B4-BE49-F238E27FC236}">
                    <a16:creationId xmlns:a16="http://schemas.microsoft.com/office/drawing/2014/main" xmlns="" id="{268FD2C9-E0A6-434A-B12E-A59A4CBFF358}"/>
                  </a:ext>
                </a:extLst>
              </p:cNvPr>
              <p:cNvSpPr/>
              <p:nvPr/>
            </p:nvSpPr>
            <p:spPr>
              <a:xfrm>
                <a:off x="4612825" y="1021896"/>
                <a:ext cx="214183" cy="504344"/>
              </a:xfrm>
              <a:prstGeom prst="rect">
                <a:avLst/>
              </a:prstGeom>
              <a:solidFill>
                <a:srgbClr val="70AD47">
                  <a:alpha val="70000"/>
                </a:srgbClr>
              </a:solidFill>
              <a:ln w="12700" cap="flat" cmpd="sng" algn="ctr">
                <a:solidFill>
                  <a:srgbClr val="70AD47"/>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27" name="Group 26">
                <a:extLst>
                  <a:ext uri="{FF2B5EF4-FFF2-40B4-BE49-F238E27FC236}">
                    <a16:creationId xmlns:a16="http://schemas.microsoft.com/office/drawing/2014/main" xmlns="" id="{62989D30-CA53-48FE-B828-B0BEF2B0DAE9}"/>
                  </a:ext>
                </a:extLst>
              </p:cNvPr>
              <p:cNvGrpSpPr/>
              <p:nvPr/>
            </p:nvGrpSpPr>
            <p:grpSpPr>
              <a:xfrm>
                <a:off x="3469788" y="1024217"/>
                <a:ext cx="1855247" cy="502023"/>
                <a:chOff x="2720488" y="1367117"/>
                <a:chExt cx="1855247" cy="502023"/>
              </a:xfrm>
            </p:grpSpPr>
            <p:sp>
              <p:nvSpPr>
                <p:cNvPr id="33" name="Rectangle 32">
                  <a:extLst>
                    <a:ext uri="{FF2B5EF4-FFF2-40B4-BE49-F238E27FC236}">
                      <a16:creationId xmlns:a16="http://schemas.microsoft.com/office/drawing/2014/main" xmlns="" id="{16863DA9-AFFA-4E42-BEA3-CF3EF1A78570}"/>
                    </a:ext>
                  </a:extLst>
                </p:cNvPr>
                <p:cNvSpPr/>
                <p:nvPr/>
              </p:nvSpPr>
              <p:spPr>
                <a:xfrm>
                  <a:off x="4333688"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4" name="Rectangle 33">
                  <a:extLst>
                    <a:ext uri="{FF2B5EF4-FFF2-40B4-BE49-F238E27FC236}">
                      <a16:creationId xmlns:a16="http://schemas.microsoft.com/office/drawing/2014/main" xmlns="" id="{11B612C7-AA9A-4B98-924C-4B4C07A9750B}"/>
                    </a:ext>
                  </a:extLst>
                </p:cNvPr>
                <p:cNvSpPr/>
                <p:nvPr/>
              </p:nvSpPr>
              <p:spPr>
                <a:xfrm>
                  <a:off x="4091641"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5" name="Rectangle 34">
                  <a:extLst>
                    <a:ext uri="{FF2B5EF4-FFF2-40B4-BE49-F238E27FC236}">
                      <a16:creationId xmlns:a16="http://schemas.microsoft.com/office/drawing/2014/main" xmlns="" id="{124BAFF6-C253-4266-A057-4C6C0FB1F2EF}"/>
                    </a:ext>
                  </a:extLst>
                </p:cNvPr>
                <p:cNvSpPr/>
                <p:nvPr/>
              </p:nvSpPr>
              <p:spPr>
                <a:xfrm>
                  <a:off x="3849594"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6" name="Rectangle 35">
                  <a:extLst>
                    <a:ext uri="{FF2B5EF4-FFF2-40B4-BE49-F238E27FC236}">
                      <a16:creationId xmlns:a16="http://schemas.microsoft.com/office/drawing/2014/main" xmlns="" id="{4080B4B5-951B-47B3-B177-1596EC4715D6}"/>
                    </a:ext>
                  </a:extLst>
                </p:cNvPr>
                <p:cNvSpPr/>
                <p:nvPr/>
              </p:nvSpPr>
              <p:spPr>
                <a:xfrm>
                  <a:off x="3607547"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7" name="Rectangle 36">
                  <a:extLst>
                    <a:ext uri="{FF2B5EF4-FFF2-40B4-BE49-F238E27FC236}">
                      <a16:creationId xmlns:a16="http://schemas.microsoft.com/office/drawing/2014/main" xmlns="" id="{280C4434-D9B1-4720-824A-535C4903F986}"/>
                    </a:ext>
                  </a:extLst>
                </p:cNvPr>
                <p:cNvSpPr/>
                <p:nvPr/>
              </p:nvSpPr>
              <p:spPr>
                <a:xfrm>
                  <a:off x="3365500"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38" name="Straight Connector 37">
                  <a:extLst>
                    <a:ext uri="{FF2B5EF4-FFF2-40B4-BE49-F238E27FC236}">
                      <a16:creationId xmlns:a16="http://schemas.microsoft.com/office/drawing/2014/main" xmlns="" id="{00CB3563-B685-4B2E-90F2-6AC7C23252A9}"/>
                    </a:ext>
                  </a:extLst>
                </p:cNvPr>
                <p:cNvCxnSpPr/>
                <p:nvPr/>
              </p:nvCxnSpPr>
              <p:spPr>
                <a:xfrm flipH="1">
                  <a:off x="2720488" y="1367117"/>
                  <a:ext cx="645012" cy="0"/>
                </a:xfrm>
                <a:prstGeom prst="line">
                  <a:avLst/>
                </a:prstGeom>
                <a:noFill/>
                <a:ln w="38100" cap="flat" cmpd="sng" algn="ctr">
                  <a:solidFill>
                    <a:sysClr val="windowText" lastClr="000000"/>
                  </a:solidFill>
                  <a:prstDash val="solid"/>
                  <a:miter lim="800000"/>
                </a:ln>
                <a:effectLst/>
              </p:spPr>
            </p:cxnSp>
            <p:cxnSp>
              <p:nvCxnSpPr>
                <p:cNvPr id="39" name="Straight Connector 38">
                  <a:extLst>
                    <a:ext uri="{FF2B5EF4-FFF2-40B4-BE49-F238E27FC236}">
                      <a16:creationId xmlns:a16="http://schemas.microsoft.com/office/drawing/2014/main" xmlns="" id="{F1394F72-891D-41F0-8B77-DA568FFA7338}"/>
                    </a:ext>
                  </a:extLst>
                </p:cNvPr>
                <p:cNvCxnSpPr/>
                <p:nvPr/>
              </p:nvCxnSpPr>
              <p:spPr>
                <a:xfrm flipH="1">
                  <a:off x="2720488" y="1869140"/>
                  <a:ext cx="645012" cy="0"/>
                </a:xfrm>
                <a:prstGeom prst="line">
                  <a:avLst/>
                </a:prstGeom>
                <a:noFill/>
                <a:ln w="38100" cap="flat" cmpd="sng" algn="ctr">
                  <a:solidFill>
                    <a:sysClr val="windowText" lastClr="000000"/>
                  </a:solidFill>
                  <a:prstDash val="solid"/>
                  <a:miter lim="800000"/>
                </a:ln>
                <a:effectLst/>
              </p:spPr>
            </p:cxnSp>
          </p:grpSp>
          <p:sp>
            <p:nvSpPr>
              <p:cNvPr id="28" name="TextBox 27">
                <a:extLst>
                  <a:ext uri="{FF2B5EF4-FFF2-40B4-BE49-F238E27FC236}">
                    <a16:creationId xmlns:a16="http://schemas.microsoft.com/office/drawing/2014/main" xmlns="" id="{D910929A-AC88-40DD-B6DC-D2BCFD6AF928}"/>
                  </a:ext>
                </a:extLst>
              </p:cNvPr>
              <p:cNvSpPr txBox="1"/>
              <p:nvPr/>
            </p:nvSpPr>
            <p:spPr>
              <a:xfrm>
                <a:off x="5067596" y="112950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0</a:t>
                </a:r>
              </a:p>
            </p:txBody>
          </p:sp>
          <p:sp>
            <p:nvSpPr>
              <p:cNvPr id="29" name="TextBox 28">
                <a:extLst>
                  <a:ext uri="{FF2B5EF4-FFF2-40B4-BE49-F238E27FC236}">
                    <a16:creationId xmlns:a16="http://schemas.microsoft.com/office/drawing/2014/main" xmlns="" id="{EE1F6F3B-9B13-470E-9817-F2304ACC639A}"/>
                  </a:ext>
                </a:extLst>
              </p:cNvPr>
              <p:cNvSpPr txBox="1"/>
              <p:nvPr/>
            </p:nvSpPr>
            <p:spPr>
              <a:xfrm>
                <a:off x="4839480" y="113133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3</a:t>
                </a:r>
              </a:p>
            </p:txBody>
          </p:sp>
          <p:sp>
            <p:nvSpPr>
              <p:cNvPr id="30" name="TextBox 29">
                <a:extLst>
                  <a:ext uri="{FF2B5EF4-FFF2-40B4-BE49-F238E27FC236}">
                    <a16:creationId xmlns:a16="http://schemas.microsoft.com/office/drawing/2014/main" xmlns="" id="{79A4A15C-C3D9-48DA-95B3-27DA07D0A4BF}"/>
                  </a:ext>
                </a:extLst>
              </p:cNvPr>
              <p:cNvSpPr txBox="1"/>
              <p:nvPr/>
            </p:nvSpPr>
            <p:spPr>
              <a:xfrm>
                <a:off x="4594716" y="1134378"/>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4</a:t>
                </a:r>
              </a:p>
            </p:txBody>
          </p:sp>
          <p:sp>
            <p:nvSpPr>
              <p:cNvPr id="31" name="TextBox 30">
                <a:extLst>
                  <a:ext uri="{FF2B5EF4-FFF2-40B4-BE49-F238E27FC236}">
                    <a16:creationId xmlns:a16="http://schemas.microsoft.com/office/drawing/2014/main" xmlns="" id="{1FED4D03-9183-4552-83B5-07D1AC4160F0}"/>
                  </a:ext>
                </a:extLst>
              </p:cNvPr>
              <p:cNvSpPr txBox="1"/>
              <p:nvPr/>
            </p:nvSpPr>
            <p:spPr>
              <a:xfrm>
                <a:off x="4348603" y="113133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7</a:t>
                </a:r>
              </a:p>
            </p:txBody>
          </p:sp>
          <p:sp>
            <p:nvSpPr>
              <p:cNvPr id="32" name="TextBox 31">
                <a:extLst>
                  <a:ext uri="{FF2B5EF4-FFF2-40B4-BE49-F238E27FC236}">
                    <a16:creationId xmlns:a16="http://schemas.microsoft.com/office/drawing/2014/main" xmlns="" id="{64407FDF-7066-41AC-BF02-D25F69A2663B}"/>
                  </a:ext>
                </a:extLst>
              </p:cNvPr>
              <p:cNvSpPr txBox="1"/>
              <p:nvPr/>
            </p:nvSpPr>
            <p:spPr>
              <a:xfrm>
                <a:off x="4083286" y="113133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8</a:t>
                </a:r>
              </a:p>
            </p:txBody>
          </p:sp>
        </p:grpSp>
        <p:sp>
          <p:nvSpPr>
            <p:cNvPr id="20" name="TextBox 19">
              <a:extLst>
                <a:ext uri="{FF2B5EF4-FFF2-40B4-BE49-F238E27FC236}">
                  <a16:creationId xmlns:a16="http://schemas.microsoft.com/office/drawing/2014/main" xmlns="" id="{7364AFA0-153E-4418-8035-F2B4B0F25C7B}"/>
                </a:ext>
              </a:extLst>
            </p:cNvPr>
            <p:cNvSpPr txBox="1"/>
            <p:nvPr/>
          </p:nvSpPr>
          <p:spPr>
            <a:xfrm>
              <a:off x="6430124" y="2004353"/>
              <a:ext cx="1189749" cy="36933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Fixed PIFO</a:t>
              </a:r>
            </a:p>
          </p:txBody>
        </p:sp>
        <p:sp>
          <p:nvSpPr>
            <p:cNvPr id="40" name="Cloud 39">
              <a:extLst>
                <a:ext uri="{FF2B5EF4-FFF2-40B4-BE49-F238E27FC236}">
                  <a16:creationId xmlns:a16="http://schemas.microsoft.com/office/drawing/2014/main" xmlns="" id="{8B8AAD4D-5BBE-44A8-9AC4-1B4BF755B7AF}"/>
                </a:ext>
              </a:extLst>
            </p:cNvPr>
            <p:cNvSpPr/>
            <p:nvPr/>
          </p:nvSpPr>
          <p:spPr>
            <a:xfrm>
              <a:off x="2798433" y="1238469"/>
              <a:ext cx="2387149" cy="9305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
                  <a:cs typeface=""/>
                </a:rPr>
                <a:t>Programmable rank computation</a:t>
              </a:r>
            </a:p>
          </p:txBody>
        </p:sp>
        <p:cxnSp>
          <p:nvCxnSpPr>
            <p:cNvPr id="6" name="Straight Arrow Connector 5">
              <a:extLst>
                <a:ext uri="{FF2B5EF4-FFF2-40B4-BE49-F238E27FC236}">
                  <a16:creationId xmlns:a16="http://schemas.microsoft.com/office/drawing/2014/main" xmlns="" id="{6F4074DB-B66F-4A84-8C61-C63A13070C86}"/>
                </a:ext>
              </a:extLst>
            </p:cNvPr>
            <p:cNvCxnSpPr>
              <a:cxnSpLocks/>
              <a:endCxn id="40" idx="2"/>
            </p:cNvCxnSpPr>
            <p:nvPr/>
          </p:nvCxnSpPr>
          <p:spPr>
            <a:xfrm>
              <a:off x="1680686" y="1703761"/>
              <a:ext cx="112515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xmlns="" id="{2B363F65-729F-41DF-8165-37F32F663FF9}"/>
                </a:ext>
              </a:extLst>
            </p:cNvPr>
            <p:cNvCxnSpPr>
              <a:cxnSpLocks/>
            </p:cNvCxnSpPr>
            <p:nvPr/>
          </p:nvCxnSpPr>
          <p:spPr>
            <a:xfrm flipV="1">
              <a:off x="5174452" y="1467642"/>
              <a:ext cx="2389713" cy="205973"/>
            </a:xfrm>
            <a:prstGeom prst="bentConnector4">
              <a:avLst>
                <a:gd name="adj1" fmla="val 19790"/>
                <a:gd name="adj2" fmla="val 33688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696DF7CE-F017-483C-8801-689A13098938}"/>
                </a:ext>
              </a:extLst>
            </p:cNvPr>
            <p:cNvCxnSpPr>
              <a:cxnSpLocks/>
            </p:cNvCxnSpPr>
            <p:nvPr/>
          </p:nvCxnSpPr>
          <p:spPr>
            <a:xfrm>
              <a:off x="7828572" y="1714938"/>
              <a:ext cx="112515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685D7E31-01CD-4CAB-9452-76EAE20D844A}"/>
                </a:ext>
              </a:extLst>
            </p:cNvPr>
            <p:cNvSpPr/>
            <p:nvPr/>
          </p:nvSpPr>
          <p:spPr>
            <a:xfrm>
              <a:off x="6964629" y="418389"/>
              <a:ext cx="210600" cy="498614"/>
            </a:xfrm>
            <a:prstGeom prst="rect">
              <a:avLst/>
            </a:prstGeom>
            <a:solidFill>
              <a:srgbClr val="FFC000">
                <a:alpha val="7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3" name="TextBox 42">
              <a:extLst>
                <a:ext uri="{FF2B5EF4-FFF2-40B4-BE49-F238E27FC236}">
                  <a16:creationId xmlns:a16="http://schemas.microsoft.com/office/drawing/2014/main" xmlns="" id="{25FA2469-4250-4A84-B92F-4739DA273A7C}"/>
                </a:ext>
              </a:extLst>
            </p:cNvPr>
            <p:cNvSpPr txBox="1"/>
            <p:nvPr/>
          </p:nvSpPr>
          <p:spPr>
            <a:xfrm>
              <a:off x="6936690" y="520263"/>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US" sz="1350" b="1" kern="0" dirty="0">
                  <a:solidFill>
                    <a:prstClr val="black"/>
                  </a:solidFill>
                  <a:latin typeface="Calibri" panose="020F0502020204030204"/>
                </a:rPr>
                <a:t>2</a:t>
              </a:r>
              <a:endParaRPr kumimoji="0" lang="en-US" sz="1350" b="1" i="0" u="none" strike="noStrike" kern="0" cap="none" spc="0" normalizeH="0" baseline="0" noProof="0" dirty="0">
                <a:ln>
                  <a:noFill/>
                </a:ln>
                <a:solidFill>
                  <a:prstClr val="black"/>
                </a:solidFill>
                <a:effectLst/>
                <a:uLnTx/>
                <a:uFillTx/>
                <a:latin typeface="Calibri" panose="020F0502020204030204"/>
              </a:endParaRPr>
            </a:p>
          </p:txBody>
        </p:sp>
      </p:grpSp>
    </p:spTree>
    <p:extLst>
      <p:ext uri="{BB962C8B-B14F-4D97-AF65-F5344CB8AC3E}">
        <p14:creationId xmlns:p14="http://schemas.microsoft.com/office/powerpoint/2010/main" val="3562638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 Shaping Tree</a:t>
            </a:r>
          </a:p>
        </p:txBody>
      </p:sp>
      <p:sp>
        <p:nvSpPr>
          <p:cNvPr id="3" name="Content Placeholder 2"/>
          <p:cNvSpPr>
            <a:spLocks noGrp="1"/>
          </p:cNvSpPr>
          <p:nvPr>
            <p:ph idx="1"/>
          </p:nvPr>
        </p:nvSpPr>
        <p:spPr>
          <a:xfrm>
            <a:off x="425513" y="1463040"/>
            <a:ext cx="4928772" cy="4759404"/>
          </a:xfrm>
        </p:spPr>
        <p:txBody>
          <a:bodyPr/>
          <a:lstStyle/>
          <a:p>
            <a:r>
              <a:rPr lang="en-US" dirty="0"/>
              <a:t>Path computation</a:t>
            </a:r>
          </a:p>
          <a:p>
            <a:pPr lvl="1"/>
            <a:r>
              <a:rPr lang="en-US" dirty="0"/>
              <a:t>Decide leaf node to enqueue into</a:t>
            </a:r>
          </a:p>
          <a:p>
            <a:r>
              <a:rPr lang="en-US" dirty="0"/>
              <a:t>Each node</a:t>
            </a:r>
          </a:p>
          <a:p>
            <a:pPr lvl="1"/>
            <a:r>
              <a:rPr lang="en-US" dirty="0"/>
              <a:t>One PIFO</a:t>
            </a:r>
          </a:p>
          <a:p>
            <a:pPr lvl="1"/>
            <a:r>
              <a:rPr lang="en-US" dirty="0"/>
              <a:t>Programmable </a:t>
            </a:r>
            <a:r>
              <a:rPr lang="en-US" dirty="0" err="1"/>
              <a:t>enq</a:t>
            </a:r>
            <a:r>
              <a:rPr lang="en-US" dirty="0"/>
              <a:t> and </a:t>
            </a:r>
            <a:r>
              <a:rPr lang="en-US" dirty="0" err="1"/>
              <a:t>deq</a:t>
            </a:r>
            <a:r>
              <a:rPr lang="en-US" dirty="0"/>
              <a:t> logic</a:t>
            </a:r>
          </a:p>
          <a:p>
            <a:pPr lvl="1"/>
            <a:r>
              <a:rPr lang="en-US" dirty="0"/>
              <a:t>Potentially shared state b/w </a:t>
            </a:r>
            <a:r>
              <a:rPr lang="en-US" dirty="0" err="1"/>
              <a:t>enq</a:t>
            </a:r>
            <a:r>
              <a:rPr lang="en-US" dirty="0"/>
              <a:t> and </a:t>
            </a:r>
            <a:r>
              <a:rPr lang="en-US" dirty="0" err="1"/>
              <a:t>deq</a:t>
            </a:r>
            <a:r>
              <a:rPr lang="en-US" dirty="0"/>
              <a:t> logic</a:t>
            </a:r>
          </a:p>
          <a:p>
            <a:r>
              <a:rPr lang="en-US" dirty="0"/>
              <a:t>Scheduling node</a:t>
            </a:r>
          </a:p>
          <a:p>
            <a:pPr lvl="1"/>
            <a:r>
              <a:rPr lang="en-US" dirty="0"/>
              <a:t>Implement scheduling </a:t>
            </a:r>
            <a:r>
              <a:rPr lang="en-US" dirty="0" err="1"/>
              <a:t>algs</a:t>
            </a:r>
            <a:endParaRPr lang="en-US" dirty="0"/>
          </a:p>
          <a:p>
            <a:pPr lvl="1"/>
            <a:r>
              <a:rPr lang="en-US" dirty="0"/>
              <a:t>Leaf nodes store descriptors, parent nodes store scheduling node refs</a:t>
            </a:r>
          </a:p>
          <a:p>
            <a:r>
              <a:rPr lang="en-US" dirty="0"/>
              <a:t>Shaping node</a:t>
            </a:r>
          </a:p>
          <a:p>
            <a:pPr lvl="1"/>
            <a:r>
              <a:rPr lang="en-US" dirty="0"/>
              <a:t>Implement shaping </a:t>
            </a:r>
            <a:r>
              <a:rPr lang="en-US" dirty="0" err="1"/>
              <a:t>algs</a:t>
            </a:r>
            <a:endParaRPr lang="en-US" dirty="0"/>
          </a:p>
          <a:p>
            <a:pPr lvl="1"/>
            <a:r>
              <a:rPr lang="en-US" dirty="0"/>
              <a:t>Shapes all nodes within its sub tree</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14</a:t>
            </a:fld>
            <a:endParaRPr lang="en-US" dirty="0"/>
          </a:p>
        </p:txBody>
      </p:sp>
      <p:grpSp>
        <p:nvGrpSpPr>
          <p:cNvPr id="5" name="Group 4">
            <a:extLst>
              <a:ext uri="{FF2B5EF4-FFF2-40B4-BE49-F238E27FC236}">
                <a16:creationId xmlns:a16="http://schemas.microsoft.com/office/drawing/2014/main" xmlns="" id="{AE4D5488-8D57-4A74-AFC0-395124D1B5E9}"/>
              </a:ext>
            </a:extLst>
          </p:cNvPr>
          <p:cNvGrpSpPr/>
          <p:nvPr/>
        </p:nvGrpSpPr>
        <p:grpSpPr>
          <a:xfrm>
            <a:off x="5483656" y="497802"/>
            <a:ext cx="6145330" cy="6223673"/>
            <a:chOff x="5483656" y="497802"/>
            <a:chExt cx="6145330" cy="6223673"/>
          </a:xfrm>
        </p:grpSpPr>
        <p:cxnSp>
          <p:nvCxnSpPr>
            <p:cNvPr id="52" name="Straight Connector 51">
              <a:extLst>
                <a:ext uri="{FF2B5EF4-FFF2-40B4-BE49-F238E27FC236}">
                  <a16:creationId xmlns:a16="http://schemas.microsoft.com/office/drawing/2014/main" xmlns="" id="{DACF3255-AA75-4DBE-93EA-5DC2AE83C3D8}"/>
                </a:ext>
              </a:extLst>
            </p:cNvPr>
            <p:cNvCxnSpPr>
              <a:cxnSpLocks/>
              <a:stCxn id="69" idx="2"/>
              <a:endCxn id="101" idx="0"/>
            </p:cNvCxnSpPr>
            <p:nvPr/>
          </p:nvCxnSpPr>
          <p:spPr>
            <a:xfrm>
              <a:off x="8389674" y="2106363"/>
              <a:ext cx="2161619" cy="240249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F1DCD670-6005-4C2C-B59A-D1AB6793DC2F}"/>
                </a:ext>
              </a:extLst>
            </p:cNvPr>
            <p:cNvSpPr txBox="1"/>
            <p:nvPr/>
          </p:nvSpPr>
          <p:spPr>
            <a:xfrm>
              <a:off x="6951327" y="497802"/>
              <a:ext cx="3145348" cy="369332"/>
            </a:xfrm>
            <a:prstGeom prst="rect">
              <a:avLst/>
            </a:prstGeom>
            <a:noFill/>
          </p:spPr>
          <p:txBody>
            <a:bodyPr wrap="none" rtlCol="0">
              <a:spAutoFit/>
            </a:bodyPr>
            <a:lstStyle/>
            <a:p>
              <a:pPr defTabSz="685800"/>
              <a:r>
                <a:rPr lang="en-US" b="1" dirty="0">
                  <a:solidFill>
                    <a:prstClr val="black"/>
                  </a:solidFill>
                  <a:latin typeface="Calibri" panose="020F0502020204030204"/>
                </a:rPr>
                <a:t>PIFO Scheduling / Shaping Tree</a:t>
              </a:r>
            </a:p>
          </p:txBody>
        </p:sp>
        <p:grpSp>
          <p:nvGrpSpPr>
            <p:cNvPr id="54" name="Group 53">
              <a:extLst>
                <a:ext uri="{FF2B5EF4-FFF2-40B4-BE49-F238E27FC236}">
                  <a16:creationId xmlns:a16="http://schemas.microsoft.com/office/drawing/2014/main" xmlns="" id="{874C7F64-BEDB-45CF-9632-5A2ADC9F6ED0}"/>
                </a:ext>
              </a:extLst>
            </p:cNvPr>
            <p:cNvGrpSpPr/>
            <p:nvPr/>
          </p:nvGrpSpPr>
          <p:grpSpPr>
            <a:xfrm>
              <a:off x="7311981" y="1000066"/>
              <a:ext cx="2155385" cy="1106297"/>
              <a:chOff x="6888731" y="724690"/>
              <a:chExt cx="2155385" cy="1106297"/>
            </a:xfrm>
          </p:grpSpPr>
          <p:sp>
            <p:nvSpPr>
              <p:cNvPr id="55" name="Rectangle 54">
                <a:extLst>
                  <a:ext uri="{FF2B5EF4-FFF2-40B4-BE49-F238E27FC236}">
                    <a16:creationId xmlns:a16="http://schemas.microsoft.com/office/drawing/2014/main" xmlns="" id="{71A4C6CF-0E0D-4B3F-857F-C1D64E92725B}"/>
                  </a:ext>
                </a:extLst>
              </p:cNvPr>
              <p:cNvSpPr/>
              <p:nvPr/>
            </p:nvSpPr>
            <p:spPr>
              <a:xfrm>
                <a:off x="8400316" y="882624"/>
                <a:ext cx="159788" cy="201968"/>
              </a:xfrm>
              <a:prstGeom prst="rect">
                <a:avLst/>
              </a:prstGeom>
              <a:solidFill>
                <a:srgbClr val="C00000">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6" name="Rectangle 55">
                <a:extLst>
                  <a:ext uri="{FF2B5EF4-FFF2-40B4-BE49-F238E27FC236}">
                    <a16:creationId xmlns:a16="http://schemas.microsoft.com/office/drawing/2014/main" xmlns="" id="{97B0DDA8-15AC-41E1-91C1-B8B4987129E0}"/>
                  </a:ext>
                </a:extLst>
              </p:cNvPr>
              <p:cNvSpPr/>
              <p:nvPr/>
            </p:nvSpPr>
            <p:spPr>
              <a:xfrm>
                <a:off x="7728187" y="884719"/>
                <a:ext cx="160854" cy="210310"/>
              </a:xfrm>
              <a:prstGeom prst="rect">
                <a:avLst/>
              </a:prstGeom>
              <a:solidFill>
                <a:srgbClr val="4472C4">
                  <a:lumMod val="75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7" name="Rectangle 56">
                <a:extLst>
                  <a:ext uri="{FF2B5EF4-FFF2-40B4-BE49-F238E27FC236}">
                    <a16:creationId xmlns:a16="http://schemas.microsoft.com/office/drawing/2014/main" xmlns="" id="{6D812F00-0939-4FC6-9410-12D156B09719}"/>
                  </a:ext>
                </a:extLst>
              </p:cNvPr>
              <p:cNvSpPr/>
              <p:nvPr/>
            </p:nvSpPr>
            <p:spPr>
              <a:xfrm>
                <a:off x="7889041" y="878446"/>
                <a:ext cx="156445" cy="212742"/>
              </a:xfrm>
              <a:prstGeom prst="rect">
                <a:avLst/>
              </a:prstGeom>
              <a:solidFill>
                <a:srgbClr val="C00000">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9" name="Rectangle 58">
                <a:extLst>
                  <a:ext uri="{FF2B5EF4-FFF2-40B4-BE49-F238E27FC236}">
                    <a16:creationId xmlns:a16="http://schemas.microsoft.com/office/drawing/2014/main" xmlns="" id="{2FE9FB32-4165-48EE-897D-A6D241FE4A59}"/>
                  </a:ext>
                </a:extLst>
              </p:cNvPr>
              <p:cNvSpPr/>
              <p:nvPr/>
            </p:nvSpPr>
            <p:spPr>
              <a:xfrm>
                <a:off x="8223707" y="885753"/>
                <a:ext cx="159788" cy="201968"/>
              </a:xfrm>
              <a:prstGeom prst="rect">
                <a:avLst/>
              </a:prstGeom>
              <a:solidFill>
                <a:srgbClr val="C00000">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0" name="Rectangle 59">
                <a:extLst>
                  <a:ext uri="{FF2B5EF4-FFF2-40B4-BE49-F238E27FC236}">
                    <a16:creationId xmlns:a16="http://schemas.microsoft.com/office/drawing/2014/main" xmlns="" id="{603CDB24-6B67-4BEC-9D57-321E8113A3BD}"/>
                  </a:ext>
                </a:extLst>
              </p:cNvPr>
              <p:cNvSpPr/>
              <p:nvPr/>
            </p:nvSpPr>
            <p:spPr>
              <a:xfrm>
                <a:off x="8064885" y="878446"/>
                <a:ext cx="149123" cy="216582"/>
              </a:xfrm>
              <a:prstGeom prst="rect">
                <a:avLst/>
              </a:prstGeom>
              <a:solidFill>
                <a:srgbClr val="4472C4">
                  <a:lumMod val="75000"/>
                  <a:alpha val="70000"/>
                </a:srgbClr>
              </a:solidFill>
              <a:ln w="12700" cap="flat" cmpd="sng" algn="ctr">
                <a:solidFill>
                  <a:srgbClr val="70AD47"/>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1" name="Group 60">
                <a:extLst>
                  <a:ext uri="{FF2B5EF4-FFF2-40B4-BE49-F238E27FC236}">
                    <a16:creationId xmlns:a16="http://schemas.microsoft.com/office/drawing/2014/main" xmlns="" id="{6C4552D6-EBBA-4871-B48C-09FF1C23F1C9}"/>
                  </a:ext>
                </a:extLst>
              </p:cNvPr>
              <p:cNvGrpSpPr/>
              <p:nvPr/>
            </p:nvGrpSpPr>
            <p:grpSpPr>
              <a:xfrm>
                <a:off x="7269058" y="879443"/>
                <a:ext cx="1291695" cy="215586"/>
                <a:chOff x="2720488" y="1367117"/>
                <a:chExt cx="1855247" cy="502023"/>
              </a:xfrm>
            </p:grpSpPr>
            <p:sp>
              <p:nvSpPr>
                <p:cNvPr id="71" name="Rectangle 70">
                  <a:extLst>
                    <a:ext uri="{FF2B5EF4-FFF2-40B4-BE49-F238E27FC236}">
                      <a16:creationId xmlns:a16="http://schemas.microsoft.com/office/drawing/2014/main" xmlns="" id="{415A847E-EDC8-41D7-ADA9-F9F3E2F6F513}"/>
                    </a:ext>
                  </a:extLst>
                </p:cNvPr>
                <p:cNvSpPr/>
                <p:nvPr/>
              </p:nvSpPr>
              <p:spPr>
                <a:xfrm>
                  <a:off x="4333688"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2" name="Rectangle 71">
                  <a:extLst>
                    <a:ext uri="{FF2B5EF4-FFF2-40B4-BE49-F238E27FC236}">
                      <a16:creationId xmlns:a16="http://schemas.microsoft.com/office/drawing/2014/main" xmlns="" id="{A137D7B7-31A1-4A44-AE9A-71403B1399DF}"/>
                    </a:ext>
                  </a:extLst>
                </p:cNvPr>
                <p:cNvSpPr/>
                <p:nvPr/>
              </p:nvSpPr>
              <p:spPr>
                <a:xfrm>
                  <a:off x="4091641"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3" name="Rectangle 72">
                  <a:extLst>
                    <a:ext uri="{FF2B5EF4-FFF2-40B4-BE49-F238E27FC236}">
                      <a16:creationId xmlns:a16="http://schemas.microsoft.com/office/drawing/2014/main" xmlns="" id="{39F51DFD-E8B9-41C0-9262-557DC200BA73}"/>
                    </a:ext>
                  </a:extLst>
                </p:cNvPr>
                <p:cNvSpPr/>
                <p:nvPr/>
              </p:nvSpPr>
              <p:spPr>
                <a:xfrm>
                  <a:off x="3849594"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4" name="Rectangle 73">
                  <a:extLst>
                    <a:ext uri="{FF2B5EF4-FFF2-40B4-BE49-F238E27FC236}">
                      <a16:creationId xmlns:a16="http://schemas.microsoft.com/office/drawing/2014/main" xmlns="" id="{F5A1FDD7-F8A7-4195-990F-B40E3FFBA686}"/>
                    </a:ext>
                  </a:extLst>
                </p:cNvPr>
                <p:cNvSpPr/>
                <p:nvPr/>
              </p:nvSpPr>
              <p:spPr>
                <a:xfrm>
                  <a:off x="3607547"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5" name="Rectangle 74">
                  <a:extLst>
                    <a:ext uri="{FF2B5EF4-FFF2-40B4-BE49-F238E27FC236}">
                      <a16:creationId xmlns:a16="http://schemas.microsoft.com/office/drawing/2014/main" xmlns="" id="{EF0B5CA0-6FEB-4860-AF54-12EB389B5A43}"/>
                    </a:ext>
                  </a:extLst>
                </p:cNvPr>
                <p:cNvSpPr/>
                <p:nvPr/>
              </p:nvSpPr>
              <p:spPr>
                <a:xfrm>
                  <a:off x="3365500"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76" name="Straight Connector 75">
                  <a:extLst>
                    <a:ext uri="{FF2B5EF4-FFF2-40B4-BE49-F238E27FC236}">
                      <a16:creationId xmlns:a16="http://schemas.microsoft.com/office/drawing/2014/main" xmlns="" id="{03845ADB-8D75-489D-AEC9-880C1EFC3CEC}"/>
                    </a:ext>
                  </a:extLst>
                </p:cNvPr>
                <p:cNvCxnSpPr/>
                <p:nvPr/>
              </p:nvCxnSpPr>
              <p:spPr>
                <a:xfrm flipH="1">
                  <a:off x="2720488" y="1367117"/>
                  <a:ext cx="645012" cy="0"/>
                </a:xfrm>
                <a:prstGeom prst="line">
                  <a:avLst/>
                </a:prstGeom>
                <a:noFill/>
                <a:ln w="38100" cap="flat" cmpd="sng" algn="ctr">
                  <a:solidFill>
                    <a:sysClr val="windowText" lastClr="000000"/>
                  </a:solidFill>
                  <a:prstDash val="solid"/>
                  <a:miter lim="800000"/>
                </a:ln>
                <a:effectLst/>
              </p:spPr>
            </p:cxnSp>
            <p:cxnSp>
              <p:nvCxnSpPr>
                <p:cNvPr id="77" name="Straight Connector 76">
                  <a:extLst>
                    <a:ext uri="{FF2B5EF4-FFF2-40B4-BE49-F238E27FC236}">
                      <a16:creationId xmlns:a16="http://schemas.microsoft.com/office/drawing/2014/main" xmlns="" id="{E6C6794B-8FBF-4DA8-920F-F61B5FD8959C}"/>
                    </a:ext>
                  </a:extLst>
                </p:cNvPr>
                <p:cNvCxnSpPr/>
                <p:nvPr/>
              </p:nvCxnSpPr>
              <p:spPr>
                <a:xfrm flipH="1">
                  <a:off x="2720488" y="1869140"/>
                  <a:ext cx="645012" cy="0"/>
                </a:xfrm>
                <a:prstGeom prst="line">
                  <a:avLst/>
                </a:prstGeom>
                <a:noFill/>
                <a:ln w="38100" cap="flat" cmpd="sng" algn="ctr">
                  <a:solidFill>
                    <a:sysClr val="windowText" lastClr="000000"/>
                  </a:solidFill>
                  <a:prstDash val="solid"/>
                  <a:miter lim="800000"/>
                </a:ln>
                <a:effectLst/>
              </p:spPr>
            </p:cxnSp>
          </p:grpSp>
          <p:sp>
            <p:nvSpPr>
              <p:cNvPr id="62" name="TextBox 61">
                <a:extLst>
                  <a:ext uri="{FF2B5EF4-FFF2-40B4-BE49-F238E27FC236}">
                    <a16:creationId xmlns:a16="http://schemas.microsoft.com/office/drawing/2014/main" xmlns="" id="{1E883C7A-1A7A-40EF-8005-1726DD0C1362}"/>
                  </a:ext>
                </a:extLst>
              </p:cNvPr>
              <p:cNvSpPr txBox="1"/>
              <p:nvPr/>
            </p:nvSpPr>
            <p:spPr>
              <a:xfrm>
                <a:off x="8348302" y="853581"/>
                <a:ext cx="250390" cy="246221"/>
              </a:xfrm>
              <a:prstGeom prst="rect">
                <a:avLst/>
              </a:prstGeom>
              <a:noFill/>
            </p:spPr>
            <p:txBody>
              <a:bodyPr wrap="none" rtlCol="0">
                <a:spAutoFit/>
              </a:bodyPr>
              <a:lstStyle/>
              <a:p>
                <a:pPr defTabSz="685800"/>
                <a:r>
                  <a:rPr lang="en-US" sz="1000" b="1" dirty="0">
                    <a:solidFill>
                      <a:prstClr val="black"/>
                    </a:solidFill>
                    <a:latin typeface="Calibri" panose="020F0502020204030204"/>
                  </a:rPr>
                  <a:t>0</a:t>
                </a:r>
              </a:p>
            </p:txBody>
          </p:sp>
          <p:sp>
            <p:nvSpPr>
              <p:cNvPr id="63" name="TextBox 62">
                <a:extLst>
                  <a:ext uri="{FF2B5EF4-FFF2-40B4-BE49-F238E27FC236}">
                    <a16:creationId xmlns:a16="http://schemas.microsoft.com/office/drawing/2014/main" xmlns="" id="{FDD18F82-5918-4330-A2B2-9F7AF8E821DA}"/>
                  </a:ext>
                </a:extLst>
              </p:cNvPr>
              <p:cNvSpPr txBox="1"/>
              <p:nvPr/>
            </p:nvSpPr>
            <p:spPr>
              <a:xfrm>
                <a:off x="8190157" y="854712"/>
                <a:ext cx="250390" cy="246221"/>
              </a:xfrm>
              <a:prstGeom prst="rect">
                <a:avLst/>
              </a:prstGeom>
              <a:noFill/>
            </p:spPr>
            <p:txBody>
              <a:bodyPr wrap="none" rtlCol="0">
                <a:spAutoFit/>
              </a:bodyPr>
              <a:lstStyle/>
              <a:p>
                <a:pPr defTabSz="685800"/>
                <a:r>
                  <a:rPr lang="en-US" sz="1000" b="1" dirty="0">
                    <a:solidFill>
                      <a:prstClr val="black"/>
                    </a:solidFill>
                    <a:latin typeface="Calibri" panose="020F0502020204030204"/>
                  </a:rPr>
                  <a:t>1</a:t>
                </a:r>
              </a:p>
            </p:txBody>
          </p:sp>
          <p:sp>
            <p:nvSpPr>
              <p:cNvPr id="64" name="TextBox 63">
                <a:extLst>
                  <a:ext uri="{FF2B5EF4-FFF2-40B4-BE49-F238E27FC236}">
                    <a16:creationId xmlns:a16="http://schemas.microsoft.com/office/drawing/2014/main" xmlns="" id="{5B64F833-0A3C-459B-BB17-22E325F296D2}"/>
                  </a:ext>
                </a:extLst>
              </p:cNvPr>
              <p:cNvSpPr txBox="1"/>
              <p:nvPr/>
            </p:nvSpPr>
            <p:spPr>
              <a:xfrm>
                <a:off x="8034414" y="853082"/>
                <a:ext cx="250390" cy="246221"/>
              </a:xfrm>
              <a:prstGeom prst="rect">
                <a:avLst/>
              </a:prstGeom>
              <a:noFill/>
            </p:spPr>
            <p:txBody>
              <a:bodyPr wrap="none" rtlCol="0">
                <a:spAutoFit/>
              </a:bodyPr>
              <a:lstStyle/>
              <a:p>
                <a:pPr defTabSz="685800"/>
                <a:r>
                  <a:rPr lang="en-US" sz="1000" b="1" dirty="0">
                    <a:solidFill>
                      <a:prstClr val="black"/>
                    </a:solidFill>
                    <a:latin typeface="Calibri" panose="020F0502020204030204"/>
                  </a:rPr>
                  <a:t>2</a:t>
                </a:r>
              </a:p>
            </p:txBody>
          </p:sp>
          <p:sp>
            <p:nvSpPr>
              <p:cNvPr id="65" name="TextBox 64">
                <a:extLst>
                  <a:ext uri="{FF2B5EF4-FFF2-40B4-BE49-F238E27FC236}">
                    <a16:creationId xmlns:a16="http://schemas.microsoft.com/office/drawing/2014/main" xmlns="" id="{C69FBDF5-2A62-4078-B3E4-56E53CE8F1A1}"/>
                  </a:ext>
                </a:extLst>
              </p:cNvPr>
              <p:cNvSpPr txBox="1"/>
              <p:nvPr/>
            </p:nvSpPr>
            <p:spPr>
              <a:xfrm>
                <a:off x="7850361" y="851774"/>
                <a:ext cx="250390" cy="246221"/>
              </a:xfrm>
              <a:prstGeom prst="rect">
                <a:avLst/>
              </a:prstGeom>
              <a:noFill/>
            </p:spPr>
            <p:txBody>
              <a:bodyPr wrap="none" rtlCol="0">
                <a:spAutoFit/>
              </a:bodyPr>
              <a:lstStyle/>
              <a:p>
                <a:pPr defTabSz="685800"/>
                <a:r>
                  <a:rPr lang="en-US" sz="1000" b="1" dirty="0">
                    <a:solidFill>
                      <a:prstClr val="black"/>
                    </a:solidFill>
                    <a:latin typeface="Calibri" panose="020F0502020204030204"/>
                  </a:rPr>
                  <a:t>3</a:t>
                </a:r>
              </a:p>
            </p:txBody>
          </p:sp>
          <p:sp>
            <p:nvSpPr>
              <p:cNvPr id="66" name="TextBox 65">
                <a:extLst>
                  <a:ext uri="{FF2B5EF4-FFF2-40B4-BE49-F238E27FC236}">
                    <a16:creationId xmlns:a16="http://schemas.microsoft.com/office/drawing/2014/main" xmlns="" id="{4000746E-4DF6-4634-97F8-FCF99D728A01}"/>
                  </a:ext>
                </a:extLst>
              </p:cNvPr>
              <p:cNvSpPr txBox="1"/>
              <p:nvPr/>
            </p:nvSpPr>
            <p:spPr>
              <a:xfrm>
                <a:off x="7678336" y="851774"/>
                <a:ext cx="250390" cy="246221"/>
              </a:xfrm>
              <a:prstGeom prst="rect">
                <a:avLst/>
              </a:prstGeom>
              <a:noFill/>
            </p:spPr>
            <p:txBody>
              <a:bodyPr wrap="none" rtlCol="0">
                <a:spAutoFit/>
              </a:bodyPr>
              <a:lstStyle/>
              <a:p>
                <a:pPr defTabSz="685800"/>
                <a:r>
                  <a:rPr lang="en-US" sz="1000" b="1" dirty="0">
                    <a:solidFill>
                      <a:prstClr val="black"/>
                    </a:solidFill>
                    <a:latin typeface="Calibri" panose="020F0502020204030204"/>
                  </a:rPr>
                  <a:t>4</a:t>
                </a:r>
              </a:p>
            </p:txBody>
          </p:sp>
          <p:sp>
            <p:nvSpPr>
              <p:cNvPr id="67" name="Cloud 66">
                <a:extLst>
                  <a:ext uri="{FF2B5EF4-FFF2-40B4-BE49-F238E27FC236}">
                    <a16:creationId xmlns:a16="http://schemas.microsoft.com/office/drawing/2014/main" xmlns="" id="{8F5E02E7-7F93-49E3-9817-BD5FD9674822}"/>
                  </a:ext>
                </a:extLst>
              </p:cNvPr>
              <p:cNvSpPr/>
              <p:nvPr/>
            </p:nvSpPr>
            <p:spPr>
              <a:xfrm>
                <a:off x="6990089" y="1179290"/>
                <a:ext cx="905481" cy="523951"/>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prstClr val="black"/>
                    </a:solidFill>
                    <a:effectLst/>
                    <a:uLnTx/>
                    <a:uFillTx/>
                    <a:latin typeface="Calibri" panose="020F0502020204030204"/>
                    <a:ea typeface=""/>
                    <a:cs typeface=""/>
                  </a:rPr>
                  <a:t>enq</a:t>
                </a: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 logic</a:t>
                </a:r>
              </a:p>
            </p:txBody>
          </p:sp>
          <p:sp>
            <p:nvSpPr>
              <p:cNvPr id="68" name="Cloud 67">
                <a:extLst>
                  <a:ext uri="{FF2B5EF4-FFF2-40B4-BE49-F238E27FC236}">
                    <a16:creationId xmlns:a16="http://schemas.microsoft.com/office/drawing/2014/main" xmlns="" id="{79478A85-EAB1-4C1C-AB42-C01E182ECBAF}"/>
                  </a:ext>
                </a:extLst>
              </p:cNvPr>
              <p:cNvSpPr/>
              <p:nvPr/>
            </p:nvSpPr>
            <p:spPr>
              <a:xfrm>
                <a:off x="8013113" y="1168802"/>
                <a:ext cx="905481" cy="523951"/>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prstClr val="black"/>
                    </a:solidFill>
                    <a:effectLst/>
                    <a:uLnTx/>
                    <a:uFillTx/>
                    <a:latin typeface="Calibri" panose="020F0502020204030204"/>
                    <a:ea typeface=""/>
                    <a:cs typeface=""/>
                  </a:rPr>
                  <a:t>deq</a:t>
                </a: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 logic</a:t>
                </a:r>
              </a:p>
            </p:txBody>
          </p:sp>
          <p:sp>
            <p:nvSpPr>
              <p:cNvPr id="69" name="Rectangle 68">
                <a:extLst>
                  <a:ext uri="{FF2B5EF4-FFF2-40B4-BE49-F238E27FC236}">
                    <a16:creationId xmlns:a16="http://schemas.microsoft.com/office/drawing/2014/main" xmlns="" id="{08C1AC3B-995E-48C0-BE3F-C03A6FB63EED}"/>
                  </a:ext>
                </a:extLst>
              </p:cNvPr>
              <p:cNvSpPr/>
              <p:nvPr/>
            </p:nvSpPr>
            <p:spPr>
              <a:xfrm>
                <a:off x="6888731" y="724690"/>
                <a:ext cx="2155385" cy="1106297"/>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0" name="Rectangle 69">
                <a:extLst>
                  <a:ext uri="{FF2B5EF4-FFF2-40B4-BE49-F238E27FC236}">
                    <a16:creationId xmlns:a16="http://schemas.microsoft.com/office/drawing/2014/main" xmlns="" id="{AC0A9F9B-57C8-41B4-B039-E405AFCE5EE7}"/>
                  </a:ext>
                </a:extLst>
              </p:cNvPr>
              <p:cNvSpPr/>
              <p:nvPr/>
            </p:nvSpPr>
            <p:spPr>
              <a:xfrm>
                <a:off x="7881319" y="1590165"/>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a:t>
                </a:r>
              </a:p>
            </p:txBody>
          </p:sp>
        </p:grpSp>
        <p:grpSp>
          <p:nvGrpSpPr>
            <p:cNvPr id="78" name="Group 77">
              <a:extLst>
                <a:ext uri="{FF2B5EF4-FFF2-40B4-BE49-F238E27FC236}">
                  <a16:creationId xmlns:a16="http://schemas.microsoft.com/office/drawing/2014/main" xmlns="" id="{BDCC1EE0-D1A8-41E3-A358-F6FCB15609AC}"/>
                </a:ext>
              </a:extLst>
            </p:cNvPr>
            <p:cNvGrpSpPr/>
            <p:nvPr/>
          </p:nvGrpSpPr>
          <p:grpSpPr>
            <a:xfrm>
              <a:off x="5483656" y="4516528"/>
              <a:ext cx="2155385" cy="1106297"/>
              <a:chOff x="2393173" y="2448742"/>
              <a:chExt cx="2155385" cy="1106297"/>
            </a:xfrm>
          </p:grpSpPr>
          <p:sp>
            <p:nvSpPr>
              <p:cNvPr id="79" name="Rectangle 78">
                <a:extLst>
                  <a:ext uri="{FF2B5EF4-FFF2-40B4-BE49-F238E27FC236}">
                    <a16:creationId xmlns:a16="http://schemas.microsoft.com/office/drawing/2014/main" xmlns="" id="{644BC9D7-4F74-4CBA-866C-20E7635DABC0}"/>
                  </a:ext>
                </a:extLst>
              </p:cNvPr>
              <p:cNvSpPr/>
              <p:nvPr/>
            </p:nvSpPr>
            <p:spPr>
              <a:xfrm>
                <a:off x="2393173" y="2448742"/>
                <a:ext cx="2155385" cy="1106297"/>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0" name="Cloud 79">
                <a:extLst>
                  <a:ext uri="{FF2B5EF4-FFF2-40B4-BE49-F238E27FC236}">
                    <a16:creationId xmlns:a16="http://schemas.microsoft.com/office/drawing/2014/main" xmlns="" id="{0292E188-DD17-49E3-8101-1CE706C4E304}"/>
                  </a:ext>
                </a:extLst>
              </p:cNvPr>
              <p:cNvSpPr/>
              <p:nvPr/>
            </p:nvSpPr>
            <p:spPr>
              <a:xfrm>
                <a:off x="2516585" y="2994223"/>
                <a:ext cx="905481" cy="523951"/>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prstClr val="black"/>
                    </a:solidFill>
                    <a:effectLst/>
                    <a:uLnTx/>
                    <a:uFillTx/>
                    <a:latin typeface="Calibri" panose="020F0502020204030204"/>
                    <a:ea typeface=""/>
                    <a:cs typeface=""/>
                  </a:rPr>
                  <a:t>enq</a:t>
                </a: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 logic</a:t>
                </a:r>
              </a:p>
            </p:txBody>
          </p:sp>
          <p:grpSp>
            <p:nvGrpSpPr>
              <p:cNvPr id="81" name="Group 80">
                <a:extLst>
                  <a:ext uri="{FF2B5EF4-FFF2-40B4-BE49-F238E27FC236}">
                    <a16:creationId xmlns:a16="http://schemas.microsoft.com/office/drawing/2014/main" xmlns="" id="{FAF914AA-0ED6-45B8-AB5E-073531AE6DCD}"/>
                  </a:ext>
                </a:extLst>
              </p:cNvPr>
              <p:cNvGrpSpPr/>
              <p:nvPr/>
            </p:nvGrpSpPr>
            <p:grpSpPr>
              <a:xfrm>
                <a:off x="2863531" y="2503696"/>
                <a:ext cx="1340149" cy="252147"/>
                <a:chOff x="2790887" y="1823516"/>
                <a:chExt cx="1340149" cy="252147"/>
              </a:xfrm>
            </p:grpSpPr>
            <p:sp>
              <p:nvSpPr>
                <p:cNvPr id="85" name="Rectangle 84">
                  <a:extLst>
                    <a:ext uri="{FF2B5EF4-FFF2-40B4-BE49-F238E27FC236}">
                      <a16:creationId xmlns:a16="http://schemas.microsoft.com/office/drawing/2014/main" xmlns="" id="{00E49748-7674-448B-AF71-810CEBDBC8AE}"/>
                    </a:ext>
                  </a:extLst>
                </p:cNvPr>
                <p:cNvSpPr/>
                <p:nvPr/>
              </p:nvSpPr>
              <p:spPr>
                <a:xfrm>
                  <a:off x="3922942" y="1849617"/>
                  <a:ext cx="149123" cy="216582"/>
                </a:xfrm>
                <a:prstGeom prst="rect">
                  <a:avLst/>
                </a:prstGeom>
                <a:solidFill>
                  <a:srgbClr val="70AD47">
                    <a:alpha val="70000"/>
                  </a:srgbClr>
                </a:solidFill>
                <a:ln w="12700" cap="flat" cmpd="sng" algn="ctr">
                  <a:solidFill>
                    <a:srgbClr val="70AD47"/>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6" name="Rectangle 85">
                  <a:extLst>
                    <a:ext uri="{FF2B5EF4-FFF2-40B4-BE49-F238E27FC236}">
                      <a16:creationId xmlns:a16="http://schemas.microsoft.com/office/drawing/2014/main" xmlns="" id="{0F28C8C0-9BE5-496C-A2B8-B7125FEA9170}"/>
                    </a:ext>
                  </a:extLst>
                </p:cNvPr>
                <p:cNvSpPr/>
                <p:nvPr/>
              </p:nvSpPr>
              <p:spPr>
                <a:xfrm>
                  <a:off x="3745536" y="1859009"/>
                  <a:ext cx="159788" cy="201968"/>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87" name="Group 86">
                  <a:extLst>
                    <a:ext uri="{FF2B5EF4-FFF2-40B4-BE49-F238E27FC236}">
                      <a16:creationId xmlns:a16="http://schemas.microsoft.com/office/drawing/2014/main" xmlns="" id="{ED45DB36-83E5-47C0-962E-D50A80C997E3}"/>
                    </a:ext>
                  </a:extLst>
                </p:cNvPr>
                <p:cNvGrpSpPr/>
                <p:nvPr/>
              </p:nvGrpSpPr>
              <p:grpSpPr>
                <a:xfrm>
                  <a:off x="2790887" y="1852699"/>
                  <a:ext cx="1291695" cy="215586"/>
                  <a:chOff x="2720488" y="1367117"/>
                  <a:chExt cx="1855247" cy="502023"/>
                </a:xfrm>
              </p:grpSpPr>
              <p:sp>
                <p:nvSpPr>
                  <p:cNvPr id="90" name="Rectangle 89">
                    <a:extLst>
                      <a:ext uri="{FF2B5EF4-FFF2-40B4-BE49-F238E27FC236}">
                        <a16:creationId xmlns:a16="http://schemas.microsoft.com/office/drawing/2014/main" xmlns="" id="{96548C43-88F9-400F-9A3B-5223D2F2CB6A}"/>
                      </a:ext>
                    </a:extLst>
                  </p:cNvPr>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1" name="Rectangle 90">
                    <a:extLst>
                      <a:ext uri="{FF2B5EF4-FFF2-40B4-BE49-F238E27FC236}">
                        <a16:creationId xmlns:a16="http://schemas.microsoft.com/office/drawing/2014/main" xmlns="" id="{21CA998D-60D5-47EE-AC24-47F523CA03DD}"/>
                      </a:ext>
                    </a:extLst>
                  </p:cNvPr>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2" name="Rectangle 91">
                    <a:extLst>
                      <a:ext uri="{FF2B5EF4-FFF2-40B4-BE49-F238E27FC236}">
                        <a16:creationId xmlns:a16="http://schemas.microsoft.com/office/drawing/2014/main" xmlns="" id="{BFA18541-7956-4E38-9C86-91C882695C92}"/>
                      </a:ext>
                    </a:extLst>
                  </p:cNvPr>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3" name="Rectangle 92">
                    <a:extLst>
                      <a:ext uri="{FF2B5EF4-FFF2-40B4-BE49-F238E27FC236}">
                        <a16:creationId xmlns:a16="http://schemas.microsoft.com/office/drawing/2014/main" xmlns="" id="{FCF6DCC9-2068-476A-A8F9-FA75EFEF9D2B}"/>
                      </a:ext>
                    </a:extLst>
                  </p:cNvPr>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4" name="Rectangle 93">
                    <a:extLst>
                      <a:ext uri="{FF2B5EF4-FFF2-40B4-BE49-F238E27FC236}">
                        <a16:creationId xmlns:a16="http://schemas.microsoft.com/office/drawing/2014/main" xmlns="" id="{501D599C-1791-455D-A41F-3A6FE975628D}"/>
                      </a:ext>
                    </a:extLst>
                  </p:cNvPr>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95" name="Straight Connector 94">
                    <a:extLst>
                      <a:ext uri="{FF2B5EF4-FFF2-40B4-BE49-F238E27FC236}">
                        <a16:creationId xmlns:a16="http://schemas.microsoft.com/office/drawing/2014/main" xmlns="" id="{2A3C3DA5-272A-4775-8EF8-BFB4433B35DF}"/>
                      </a:ext>
                    </a:extLst>
                  </p:cNvPr>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96" name="Straight Connector 95">
                    <a:extLst>
                      <a:ext uri="{FF2B5EF4-FFF2-40B4-BE49-F238E27FC236}">
                        <a16:creationId xmlns:a16="http://schemas.microsoft.com/office/drawing/2014/main" xmlns="" id="{76B8440C-5062-49C7-A541-FADE630392F7}"/>
                      </a:ext>
                    </a:extLst>
                  </p:cNvPr>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88" name="TextBox 87">
                  <a:extLst>
                    <a:ext uri="{FF2B5EF4-FFF2-40B4-BE49-F238E27FC236}">
                      <a16:creationId xmlns:a16="http://schemas.microsoft.com/office/drawing/2014/main" xmlns="" id="{157982E1-9203-4812-A8D1-F810D3FA5B8A}"/>
                    </a:ext>
                  </a:extLst>
                </p:cNvPr>
                <p:cNvSpPr txBox="1"/>
                <p:nvPr/>
              </p:nvSpPr>
              <p:spPr>
                <a:xfrm>
                  <a:off x="3880646" y="1823516"/>
                  <a:ext cx="250390" cy="246221"/>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0</a:t>
                  </a:r>
                </a:p>
              </p:txBody>
            </p:sp>
            <p:sp>
              <p:nvSpPr>
                <p:cNvPr id="89" name="TextBox 88">
                  <a:extLst>
                    <a:ext uri="{FF2B5EF4-FFF2-40B4-BE49-F238E27FC236}">
                      <a16:creationId xmlns:a16="http://schemas.microsoft.com/office/drawing/2014/main" xmlns="" id="{4F37D67E-FDE6-4B71-9F4F-230788D613C6}"/>
                    </a:ext>
                  </a:extLst>
                </p:cNvPr>
                <p:cNvSpPr txBox="1"/>
                <p:nvPr/>
              </p:nvSpPr>
              <p:spPr>
                <a:xfrm>
                  <a:off x="3703561" y="1829442"/>
                  <a:ext cx="250390" cy="246221"/>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3</a:t>
                  </a:r>
                </a:p>
              </p:txBody>
            </p:sp>
          </p:grpSp>
          <p:sp>
            <p:nvSpPr>
              <p:cNvPr id="82" name="Cloud 81">
                <a:extLst>
                  <a:ext uri="{FF2B5EF4-FFF2-40B4-BE49-F238E27FC236}">
                    <a16:creationId xmlns:a16="http://schemas.microsoft.com/office/drawing/2014/main" xmlns="" id="{E20765BC-0D5E-4B0E-AB75-5AE2616435C8}"/>
                  </a:ext>
                </a:extLst>
              </p:cNvPr>
              <p:cNvSpPr/>
              <p:nvPr/>
            </p:nvSpPr>
            <p:spPr>
              <a:xfrm>
                <a:off x="3539609" y="2983735"/>
                <a:ext cx="905481" cy="523951"/>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prstClr val="black"/>
                    </a:solidFill>
                    <a:effectLst/>
                    <a:uLnTx/>
                    <a:uFillTx/>
                    <a:latin typeface="Calibri" panose="020F0502020204030204"/>
                    <a:ea typeface=""/>
                    <a:cs typeface=""/>
                  </a:rPr>
                  <a:t>deq</a:t>
                </a: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 logic</a:t>
                </a:r>
              </a:p>
            </p:txBody>
          </p:sp>
          <p:cxnSp>
            <p:nvCxnSpPr>
              <p:cNvPr id="83" name="Straight Arrow Connector 82">
                <a:extLst>
                  <a:ext uri="{FF2B5EF4-FFF2-40B4-BE49-F238E27FC236}">
                    <a16:creationId xmlns:a16="http://schemas.microsoft.com/office/drawing/2014/main" xmlns="" id="{05D3AB09-3271-4BCD-8056-133734D65EE2}"/>
                  </a:ext>
                </a:extLst>
              </p:cNvPr>
              <p:cNvCxnSpPr>
                <a:cxnSpLocks/>
                <a:endCxn id="92" idx="2"/>
              </p:cNvCxnSpPr>
              <p:nvPr/>
            </p:nvCxnSpPr>
            <p:spPr>
              <a:xfrm flipV="1">
                <a:off x="3353695" y="2748465"/>
                <a:ext cx="380225" cy="289839"/>
              </a:xfrm>
              <a:prstGeom prst="straightConnector1">
                <a:avLst/>
              </a:prstGeom>
              <a:noFill/>
              <a:ln w="38100" cap="flat" cmpd="sng" algn="ctr">
                <a:solidFill>
                  <a:sysClr val="window" lastClr="FFFFFF">
                    <a:lumMod val="50000"/>
                  </a:sysClr>
                </a:solidFill>
                <a:prstDash val="solid"/>
                <a:miter lim="800000"/>
                <a:tailEnd type="triangle"/>
              </a:ln>
              <a:effectLst/>
            </p:spPr>
          </p:cxnSp>
          <p:sp>
            <p:nvSpPr>
              <p:cNvPr id="84" name="Rectangle 83">
                <a:extLst>
                  <a:ext uri="{FF2B5EF4-FFF2-40B4-BE49-F238E27FC236}">
                    <a16:creationId xmlns:a16="http://schemas.microsoft.com/office/drawing/2014/main" xmlns="" id="{6DC77174-0C25-4DA8-AF45-DEDCDF31BFFB}"/>
                  </a:ext>
                </a:extLst>
              </p:cNvPr>
              <p:cNvSpPr/>
              <p:nvPr/>
            </p:nvSpPr>
            <p:spPr>
              <a:xfrm>
                <a:off x="3391630" y="3355005"/>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a:t>
                </a:r>
              </a:p>
            </p:txBody>
          </p:sp>
        </p:grpSp>
        <p:grpSp>
          <p:nvGrpSpPr>
            <p:cNvPr id="97" name="Group 96">
              <a:extLst>
                <a:ext uri="{FF2B5EF4-FFF2-40B4-BE49-F238E27FC236}">
                  <a16:creationId xmlns:a16="http://schemas.microsoft.com/office/drawing/2014/main" xmlns="" id="{9AA19BCD-EA55-405A-9B1A-82AD441D07D7}"/>
                </a:ext>
              </a:extLst>
            </p:cNvPr>
            <p:cNvGrpSpPr/>
            <p:nvPr/>
          </p:nvGrpSpPr>
          <p:grpSpPr>
            <a:xfrm>
              <a:off x="9473600" y="4508860"/>
              <a:ext cx="2155386" cy="1106297"/>
              <a:chOff x="9142730" y="2353031"/>
              <a:chExt cx="2155386" cy="1106297"/>
            </a:xfrm>
          </p:grpSpPr>
          <p:grpSp>
            <p:nvGrpSpPr>
              <p:cNvPr id="98" name="Group 97">
                <a:extLst>
                  <a:ext uri="{FF2B5EF4-FFF2-40B4-BE49-F238E27FC236}">
                    <a16:creationId xmlns:a16="http://schemas.microsoft.com/office/drawing/2014/main" xmlns="" id="{80894777-FBC9-469E-A393-5DFF61D673CB}"/>
                  </a:ext>
                </a:extLst>
              </p:cNvPr>
              <p:cNvGrpSpPr/>
              <p:nvPr/>
            </p:nvGrpSpPr>
            <p:grpSpPr>
              <a:xfrm>
                <a:off x="9530546" y="2446412"/>
                <a:ext cx="1342997" cy="248387"/>
                <a:chOff x="5680182" y="5264345"/>
                <a:chExt cx="1342997" cy="248387"/>
              </a:xfrm>
            </p:grpSpPr>
            <p:sp>
              <p:nvSpPr>
                <p:cNvPr id="104" name="Rectangle 103">
                  <a:extLst>
                    <a:ext uri="{FF2B5EF4-FFF2-40B4-BE49-F238E27FC236}">
                      <a16:creationId xmlns:a16="http://schemas.microsoft.com/office/drawing/2014/main" xmlns="" id="{8D17BF8F-8698-4662-A1BB-DBD6A6E460F7}"/>
                    </a:ext>
                  </a:extLst>
                </p:cNvPr>
                <p:cNvSpPr/>
                <p:nvPr/>
              </p:nvSpPr>
              <p:spPr>
                <a:xfrm>
                  <a:off x="6313516" y="5290745"/>
                  <a:ext cx="146628" cy="214122"/>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5" name="Rectangle 104">
                  <a:extLst>
                    <a:ext uri="{FF2B5EF4-FFF2-40B4-BE49-F238E27FC236}">
                      <a16:creationId xmlns:a16="http://schemas.microsoft.com/office/drawing/2014/main" xmlns="" id="{32073199-A8B8-4856-B20F-E11AD87B6440}"/>
                    </a:ext>
                  </a:extLst>
                </p:cNvPr>
                <p:cNvSpPr/>
                <p:nvPr/>
              </p:nvSpPr>
              <p:spPr>
                <a:xfrm>
                  <a:off x="6480250" y="5294859"/>
                  <a:ext cx="146628" cy="214122"/>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6" name="Rectangle 105">
                  <a:extLst>
                    <a:ext uri="{FF2B5EF4-FFF2-40B4-BE49-F238E27FC236}">
                      <a16:creationId xmlns:a16="http://schemas.microsoft.com/office/drawing/2014/main" xmlns="" id="{CF2D557C-DE4C-436D-A904-C25387F7D114}"/>
                    </a:ext>
                  </a:extLst>
                </p:cNvPr>
                <p:cNvSpPr/>
                <p:nvPr/>
              </p:nvSpPr>
              <p:spPr>
                <a:xfrm>
                  <a:off x="6642500" y="5296021"/>
                  <a:ext cx="160854" cy="210310"/>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107" name="Group 106">
                  <a:extLst>
                    <a:ext uri="{FF2B5EF4-FFF2-40B4-BE49-F238E27FC236}">
                      <a16:creationId xmlns:a16="http://schemas.microsoft.com/office/drawing/2014/main" xmlns="" id="{AD53E8D5-1053-47B1-9C9E-553F3FAE970E}"/>
                    </a:ext>
                  </a:extLst>
                </p:cNvPr>
                <p:cNvGrpSpPr/>
                <p:nvPr/>
              </p:nvGrpSpPr>
              <p:grpSpPr>
                <a:xfrm>
                  <a:off x="5680182" y="5264345"/>
                  <a:ext cx="1342997" cy="248387"/>
                  <a:chOff x="3469788" y="962740"/>
                  <a:chExt cx="1928929" cy="578406"/>
                </a:xfrm>
              </p:grpSpPr>
              <p:sp>
                <p:nvSpPr>
                  <p:cNvPr id="108" name="Rectangle 107">
                    <a:extLst>
                      <a:ext uri="{FF2B5EF4-FFF2-40B4-BE49-F238E27FC236}">
                        <a16:creationId xmlns:a16="http://schemas.microsoft.com/office/drawing/2014/main" xmlns="" id="{721BBF23-0779-47DF-97F0-644BBA7DC317}"/>
                      </a:ext>
                    </a:extLst>
                  </p:cNvPr>
                  <p:cNvSpPr/>
                  <p:nvPr/>
                </p:nvSpPr>
                <p:spPr>
                  <a:xfrm>
                    <a:off x="4129229" y="1036503"/>
                    <a:ext cx="231033" cy="489737"/>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46" name="Rectangle 145">
                    <a:extLst>
                      <a:ext uri="{FF2B5EF4-FFF2-40B4-BE49-F238E27FC236}">
                        <a16:creationId xmlns:a16="http://schemas.microsoft.com/office/drawing/2014/main" xmlns="" id="{DDB149CD-3D29-4296-8DF6-3A1F11D1A310}"/>
                      </a:ext>
                    </a:extLst>
                  </p:cNvPr>
                  <p:cNvSpPr/>
                  <p:nvPr/>
                </p:nvSpPr>
                <p:spPr>
                  <a:xfrm>
                    <a:off x="5098711" y="1041614"/>
                    <a:ext cx="210600" cy="498614"/>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147" name="Group 146">
                    <a:extLst>
                      <a:ext uri="{FF2B5EF4-FFF2-40B4-BE49-F238E27FC236}">
                        <a16:creationId xmlns:a16="http://schemas.microsoft.com/office/drawing/2014/main" xmlns="" id="{2D75BE2E-6042-4A5B-897C-33EECFA2725C}"/>
                      </a:ext>
                    </a:extLst>
                  </p:cNvPr>
                  <p:cNvGrpSpPr/>
                  <p:nvPr/>
                </p:nvGrpSpPr>
                <p:grpSpPr>
                  <a:xfrm>
                    <a:off x="3469788" y="1024217"/>
                    <a:ext cx="1855247" cy="502023"/>
                    <a:chOff x="2720488" y="1367117"/>
                    <a:chExt cx="1855247" cy="502023"/>
                  </a:xfrm>
                </p:grpSpPr>
                <p:sp>
                  <p:nvSpPr>
                    <p:cNvPr id="154" name="Rectangle 153">
                      <a:extLst>
                        <a:ext uri="{FF2B5EF4-FFF2-40B4-BE49-F238E27FC236}">
                          <a16:creationId xmlns:a16="http://schemas.microsoft.com/office/drawing/2014/main" xmlns="" id="{C6786B65-4EE6-4950-8430-095302121AB0}"/>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5" name="Rectangle 154">
                      <a:extLst>
                        <a:ext uri="{FF2B5EF4-FFF2-40B4-BE49-F238E27FC236}">
                          <a16:creationId xmlns:a16="http://schemas.microsoft.com/office/drawing/2014/main" xmlns="" id="{1DF6695B-8155-48C3-9DCA-633D02BEEB4C}"/>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6" name="Rectangle 155">
                      <a:extLst>
                        <a:ext uri="{FF2B5EF4-FFF2-40B4-BE49-F238E27FC236}">
                          <a16:creationId xmlns:a16="http://schemas.microsoft.com/office/drawing/2014/main" xmlns="" id="{53651C2D-FFBD-48BC-92F3-52A93A12B2B9}"/>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7" name="Rectangle 156">
                      <a:extLst>
                        <a:ext uri="{FF2B5EF4-FFF2-40B4-BE49-F238E27FC236}">
                          <a16:creationId xmlns:a16="http://schemas.microsoft.com/office/drawing/2014/main" xmlns="" id="{87D068C2-1980-4173-A3B1-EBABA1C06E36}"/>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8" name="Rectangle 157">
                      <a:extLst>
                        <a:ext uri="{FF2B5EF4-FFF2-40B4-BE49-F238E27FC236}">
                          <a16:creationId xmlns:a16="http://schemas.microsoft.com/office/drawing/2014/main" xmlns="" id="{EE958D98-ECA3-4AB8-8A00-537708F5C817}"/>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59" name="Straight Connector 158">
                      <a:extLst>
                        <a:ext uri="{FF2B5EF4-FFF2-40B4-BE49-F238E27FC236}">
                          <a16:creationId xmlns:a16="http://schemas.microsoft.com/office/drawing/2014/main" xmlns="" id="{C1FFC7D6-2317-4233-9EE4-CCBEA2F31ED9}"/>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60" name="Straight Connector 159">
                      <a:extLst>
                        <a:ext uri="{FF2B5EF4-FFF2-40B4-BE49-F238E27FC236}">
                          <a16:creationId xmlns:a16="http://schemas.microsoft.com/office/drawing/2014/main" xmlns="" id="{97E0163C-EAC1-41DF-BD7E-0BBBAF232EC7}"/>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49" name="TextBox 148">
                    <a:extLst>
                      <a:ext uri="{FF2B5EF4-FFF2-40B4-BE49-F238E27FC236}">
                        <a16:creationId xmlns:a16="http://schemas.microsoft.com/office/drawing/2014/main" xmlns="" id="{06F81201-2052-4658-9D91-A26C691A9D4F}"/>
                      </a:ext>
                    </a:extLst>
                  </p:cNvPr>
                  <p:cNvSpPr txBox="1"/>
                  <p:nvPr/>
                </p:nvSpPr>
                <p:spPr>
                  <a:xfrm>
                    <a:off x="5039085" y="962742"/>
                    <a:ext cx="359632" cy="57336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2</a:t>
                    </a:r>
                  </a:p>
                </p:txBody>
              </p:sp>
              <p:sp>
                <p:nvSpPr>
                  <p:cNvPr id="150" name="TextBox 149">
                    <a:extLst>
                      <a:ext uri="{FF2B5EF4-FFF2-40B4-BE49-F238E27FC236}">
                        <a16:creationId xmlns:a16="http://schemas.microsoft.com/office/drawing/2014/main" xmlns="" id="{14961B1C-65E2-4CE2-99E8-E47893E147A2}"/>
                      </a:ext>
                    </a:extLst>
                  </p:cNvPr>
                  <p:cNvSpPr txBox="1"/>
                  <p:nvPr/>
                </p:nvSpPr>
                <p:spPr>
                  <a:xfrm>
                    <a:off x="4803210" y="962742"/>
                    <a:ext cx="359632" cy="57336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3</a:t>
                    </a:r>
                  </a:p>
                </p:txBody>
              </p:sp>
              <p:sp>
                <p:nvSpPr>
                  <p:cNvPr id="151" name="TextBox 150">
                    <a:extLst>
                      <a:ext uri="{FF2B5EF4-FFF2-40B4-BE49-F238E27FC236}">
                        <a16:creationId xmlns:a16="http://schemas.microsoft.com/office/drawing/2014/main" xmlns="" id="{3703CEB3-6621-46AB-B8E0-D85E36AF5CF5}"/>
                      </a:ext>
                    </a:extLst>
                  </p:cNvPr>
                  <p:cNvSpPr txBox="1"/>
                  <p:nvPr/>
                </p:nvSpPr>
                <p:spPr>
                  <a:xfrm>
                    <a:off x="4555960" y="962740"/>
                    <a:ext cx="359632" cy="57336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3</a:t>
                    </a:r>
                  </a:p>
                </p:txBody>
              </p:sp>
              <p:sp>
                <p:nvSpPr>
                  <p:cNvPr id="152" name="TextBox 151">
                    <a:extLst>
                      <a:ext uri="{FF2B5EF4-FFF2-40B4-BE49-F238E27FC236}">
                        <a16:creationId xmlns:a16="http://schemas.microsoft.com/office/drawing/2014/main" xmlns="" id="{972F4FA1-C503-4AD6-866C-522EE30B9666}"/>
                      </a:ext>
                    </a:extLst>
                  </p:cNvPr>
                  <p:cNvSpPr txBox="1"/>
                  <p:nvPr/>
                </p:nvSpPr>
                <p:spPr>
                  <a:xfrm>
                    <a:off x="4320224" y="962810"/>
                    <a:ext cx="359632" cy="57336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9</a:t>
                    </a:r>
                  </a:p>
                </p:txBody>
              </p:sp>
              <p:sp>
                <p:nvSpPr>
                  <p:cNvPr id="153" name="TextBox 152">
                    <a:extLst>
                      <a:ext uri="{FF2B5EF4-FFF2-40B4-BE49-F238E27FC236}">
                        <a16:creationId xmlns:a16="http://schemas.microsoft.com/office/drawing/2014/main" xmlns="" id="{9748F18C-CEF0-462B-A2EB-A2892DDCB666}"/>
                      </a:ext>
                    </a:extLst>
                  </p:cNvPr>
                  <p:cNvSpPr txBox="1"/>
                  <p:nvPr/>
                </p:nvSpPr>
                <p:spPr>
                  <a:xfrm>
                    <a:off x="4065070" y="967784"/>
                    <a:ext cx="359632" cy="57336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9</a:t>
                    </a:r>
                  </a:p>
                </p:txBody>
              </p:sp>
            </p:grpSp>
          </p:grpSp>
          <p:sp>
            <p:nvSpPr>
              <p:cNvPr id="99" name="Cloud 98">
                <a:extLst>
                  <a:ext uri="{FF2B5EF4-FFF2-40B4-BE49-F238E27FC236}">
                    <a16:creationId xmlns:a16="http://schemas.microsoft.com/office/drawing/2014/main" xmlns="" id="{990A6440-E290-4988-839D-EF67EA4A560D}"/>
                  </a:ext>
                </a:extLst>
              </p:cNvPr>
              <p:cNvSpPr/>
              <p:nvPr/>
            </p:nvSpPr>
            <p:spPr>
              <a:xfrm>
                <a:off x="9245734" y="2894240"/>
                <a:ext cx="905481" cy="523951"/>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prstClr val="black"/>
                    </a:solidFill>
                    <a:effectLst/>
                    <a:uLnTx/>
                    <a:uFillTx/>
                    <a:latin typeface="Calibri" panose="020F0502020204030204"/>
                    <a:ea typeface=""/>
                    <a:cs typeface=""/>
                  </a:rPr>
                  <a:t>enq</a:t>
                </a: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 logic</a:t>
                </a:r>
              </a:p>
            </p:txBody>
          </p:sp>
          <p:sp>
            <p:nvSpPr>
              <p:cNvPr id="100" name="Cloud 99">
                <a:extLst>
                  <a:ext uri="{FF2B5EF4-FFF2-40B4-BE49-F238E27FC236}">
                    <a16:creationId xmlns:a16="http://schemas.microsoft.com/office/drawing/2014/main" xmlns="" id="{70A2B83D-AA7F-47AE-AB46-96CAA4250748}"/>
                  </a:ext>
                </a:extLst>
              </p:cNvPr>
              <p:cNvSpPr/>
              <p:nvPr/>
            </p:nvSpPr>
            <p:spPr>
              <a:xfrm>
                <a:off x="10306523" y="2855853"/>
                <a:ext cx="905481" cy="523951"/>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prstClr val="black"/>
                    </a:solidFill>
                    <a:effectLst/>
                    <a:uLnTx/>
                    <a:uFillTx/>
                    <a:latin typeface="Calibri" panose="020F0502020204030204"/>
                    <a:ea typeface=""/>
                    <a:cs typeface=""/>
                  </a:rPr>
                  <a:t>deq</a:t>
                </a: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 logic</a:t>
                </a:r>
              </a:p>
            </p:txBody>
          </p:sp>
          <p:sp>
            <p:nvSpPr>
              <p:cNvPr id="101" name="Rectangle 100">
                <a:extLst>
                  <a:ext uri="{FF2B5EF4-FFF2-40B4-BE49-F238E27FC236}">
                    <a16:creationId xmlns:a16="http://schemas.microsoft.com/office/drawing/2014/main" xmlns="" id="{AF1E2A4E-38A0-499A-A2A5-74533FAD952C}"/>
                  </a:ext>
                </a:extLst>
              </p:cNvPr>
              <p:cNvSpPr/>
              <p:nvPr/>
            </p:nvSpPr>
            <p:spPr>
              <a:xfrm>
                <a:off x="9142730" y="2353031"/>
                <a:ext cx="2155386" cy="1106297"/>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02" name="Straight Arrow Connector 101">
                <a:extLst>
                  <a:ext uri="{FF2B5EF4-FFF2-40B4-BE49-F238E27FC236}">
                    <a16:creationId xmlns:a16="http://schemas.microsoft.com/office/drawing/2014/main" xmlns="" id="{B7AD6D6F-97A0-4C30-BA1F-17EDFC79DEF9}"/>
                  </a:ext>
                </a:extLst>
              </p:cNvPr>
              <p:cNvCxnSpPr>
                <a:cxnSpLocks/>
                <a:endCxn id="151" idx="2"/>
              </p:cNvCxnSpPr>
              <p:nvPr/>
            </p:nvCxnSpPr>
            <p:spPr>
              <a:xfrm flipV="1">
                <a:off x="10070102" y="2692633"/>
                <a:ext cx="341875" cy="260018"/>
              </a:xfrm>
              <a:prstGeom prst="straightConnector1">
                <a:avLst/>
              </a:prstGeom>
              <a:noFill/>
              <a:ln w="38100" cap="flat" cmpd="sng" algn="ctr">
                <a:solidFill>
                  <a:sysClr val="window" lastClr="FFFFFF">
                    <a:lumMod val="50000"/>
                  </a:sysClr>
                </a:solidFill>
                <a:prstDash val="solid"/>
                <a:miter lim="800000"/>
                <a:tailEnd type="triangle"/>
              </a:ln>
              <a:effectLst/>
            </p:spPr>
          </p:cxnSp>
          <p:sp>
            <p:nvSpPr>
              <p:cNvPr id="103" name="Rectangle 102">
                <a:extLst>
                  <a:ext uri="{FF2B5EF4-FFF2-40B4-BE49-F238E27FC236}">
                    <a16:creationId xmlns:a16="http://schemas.microsoft.com/office/drawing/2014/main" xmlns="" id="{9592D0E7-0297-408C-B044-F0C5845F104B}"/>
                  </a:ext>
                </a:extLst>
              </p:cNvPr>
              <p:cNvSpPr/>
              <p:nvPr/>
            </p:nvSpPr>
            <p:spPr>
              <a:xfrm>
                <a:off x="10131057" y="3259894"/>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a:t>
                </a:r>
              </a:p>
            </p:txBody>
          </p:sp>
        </p:grpSp>
        <p:sp>
          <p:nvSpPr>
            <p:cNvPr id="161" name="Rounded Rectangular Callout 131">
              <a:extLst>
                <a:ext uri="{FF2B5EF4-FFF2-40B4-BE49-F238E27FC236}">
                  <a16:creationId xmlns:a16="http://schemas.microsoft.com/office/drawing/2014/main" xmlns="" id="{6E5122A3-F0B4-4074-875A-0B37911F62F4}"/>
                </a:ext>
              </a:extLst>
            </p:cNvPr>
            <p:cNvSpPr/>
            <p:nvPr/>
          </p:nvSpPr>
          <p:spPr>
            <a:xfrm>
              <a:off x="10038565" y="2238367"/>
              <a:ext cx="1278702" cy="258799"/>
            </a:xfrm>
            <a:prstGeom prst="wedgeRoundRectCallout">
              <a:avLst>
                <a:gd name="adj1" fmla="val -58024"/>
                <a:gd name="adj2" fmla="val 192990"/>
                <a:gd name="adj3" fmla="val 16667"/>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
                  <a:cs typeface=""/>
                </a:rPr>
                <a:t>Shaping </a:t>
              </a:r>
              <a:r>
                <a:rPr lang="en-US" sz="1400" kern="0" dirty="0">
                  <a:solidFill>
                    <a:prstClr val="white"/>
                  </a:solidFill>
                  <a:latin typeface="Calibri" panose="020F0502020204030204"/>
                  <a:ea typeface=""/>
                  <a:cs typeface=""/>
                </a:rPr>
                <a:t>N</a:t>
              </a:r>
              <a:r>
                <a:rPr kumimoji="0" lang="en-US" sz="1400" b="0" i="0" u="none" strike="noStrike" kern="0" cap="none" spc="0" normalizeH="0" baseline="0" noProof="0" dirty="0">
                  <a:ln>
                    <a:noFill/>
                  </a:ln>
                  <a:solidFill>
                    <a:prstClr val="white"/>
                  </a:solidFill>
                  <a:effectLst/>
                  <a:uLnTx/>
                  <a:uFillTx/>
                  <a:latin typeface="Calibri" panose="020F0502020204030204"/>
                  <a:ea typeface=""/>
                  <a:cs typeface=""/>
                </a:rPr>
                <a:t>ode</a:t>
              </a:r>
            </a:p>
          </p:txBody>
        </p:sp>
        <p:sp>
          <p:nvSpPr>
            <p:cNvPr id="162" name="Rounded Rectangular Callout 133">
              <a:extLst>
                <a:ext uri="{FF2B5EF4-FFF2-40B4-BE49-F238E27FC236}">
                  <a16:creationId xmlns:a16="http://schemas.microsoft.com/office/drawing/2014/main" xmlns="" id="{71F6760D-F90E-4FF8-836A-2288283552A6}"/>
                </a:ext>
              </a:extLst>
            </p:cNvPr>
            <p:cNvSpPr/>
            <p:nvPr/>
          </p:nvSpPr>
          <p:spPr>
            <a:xfrm>
              <a:off x="5533587" y="3527761"/>
              <a:ext cx="1524551" cy="241298"/>
            </a:xfrm>
            <a:prstGeom prst="wedgeRoundRectCallout">
              <a:avLst>
                <a:gd name="adj1" fmla="val -24216"/>
                <a:gd name="adj2" fmla="val 352167"/>
                <a:gd name="adj3" fmla="val 16667"/>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
                  <a:cs typeface=""/>
                </a:rPr>
                <a:t>Scheduling Node</a:t>
              </a:r>
            </a:p>
          </p:txBody>
        </p:sp>
        <p:grpSp>
          <p:nvGrpSpPr>
            <p:cNvPr id="163" name="Group 162">
              <a:extLst>
                <a:ext uri="{FF2B5EF4-FFF2-40B4-BE49-F238E27FC236}">
                  <a16:creationId xmlns:a16="http://schemas.microsoft.com/office/drawing/2014/main" xmlns="" id="{D95DD09E-5347-40E8-8F0B-FD757F16878A}"/>
                </a:ext>
              </a:extLst>
            </p:cNvPr>
            <p:cNvGrpSpPr/>
            <p:nvPr/>
          </p:nvGrpSpPr>
          <p:grpSpPr>
            <a:xfrm>
              <a:off x="8562696" y="2908976"/>
              <a:ext cx="2155386" cy="1106297"/>
              <a:chOff x="6810748" y="2007118"/>
              <a:chExt cx="2155386" cy="1106297"/>
            </a:xfrm>
          </p:grpSpPr>
          <p:sp>
            <p:nvSpPr>
              <p:cNvPr id="164" name="Rectangle 163">
                <a:extLst>
                  <a:ext uri="{FF2B5EF4-FFF2-40B4-BE49-F238E27FC236}">
                    <a16:creationId xmlns:a16="http://schemas.microsoft.com/office/drawing/2014/main" xmlns="" id="{BA76DF3E-C5AF-456D-A375-92BBCB7FA4E2}"/>
                  </a:ext>
                </a:extLst>
              </p:cNvPr>
              <p:cNvSpPr/>
              <p:nvPr/>
            </p:nvSpPr>
            <p:spPr>
              <a:xfrm>
                <a:off x="6810748" y="2007118"/>
                <a:ext cx="2155386" cy="1106297"/>
              </a:xfrm>
              <a:prstGeom prst="rect">
                <a:avLst/>
              </a:prstGeom>
              <a:solidFill>
                <a:schemeClr val="bg1"/>
              </a:solid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165" name="Group 164">
                <a:extLst>
                  <a:ext uri="{FF2B5EF4-FFF2-40B4-BE49-F238E27FC236}">
                    <a16:creationId xmlns:a16="http://schemas.microsoft.com/office/drawing/2014/main" xmlns="" id="{513C5D69-76DF-4A46-B2A0-E9845994257E}"/>
                  </a:ext>
                </a:extLst>
              </p:cNvPr>
              <p:cNvGrpSpPr/>
              <p:nvPr/>
            </p:nvGrpSpPr>
            <p:grpSpPr>
              <a:xfrm>
                <a:off x="7224114" y="2053809"/>
                <a:ext cx="1364913" cy="246221"/>
                <a:chOff x="4721735" y="1968267"/>
                <a:chExt cx="1364913" cy="246221"/>
              </a:xfrm>
            </p:grpSpPr>
            <p:sp>
              <p:nvSpPr>
                <p:cNvPr id="170" name="Rectangle 169">
                  <a:extLst>
                    <a:ext uri="{FF2B5EF4-FFF2-40B4-BE49-F238E27FC236}">
                      <a16:creationId xmlns:a16="http://schemas.microsoft.com/office/drawing/2014/main" xmlns="" id="{DB6FBE1D-C257-4AB3-913F-4592DE6AFB00}"/>
                    </a:ext>
                  </a:extLst>
                </p:cNvPr>
                <p:cNvSpPr/>
                <p:nvPr/>
              </p:nvSpPr>
              <p:spPr>
                <a:xfrm>
                  <a:off x="5684053" y="1991957"/>
                  <a:ext cx="160854" cy="210310"/>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1" name="Rectangle 170">
                  <a:extLst>
                    <a:ext uri="{FF2B5EF4-FFF2-40B4-BE49-F238E27FC236}">
                      <a16:creationId xmlns:a16="http://schemas.microsoft.com/office/drawing/2014/main" xmlns="" id="{439A8EA1-C468-49B1-AD99-64F07D2D0A13}"/>
                    </a:ext>
                  </a:extLst>
                </p:cNvPr>
                <p:cNvSpPr/>
                <p:nvPr/>
              </p:nvSpPr>
              <p:spPr>
                <a:xfrm>
                  <a:off x="5855856" y="1994152"/>
                  <a:ext cx="146628" cy="214122"/>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2" name="Rectangle 171">
                  <a:extLst>
                    <a:ext uri="{FF2B5EF4-FFF2-40B4-BE49-F238E27FC236}">
                      <a16:creationId xmlns:a16="http://schemas.microsoft.com/office/drawing/2014/main" xmlns="" id="{953E7449-B115-4715-8FFA-D116C123E0DC}"/>
                    </a:ext>
                  </a:extLst>
                </p:cNvPr>
                <p:cNvSpPr/>
                <p:nvPr/>
              </p:nvSpPr>
              <p:spPr>
                <a:xfrm>
                  <a:off x="5844909" y="1986681"/>
                  <a:ext cx="168523" cy="215586"/>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3" name="Rectangle 172">
                  <a:extLst>
                    <a:ext uri="{FF2B5EF4-FFF2-40B4-BE49-F238E27FC236}">
                      <a16:creationId xmlns:a16="http://schemas.microsoft.com/office/drawing/2014/main" xmlns="" id="{2987E398-D393-404B-A865-68A27DECE3E2}"/>
                    </a:ext>
                  </a:extLst>
                </p:cNvPr>
                <p:cNvSpPr/>
                <p:nvPr/>
              </p:nvSpPr>
              <p:spPr>
                <a:xfrm>
                  <a:off x="5676386" y="1986681"/>
                  <a:ext cx="168523" cy="215586"/>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4" name="Rectangle 173">
                  <a:extLst>
                    <a:ext uri="{FF2B5EF4-FFF2-40B4-BE49-F238E27FC236}">
                      <a16:creationId xmlns:a16="http://schemas.microsoft.com/office/drawing/2014/main" xmlns="" id="{4324DC8E-9781-4206-8006-B30E39A82463}"/>
                    </a:ext>
                  </a:extLst>
                </p:cNvPr>
                <p:cNvSpPr/>
                <p:nvPr/>
              </p:nvSpPr>
              <p:spPr>
                <a:xfrm>
                  <a:off x="5507864" y="1986681"/>
                  <a:ext cx="168523" cy="215586"/>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5" name="Rectangle 174">
                  <a:extLst>
                    <a:ext uri="{FF2B5EF4-FFF2-40B4-BE49-F238E27FC236}">
                      <a16:creationId xmlns:a16="http://schemas.microsoft.com/office/drawing/2014/main" xmlns="" id="{CF5E23AE-996C-427C-9955-A140A87707D7}"/>
                    </a:ext>
                  </a:extLst>
                </p:cNvPr>
                <p:cNvSpPr/>
                <p:nvPr/>
              </p:nvSpPr>
              <p:spPr>
                <a:xfrm>
                  <a:off x="5339341" y="1986681"/>
                  <a:ext cx="168523" cy="215586"/>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6" name="Rectangle 175">
                  <a:extLst>
                    <a:ext uri="{FF2B5EF4-FFF2-40B4-BE49-F238E27FC236}">
                      <a16:creationId xmlns:a16="http://schemas.microsoft.com/office/drawing/2014/main" xmlns="" id="{7A4D3206-A2DB-4ABA-A845-802001516B62}"/>
                    </a:ext>
                  </a:extLst>
                </p:cNvPr>
                <p:cNvSpPr/>
                <p:nvPr/>
              </p:nvSpPr>
              <p:spPr>
                <a:xfrm>
                  <a:off x="5170818" y="1986681"/>
                  <a:ext cx="168523" cy="215586"/>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77" name="Straight Connector 176">
                  <a:extLst>
                    <a:ext uri="{FF2B5EF4-FFF2-40B4-BE49-F238E27FC236}">
                      <a16:creationId xmlns:a16="http://schemas.microsoft.com/office/drawing/2014/main" xmlns="" id="{FB0D8D06-B813-4E8B-B186-DB360A05074B}"/>
                    </a:ext>
                  </a:extLst>
                </p:cNvPr>
                <p:cNvCxnSpPr/>
                <p:nvPr/>
              </p:nvCxnSpPr>
              <p:spPr>
                <a:xfrm flipH="1">
                  <a:off x="4721735" y="1986681"/>
                  <a:ext cx="449083" cy="0"/>
                </a:xfrm>
                <a:prstGeom prst="line">
                  <a:avLst/>
                </a:prstGeom>
                <a:noFill/>
                <a:ln w="38100" cap="flat" cmpd="sng" algn="ctr">
                  <a:solidFill>
                    <a:sysClr val="windowText" lastClr="000000"/>
                  </a:solidFill>
                  <a:prstDash val="solid"/>
                  <a:miter lim="800000"/>
                </a:ln>
                <a:effectLst/>
              </p:spPr>
            </p:cxnSp>
            <p:cxnSp>
              <p:nvCxnSpPr>
                <p:cNvPr id="178" name="Straight Connector 177">
                  <a:extLst>
                    <a:ext uri="{FF2B5EF4-FFF2-40B4-BE49-F238E27FC236}">
                      <a16:creationId xmlns:a16="http://schemas.microsoft.com/office/drawing/2014/main" xmlns="" id="{11C6D40B-A435-4021-9DC0-076002904064}"/>
                    </a:ext>
                  </a:extLst>
                </p:cNvPr>
                <p:cNvCxnSpPr/>
                <p:nvPr/>
              </p:nvCxnSpPr>
              <p:spPr>
                <a:xfrm flipH="1">
                  <a:off x="4721735" y="2202267"/>
                  <a:ext cx="449083" cy="0"/>
                </a:xfrm>
                <a:prstGeom prst="line">
                  <a:avLst/>
                </a:prstGeom>
                <a:noFill/>
                <a:ln w="38100" cap="flat" cmpd="sng" algn="ctr">
                  <a:solidFill>
                    <a:sysClr val="windowText" lastClr="000000"/>
                  </a:solidFill>
                  <a:prstDash val="solid"/>
                  <a:miter lim="800000"/>
                </a:ln>
                <a:effectLst/>
              </p:spPr>
            </p:cxnSp>
            <p:sp>
              <p:nvSpPr>
                <p:cNvPr id="179" name="TextBox 178">
                  <a:extLst>
                    <a:ext uri="{FF2B5EF4-FFF2-40B4-BE49-F238E27FC236}">
                      <a16:creationId xmlns:a16="http://schemas.microsoft.com/office/drawing/2014/main" xmlns="" id="{3BED4811-2307-44CA-B58A-6EAF413B8889}"/>
                    </a:ext>
                  </a:extLst>
                </p:cNvPr>
                <p:cNvSpPr txBox="1"/>
                <p:nvPr/>
              </p:nvSpPr>
              <p:spPr>
                <a:xfrm>
                  <a:off x="5791374" y="1968267"/>
                  <a:ext cx="295274" cy="246221"/>
                </a:xfrm>
                <a:prstGeom prst="rect">
                  <a:avLst/>
                </a:prstGeom>
                <a:noFill/>
              </p:spPr>
              <p:txBody>
                <a:bodyPr wrap="none" rtlCol="0">
                  <a:spAutoFit/>
                </a:bodyPr>
                <a:lstStyle/>
                <a:p>
                  <a:pPr defTabSz="685800"/>
                  <a:r>
                    <a:rPr lang="en-US" sz="1000" b="1">
                      <a:solidFill>
                        <a:prstClr val="black"/>
                      </a:solidFill>
                      <a:latin typeface="Calibri" panose="020F0502020204030204"/>
                    </a:rPr>
                    <a:t>t0</a:t>
                  </a:r>
                  <a:endParaRPr lang="en-US" sz="1000" b="1" dirty="0">
                    <a:solidFill>
                      <a:prstClr val="black"/>
                    </a:solidFill>
                    <a:latin typeface="Calibri" panose="020F0502020204030204"/>
                  </a:endParaRPr>
                </a:p>
              </p:txBody>
            </p:sp>
            <p:sp>
              <p:nvSpPr>
                <p:cNvPr id="180" name="TextBox 179">
                  <a:extLst>
                    <a:ext uri="{FF2B5EF4-FFF2-40B4-BE49-F238E27FC236}">
                      <a16:creationId xmlns:a16="http://schemas.microsoft.com/office/drawing/2014/main" xmlns="" id="{BB0BBDA7-A3B8-4DD6-B235-1CE9A0715BE8}"/>
                    </a:ext>
                  </a:extLst>
                </p:cNvPr>
                <p:cNvSpPr txBox="1"/>
                <p:nvPr/>
              </p:nvSpPr>
              <p:spPr>
                <a:xfrm>
                  <a:off x="5623066" y="1968267"/>
                  <a:ext cx="295274" cy="246221"/>
                </a:xfrm>
                <a:prstGeom prst="rect">
                  <a:avLst/>
                </a:prstGeom>
                <a:noFill/>
              </p:spPr>
              <p:txBody>
                <a:bodyPr wrap="none" rtlCol="0">
                  <a:spAutoFit/>
                </a:bodyPr>
                <a:lstStyle/>
                <a:p>
                  <a:pPr defTabSz="685800"/>
                  <a:r>
                    <a:rPr lang="en-US" sz="1000" b="1">
                      <a:solidFill>
                        <a:prstClr val="black"/>
                      </a:solidFill>
                      <a:latin typeface="Calibri" panose="020F0502020204030204"/>
                    </a:rPr>
                    <a:t>t1</a:t>
                  </a:r>
                  <a:endParaRPr lang="en-US" sz="1000" b="1" dirty="0">
                    <a:solidFill>
                      <a:prstClr val="black"/>
                    </a:solidFill>
                    <a:latin typeface="Calibri" panose="020F0502020204030204"/>
                  </a:endParaRPr>
                </a:p>
              </p:txBody>
            </p:sp>
          </p:grpSp>
          <p:sp>
            <p:nvSpPr>
              <p:cNvPr id="166" name="Cloud 165">
                <a:extLst>
                  <a:ext uri="{FF2B5EF4-FFF2-40B4-BE49-F238E27FC236}">
                    <a16:creationId xmlns:a16="http://schemas.microsoft.com/office/drawing/2014/main" xmlns="" id="{164046B7-DC95-4384-85EB-12584562EDC2}"/>
                  </a:ext>
                </a:extLst>
              </p:cNvPr>
              <p:cNvSpPr/>
              <p:nvPr/>
            </p:nvSpPr>
            <p:spPr>
              <a:xfrm>
                <a:off x="6913752" y="2548327"/>
                <a:ext cx="905481" cy="523951"/>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prstClr val="black"/>
                    </a:solidFill>
                    <a:effectLst/>
                    <a:uLnTx/>
                    <a:uFillTx/>
                    <a:latin typeface="Calibri" panose="020F0502020204030204"/>
                    <a:ea typeface=""/>
                    <a:cs typeface=""/>
                  </a:rPr>
                  <a:t>enq</a:t>
                </a: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 logic</a:t>
                </a:r>
              </a:p>
            </p:txBody>
          </p:sp>
          <p:sp>
            <p:nvSpPr>
              <p:cNvPr id="167" name="Cloud 166">
                <a:extLst>
                  <a:ext uri="{FF2B5EF4-FFF2-40B4-BE49-F238E27FC236}">
                    <a16:creationId xmlns:a16="http://schemas.microsoft.com/office/drawing/2014/main" xmlns="" id="{5F481772-B8A5-4D85-B72D-FD07B84F4520}"/>
                  </a:ext>
                </a:extLst>
              </p:cNvPr>
              <p:cNvSpPr/>
              <p:nvPr/>
            </p:nvSpPr>
            <p:spPr>
              <a:xfrm>
                <a:off x="7974541" y="2509940"/>
                <a:ext cx="905481" cy="523951"/>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prstClr val="black"/>
                    </a:solidFill>
                    <a:effectLst/>
                    <a:uLnTx/>
                    <a:uFillTx/>
                    <a:latin typeface="Calibri" panose="020F0502020204030204"/>
                    <a:ea typeface=""/>
                    <a:cs typeface=""/>
                  </a:rPr>
                  <a:t>deq</a:t>
                </a: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 logic</a:t>
                </a:r>
              </a:p>
            </p:txBody>
          </p:sp>
          <p:cxnSp>
            <p:nvCxnSpPr>
              <p:cNvPr id="168" name="Straight Arrow Connector 167">
                <a:extLst>
                  <a:ext uri="{FF2B5EF4-FFF2-40B4-BE49-F238E27FC236}">
                    <a16:creationId xmlns:a16="http://schemas.microsoft.com/office/drawing/2014/main" xmlns="" id="{45695303-F6B0-4609-BDB9-00C3F094F759}"/>
                  </a:ext>
                </a:extLst>
              </p:cNvPr>
              <p:cNvCxnSpPr>
                <a:cxnSpLocks/>
                <a:endCxn id="174" idx="2"/>
              </p:cNvCxnSpPr>
              <p:nvPr/>
            </p:nvCxnSpPr>
            <p:spPr>
              <a:xfrm flipV="1">
                <a:off x="7738120" y="2287809"/>
                <a:ext cx="356385" cy="318930"/>
              </a:xfrm>
              <a:prstGeom prst="straightConnector1">
                <a:avLst/>
              </a:prstGeom>
              <a:noFill/>
              <a:ln w="38100" cap="flat" cmpd="sng" algn="ctr">
                <a:solidFill>
                  <a:sysClr val="window" lastClr="FFFFFF">
                    <a:lumMod val="50000"/>
                  </a:sysClr>
                </a:solidFill>
                <a:prstDash val="solid"/>
                <a:miter lim="800000"/>
                <a:tailEnd type="triangle"/>
              </a:ln>
              <a:effectLst/>
            </p:spPr>
          </p:cxnSp>
          <p:sp>
            <p:nvSpPr>
              <p:cNvPr id="169" name="Rectangle 168">
                <a:extLst>
                  <a:ext uri="{FF2B5EF4-FFF2-40B4-BE49-F238E27FC236}">
                    <a16:creationId xmlns:a16="http://schemas.microsoft.com/office/drawing/2014/main" xmlns="" id="{86D55880-16AD-4DAA-91A0-C7C20E825BB2}"/>
                  </a:ext>
                </a:extLst>
              </p:cNvPr>
              <p:cNvSpPr/>
              <p:nvPr/>
            </p:nvSpPr>
            <p:spPr>
              <a:xfrm>
                <a:off x="7799075" y="2913981"/>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a:t>
                </a:r>
              </a:p>
            </p:txBody>
          </p:sp>
        </p:grpSp>
        <p:cxnSp>
          <p:nvCxnSpPr>
            <p:cNvPr id="181" name="Straight Connector 180">
              <a:extLst>
                <a:ext uri="{FF2B5EF4-FFF2-40B4-BE49-F238E27FC236}">
                  <a16:creationId xmlns:a16="http://schemas.microsoft.com/office/drawing/2014/main" xmlns="" id="{D1C76D97-7BD1-4E3A-A47E-24570519FE71}"/>
                </a:ext>
              </a:extLst>
            </p:cNvPr>
            <p:cNvCxnSpPr>
              <a:cxnSpLocks/>
              <a:stCxn id="69" idx="2"/>
              <a:endCxn id="79" idx="0"/>
            </p:cNvCxnSpPr>
            <p:nvPr/>
          </p:nvCxnSpPr>
          <p:spPr>
            <a:xfrm flipH="1">
              <a:off x="6561349" y="2106363"/>
              <a:ext cx="1828325" cy="241016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xmlns="" id="{29D21D07-0B29-4196-86BE-38156F1C4365}"/>
                </a:ext>
              </a:extLst>
            </p:cNvPr>
            <p:cNvCxnSpPr/>
            <p:nvPr/>
          </p:nvCxnSpPr>
          <p:spPr>
            <a:xfrm flipV="1">
              <a:off x="8629678" y="6383697"/>
              <a:ext cx="1204" cy="306879"/>
            </a:xfrm>
            <a:prstGeom prst="straightConnector1">
              <a:avLst/>
            </a:prstGeom>
            <a:noFill/>
            <a:ln w="38100" cap="flat" cmpd="sng" algn="ctr">
              <a:solidFill>
                <a:sysClr val="window" lastClr="FFFFFF">
                  <a:lumMod val="50000"/>
                </a:sysClr>
              </a:solidFill>
              <a:prstDash val="solid"/>
              <a:miter lim="800000"/>
              <a:tailEnd type="triangle"/>
            </a:ln>
            <a:effectLst/>
          </p:spPr>
        </p:cxnSp>
        <p:sp>
          <p:nvSpPr>
            <p:cNvPr id="183" name="TextBox 182">
              <a:extLst>
                <a:ext uri="{FF2B5EF4-FFF2-40B4-BE49-F238E27FC236}">
                  <a16:creationId xmlns:a16="http://schemas.microsoft.com/office/drawing/2014/main" xmlns="" id="{5ADBFA1E-64EA-4D8B-9AAF-012C62A601E7}"/>
                </a:ext>
              </a:extLst>
            </p:cNvPr>
            <p:cNvSpPr txBox="1"/>
            <p:nvPr/>
          </p:nvSpPr>
          <p:spPr>
            <a:xfrm>
              <a:off x="6553101" y="6413698"/>
              <a:ext cx="1865447"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descriptor &amp; metadata</a:t>
              </a:r>
            </a:p>
          </p:txBody>
        </p:sp>
        <p:sp>
          <p:nvSpPr>
            <p:cNvPr id="184" name="Cloud 183">
              <a:extLst>
                <a:ext uri="{FF2B5EF4-FFF2-40B4-BE49-F238E27FC236}">
                  <a16:creationId xmlns:a16="http://schemas.microsoft.com/office/drawing/2014/main" xmlns="" id="{ED09BCE2-0E3E-4FCB-B2C5-937ACC598B1F}"/>
                </a:ext>
              </a:extLst>
            </p:cNvPr>
            <p:cNvSpPr/>
            <p:nvPr/>
          </p:nvSpPr>
          <p:spPr>
            <a:xfrm>
              <a:off x="7996628" y="5750228"/>
              <a:ext cx="1185284" cy="62526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compute path</a:t>
              </a:r>
            </a:p>
          </p:txBody>
        </p:sp>
        <p:cxnSp>
          <p:nvCxnSpPr>
            <p:cNvPr id="14" name="Straight Arrow Connector 13">
              <a:extLst>
                <a:ext uri="{FF2B5EF4-FFF2-40B4-BE49-F238E27FC236}">
                  <a16:creationId xmlns:a16="http://schemas.microsoft.com/office/drawing/2014/main" xmlns="" id="{32C36E27-E931-4D05-8B54-E30F1ABEB0BD}"/>
                </a:ext>
              </a:extLst>
            </p:cNvPr>
            <p:cNvCxnSpPr>
              <a:cxnSpLocks/>
              <a:stCxn id="184" idx="2"/>
            </p:cNvCxnSpPr>
            <p:nvPr/>
          </p:nvCxnSpPr>
          <p:spPr>
            <a:xfrm flipH="1" flipV="1">
              <a:off x="7535573" y="5622825"/>
              <a:ext cx="464732" cy="440035"/>
            </a:xfrm>
            <a:prstGeom prst="straightConnector1">
              <a:avLst/>
            </a:prstGeom>
            <a:ln w="28575">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xmlns="" id="{23D3EACC-701E-4E83-B6EA-9CAE74BA3941}"/>
                </a:ext>
              </a:extLst>
            </p:cNvPr>
            <p:cNvCxnSpPr>
              <a:cxnSpLocks/>
            </p:cNvCxnSpPr>
            <p:nvPr/>
          </p:nvCxnSpPr>
          <p:spPr>
            <a:xfrm flipH="1" flipV="1">
              <a:off x="8090699" y="2134032"/>
              <a:ext cx="60739" cy="3723903"/>
            </a:xfrm>
            <a:prstGeom prst="straightConnector1">
              <a:avLst/>
            </a:prstGeom>
            <a:ln w="28575">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xmlns="" id="{5D28805E-E414-4F0B-8D33-80630A94176E}"/>
                </a:ext>
              </a:extLst>
            </p:cNvPr>
            <p:cNvCxnSpPr>
              <a:cxnSpLocks/>
              <a:stCxn id="184" idx="0"/>
            </p:cNvCxnSpPr>
            <p:nvPr/>
          </p:nvCxnSpPr>
          <p:spPr>
            <a:xfrm flipV="1">
              <a:off x="9180924" y="5622825"/>
              <a:ext cx="991743" cy="44003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xmlns="" id="{CF9C8F01-75C5-4FD5-AE5C-9AED3151CE4B}"/>
                </a:ext>
              </a:extLst>
            </p:cNvPr>
            <p:cNvCxnSpPr>
              <a:cxnSpLocks/>
            </p:cNvCxnSpPr>
            <p:nvPr/>
          </p:nvCxnSpPr>
          <p:spPr>
            <a:xfrm flipH="1" flipV="1">
              <a:off x="8865628" y="4015273"/>
              <a:ext cx="20000" cy="173495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xmlns="" id="{91BBE0F6-E13C-4B64-A3AB-076E4C5BB7C0}"/>
              </a:ext>
            </a:extLst>
          </p:cNvPr>
          <p:cNvGrpSpPr/>
          <p:nvPr/>
        </p:nvGrpSpPr>
        <p:grpSpPr>
          <a:xfrm>
            <a:off x="4994245" y="1550016"/>
            <a:ext cx="6926838" cy="3975716"/>
            <a:chOff x="4499255" y="1546877"/>
            <a:chExt cx="6926838" cy="3975716"/>
          </a:xfrm>
        </p:grpSpPr>
        <p:sp>
          <p:nvSpPr>
            <p:cNvPr id="110" name="Rectangle 109">
              <a:extLst>
                <a:ext uri="{FF2B5EF4-FFF2-40B4-BE49-F238E27FC236}">
                  <a16:creationId xmlns:a16="http://schemas.microsoft.com/office/drawing/2014/main" xmlns="" id="{AC0606F9-0A7D-4CCE-9EB4-C85A8F8FA923}"/>
                </a:ext>
              </a:extLst>
            </p:cNvPr>
            <p:cNvSpPr/>
            <p:nvPr/>
          </p:nvSpPr>
          <p:spPr>
            <a:xfrm>
              <a:off x="9623993" y="4006446"/>
              <a:ext cx="311159" cy="385078"/>
            </a:xfrm>
            <a:prstGeom prst="rect">
              <a:avLst/>
            </a:prstGeom>
            <a:solidFill>
              <a:srgbClr val="92D050">
                <a:alpha val="70000"/>
              </a:srgbClr>
            </a:solidFill>
            <a:ln w="12700" cap="flat" cmpd="sng" algn="ctr">
              <a:solidFill>
                <a:srgbClr val="92D05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a:extLst>
                <a:ext uri="{FF2B5EF4-FFF2-40B4-BE49-F238E27FC236}">
                  <a16:creationId xmlns:a16="http://schemas.microsoft.com/office/drawing/2014/main" xmlns="" id="{1E529969-7F3D-45C9-AF47-D0B41A76A73E}"/>
                </a:ext>
              </a:extLst>
            </p:cNvPr>
            <p:cNvSpPr/>
            <p:nvPr/>
          </p:nvSpPr>
          <p:spPr>
            <a:xfrm>
              <a:off x="9325859" y="4370609"/>
              <a:ext cx="623510" cy="385078"/>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a:extLst>
                <a:ext uri="{FF2B5EF4-FFF2-40B4-BE49-F238E27FC236}">
                  <a16:creationId xmlns:a16="http://schemas.microsoft.com/office/drawing/2014/main" xmlns="" id="{B2FA5AA2-A39B-493D-BA7C-8C9621A6843F}"/>
                </a:ext>
              </a:extLst>
            </p:cNvPr>
            <p:cNvSpPr/>
            <p:nvPr/>
          </p:nvSpPr>
          <p:spPr>
            <a:xfrm>
              <a:off x="9760705" y="3651295"/>
              <a:ext cx="184473" cy="355174"/>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a:extLst>
                <a:ext uri="{FF2B5EF4-FFF2-40B4-BE49-F238E27FC236}">
                  <a16:creationId xmlns:a16="http://schemas.microsoft.com/office/drawing/2014/main" xmlns="" id="{D4466159-8D05-4FA6-B52D-0BF4BFEDE6AB}"/>
                </a:ext>
              </a:extLst>
            </p:cNvPr>
            <p:cNvSpPr/>
            <p:nvPr/>
          </p:nvSpPr>
          <p:spPr>
            <a:xfrm>
              <a:off x="9006043" y="2892488"/>
              <a:ext cx="943326" cy="394355"/>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a:extLst>
                <a:ext uri="{FF2B5EF4-FFF2-40B4-BE49-F238E27FC236}">
                  <a16:creationId xmlns:a16="http://schemas.microsoft.com/office/drawing/2014/main" xmlns="" id="{EFF61998-D1B7-4653-A2BD-B79B93D672C9}"/>
                </a:ext>
              </a:extLst>
            </p:cNvPr>
            <p:cNvSpPr/>
            <p:nvPr/>
          </p:nvSpPr>
          <p:spPr>
            <a:xfrm>
              <a:off x="8867508" y="2892800"/>
              <a:ext cx="1090242" cy="1862887"/>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5" name="TextBox 114">
              <a:extLst>
                <a:ext uri="{FF2B5EF4-FFF2-40B4-BE49-F238E27FC236}">
                  <a16:creationId xmlns:a16="http://schemas.microsoft.com/office/drawing/2014/main" xmlns="" id="{9B29393A-92E2-413F-B1F0-49F7B0FE933F}"/>
                </a:ext>
              </a:extLst>
            </p:cNvPr>
            <p:cNvSpPr txBox="1"/>
            <p:nvPr/>
          </p:nvSpPr>
          <p:spPr>
            <a:xfrm>
              <a:off x="9062259" y="2934211"/>
              <a:ext cx="811441"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1</a:t>
              </a:r>
            </a:p>
          </p:txBody>
        </p:sp>
        <p:grpSp>
          <p:nvGrpSpPr>
            <p:cNvPr id="116" name="Group 115">
              <a:extLst>
                <a:ext uri="{FF2B5EF4-FFF2-40B4-BE49-F238E27FC236}">
                  <a16:creationId xmlns:a16="http://schemas.microsoft.com/office/drawing/2014/main" xmlns="" id="{613F67FE-87EE-4C12-A581-CC5A656A3AB7}"/>
                </a:ext>
              </a:extLst>
            </p:cNvPr>
            <p:cNvGrpSpPr/>
            <p:nvPr/>
          </p:nvGrpSpPr>
          <p:grpSpPr>
            <a:xfrm>
              <a:off x="8867508" y="3287155"/>
              <a:ext cx="1090242" cy="1074176"/>
              <a:chOff x="4179729" y="7302624"/>
              <a:chExt cx="1652765" cy="751537"/>
            </a:xfrm>
          </p:grpSpPr>
          <p:cxnSp>
            <p:nvCxnSpPr>
              <p:cNvPr id="133" name="Straight Connector 132">
                <a:extLst>
                  <a:ext uri="{FF2B5EF4-FFF2-40B4-BE49-F238E27FC236}">
                    <a16:creationId xmlns:a16="http://schemas.microsoft.com/office/drawing/2014/main" xmlns="" id="{882A8197-F5AF-4890-8839-F8D8F15E26CE}"/>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134" name="Straight Connector 133">
                <a:extLst>
                  <a:ext uri="{FF2B5EF4-FFF2-40B4-BE49-F238E27FC236}">
                    <a16:creationId xmlns:a16="http://schemas.microsoft.com/office/drawing/2014/main" xmlns="" id="{98B0A8C6-F0B2-44FD-AA11-C406244AB202}"/>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135" name="Straight Connector 134">
                <a:extLst>
                  <a:ext uri="{FF2B5EF4-FFF2-40B4-BE49-F238E27FC236}">
                    <a16:creationId xmlns:a16="http://schemas.microsoft.com/office/drawing/2014/main" xmlns="" id="{AFF62AB8-52D7-48AB-86F3-2514C83684F7}"/>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136" name="Straight Connector 135">
                <a:extLst>
                  <a:ext uri="{FF2B5EF4-FFF2-40B4-BE49-F238E27FC236}">
                    <a16:creationId xmlns:a16="http://schemas.microsoft.com/office/drawing/2014/main" xmlns="" id="{AFA4699D-5F48-445C-86E1-CC685623903A}"/>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117" name="TextBox 116">
              <a:extLst>
                <a:ext uri="{FF2B5EF4-FFF2-40B4-BE49-F238E27FC236}">
                  <a16:creationId xmlns:a16="http://schemas.microsoft.com/office/drawing/2014/main" xmlns="" id="{1FB4702E-2A28-4C43-A6A0-ABF286A3A07C}"/>
                </a:ext>
              </a:extLst>
            </p:cNvPr>
            <p:cNvSpPr txBox="1"/>
            <p:nvPr/>
          </p:nvSpPr>
          <p:spPr>
            <a:xfrm>
              <a:off x="9024628" y="3649842"/>
              <a:ext cx="764953"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118" name="TextBox 117">
              <a:extLst>
                <a:ext uri="{FF2B5EF4-FFF2-40B4-BE49-F238E27FC236}">
                  <a16:creationId xmlns:a16="http://schemas.microsoft.com/office/drawing/2014/main" xmlns="" id="{958DDC1D-7C9C-4CC8-B156-E3432167980D}"/>
                </a:ext>
              </a:extLst>
            </p:cNvPr>
            <p:cNvSpPr txBox="1"/>
            <p:nvPr/>
          </p:nvSpPr>
          <p:spPr>
            <a:xfrm>
              <a:off x="9031010" y="4388863"/>
              <a:ext cx="838691"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Queue N</a:t>
              </a:r>
            </a:p>
          </p:txBody>
        </p:sp>
        <p:sp>
          <p:nvSpPr>
            <p:cNvPr id="119" name="TextBox 118">
              <a:extLst>
                <a:ext uri="{FF2B5EF4-FFF2-40B4-BE49-F238E27FC236}">
                  <a16:creationId xmlns:a16="http://schemas.microsoft.com/office/drawing/2014/main" xmlns="" id="{D8CDA7C3-98EC-4D6F-8574-99EA44FDD2D6}"/>
                </a:ext>
              </a:extLst>
            </p:cNvPr>
            <p:cNvSpPr txBox="1"/>
            <p:nvPr/>
          </p:nvSpPr>
          <p:spPr>
            <a:xfrm>
              <a:off x="9255503" y="3295926"/>
              <a:ext cx="409086"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 . .</a:t>
              </a:r>
            </a:p>
          </p:txBody>
        </p:sp>
        <p:sp>
          <p:nvSpPr>
            <p:cNvPr id="120" name="TextBox 119">
              <a:extLst>
                <a:ext uri="{FF2B5EF4-FFF2-40B4-BE49-F238E27FC236}">
                  <a16:creationId xmlns:a16="http://schemas.microsoft.com/office/drawing/2014/main" xmlns="" id="{1BFD6FA9-1B6D-4333-BBAC-91360F10E56E}"/>
                </a:ext>
              </a:extLst>
            </p:cNvPr>
            <p:cNvSpPr txBox="1"/>
            <p:nvPr/>
          </p:nvSpPr>
          <p:spPr>
            <a:xfrm>
              <a:off x="9263436" y="4001147"/>
              <a:ext cx="409086" cy="307777"/>
            </a:xfrm>
            <a:prstGeom prst="rect">
              <a:avLst/>
            </a:prstGeom>
            <a:noFill/>
          </p:spPr>
          <p:txBody>
            <a:bodyPr wrap="none" rtlCol="0">
              <a:spAutoFit/>
            </a:bodyPr>
            <a:lstStyle/>
            <a:p>
              <a:pPr defTabSz="685800"/>
              <a:r>
                <a:rPr lang="en-US" sz="1400" b="1" dirty="0">
                  <a:solidFill>
                    <a:prstClr val="black"/>
                  </a:solidFill>
                  <a:latin typeface="Calibri" panose="020F0502020204030204"/>
                </a:rPr>
                <a:t>. . .</a:t>
              </a:r>
            </a:p>
          </p:txBody>
        </p:sp>
        <p:sp>
          <p:nvSpPr>
            <p:cNvPr id="121" name="Cloud 120">
              <a:extLst>
                <a:ext uri="{FF2B5EF4-FFF2-40B4-BE49-F238E27FC236}">
                  <a16:creationId xmlns:a16="http://schemas.microsoft.com/office/drawing/2014/main" xmlns="" id="{428BA859-B5A8-4194-A19F-DC46FF106DA8}"/>
                </a:ext>
              </a:extLst>
            </p:cNvPr>
            <p:cNvSpPr/>
            <p:nvPr/>
          </p:nvSpPr>
          <p:spPr>
            <a:xfrm>
              <a:off x="5804495" y="3246132"/>
              <a:ext cx="2543639" cy="1115199"/>
            </a:xfrm>
            <a:prstGeom prst="cloud">
              <a:avLst/>
            </a:prstGeom>
            <a:noFill/>
            <a:ln w="28575"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latin typeface="Calibri" panose="020F0502020204030204"/>
                  <a:ea typeface=""/>
                  <a:cs typeface=""/>
                </a:rPr>
                <a:t>Classification &amp; Policing &amp; Drop Policy</a:t>
              </a:r>
            </a:p>
          </p:txBody>
        </p:sp>
        <p:sp>
          <p:nvSpPr>
            <p:cNvPr id="122" name="TextBox 121">
              <a:extLst>
                <a:ext uri="{FF2B5EF4-FFF2-40B4-BE49-F238E27FC236}">
                  <a16:creationId xmlns:a16="http://schemas.microsoft.com/office/drawing/2014/main" xmlns="" id="{B74BC827-6CA7-4B5F-ACFE-46D6E5B08709}"/>
                </a:ext>
              </a:extLst>
            </p:cNvPr>
            <p:cNvSpPr txBox="1"/>
            <p:nvPr/>
          </p:nvSpPr>
          <p:spPr>
            <a:xfrm>
              <a:off x="8689213" y="5095780"/>
              <a:ext cx="1450094" cy="369332"/>
            </a:xfrm>
            <a:prstGeom prst="rect">
              <a:avLst/>
            </a:prstGeom>
            <a:noFill/>
          </p:spPr>
          <p:txBody>
            <a:bodyPr wrap="square" rtlCol="0">
              <a:spAutoFit/>
            </a:bodyPr>
            <a:lstStyle/>
            <a:p>
              <a:pPr defTabSz="685800"/>
              <a:r>
                <a:rPr lang="en-US" b="1" dirty="0">
                  <a:solidFill>
                    <a:prstClr val="black"/>
                  </a:solidFill>
                  <a:latin typeface="Calibri" panose="020F0502020204030204"/>
                </a:rPr>
                <a:t>Packet Buffer</a:t>
              </a:r>
            </a:p>
          </p:txBody>
        </p:sp>
        <p:cxnSp>
          <p:nvCxnSpPr>
            <p:cNvPr id="123" name="Straight Arrow Connector 122">
              <a:extLst>
                <a:ext uri="{FF2B5EF4-FFF2-40B4-BE49-F238E27FC236}">
                  <a16:creationId xmlns:a16="http://schemas.microsoft.com/office/drawing/2014/main" xmlns="" id="{99F37727-45A2-4F1E-88FB-AFCDC4B077A8}"/>
                </a:ext>
              </a:extLst>
            </p:cNvPr>
            <p:cNvCxnSpPr/>
            <p:nvPr/>
          </p:nvCxnSpPr>
          <p:spPr>
            <a:xfrm>
              <a:off x="5258549" y="3796094"/>
              <a:ext cx="546658" cy="1"/>
            </a:xfrm>
            <a:prstGeom prst="straightConnector1">
              <a:avLst/>
            </a:prstGeom>
            <a:noFill/>
            <a:ln w="38100" cap="flat" cmpd="sng" algn="ctr">
              <a:solidFill>
                <a:sysClr val="window" lastClr="FFFFFF">
                  <a:lumMod val="50000"/>
                </a:sysClr>
              </a:solidFill>
              <a:prstDash val="solid"/>
              <a:miter lim="800000"/>
              <a:tailEnd type="triangle"/>
            </a:ln>
            <a:effectLst/>
          </p:spPr>
        </p:cxnSp>
        <p:cxnSp>
          <p:nvCxnSpPr>
            <p:cNvPr id="124" name="Straight Arrow Connector 123">
              <a:extLst>
                <a:ext uri="{FF2B5EF4-FFF2-40B4-BE49-F238E27FC236}">
                  <a16:creationId xmlns:a16="http://schemas.microsoft.com/office/drawing/2014/main" xmlns="" id="{9C34F28F-16C6-4446-88C9-B28B22D7AE0B}"/>
                </a:ext>
              </a:extLst>
            </p:cNvPr>
            <p:cNvCxnSpPr/>
            <p:nvPr/>
          </p:nvCxnSpPr>
          <p:spPr>
            <a:xfrm flipV="1">
              <a:off x="8342727" y="3796095"/>
              <a:ext cx="515195" cy="1"/>
            </a:xfrm>
            <a:prstGeom prst="straightConnector1">
              <a:avLst/>
            </a:prstGeom>
            <a:noFill/>
            <a:ln w="38100" cap="flat" cmpd="sng" algn="ctr">
              <a:solidFill>
                <a:sysClr val="window" lastClr="FFFFFF">
                  <a:lumMod val="50000"/>
                </a:sysClr>
              </a:solidFill>
              <a:prstDash val="solid"/>
              <a:miter lim="800000"/>
              <a:tailEnd type="triangle"/>
            </a:ln>
            <a:effectLst/>
          </p:spPr>
        </p:cxnSp>
        <p:cxnSp>
          <p:nvCxnSpPr>
            <p:cNvPr id="125" name="Straight Arrow Connector 124">
              <a:extLst>
                <a:ext uri="{FF2B5EF4-FFF2-40B4-BE49-F238E27FC236}">
                  <a16:creationId xmlns:a16="http://schemas.microsoft.com/office/drawing/2014/main" xmlns="" id="{A99A5E6C-892F-416A-93D0-89C8DDCC9645}"/>
                </a:ext>
              </a:extLst>
            </p:cNvPr>
            <p:cNvCxnSpPr/>
            <p:nvPr/>
          </p:nvCxnSpPr>
          <p:spPr>
            <a:xfrm flipV="1">
              <a:off x="9467980" y="2452298"/>
              <a:ext cx="1601" cy="438624"/>
            </a:xfrm>
            <a:prstGeom prst="straightConnector1">
              <a:avLst/>
            </a:prstGeom>
            <a:noFill/>
            <a:ln w="38100" cap="flat" cmpd="sng" algn="ctr">
              <a:solidFill>
                <a:sysClr val="window" lastClr="FFFFFF">
                  <a:lumMod val="50000"/>
                </a:sysClr>
              </a:solidFill>
              <a:prstDash val="solid"/>
              <a:miter lim="800000"/>
              <a:headEnd type="triangle" w="med" len="med"/>
              <a:tailEnd type="triangle" w="med" len="med"/>
            </a:ln>
            <a:effectLst/>
          </p:spPr>
        </p:cxnSp>
        <p:cxnSp>
          <p:nvCxnSpPr>
            <p:cNvPr id="126" name="Straight Arrow Connector 125">
              <a:extLst>
                <a:ext uri="{FF2B5EF4-FFF2-40B4-BE49-F238E27FC236}">
                  <a16:creationId xmlns:a16="http://schemas.microsoft.com/office/drawing/2014/main" xmlns="" id="{372044CD-8859-4F1C-9F4C-BA5E1ECB21B0}"/>
                </a:ext>
              </a:extLst>
            </p:cNvPr>
            <p:cNvCxnSpPr>
              <a:cxnSpLocks/>
            </p:cNvCxnSpPr>
            <p:nvPr/>
          </p:nvCxnSpPr>
          <p:spPr>
            <a:xfrm>
              <a:off x="9979387" y="3782055"/>
              <a:ext cx="546271" cy="0"/>
            </a:xfrm>
            <a:prstGeom prst="straightConnector1">
              <a:avLst/>
            </a:prstGeom>
            <a:noFill/>
            <a:ln w="38100" cap="flat" cmpd="sng" algn="ctr">
              <a:solidFill>
                <a:schemeClr val="bg2"/>
              </a:solidFill>
              <a:prstDash val="solid"/>
              <a:miter lim="800000"/>
              <a:tailEnd type="triangle"/>
            </a:ln>
            <a:effectLst/>
          </p:spPr>
        </p:cxnSp>
        <p:sp>
          <p:nvSpPr>
            <p:cNvPr id="127" name="TextBox 126">
              <a:extLst>
                <a:ext uri="{FF2B5EF4-FFF2-40B4-BE49-F238E27FC236}">
                  <a16:creationId xmlns:a16="http://schemas.microsoft.com/office/drawing/2014/main" xmlns="" id="{4B09C261-48B7-4ABA-9CB8-96A5E8BC73FF}"/>
                </a:ext>
              </a:extLst>
            </p:cNvPr>
            <p:cNvSpPr txBox="1"/>
            <p:nvPr/>
          </p:nvSpPr>
          <p:spPr>
            <a:xfrm>
              <a:off x="4499255" y="3503766"/>
              <a:ext cx="895400"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Input</a:t>
              </a:r>
            </a:p>
            <a:p>
              <a:pPr algn="ctr" defTabSz="685800"/>
              <a:r>
                <a:rPr lang="en-US" sz="1400" b="1" dirty="0">
                  <a:solidFill>
                    <a:prstClr val="black"/>
                  </a:solidFill>
                  <a:latin typeface="Calibri" panose="020F0502020204030204"/>
                </a:rPr>
                <a:t>Packet</a:t>
              </a:r>
            </a:p>
          </p:txBody>
        </p:sp>
        <p:sp>
          <p:nvSpPr>
            <p:cNvPr id="128" name="TextBox 127">
              <a:extLst>
                <a:ext uri="{FF2B5EF4-FFF2-40B4-BE49-F238E27FC236}">
                  <a16:creationId xmlns:a16="http://schemas.microsoft.com/office/drawing/2014/main" xmlns="" id="{24D523F2-76F7-4222-9CDC-E9C1357A005C}"/>
                </a:ext>
              </a:extLst>
            </p:cNvPr>
            <p:cNvSpPr txBox="1"/>
            <p:nvPr/>
          </p:nvSpPr>
          <p:spPr>
            <a:xfrm>
              <a:off x="10468807" y="3503765"/>
              <a:ext cx="957286"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Output</a:t>
              </a:r>
            </a:p>
            <a:p>
              <a:pPr algn="ctr" defTabSz="685800"/>
              <a:r>
                <a:rPr lang="en-US" sz="1400" b="1" dirty="0">
                  <a:solidFill>
                    <a:prstClr val="black"/>
                  </a:solidFill>
                  <a:latin typeface="Calibri" panose="020F0502020204030204"/>
                </a:rPr>
                <a:t>Packet</a:t>
              </a:r>
            </a:p>
          </p:txBody>
        </p:sp>
        <p:sp>
          <p:nvSpPr>
            <p:cNvPr id="129" name="Cloud 128">
              <a:extLst>
                <a:ext uri="{FF2B5EF4-FFF2-40B4-BE49-F238E27FC236}">
                  <a16:creationId xmlns:a16="http://schemas.microsoft.com/office/drawing/2014/main" xmlns="" id="{9C63B3B3-6655-4558-B01E-FA1FD53F18F4}"/>
                </a:ext>
              </a:extLst>
            </p:cNvPr>
            <p:cNvSpPr/>
            <p:nvPr/>
          </p:nvSpPr>
          <p:spPr>
            <a:xfrm>
              <a:off x="8626380" y="1546877"/>
              <a:ext cx="1575760" cy="893693"/>
            </a:xfrm>
            <a:prstGeom prst="cloud">
              <a:avLst/>
            </a:prstGeom>
            <a:noFill/>
            <a:ln w="28575"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0000"/>
                  </a:solidFill>
                  <a:effectLst/>
                  <a:uLnTx/>
                  <a:uFillTx/>
                  <a:latin typeface="Calibri" panose="020F0502020204030204"/>
                  <a:ea typeface=""/>
                  <a:cs typeface=""/>
                </a:rPr>
                <a:t>Scheduling / Shaping</a:t>
              </a:r>
            </a:p>
          </p:txBody>
        </p:sp>
        <p:sp>
          <p:nvSpPr>
            <p:cNvPr id="130" name="Rectangle 129">
              <a:extLst>
                <a:ext uri="{FF2B5EF4-FFF2-40B4-BE49-F238E27FC236}">
                  <a16:creationId xmlns:a16="http://schemas.microsoft.com/office/drawing/2014/main" xmlns="" id="{832E15C1-D059-42DA-A9AF-6C574504FB8E}"/>
                </a:ext>
              </a:extLst>
            </p:cNvPr>
            <p:cNvSpPr/>
            <p:nvPr/>
          </p:nvSpPr>
          <p:spPr>
            <a:xfrm>
              <a:off x="8997819" y="4758723"/>
              <a:ext cx="826090" cy="318759"/>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
                  <a:cs typeface=""/>
                </a:rPr>
                <a:t>State</a:t>
              </a:r>
            </a:p>
          </p:txBody>
        </p:sp>
        <p:cxnSp>
          <p:nvCxnSpPr>
            <p:cNvPr id="131" name="Curved Connector 135">
              <a:extLst>
                <a:ext uri="{FF2B5EF4-FFF2-40B4-BE49-F238E27FC236}">
                  <a16:creationId xmlns:a16="http://schemas.microsoft.com/office/drawing/2014/main" xmlns="" id="{5969A6FC-0528-4762-8083-2E84C42A308E}"/>
                </a:ext>
              </a:extLst>
            </p:cNvPr>
            <p:cNvCxnSpPr>
              <a:cxnSpLocks/>
              <a:stCxn id="121" idx="1"/>
              <a:endCxn id="130" idx="1"/>
            </p:cNvCxnSpPr>
            <p:nvPr/>
          </p:nvCxnSpPr>
          <p:spPr>
            <a:xfrm rot="16200000" flipH="1">
              <a:off x="7758088" y="3678371"/>
              <a:ext cx="557959" cy="1921504"/>
            </a:xfrm>
            <a:prstGeom prst="curvedConnector2">
              <a:avLst/>
            </a:prstGeom>
            <a:noFill/>
            <a:ln w="28575" cap="flat" cmpd="sng" algn="ctr">
              <a:solidFill>
                <a:sysClr val="windowText" lastClr="000000"/>
              </a:solidFill>
              <a:prstDash val="dash"/>
              <a:miter lim="800000"/>
              <a:headEnd type="triangle" w="med" len="med"/>
              <a:tailEnd type="none" w="med" len="med"/>
            </a:ln>
            <a:effectLst/>
          </p:spPr>
        </p:cxnSp>
        <p:sp>
          <p:nvSpPr>
            <p:cNvPr id="132" name="TextBox 131">
              <a:extLst>
                <a:ext uri="{FF2B5EF4-FFF2-40B4-BE49-F238E27FC236}">
                  <a16:creationId xmlns:a16="http://schemas.microsoft.com/office/drawing/2014/main" xmlns="" id="{C9DC44F4-F571-4526-91F4-860278FA5209}"/>
                </a:ext>
              </a:extLst>
            </p:cNvPr>
            <p:cNvSpPr txBox="1"/>
            <p:nvPr/>
          </p:nvSpPr>
          <p:spPr>
            <a:xfrm>
              <a:off x="6881315" y="4774752"/>
              <a:ext cx="1123086" cy="747841"/>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Extern</a:t>
              </a:r>
            </a:p>
            <a:p>
              <a:pPr algn="ctr" defTabSz="685800"/>
              <a:r>
                <a:rPr lang="en-US" sz="1400" b="1" dirty="0">
                  <a:solidFill>
                    <a:prstClr val="black"/>
                  </a:solidFill>
                  <a:latin typeface="Calibri" panose="020F0502020204030204"/>
                </a:rPr>
                <a:t>interface</a:t>
              </a:r>
            </a:p>
          </p:txBody>
        </p:sp>
      </p:grpSp>
    </p:spTree>
    <p:extLst>
      <p:ext uri="{BB962C8B-B14F-4D97-AF65-F5344CB8AC3E}">
        <p14:creationId xmlns:p14="http://schemas.microsoft.com/office/powerpoint/2010/main" val="189206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9"/>
                                        </p:tgtEl>
                                      </p:cBhvr>
                                    </p:animEffect>
                                    <p:set>
                                      <p:cBhvr>
                                        <p:cTn id="7" dur="1" fill="hold">
                                          <p:stCondLst>
                                            <p:cond delay="499"/>
                                          </p:stCondLst>
                                        </p:cTn>
                                        <p:tgtEl>
                                          <p:spTgt spid="10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0454F-91DD-4768-9CA5-C16AAF0DB3D2}"/>
              </a:ext>
            </a:extLst>
          </p:cNvPr>
          <p:cNvSpPr>
            <a:spLocks noGrp="1"/>
          </p:cNvSpPr>
          <p:nvPr>
            <p:ph type="title"/>
          </p:nvPr>
        </p:nvSpPr>
        <p:spPr>
          <a:xfrm>
            <a:off x="872570" y="2971079"/>
            <a:ext cx="6727039" cy="1163599"/>
          </a:xfrm>
        </p:spPr>
        <p:txBody>
          <a:bodyPr/>
          <a:lstStyle/>
          <a:p>
            <a:r>
              <a:rPr lang="en-US" dirty="0"/>
              <a:t>Scheduling &amp; Shaping</a:t>
            </a:r>
            <a:br>
              <a:rPr lang="en-US" dirty="0"/>
            </a:br>
            <a:r>
              <a:rPr lang="en-US" dirty="0"/>
              <a:t>Demonstration</a:t>
            </a:r>
          </a:p>
        </p:txBody>
      </p:sp>
    </p:spTree>
    <p:extLst>
      <p:ext uri="{BB962C8B-B14F-4D97-AF65-F5344CB8AC3E}">
        <p14:creationId xmlns:p14="http://schemas.microsoft.com/office/powerpoint/2010/main" val="1084299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DFE9F1-8955-4010-8DEF-BC3C3C565A6B}"/>
              </a:ext>
            </a:extLst>
          </p:cNvPr>
          <p:cNvSpPr>
            <a:spLocks noGrp="1"/>
          </p:cNvSpPr>
          <p:nvPr>
            <p:ph type="title"/>
          </p:nvPr>
        </p:nvSpPr>
        <p:spPr>
          <a:xfrm>
            <a:off x="621792" y="210312"/>
            <a:ext cx="10541508" cy="502920"/>
          </a:xfrm>
        </p:spPr>
        <p:txBody>
          <a:bodyPr/>
          <a:lstStyle/>
          <a:p>
            <a:r>
              <a:rPr lang="en-US" dirty="0"/>
              <a:t>Scheduling and Shaping</a:t>
            </a:r>
          </a:p>
        </p:txBody>
      </p:sp>
      <p:sp>
        <p:nvSpPr>
          <p:cNvPr id="4" name="Slide Number Placeholder 3">
            <a:extLst>
              <a:ext uri="{FF2B5EF4-FFF2-40B4-BE49-F238E27FC236}">
                <a16:creationId xmlns:a16="http://schemas.microsoft.com/office/drawing/2014/main" xmlns="" id="{205C9888-4895-4B4D-9AAB-1D6B4271D7B3}"/>
              </a:ext>
            </a:extLst>
          </p:cNvPr>
          <p:cNvSpPr>
            <a:spLocks noGrp="1"/>
          </p:cNvSpPr>
          <p:nvPr>
            <p:ph type="sldNum" sz="quarter" idx="10"/>
          </p:nvPr>
        </p:nvSpPr>
        <p:spPr/>
        <p:txBody>
          <a:bodyPr/>
          <a:lstStyle/>
          <a:p>
            <a:r>
              <a:rPr lang="en-US"/>
              <a:t>&gt;&gt; </a:t>
            </a:r>
            <a:fld id="{626C978B-826E-438C-909A-E9C381D3FF04}" type="slidenum">
              <a:rPr lang="en-US" smtClean="0"/>
              <a:pPr/>
              <a:t>16</a:t>
            </a:fld>
            <a:endParaRPr lang="en-US" dirty="0"/>
          </a:p>
        </p:txBody>
      </p:sp>
      <p:sp>
        <p:nvSpPr>
          <p:cNvPr id="5" name="Rectangle 4">
            <a:extLst>
              <a:ext uri="{FF2B5EF4-FFF2-40B4-BE49-F238E27FC236}">
                <a16:creationId xmlns:a16="http://schemas.microsoft.com/office/drawing/2014/main" xmlns="" id="{87944E3F-E596-4E51-91B1-0718F8EA371E}"/>
              </a:ext>
            </a:extLst>
          </p:cNvPr>
          <p:cNvSpPr/>
          <p:nvPr/>
        </p:nvSpPr>
        <p:spPr>
          <a:xfrm>
            <a:off x="4959569" y="1654634"/>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 name="Group 5">
            <a:extLst>
              <a:ext uri="{FF2B5EF4-FFF2-40B4-BE49-F238E27FC236}">
                <a16:creationId xmlns:a16="http://schemas.microsoft.com/office/drawing/2014/main" xmlns="" id="{86FB4FCA-6590-48F0-BE13-629BB9D7A670}"/>
              </a:ext>
            </a:extLst>
          </p:cNvPr>
          <p:cNvGrpSpPr/>
          <p:nvPr/>
        </p:nvGrpSpPr>
        <p:grpSpPr>
          <a:xfrm>
            <a:off x="5168574" y="2054053"/>
            <a:ext cx="1132624" cy="199291"/>
            <a:chOff x="2720488" y="1367117"/>
            <a:chExt cx="1855247" cy="502023"/>
          </a:xfrm>
        </p:grpSpPr>
        <p:sp>
          <p:nvSpPr>
            <p:cNvPr id="7" name="Rectangle 6">
              <a:extLst>
                <a:ext uri="{FF2B5EF4-FFF2-40B4-BE49-F238E27FC236}">
                  <a16:creationId xmlns:a16="http://schemas.microsoft.com/office/drawing/2014/main" xmlns="" id="{C232BBE6-37E9-4D56-A89C-73FF57C1F18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88B46D96-A10D-4E1E-A545-67F143CA2EC8}"/>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5BB3C12D-3EE6-446B-A5A0-315A50BB0206}"/>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831415F3-2967-467A-83D2-8FEB29D71C67}"/>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Rectangle 10">
              <a:extLst>
                <a:ext uri="{FF2B5EF4-FFF2-40B4-BE49-F238E27FC236}">
                  <a16:creationId xmlns:a16="http://schemas.microsoft.com/office/drawing/2014/main" xmlns="" id="{B55EE030-35A3-41D5-91E8-1DB22E259382}"/>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 name="Straight Connector 11">
              <a:extLst>
                <a:ext uri="{FF2B5EF4-FFF2-40B4-BE49-F238E27FC236}">
                  <a16:creationId xmlns:a16="http://schemas.microsoft.com/office/drawing/2014/main" xmlns="" id="{BD74C61B-AEF9-48DC-A09B-4F49E237AC7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3" name="Straight Connector 12">
              <a:extLst>
                <a:ext uri="{FF2B5EF4-FFF2-40B4-BE49-F238E27FC236}">
                  <a16:creationId xmlns:a16="http://schemas.microsoft.com/office/drawing/2014/main" xmlns="" id="{7EB74D4F-606A-4C3D-BBFF-2D5F086A9234}"/>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4" name="TextBox 13">
            <a:extLst>
              <a:ext uri="{FF2B5EF4-FFF2-40B4-BE49-F238E27FC236}">
                <a16:creationId xmlns:a16="http://schemas.microsoft.com/office/drawing/2014/main" xmlns="" id="{98DFA958-59F5-4B78-A239-E23723C358D5}"/>
              </a:ext>
            </a:extLst>
          </p:cNvPr>
          <p:cNvSpPr txBox="1"/>
          <p:nvPr/>
        </p:nvSpPr>
        <p:spPr>
          <a:xfrm>
            <a:off x="5209969" y="1672496"/>
            <a:ext cx="1148071" cy="307777"/>
          </a:xfrm>
          <a:prstGeom prst="rect">
            <a:avLst/>
          </a:prstGeom>
          <a:noFill/>
        </p:spPr>
        <p:txBody>
          <a:bodyPr wrap="none" rtlCol="0">
            <a:spAutoFit/>
          </a:bodyPr>
          <a:lstStyle/>
          <a:p>
            <a:r>
              <a:rPr lang="en-US" sz="1400" b="1" dirty="0"/>
              <a:t>Scheduling</a:t>
            </a:r>
          </a:p>
        </p:txBody>
      </p:sp>
      <p:sp>
        <p:nvSpPr>
          <p:cNvPr id="33" name="Rectangle 32">
            <a:extLst>
              <a:ext uri="{FF2B5EF4-FFF2-40B4-BE49-F238E27FC236}">
                <a16:creationId xmlns:a16="http://schemas.microsoft.com/office/drawing/2014/main" xmlns="" id="{A16F694C-8A84-4977-B38B-B9C8A8F633E6}"/>
              </a:ext>
            </a:extLst>
          </p:cNvPr>
          <p:cNvSpPr/>
          <p:nvPr/>
        </p:nvSpPr>
        <p:spPr>
          <a:xfrm>
            <a:off x="3408935" y="3790031"/>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34" name="Group 33">
            <a:extLst>
              <a:ext uri="{FF2B5EF4-FFF2-40B4-BE49-F238E27FC236}">
                <a16:creationId xmlns:a16="http://schemas.microsoft.com/office/drawing/2014/main" xmlns="" id="{EC19B178-F8F4-45BC-B95B-C9745D0A5B91}"/>
              </a:ext>
            </a:extLst>
          </p:cNvPr>
          <p:cNvGrpSpPr/>
          <p:nvPr/>
        </p:nvGrpSpPr>
        <p:grpSpPr>
          <a:xfrm>
            <a:off x="3617940" y="4189450"/>
            <a:ext cx="1132624" cy="199291"/>
            <a:chOff x="2720488" y="1367117"/>
            <a:chExt cx="1855247" cy="502023"/>
          </a:xfrm>
        </p:grpSpPr>
        <p:sp>
          <p:nvSpPr>
            <p:cNvPr id="35" name="Rectangle 34">
              <a:extLst>
                <a:ext uri="{FF2B5EF4-FFF2-40B4-BE49-F238E27FC236}">
                  <a16:creationId xmlns:a16="http://schemas.microsoft.com/office/drawing/2014/main" xmlns="" id="{0222D2AD-7C5E-429B-A997-482F926562D6}"/>
                </a:ext>
              </a:extLst>
            </p:cNvPr>
            <p:cNvSpPr/>
            <p:nvPr/>
          </p:nvSpPr>
          <p:spPr>
            <a:xfrm>
              <a:off x="4333688" y="1367117"/>
              <a:ext cx="242047" cy="502023"/>
            </a:xfrm>
            <a:prstGeom prst="rect">
              <a:avLst/>
            </a:prstGeom>
            <a:noFill/>
            <a:ln w="381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6" name="Rectangle 35">
              <a:extLst>
                <a:ext uri="{FF2B5EF4-FFF2-40B4-BE49-F238E27FC236}">
                  <a16:creationId xmlns:a16="http://schemas.microsoft.com/office/drawing/2014/main" xmlns="" id="{F9C550EE-6114-46A4-B4D3-487CD6EBDCC1}"/>
                </a:ext>
              </a:extLst>
            </p:cNvPr>
            <p:cNvSpPr/>
            <p:nvPr/>
          </p:nvSpPr>
          <p:spPr>
            <a:xfrm>
              <a:off x="4091641" y="1367117"/>
              <a:ext cx="242047" cy="502023"/>
            </a:xfrm>
            <a:prstGeom prst="rect">
              <a:avLst/>
            </a:prstGeom>
            <a:noFill/>
            <a:ln w="381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7" name="Rectangle 36">
              <a:extLst>
                <a:ext uri="{FF2B5EF4-FFF2-40B4-BE49-F238E27FC236}">
                  <a16:creationId xmlns:a16="http://schemas.microsoft.com/office/drawing/2014/main" xmlns="" id="{56DF1848-3B0C-4594-A041-B4BCAF325A49}"/>
                </a:ext>
              </a:extLst>
            </p:cNvPr>
            <p:cNvSpPr/>
            <p:nvPr/>
          </p:nvSpPr>
          <p:spPr>
            <a:xfrm>
              <a:off x="3849594" y="1367117"/>
              <a:ext cx="242047" cy="502023"/>
            </a:xfrm>
            <a:prstGeom prst="rect">
              <a:avLst/>
            </a:prstGeom>
            <a:noFill/>
            <a:ln w="381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8" name="Rectangle 37">
              <a:extLst>
                <a:ext uri="{FF2B5EF4-FFF2-40B4-BE49-F238E27FC236}">
                  <a16:creationId xmlns:a16="http://schemas.microsoft.com/office/drawing/2014/main" xmlns="" id="{AA148694-235B-43E8-9481-AF8087D221A7}"/>
                </a:ext>
              </a:extLst>
            </p:cNvPr>
            <p:cNvSpPr/>
            <p:nvPr/>
          </p:nvSpPr>
          <p:spPr>
            <a:xfrm>
              <a:off x="3607547" y="1367117"/>
              <a:ext cx="242047" cy="502023"/>
            </a:xfrm>
            <a:prstGeom prst="rect">
              <a:avLst/>
            </a:prstGeom>
            <a:noFill/>
            <a:ln w="381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9" name="Rectangle 38">
              <a:extLst>
                <a:ext uri="{FF2B5EF4-FFF2-40B4-BE49-F238E27FC236}">
                  <a16:creationId xmlns:a16="http://schemas.microsoft.com/office/drawing/2014/main" xmlns="" id="{B97E847C-7B1B-458A-86CC-CB30980A95F9}"/>
                </a:ext>
              </a:extLst>
            </p:cNvPr>
            <p:cNvSpPr/>
            <p:nvPr/>
          </p:nvSpPr>
          <p:spPr>
            <a:xfrm>
              <a:off x="3365500" y="1367117"/>
              <a:ext cx="242047" cy="502023"/>
            </a:xfrm>
            <a:prstGeom prst="rect">
              <a:avLst/>
            </a:prstGeom>
            <a:noFill/>
            <a:ln w="381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40" name="Straight Connector 39">
              <a:extLst>
                <a:ext uri="{FF2B5EF4-FFF2-40B4-BE49-F238E27FC236}">
                  <a16:creationId xmlns:a16="http://schemas.microsoft.com/office/drawing/2014/main" xmlns="" id="{0F506EBB-23CB-4A65-B07E-F4F665933CC7}"/>
                </a:ext>
              </a:extLst>
            </p:cNvPr>
            <p:cNvCxnSpPr/>
            <p:nvPr/>
          </p:nvCxnSpPr>
          <p:spPr>
            <a:xfrm flipH="1">
              <a:off x="2720488" y="1367117"/>
              <a:ext cx="645012" cy="0"/>
            </a:xfrm>
            <a:prstGeom prst="line">
              <a:avLst/>
            </a:prstGeom>
            <a:noFill/>
            <a:ln w="38100" cap="flat" cmpd="sng" algn="ctr">
              <a:solidFill>
                <a:srgbClr val="0070C0"/>
              </a:solidFill>
              <a:prstDash val="solid"/>
              <a:miter lim="800000"/>
            </a:ln>
            <a:effectLst/>
          </p:spPr>
        </p:cxnSp>
        <p:cxnSp>
          <p:nvCxnSpPr>
            <p:cNvPr id="41" name="Straight Connector 40">
              <a:extLst>
                <a:ext uri="{FF2B5EF4-FFF2-40B4-BE49-F238E27FC236}">
                  <a16:creationId xmlns:a16="http://schemas.microsoft.com/office/drawing/2014/main" xmlns="" id="{DC66EFF8-AAC8-4FD7-BE0D-CAD345C1E2CD}"/>
                </a:ext>
              </a:extLst>
            </p:cNvPr>
            <p:cNvCxnSpPr/>
            <p:nvPr/>
          </p:nvCxnSpPr>
          <p:spPr>
            <a:xfrm flipH="1">
              <a:off x="2720488" y="1869140"/>
              <a:ext cx="645012" cy="0"/>
            </a:xfrm>
            <a:prstGeom prst="line">
              <a:avLst/>
            </a:prstGeom>
            <a:noFill/>
            <a:ln w="38100" cap="flat" cmpd="sng" algn="ctr">
              <a:solidFill>
                <a:srgbClr val="0070C0"/>
              </a:solidFill>
              <a:prstDash val="solid"/>
              <a:miter lim="800000"/>
            </a:ln>
            <a:effectLst/>
          </p:spPr>
        </p:cxnSp>
      </p:grpSp>
      <p:sp>
        <p:nvSpPr>
          <p:cNvPr id="42" name="TextBox 41">
            <a:extLst>
              <a:ext uri="{FF2B5EF4-FFF2-40B4-BE49-F238E27FC236}">
                <a16:creationId xmlns:a16="http://schemas.microsoft.com/office/drawing/2014/main" xmlns="" id="{1B40185E-5BE5-4ED3-9813-8FA0170FE7C8}"/>
              </a:ext>
            </a:extLst>
          </p:cNvPr>
          <p:cNvSpPr txBox="1"/>
          <p:nvPr/>
        </p:nvSpPr>
        <p:spPr>
          <a:xfrm>
            <a:off x="3634100" y="3835432"/>
            <a:ext cx="1148071" cy="307777"/>
          </a:xfrm>
          <a:prstGeom prst="rect">
            <a:avLst/>
          </a:prstGeom>
          <a:noFill/>
        </p:spPr>
        <p:txBody>
          <a:bodyPr wrap="none" rtlCol="0">
            <a:spAutoFit/>
          </a:bodyPr>
          <a:lstStyle/>
          <a:p>
            <a:r>
              <a:rPr lang="en-US" sz="1400" b="1" dirty="0"/>
              <a:t>Scheduling</a:t>
            </a:r>
          </a:p>
        </p:txBody>
      </p:sp>
      <p:sp>
        <p:nvSpPr>
          <p:cNvPr id="43" name="Oval 42">
            <a:extLst>
              <a:ext uri="{FF2B5EF4-FFF2-40B4-BE49-F238E27FC236}">
                <a16:creationId xmlns:a16="http://schemas.microsoft.com/office/drawing/2014/main" xmlns="" id="{E97A68E8-CABC-4B4C-9803-4ADE19ADCB55}"/>
              </a:ext>
            </a:extLst>
          </p:cNvPr>
          <p:cNvSpPr/>
          <p:nvPr/>
        </p:nvSpPr>
        <p:spPr>
          <a:xfrm>
            <a:off x="3735091" y="4987572"/>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a:t>
            </a:r>
          </a:p>
        </p:txBody>
      </p:sp>
      <p:cxnSp>
        <p:nvCxnSpPr>
          <p:cNvPr id="45" name="Straight Connector 44">
            <a:extLst>
              <a:ext uri="{FF2B5EF4-FFF2-40B4-BE49-F238E27FC236}">
                <a16:creationId xmlns:a16="http://schemas.microsoft.com/office/drawing/2014/main" xmlns="" id="{B594BBDD-3DAE-4D4A-A0DF-1A66A464DE0C}"/>
              </a:ext>
            </a:extLst>
          </p:cNvPr>
          <p:cNvCxnSpPr>
            <a:cxnSpLocks/>
            <a:stCxn id="5" idx="2"/>
            <a:endCxn id="33" idx="0"/>
          </p:cNvCxnSpPr>
          <p:nvPr/>
        </p:nvCxnSpPr>
        <p:spPr>
          <a:xfrm flipH="1">
            <a:off x="4184252" y="2453473"/>
            <a:ext cx="1550634" cy="13365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FCB85100-DDBE-4371-9AC2-D8C23CC55E8C}"/>
              </a:ext>
            </a:extLst>
          </p:cNvPr>
          <p:cNvCxnSpPr>
            <a:cxnSpLocks/>
            <a:stCxn id="5" idx="2"/>
            <a:endCxn id="52" idx="0"/>
          </p:cNvCxnSpPr>
          <p:nvPr/>
        </p:nvCxnSpPr>
        <p:spPr>
          <a:xfrm>
            <a:off x="5734886" y="2453473"/>
            <a:ext cx="1955919" cy="13604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247035A4-9891-4547-8491-11FC11BC7737}"/>
              </a:ext>
            </a:extLst>
          </p:cNvPr>
          <p:cNvCxnSpPr>
            <a:cxnSpLocks/>
            <a:stCxn id="33" idx="2"/>
            <a:endCxn id="43" idx="0"/>
          </p:cNvCxnSpPr>
          <p:nvPr/>
        </p:nvCxnSpPr>
        <p:spPr>
          <a:xfrm>
            <a:off x="4184252" y="4588870"/>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xmlns="" id="{AAF5DED1-3652-4A24-8797-656C77765730}"/>
              </a:ext>
            </a:extLst>
          </p:cNvPr>
          <p:cNvSpPr/>
          <p:nvPr/>
        </p:nvSpPr>
        <p:spPr>
          <a:xfrm>
            <a:off x="6915488" y="3813932"/>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53" name="Group 52">
            <a:extLst>
              <a:ext uri="{FF2B5EF4-FFF2-40B4-BE49-F238E27FC236}">
                <a16:creationId xmlns:a16="http://schemas.microsoft.com/office/drawing/2014/main" xmlns="" id="{A67F7EA8-D658-42F6-9CD9-036AE61C3D64}"/>
              </a:ext>
            </a:extLst>
          </p:cNvPr>
          <p:cNvGrpSpPr/>
          <p:nvPr/>
        </p:nvGrpSpPr>
        <p:grpSpPr>
          <a:xfrm>
            <a:off x="7124493" y="4213351"/>
            <a:ext cx="1132624" cy="199291"/>
            <a:chOff x="2720488" y="1367117"/>
            <a:chExt cx="1855247" cy="502023"/>
          </a:xfrm>
        </p:grpSpPr>
        <p:sp>
          <p:nvSpPr>
            <p:cNvPr id="54" name="Rectangle 53">
              <a:extLst>
                <a:ext uri="{FF2B5EF4-FFF2-40B4-BE49-F238E27FC236}">
                  <a16:creationId xmlns:a16="http://schemas.microsoft.com/office/drawing/2014/main" xmlns="" id="{2ADF65F5-71DF-4D89-82C1-93895D3E1D40}"/>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5" name="Rectangle 54">
              <a:extLst>
                <a:ext uri="{FF2B5EF4-FFF2-40B4-BE49-F238E27FC236}">
                  <a16:creationId xmlns:a16="http://schemas.microsoft.com/office/drawing/2014/main" xmlns="" id="{AFFA716B-7B04-46C3-8771-87AE3D6ED38D}"/>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6" name="Rectangle 55">
              <a:extLst>
                <a:ext uri="{FF2B5EF4-FFF2-40B4-BE49-F238E27FC236}">
                  <a16:creationId xmlns:a16="http://schemas.microsoft.com/office/drawing/2014/main" xmlns="" id="{43B73C2D-15E7-45C9-802B-B7DD4110BFAA}"/>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7" name="Rectangle 56">
              <a:extLst>
                <a:ext uri="{FF2B5EF4-FFF2-40B4-BE49-F238E27FC236}">
                  <a16:creationId xmlns:a16="http://schemas.microsoft.com/office/drawing/2014/main" xmlns="" id="{D34E586C-8E17-4133-B9B7-3E7F16557793}"/>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8" name="Rectangle 57">
              <a:extLst>
                <a:ext uri="{FF2B5EF4-FFF2-40B4-BE49-F238E27FC236}">
                  <a16:creationId xmlns:a16="http://schemas.microsoft.com/office/drawing/2014/main" xmlns="" id="{856EED82-34E8-44FB-A7F3-ACC0FD8CC119}"/>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59" name="Straight Connector 58">
              <a:extLst>
                <a:ext uri="{FF2B5EF4-FFF2-40B4-BE49-F238E27FC236}">
                  <a16:creationId xmlns:a16="http://schemas.microsoft.com/office/drawing/2014/main" xmlns="" id="{8FB7002B-B91E-4C46-838D-20EB950B9F8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60" name="Straight Connector 59">
              <a:extLst>
                <a:ext uri="{FF2B5EF4-FFF2-40B4-BE49-F238E27FC236}">
                  <a16:creationId xmlns:a16="http://schemas.microsoft.com/office/drawing/2014/main" xmlns="" id="{B901DA67-A739-48AE-8F92-3B418EEE20C2}"/>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61" name="TextBox 60">
            <a:extLst>
              <a:ext uri="{FF2B5EF4-FFF2-40B4-BE49-F238E27FC236}">
                <a16:creationId xmlns:a16="http://schemas.microsoft.com/office/drawing/2014/main" xmlns="" id="{DAD9669C-45D2-4573-AA0C-1DBA7AABC4BA}"/>
              </a:ext>
            </a:extLst>
          </p:cNvPr>
          <p:cNvSpPr txBox="1"/>
          <p:nvPr/>
        </p:nvSpPr>
        <p:spPr>
          <a:xfrm>
            <a:off x="7168413" y="3851332"/>
            <a:ext cx="1148071" cy="307777"/>
          </a:xfrm>
          <a:prstGeom prst="rect">
            <a:avLst/>
          </a:prstGeom>
          <a:noFill/>
        </p:spPr>
        <p:txBody>
          <a:bodyPr wrap="none" rtlCol="0">
            <a:spAutoFit/>
          </a:bodyPr>
          <a:lstStyle/>
          <a:p>
            <a:r>
              <a:rPr lang="en-US" sz="1400" b="1" dirty="0"/>
              <a:t>Scheduling</a:t>
            </a:r>
          </a:p>
        </p:txBody>
      </p:sp>
      <p:sp>
        <p:nvSpPr>
          <p:cNvPr id="64" name="Rectangle 63">
            <a:extLst>
              <a:ext uri="{FF2B5EF4-FFF2-40B4-BE49-F238E27FC236}">
                <a16:creationId xmlns:a16="http://schemas.microsoft.com/office/drawing/2014/main" xmlns="" id="{1385CECF-B71A-4742-8BE2-E9847FF1F7DC}"/>
              </a:ext>
            </a:extLst>
          </p:cNvPr>
          <p:cNvSpPr/>
          <p:nvPr/>
        </p:nvSpPr>
        <p:spPr>
          <a:xfrm>
            <a:off x="6135842" y="2791246"/>
            <a:ext cx="1550634" cy="798839"/>
          </a:xfrm>
          <a:prstGeom prst="rect">
            <a:avLst/>
          </a:prstGeom>
          <a:solidFill>
            <a:schemeClr val="bg1"/>
          </a:solid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5" name="Group 64">
            <a:extLst>
              <a:ext uri="{FF2B5EF4-FFF2-40B4-BE49-F238E27FC236}">
                <a16:creationId xmlns:a16="http://schemas.microsoft.com/office/drawing/2014/main" xmlns="" id="{E4F57B8D-5165-4948-BF5D-CF5BE2AA8CB5}"/>
              </a:ext>
            </a:extLst>
          </p:cNvPr>
          <p:cNvGrpSpPr/>
          <p:nvPr/>
        </p:nvGrpSpPr>
        <p:grpSpPr>
          <a:xfrm>
            <a:off x="6344847" y="3190665"/>
            <a:ext cx="1132624" cy="199291"/>
            <a:chOff x="2720488" y="1367117"/>
            <a:chExt cx="1855247" cy="502023"/>
          </a:xfrm>
        </p:grpSpPr>
        <p:sp>
          <p:nvSpPr>
            <p:cNvPr id="66" name="Rectangle 65">
              <a:extLst>
                <a:ext uri="{FF2B5EF4-FFF2-40B4-BE49-F238E27FC236}">
                  <a16:creationId xmlns:a16="http://schemas.microsoft.com/office/drawing/2014/main" xmlns="" id="{48211063-8299-4560-9C17-0C99891D7EAB}"/>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7" name="Rectangle 66">
              <a:extLst>
                <a:ext uri="{FF2B5EF4-FFF2-40B4-BE49-F238E27FC236}">
                  <a16:creationId xmlns:a16="http://schemas.microsoft.com/office/drawing/2014/main" xmlns="" id="{1993C55A-72DF-4DE6-9D45-EFB2D9B600C4}"/>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8" name="Rectangle 67">
              <a:extLst>
                <a:ext uri="{FF2B5EF4-FFF2-40B4-BE49-F238E27FC236}">
                  <a16:creationId xmlns:a16="http://schemas.microsoft.com/office/drawing/2014/main" xmlns="" id="{F384A9DA-A680-4FBD-9A52-BC0218E27F61}"/>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9" name="Rectangle 68">
              <a:extLst>
                <a:ext uri="{FF2B5EF4-FFF2-40B4-BE49-F238E27FC236}">
                  <a16:creationId xmlns:a16="http://schemas.microsoft.com/office/drawing/2014/main" xmlns="" id="{0B9B9FF7-4B78-45F8-BFBE-0BE2D1D9E57D}"/>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0" name="Rectangle 69">
              <a:extLst>
                <a:ext uri="{FF2B5EF4-FFF2-40B4-BE49-F238E27FC236}">
                  <a16:creationId xmlns:a16="http://schemas.microsoft.com/office/drawing/2014/main" xmlns="" id="{07AAA04E-3DD4-4355-993B-A16BCBE091EE}"/>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71" name="Straight Connector 70">
              <a:extLst>
                <a:ext uri="{FF2B5EF4-FFF2-40B4-BE49-F238E27FC236}">
                  <a16:creationId xmlns:a16="http://schemas.microsoft.com/office/drawing/2014/main" xmlns="" id="{B75B86D9-1D45-4A01-86CF-50C99BF9F8D3}"/>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72" name="Straight Connector 71">
              <a:extLst>
                <a:ext uri="{FF2B5EF4-FFF2-40B4-BE49-F238E27FC236}">
                  <a16:creationId xmlns:a16="http://schemas.microsoft.com/office/drawing/2014/main" xmlns="" id="{C5E39DD0-A12F-494E-84F1-770C94A442F4}"/>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73" name="TextBox 72">
            <a:extLst>
              <a:ext uri="{FF2B5EF4-FFF2-40B4-BE49-F238E27FC236}">
                <a16:creationId xmlns:a16="http://schemas.microsoft.com/office/drawing/2014/main" xmlns="" id="{40F640F4-9C4A-4AED-A5E0-5CD945A2CE5E}"/>
              </a:ext>
            </a:extLst>
          </p:cNvPr>
          <p:cNvSpPr txBox="1"/>
          <p:nvPr/>
        </p:nvSpPr>
        <p:spPr>
          <a:xfrm>
            <a:off x="6510203" y="2807071"/>
            <a:ext cx="889987" cy="307777"/>
          </a:xfrm>
          <a:prstGeom prst="rect">
            <a:avLst/>
          </a:prstGeom>
          <a:noFill/>
        </p:spPr>
        <p:txBody>
          <a:bodyPr wrap="none" rtlCol="0">
            <a:spAutoFit/>
          </a:bodyPr>
          <a:lstStyle/>
          <a:p>
            <a:r>
              <a:rPr lang="en-US" sz="1400" b="1" dirty="0"/>
              <a:t>Shaping</a:t>
            </a:r>
          </a:p>
        </p:txBody>
      </p:sp>
      <p:sp>
        <p:nvSpPr>
          <p:cNvPr id="82" name="Oval 81">
            <a:extLst>
              <a:ext uri="{FF2B5EF4-FFF2-40B4-BE49-F238E27FC236}">
                <a16:creationId xmlns:a16="http://schemas.microsoft.com/office/drawing/2014/main" xmlns="" id="{815FFDDA-6045-4DE5-9840-0B008938D1FC}"/>
              </a:ext>
            </a:extLst>
          </p:cNvPr>
          <p:cNvSpPr/>
          <p:nvPr/>
        </p:nvSpPr>
        <p:spPr>
          <a:xfrm>
            <a:off x="7296850" y="5012190"/>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B</a:t>
            </a:r>
          </a:p>
        </p:txBody>
      </p:sp>
      <p:cxnSp>
        <p:nvCxnSpPr>
          <p:cNvPr id="83" name="Straight Connector 82">
            <a:extLst>
              <a:ext uri="{FF2B5EF4-FFF2-40B4-BE49-F238E27FC236}">
                <a16:creationId xmlns:a16="http://schemas.microsoft.com/office/drawing/2014/main" xmlns="" id="{18EC593E-C9C3-4A3D-9D4C-30FA2EDD1EC8}"/>
              </a:ext>
            </a:extLst>
          </p:cNvPr>
          <p:cNvCxnSpPr>
            <a:cxnSpLocks/>
            <a:endCxn id="82" idx="0"/>
          </p:cNvCxnSpPr>
          <p:nvPr/>
        </p:nvCxnSpPr>
        <p:spPr>
          <a:xfrm>
            <a:off x="7746011" y="4613488"/>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xmlns="" id="{F6C2287C-7377-4BBC-AEBB-F2F43409AA6E}"/>
              </a:ext>
            </a:extLst>
          </p:cNvPr>
          <p:cNvSpPr>
            <a:spLocks noGrp="1"/>
          </p:cNvSpPr>
          <p:nvPr>
            <p:ph idx="1"/>
          </p:nvPr>
        </p:nvSpPr>
        <p:spPr>
          <a:xfrm>
            <a:off x="425513" y="1463040"/>
            <a:ext cx="4756981" cy="4759404"/>
          </a:xfrm>
        </p:spPr>
        <p:txBody>
          <a:bodyPr/>
          <a:lstStyle/>
          <a:p>
            <a:r>
              <a:rPr lang="en-US" dirty="0"/>
              <a:t>Goal:</a:t>
            </a:r>
          </a:p>
          <a:p>
            <a:pPr lvl="1"/>
            <a:r>
              <a:rPr lang="en-US" dirty="0"/>
              <a:t>Enqueue 3 packets</a:t>
            </a:r>
          </a:p>
          <a:p>
            <a:pPr lvl="1"/>
            <a:r>
              <a:rPr lang="en-US" dirty="0"/>
              <a:t>Dequeue 3 packets</a:t>
            </a:r>
          </a:p>
        </p:txBody>
      </p:sp>
    </p:spTree>
    <p:extLst>
      <p:ext uri="{BB962C8B-B14F-4D97-AF65-F5344CB8AC3E}">
        <p14:creationId xmlns:p14="http://schemas.microsoft.com/office/powerpoint/2010/main" val="1661622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D93924FB-2056-43A2-BFB3-BFD171CA988F}"/>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 name="Title 1"/>
          <p:cNvSpPr>
            <a:spLocks noGrp="1"/>
          </p:cNvSpPr>
          <p:nvPr>
            <p:ph type="title"/>
          </p:nvPr>
        </p:nvSpPr>
        <p:spPr>
          <a:xfrm>
            <a:off x="621792" y="210312"/>
            <a:ext cx="3774472" cy="502920"/>
          </a:xfrm>
        </p:spPr>
        <p:txBody>
          <a:bodyPr/>
          <a:lstStyle/>
          <a:p>
            <a:r>
              <a:rPr lang="en-US" dirty="0"/>
              <a:t>Enqueue Packet 1</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17</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sp>
        <p:nvSpPr>
          <p:cNvPr id="83" name="Rectangle 82">
            <a:extLst>
              <a:ext uri="{FF2B5EF4-FFF2-40B4-BE49-F238E27FC236}">
                <a16:creationId xmlns:a16="http://schemas.microsoft.com/office/drawing/2014/main" xmlns="" id="{6F877FEE-3AFB-4A65-BCF6-B395847AF23C}"/>
              </a:ext>
            </a:extLst>
          </p:cNvPr>
          <p:cNvSpPr/>
          <p:nvPr/>
        </p:nvSpPr>
        <p:spPr>
          <a:xfrm rot="16200000">
            <a:off x="5992568" y="4237503"/>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xmlns="" id="{E7EEB0DE-5370-4836-99C5-F3D792A26EFF}"/>
              </a:ext>
            </a:extLst>
          </p:cNvPr>
          <p:cNvSpPr/>
          <p:nvPr/>
        </p:nvSpPr>
        <p:spPr>
          <a:xfrm rot="16200000">
            <a:off x="6188055" y="4237503"/>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7B789D99-0AC7-4321-80C8-D14D3D97B9EE}"/>
              </a:ext>
            </a:extLst>
          </p:cNvPr>
          <p:cNvSpPr/>
          <p:nvPr/>
        </p:nvSpPr>
        <p:spPr>
          <a:xfrm rot="16200000">
            <a:off x="6383542" y="423750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FCBF474-1499-414A-8C2E-EFCDCE33E6E7}"/>
              </a:ext>
            </a:extLst>
          </p:cNvPr>
          <p:cNvSpPr/>
          <p:nvPr/>
        </p:nvSpPr>
        <p:spPr>
          <a:xfrm>
            <a:off x="6629899" y="4229775"/>
            <a:ext cx="487568" cy="160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&amp;p1</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2329636" y="2832259"/>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30" name="Rectangle 129">
            <a:extLst>
              <a:ext uri="{FF2B5EF4-FFF2-40B4-BE49-F238E27FC236}">
                <a16:creationId xmlns:a16="http://schemas.microsoft.com/office/drawing/2014/main" xmlns="" id="{B5E475C5-4141-49BD-B0BF-576A2FA7A595}"/>
              </a:ext>
            </a:extLst>
          </p:cNvPr>
          <p:cNvSpPr/>
          <p:nvPr/>
        </p:nvSpPr>
        <p:spPr>
          <a:xfrm>
            <a:off x="8811754" y="2194560"/>
            <a:ext cx="327394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1" name="Cloud 130">
            <a:extLst>
              <a:ext uri="{FF2B5EF4-FFF2-40B4-BE49-F238E27FC236}">
                <a16:creationId xmlns:a16="http://schemas.microsoft.com/office/drawing/2014/main" xmlns="" id="{21DD1238-0570-4D12-A548-59A43B082A8C}"/>
              </a:ext>
            </a:extLst>
          </p:cNvPr>
          <p:cNvSpPr/>
          <p:nvPr/>
        </p:nvSpPr>
        <p:spPr>
          <a:xfrm>
            <a:off x="885856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32" name="Group 131">
            <a:extLst>
              <a:ext uri="{FF2B5EF4-FFF2-40B4-BE49-F238E27FC236}">
                <a16:creationId xmlns:a16="http://schemas.microsoft.com/office/drawing/2014/main" xmlns="" id="{CDBE837E-9E19-46CA-B7D2-40E0A6E2FA88}"/>
              </a:ext>
            </a:extLst>
          </p:cNvPr>
          <p:cNvGrpSpPr/>
          <p:nvPr/>
        </p:nvGrpSpPr>
        <p:grpSpPr>
          <a:xfrm>
            <a:off x="9154884" y="2286704"/>
            <a:ext cx="2415711" cy="391186"/>
            <a:chOff x="2720488" y="1367117"/>
            <a:chExt cx="1855247" cy="502023"/>
          </a:xfrm>
        </p:grpSpPr>
        <p:sp>
          <p:nvSpPr>
            <p:cNvPr id="133" name="Rectangle 132">
              <a:extLst>
                <a:ext uri="{FF2B5EF4-FFF2-40B4-BE49-F238E27FC236}">
                  <a16:creationId xmlns:a16="http://schemas.microsoft.com/office/drawing/2014/main" xmlns="" id="{90660313-148E-4AF9-92E2-30BE537ED26E}"/>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4" name="Rectangle 133">
              <a:extLst>
                <a:ext uri="{FF2B5EF4-FFF2-40B4-BE49-F238E27FC236}">
                  <a16:creationId xmlns:a16="http://schemas.microsoft.com/office/drawing/2014/main" xmlns="" id="{300D2FB4-F220-4D66-9882-920CB4FB1EC5}"/>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5" name="Rectangle 134">
              <a:extLst>
                <a:ext uri="{FF2B5EF4-FFF2-40B4-BE49-F238E27FC236}">
                  <a16:creationId xmlns:a16="http://schemas.microsoft.com/office/drawing/2014/main" xmlns="" id="{9BC9AE45-4AAF-4300-8029-ACF71F1320B9}"/>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6" name="Rectangle 135">
              <a:extLst>
                <a:ext uri="{FF2B5EF4-FFF2-40B4-BE49-F238E27FC236}">
                  <a16:creationId xmlns:a16="http://schemas.microsoft.com/office/drawing/2014/main" xmlns="" id="{129F13DB-AA3E-4FA8-905D-AB6D00B269B7}"/>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7" name="Rectangle 136">
              <a:extLst>
                <a:ext uri="{FF2B5EF4-FFF2-40B4-BE49-F238E27FC236}">
                  <a16:creationId xmlns:a16="http://schemas.microsoft.com/office/drawing/2014/main" xmlns="" id="{8FF6E75B-5426-493C-B372-21318C958094}"/>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38" name="Straight Connector 137">
              <a:extLst>
                <a:ext uri="{FF2B5EF4-FFF2-40B4-BE49-F238E27FC236}">
                  <a16:creationId xmlns:a16="http://schemas.microsoft.com/office/drawing/2014/main" xmlns="" id="{B5DAF0AC-6A18-4F6D-9710-51B3F10D0DD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39" name="Straight Connector 138">
              <a:extLst>
                <a:ext uri="{FF2B5EF4-FFF2-40B4-BE49-F238E27FC236}">
                  <a16:creationId xmlns:a16="http://schemas.microsoft.com/office/drawing/2014/main" xmlns="" id="{807C442F-3D15-4509-9C93-26AE27527103}"/>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40" name="Cloud 139">
            <a:extLst>
              <a:ext uri="{FF2B5EF4-FFF2-40B4-BE49-F238E27FC236}">
                <a16:creationId xmlns:a16="http://schemas.microsoft.com/office/drawing/2014/main" xmlns="" id="{1E719180-1A6C-418B-956D-1589FDA06F5D}"/>
              </a:ext>
            </a:extLst>
          </p:cNvPr>
          <p:cNvSpPr/>
          <p:nvPr/>
        </p:nvSpPr>
        <p:spPr>
          <a:xfrm>
            <a:off x="1058825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1" name="Rectangle 140">
            <a:extLst>
              <a:ext uri="{FF2B5EF4-FFF2-40B4-BE49-F238E27FC236}">
                <a16:creationId xmlns:a16="http://schemas.microsoft.com/office/drawing/2014/main" xmlns="" id="{FEAE8C6F-50A8-4940-AFEC-C7F9A1829B44}"/>
              </a:ext>
            </a:extLst>
          </p:cNvPr>
          <p:cNvSpPr/>
          <p:nvPr/>
        </p:nvSpPr>
        <p:spPr>
          <a:xfrm>
            <a:off x="1039946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9" name="TextBox 178">
            <a:extLst>
              <a:ext uri="{FF2B5EF4-FFF2-40B4-BE49-F238E27FC236}">
                <a16:creationId xmlns:a16="http://schemas.microsoft.com/office/drawing/2014/main" xmlns="" id="{044A3293-8004-46F9-BF5E-3AF603EEAF2A}"/>
              </a:ext>
            </a:extLst>
          </p:cNvPr>
          <p:cNvSpPr txBox="1"/>
          <p:nvPr/>
        </p:nvSpPr>
        <p:spPr>
          <a:xfrm>
            <a:off x="915488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5" name="TextBox 184">
            <a:extLst>
              <a:ext uri="{FF2B5EF4-FFF2-40B4-BE49-F238E27FC236}">
                <a16:creationId xmlns:a16="http://schemas.microsoft.com/office/drawing/2014/main" xmlns="" id="{FCC7C95D-50E0-4959-AE6D-64FE7086335B}"/>
              </a:ext>
            </a:extLst>
          </p:cNvPr>
          <p:cNvSpPr txBox="1"/>
          <p:nvPr/>
        </p:nvSpPr>
        <p:spPr>
          <a:xfrm>
            <a:off x="10807728"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12" name="Group 211">
            <a:extLst>
              <a:ext uri="{FF2B5EF4-FFF2-40B4-BE49-F238E27FC236}">
                <a16:creationId xmlns:a16="http://schemas.microsoft.com/office/drawing/2014/main" xmlns="" id="{FC246EDE-8646-4931-B8F4-36CCCC4382D7}"/>
              </a:ext>
            </a:extLst>
          </p:cNvPr>
          <p:cNvGrpSpPr/>
          <p:nvPr/>
        </p:nvGrpSpPr>
        <p:grpSpPr>
          <a:xfrm>
            <a:off x="6075895" y="904698"/>
            <a:ext cx="279244" cy="438758"/>
            <a:chOff x="3652147" y="2255034"/>
            <a:chExt cx="279244" cy="438758"/>
          </a:xfrm>
        </p:grpSpPr>
        <p:sp>
          <p:nvSpPr>
            <p:cNvPr id="213" name="TextBox 212">
              <a:extLst>
                <a:ext uri="{FF2B5EF4-FFF2-40B4-BE49-F238E27FC236}">
                  <a16:creationId xmlns:a16="http://schemas.microsoft.com/office/drawing/2014/main" xmlns="" id="{04DAB89B-585F-4A37-BEAB-843868D63953}"/>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214" name="TextBox 213">
              <a:extLst>
                <a:ext uri="{FF2B5EF4-FFF2-40B4-BE49-F238E27FC236}">
                  <a16:creationId xmlns:a16="http://schemas.microsoft.com/office/drawing/2014/main" xmlns="" id="{83872C74-FFAC-4A40-9841-38A1874216A5}"/>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30" name="Group 29">
            <a:extLst>
              <a:ext uri="{FF2B5EF4-FFF2-40B4-BE49-F238E27FC236}">
                <a16:creationId xmlns:a16="http://schemas.microsoft.com/office/drawing/2014/main" xmlns="" id="{77119FFB-3BC9-4959-8E9B-8C43C0927599}"/>
              </a:ext>
            </a:extLst>
          </p:cNvPr>
          <p:cNvGrpSpPr/>
          <p:nvPr/>
        </p:nvGrpSpPr>
        <p:grpSpPr>
          <a:xfrm>
            <a:off x="456896" y="4657447"/>
            <a:ext cx="691750" cy="1474094"/>
            <a:chOff x="460055" y="4903836"/>
            <a:chExt cx="691750" cy="1474094"/>
          </a:xfrm>
        </p:grpSpPr>
        <p:sp>
          <p:nvSpPr>
            <p:cNvPr id="7" name="Rectangle 6"/>
            <p:cNvSpPr/>
            <p:nvPr/>
          </p:nvSpPr>
          <p:spPr>
            <a:xfrm>
              <a:off x="991584" y="5234707"/>
              <a:ext cx="160221" cy="1447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991584" y="5430194"/>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91584" y="5625681"/>
              <a:ext cx="160221" cy="1447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991584" y="5821168"/>
              <a:ext cx="160221" cy="1447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991584" y="6016655"/>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16209FCA-159E-4B6F-911D-58F988217DE4}"/>
                </a:ext>
              </a:extLst>
            </p:cNvPr>
            <p:cNvSpPr/>
            <p:nvPr/>
          </p:nvSpPr>
          <p:spPr>
            <a:xfrm>
              <a:off x="460055" y="6233164"/>
              <a:ext cx="691749"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7B8BE323-1E72-4012-8B0B-A2DE663CFF06}"/>
                </a:ext>
              </a:extLst>
            </p:cNvPr>
            <p:cNvSpPr txBox="1"/>
            <p:nvPr/>
          </p:nvSpPr>
          <p:spPr>
            <a:xfrm>
              <a:off x="460056" y="4903836"/>
              <a:ext cx="393056" cy="307777"/>
            </a:xfrm>
            <a:prstGeom prst="rect">
              <a:avLst/>
            </a:prstGeom>
            <a:noFill/>
          </p:spPr>
          <p:txBody>
            <a:bodyPr wrap="none" rtlCol="0">
              <a:spAutoFit/>
            </a:bodyPr>
            <a:lstStyle/>
            <a:p>
              <a:r>
                <a:rPr lang="en-US" sz="1400" b="1" dirty="0"/>
                <a:t>p1</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xmlns="" id="{84140D96-87CB-4688-A2C3-A19DE8890C77}"/>
              </a:ext>
            </a:extLst>
          </p:cNvPr>
          <p:cNvGrpSpPr/>
          <p:nvPr/>
        </p:nvGrpSpPr>
        <p:grpSpPr>
          <a:xfrm>
            <a:off x="4607129" y="4657049"/>
            <a:ext cx="636750" cy="1477476"/>
            <a:chOff x="4003208" y="4878874"/>
            <a:chExt cx="636750" cy="1477476"/>
          </a:xfrm>
        </p:grpSpPr>
        <p:sp>
          <p:nvSpPr>
            <p:cNvPr id="180" name="Rectangle 179"/>
            <p:cNvSpPr/>
            <p:nvPr/>
          </p:nvSpPr>
          <p:spPr>
            <a:xfrm>
              <a:off x="4462135" y="5234149"/>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p:cNvSpPr/>
            <p:nvPr/>
          </p:nvSpPr>
          <p:spPr>
            <a:xfrm>
              <a:off x="4462135" y="5429636"/>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4462135" y="562512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4462135" y="5820610"/>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p:cNvSpPr/>
            <p:nvPr/>
          </p:nvSpPr>
          <p:spPr>
            <a:xfrm>
              <a:off x="4462135" y="6016097"/>
              <a:ext cx="160221" cy="1447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7E21857A-7E5D-468A-8D2B-53D414D112AB}"/>
                </a:ext>
              </a:extLst>
            </p:cNvPr>
            <p:cNvSpPr/>
            <p:nvPr/>
          </p:nvSpPr>
          <p:spPr>
            <a:xfrm>
              <a:off x="4003208" y="6208600"/>
              <a:ext cx="636750" cy="147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TextBox 218">
              <a:extLst>
                <a:ext uri="{FF2B5EF4-FFF2-40B4-BE49-F238E27FC236}">
                  <a16:creationId xmlns:a16="http://schemas.microsoft.com/office/drawing/2014/main" xmlns="" id="{F05BF150-DC5A-4DC3-9578-065D0E861E78}"/>
                </a:ext>
              </a:extLst>
            </p:cNvPr>
            <p:cNvSpPr txBox="1"/>
            <p:nvPr/>
          </p:nvSpPr>
          <p:spPr>
            <a:xfrm>
              <a:off x="4003208" y="4878874"/>
              <a:ext cx="393056" cy="307777"/>
            </a:xfrm>
            <a:prstGeom prst="rect">
              <a:avLst/>
            </a:prstGeom>
            <a:noFill/>
          </p:spPr>
          <p:txBody>
            <a:bodyPr wrap="none" rtlCol="0">
              <a:spAutoFit/>
            </a:bodyPr>
            <a:lstStyle/>
            <a:p>
              <a:r>
                <a:rPr lang="en-US" sz="1400" b="1" dirty="0"/>
                <a:t>p1</a:t>
              </a:r>
            </a:p>
          </p:txBody>
        </p:sp>
      </p:grpSp>
      <p:grpSp>
        <p:nvGrpSpPr>
          <p:cNvPr id="31" name="Group 30">
            <a:extLst>
              <a:ext uri="{FF2B5EF4-FFF2-40B4-BE49-F238E27FC236}">
                <a16:creationId xmlns:a16="http://schemas.microsoft.com/office/drawing/2014/main" xmlns="" id="{43657D56-5B12-47A6-993C-F939CCD36A2B}"/>
              </a:ext>
            </a:extLst>
          </p:cNvPr>
          <p:cNvGrpSpPr/>
          <p:nvPr/>
        </p:nvGrpSpPr>
        <p:grpSpPr>
          <a:xfrm>
            <a:off x="6536036" y="5365501"/>
            <a:ext cx="652914" cy="535731"/>
            <a:chOff x="6536036" y="5365501"/>
            <a:chExt cx="652914" cy="535731"/>
          </a:xfrm>
        </p:grpSpPr>
        <p:sp>
          <p:nvSpPr>
            <p:cNvPr id="226" name="Rectangle 225">
              <a:extLst>
                <a:ext uri="{FF2B5EF4-FFF2-40B4-BE49-F238E27FC236}">
                  <a16:creationId xmlns:a16="http://schemas.microsoft.com/office/drawing/2014/main" xmlns="" id="{9AABE8EC-F135-4630-B7D8-A0AA1D86B5F3}"/>
                </a:ext>
              </a:extLst>
            </p:cNvPr>
            <p:cNvSpPr/>
            <p:nvPr/>
          </p:nvSpPr>
          <p:spPr>
            <a:xfrm>
              <a:off x="7011127" y="5365501"/>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xmlns="" id="{E477D0EC-C770-463C-936A-298785E93ACB}"/>
                </a:ext>
              </a:extLst>
            </p:cNvPr>
            <p:cNvSpPr/>
            <p:nvPr/>
          </p:nvSpPr>
          <p:spPr>
            <a:xfrm>
              <a:off x="7011127" y="5560988"/>
              <a:ext cx="160221" cy="1447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xmlns="" id="{D3BCA957-E523-4549-B3A5-4B5C2CF46DEB}"/>
                </a:ext>
              </a:extLst>
            </p:cNvPr>
            <p:cNvSpPr/>
            <p:nvPr/>
          </p:nvSpPr>
          <p:spPr>
            <a:xfrm>
              <a:off x="6536036" y="5756475"/>
              <a:ext cx="652914" cy="1447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3" name="TextBox 232">
            <a:extLst>
              <a:ext uri="{FF2B5EF4-FFF2-40B4-BE49-F238E27FC236}">
                <a16:creationId xmlns:a16="http://schemas.microsoft.com/office/drawing/2014/main" xmlns="" id="{6E73D331-77B3-480C-AE84-54FF84BDA0EE}"/>
              </a:ext>
            </a:extLst>
          </p:cNvPr>
          <p:cNvSpPr txBox="1"/>
          <p:nvPr/>
        </p:nvSpPr>
        <p:spPr>
          <a:xfrm>
            <a:off x="6831346" y="4034209"/>
            <a:ext cx="279244" cy="276999"/>
          </a:xfrm>
          <a:prstGeom prst="rect">
            <a:avLst/>
          </a:prstGeom>
          <a:noFill/>
        </p:spPr>
        <p:txBody>
          <a:bodyPr wrap="none" rtlCol="0">
            <a:spAutoFit/>
          </a:bodyPr>
          <a:lstStyle/>
          <a:p>
            <a:r>
              <a:rPr lang="en-US" sz="1200" b="1" dirty="0">
                <a:solidFill>
                  <a:srgbClr val="0070C0"/>
                </a:solidFill>
              </a:rPr>
              <a:t>L</a:t>
            </a:r>
          </a:p>
        </p:txBody>
      </p:sp>
      <p:cxnSp>
        <p:nvCxnSpPr>
          <p:cNvPr id="235" name="Straight Arrow Connector 234">
            <a:extLst>
              <a:ext uri="{FF2B5EF4-FFF2-40B4-BE49-F238E27FC236}">
                <a16:creationId xmlns:a16="http://schemas.microsoft.com/office/drawing/2014/main" xmlns="" id="{410400AE-EE50-4F3A-B69E-C292B46B6B8E}"/>
              </a:ext>
            </a:extLst>
          </p:cNvPr>
          <p:cNvCxnSpPr>
            <a:cxnSpLocks/>
            <a:endCxn id="110" idx="2"/>
          </p:cNvCxnSpPr>
          <p:nvPr/>
        </p:nvCxnSpPr>
        <p:spPr>
          <a:xfrm flipV="1">
            <a:off x="2634073" y="2677890"/>
            <a:ext cx="1152309" cy="2682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xmlns="" id="{FACFF5D4-BC9A-4421-86DB-2594E902D7E9}"/>
              </a:ext>
            </a:extLst>
          </p:cNvPr>
          <p:cNvCxnSpPr>
            <a:cxnSpLocks/>
          </p:cNvCxnSpPr>
          <p:nvPr/>
        </p:nvCxnSpPr>
        <p:spPr>
          <a:xfrm flipV="1">
            <a:off x="6335032" y="744265"/>
            <a:ext cx="1152309" cy="2682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xmlns="" id="{71A46B03-25C5-498F-94A5-C4C86BA310A4}"/>
              </a:ext>
            </a:extLst>
          </p:cNvPr>
          <p:cNvGrpSpPr/>
          <p:nvPr/>
        </p:nvGrpSpPr>
        <p:grpSpPr>
          <a:xfrm>
            <a:off x="5929082" y="2234661"/>
            <a:ext cx="1852661" cy="594744"/>
            <a:chOff x="2720488" y="1367117"/>
            <a:chExt cx="1855247" cy="502023"/>
          </a:xfrm>
        </p:grpSpPr>
        <p:sp>
          <p:nvSpPr>
            <p:cNvPr id="117" name="Rectangle 116">
              <a:extLst>
                <a:ext uri="{FF2B5EF4-FFF2-40B4-BE49-F238E27FC236}">
                  <a16:creationId xmlns:a16="http://schemas.microsoft.com/office/drawing/2014/main" xmlns="" id="{1E95010F-D9E1-4F82-A49C-B79B520D5379}"/>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8" name="Rectangle 117">
              <a:extLst>
                <a:ext uri="{FF2B5EF4-FFF2-40B4-BE49-F238E27FC236}">
                  <a16:creationId xmlns:a16="http://schemas.microsoft.com/office/drawing/2014/main" xmlns="" id="{44EDA2AD-8C9A-48E5-8BBC-79D60D1C2423}"/>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9" name="Rectangle 118">
              <a:extLst>
                <a:ext uri="{FF2B5EF4-FFF2-40B4-BE49-F238E27FC236}">
                  <a16:creationId xmlns:a16="http://schemas.microsoft.com/office/drawing/2014/main" xmlns="" id="{68AC9C23-EE75-40AA-944C-CC32EDB3AD23}"/>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0" name="Rectangle 119">
              <a:extLst>
                <a:ext uri="{FF2B5EF4-FFF2-40B4-BE49-F238E27FC236}">
                  <a16:creationId xmlns:a16="http://schemas.microsoft.com/office/drawing/2014/main" xmlns="" id="{8F3B4A77-AEC5-4EEE-B95B-6E0AEA2DA8CB}"/>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1" name="Rectangle 120">
              <a:extLst>
                <a:ext uri="{FF2B5EF4-FFF2-40B4-BE49-F238E27FC236}">
                  <a16:creationId xmlns:a16="http://schemas.microsoft.com/office/drawing/2014/main" xmlns="" id="{9E518E15-1F26-49BE-A1D9-EBF60D348ABB}"/>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2" name="Straight Connector 121">
              <a:extLst>
                <a:ext uri="{FF2B5EF4-FFF2-40B4-BE49-F238E27FC236}">
                  <a16:creationId xmlns:a16="http://schemas.microsoft.com/office/drawing/2014/main" xmlns="" id="{23F92EFE-2B68-402A-A18F-C0BAF7C480FE}"/>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23" name="Straight Connector 122">
              <a:extLst>
                <a:ext uri="{FF2B5EF4-FFF2-40B4-BE49-F238E27FC236}">
                  <a16:creationId xmlns:a16="http://schemas.microsoft.com/office/drawing/2014/main" xmlns="" id="{FB0BE02F-3639-495A-BB06-23454FB8897F}"/>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cxnSp>
        <p:nvCxnSpPr>
          <p:cNvPr id="129" name="Straight Arrow Connector 128">
            <a:extLst>
              <a:ext uri="{FF2B5EF4-FFF2-40B4-BE49-F238E27FC236}">
                <a16:creationId xmlns:a16="http://schemas.microsoft.com/office/drawing/2014/main" xmlns="" id="{79E7477F-DE7F-4EF7-B7FC-A094429B1B61}"/>
              </a:ext>
            </a:extLst>
          </p:cNvPr>
          <p:cNvCxnSpPr>
            <a:cxnSpLocks/>
          </p:cNvCxnSpPr>
          <p:nvPr/>
        </p:nvCxnSpPr>
        <p:spPr>
          <a:xfrm flipV="1">
            <a:off x="10344877" y="546757"/>
            <a:ext cx="285416" cy="4304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2" name="Group 141">
            <a:extLst>
              <a:ext uri="{FF2B5EF4-FFF2-40B4-BE49-F238E27FC236}">
                <a16:creationId xmlns:a16="http://schemas.microsoft.com/office/drawing/2014/main" xmlns="" id="{14A9AC79-2625-4004-A50F-9B7AC0780C9A}"/>
              </a:ext>
            </a:extLst>
          </p:cNvPr>
          <p:cNvGrpSpPr/>
          <p:nvPr/>
        </p:nvGrpSpPr>
        <p:grpSpPr>
          <a:xfrm>
            <a:off x="9481010" y="210313"/>
            <a:ext cx="1683768" cy="1532365"/>
            <a:chOff x="9481010" y="210313"/>
            <a:chExt cx="1683768" cy="1532365"/>
          </a:xfrm>
        </p:grpSpPr>
        <p:grpSp>
          <p:nvGrpSpPr>
            <p:cNvPr id="143" name="Group 142">
              <a:extLst>
                <a:ext uri="{FF2B5EF4-FFF2-40B4-BE49-F238E27FC236}">
                  <a16:creationId xmlns:a16="http://schemas.microsoft.com/office/drawing/2014/main" xmlns="" id="{94C979B4-0FA1-44D4-B858-5E3C29BC39A4}"/>
                </a:ext>
              </a:extLst>
            </p:cNvPr>
            <p:cNvGrpSpPr/>
            <p:nvPr/>
          </p:nvGrpSpPr>
          <p:grpSpPr>
            <a:xfrm>
              <a:off x="9532767" y="210313"/>
              <a:ext cx="1568698" cy="1523714"/>
              <a:chOff x="6889708" y="2963328"/>
              <a:chExt cx="726321" cy="762229"/>
            </a:xfrm>
          </p:grpSpPr>
          <p:sp>
            <p:nvSpPr>
              <p:cNvPr id="152" name="Oval 151">
                <a:extLst>
                  <a:ext uri="{FF2B5EF4-FFF2-40B4-BE49-F238E27FC236}">
                    <a16:creationId xmlns:a16="http://schemas.microsoft.com/office/drawing/2014/main" xmlns="" id="{B9678C70-D92A-4EB2-BB74-661228E95194}"/>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xmlns="" id="{F8F7FC64-B625-4606-8F72-054423BB306B}"/>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45" name="TextBox 144">
              <a:extLst>
                <a:ext uri="{FF2B5EF4-FFF2-40B4-BE49-F238E27FC236}">
                  <a16:creationId xmlns:a16="http://schemas.microsoft.com/office/drawing/2014/main" xmlns="" id="{9E1EA5C2-095C-49E6-B4DB-75DF1A1BE9AB}"/>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46" name="TextBox 145">
              <a:extLst>
                <a:ext uri="{FF2B5EF4-FFF2-40B4-BE49-F238E27FC236}">
                  <a16:creationId xmlns:a16="http://schemas.microsoft.com/office/drawing/2014/main" xmlns="" id="{F45702C9-DBD5-4A78-8140-B02F4E2EACB9}"/>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47" name="TextBox 146">
              <a:extLst>
                <a:ext uri="{FF2B5EF4-FFF2-40B4-BE49-F238E27FC236}">
                  <a16:creationId xmlns:a16="http://schemas.microsoft.com/office/drawing/2014/main" xmlns="" id="{243C2E23-18CF-4199-84AA-F2902A7CA272}"/>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48" name="TextBox 147">
              <a:extLst>
                <a:ext uri="{FF2B5EF4-FFF2-40B4-BE49-F238E27FC236}">
                  <a16:creationId xmlns:a16="http://schemas.microsoft.com/office/drawing/2014/main" xmlns="" id="{D11287D4-C411-4A46-8153-5AC67C01347A}"/>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49" name="TextBox 148">
              <a:extLst>
                <a:ext uri="{FF2B5EF4-FFF2-40B4-BE49-F238E27FC236}">
                  <a16:creationId xmlns:a16="http://schemas.microsoft.com/office/drawing/2014/main" xmlns="" id="{F434C9E4-7B5F-4B88-80F0-A371CD6E772A}"/>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50" name="TextBox 149">
              <a:extLst>
                <a:ext uri="{FF2B5EF4-FFF2-40B4-BE49-F238E27FC236}">
                  <a16:creationId xmlns:a16="http://schemas.microsoft.com/office/drawing/2014/main" xmlns="" id="{9B7FECD0-DFBC-440E-B9B2-54FFCBF3D0F0}"/>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51" name="TextBox 150">
              <a:extLst>
                <a:ext uri="{FF2B5EF4-FFF2-40B4-BE49-F238E27FC236}">
                  <a16:creationId xmlns:a16="http://schemas.microsoft.com/office/drawing/2014/main" xmlns="" id="{7C2FC0B1-15FA-426E-97E4-0D170F3A124C}"/>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24" name="Rectangle 123">
            <a:extLst>
              <a:ext uri="{FF2B5EF4-FFF2-40B4-BE49-F238E27FC236}">
                <a16:creationId xmlns:a16="http://schemas.microsoft.com/office/drawing/2014/main" xmlns="" id="{820FBFC0-21A7-4856-9ACE-970954F3D781}"/>
              </a:ext>
            </a:extLst>
          </p:cNvPr>
          <p:cNvSpPr/>
          <p:nvPr/>
        </p:nvSpPr>
        <p:spPr>
          <a:xfrm rot="16200000">
            <a:off x="5983025" y="4235733"/>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xmlns="" id="{74072A89-A8BA-42A0-AF44-D4F5846F940B}"/>
              </a:ext>
            </a:extLst>
          </p:cNvPr>
          <p:cNvSpPr/>
          <p:nvPr/>
        </p:nvSpPr>
        <p:spPr>
          <a:xfrm rot="16200000">
            <a:off x="6178512" y="4235733"/>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xmlns="" id="{DA9F7842-CBCF-4272-844B-F8B1BAD901DF}"/>
              </a:ext>
            </a:extLst>
          </p:cNvPr>
          <p:cNvSpPr/>
          <p:nvPr/>
        </p:nvSpPr>
        <p:spPr>
          <a:xfrm rot="16200000">
            <a:off x="6373999" y="423573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xmlns="" id="{C5FAEC9E-939E-4DC5-B21E-3103C6058467}"/>
              </a:ext>
            </a:extLst>
          </p:cNvPr>
          <p:cNvSpPr/>
          <p:nvPr/>
        </p:nvSpPr>
        <p:spPr>
          <a:xfrm>
            <a:off x="5412704" y="2196031"/>
            <a:ext cx="3102731" cy="1568028"/>
          </a:xfrm>
          <a:prstGeom prst="rect">
            <a:avLst/>
          </a:prstGeom>
          <a:no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8" name="Cloud 127">
            <a:extLst>
              <a:ext uri="{FF2B5EF4-FFF2-40B4-BE49-F238E27FC236}">
                <a16:creationId xmlns:a16="http://schemas.microsoft.com/office/drawing/2014/main" xmlns="" id="{5837E53E-8FC6-4580-889E-7BB33D2E0241}"/>
              </a:ext>
            </a:extLst>
          </p:cNvPr>
          <p:cNvSpPr/>
          <p:nvPr/>
        </p:nvSpPr>
        <p:spPr>
          <a:xfrm>
            <a:off x="5471973" y="2891603"/>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54" name="TextBox 153">
            <a:extLst>
              <a:ext uri="{FF2B5EF4-FFF2-40B4-BE49-F238E27FC236}">
                <a16:creationId xmlns:a16="http://schemas.microsoft.com/office/drawing/2014/main" xmlns="" id="{EB39E02C-28EA-43DB-9B0F-D13796C58606}"/>
              </a:ext>
            </a:extLst>
          </p:cNvPr>
          <p:cNvSpPr txBox="1"/>
          <p:nvPr/>
        </p:nvSpPr>
        <p:spPr>
          <a:xfrm>
            <a:off x="5766870" y="2930234"/>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55" name="Cloud 154">
            <a:extLst>
              <a:ext uri="{FF2B5EF4-FFF2-40B4-BE49-F238E27FC236}">
                <a16:creationId xmlns:a16="http://schemas.microsoft.com/office/drawing/2014/main" xmlns="" id="{B02D2785-EE29-4B18-9979-D5DAEB1EB12C}"/>
              </a:ext>
            </a:extLst>
          </p:cNvPr>
          <p:cNvSpPr/>
          <p:nvPr/>
        </p:nvSpPr>
        <p:spPr>
          <a:xfrm>
            <a:off x="7104112" y="2866429"/>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56" name="TextBox 155">
            <a:extLst>
              <a:ext uri="{FF2B5EF4-FFF2-40B4-BE49-F238E27FC236}">
                <a16:creationId xmlns:a16="http://schemas.microsoft.com/office/drawing/2014/main" xmlns="" id="{FB1E8CC2-D63E-4058-B2C3-ECF49B523D8C}"/>
              </a:ext>
            </a:extLst>
          </p:cNvPr>
          <p:cNvSpPr txBox="1"/>
          <p:nvPr/>
        </p:nvSpPr>
        <p:spPr>
          <a:xfrm>
            <a:off x="7323581" y="2928905"/>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57" name="Rectangle 156">
            <a:extLst>
              <a:ext uri="{FF2B5EF4-FFF2-40B4-BE49-F238E27FC236}">
                <a16:creationId xmlns:a16="http://schemas.microsoft.com/office/drawing/2014/main" xmlns="" id="{B37215F8-F9E5-4DCC-95B6-3CE90FA2F837}"/>
              </a:ext>
            </a:extLst>
          </p:cNvPr>
          <p:cNvSpPr/>
          <p:nvPr/>
        </p:nvSpPr>
        <p:spPr>
          <a:xfrm>
            <a:off x="6958264" y="3540800"/>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3" name="Speech Bubble: Rectangle with Corners Rounded 2">
            <a:extLst>
              <a:ext uri="{FF2B5EF4-FFF2-40B4-BE49-F238E27FC236}">
                <a16:creationId xmlns:a16="http://schemas.microsoft.com/office/drawing/2014/main" xmlns="" id="{AA1A31DF-9FB1-48B1-A642-90E7E08FA6A5}"/>
              </a:ext>
            </a:extLst>
          </p:cNvPr>
          <p:cNvSpPr/>
          <p:nvPr/>
        </p:nvSpPr>
        <p:spPr>
          <a:xfrm>
            <a:off x="8352200" y="4293428"/>
            <a:ext cx="1858068" cy="403918"/>
          </a:xfrm>
          <a:prstGeom prst="wedgeRoundRectCallout">
            <a:avLst>
              <a:gd name="adj1" fmla="val -59007"/>
              <a:gd name="adj2" fmla="val -168114"/>
              <a:gd name="adj3" fmla="val 16667"/>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Shaping Node</a:t>
            </a:r>
          </a:p>
        </p:txBody>
      </p:sp>
    </p:spTree>
    <p:extLst>
      <p:ext uri="{BB962C8B-B14F-4D97-AF65-F5344CB8AC3E}">
        <p14:creationId xmlns:p14="http://schemas.microsoft.com/office/powerpoint/2010/main" val="218514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4.58333E-6 -4.07407E-6 L 0.12005 0.00093 " pathEditMode="relative" rAng="0" ptsTypes="AA">
                                      <p:cBhvr>
                                        <p:cTn id="11" dur="2000" fill="hold"/>
                                        <p:tgtEl>
                                          <p:spTgt spid="30"/>
                                        </p:tgtEl>
                                        <p:attrNameLst>
                                          <p:attrName>ppt_x</p:attrName>
                                          <p:attrName>ppt_y</p:attrName>
                                        </p:attrNameLst>
                                      </p:cBhvr>
                                      <p:rCtr x="6003" y="46"/>
                                    </p:animMotion>
                                  </p:childTnLst>
                                </p:cTn>
                              </p:par>
                              <p:par>
                                <p:cTn id="12" presetID="10" presetClass="exit" presetSubtype="0" fill="hold" grpId="1" nodeType="with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30"/>
                                        </p:tgtEl>
                                      </p:cBhvr>
                                    </p:animEffect>
                                    <p:set>
                                      <p:cBhvr>
                                        <p:cTn id="19" dur="1" fill="hold">
                                          <p:stCondLst>
                                            <p:cond delay="499"/>
                                          </p:stCondLst>
                                        </p:cTn>
                                        <p:tgtEl>
                                          <p:spTgt spid="30"/>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42" presetClass="path" presetSubtype="0" accel="50000" decel="50000" fill="hold" nodeType="withEffect">
                                  <p:stCondLst>
                                    <p:cond delay="0"/>
                                  </p:stCondLst>
                                  <p:childTnLst>
                                    <p:animMotion origin="layout" path="M -0.21576 0.00069 L 3.75E-6 4.44444E-6 " pathEditMode="relative" rAng="0" ptsTypes="AA">
                                      <p:cBhvr>
                                        <p:cTn id="24" dur="2000" fill="hold"/>
                                        <p:tgtEl>
                                          <p:spTgt spid="27"/>
                                        </p:tgtEl>
                                        <p:attrNameLst>
                                          <p:attrName>ppt_x</p:attrName>
                                          <p:attrName>ppt_y</p:attrName>
                                        </p:attrNameLst>
                                      </p:cBhvr>
                                      <p:rCtr x="10781" y="-46"/>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42" presetClass="path" presetSubtype="0" accel="50000" decel="50000" fill="hold" nodeType="withEffect">
                                  <p:stCondLst>
                                    <p:cond delay="0"/>
                                  </p:stCondLst>
                                  <p:childTnLst>
                                    <p:animMotion origin="layout" path="M -0.1599 0.03426 L -4.16667E-7 3.7037E-6 " pathEditMode="relative" rAng="0" ptsTypes="AA">
                                      <p:cBhvr>
                                        <p:cTn id="31" dur="2000" fill="hold"/>
                                        <p:tgtEl>
                                          <p:spTgt spid="31"/>
                                        </p:tgtEl>
                                        <p:attrNameLst>
                                          <p:attrName>ppt_x</p:attrName>
                                          <p:attrName>ppt_y</p:attrName>
                                        </p:attrNameLst>
                                      </p:cBhvr>
                                      <p:rCtr x="7995" y="-1713"/>
                                    </p:animMotion>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fade">
                                      <p:cBhvr>
                                        <p:cTn id="35" dur="500"/>
                                        <p:tgtEl>
                                          <p:spTgt spid="82"/>
                                        </p:tgtEl>
                                      </p:cBhvr>
                                    </p:animEffect>
                                  </p:childTnLst>
                                </p:cTn>
                              </p:par>
                            </p:childTnLst>
                          </p:cTn>
                        </p:par>
                        <p:par>
                          <p:cTn id="36" fill="hold">
                            <p:stCondLst>
                              <p:cond delay="2500"/>
                            </p:stCondLst>
                            <p:childTnLst>
                              <p:par>
                                <p:cTn id="37" presetID="10" presetClass="exit" presetSubtype="0" fill="hold" nodeType="afterEffect">
                                  <p:stCondLst>
                                    <p:cond delay="0"/>
                                  </p:stCondLst>
                                  <p:childTnLst>
                                    <p:animEffect transition="out" filter="fade">
                                      <p:cBhvr>
                                        <p:cTn id="38" dur="500"/>
                                        <p:tgtEl>
                                          <p:spTgt spid="31"/>
                                        </p:tgtEl>
                                      </p:cBhvr>
                                    </p:animEffect>
                                    <p:set>
                                      <p:cBhvr>
                                        <p:cTn id="39" dur="1" fill="hold">
                                          <p:stCondLst>
                                            <p:cond delay="499"/>
                                          </p:stCondLst>
                                        </p:cTn>
                                        <p:tgtEl>
                                          <p:spTgt spid="31"/>
                                        </p:tgtEl>
                                        <p:attrNameLst>
                                          <p:attrName>style.visibility</p:attrName>
                                        </p:attrNameLst>
                                      </p:cBhvr>
                                      <p:to>
                                        <p:strVal val="hidden"/>
                                      </p:to>
                                    </p:set>
                                  </p:childTnLst>
                                </p:cTn>
                              </p:par>
                              <p:par>
                                <p:cTn id="40" presetID="10" presetClass="entr" presetSubtype="0" fill="hold" grpId="1"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42" presetClass="path" presetSubtype="0" accel="50000" decel="50000" fill="hold" grpId="0" nodeType="withEffect">
                                  <p:stCondLst>
                                    <p:cond delay="0"/>
                                  </p:stCondLst>
                                  <p:childTnLst>
                                    <p:animMotion origin="layout" path="M 0.01211 0.19815 L -1.04167E-6 7.40741E-7 " pathEditMode="relative" rAng="0" ptsTypes="AA">
                                      <p:cBhvr>
                                        <p:cTn id="44" dur="2000" fill="hold"/>
                                        <p:tgtEl>
                                          <p:spTgt spid="15"/>
                                        </p:tgtEl>
                                        <p:attrNameLst>
                                          <p:attrName>ppt_x</p:attrName>
                                          <p:attrName>ppt_y</p:attrName>
                                        </p:attrNameLst>
                                      </p:cBhvr>
                                      <p:rCtr x="-638" y="-9606"/>
                                    </p:animMotion>
                                  </p:childTnLst>
                                </p:cTn>
                              </p:par>
                              <p:par>
                                <p:cTn id="45" presetID="10" presetClass="entr" presetSubtype="0" fill="hold" grpId="1"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grpId="1"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fade">
                                      <p:cBhvr>
                                        <p:cTn id="53" dur="500"/>
                                        <p:tgtEl>
                                          <p:spTgt spid="85"/>
                                        </p:tgtEl>
                                      </p:cBhvr>
                                    </p:animEffect>
                                  </p:childTnLst>
                                </p:cTn>
                              </p:par>
                              <p:par>
                                <p:cTn id="54" presetID="50" presetClass="path" presetSubtype="0" accel="50000" decel="50000" fill="hold" grpId="0" nodeType="withEffect">
                                  <p:stCondLst>
                                    <p:cond delay="0"/>
                                  </p:stCondLst>
                                  <p:childTnLst>
                                    <p:animMotion origin="layout" path="M -0.07565 0.11111 L -0.03789 0.11111 C -0.02097 0.11111 3.75E-6 0.08055 3.75E-6 0.05555 L 3.75E-6 4.81481E-6 " pathEditMode="relative" rAng="0" ptsTypes="AAAA">
                                      <p:cBhvr>
                                        <p:cTn id="55" dur="2000" fill="hold"/>
                                        <p:tgtEl>
                                          <p:spTgt spid="83"/>
                                        </p:tgtEl>
                                        <p:attrNameLst>
                                          <p:attrName>ppt_x</p:attrName>
                                          <p:attrName>ppt_y</p:attrName>
                                        </p:attrNameLst>
                                      </p:cBhvr>
                                      <p:rCtr x="3776" y="-5556"/>
                                    </p:animMotion>
                                  </p:childTnLst>
                                </p:cTn>
                              </p:par>
                              <p:par>
                                <p:cTn id="56" presetID="50" presetClass="path" presetSubtype="0" accel="50000" decel="50000" fill="hold" grpId="0" nodeType="withEffect">
                                  <p:stCondLst>
                                    <p:cond delay="0"/>
                                  </p:stCondLst>
                                  <p:childTnLst>
                                    <p:animMotion origin="layout" path="M -0.09128 0.14305 L -0.0457 0.14305 C -0.02526 0.14305 -8.33333E-7 0.10347 -8.33333E-7 0.07153 L -8.33333E-7 2.22222E-6 " pathEditMode="relative" rAng="0" ptsTypes="AAAA">
                                      <p:cBhvr>
                                        <p:cTn id="57" dur="2000" fill="hold"/>
                                        <p:tgtEl>
                                          <p:spTgt spid="84"/>
                                        </p:tgtEl>
                                        <p:attrNameLst>
                                          <p:attrName>ppt_x</p:attrName>
                                          <p:attrName>ppt_y</p:attrName>
                                        </p:attrNameLst>
                                      </p:cBhvr>
                                      <p:rCtr x="4557" y="-7153"/>
                                    </p:animMotion>
                                  </p:childTnLst>
                                </p:cTn>
                              </p:par>
                              <p:par>
                                <p:cTn id="58" presetID="50" presetClass="path" presetSubtype="0" accel="50000" decel="50000" fill="hold" grpId="0" nodeType="withEffect">
                                  <p:stCondLst>
                                    <p:cond delay="0"/>
                                  </p:stCondLst>
                                  <p:childTnLst>
                                    <p:animMotion origin="layout" path="M -0.1082 0.1706 L -0.05417 0.1706 C -0.02995 0.1706 6.25E-7 0.12384 6.25E-7 0.08518 L 6.25E-7 4.81481E-6 " pathEditMode="relative" rAng="0" ptsTypes="AAAA">
                                      <p:cBhvr>
                                        <p:cTn id="59" dur="2000" fill="hold"/>
                                        <p:tgtEl>
                                          <p:spTgt spid="85"/>
                                        </p:tgtEl>
                                        <p:attrNameLst>
                                          <p:attrName>ppt_x</p:attrName>
                                          <p:attrName>ppt_y</p:attrName>
                                        </p:attrNameLst>
                                      </p:cBhvr>
                                      <p:rCtr x="5404" y="-8542"/>
                                    </p:animMotion>
                                  </p:childTnLst>
                                </p:cTn>
                              </p:par>
                            </p:childTnLst>
                          </p:cTn>
                        </p:par>
                        <p:par>
                          <p:cTn id="60" fill="hold">
                            <p:stCondLst>
                              <p:cond delay="4500"/>
                            </p:stCondLst>
                            <p:childTnLst>
                              <p:par>
                                <p:cTn id="61" presetID="10" presetClass="entr" presetSubtype="0" fill="hold" grpId="1" nodeType="afterEffect">
                                  <p:stCondLst>
                                    <p:cond delay="0"/>
                                  </p:stCondLst>
                                  <p:childTnLst>
                                    <p:set>
                                      <p:cBhvr>
                                        <p:cTn id="62" dur="1" fill="hold">
                                          <p:stCondLst>
                                            <p:cond delay="0"/>
                                          </p:stCondLst>
                                        </p:cTn>
                                        <p:tgtEl>
                                          <p:spTgt spid="124"/>
                                        </p:tgtEl>
                                        <p:attrNameLst>
                                          <p:attrName>style.visibility</p:attrName>
                                        </p:attrNameLst>
                                      </p:cBhvr>
                                      <p:to>
                                        <p:strVal val="visible"/>
                                      </p:to>
                                    </p:set>
                                    <p:animEffect transition="in" filter="fade">
                                      <p:cBhvr>
                                        <p:cTn id="63" dur="500"/>
                                        <p:tgtEl>
                                          <p:spTgt spid="124"/>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125"/>
                                        </p:tgtEl>
                                        <p:attrNameLst>
                                          <p:attrName>style.visibility</p:attrName>
                                        </p:attrNameLst>
                                      </p:cBhvr>
                                      <p:to>
                                        <p:strVal val="visible"/>
                                      </p:to>
                                    </p:set>
                                    <p:animEffect transition="in" filter="fade">
                                      <p:cBhvr>
                                        <p:cTn id="66" dur="500"/>
                                        <p:tgtEl>
                                          <p:spTgt spid="125"/>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126"/>
                                        </p:tgtEl>
                                        <p:attrNameLst>
                                          <p:attrName>style.visibility</p:attrName>
                                        </p:attrNameLst>
                                      </p:cBhvr>
                                      <p:to>
                                        <p:strVal val="visible"/>
                                      </p:to>
                                    </p:set>
                                    <p:animEffect transition="in" filter="fade">
                                      <p:cBhvr>
                                        <p:cTn id="69" dur="500"/>
                                        <p:tgtEl>
                                          <p:spTgt spid="126"/>
                                        </p:tgtEl>
                                      </p:cBhvr>
                                    </p:animEffect>
                                  </p:childTnLst>
                                </p:cTn>
                              </p:par>
                            </p:childTnLst>
                          </p:cTn>
                        </p:par>
                      </p:childTnLst>
                    </p:cTn>
                  </p:par>
                  <p:par>
                    <p:cTn id="70" fill="hold">
                      <p:stCondLst>
                        <p:cond delay="indefinite"/>
                      </p:stCondLst>
                      <p:childTnLst>
                        <p:par>
                          <p:cTn id="71" fill="hold">
                            <p:stCondLst>
                              <p:cond delay="0"/>
                            </p:stCondLst>
                            <p:childTnLst>
                              <p:par>
                                <p:cTn id="72" presetID="50" presetClass="path" presetSubtype="0" accel="50000" decel="50000" fill="hold" grpId="2" nodeType="clickEffect">
                                  <p:stCondLst>
                                    <p:cond delay="0"/>
                                  </p:stCondLst>
                                  <p:childTnLst>
                                    <p:animMotion origin="layout" path="M 3.33333E-6 1.85185E-6 L -0.18815 1.85185E-6 C -0.27253 1.85185E-6 -0.37631 -0.03727 -0.37631 -0.06713 L -0.37631 -0.13426 " pathEditMode="relative" rAng="0" ptsTypes="AAAA">
                                      <p:cBhvr>
                                        <p:cTn id="73" dur="2000" fill="hold"/>
                                        <p:tgtEl>
                                          <p:spTgt spid="83"/>
                                        </p:tgtEl>
                                        <p:attrNameLst>
                                          <p:attrName>ppt_x</p:attrName>
                                          <p:attrName>ppt_y</p:attrName>
                                        </p:attrNameLst>
                                      </p:cBhvr>
                                      <p:rCtr x="-18815" y="-6713"/>
                                    </p:animMotion>
                                  </p:childTnLst>
                                </p:cTn>
                              </p:par>
                              <p:par>
                                <p:cTn id="74" presetID="50" presetClass="path" presetSubtype="0" accel="50000" decel="50000" fill="hold" grpId="2" nodeType="withEffect">
                                  <p:stCondLst>
                                    <p:cond delay="0"/>
                                  </p:stCondLst>
                                  <p:childTnLst>
                                    <p:animMotion origin="layout" path="M -2.29167E-6 1.85185E-6 L -0.18815 1.85185E-6 C -0.27252 1.85185E-6 -0.3763 -0.03727 -0.3763 -0.06713 L -0.3763 -0.13426 " pathEditMode="relative" rAng="0" ptsTypes="AAAA">
                                      <p:cBhvr>
                                        <p:cTn id="75" dur="2000" fill="hold"/>
                                        <p:tgtEl>
                                          <p:spTgt spid="84"/>
                                        </p:tgtEl>
                                        <p:attrNameLst>
                                          <p:attrName>ppt_x</p:attrName>
                                          <p:attrName>ppt_y</p:attrName>
                                        </p:attrNameLst>
                                      </p:cBhvr>
                                      <p:rCtr x="-18815" y="-6713"/>
                                    </p:animMotion>
                                  </p:childTnLst>
                                </p:cTn>
                              </p:par>
                              <p:par>
                                <p:cTn id="76" presetID="50" presetClass="path" presetSubtype="0" accel="50000" decel="50000" fill="hold" grpId="2" nodeType="withEffect">
                                  <p:stCondLst>
                                    <p:cond delay="0"/>
                                  </p:stCondLst>
                                  <p:childTnLst>
                                    <p:animMotion origin="layout" path="M 2.08333E-6 1.85185E-6 L -0.18815 1.85185E-6 C -0.27253 1.85185E-6 -0.3763 -0.03727 -0.3763 -0.06713 L -0.3763 -0.13426 " pathEditMode="relative" rAng="0" ptsTypes="AAAA">
                                      <p:cBhvr>
                                        <p:cTn id="77" dur="2000" fill="hold"/>
                                        <p:tgtEl>
                                          <p:spTgt spid="85"/>
                                        </p:tgtEl>
                                        <p:attrNameLst>
                                          <p:attrName>ppt_x</p:attrName>
                                          <p:attrName>ppt_y</p:attrName>
                                        </p:attrNameLst>
                                      </p:cBhvr>
                                      <p:rCtr x="-18815" y="-6713"/>
                                    </p:animMotion>
                                  </p:childTnLst>
                                </p:cTn>
                              </p:par>
                              <p:par>
                                <p:cTn id="78" presetID="50" presetClass="path" presetSubtype="0" accel="50000" decel="50000" fill="hold" grpId="2" nodeType="withEffect">
                                  <p:stCondLst>
                                    <p:cond delay="0"/>
                                  </p:stCondLst>
                                  <p:childTnLst>
                                    <p:animMotion origin="layout" path="M -1.875E-6 -7.40741E-7 L -0.18476 -7.40741E-7 C -0.26745 -7.40741E-7 -0.3694 -0.03773 -0.3694 -0.06805 L -0.3694 -0.13542 " pathEditMode="relative" rAng="0" ptsTypes="AAAA">
                                      <p:cBhvr>
                                        <p:cTn id="79" dur="2000" fill="hold"/>
                                        <p:tgtEl>
                                          <p:spTgt spid="15"/>
                                        </p:tgtEl>
                                        <p:attrNameLst>
                                          <p:attrName>ppt_x</p:attrName>
                                          <p:attrName>ppt_y</p:attrName>
                                        </p:attrNameLst>
                                      </p:cBhvr>
                                      <p:rCtr x="-18477" y="-6782"/>
                                    </p:animMotion>
                                  </p:childTnLst>
                                </p:cTn>
                              </p:par>
                              <p:par>
                                <p:cTn id="80" presetID="10" presetClass="exit" presetSubtype="0" fill="hold" nodeType="withEffect">
                                  <p:stCondLst>
                                    <p:cond delay="0"/>
                                  </p:stCondLst>
                                  <p:childTnLst>
                                    <p:animEffect transition="out" filter="fade">
                                      <p:cBhvr>
                                        <p:cTn id="81" dur="500"/>
                                        <p:tgtEl>
                                          <p:spTgt spid="27"/>
                                        </p:tgtEl>
                                      </p:cBhvr>
                                    </p:animEffect>
                                    <p:set>
                                      <p:cBhvr>
                                        <p:cTn id="82" dur="1" fill="hold">
                                          <p:stCondLst>
                                            <p:cond delay="499"/>
                                          </p:stCondLst>
                                        </p:cTn>
                                        <p:tgtEl>
                                          <p:spTgt spid="27"/>
                                        </p:tgtEl>
                                        <p:attrNameLst>
                                          <p:attrName>style.visibility</p:attrName>
                                        </p:attrNameLst>
                                      </p:cBhvr>
                                      <p:to>
                                        <p:strVal val="hidden"/>
                                      </p:to>
                                    </p:set>
                                  </p:childTnLst>
                                </p:cTn>
                              </p:par>
                              <p:par>
                                <p:cTn id="83" presetID="42" presetClass="path" presetSubtype="0" accel="50000" decel="50000" fill="hold" grpId="2" nodeType="withEffect">
                                  <p:stCondLst>
                                    <p:cond delay="0"/>
                                  </p:stCondLst>
                                  <p:childTnLst>
                                    <p:animMotion origin="layout" path="M 4.375E-6 7.40741E-7 L -0.06862 -0.4213 " pathEditMode="relative" rAng="0" ptsTypes="AA">
                                      <p:cBhvr>
                                        <p:cTn id="84" dur="2000" fill="hold"/>
                                        <p:tgtEl>
                                          <p:spTgt spid="124"/>
                                        </p:tgtEl>
                                        <p:attrNameLst>
                                          <p:attrName>ppt_x</p:attrName>
                                          <p:attrName>ppt_y</p:attrName>
                                        </p:attrNameLst>
                                      </p:cBhvr>
                                      <p:rCtr x="-3438" y="-21065"/>
                                    </p:animMotion>
                                  </p:childTnLst>
                                </p:cTn>
                              </p:par>
                              <p:par>
                                <p:cTn id="85" presetID="42" presetClass="path" presetSubtype="0" accel="50000" decel="50000" fill="hold" grpId="2" nodeType="withEffect">
                                  <p:stCondLst>
                                    <p:cond delay="0"/>
                                  </p:stCondLst>
                                  <p:childTnLst>
                                    <p:animMotion origin="layout" path="M -1.25E-6 7.40741E-7 L -0.06471 -0.4213 " pathEditMode="relative" rAng="0" ptsTypes="AA">
                                      <p:cBhvr>
                                        <p:cTn id="86" dur="2000" fill="hold"/>
                                        <p:tgtEl>
                                          <p:spTgt spid="125"/>
                                        </p:tgtEl>
                                        <p:attrNameLst>
                                          <p:attrName>ppt_x</p:attrName>
                                          <p:attrName>ppt_y</p:attrName>
                                        </p:attrNameLst>
                                      </p:cBhvr>
                                      <p:rCtr x="-3242" y="-21065"/>
                                    </p:animMotion>
                                  </p:childTnLst>
                                </p:cTn>
                              </p:par>
                              <p:par>
                                <p:cTn id="87" presetID="42" presetClass="path" presetSubtype="0" accel="50000" decel="50000" fill="hold" grpId="2" nodeType="withEffect">
                                  <p:stCondLst>
                                    <p:cond delay="0"/>
                                  </p:stCondLst>
                                  <p:childTnLst>
                                    <p:animMotion origin="layout" path="M 3.125E-6 7.40741E-7 L -0.05977 -0.4213 " pathEditMode="relative" rAng="0" ptsTypes="AA">
                                      <p:cBhvr>
                                        <p:cTn id="88" dur="2000" fill="hold"/>
                                        <p:tgtEl>
                                          <p:spTgt spid="126"/>
                                        </p:tgtEl>
                                        <p:attrNameLst>
                                          <p:attrName>ppt_x</p:attrName>
                                          <p:attrName>ppt_y</p:attrName>
                                        </p:attrNameLst>
                                      </p:cBhvr>
                                      <p:rCtr x="-2995" y="-21065"/>
                                    </p:animMotion>
                                  </p:childTnLst>
                                </p:cTn>
                              </p:par>
                              <p:par>
                                <p:cTn id="89" presetID="1" presetClass="entr" presetSubtype="0" fill="hold" grpId="1" nodeType="withEffect">
                                  <p:stCondLst>
                                    <p:cond delay="0"/>
                                  </p:stCondLst>
                                  <p:childTnLst>
                                    <p:set>
                                      <p:cBhvr>
                                        <p:cTn id="90" dur="1" fill="hold">
                                          <p:stCondLst>
                                            <p:cond delay="0"/>
                                          </p:stCondLst>
                                        </p:cTn>
                                        <p:tgtEl>
                                          <p:spTgt spid="233"/>
                                        </p:tgtEl>
                                        <p:attrNameLst>
                                          <p:attrName>style.visibility</p:attrName>
                                        </p:attrNameLst>
                                      </p:cBhvr>
                                      <p:to>
                                        <p:strVal val="visible"/>
                                      </p:to>
                                    </p:set>
                                  </p:childTnLst>
                                </p:cTn>
                              </p:par>
                              <p:par>
                                <p:cTn id="91" presetID="42" presetClass="path" presetSubtype="0" accel="50000" decel="50000" fill="hold" grpId="2" nodeType="withEffect">
                                  <p:stCondLst>
                                    <p:cond delay="0"/>
                                  </p:stCondLst>
                                  <p:childTnLst>
                                    <p:animMotion origin="layout" path="M -4.79167E-6 -3.33333E-6 L -0.07864 -0.39838 " pathEditMode="relative" rAng="0" ptsTypes="AA">
                                      <p:cBhvr>
                                        <p:cTn id="92" dur="2000" fill="hold"/>
                                        <p:tgtEl>
                                          <p:spTgt spid="233"/>
                                        </p:tgtEl>
                                        <p:attrNameLst>
                                          <p:attrName>ppt_x</p:attrName>
                                          <p:attrName>ppt_y</p:attrName>
                                        </p:attrNameLst>
                                      </p:cBhvr>
                                      <p:rCtr x="-3932" y="-19931"/>
                                    </p:animMotion>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childTnLst>
                                </p:cTn>
                              </p:par>
                              <p:par>
                                <p:cTn id="97" presetID="10" presetClass="entr" presetSubtype="0" fill="hold" nodeType="withEffect">
                                  <p:stCondLst>
                                    <p:cond delay="0"/>
                                  </p:stCondLst>
                                  <p:childTnLst>
                                    <p:set>
                                      <p:cBhvr>
                                        <p:cTn id="98" dur="1" fill="hold">
                                          <p:stCondLst>
                                            <p:cond delay="0"/>
                                          </p:stCondLst>
                                        </p:cTn>
                                        <p:tgtEl>
                                          <p:spTgt spid="235"/>
                                        </p:tgtEl>
                                        <p:attrNameLst>
                                          <p:attrName>style.visibility</p:attrName>
                                        </p:attrNameLst>
                                      </p:cBhvr>
                                      <p:to>
                                        <p:strVal val="visible"/>
                                      </p:to>
                                    </p:set>
                                    <p:animEffect transition="in" filter="fade">
                                      <p:cBhvr>
                                        <p:cTn id="99" dur="500"/>
                                        <p:tgtEl>
                                          <p:spTgt spid="235"/>
                                        </p:tgtEl>
                                      </p:cBhvr>
                                    </p:animEffect>
                                  </p:childTnLst>
                                </p:cTn>
                              </p:par>
                              <p:par>
                                <p:cTn id="100" presetID="10" presetClass="entr" presetSubtype="0" fill="hold" nodeType="withEffect">
                                  <p:stCondLst>
                                    <p:cond delay="0"/>
                                  </p:stCondLst>
                                  <p:childTnLst>
                                    <p:set>
                                      <p:cBhvr>
                                        <p:cTn id="101" dur="1" fill="hold">
                                          <p:stCondLst>
                                            <p:cond delay="0"/>
                                          </p:stCondLst>
                                        </p:cTn>
                                        <p:tgtEl>
                                          <p:spTgt spid="212"/>
                                        </p:tgtEl>
                                        <p:attrNameLst>
                                          <p:attrName>style.visibility</p:attrName>
                                        </p:attrNameLst>
                                      </p:cBhvr>
                                      <p:to>
                                        <p:strVal val="visible"/>
                                      </p:to>
                                    </p:set>
                                    <p:animEffect transition="in" filter="fade">
                                      <p:cBhvr>
                                        <p:cTn id="102" dur="500"/>
                                        <p:tgtEl>
                                          <p:spTgt spid="212"/>
                                        </p:tgtEl>
                                      </p:cBhvr>
                                    </p:animEffect>
                                  </p:childTnLst>
                                </p:cTn>
                              </p:par>
                              <p:par>
                                <p:cTn id="103" presetID="10" presetClass="entr" presetSubtype="0" fill="hold" nodeType="withEffect">
                                  <p:stCondLst>
                                    <p:cond delay="0"/>
                                  </p:stCondLst>
                                  <p:childTnLst>
                                    <p:set>
                                      <p:cBhvr>
                                        <p:cTn id="104" dur="1" fill="hold">
                                          <p:stCondLst>
                                            <p:cond delay="0"/>
                                          </p:stCondLst>
                                        </p:cTn>
                                        <p:tgtEl>
                                          <p:spTgt spid="239"/>
                                        </p:tgtEl>
                                        <p:attrNameLst>
                                          <p:attrName>style.visibility</p:attrName>
                                        </p:attrNameLst>
                                      </p:cBhvr>
                                      <p:to>
                                        <p:strVal val="visible"/>
                                      </p:to>
                                    </p:set>
                                    <p:animEffect transition="in" filter="fade">
                                      <p:cBhvr>
                                        <p:cTn id="105" dur="500"/>
                                        <p:tgtEl>
                                          <p:spTgt spid="239"/>
                                        </p:tgtEl>
                                      </p:cBhvr>
                                    </p:animEffect>
                                  </p:childTnLst>
                                </p:cTn>
                              </p:par>
                              <p:par>
                                <p:cTn id="106" presetID="42" presetClass="path" presetSubtype="0" accel="50000" decel="50000" fill="hold" nodeType="withEffect">
                                  <p:stCondLst>
                                    <p:cond delay="0"/>
                                  </p:stCondLst>
                                  <p:childTnLst>
                                    <p:animMotion origin="layout" path="M 3.125E-6 0 L 0.10156 -0.0838 " pathEditMode="relative" rAng="0" ptsTypes="AA">
                                      <p:cBhvr>
                                        <p:cTn id="107" dur="2000" fill="hold"/>
                                        <p:tgtEl>
                                          <p:spTgt spid="22"/>
                                        </p:tgtEl>
                                        <p:attrNameLst>
                                          <p:attrName>ppt_x</p:attrName>
                                          <p:attrName>ppt_y</p:attrName>
                                        </p:attrNameLst>
                                      </p:cBhvr>
                                      <p:rCtr x="5078" y="-4190"/>
                                    </p:animMotion>
                                  </p:childTnLst>
                                </p:cTn>
                              </p:par>
                              <p:par>
                                <p:cTn id="108" presetID="42" presetClass="path" presetSubtype="0" accel="50000" decel="50000" fill="hold" nodeType="withEffect">
                                  <p:stCondLst>
                                    <p:cond delay="0"/>
                                  </p:stCondLst>
                                  <p:childTnLst>
                                    <p:animMotion origin="layout" path="M 4.375E-6 1.11111E-6 L 0.10429 -0.08565 " pathEditMode="relative" rAng="0" ptsTypes="AA">
                                      <p:cBhvr>
                                        <p:cTn id="109" dur="2000" fill="hold"/>
                                        <p:tgtEl>
                                          <p:spTgt spid="212"/>
                                        </p:tgtEl>
                                        <p:attrNameLst>
                                          <p:attrName>ppt_x</p:attrName>
                                          <p:attrName>ppt_y</p:attrName>
                                        </p:attrNameLst>
                                      </p:cBhvr>
                                      <p:rCtr x="5208" y="-42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3" grpId="1" animBg="1"/>
      <p:bldP spid="83" grpId="2" animBg="1"/>
      <p:bldP spid="84" grpId="0" animBg="1"/>
      <p:bldP spid="84" grpId="1" animBg="1"/>
      <p:bldP spid="84" grpId="2" animBg="1"/>
      <p:bldP spid="85" grpId="0" animBg="1"/>
      <p:bldP spid="85" grpId="1" animBg="1"/>
      <p:bldP spid="85" grpId="2" animBg="1"/>
      <p:bldP spid="15" grpId="0" animBg="1"/>
      <p:bldP spid="15" grpId="1" animBg="1"/>
      <p:bldP spid="15" grpId="2" animBg="1"/>
      <p:bldP spid="233" grpId="1"/>
      <p:bldP spid="233" grpId="2"/>
      <p:bldP spid="124" grpId="1" animBg="1"/>
      <p:bldP spid="124" grpId="2" animBg="1"/>
      <p:bldP spid="125" grpId="1" animBg="1"/>
      <p:bldP spid="125" grpId="2" animBg="1"/>
      <p:bldP spid="126" grpId="1" animBg="1"/>
      <p:bldP spid="126" grpId="2" animBg="1"/>
      <p:bldP spid="3" grpId="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xmlns="" id="{B1747C40-473F-420B-9B59-D5FF50CB7D9E}"/>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Enqueue Packet 2</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18</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sp>
        <p:nvSpPr>
          <p:cNvPr id="83" name="Rectangle 82">
            <a:extLst>
              <a:ext uri="{FF2B5EF4-FFF2-40B4-BE49-F238E27FC236}">
                <a16:creationId xmlns:a16="http://schemas.microsoft.com/office/drawing/2014/main" xmlns="" id="{6F877FEE-3AFB-4A65-BCF6-B395847AF23C}"/>
              </a:ext>
            </a:extLst>
          </p:cNvPr>
          <p:cNvSpPr/>
          <p:nvPr/>
        </p:nvSpPr>
        <p:spPr>
          <a:xfrm rot="16200000">
            <a:off x="5992568" y="4237503"/>
            <a:ext cx="160221" cy="1447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xmlns="" id="{E7EEB0DE-5370-4836-99C5-F3D792A26EFF}"/>
              </a:ext>
            </a:extLst>
          </p:cNvPr>
          <p:cNvSpPr/>
          <p:nvPr/>
        </p:nvSpPr>
        <p:spPr>
          <a:xfrm rot="16200000">
            <a:off x="6188055" y="4237503"/>
            <a:ext cx="160221" cy="1447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7B789D99-0AC7-4321-80C8-D14D3D97B9EE}"/>
              </a:ext>
            </a:extLst>
          </p:cNvPr>
          <p:cNvSpPr/>
          <p:nvPr/>
        </p:nvSpPr>
        <p:spPr>
          <a:xfrm rot="16200000">
            <a:off x="6383542" y="423750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FCBF474-1499-414A-8C2E-EFCDCE33E6E7}"/>
              </a:ext>
            </a:extLst>
          </p:cNvPr>
          <p:cNvSpPr/>
          <p:nvPr/>
        </p:nvSpPr>
        <p:spPr>
          <a:xfrm>
            <a:off x="6629899" y="4229775"/>
            <a:ext cx="487568" cy="160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&amp;p2</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9" name="Group 208">
            <a:extLst>
              <a:ext uri="{FF2B5EF4-FFF2-40B4-BE49-F238E27FC236}">
                <a16:creationId xmlns:a16="http://schemas.microsoft.com/office/drawing/2014/main" xmlns="" id="{D24A4DA9-FE0B-43CF-B9F6-7669B7D97F82}"/>
              </a:ext>
            </a:extLst>
          </p:cNvPr>
          <p:cNvGrpSpPr/>
          <p:nvPr/>
        </p:nvGrpSpPr>
        <p:grpSpPr>
          <a:xfrm>
            <a:off x="9932828" y="2863298"/>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grpSp>
        <p:nvGrpSpPr>
          <p:cNvPr id="212" name="Group 211">
            <a:extLst>
              <a:ext uri="{FF2B5EF4-FFF2-40B4-BE49-F238E27FC236}">
                <a16:creationId xmlns:a16="http://schemas.microsoft.com/office/drawing/2014/main" xmlns="" id="{FC246EDE-8646-4931-B8F4-36CCCC4382D7}"/>
              </a:ext>
            </a:extLst>
          </p:cNvPr>
          <p:cNvGrpSpPr/>
          <p:nvPr/>
        </p:nvGrpSpPr>
        <p:grpSpPr>
          <a:xfrm>
            <a:off x="7339868" y="316118"/>
            <a:ext cx="279244" cy="438758"/>
            <a:chOff x="3652147" y="2255034"/>
            <a:chExt cx="279244" cy="438758"/>
          </a:xfrm>
        </p:grpSpPr>
        <p:sp>
          <p:nvSpPr>
            <p:cNvPr id="213" name="TextBox 212">
              <a:extLst>
                <a:ext uri="{FF2B5EF4-FFF2-40B4-BE49-F238E27FC236}">
                  <a16:creationId xmlns:a16="http://schemas.microsoft.com/office/drawing/2014/main" xmlns="" id="{04DAB89B-585F-4A37-BEAB-843868D63953}"/>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214" name="TextBox 213">
              <a:extLst>
                <a:ext uri="{FF2B5EF4-FFF2-40B4-BE49-F238E27FC236}">
                  <a16:creationId xmlns:a16="http://schemas.microsoft.com/office/drawing/2014/main" xmlns="" id="{83872C74-FFAC-4A40-9841-38A1874216A5}"/>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30" name="Group 29">
            <a:extLst>
              <a:ext uri="{FF2B5EF4-FFF2-40B4-BE49-F238E27FC236}">
                <a16:creationId xmlns:a16="http://schemas.microsoft.com/office/drawing/2014/main" xmlns="" id="{77119FFB-3BC9-4959-8E9B-8C43C0927599}"/>
              </a:ext>
            </a:extLst>
          </p:cNvPr>
          <p:cNvGrpSpPr/>
          <p:nvPr/>
        </p:nvGrpSpPr>
        <p:grpSpPr>
          <a:xfrm>
            <a:off x="158204" y="4657447"/>
            <a:ext cx="990442" cy="1474094"/>
            <a:chOff x="161363" y="4903836"/>
            <a:chExt cx="990442" cy="1474094"/>
          </a:xfrm>
        </p:grpSpPr>
        <p:sp>
          <p:nvSpPr>
            <p:cNvPr id="7" name="Rectangle 6"/>
            <p:cNvSpPr/>
            <p:nvPr/>
          </p:nvSpPr>
          <p:spPr>
            <a:xfrm>
              <a:off x="991584" y="5234707"/>
              <a:ext cx="160221" cy="1447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991584" y="5430194"/>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91584" y="5625681"/>
              <a:ext cx="160221" cy="1447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991584" y="5821168"/>
              <a:ext cx="160221" cy="1447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991584" y="6016655"/>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16209FCA-159E-4B6F-911D-58F988217DE4}"/>
                </a:ext>
              </a:extLst>
            </p:cNvPr>
            <p:cNvSpPr/>
            <p:nvPr/>
          </p:nvSpPr>
          <p:spPr>
            <a:xfrm>
              <a:off x="161363" y="6233164"/>
              <a:ext cx="990442"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7B8BE323-1E72-4012-8B0B-A2DE663CFF06}"/>
                </a:ext>
              </a:extLst>
            </p:cNvPr>
            <p:cNvSpPr txBox="1"/>
            <p:nvPr/>
          </p:nvSpPr>
          <p:spPr>
            <a:xfrm>
              <a:off x="460056" y="4903836"/>
              <a:ext cx="393056" cy="307777"/>
            </a:xfrm>
            <a:prstGeom prst="rect">
              <a:avLst/>
            </a:prstGeom>
            <a:noFill/>
          </p:spPr>
          <p:txBody>
            <a:bodyPr wrap="none" rtlCol="0">
              <a:spAutoFit/>
            </a:bodyPr>
            <a:lstStyle/>
            <a:p>
              <a:r>
                <a:rPr lang="en-US" sz="1400" b="1" dirty="0"/>
                <a:t>p2</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xmlns="" id="{84140D96-87CB-4688-A2C3-A19DE8890C77}"/>
              </a:ext>
            </a:extLst>
          </p:cNvPr>
          <p:cNvGrpSpPr/>
          <p:nvPr/>
        </p:nvGrpSpPr>
        <p:grpSpPr>
          <a:xfrm>
            <a:off x="4253437" y="4657049"/>
            <a:ext cx="990442" cy="1477476"/>
            <a:chOff x="3649516" y="4878874"/>
            <a:chExt cx="990442" cy="1477476"/>
          </a:xfrm>
        </p:grpSpPr>
        <p:sp>
          <p:nvSpPr>
            <p:cNvPr id="180" name="Rectangle 179"/>
            <p:cNvSpPr/>
            <p:nvPr/>
          </p:nvSpPr>
          <p:spPr>
            <a:xfrm>
              <a:off x="4462135" y="5234149"/>
              <a:ext cx="160221" cy="1447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p:cNvSpPr/>
            <p:nvPr/>
          </p:nvSpPr>
          <p:spPr>
            <a:xfrm>
              <a:off x="4462135" y="5429636"/>
              <a:ext cx="160221" cy="1447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4462135" y="562512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4462135" y="5820610"/>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p:cNvSpPr/>
            <p:nvPr/>
          </p:nvSpPr>
          <p:spPr>
            <a:xfrm>
              <a:off x="4462135" y="6016097"/>
              <a:ext cx="160221" cy="1447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7E21857A-7E5D-468A-8D2B-53D414D112AB}"/>
                </a:ext>
              </a:extLst>
            </p:cNvPr>
            <p:cNvSpPr/>
            <p:nvPr/>
          </p:nvSpPr>
          <p:spPr>
            <a:xfrm>
              <a:off x="3649516" y="6211584"/>
              <a:ext cx="990442"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TextBox 218">
              <a:extLst>
                <a:ext uri="{FF2B5EF4-FFF2-40B4-BE49-F238E27FC236}">
                  <a16:creationId xmlns:a16="http://schemas.microsoft.com/office/drawing/2014/main" xmlns="" id="{F05BF150-DC5A-4DC3-9578-065D0E861E78}"/>
                </a:ext>
              </a:extLst>
            </p:cNvPr>
            <p:cNvSpPr txBox="1"/>
            <p:nvPr/>
          </p:nvSpPr>
          <p:spPr>
            <a:xfrm>
              <a:off x="4003208" y="4878874"/>
              <a:ext cx="393056" cy="307777"/>
            </a:xfrm>
            <a:prstGeom prst="rect">
              <a:avLst/>
            </a:prstGeom>
            <a:noFill/>
          </p:spPr>
          <p:txBody>
            <a:bodyPr wrap="none" rtlCol="0">
              <a:spAutoFit/>
            </a:bodyPr>
            <a:lstStyle/>
            <a:p>
              <a:r>
                <a:rPr lang="en-US" sz="1400" b="1" dirty="0"/>
                <a:t>p2</a:t>
              </a:r>
            </a:p>
          </p:txBody>
        </p:sp>
      </p:grpSp>
      <p:grpSp>
        <p:nvGrpSpPr>
          <p:cNvPr id="3" name="Group 2">
            <a:extLst>
              <a:ext uri="{FF2B5EF4-FFF2-40B4-BE49-F238E27FC236}">
                <a16:creationId xmlns:a16="http://schemas.microsoft.com/office/drawing/2014/main" xmlns="" id="{AA73312B-A725-4463-8ACF-F2B04413B2E2}"/>
              </a:ext>
            </a:extLst>
          </p:cNvPr>
          <p:cNvGrpSpPr/>
          <p:nvPr/>
        </p:nvGrpSpPr>
        <p:grpSpPr>
          <a:xfrm>
            <a:off x="6184508" y="4720575"/>
            <a:ext cx="990442" cy="535740"/>
            <a:chOff x="4394798" y="6219213"/>
            <a:chExt cx="990442" cy="535740"/>
          </a:xfrm>
        </p:grpSpPr>
        <p:sp>
          <p:nvSpPr>
            <p:cNvPr id="117" name="Rectangle 116">
              <a:extLst>
                <a:ext uri="{FF2B5EF4-FFF2-40B4-BE49-F238E27FC236}">
                  <a16:creationId xmlns:a16="http://schemas.microsoft.com/office/drawing/2014/main" xmlns="" id="{AE99B052-0E04-4ECA-94F6-61951631FC2B}"/>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CC6E1F2D-1239-48B9-8B1C-B6AFA08D61E1}"/>
                </a:ext>
              </a:extLst>
            </p:cNvPr>
            <p:cNvSpPr/>
            <p:nvPr/>
          </p:nvSpPr>
          <p:spPr>
            <a:xfrm>
              <a:off x="5207417" y="6414700"/>
              <a:ext cx="160221" cy="1447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F37F627B-647E-4830-A114-FB6133DE270D}"/>
                </a:ext>
              </a:extLst>
            </p:cNvPr>
            <p:cNvSpPr/>
            <p:nvPr/>
          </p:nvSpPr>
          <p:spPr>
            <a:xfrm>
              <a:off x="4394798" y="6610187"/>
              <a:ext cx="990442"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0" name="Straight Arrow Connector 119">
            <a:extLst>
              <a:ext uri="{FF2B5EF4-FFF2-40B4-BE49-F238E27FC236}">
                <a16:creationId xmlns:a16="http://schemas.microsoft.com/office/drawing/2014/main" xmlns="" id="{F5ADE941-FB44-4F1E-8623-2F6143D8D052}"/>
              </a:ext>
            </a:extLst>
          </p:cNvPr>
          <p:cNvCxnSpPr>
            <a:cxnSpLocks/>
          </p:cNvCxnSpPr>
          <p:nvPr/>
        </p:nvCxnSpPr>
        <p:spPr>
          <a:xfrm flipV="1">
            <a:off x="10344877" y="2705145"/>
            <a:ext cx="989763" cy="27342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8C95C812-B402-4467-9BED-DAA7D7C61F7F}"/>
              </a:ext>
            </a:extLst>
          </p:cNvPr>
          <p:cNvGrpSpPr/>
          <p:nvPr/>
        </p:nvGrpSpPr>
        <p:grpSpPr>
          <a:xfrm>
            <a:off x="7505857" y="2194560"/>
            <a:ext cx="320922" cy="588169"/>
            <a:chOff x="7959564" y="2236105"/>
            <a:chExt cx="320922" cy="588169"/>
          </a:xfrm>
        </p:grpSpPr>
        <p:sp>
          <p:nvSpPr>
            <p:cNvPr id="6" name="TextBox 5">
              <a:extLst>
                <a:ext uri="{FF2B5EF4-FFF2-40B4-BE49-F238E27FC236}">
                  <a16:creationId xmlns:a16="http://schemas.microsoft.com/office/drawing/2014/main" xmlns="" id="{FCF4A88E-1AAF-49A0-8ACA-7EAFCFEEAA2F}"/>
                </a:ext>
              </a:extLst>
            </p:cNvPr>
            <p:cNvSpPr txBox="1"/>
            <p:nvPr/>
          </p:nvSpPr>
          <p:spPr>
            <a:xfrm>
              <a:off x="7959564" y="2236105"/>
              <a:ext cx="320922" cy="276999"/>
            </a:xfrm>
            <a:prstGeom prst="rect">
              <a:avLst/>
            </a:prstGeom>
            <a:noFill/>
          </p:spPr>
          <p:txBody>
            <a:bodyPr wrap="none" rtlCol="0">
              <a:spAutoFit/>
            </a:bodyPr>
            <a:lstStyle/>
            <a:p>
              <a:r>
                <a:rPr lang="en-US" sz="1200" b="1" dirty="0"/>
                <a:t>t4</a:t>
              </a:r>
            </a:p>
          </p:txBody>
        </p:sp>
        <p:sp>
          <p:nvSpPr>
            <p:cNvPr id="127" name="Rectangle 126">
              <a:extLst>
                <a:ext uri="{FF2B5EF4-FFF2-40B4-BE49-F238E27FC236}">
                  <a16:creationId xmlns:a16="http://schemas.microsoft.com/office/drawing/2014/main" xmlns="" id="{131593F9-0B36-4DDF-A45B-801C78A39198}"/>
                </a:ext>
              </a:extLst>
            </p:cNvPr>
            <p:cNvSpPr/>
            <p:nvPr/>
          </p:nvSpPr>
          <p:spPr>
            <a:xfrm rot="16200000">
              <a:off x="8079034" y="2484698"/>
              <a:ext cx="91387" cy="11125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xmlns="" id="{96A87799-A37D-49D4-B2D3-638A89529B74}"/>
                </a:ext>
              </a:extLst>
            </p:cNvPr>
            <p:cNvSpPr/>
            <p:nvPr/>
          </p:nvSpPr>
          <p:spPr>
            <a:xfrm rot="16200000">
              <a:off x="8075117" y="2603826"/>
              <a:ext cx="91387" cy="11125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xmlns="" id="{E8BAAC38-339F-4726-8CB1-EB7CBA8AF9D6}"/>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6" name="Straight Arrow Connector 145">
            <a:extLst>
              <a:ext uri="{FF2B5EF4-FFF2-40B4-BE49-F238E27FC236}">
                <a16:creationId xmlns:a16="http://schemas.microsoft.com/office/drawing/2014/main" xmlns="" id="{448A831F-0527-4A35-8F01-014FB4CE7AC5}"/>
              </a:ext>
            </a:extLst>
          </p:cNvPr>
          <p:cNvCxnSpPr>
            <a:cxnSpLocks/>
          </p:cNvCxnSpPr>
          <p:nvPr/>
        </p:nvCxnSpPr>
        <p:spPr>
          <a:xfrm flipV="1">
            <a:off x="6954874" y="2873573"/>
            <a:ext cx="550983" cy="16839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xmlns="" id="{F5F01D26-BCC6-45F7-8EEF-E1FB43FC06A1}"/>
              </a:ext>
            </a:extLst>
          </p:cNvPr>
          <p:cNvCxnSpPr>
            <a:cxnSpLocks/>
          </p:cNvCxnSpPr>
          <p:nvPr/>
        </p:nvCxnSpPr>
        <p:spPr>
          <a:xfrm>
            <a:off x="10344877" y="977165"/>
            <a:ext cx="4641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xmlns="" id="{605658BF-726F-4C9D-9482-0542B6FE2132}"/>
              </a:ext>
            </a:extLst>
          </p:cNvPr>
          <p:cNvGrpSpPr/>
          <p:nvPr/>
        </p:nvGrpSpPr>
        <p:grpSpPr>
          <a:xfrm>
            <a:off x="9481010" y="210313"/>
            <a:ext cx="1683768" cy="1532365"/>
            <a:chOff x="9481010" y="210313"/>
            <a:chExt cx="1683768" cy="1532365"/>
          </a:xfrm>
        </p:grpSpPr>
        <p:grpSp>
          <p:nvGrpSpPr>
            <p:cNvPr id="166" name="Group 165">
              <a:extLst>
                <a:ext uri="{FF2B5EF4-FFF2-40B4-BE49-F238E27FC236}">
                  <a16:creationId xmlns:a16="http://schemas.microsoft.com/office/drawing/2014/main" xmlns="" id="{3715F5AC-9CF5-47BC-BC83-256FAF85AA3F}"/>
                </a:ext>
              </a:extLst>
            </p:cNvPr>
            <p:cNvGrpSpPr/>
            <p:nvPr/>
          </p:nvGrpSpPr>
          <p:grpSpPr>
            <a:xfrm>
              <a:off x="9532767" y="210313"/>
              <a:ext cx="1568698" cy="1523714"/>
              <a:chOff x="6889708" y="2963328"/>
              <a:chExt cx="726321" cy="762229"/>
            </a:xfrm>
          </p:grpSpPr>
          <p:sp>
            <p:nvSpPr>
              <p:cNvPr id="200" name="Oval 199">
                <a:extLst>
                  <a:ext uri="{FF2B5EF4-FFF2-40B4-BE49-F238E27FC236}">
                    <a16:creationId xmlns:a16="http://schemas.microsoft.com/office/drawing/2014/main" xmlns="" id="{8B26F60C-C76B-433C-9042-B713726BF674}"/>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xmlns="" id="{9F81A2E8-DA18-4DC8-9097-C7902E0BA2FD}"/>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67" name="TextBox 166">
              <a:extLst>
                <a:ext uri="{FF2B5EF4-FFF2-40B4-BE49-F238E27FC236}">
                  <a16:creationId xmlns:a16="http://schemas.microsoft.com/office/drawing/2014/main" xmlns="" id="{3152C92A-14BE-4EA5-8615-9F5116C4FEAF}"/>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68" name="TextBox 167">
              <a:extLst>
                <a:ext uri="{FF2B5EF4-FFF2-40B4-BE49-F238E27FC236}">
                  <a16:creationId xmlns:a16="http://schemas.microsoft.com/office/drawing/2014/main" xmlns="" id="{627473CF-B8B1-4DF5-89C7-A7F0B80197E5}"/>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69" name="TextBox 168">
              <a:extLst>
                <a:ext uri="{FF2B5EF4-FFF2-40B4-BE49-F238E27FC236}">
                  <a16:creationId xmlns:a16="http://schemas.microsoft.com/office/drawing/2014/main" xmlns="" id="{CE4758B9-2BEE-4D2A-85BC-FA704444F8CC}"/>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70" name="TextBox 169">
              <a:extLst>
                <a:ext uri="{FF2B5EF4-FFF2-40B4-BE49-F238E27FC236}">
                  <a16:creationId xmlns:a16="http://schemas.microsoft.com/office/drawing/2014/main" xmlns="" id="{94C3D253-9FE2-428F-B1D5-7247E7C6EFBE}"/>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71" name="TextBox 170">
              <a:extLst>
                <a:ext uri="{FF2B5EF4-FFF2-40B4-BE49-F238E27FC236}">
                  <a16:creationId xmlns:a16="http://schemas.microsoft.com/office/drawing/2014/main" xmlns="" id="{C85326EB-8D66-4854-9536-072417484630}"/>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72" name="TextBox 171">
              <a:extLst>
                <a:ext uri="{FF2B5EF4-FFF2-40B4-BE49-F238E27FC236}">
                  <a16:creationId xmlns:a16="http://schemas.microsoft.com/office/drawing/2014/main" xmlns="" id="{5E9BED93-1BBB-4B5E-8B90-4CE2DE913B04}"/>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76" name="TextBox 175">
              <a:extLst>
                <a:ext uri="{FF2B5EF4-FFF2-40B4-BE49-F238E27FC236}">
                  <a16:creationId xmlns:a16="http://schemas.microsoft.com/office/drawing/2014/main" xmlns="" id="{E594C4D9-AE9F-4A62-9CF0-13578631289F}"/>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42" name="Rectangle 141">
            <a:extLst>
              <a:ext uri="{FF2B5EF4-FFF2-40B4-BE49-F238E27FC236}">
                <a16:creationId xmlns:a16="http://schemas.microsoft.com/office/drawing/2014/main" xmlns="" id="{F9169127-E102-4EF0-AC75-7F3445C15C3E}"/>
              </a:ext>
            </a:extLst>
          </p:cNvPr>
          <p:cNvSpPr/>
          <p:nvPr/>
        </p:nvSpPr>
        <p:spPr>
          <a:xfrm>
            <a:off x="8811754" y="2194560"/>
            <a:ext cx="327394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43" name="Cloud 142">
            <a:extLst>
              <a:ext uri="{FF2B5EF4-FFF2-40B4-BE49-F238E27FC236}">
                <a16:creationId xmlns:a16="http://schemas.microsoft.com/office/drawing/2014/main" xmlns="" id="{B5C112D6-F752-4F8F-BF2D-A7D8835E6B57}"/>
              </a:ext>
            </a:extLst>
          </p:cNvPr>
          <p:cNvSpPr/>
          <p:nvPr/>
        </p:nvSpPr>
        <p:spPr>
          <a:xfrm>
            <a:off x="885856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45" name="Group 144">
            <a:extLst>
              <a:ext uri="{FF2B5EF4-FFF2-40B4-BE49-F238E27FC236}">
                <a16:creationId xmlns:a16="http://schemas.microsoft.com/office/drawing/2014/main" xmlns="" id="{FC2516D5-3705-4110-B75C-DFC9A41F32C0}"/>
              </a:ext>
            </a:extLst>
          </p:cNvPr>
          <p:cNvGrpSpPr/>
          <p:nvPr/>
        </p:nvGrpSpPr>
        <p:grpSpPr>
          <a:xfrm>
            <a:off x="9154884" y="2286704"/>
            <a:ext cx="2415711" cy="391186"/>
            <a:chOff x="2720488" y="1367117"/>
            <a:chExt cx="1855247" cy="502023"/>
          </a:xfrm>
        </p:grpSpPr>
        <p:sp>
          <p:nvSpPr>
            <p:cNvPr id="147" name="Rectangle 146">
              <a:extLst>
                <a:ext uri="{FF2B5EF4-FFF2-40B4-BE49-F238E27FC236}">
                  <a16:creationId xmlns:a16="http://schemas.microsoft.com/office/drawing/2014/main" xmlns="" id="{E46446E7-B9F8-4999-B8E9-6A6EEA226664}"/>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48" name="Rectangle 147">
              <a:extLst>
                <a:ext uri="{FF2B5EF4-FFF2-40B4-BE49-F238E27FC236}">
                  <a16:creationId xmlns:a16="http://schemas.microsoft.com/office/drawing/2014/main" xmlns="" id="{45BBBC6C-157C-474A-8B40-45619D439B63}"/>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49" name="Rectangle 148">
              <a:extLst>
                <a:ext uri="{FF2B5EF4-FFF2-40B4-BE49-F238E27FC236}">
                  <a16:creationId xmlns:a16="http://schemas.microsoft.com/office/drawing/2014/main" xmlns="" id="{5B8525D6-CDAD-4529-A15C-3DBC70868115}"/>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0" name="Rectangle 149">
              <a:extLst>
                <a:ext uri="{FF2B5EF4-FFF2-40B4-BE49-F238E27FC236}">
                  <a16:creationId xmlns:a16="http://schemas.microsoft.com/office/drawing/2014/main" xmlns="" id="{D302D184-1B0A-4535-A85A-D5412061C509}"/>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1" name="Rectangle 150">
              <a:extLst>
                <a:ext uri="{FF2B5EF4-FFF2-40B4-BE49-F238E27FC236}">
                  <a16:creationId xmlns:a16="http://schemas.microsoft.com/office/drawing/2014/main" xmlns="" id="{6ED6E502-0F71-4A76-9057-A7E6696BF850}"/>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52" name="Straight Connector 151">
              <a:extLst>
                <a:ext uri="{FF2B5EF4-FFF2-40B4-BE49-F238E27FC236}">
                  <a16:creationId xmlns:a16="http://schemas.microsoft.com/office/drawing/2014/main" xmlns="" id="{64F92A2F-0B3B-4AEF-AB46-4BEFD65749B3}"/>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53" name="Straight Connector 152">
              <a:extLst>
                <a:ext uri="{FF2B5EF4-FFF2-40B4-BE49-F238E27FC236}">
                  <a16:creationId xmlns:a16="http://schemas.microsoft.com/office/drawing/2014/main" xmlns="" id="{3BE47013-4A8A-4E1C-81C8-E050A1EC5677}"/>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54" name="Cloud 153">
            <a:extLst>
              <a:ext uri="{FF2B5EF4-FFF2-40B4-BE49-F238E27FC236}">
                <a16:creationId xmlns:a16="http://schemas.microsoft.com/office/drawing/2014/main" xmlns="" id="{6BC124BD-4D63-403C-998D-603E2BFC1627}"/>
              </a:ext>
            </a:extLst>
          </p:cNvPr>
          <p:cNvSpPr/>
          <p:nvPr/>
        </p:nvSpPr>
        <p:spPr>
          <a:xfrm>
            <a:off x="1058825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55" name="Rectangle 154">
            <a:extLst>
              <a:ext uri="{FF2B5EF4-FFF2-40B4-BE49-F238E27FC236}">
                <a16:creationId xmlns:a16="http://schemas.microsoft.com/office/drawing/2014/main" xmlns="" id="{E5BEB2F4-D6B8-4C17-A0B3-1990468A17A0}"/>
              </a:ext>
            </a:extLst>
          </p:cNvPr>
          <p:cNvSpPr/>
          <p:nvPr/>
        </p:nvSpPr>
        <p:spPr>
          <a:xfrm>
            <a:off x="1039946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56" name="TextBox 155">
            <a:extLst>
              <a:ext uri="{FF2B5EF4-FFF2-40B4-BE49-F238E27FC236}">
                <a16:creationId xmlns:a16="http://schemas.microsoft.com/office/drawing/2014/main" xmlns="" id="{E7C4DFBB-D226-4841-B558-27A95677D186}"/>
              </a:ext>
            </a:extLst>
          </p:cNvPr>
          <p:cNvSpPr txBox="1"/>
          <p:nvPr/>
        </p:nvSpPr>
        <p:spPr>
          <a:xfrm>
            <a:off x="915488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57" name="TextBox 156">
            <a:extLst>
              <a:ext uri="{FF2B5EF4-FFF2-40B4-BE49-F238E27FC236}">
                <a16:creationId xmlns:a16="http://schemas.microsoft.com/office/drawing/2014/main" xmlns="" id="{4533D161-73C0-4A60-9CDF-989C12A0D2FB}"/>
              </a:ext>
            </a:extLst>
          </p:cNvPr>
          <p:cNvSpPr txBox="1"/>
          <p:nvPr/>
        </p:nvSpPr>
        <p:spPr>
          <a:xfrm>
            <a:off x="10807728" y="28862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158" name="Group 157">
            <a:extLst>
              <a:ext uri="{FF2B5EF4-FFF2-40B4-BE49-F238E27FC236}">
                <a16:creationId xmlns:a16="http://schemas.microsoft.com/office/drawing/2014/main" xmlns="" id="{031C8629-45D4-40EC-9A97-893790A27B84}"/>
              </a:ext>
            </a:extLst>
          </p:cNvPr>
          <p:cNvGrpSpPr/>
          <p:nvPr/>
        </p:nvGrpSpPr>
        <p:grpSpPr>
          <a:xfrm>
            <a:off x="5929082" y="2234661"/>
            <a:ext cx="1852661" cy="594744"/>
            <a:chOff x="2720488" y="1367117"/>
            <a:chExt cx="1855247" cy="502023"/>
          </a:xfrm>
        </p:grpSpPr>
        <p:sp>
          <p:nvSpPr>
            <p:cNvPr id="159" name="Rectangle 158">
              <a:extLst>
                <a:ext uri="{FF2B5EF4-FFF2-40B4-BE49-F238E27FC236}">
                  <a16:creationId xmlns:a16="http://schemas.microsoft.com/office/drawing/2014/main" xmlns="" id="{193F0520-D6E1-4B8E-A6C8-F00D9A171418}"/>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60" name="Rectangle 159">
              <a:extLst>
                <a:ext uri="{FF2B5EF4-FFF2-40B4-BE49-F238E27FC236}">
                  <a16:creationId xmlns:a16="http://schemas.microsoft.com/office/drawing/2014/main" xmlns="" id="{42905422-28B7-40B2-9BD7-05E793713776}"/>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61" name="Rectangle 160">
              <a:extLst>
                <a:ext uri="{FF2B5EF4-FFF2-40B4-BE49-F238E27FC236}">
                  <a16:creationId xmlns:a16="http://schemas.microsoft.com/office/drawing/2014/main" xmlns="" id="{01CFE930-C378-48EF-BAEC-564C7629092C}"/>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62" name="Rectangle 161">
              <a:extLst>
                <a:ext uri="{FF2B5EF4-FFF2-40B4-BE49-F238E27FC236}">
                  <a16:creationId xmlns:a16="http://schemas.microsoft.com/office/drawing/2014/main" xmlns="" id="{33460A54-1257-4728-8603-67E778AAE77F}"/>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63" name="Rectangle 162">
              <a:extLst>
                <a:ext uri="{FF2B5EF4-FFF2-40B4-BE49-F238E27FC236}">
                  <a16:creationId xmlns:a16="http://schemas.microsoft.com/office/drawing/2014/main" xmlns="" id="{985314DB-8792-43A2-B69A-BFEF6DB58B89}"/>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202" name="Straight Connector 201">
              <a:extLst>
                <a:ext uri="{FF2B5EF4-FFF2-40B4-BE49-F238E27FC236}">
                  <a16:creationId xmlns:a16="http://schemas.microsoft.com/office/drawing/2014/main" xmlns="" id="{577EFB13-F4A8-4AC4-A154-B7353AC7F58C}"/>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203" name="Straight Connector 202">
              <a:extLst>
                <a:ext uri="{FF2B5EF4-FFF2-40B4-BE49-F238E27FC236}">
                  <a16:creationId xmlns:a16="http://schemas.microsoft.com/office/drawing/2014/main" xmlns="" id="{52EA05D8-C700-4C07-B025-88D9288D02D6}"/>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204" name="Rectangle 203">
            <a:extLst>
              <a:ext uri="{FF2B5EF4-FFF2-40B4-BE49-F238E27FC236}">
                <a16:creationId xmlns:a16="http://schemas.microsoft.com/office/drawing/2014/main" xmlns="" id="{D30730DC-7F81-46C7-9AEC-2378500CB374}"/>
              </a:ext>
            </a:extLst>
          </p:cNvPr>
          <p:cNvSpPr/>
          <p:nvPr/>
        </p:nvSpPr>
        <p:spPr>
          <a:xfrm>
            <a:off x="5412704" y="2196031"/>
            <a:ext cx="3102731" cy="1568028"/>
          </a:xfrm>
          <a:prstGeom prst="rect">
            <a:avLst/>
          </a:prstGeom>
          <a:no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05" name="Cloud 204">
            <a:extLst>
              <a:ext uri="{FF2B5EF4-FFF2-40B4-BE49-F238E27FC236}">
                <a16:creationId xmlns:a16="http://schemas.microsoft.com/office/drawing/2014/main" xmlns="" id="{A0A3728E-399B-492A-9325-0B94C592EE31}"/>
              </a:ext>
            </a:extLst>
          </p:cNvPr>
          <p:cNvSpPr/>
          <p:nvPr/>
        </p:nvSpPr>
        <p:spPr>
          <a:xfrm>
            <a:off x="5471973" y="2891603"/>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07" name="TextBox 206">
            <a:extLst>
              <a:ext uri="{FF2B5EF4-FFF2-40B4-BE49-F238E27FC236}">
                <a16:creationId xmlns:a16="http://schemas.microsoft.com/office/drawing/2014/main" xmlns="" id="{AB80D0FD-9452-47E3-93F5-601F471A2A9E}"/>
              </a:ext>
            </a:extLst>
          </p:cNvPr>
          <p:cNvSpPr txBox="1"/>
          <p:nvPr/>
        </p:nvSpPr>
        <p:spPr>
          <a:xfrm>
            <a:off x="5766870" y="2930234"/>
            <a:ext cx="968535" cy="307777"/>
          </a:xfrm>
          <a:prstGeom prst="rect">
            <a:avLst/>
          </a:prstGeom>
          <a:noFill/>
        </p:spPr>
        <p:txBody>
          <a:bodyPr wrap="none" rtlCol="0">
            <a:spAutoFit/>
          </a:bodyPr>
          <a:lstStyle/>
          <a:p>
            <a:r>
              <a:rPr lang="en-US" sz="1400" b="1" dirty="0" err="1"/>
              <a:t>enq</a:t>
            </a:r>
            <a:r>
              <a:rPr lang="en-US" sz="1400" b="1" dirty="0"/>
              <a:t> logic</a:t>
            </a:r>
          </a:p>
        </p:txBody>
      </p:sp>
      <p:sp>
        <p:nvSpPr>
          <p:cNvPr id="208" name="Cloud 207">
            <a:extLst>
              <a:ext uri="{FF2B5EF4-FFF2-40B4-BE49-F238E27FC236}">
                <a16:creationId xmlns:a16="http://schemas.microsoft.com/office/drawing/2014/main" xmlns="" id="{805DB70C-858F-4998-9438-7C66D67E7F36}"/>
              </a:ext>
            </a:extLst>
          </p:cNvPr>
          <p:cNvSpPr/>
          <p:nvPr/>
        </p:nvSpPr>
        <p:spPr>
          <a:xfrm>
            <a:off x="7104112" y="2866429"/>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15" name="TextBox 214">
            <a:extLst>
              <a:ext uri="{FF2B5EF4-FFF2-40B4-BE49-F238E27FC236}">
                <a16:creationId xmlns:a16="http://schemas.microsoft.com/office/drawing/2014/main" xmlns="" id="{56CCC140-BBCC-4CA7-9203-ED2C4F8FD916}"/>
              </a:ext>
            </a:extLst>
          </p:cNvPr>
          <p:cNvSpPr txBox="1"/>
          <p:nvPr/>
        </p:nvSpPr>
        <p:spPr>
          <a:xfrm>
            <a:off x="7323581" y="2928905"/>
            <a:ext cx="968535" cy="307777"/>
          </a:xfrm>
          <a:prstGeom prst="rect">
            <a:avLst/>
          </a:prstGeom>
          <a:noFill/>
        </p:spPr>
        <p:txBody>
          <a:bodyPr wrap="none" rtlCol="0">
            <a:spAutoFit/>
          </a:bodyPr>
          <a:lstStyle/>
          <a:p>
            <a:r>
              <a:rPr lang="en-US" sz="1400" b="1" dirty="0" err="1"/>
              <a:t>deq</a:t>
            </a:r>
            <a:r>
              <a:rPr lang="en-US" sz="1400" b="1" dirty="0"/>
              <a:t> logic</a:t>
            </a:r>
          </a:p>
        </p:txBody>
      </p:sp>
      <p:sp>
        <p:nvSpPr>
          <p:cNvPr id="216" name="Rectangle 215">
            <a:extLst>
              <a:ext uri="{FF2B5EF4-FFF2-40B4-BE49-F238E27FC236}">
                <a16:creationId xmlns:a16="http://schemas.microsoft.com/office/drawing/2014/main" xmlns="" id="{4C6B234C-EC3C-4C15-A09D-9147C0829F92}"/>
              </a:ext>
            </a:extLst>
          </p:cNvPr>
          <p:cNvSpPr/>
          <p:nvPr/>
        </p:nvSpPr>
        <p:spPr>
          <a:xfrm>
            <a:off x="6958264" y="3540800"/>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217" name="Rectangle 216">
            <a:extLst>
              <a:ext uri="{FF2B5EF4-FFF2-40B4-BE49-F238E27FC236}">
                <a16:creationId xmlns:a16="http://schemas.microsoft.com/office/drawing/2014/main" xmlns="" id="{AFD1B3B2-C570-4AD8-9B9F-140CA76EA358}"/>
              </a:ext>
            </a:extLst>
          </p:cNvPr>
          <p:cNvSpPr/>
          <p:nvPr/>
        </p:nvSpPr>
        <p:spPr>
          <a:xfrm rot="16200000">
            <a:off x="5999195" y="4236073"/>
            <a:ext cx="160221" cy="1447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xmlns="" id="{10C96A66-362E-4C5A-9973-4320BD7BCB6B}"/>
              </a:ext>
            </a:extLst>
          </p:cNvPr>
          <p:cNvSpPr/>
          <p:nvPr/>
        </p:nvSpPr>
        <p:spPr>
          <a:xfrm rot="16200000">
            <a:off x="6194682" y="4236073"/>
            <a:ext cx="160221" cy="1447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xmlns="" id="{266CE817-DCC7-49C9-9C6C-29593B632493}"/>
              </a:ext>
            </a:extLst>
          </p:cNvPr>
          <p:cNvSpPr/>
          <p:nvPr/>
        </p:nvSpPr>
        <p:spPr>
          <a:xfrm rot="16200000">
            <a:off x="6390169" y="423607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xmlns="" id="{85BC688E-1905-4DAE-9CEF-68492FCE7FDC}"/>
              </a:ext>
            </a:extLst>
          </p:cNvPr>
          <p:cNvSpPr txBox="1"/>
          <p:nvPr/>
        </p:nvSpPr>
        <p:spPr>
          <a:xfrm>
            <a:off x="6731539" y="4041351"/>
            <a:ext cx="295274" cy="276999"/>
          </a:xfrm>
          <a:prstGeom prst="rect">
            <a:avLst/>
          </a:prstGeom>
          <a:noFill/>
        </p:spPr>
        <p:txBody>
          <a:bodyPr wrap="none" rtlCol="0">
            <a:spAutoFit/>
          </a:bodyPr>
          <a:lstStyle/>
          <a:p>
            <a:r>
              <a:rPr lang="en-US" sz="1200" b="1" dirty="0">
                <a:solidFill>
                  <a:srgbClr val="C00000"/>
                </a:solidFill>
              </a:rPr>
              <a:t>R</a:t>
            </a:r>
          </a:p>
        </p:txBody>
      </p:sp>
    </p:spTree>
    <p:extLst>
      <p:ext uri="{BB962C8B-B14F-4D97-AF65-F5344CB8AC3E}">
        <p14:creationId xmlns:p14="http://schemas.microsoft.com/office/powerpoint/2010/main" val="170511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4.07407E-6 L 0.12057 -0.00208 " pathEditMode="relative" rAng="0" ptsTypes="AA">
                                      <p:cBhvr>
                                        <p:cTn id="6" dur="2000" fill="hold"/>
                                        <p:tgtEl>
                                          <p:spTgt spid="30"/>
                                        </p:tgtEl>
                                        <p:attrNameLst>
                                          <p:attrName>ppt_x</p:attrName>
                                          <p:attrName>ppt_y</p:attrName>
                                        </p:attrNameLst>
                                      </p:cBhvr>
                                      <p:rCtr x="6029" y="-116"/>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0"/>
                                        </p:tgtEl>
                                      </p:cBhvr>
                                    </p:animEffect>
                                    <p:set>
                                      <p:cBhvr>
                                        <p:cTn id="11" dur="1" fill="hold">
                                          <p:stCondLst>
                                            <p:cond delay="499"/>
                                          </p:stCondLst>
                                        </p:cTn>
                                        <p:tgtEl>
                                          <p:spTgt spid="30"/>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42" presetClass="path" presetSubtype="0" accel="50000" decel="50000" fill="hold" nodeType="withEffect">
                                  <p:stCondLst>
                                    <p:cond delay="0"/>
                                  </p:stCondLst>
                                  <p:childTnLst>
                                    <p:animMotion origin="layout" path="M -0.21523 -0.00232 L -2.29167E-6 -2.96296E-6 " pathEditMode="relative" rAng="0" ptsTypes="AA">
                                      <p:cBhvr>
                                        <p:cTn id="16" dur="2000" fill="hold"/>
                                        <p:tgtEl>
                                          <p:spTgt spid="27"/>
                                        </p:tgtEl>
                                        <p:attrNameLst>
                                          <p:attrName>ppt_x</p:attrName>
                                          <p:attrName>ppt_y</p:attrName>
                                        </p:attrNameLst>
                                      </p:cBhvr>
                                      <p:rCtr x="10729" y="162"/>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42" presetClass="path" presetSubtype="0" accel="50000" decel="50000" fill="hold" nodeType="withEffect">
                                  <p:stCondLst>
                                    <p:cond delay="0"/>
                                  </p:stCondLst>
                                  <p:childTnLst>
                                    <p:animMotion origin="layout" path="M -0.15899 0.12825 L 3.33333E-6 2.25514E-17 " pathEditMode="relative" rAng="0" ptsTypes="AA">
                                      <p:cBhvr>
                                        <p:cTn id="21" dur="2000" fill="hold"/>
                                        <p:tgtEl>
                                          <p:spTgt spid="3"/>
                                        </p:tgtEl>
                                        <p:attrNameLst>
                                          <p:attrName>ppt_x</p:attrName>
                                          <p:attrName>ppt_y</p:attrName>
                                        </p:attrNameLst>
                                      </p:cBhvr>
                                      <p:rCtr x="7943" y="-6227"/>
                                    </p:animMotion>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206"/>
                                        </p:tgtEl>
                                        <p:attrNameLst>
                                          <p:attrName>style.visibility</p:attrName>
                                        </p:attrNameLst>
                                      </p:cBhvr>
                                      <p:to>
                                        <p:strVal val="visible"/>
                                      </p:to>
                                    </p:set>
                                    <p:animEffect transition="in" filter="fade">
                                      <p:cBhvr>
                                        <p:cTn id="25" dur="500"/>
                                        <p:tgtEl>
                                          <p:spTgt spid="206"/>
                                        </p:tgtEl>
                                      </p:cBhvr>
                                    </p:animEffect>
                                  </p:childTnLst>
                                </p:cTn>
                              </p:par>
                            </p:childTnLst>
                          </p:cTn>
                        </p:par>
                        <p:par>
                          <p:cTn id="26" fill="hold">
                            <p:stCondLst>
                              <p:cond delay="4500"/>
                            </p:stCondLst>
                            <p:childTnLst>
                              <p:par>
                                <p:cTn id="27" presetID="10" presetClass="exit" presetSubtype="0" fill="hold" nodeType="after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5000"/>
                            </p:stCondLst>
                            <p:childTnLst>
                              <p:par>
                                <p:cTn id="31" presetID="1" presetClass="entr" presetSubtype="0"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50" presetClass="path" presetSubtype="0" accel="50000" decel="50000" fill="hold" grpId="1" nodeType="withEffect">
                                  <p:stCondLst>
                                    <p:cond delay="0"/>
                                  </p:stCondLst>
                                  <p:childTnLst>
                                    <p:animMotion origin="layout" path="M -0.07591 0.11436 L -0.03802 0.11436 C -0.02097 0.11436 3.125E-6 0.08288 3.125E-6 0.05718 L 3.125E-6 -4.81481E-6 " pathEditMode="relative" rAng="0" ptsTypes="AAAA">
                                      <p:cBhvr>
                                        <p:cTn id="38" dur="2000" fill="hold"/>
                                        <p:tgtEl>
                                          <p:spTgt spid="83"/>
                                        </p:tgtEl>
                                        <p:attrNameLst>
                                          <p:attrName>ppt_x</p:attrName>
                                          <p:attrName>ppt_y</p:attrName>
                                        </p:attrNameLst>
                                      </p:cBhvr>
                                      <p:rCtr x="3789" y="-5718"/>
                                    </p:animMotion>
                                  </p:childTnLst>
                                </p:cTn>
                              </p:par>
                              <p:par>
                                <p:cTn id="39" presetID="50" presetClass="path" presetSubtype="0" accel="50000" decel="50000" fill="hold" grpId="1" nodeType="withEffect">
                                  <p:stCondLst>
                                    <p:cond delay="0"/>
                                  </p:stCondLst>
                                  <p:childTnLst>
                                    <p:animMotion origin="layout" path="M -0.09231 0.14444 L -0.04622 0.14444 C -0.02552 0.14444 -2.91667E-6 0.10463 -2.91667E-6 0.07222 L -2.91667E-6 2.22222E-6 " pathEditMode="relative" rAng="0" ptsTypes="AAAA">
                                      <p:cBhvr>
                                        <p:cTn id="40" dur="2000" fill="hold"/>
                                        <p:tgtEl>
                                          <p:spTgt spid="84"/>
                                        </p:tgtEl>
                                        <p:attrNameLst>
                                          <p:attrName>ppt_x</p:attrName>
                                          <p:attrName>ppt_y</p:attrName>
                                        </p:attrNameLst>
                                      </p:cBhvr>
                                      <p:rCtr x="4609" y="-7222"/>
                                    </p:animMotion>
                                  </p:childTnLst>
                                </p:cTn>
                              </p:par>
                              <p:par>
                                <p:cTn id="41" presetID="50" presetClass="path" presetSubtype="0" accel="50000" decel="50000" fill="hold" grpId="1" nodeType="withEffect">
                                  <p:stCondLst>
                                    <p:cond delay="0"/>
                                  </p:stCondLst>
                                  <p:childTnLst>
                                    <p:animMotion origin="layout" path="M -0.10885 0.17083 L -0.05456 0.17083 C -0.03008 0.17083 8.33333E-7 0.12407 8.33333E-7 0.08541 L 8.33333E-7 2.22222E-6 " pathEditMode="relative" rAng="0" ptsTypes="AAAA">
                                      <p:cBhvr>
                                        <p:cTn id="42" dur="2000" fill="hold"/>
                                        <p:tgtEl>
                                          <p:spTgt spid="85"/>
                                        </p:tgtEl>
                                        <p:attrNameLst>
                                          <p:attrName>ppt_x</p:attrName>
                                          <p:attrName>ppt_y</p:attrName>
                                        </p:attrNameLst>
                                      </p:cBhvr>
                                      <p:rCtr x="5443" y="-8542"/>
                                    </p:animMotion>
                                  </p:childTnLst>
                                </p:cTn>
                              </p:par>
                              <p:par>
                                <p:cTn id="43" presetID="10" presetClass="entr"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42" presetClass="path" presetSubtype="0" accel="50000" decel="50000" fill="hold" grpId="2" nodeType="withEffect">
                                  <p:stCondLst>
                                    <p:cond delay="0"/>
                                  </p:stCondLst>
                                  <p:childTnLst>
                                    <p:animMotion origin="layout" path="M 0.01459 0.10255 L -2.5E-6 4.81481E-6 " pathEditMode="relative" rAng="0" ptsTypes="AA">
                                      <p:cBhvr>
                                        <p:cTn id="47" dur="2000" fill="hold"/>
                                        <p:tgtEl>
                                          <p:spTgt spid="15"/>
                                        </p:tgtEl>
                                        <p:attrNameLst>
                                          <p:attrName>ppt_x</p:attrName>
                                          <p:attrName>ppt_y</p:attrName>
                                        </p:attrNameLst>
                                      </p:cBhvr>
                                      <p:rCtr x="-716" y="-5093"/>
                                    </p:animMotion>
                                  </p:childTnLst>
                                </p:cTn>
                              </p:par>
                            </p:childTnLst>
                          </p:cTn>
                        </p:par>
                        <p:par>
                          <p:cTn id="48" fill="hold">
                            <p:stCondLst>
                              <p:cond delay="7000"/>
                            </p:stCondLst>
                            <p:childTnLst>
                              <p:par>
                                <p:cTn id="49" presetID="1" presetClass="entr" presetSubtype="0" fill="hold" grpId="0" nodeType="afterEffect">
                                  <p:stCondLst>
                                    <p:cond delay="0"/>
                                  </p:stCondLst>
                                  <p:childTnLst>
                                    <p:set>
                                      <p:cBhvr>
                                        <p:cTn id="50" dur="1" fill="hold">
                                          <p:stCondLst>
                                            <p:cond delay="0"/>
                                          </p:stCondLst>
                                        </p:cTn>
                                        <p:tgtEl>
                                          <p:spTgt spid="217"/>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grpId="0" nodeType="afterEffect">
                                  <p:stCondLst>
                                    <p:cond delay="0"/>
                                  </p:stCondLst>
                                  <p:childTnLst>
                                    <p:set>
                                      <p:cBhvr>
                                        <p:cTn id="53" dur="1" fill="hold">
                                          <p:stCondLst>
                                            <p:cond delay="0"/>
                                          </p:stCondLst>
                                        </p:cTn>
                                        <p:tgtEl>
                                          <p:spTgt spid="218"/>
                                        </p:tgtEl>
                                        <p:attrNameLst>
                                          <p:attrName>style.visibility</p:attrName>
                                        </p:attrNameLst>
                                      </p:cBhvr>
                                      <p:to>
                                        <p:strVal val="visible"/>
                                      </p:to>
                                    </p:se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2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0" presetClass="path" presetSubtype="0" accel="50000" decel="50000" fill="hold" grpId="2" nodeType="clickEffect">
                                  <p:stCondLst>
                                    <p:cond delay="0"/>
                                  </p:stCondLst>
                                  <p:childTnLst>
                                    <p:animMotion origin="layout" path="M 3.125E-6 -7.40741E-7 L 0.12734 -7.40741E-7 C 0.18437 -7.40741E-7 0.25508 -0.03588 0.25508 -0.06458 L 0.25508 -0.12893 " pathEditMode="relative" rAng="0" ptsTypes="AAAA">
                                      <p:cBhvr>
                                        <p:cTn id="60" dur="2000" fill="hold"/>
                                        <p:tgtEl>
                                          <p:spTgt spid="83"/>
                                        </p:tgtEl>
                                        <p:attrNameLst>
                                          <p:attrName>ppt_x</p:attrName>
                                          <p:attrName>ppt_y</p:attrName>
                                        </p:attrNameLst>
                                      </p:cBhvr>
                                      <p:rCtr x="12747" y="-6458"/>
                                    </p:animMotion>
                                  </p:childTnLst>
                                </p:cTn>
                              </p:par>
                              <p:par>
                                <p:cTn id="61" presetID="50" presetClass="path" presetSubtype="0" accel="50000" decel="50000" fill="hold" grpId="2" nodeType="withEffect">
                                  <p:stCondLst>
                                    <p:cond delay="0"/>
                                  </p:stCondLst>
                                  <p:childTnLst>
                                    <p:animMotion origin="layout" path="M -2.5E-6 -7.40741E-7 L 0.13815 -7.40741E-7 C 0.20052 -7.40741E-7 0.27774 -0.03634 0.27774 -0.06505 L 0.27774 -0.12893 " pathEditMode="relative" rAng="0" ptsTypes="AAAA">
                                      <p:cBhvr>
                                        <p:cTn id="62" dur="2000" fill="hold"/>
                                        <p:tgtEl>
                                          <p:spTgt spid="84"/>
                                        </p:tgtEl>
                                        <p:attrNameLst>
                                          <p:attrName>ppt_x</p:attrName>
                                          <p:attrName>ppt_y</p:attrName>
                                        </p:attrNameLst>
                                      </p:cBhvr>
                                      <p:rCtr x="13880" y="-6458"/>
                                    </p:animMotion>
                                  </p:childTnLst>
                                </p:cTn>
                              </p:par>
                              <p:par>
                                <p:cTn id="63" presetID="50" presetClass="path" presetSubtype="0" accel="50000" decel="50000" fill="hold" grpId="2" nodeType="withEffect">
                                  <p:stCondLst>
                                    <p:cond delay="0"/>
                                  </p:stCondLst>
                                  <p:childTnLst>
                                    <p:animMotion origin="layout" path="M -0.01602 -7.40741E-7 L 0.11276 -7.40741E-7 C 0.1707 -7.40741E-7 0.24245 -0.03611 0.24245 -0.06481 L 0.24245 -0.12893 " pathEditMode="relative" rAng="0" ptsTypes="AAAA">
                                      <p:cBhvr>
                                        <p:cTn id="64" dur="2000" fill="hold"/>
                                        <p:tgtEl>
                                          <p:spTgt spid="85"/>
                                        </p:tgtEl>
                                        <p:attrNameLst>
                                          <p:attrName>ppt_x</p:attrName>
                                          <p:attrName>ppt_y</p:attrName>
                                        </p:attrNameLst>
                                      </p:cBhvr>
                                      <p:rCtr x="12917" y="-6458"/>
                                    </p:animMotion>
                                  </p:childTnLst>
                                </p:cTn>
                              </p:par>
                              <p:par>
                                <p:cTn id="65" presetID="50" presetClass="path" presetSubtype="0" accel="50000" decel="50000" fill="hold" grpId="3" nodeType="withEffect">
                                  <p:stCondLst>
                                    <p:cond delay="0"/>
                                  </p:stCondLst>
                                  <p:childTnLst>
                                    <p:animMotion origin="layout" path="M -1.875E-6 -7.40741E-7 L 0.12956 -7.40741E-7 C 0.18763 -7.40741E-7 0.25951 -0.03565 0.25951 -0.06435 L 0.25951 -0.12824 " pathEditMode="relative" rAng="0" ptsTypes="AAAA">
                                      <p:cBhvr>
                                        <p:cTn id="66" dur="2000" fill="hold"/>
                                        <p:tgtEl>
                                          <p:spTgt spid="15"/>
                                        </p:tgtEl>
                                        <p:attrNameLst>
                                          <p:attrName>ppt_x</p:attrName>
                                          <p:attrName>ppt_y</p:attrName>
                                        </p:attrNameLst>
                                      </p:cBhvr>
                                      <p:rCtr x="12969" y="-6412"/>
                                    </p:animMotion>
                                  </p:childTnLst>
                                </p:cTn>
                              </p:par>
                              <p:par>
                                <p:cTn id="67" presetID="42" presetClass="path" presetSubtype="0" accel="50000" decel="50000" fill="hold" grpId="5" nodeType="withEffect">
                                  <p:stCondLst>
                                    <p:cond delay="0"/>
                                  </p:stCondLst>
                                  <p:childTnLst>
                                    <p:animMotion origin="layout" path="M 2.29167E-6 -7.40741E-7 L -0.01029 -0.12893 " pathEditMode="relative" rAng="0" ptsTypes="AA">
                                      <p:cBhvr>
                                        <p:cTn id="68" dur="2000" fill="hold"/>
                                        <p:tgtEl>
                                          <p:spTgt spid="217"/>
                                        </p:tgtEl>
                                        <p:attrNameLst>
                                          <p:attrName>ppt_x</p:attrName>
                                          <p:attrName>ppt_y</p:attrName>
                                        </p:attrNameLst>
                                      </p:cBhvr>
                                      <p:rCtr x="-521" y="-6458"/>
                                    </p:animMotion>
                                  </p:childTnLst>
                                </p:cTn>
                              </p:par>
                              <p:par>
                                <p:cTn id="69" presetID="42" presetClass="path" presetSubtype="0" accel="50000" decel="50000" fill="hold" grpId="5" nodeType="withEffect">
                                  <p:stCondLst>
                                    <p:cond delay="0"/>
                                  </p:stCondLst>
                                  <p:childTnLst>
                                    <p:animMotion origin="layout" path="M -3.33333E-6 -7.40741E-7 L -0.00781 -0.13055 " pathEditMode="relative" rAng="0" ptsTypes="AA">
                                      <p:cBhvr>
                                        <p:cTn id="70" dur="2000" fill="hold"/>
                                        <p:tgtEl>
                                          <p:spTgt spid="218"/>
                                        </p:tgtEl>
                                        <p:attrNameLst>
                                          <p:attrName>ppt_x</p:attrName>
                                          <p:attrName>ppt_y</p:attrName>
                                        </p:attrNameLst>
                                      </p:cBhvr>
                                      <p:rCtr x="-391" y="-6528"/>
                                    </p:animMotion>
                                  </p:childTnLst>
                                </p:cTn>
                              </p:par>
                              <p:par>
                                <p:cTn id="71" presetID="42" presetClass="path" presetSubtype="0" accel="50000" decel="50000" fill="hold" grpId="5" nodeType="withEffect">
                                  <p:stCondLst>
                                    <p:cond delay="0"/>
                                  </p:stCondLst>
                                  <p:childTnLst>
                                    <p:animMotion origin="layout" path="M 1.04167E-6 -7.40741E-7 L -0.00417 -0.13055 " pathEditMode="relative" rAng="0" ptsTypes="AA">
                                      <p:cBhvr>
                                        <p:cTn id="72" dur="2000" fill="hold"/>
                                        <p:tgtEl>
                                          <p:spTgt spid="223"/>
                                        </p:tgtEl>
                                        <p:attrNameLst>
                                          <p:attrName>ppt_x</p:attrName>
                                          <p:attrName>ppt_y</p:attrName>
                                        </p:attrNameLst>
                                      </p:cBhvr>
                                      <p:rCtr x="-208" y="-6528"/>
                                    </p:animMotion>
                                  </p:childTnLst>
                                </p:cTn>
                              </p:par>
                              <p:par>
                                <p:cTn id="73" presetID="10" presetClass="entr" presetSubtype="0" fill="hold" grpId="0" nodeType="withEffect">
                                  <p:stCondLst>
                                    <p:cond delay="0"/>
                                  </p:stCondLst>
                                  <p:childTnLst>
                                    <p:set>
                                      <p:cBhvr>
                                        <p:cTn id="74" dur="1" fill="hold">
                                          <p:stCondLst>
                                            <p:cond delay="0"/>
                                          </p:stCondLst>
                                        </p:cTn>
                                        <p:tgtEl>
                                          <p:spTgt spid="224"/>
                                        </p:tgtEl>
                                        <p:attrNameLst>
                                          <p:attrName>style.visibility</p:attrName>
                                        </p:attrNameLst>
                                      </p:cBhvr>
                                      <p:to>
                                        <p:strVal val="visible"/>
                                      </p:to>
                                    </p:set>
                                    <p:animEffect transition="in" filter="fade">
                                      <p:cBhvr>
                                        <p:cTn id="75" dur="500"/>
                                        <p:tgtEl>
                                          <p:spTgt spid="224"/>
                                        </p:tgtEl>
                                      </p:cBhvr>
                                    </p:animEffect>
                                  </p:childTnLst>
                                </p:cTn>
                              </p:par>
                              <p:par>
                                <p:cTn id="76" presetID="42" presetClass="path" presetSubtype="0" accel="50000" decel="50000" fill="hold" grpId="3" nodeType="withEffect">
                                  <p:stCondLst>
                                    <p:cond delay="0"/>
                                  </p:stCondLst>
                                  <p:childTnLst>
                                    <p:animMotion origin="layout" path="M -2.70833E-6 -7.40741E-7 L -0.01784 -0.10949 " pathEditMode="relative" rAng="0" ptsTypes="AA">
                                      <p:cBhvr>
                                        <p:cTn id="77" dur="2000" fill="hold"/>
                                        <p:tgtEl>
                                          <p:spTgt spid="224"/>
                                        </p:tgtEl>
                                        <p:attrNameLst>
                                          <p:attrName>ppt_x</p:attrName>
                                          <p:attrName>ppt_y</p:attrName>
                                        </p:attrNameLst>
                                      </p:cBhvr>
                                      <p:rCtr x="-898" y="-5486"/>
                                    </p:animMotion>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09"/>
                                        </p:tgtEl>
                                        <p:attrNameLst>
                                          <p:attrName>style.visibility</p:attrName>
                                        </p:attrNameLst>
                                      </p:cBhvr>
                                      <p:to>
                                        <p:strVal val="visible"/>
                                      </p:to>
                                    </p:set>
                                    <p:animEffect transition="in" filter="fade">
                                      <p:cBhvr>
                                        <p:cTn id="82" dur="500"/>
                                        <p:tgtEl>
                                          <p:spTgt spid="209"/>
                                        </p:tgtEl>
                                      </p:cBhvr>
                                    </p:animEffect>
                                  </p:childTnLst>
                                </p:cTn>
                              </p:par>
                              <p:par>
                                <p:cTn id="83" presetID="10" presetClass="entr" presetSubtype="0" fill="hold" nodeType="withEffect">
                                  <p:stCondLst>
                                    <p:cond delay="0"/>
                                  </p:stCondLst>
                                  <p:childTnLst>
                                    <p:set>
                                      <p:cBhvr>
                                        <p:cTn id="84" dur="1" fill="hold">
                                          <p:stCondLst>
                                            <p:cond delay="0"/>
                                          </p:stCondLst>
                                        </p:cTn>
                                        <p:tgtEl>
                                          <p:spTgt spid="120"/>
                                        </p:tgtEl>
                                        <p:attrNameLst>
                                          <p:attrName>style.visibility</p:attrName>
                                        </p:attrNameLst>
                                      </p:cBhvr>
                                      <p:to>
                                        <p:strVal val="visible"/>
                                      </p:to>
                                    </p:set>
                                    <p:animEffect transition="in" filter="fade">
                                      <p:cBhvr>
                                        <p:cTn id="85" dur="500"/>
                                        <p:tgtEl>
                                          <p:spTgt spid="120"/>
                                        </p:tgtEl>
                                      </p:cBhvr>
                                    </p:animEffect>
                                  </p:childTnLst>
                                </p:cTn>
                              </p:par>
                              <p:par>
                                <p:cTn id="86" presetID="10" presetClass="entr" presetSubtype="0" fill="hold" nodeType="withEffect">
                                  <p:stCondLst>
                                    <p:cond delay="0"/>
                                  </p:stCondLst>
                                  <p:childTnLst>
                                    <p:set>
                                      <p:cBhvr>
                                        <p:cTn id="87" dur="1" fill="hold">
                                          <p:stCondLst>
                                            <p:cond delay="0"/>
                                          </p:stCondLst>
                                        </p:cTn>
                                        <p:tgtEl>
                                          <p:spTgt spid="146"/>
                                        </p:tgtEl>
                                        <p:attrNameLst>
                                          <p:attrName>style.visibility</p:attrName>
                                        </p:attrNameLst>
                                      </p:cBhvr>
                                      <p:to>
                                        <p:strVal val="visible"/>
                                      </p:to>
                                    </p:set>
                                    <p:animEffect transition="in" filter="fade">
                                      <p:cBhvr>
                                        <p:cTn id="88" dur="500"/>
                                        <p:tgtEl>
                                          <p:spTgt spid="146"/>
                                        </p:tgtEl>
                                      </p:cBhvr>
                                    </p:animEffect>
                                  </p:childTnLst>
                                </p:cTn>
                              </p:par>
                              <p:par>
                                <p:cTn id="89" presetID="10"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500"/>
                                        <p:tgtEl>
                                          <p:spTgt spid="9"/>
                                        </p:tgtEl>
                                      </p:cBhvr>
                                    </p:animEffect>
                                  </p:childTnLst>
                                </p:cTn>
                              </p:par>
                              <p:par>
                                <p:cTn id="92" presetID="42" presetClass="path" presetSubtype="0" accel="50000" decel="50000" fill="hold" nodeType="withEffect">
                                  <p:stCondLst>
                                    <p:cond delay="0"/>
                                  </p:stCondLst>
                                  <p:childTnLst>
                                    <p:animMotion origin="layout" path="M -4.58333E-6 3.7037E-7 L 0.10287 -0.08796 " pathEditMode="relative" rAng="0" ptsTypes="AA">
                                      <p:cBhvr>
                                        <p:cTn id="93" dur="2000" fill="hold"/>
                                        <p:tgtEl>
                                          <p:spTgt spid="209"/>
                                        </p:tgtEl>
                                        <p:attrNameLst>
                                          <p:attrName>ppt_x</p:attrName>
                                          <p:attrName>ppt_y</p:attrName>
                                        </p:attrNameLst>
                                      </p:cBhvr>
                                      <p:rCtr x="5143" y="-4398"/>
                                    </p:animMotion>
                                  </p:childTnLst>
                                </p:cTn>
                              </p:par>
                              <p:par>
                                <p:cTn id="94" presetID="42" presetClass="path" presetSubtype="0" accel="50000" decel="50000" fill="hold" grpId="6" nodeType="withEffect">
                                  <p:stCondLst>
                                    <p:cond delay="0"/>
                                  </p:stCondLst>
                                  <p:childTnLst>
                                    <p:animMotion origin="layout" path="M -0.01029 -0.12894 L 0.13086 -0.26574 " pathEditMode="relative" rAng="0" ptsTypes="AA">
                                      <p:cBhvr>
                                        <p:cTn id="95" dur="2000" fill="hold"/>
                                        <p:tgtEl>
                                          <p:spTgt spid="217"/>
                                        </p:tgtEl>
                                        <p:attrNameLst>
                                          <p:attrName>ppt_x</p:attrName>
                                          <p:attrName>ppt_y</p:attrName>
                                        </p:attrNameLst>
                                      </p:cBhvr>
                                      <p:rCtr x="7031" y="-6875"/>
                                    </p:animMotion>
                                  </p:childTnLst>
                                </p:cTn>
                              </p:par>
                              <p:par>
                                <p:cTn id="96" presetID="42" presetClass="path" presetSubtype="0" accel="50000" decel="50000" fill="hold" grpId="6" nodeType="withEffect">
                                  <p:stCondLst>
                                    <p:cond delay="0"/>
                                  </p:stCondLst>
                                  <p:childTnLst>
                                    <p:animMotion origin="layout" path="M -0.00781 -0.13055 L 0.11485 -0.24745 " pathEditMode="relative" rAng="0" ptsTypes="AA">
                                      <p:cBhvr>
                                        <p:cTn id="97" dur="2000" fill="hold"/>
                                        <p:tgtEl>
                                          <p:spTgt spid="218"/>
                                        </p:tgtEl>
                                        <p:attrNameLst>
                                          <p:attrName>ppt_x</p:attrName>
                                          <p:attrName>ppt_y</p:attrName>
                                        </p:attrNameLst>
                                      </p:cBhvr>
                                      <p:rCtr x="6133" y="-5856"/>
                                    </p:animMotion>
                                  </p:childTnLst>
                                </p:cTn>
                              </p:par>
                              <p:par>
                                <p:cTn id="98" presetID="42" presetClass="path" presetSubtype="0" accel="50000" decel="50000" fill="hold" grpId="6" nodeType="withEffect">
                                  <p:stCondLst>
                                    <p:cond delay="0"/>
                                  </p:stCondLst>
                                  <p:childTnLst>
                                    <p:animMotion origin="layout" path="M -0.00417 -0.13055 L 0.09883 -0.22893 " pathEditMode="relative" rAng="0" ptsTypes="AA">
                                      <p:cBhvr>
                                        <p:cTn id="99" dur="2000" fill="hold"/>
                                        <p:tgtEl>
                                          <p:spTgt spid="223"/>
                                        </p:tgtEl>
                                        <p:attrNameLst>
                                          <p:attrName>ppt_x</p:attrName>
                                          <p:attrName>ppt_y</p:attrName>
                                        </p:attrNameLst>
                                      </p:cBhvr>
                                      <p:rCtr x="5143" y="-4931"/>
                                    </p:animMotion>
                                  </p:childTnLst>
                                </p:cTn>
                              </p:par>
                              <p:par>
                                <p:cTn id="100" presetID="42" presetClass="path" presetSubtype="0" accel="50000" decel="50000" fill="hold" grpId="4" nodeType="withEffect">
                                  <p:stCondLst>
                                    <p:cond delay="0"/>
                                  </p:stCondLst>
                                  <p:childTnLst>
                                    <p:animMotion origin="layout" path="M -0.01784 -0.10949 L 0.0655 -0.21968 " pathEditMode="relative" rAng="0" ptsTypes="AA">
                                      <p:cBhvr>
                                        <p:cTn id="101" dur="2000" fill="hold"/>
                                        <p:tgtEl>
                                          <p:spTgt spid="224"/>
                                        </p:tgtEl>
                                        <p:attrNameLst>
                                          <p:attrName>ppt_x</p:attrName>
                                          <p:attrName>ppt_y</p:attrName>
                                        </p:attrNameLst>
                                      </p:cBhvr>
                                      <p:rCtr x="4167" y="-5509"/>
                                    </p:animMotion>
                                  </p:childTnLst>
                                </p:cTn>
                              </p:par>
                            </p:childTnLst>
                          </p:cTn>
                        </p:par>
                        <p:par>
                          <p:cTn id="102" fill="hold">
                            <p:stCondLst>
                              <p:cond delay="2000"/>
                            </p:stCondLst>
                            <p:childTnLst>
                              <p:par>
                                <p:cTn id="103" presetID="10" presetClass="exit" presetSubtype="0" fill="hold" grpId="4" nodeType="afterEffect">
                                  <p:stCondLst>
                                    <p:cond delay="0"/>
                                  </p:stCondLst>
                                  <p:childTnLst>
                                    <p:animEffect transition="out" filter="fade">
                                      <p:cBhvr>
                                        <p:cTn id="104" dur="500"/>
                                        <p:tgtEl>
                                          <p:spTgt spid="83"/>
                                        </p:tgtEl>
                                      </p:cBhvr>
                                    </p:animEffect>
                                    <p:set>
                                      <p:cBhvr>
                                        <p:cTn id="105" dur="1" fill="hold">
                                          <p:stCondLst>
                                            <p:cond delay="499"/>
                                          </p:stCondLst>
                                        </p:cTn>
                                        <p:tgtEl>
                                          <p:spTgt spid="83"/>
                                        </p:tgtEl>
                                        <p:attrNameLst>
                                          <p:attrName>style.visibility</p:attrName>
                                        </p:attrNameLst>
                                      </p:cBhvr>
                                      <p:to>
                                        <p:strVal val="hidden"/>
                                      </p:to>
                                    </p:set>
                                  </p:childTnLst>
                                </p:cTn>
                              </p:par>
                              <p:par>
                                <p:cTn id="106" presetID="10" presetClass="exit" presetSubtype="0" fill="hold" grpId="4" nodeType="withEffect">
                                  <p:stCondLst>
                                    <p:cond delay="0"/>
                                  </p:stCondLst>
                                  <p:childTnLst>
                                    <p:animEffect transition="out" filter="fade">
                                      <p:cBhvr>
                                        <p:cTn id="107" dur="500"/>
                                        <p:tgtEl>
                                          <p:spTgt spid="84"/>
                                        </p:tgtEl>
                                      </p:cBhvr>
                                    </p:animEffect>
                                    <p:set>
                                      <p:cBhvr>
                                        <p:cTn id="108" dur="1" fill="hold">
                                          <p:stCondLst>
                                            <p:cond delay="499"/>
                                          </p:stCondLst>
                                        </p:cTn>
                                        <p:tgtEl>
                                          <p:spTgt spid="84"/>
                                        </p:tgtEl>
                                        <p:attrNameLst>
                                          <p:attrName>style.visibility</p:attrName>
                                        </p:attrNameLst>
                                      </p:cBhvr>
                                      <p:to>
                                        <p:strVal val="hidden"/>
                                      </p:to>
                                    </p:set>
                                  </p:childTnLst>
                                </p:cTn>
                              </p:par>
                              <p:par>
                                <p:cTn id="109" presetID="10" presetClass="exit" presetSubtype="0" fill="hold" grpId="4" nodeType="withEffect">
                                  <p:stCondLst>
                                    <p:cond delay="0"/>
                                  </p:stCondLst>
                                  <p:childTnLst>
                                    <p:animEffect transition="out" filter="fade">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10" presetClass="exit" presetSubtype="0" fill="hold" grpId="3" nodeType="withEffect">
                                  <p:stCondLst>
                                    <p:cond delay="0"/>
                                  </p:stCondLst>
                                  <p:childTnLst>
                                    <p:animEffect transition="out" filter="fade">
                                      <p:cBhvr>
                                        <p:cTn id="113" dur="500"/>
                                        <p:tgtEl>
                                          <p:spTgt spid="217"/>
                                        </p:tgtEl>
                                      </p:cBhvr>
                                    </p:animEffect>
                                    <p:set>
                                      <p:cBhvr>
                                        <p:cTn id="114" dur="1" fill="hold">
                                          <p:stCondLst>
                                            <p:cond delay="499"/>
                                          </p:stCondLst>
                                        </p:cTn>
                                        <p:tgtEl>
                                          <p:spTgt spid="217"/>
                                        </p:tgtEl>
                                        <p:attrNameLst>
                                          <p:attrName>style.visibility</p:attrName>
                                        </p:attrNameLst>
                                      </p:cBhvr>
                                      <p:to>
                                        <p:strVal val="hidden"/>
                                      </p:to>
                                    </p:set>
                                  </p:childTnLst>
                                </p:cTn>
                              </p:par>
                              <p:par>
                                <p:cTn id="115" presetID="10" presetClass="exit" presetSubtype="0" fill="hold" grpId="3" nodeType="withEffect">
                                  <p:stCondLst>
                                    <p:cond delay="0"/>
                                  </p:stCondLst>
                                  <p:childTnLst>
                                    <p:animEffect transition="out" filter="fade">
                                      <p:cBhvr>
                                        <p:cTn id="116" dur="500"/>
                                        <p:tgtEl>
                                          <p:spTgt spid="218"/>
                                        </p:tgtEl>
                                      </p:cBhvr>
                                    </p:animEffect>
                                    <p:set>
                                      <p:cBhvr>
                                        <p:cTn id="117" dur="1" fill="hold">
                                          <p:stCondLst>
                                            <p:cond delay="499"/>
                                          </p:stCondLst>
                                        </p:cTn>
                                        <p:tgtEl>
                                          <p:spTgt spid="218"/>
                                        </p:tgtEl>
                                        <p:attrNameLst>
                                          <p:attrName>style.visibility</p:attrName>
                                        </p:attrNameLst>
                                      </p:cBhvr>
                                      <p:to>
                                        <p:strVal val="hidden"/>
                                      </p:to>
                                    </p:set>
                                  </p:childTnLst>
                                </p:cTn>
                              </p:par>
                              <p:par>
                                <p:cTn id="118" presetID="10" presetClass="exit" presetSubtype="0" fill="hold" grpId="3" nodeType="withEffect">
                                  <p:stCondLst>
                                    <p:cond delay="0"/>
                                  </p:stCondLst>
                                  <p:childTnLst>
                                    <p:animEffect transition="out" filter="fade">
                                      <p:cBhvr>
                                        <p:cTn id="119" dur="500"/>
                                        <p:tgtEl>
                                          <p:spTgt spid="223"/>
                                        </p:tgtEl>
                                      </p:cBhvr>
                                    </p:animEffect>
                                    <p:set>
                                      <p:cBhvr>
                                        <p:cTn id="120" dur="1" fill="hold">
                                          <p:stCondLst>
                                            <p:cond delay="499"/>
                                          </p:stCondLst>
                                        </p:cTn>
                                        <p:tgtEl>
                                          <p:spTgt spid="223"/>
                                        </p:tgtEl>
                                        <p:attrNameLst>
                                          <p:attrName>style.visibility</p:attrName>
                                        </p:attrNameLst>
                                      </p:cBhvr>
                                      <p:to>
                                        <p:strVal val="hidden"/>
                                      </p:to>
                                    </p:set>
                                  </p:childTnLst>
                                </p:cTn>
                              </p:par>
                              <p:par>
                                <p:cTn id="121" presetID="10" presetClass="exit" presetSubtype="0" fill="hold" grpId="2" nodeType="withEffect">
                                  <p:stCondLst>
                                    <p:cond delay="0"/>
                                  </p:stCondLst>
                                  <p:childTnLst>
                                    <p:animEffect transition="out" filter="fade">
                                      <p:cBhvr>
                                        <p:cTn id="122" dur="500"/>
                                        <p:tgtEl>
                                          <p:spTgt spid="224"/>
                                        </p:tgtEl>
                                      </p:cBhvr>
                                    </p:animEffect>
                                    <p:set>
                                      <p:cBhvr>
                                        <p:cTn id="123" dur="1" fill="hold">
                                          <p:stCondLst>
                                            <p:cond delay="499"/>
                                          </p:stCondLst>
                                        </p:cTn>
                                        <p:tgtEl>
                                          <p:spTgt spid="224"/>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15"/>
                                        </p:tgtEl>
                                      </p:cBhvr>
                                    </p:animEffect>
                                    <p:set>
                                      <p:cBhvr>
                                        <p:cTn id="126"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83" grpId="0" animBg="1"/>
      <p:bldP spid="83" grpId="1" animBg="1"/>
      <p:bldP spid="83" grpId="2" animBg="1"/>
      <p:bldP spid="83" grpId="4" animBg="1"/>
      <p:bldP spid="84" grpId="0" animBg="1"/>
      <p:bldP spid="84" grpId="1" animBg="1"/>
      <p:bldP spid="84" grpId="2" animBg="1"/>
      <p:bldP spid="84" grpId="4" animBg="1"/>
      <p:bldP spid="85" grpId="0" animBg="1"/>
      <p:bldP spid="85" grpId="1" animBg="1"/>
      <p:bldP spid="85" grpId="2" animBg="1"/>
      <p:bldP spid="85" grpId="4" animBg="1"/>
      <p:bldP spid="15" grpId="0" animBg="1"/>
      <p:bldP spid="15" grpId="1" animBg="1"/>
      <p:bldP spid="15" grpId="2" animBg="1"/>
      <p:bldP spid="15" grpId="3" animBg="1"/>
      <p:bldP spid="217" grpId="0" animBg="1"/>
      <p:bldP spid="217" grpId="3" animBg="1"/>
      <p:bldP spid="217" grpId="5" animBg="1"/>
      <p:bldP spid="217" grpId="6" animBg="1"/>
      <p:bldP spid="218" grpId="0" animBg="1"/>
      <p:bldP spid="218" grpId="3" animBg="1"/>
      <p:bldP spid="218" grpId="5" animBg="1"/>
      <p:bldP spid="218" grpId="6" animBg="1"/>
      <p:bldP spid="223" grpId="0" animBg="1"/>
      <p:bldP spid="223" grpId="3" animBg="1"/>
      <p:bldP spid="223" grpId="5" animBg="1"/>
      <p:bldP spid="223" grpId="6" animBg="1"/>
      <p:bldP spid="224" grpId="0"/>
      <p:bldP spid="224" grpId="2"/>
      <p:bldP spid="224" grpId="3"/>
      <p:bldP spid="224" grpId="4"/>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xmlns="" id="{AEDD1776-6CCB-4FC7-8819-BCDF421120C5}"/>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xmlns="" id="{AF71B960-9FE1-4784-B418-96A8C68AE977}"/>
              </a:ext>
            </a:extLst>
          </p:cNvPr>
          <p:cNvSpPr/>
          <p:nvPr/>
        </p:nvSpPr>
        <p:spPr>
          <a:xfrm>
            <a:off x="6738260" y="6076325"/>
            <a:ext cx="517341"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p3</a:t>
            </a:r>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Enqueue Packet 3</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19</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sp>
        <p:nvSpPr>
          <p:cNvPr id="83" name="Rectangle 82">
            <a:extLst>
              <a:ext uri="{FF2B5EF4-FFF2-40B4-BE49-F238E27FC236}">
                <a16:creationId xmlns:a16="http://schemas.microsoft.com/office/drawing/2014/main" xmlns="" id="{6F877FEE-3AFB-4A65-BCF6-B395847AF23C}"/>
              </a:ext>
            </a:extLst>
          </p:cNvPr>
          <p:cNvSpPr/>
          <p:nvPr/>
        </p:nvSpPr>
        <p:spPr>
          <a:xfrm rot="16200000">
            <a:off x="5992568" y="4237503"/>
            <a:ext cx="160221" cy="1447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xmlns="" id="{E7EEB0DE-5370-4836-99C5-F3D792A26EFF}"/>
              </a:ext>
            </a:extLst>
          </p:cNvPr>
          <p:cNvSpPr/>
          <p:nvPr/>
        </p:nvSpPr>
        <p:spPr>
          <a:xfrm rot="16200000">
            <a:off x="6188055" y="4237503"/>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7B789D99-0AC7-4321-80C8-D14D3D97B9EE}"/>
              </a:ext>
            </a:extLst>
          </p:cNvPr>
          <p:cNvSpPr/>
          <p:nvPr/>
        </p:nvSpPr>
        <p:spPr>
          <a:xfrm rot="16200000">
            <a:off x="6383542" y="423750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FCBF474-1499-414A-8C2E-EFCDCE33E6E7}"/>
              </a:ext>
            </a:extLst>
          </p:cNvPr>
          <p:cNvSpPr/>
          <p:nvPr/>
        </p:nvSpPr>
        <p:spPr>
          <a:xfrm>
            <a:off x="6629899" y="4229775"/>
            <a:ext cx="487568" cy="160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&amp;p3</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3" name="Group 202">
            <a:extLst>
              <a:ext uri="{FF2B5EF4-FFF2-40B4-BE49-F238E27FC236}">
                <a16:creationId xmlns:a16="http://schemas.microsoft.com/office/drawing/2014/main" xmlns="" id="{E538B62D-6B64-4B64-B201-D1A08826A703}"/>
              </a:ext>
            </a:extLst>
          </p:cNvPr>
          <p:cNvGrpSpPr/>
          <p:nvPr/>
        </p:nvGrpSpPr>
        <p:grpSpPr>
          <a:xfrm>
            <a:off x="9932828" y="2849556"/>
            <a:ext cx="474810" cy="422856"/>
            <a:chOff x="3556735" y="2255034"/>
            <a:chExt cx="474810" cy="422856"/>
          </a:xfrm>
        </p:grpSpPr>
        <p:sp>
          <p:nvSpPr>
            <p:cNvPr id="204" name="TextBox 203">
              <a:extLst>
                <a:ext uri="{FF2B5EF4-FFF2-40B4-BE49-F238E27FC236}">
                  <a16:creationId xmlns:a16="http://schemas.microsoft.com/office/drawing/2014/main" xmlns="" id="{472B3173-8B35-4860-B510-599EFA1B4FDC}"/>
                </a:ext>
              </a:extLst>
            </p:cNvPr>
            <p:cNvSpPr txBox="1"/>
            <p:nvPr/>
          </p:nvSpPr>
          <p:spPr>
            <a:xfrm>
              <a:off x="3556735" y="2400891"/>
              <a:ext cx="474810" cy="276999"/>
            </a:xfrm>
            <a:prstGeom prst="rect">
              <a:avLst/>
            </a:prstGeom>
            <a:noFill/>
          </p:spPr>
          <p:txBody>
            <a:bodyPr wrap="none" rtlCol="0">
              <a:spAutoFit/>
            </a:bodyPr>
            <a:lstStyle/>
            <a:p>
              <a:r>
                <a:rPr lang="en-US" sz="1200" b="1" dirty="0"/>
                <a:t>&amp;p3</a:t>
              </a:r>
            </a:p>
          </p:txBody>
        </p:sp>
        <p:sp>
          <p:nvSpPr>
            <p:cNvPr id="205" name="TextBox 204">
              <a:extLst>
                <a:ext uri="{FF2B5EF4-FFF2-40B4-BE49-F238E27FC236}">
                  <a16:creationId xmlns:a16="http://schemas.microsoft.com/office/drawing/2014/main" xmlns="" id="{5B5C08DD-B7EF-49C9-93B5-15F31D16A8AB}"/>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209" name="Group 208">
            <a:extLst>
              <a:ext uri="{FF2B5EF4-FFF2-40B4-BE49-F238E27FC236}">
                <a16:creationId xmlns:a16="http://schemas.microsoft.com/office/drawing/2014/main" xmlns="" id="{D24A4DA9-FE0B-43CF-B9F6-7669B7D97F82}"/>
              </a:ext>
            </a:extLst>
          </p:cNvPr>
          <p:cNvGrpSpPr/>
          <p:nvPr/>
        </p:nvGrpSpPr>
        <p:grpSpPr>
          <a:xfrm>
            <a:off x="11178168" y="2288243"/>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grpSp>
        <p:nvGrpSpPr>
          <p:cNvPr id="30" name="Group 29">
            <a:extLst>
              <a:ext uri="{FF2B5EF4-FFF2-40B4-BE49-F238E27FC236}">
                <a16:creationId xmlns:a16="http://schemas.microsoft.com/office/drawing/2014/main" xmlns="" id="{77119FFB-3BC9-4959-8E9B-8C43C0927599}"/>
              </a:ext>
            </a:extLst>
          </p:cNvPr>
          <p:cNvGrpSpPr/>
          <p:nvPr/>
        </p:nvGrpSpPr>
        <p:grpSpPr>
          <a:xfrm>
            <a:off x="-206438" y="4657447"/>
            <a:ext cx="1355084" cy="1471162"/>
            <a:chOff x="-203279" y="4903836"/>
            <a:chExt cx="1355084" cy="1471162"/>
          </a:xfrm>
        </p:grpSpPr>
        <p:sp>
          <p:nvSpPr>
            <p:cNvPr id="7" name="Rectangle 6"/>
            <p:cNvSpPr/>
            <p:nvPr/>
          </p:nvSpPr>
          <p:spPr>
            <a:xfrm>
              <a:off x="991584" y="5234707"/>
              <a:ext cx="160221" cy="1447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991584" y="5430194"/>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91584" y="5625681"/>
              <a:ext cx="160221" cy="1447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991584" y="5821168"/>
              <a:ext cx="160221" cy="1447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991584" y="6016655"/>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16209FCA-159E-4B6F-911D-58F988217DE4}"/>
                </a:ext>
              </a:extLst>
            </p:cNvPr>
            <p:cNvSpPr/>
            <p:nvPr/>
          </p:nvSpPr>
          <p:spPr>
            <a:xfrm>
              <a:off x="-203279" y="6233164"/>
              <a:ext cx="1355084" cy="14183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7B8BE323-1E72-4012-8B0B-A2DE663CFF06}"/>
                </a:ext>
              </a:extLst>
            </p:cNvPr>
            <p:cNvSpPr txBox="1"/>
            <p:nvPr/>
          </p:nvSpPr>
          <p:spPr>
            <a:xfrm>
              <a:off x="460056" y="4903836"/>
              <a:ext cx="393056" cy="307777"/>
            </a:xfrm>
            <a:prstGeom prst="rect">
              <a:avLst/>
            </a:prstGeom>
            <a:noFill/>
          </p:spPr>
          <p:txBody>
            <a:bodyPr wrap="none" rtlCol="0">
              <a:spAutoFit/>
            </a:bodyPr>
            <a:lstStyle/>
            <a:p>
              <a:r>
                <a:rPr lang="en-US" sz="1400" b="1" dirty="0"/>
                <a:t>p3</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xmlns="" id="{84140D96-87CB-4688-A2C3-A19DE8890C77}"/>
              </a:ext>
            </a:extLst>
          </p:cNvPr>
          <p:cNvGrpSpPr/>
          <p:nvPr/>
        </p:nvGrpSpPr>
        <p:grpSpPr>
          <a:xfrm>
            <a:off x="3822970" y="4657049"/>
            <a:ext cx="1420909" cy="1477346"/>
            <a:chOff x="3219049" y="4878874"/>
            <a:chExt cx="1420909" cy="1477346"/>
          </a:xfrm>
        </p:grpSpPr>
        <p:sp>
          <p:nvSpPr>
            <p:cNvPr id="180" name="Rectangle 179"/>
            <p:cNvSpPr/>
            <p:nvPr/>
          </p:nvSpPr>
          <p:spPr>
            <a:xfrm>
              <a:off x="4462135" y="5234149"/>
              <a:ext cx="160221" cy="1447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p:cNvSpPr/>
            <p:nvPr/>
          </p:nvSpPr>
          <p:spPr>
            <a:xfrm>
              <a:off x="4462135" y="5429636"/>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4462135" y="562512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4462135" y="5820610"/>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p:cNvSpPr/>
            <p:nvPr/>
          </p:nvSpPr>
          <p:spPr>
            <a:xfrm>
              <a:off x="4462135" y="6016097"/>
              <a:ext cx="160221" cy="1447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7E21857A-7E5D-468A-8D2B-53D414D112AB}"/>
                </a:ext>
              </a:extLst>
            </p:cNvPr>
            <p:cNvSpPr/>
            <p:nvPr/>
          </p:nvSpPr>
          <p:spPr>
            <a:xfrm>
              <a:off x="3219049" y="6211584"/>
              <a:ext cx="1420909" cy="14463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TextBox 218">
              <a:extLst>
                <a:ext uri="{FF2B5EF4-FFF2-40B4-BE49-F238E27FC236}">
                  <a16:creationId xmlns:a16="http://schemas.microsoft.com/office/drawing/2014/main" xmlns="" id="{F05BF150-DC5A-4DC3-9578-065D0E861E78}"/>
                </a:ext>
              </a:extLst>
            </p:cNvPr>
            <p:cNvSpPr txBox="1"/>
            <p:nvPr/>
          </p:nvSpPr>
          <p:spPr>
            <a:xfrm>
              <a:off x="4003208" y="4878874"/>
              <a:ext cx="393056" cy="307777"/>
            </a:xfrm>
            <a:prstGeom prst="rect">
              <a:avLst/>
            </a:prstGeom>
            <a:noFill/>
          </p:spPr>
          <p:txBody>
            <a:bodyPr wrap="none" rtlCol="0">
              <a:spAutoFit/>
            </a:bodyPr>
            <a:lstStyle/>
            <a:p>
              <a:r>
                <a:rPr lang="en-US" sz="1400" b="1" dirty="0"/>
                <a:t>p3</a:t>
              </a:r>
            </a:p>
          </p:txBody>
        </p:sp>
      </p:grpSp>
      <p:grpSp>
        <p:nvGrpSpPr>
          <p:cNvPr id="3" name="Group 2">
            <a:extLst>
              <a:ext uri="{FF2B5EF4-FFF2-40B4-BE49-F238E27FC236}">
                <a16:creationId xmlns:a16="http://schemas.microsoft.com/office/drawing/2014/main" xmlns="" id="{AA73312B-A725-4463-8ACF-F2B04413B2E2}"/>
              </a:ext>
            </a:extLst>
          </p:cNvPr>
          <p:cNvGrpSpPr/>
          <p:nvPr/>
        </p:nvGrpSpPr>
        <p:grpSpPr>
          <a:xfrm>
            <a:off x="5567725" y="5938908"/>
            <a:ext cx="1623080" cy="535740"/>
            <a:chOff x="3762160" y="6219213"/>
            <a:chExt cx="1623080" cy="535740"/>
          </a:xfrm>
        </p:grpSpPr>
        <p:sp>
          <p:nvSpPr>
            <p:cNvPr id="117" name="Rectangle 116">
              <a:extLst>
                <a:ext uri="{FF2B5EF4-FFF2-40B4-BE49-F238E27FC236}">
                  <a16:creationId xmlns:a16="http://schemas.microsoft.com/office/drawing/2014/main" xmlns="" id="{AE99B052-0E04-4ECA-94F6-61951631FC2B}"/>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CC6E1F2D-1239-48B9-8B1C-B6AFA08D61E1}"/>
                </a:ext>
              </a:extLst>
            </p:cNvPr>
            <p:cNvSpPr/>
            <p:nvPr/>
          </p:nvSpPr>
          <p:spPr>
            <a:xfrm>
              <a:off x="5207417" y="6414700"/>
              <a:ext cx="160221" cy="1447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F37F627B-647E-4830-A114-FB6133DE270D}"/>
                </a:ext>
              </a:extLst>
            </p:cNvPr>
            <p:cNvSpPr/>
            <p:nvPr/>
          </p:nvSpPr>
          <p:spPr>
            <a:xfrm>
              <a:off x="3762160" y="6610187"/>
              <a:ext cx="1623080"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0" name="Straight Arrow Connector 119">
            <a:extLst>
              <a:ext uri="{FF2B5EF4-FFF2-40B4-BE49-F238E27FC236}">
                <a16:creationId xmlns:a16="http://schemas.microsoft.com/office/drawing/2014/main" xmlns="" id="{F5ADE941-FB44-4F1E-8623-2F6143D8D052}"/>
              </a:ext>
            </a:extLst>
          </p:cNvPr>
          <p:cNvCxnSpPr>
            <a:cxnSpLocks/>
          </p:cNvCxnSpPr>
          <p:nvPr/>
        </p:nvCxnSpPr>
        <p:spPr>
          <a:xfrm flipV="1">
            <a:off x="10305046" y="2728319"/>
            <a:ext cx="950380" cy="20058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xmlns="" id="{003AC07A-5EB7-4795-A6AC-2C2D4A0B81BD}"/>
              </a:ext>
            </a:extLst>
          </p:cNvPr>
          <p:cNvGrpSpPr/>
          <p:nvPr/>
        </p:nvGrpSpPr>
        <p:grpSpPr>
          <a:xfrm>
            <a:off x="7498528" y="2213759"/>
            <a:ext cx="320922" cy="588169"/>
            <a:chOff x="7959564" y="2236105"/>
            <a:chExt cx="320922" cy="588169"/>
          </a:xfrm>
        </p:grpSpPr>
        <p:sp>
          <p:nvSpPr>
            <p:cNvPr id="148" name="TextBox 147">
              <a:extLst>
                <a:ext uri="{FF2B5EF4-FFF2-40B4-BE49-F238E27FC236}">
                  <a16:creationId xmlns:a16="http://schemas.microsoft.com/office/drawing/2014/main" xmlns="" id="{CF7ABA79-AB58-4493-A6BE-32FE5799B269}"/>
                </a:ext>
              </a:extLst>
            </p:cNvPr>
            <p:cNvSpPr txBox="1"/>
            <p:nvPr/>
          </p:nvSpPr>
          <p:spPr>
            <a:xfrm>
              <a:off x="7959564" y="2236105"/>
              <a:ext cx="320922" cy="276999"/>
            </a:xfrm>
            <a:prstGeom prst="rect">
              <a:avLst/>
            </a:prstGeom>
            <a:noFill/>
          </p:spPr>
          <p:txBody>
            <a:bodyPr wrap="none" rtlCol="0">
              <a:spAutoFit/>
            </a:bodyPr>
            <a:lstStyle/>
            <a:p>
              <a:r>
                <a:rPr lang="en-US" sz="1200" b="1" dirty="0"/>
                <a:t>t4</a:t>
              </a:r>
            </a:p>
          </p:txBody>
        </p:sp>
        <p:sp>
          <p:nvSpPr>
            <p:cNvPr id="149" name="Rectangle 148">
              <a:extLst>
                <a:ext uri="{FF2B5EF4-FFF2-40B4-BE49-F238E27FC236}">
                  <a16:creationId xmlns:a16="http://schemas.microsoft.com/office/drawing/2014/main" xmlns="" id="{03990F6E-7182-4021-B62B-4D184EDCED57}"/>
                </a:ext>
              </a:extLst>
            </p:cNvPr>
            <p:cNvSpPr/>
            <p:nvPr/>
          </p:nvSpPr>
          <p:spPr>
            <a:xfrm rot="16200000">
              <a:off x="8079034" y="2484698"/>
              <a:ext cx="91387" cy="11125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9">
              <a:extLst>
                <a:ext uri="{FF2B5EF4-FFF2-40B4-BE49-F238E27FC236}">
                  <a16:creationId xmlns:a16="http://schemas.microsoft.com/office/drawing/2014/main" xmlns="" id="{1297BC0D-9AD6-4B8B-9507-E27D4F6633F1}"/>
                </a:ext>
              </a:extLst>
            </p:cNvPr>
            <p:cNvSpPr/>
            <p:nvPr/>
          </p:nvSpPr>
          <p:spPr>
            <a:xfrm rot="16200000">
              <a:off x="8075117" y="2603826"/>
              <a:ext cx="91387" cy="11125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xmlns="" id="{E677CFA4-7F97-4556-B112-D111600C8214}"/>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2" name="Straight Arrow Connector 151">
            <a:extLst>
              <a:ext uri="{FF2B5EF4-FFF2-40B4-BE49-F238E27FC236}">
                <a16:creationId xmlns:a16="http://schemas.microsoft.com/office/drawing/2014/main" xmlns="" id="{C9A49A60-94B6-4901-8FF6-E6B44F651112}"/>
              </a:ext>
            </a:extLst>
          </p:cNvPr>
          <p:cNvCxnSpPr>
            <a:cxnSpLocks/>
          </p:cNvCxnSpPr>
          <p:nvPr/>
        </p:nvCxnSpPr>
        <p:spPr>
          <a:xfrm flipV="1">
            <a:off x="6873683" y="2867937"/>
            <a:ext cx="586793" cy="1274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xmlns="" id="{147A5A02-D286-4E7C-93FC-8E16AB34BEA9}"/>
              </a:ext>
            </a:extLst>
          </p:cNvPr>
          <p:cNvGrpSpPr/>
          <p:nvPr/>
        </p:nvGrpSpPr>
        <p:grpSpPr>
          <a:xfrm>
            <a:off x="7265230" y="2207083"/>
            <a:ext cx="320922" cy="588169"/>
            <a:chOff x="7959564" y="2236105"/>
            <a:chExt cx="320922" cy="588169"/>
          </a:xfrm>
        </p:grpSpPr>
        <p:sp>
          <p:nvSpPr>
            <p:cNvPr id="154" name="TextBox 153">
              <a:extLst>
                <a:ext uri="{FF2B5EF4-FFF2-40B4-BE49-F238E27FC236}">
                  <a16:creationId xmlns:a16="http://schemas.microsoft.com/office/drawing/2014/main" xmlns="" id="{4992DB66-542B-40F9-8C52-3DB69F8D0792}"/>
                </a:ext>
              </a:extLst>
            </p:cNvPr>
            <p:cNvSpPr txBox="1"/>
            <p:nvPr/>
          </p:nvSpPr>
          <p:spPr>
            <a:xfrm>
              <a:off x="7959564" y="2236105"/>
              <a:ext cx="320922" cy="276999"/>
            </a:xfrm>
            <a:prstGeom prst="rect">
              <a:avLst/>
            </a:prstGeom>
            <a:noFill/>
          </p:spPr>
          <p:txBody>
            <a:bodyPr wrap="none" rtlCol="0">
              <a:spAutoFit/>
            </a:bodyPr>
            <a:lstStyle/>
            <a:p>
              <a:r>
                <a:rPr lang="en-US" sz="1200" b="1" dirty="0"/>
                <a:t>t7</a:t>
              </a:r>
            </a:p>
          </p:txBody>
        </p:sp>
        <p:sp>
          <p:nvSpPr>
            <p:cNvPr id="155" name="Rectangle 154">
              <a:extLst>
                <a:ext uri="{FF2B5EF4-FFF2-40B4-BE49-F238E27FC236}">
                  <a16:creationId xmlns:a16="http://schemas.microsoft.com/office/drawing/2014/main" xmlns="" id="{BD6E8505-E727-497C-9157-C10A4DCF4A6A}"/>
                </a:ext>
              </a:extLst>
            </p:cNvPr>
            <p:cNvSpPr/>
            <p:nvPr/>
          </p:nvSpPr>
          <p:spPr>
            <a:xfrm rot="16200000">
              <a:off x="8079034" y="2484698"/>
              <a:ext cx="91387" cy="11125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xmlns="" id="{44D1C443-BD58-48D3-B5F3-6A33BE42C4E2}"/>
                </a:ext>
              </a:extLst>
            </p:cNvPr>
            <p:cNvSpPr/>
            <p:nvPr/>
          </p:nvSpPr>
          <p:spPr>
            <a:xfrm rot="16200000">
              <a:off x="8078205" y="2604348"/>
              <a:ext cx="91387" cy="111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xmlns="" id="{F9EEBEF6-14CA-45CC-9C59-7CB4A8F30968}"/>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xmlns="" id="{C581308F-408E-4D3E-A17F-14070337EFC1}"/>
              </a:ext>
            </a:extLst>
          </p:cNvPr>
          <p:cNvGrpSpPr/>
          <p:nvPr/>
        </p:nvGrpSpPr>
        <p:grpSpPr>
          <a:xfrm>
            <a:off x="7339868" y="316118"/>
            <a:ext cx="279244" cy="438758"/>
            <a:chOff x="3652147" y="2255034"/>
            <a:chExt cx="279244" cy="438758"/>
          </a:xfrm>
        </p:grpSpPr>
        <p:sp>
          <p:nvSpPr>
            <p:cNvPr id="161" name="TextBox 160">
              <a:extLst>
                <a:ext uri="{FF2B5EF4-FFF2-40B4-BE49-F238E27FC236}">
                  <a16:creationId xmlns:a16="http://schemas.microsoft.com/office/drawing/2014/main" xmlns="" id="{09F3F714-7832-4B2A-B56E-3CBF6E0AF95B}"/>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162" name="TextBox 161">
              <a:extLst>
                <a:ext uri="{FF2B5EF4-FFF2-40B4-BE49-F238E27FC236}">
                  <a16:creationId xmlns:a16="http://schemas.microsoft.com/office/drawing/2014/main" xmlns="" id="{F72503CB-E83D-413A-8E39-885E9C1009AC}"/>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cxnSp>
        <p:nvCxnSpPr>
          <p:cNvPr id="163" name="Straight Arrow Connector 162">
            <a:extLst>
              <a:ext uri="{FF2B5EF4-FFF2-40B4-BE49-F238E27FC236}">
                <a16:creationId xmlns:a16="http://schemas.microsoft.com/office/drawing/2014/main" xmlns="" id="{8A56C629-E39F-4130-BEF3-3A1F9F6A2ED6}"/>
              </a:ext>
            </a:extLst>
          </p:cNvPr>
          <p:cNvCxnSpPr>
            <a:cxnSpLocks/>
          </p:cNvCxnSpPr>
          <p:nvPr/>
        </p:nvCxnSpPr>
        <p:spPr>
          <a:xfrm>
            <a:off x="10344877" y="977165"/>
            <a:ext cx="361599" cy="3801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xmlns="" id="{7EE38C19-F8FA-4081-8A16-AB38B2FA95B9}"/>
              </a:ext>
            </a:extLst>
          </p:cNvPr>
          <p:cNvGrpSpPr/>
          <p:nvPr/>
        </p:nvGrpSpPr>
        <p:grpSpPr>
          <a:xfrm>
            <a:off x="9481010" y="210313"/>
            <a:ext cx="1683768" cy="1532365"/>
            <a:chOff x="9481010" y="210313"/>
            <a:chExt cx="1683768" cy="1532365"/>
          </a:xfrm>
        </p:grpSpPr>
        <p:grpSp>
          <p:nvGrpSpPr>
            <p:cNvPr id="165" name="Group 164">
              <a:extLst>
                <a:ext uri="{FF2B5EF4-FFF2-40B4-BE49-F238E27FC236}">
                  <a16:creationId xmlns:a16="http://schemas.microsoft.com/office/drawing/2014/main" xmlns="" id="{4CF90E6F-BFC3-4838-A63E-E376C6351FB6}"/>
                </a:ext>
              </a:extLst>
            </p:cNvPr>
            <p:cNvGrpSpPr/>
            <p:nvPr/>
          </p:nvGrpSpPr>
          <p:grpSpPr>
            <a:xfrm>
              <a:off x="9532767" y="210313"/>
              <a:ext cx="1568698" cy="1523714"/>
              <a:chOff x="6889708" y="2963328"/>
              <a:chExt cx="726321" cy="762229"/>
            </a:xfrm>
          </p:grpSpPr>
          <p:sp>
            <p:nvSpPr>
              <p:cNvPr id="176" name="Oval 175">
                <a:extLst>
                  <a:ext uri="{FF2B5EF4-FFF2-40B4-BE49-F238E27FC236}">
                    <a16:creationId xmlns:a16="http://schemas.microsoft.com/office/drawing/2014/main" xmlns="" id="{290F1A02-BFD7-4431-92F3-B785567A7E4A}"/>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a:extLst>
                  <a:ext uri="{FF2B5EF4-FFF2-40B4-BE49-F238E27FC236}">
                    <a16:creationId xmlns:a16="http://schemas.microsoft.com/office/drawing/2014/main" xmlns="" id="{953518BF-EDF3-4B86-A97E-ABA92688FA2B}"/>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66" name="TextBox 165">
              <a:extLst>
                <a:ext uri="{FF2B5EF4-FFF2-40B4-BE49-F238E27FC236}">
                  <a16:creationId xmlns:a16="http://schemas.microsoft.com/office/drawing/2014/main" xmlns="" id="{1168AAF7-3134-44D2-9B71-2E7737EBB9F1}"/>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67" name="TextBox 166">
              <a:extLst>
                <a:ext uri="{FF2B5EF4-FFF2-40B4-BE49-F238E27FC236}">
                  <a16:creationId xmlns:a16="http://schemas.microsoft.com/office/drawing/2014/main" xmlns="" id="{0B8A29D2-AE15-43A7-989A-66CC002939DB}"/>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68" name="TextBox 167">
              <a:extLst>
                <a:ext uri="{FF2B5EF4-FFF2-40B4-BE49-F238E27FC236}">
                  <a16:creationId xmlns:a16="http://schemas.microsoft.com/office/drawing/2014/main" xmlns="" id="{C68A2156-7558-4E87-BE42-552B72C7DC4E}"/>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69" name="TextBox 168">
              <a:extLst>
                <a:ext uri="{FF2B5EF4-FFF2-40B4-BE49-F238E27FC236}">
                  <a16:creationId xmlns:a16="http://schemas.microsoft.com/office/drawing/2014/main" xmlns="" id="{EAAB47AB-E7AC-4EA1-B94A-A5521DBDFDF6}"/>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70" name="TextBox 169">
              <a:extLst>
                <a:ext uri="{FF2B5EF4-FFF2-40B4-BE49-F238E27FC236}">
                  <a16:creationId xmlns:a16="http://schemas.microsoft.com/office/drawing/2014/main" xmlns="" id="{96D46225-F4F7-445A-AFA6-9192BC77687C}"/>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71" name="TextBox 170">
              <a:extLst>
                <a:ext uri="{FF2B5EF4-FFF2-40B4-BE49-F238E27FC236}">
                  <a16:creationId xmlns:a16="http://schemas.microsoft.com/office/drawing/2014/main" xmlns="" id="{0369A4FB-35A8-45CC-92AF-6721CB99B404}"/>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72" name="TextBox 171">
              <a:extLst>
                <a:ext uri="{FF2B5EF4-FFF2-40B4-BE49-F238E27FC236}">
                  <a16:creationId xmlns:a16="http://schemas.microsoft.com/office/drawing/2014/main" xmlns="" id="{3271B7FD-0A54-4FB8-ADDA-18813A075B32}"/>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58" name="Rectangle 157">
            <a:extLst>
              <a:ext uri="{FF2B5EF4-FFF2-40B4-BE49-F238E27FC236}">
                <a16:creationId xmlns:a16="http://schemas.microsoft.com/office/drawing/2014/main" xmlns="" id="{4A7C6444-5BD0-4087-BF3A-0911A93FDCD4}"/>
              </a:ext>
            </a:extLst>
          </p:cNvPr>
          <p:cNvSpPr/>
          <p:nvPr/>
        </p:nvSpPr>
        <p:spPr>
          <a:xfrm>
            <a:off x="8811754" y="2194560"/>
            <a:ext cx="327394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9" name="Cloud 158">
            <a:extLst>
              <a:ext uri="{FF2B5EF4-FFF2-40B4-BE49-F238E27FC236}">
                <a16:creationId xmlns:a16="http://schemas.microsoft.com/office/drawing/2014/main" xmlns="" id="{F4FA46BE-5FB7-4914-932D-63D967FAEF08}"/>
              </a:ext>
            </a:extLst>
          </p:cNvPr>
          <p:cNvSpPr/>
          <p:nvPr/>
        </p:nvSpPr>
        <p:spPr>
          <a:xfrm>
            <a:off x="885856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201" name="Group 200">
            <a:extLst>
              <a:ext uri="{FF2B5EF4-FFF2-40B4-BE49-F238E27FC236}">
                <a16:creationId xmlns:a16="http://schemas.microsoft.com/office/drawing/2014/main" xmlns="" id="{A32F24FB-7001-4F58-9358-EEC39C77F993}"/>
              </a:ext>
            </a:extLst>
          </p:cNvPr>
          <p:cNvGrpSpPr/>
          <p:nvPr/>
        </p:nvGrpSpPr>
        <p:grpSpPr>
          <a:xfrm>
            <a:off x="9154884" y="2286704"/>
            <a:ext cx="2415711" cy="391186"/>
            <a:chOff x="2720488" y="1367117"/>
            <a:chExt cx="1855247" cy="502023"/>
          </a:xfrm>
        </p:grpSpPr>
        <p:sp>
          <p:nvSpPr>
            <p:cNvPr id="202" name="Rectangle 201">
              <a:extLst>
                <a:ext uri="{FF2B5EF4-FFF2-40B4-BE49-F238E27FC236}">
                  <a16:creationId xmlns:a16="http://schemas.microsoft.com/office/drawing/2014/main" xmlns="" id="{F46C9381-DFC5-4569-BE5C-C67061E4D887}"/>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08" name="Rectangle 207">
              <a:extLst>
                <a:ext uri="{FF2B5EF4-FFF2-40B4-BE49-F238E27FC236}">
                  <a16:creationId xmlns:a16="http://schemas.microsoft.com/office/drawing/2014/main" xmlns="" id="{6F44BD07-73E8-4B62-B803-17332CE2BF08}"/>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12" name="Rectangle 211">
              <a:extLst>
                <a:ext uri="{FF2B5EF4-FFF2-40B4-BE49-F238E27FC236}">
                  <a16:creationId xmlns:a16="http://schemas.microsoft.com/office/drawing/2014/main" xmlns="" id="{61435CA6-640C-4422-88B1-BA58416652D9}"/>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13" name="Rectangle 212">
              <a:extLst>
                <a:ext uri="{FF2B5EF4-FFF2-40B4-BE49-F238E27FC236}">
                  <a16:creationId xmlns:a16="http://schemas.microsoft.com/office/drawing/2014/main" xmlns="" id="{5220E07F-CA17-4379-B721-91BE7D29E448}"/>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14" name="Rectangle 213">
              <a:extLst>
                <a:ext uri="{FF2B5EF4-FFF2-40B4-BE49-F238E27FC236}">
                  <a16:creationId xmlns:a16="http://schemas.microsoft.com/office/drawing/2014/main" xmlns="" id="{18D13E66-EECC-4E6B-B8B8-5C627087CFC3}"/>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215" name="Straight Connector 214">
              <a:extLst>
                <a:ext uri="{FF2B5EF4-FFF2-40B4-BE49-F238E27FC236}">
                  <a16:creationId xmlns:a16="http://schemas.microsoft.com/office/drawing/2014/main" xmlns="" id="{E03D6DC4-6171-4227-92C6-3A3B4F0E5DDD}"/>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216" name="Straight Connector 215">
              <a:extLst>
                <a:ext uri="{FF2B5EF4-FFF2-40B4-BE49-F238E27FC236}">
                  <a16:creationId xmlns:a16="http://schemas.microsoft.com/office/drawing/2014/main" xmlns="" id="{61C5781A-0C81-4E26-9D80-6B4131A52007}"/>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217" name="Cloud 216">
            <a:extLst>
              <a:ext uri="{FF2B5EF4-FFF2-40B4-BE49-F238E27FC236}">
                <a16:creationId xmlns:a16="http://schemas.microsoft.com/office/drawing/2014/main" xmlns="" id="{DE1517E6-96ED-4C8E-98C0-6B987653C742}"/>
              </a:ext>
            </a:extLst>
          </p:cNvPr>
          <p:cNvSpPr/>
          <p:nvPr/>
        </p:nvSpPr>
        <p:spPr>
          <a:xfrm>
            <a:off x="1058825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18" name="Rectangle 217">
            <a:extLst>
              <a:ext uri="{FF2B5EF4-FFF2-40B4-BE49-F238E27FC236}">
                <a16:creationId xmlns:a16="http://schemas.microsoft.com/office/drawing/2014/main" xmlns="" id="{8D18D08E-BE4B-4AB3-BD0E-868F9FB8B503}"/>
              </a:ext>
            </a:extLst>
          </p:cNvPr>
          <p:cNvSpPr/>
          <p:nvPr/>
        </p:nvSpPr>
        <p:spPr>
          <a:xfrm>
            <a:off x="1039946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223" name="TextBox 222">
            <a:extLst>
              <a:ext uri="{FF2B5EF4-FFF2-40B4-BE49-F238E27FC236}">
                <a16:creationId xmlns:a16="http://schemas.microsoft.com/office/drawing/2014/main" xmlns="" id="{AB7CF0BC-0215-43C1-BA86-131BE37004DA}"/>
              </a:ext>
            </a:extLst>
          </p:cNvPr>
          <p:cNvSpPr txBox="1"/>
          <p:nvPr/>
        </p:nvSpPr>
        <p:spPr>
          <a:xfrm>
            <a:off x="915488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224" name="TextBox 223">
            <a:extLst>
              <a:ext uri="{FF2B5EF4-FFF2-40B4-BE49-F238E27FC236}">
                <a16:creationId xmlns:a16="http://schemas.microsoft.com/office/drawing/2014/main" xmlns="" id="{A45CC6EC-2D26-4BCD-A38E-68C8CEBA3FD6}"/>
              </a:ext>
            </a:extLst>
          </p:cNvPr>
          <p:cNvSpPr txBox="1"/>
          <p:nvPr/>
        </p:nvSpPr>
        <p:spPr>
          <a:xfrm>
            <a:off x="10807728" y="28862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25" name="Group 224">
            <a:extLst>
              <a:ext uri="{FF2B5EF4-FFF2-40B4-BE49-F238E27FC236}">
                <a16:creationId xmlns:a16="http://schemas.microsoft.com/office/drawing/2014/main" xmlns="" id="{8C75EDF0-43F6-4791-AE5C-741D4B85AA56}"/>
              </a:ext>
            </a:extLst>
          </p:cNvPr>
          <p:cNvGrpSpPr/>
          <p:nvPr/>
        </p:nvGrpSpPr>
        <p:grpSpPr>
          <a:xfrm>
            <a:off x="5929082" y="2234661"/>
            <a:ext cx="1852661" cy="594744"/>
            <a:chOff x="2720488" y="1367117"/>
            <a:chExt cx="1855247" cy="502023"/>
          </a:xfrm>
        </p:grpSpPr>
        <p:sp>
          <p:nvSpPr>
            <p:cNvPr id="226" name="Rectangle 225">
              <a:extLst>
                <a:ext uri="{FF2B5EF4-FFF2-40B4-BE49-F238E27FC236}">
                  <a16:creationId xmlns:a16="http://schemas.microsoft.com/office/drawing/2014/main" xmlns="" id="{1DA37A39-D075-44B8-993D-38A8787503EA}"/>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27" name="Rectangle 226">
              <a:extLst>
                <a:ext uri="{FF2B5EF4-FFF2-40B4-BE49-F238E27FC236}">
                  <a16:creationId xmlns:a16="http://schemas.microsoft.com/office/drawing/2014/main" xmlns="" id="{6F48C914-3C20-4E8B-95BD-06A33C90B8EA}"/>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28" name="Rectangle 227">
              <a:extLst>
                <a:ext uri="{FF2B5EF4-FFF2-40B4-BE49-F238E27FC236}">
                  <a16:creationId xmlns:a16="http://schemas.microsoft.com/office/drawing/2014/main" xmlns="" id="{76D4EDDD-AC7B-4CEC-9442-BE6B3BFF093B}"/>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29" name="Rectangle 228">
              <a:extLst>
                <a:ext uri="{FF2B5EF4-FFF2-40B4-BE49-F238E27FC236}">
                  <a16:creationId xmlns:a16="http://schemas.microsoft.com/office/drawing/2014/main" xmlns="" id="{ABFF313E-7BDA-4F6E-83FD-DC32C19071E0}"/>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30" name="Rectangle 229">
              <a:extLst>
                <a:ext uri="{FF2B5EF4-FFF2-40B4-BE49-F238E27FC236}">
                  <a16:creationId xmlns:a16="http://schemas.microsoft.com/office/drawing/2014/main" xmlns="" id="{835C98E3-45E2-494D-A2E8-76B313E3BD68}"/>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231" name="Straight Connector 230">
              <a:extLst>
                <a:ext uri="{FF2B5EF4-FFF2-40B4-BE49-F238E27FC236}">
                  <a16:creationId xmlns:a16="http://schemas.microsoft.com/office/drawing/2014/main" xmlns="" id="{E7C0859B-537E-4F04-B059-32B3E481A2C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232" name="Straight Connector 231">
              <a:extLst>
                <a:ext uri="{FF2B5EF4-FFF2-40B4-BE49-F238E27FC236}">
                  <a16:creationId xmlns:a16="http://schemas.microsoft.com/office/drawing/2014/main" xmlns="" id="{2EA9336B-231A-4D31-8CD9-17E3462195A8}"/>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233" name="Rectangle 232">
            <a:extLst>
              <a:ext uri="{FF2B5EF4-FFF2-40B4-BE49-F238E27FC236}">
                <a16:creationId xmlns:a16="http://schemas.microsoft.com/office/drawing/2014/main" xmlns="" id="{B102C7BF-BC26-416B-B680-C21D07E46C09}"/>
              </a:ext>
            </a:extLst>
          </p:cNvPr>
          <p:cNvSpPr/>
          <p:nvPr/>
        </p:nvSpPr>
        <p:spPr>
          <a:xfrm>
            <a:off x="5412704" y="2196031"/>
            <a:ext cx="3102731" cy="1568028"/>
          </a:xfrm>
          <a:prstGeom prst="rect">
            <a:avLst/>
          </a:prstGeom>
          <a:no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34" name="Cloud 233">
            <a:extLst>
              <a:ext uri="{FF2B5EF4-FFF2-40B4-BE49-F238E27FC236}">
                <a16:creationId xmlns:a16="http://schemas.microsoft.com/office/drawing/2014/main" xmlns="" id="{67AE7240-81AC-4C23-89D2-07FA041350C1}"/>
              </a:ext>
            </a:extLst>
          </p:cNvPr>
          <p:cNvSpPr/>
          <p:nvPr/>
        </p:nvSpPr>
        <p:spPr>
          <a:xfrm>
            <a:off x="5471973" y="2891603"/>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35" name="TextBox 234">
            <a:extLst>
              <a:ext uri="{FF2B5EF4-FFF2-40B4-BE49-F238E27FC236}">
                <a16:creationId xmlns:a16="http://schemas.microsoft.com/office/drawing/2014/main" xmlns="" id="{8BB0433F-8283-474E-AE0D-FCFEF3FB402D}"/>
              </a:ext>
            </a:extLst>
          </p:cNvPr>
          <p:cNvSpPr txBox="1"/>
          <p:nvPr/>
        </p:nvSpPr>
        <p:spPr>
          <a:xfrm>
            <a:off x="5766870" y="2930234"/>
            <a:ext cx="968535" cy="307777"/>
          </a:xfrm>
          <a:prstGeom prst="rect">
            <a:avLst/>
          </a:prstGeom>
          <a:noFill/>
        </p:spPr>
        <p:txBody>
          <a:bodyPr wrap="none" rtlCol="0">
            <a:spAutoFit/>
          </a:bodyPr>
          <a:lstStyle/>
          <a:p>
            <a:r>
              <a:rPr lang="en-US" sz="1400" b="1" dirty="0" err="1"/>
              <a:t>enq</a:t>
            </a:r>
            <a:r>
              <a:rPr lang="en-US" sz="1400" b="1" dirty="0"/>
              <a:t> logic</a:t>
            </a:r>
          </a:p>
        </p:txBody>
      </p:sp>
      <p:sp>
        <p:nvSpPr>
          <p:cNvPr id="236" name="Cloud 235">
            <a:extLst>
              <a:ext uri="{FF2B5EF4-FFF2-40B4-BE49-F238E27FC236}">
                <a16:creationId xmlns:a16="http://schemas.microsoft.com/office/drawing/2014/main" xmlns="" id="{E8982DF9-B89F-457E-BFBD-7F38F75427B5}"/>
              </a:ext>
            </a:extLst>
          </p:cNvPr>
          <p:cNvSpPr/>
          <p:nvPr/>
        </p:nvSpPr>
        <p:spPr>
          <a:xfrm>
            <a:off x="7104112" y="2866429"/>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37" name="TextBox 236">
            <a:extLst>
              <a:ext uri="{FF2B5EF4-FFF2-40B4-BE49-F238E27FC236}">
                <a16:creationId xmlns:a16="http://schemas.microsoft.com/office/drawing/2014/main" xmlns="" id="{1A231151-4875-46E1-9D44-4C047F72B3E3}"/>
              </a:ext>
            </a:extLst>
          </p:cNvPr>
          <p:cNvSpPr txBox="1"/>
          <p:nvPr/>
        </p:nvSpPr>
        <p:spPr>
          <a:xfrm>
            <a:off x="7323581" y="2928905"/>
            <a:ext cx="968535" cy="307777"/>
          </a:xfrm>
          <a:prstGeom prst="rect">
            <a:avLst/>
          </a:prstGeom>
          <a:noFill/>
        </p:spPr>
        <p:txBody>
          <a:bodyPr wrap="none" rtlCol="0">
            <a:spAutoFit/>
          </a:bodyPr>
          <a:lstStyle/>
          <a:p>
            <a:r>
              <a:rPr lang="en-US" sz="1400" b="1" dirty="0" err="1"/>
              <a:t>deq</a:t>
            </a:r>
            <a:r>
              <a:rPr lang="en-US" sz="1400" b="1" dirty="0"/>
              <a:t> logic</a:t>
            </a:r>
          </a:p>
        </p:txBody>
      </p:sp>
      <p:sp>
        <p:nvSpPr>
          <p:cNvPr id="238" name="Rectangle 237">
            <a:extLst>
              <a:ext uri="{FF2B5EF4-FFF2-40B4-BE49-F238E27FC236}">
                <a16:creationId xmlns:a16="http://schemas.microsoft.com/office/drawing/2014/main" xmlns="" id="{B47EE0B4-EDC5-450B-9A82-59FFECEE01AE}"/>
              </a:ext>
            </a:extLst>
          </p:cNvPr>
          <p:cNvSpPr/>
          <p:nvPr/>
        </p:nvSpPr>
        <p:spPr>
          <a:xfrm>
            <a:off x="6958264" y="3540800"/>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239" name="Rectangle 238">
            <a:extLst>
              <a:ext uri="{FF2B5EF4-FFF2-40B4-BE49-F238E27FC236}">
                <a16:creationId xmlns:a16="http://schemas.microsoft.com/office/drawing/2014/main" xmlns="" id="{56101D2B-EFE5-4E50-B3D2-174D74B6873E}"/>
              </a:ext>
            </a:extLst>
          </p:cNvPr>
          <p:cNvSpPr/>
          <p:nvPr/>
        </p:nvSpPr>
        <p:spPr>
          <a:xfrm rot="16200000">
            <a:off x="5992568" y="4238123"/>
            <a:ext cx="160221" cy="1447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Rectangle 239">
            <a:extLst>
              <a:ext uri="{FF2B5EF4-FFF2-40B4-BE49-F238E27FC236}">
                <a16:creationId xmlns:a16="http://schemas.microsoft.com/office/drawing/2014/main" xmlns="" id="{059338B2-F5D8-4B36-A152-0835533462E2}"/>
              </a:ext>
            </a:extLst>
          </p:cNvPr>
          <p:cNvSpPr/>
          <p:nvPr/>
        </p:nvSpPr>
        <p:spPr>
          <a:xfrm rot="16200000">
            <a:off x="6188055" y="4238123"/>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xmlns="" id="{69A0CF16-9E62-4844-A55B-03E0D9EAA2BF}"/>
              </a:ext>
            </a:extLst>
          </p:cNvPr>
          <p:cNvSpPr/>
          <p:nvPr/>
        </p:nvSpPr>
        <p:spPr>
          <a:xfrm rot="16200000">
            <a:off x="6383542" y="423812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xmlns="" id="{534840D8-B83C-4746-AF5A-E728DB3DFDDB}"/>
              </a:ext>
            </a:extLst>
          </p:cNvPr>
          <p:cNvSpPr txBox="1"/>
          <p:nvPr/>
        </p:nvSpPr>
        <p:spPr>
          <a:xfrm>
            <a:off x="6731539" y="4041351"/>
            <a:ext cx="295274" cy="276999"/>
          </a:xfrm>
          <a:prstGeom prst="rect">
            <a:avLst/>
          </a:prstGeom>
          <a:noFill/>
        </p:spPr>
        <p:txBody>
          <a:bodyPr wrap="none" rtlCol="0">
            <a:spAutoFit/>
          </a:bodyPr>
          <a:lstStyle/>
          <a:p>
            <a:r>
              <a:rPr lang="en-US" sz="1200" b="1" dirty="0">
                <a:solidFill>
                  <a:srgbClr val="C00000"/>
                </a:solidFill>
              </a:rPr>
              <a:t>R</a:t>
            </a:r>
          </a:p>
        </p:txBody>
      </p:sp>
    </p:spTree>
    <p:extLst>
      <p:ext uri="{BB962C8B-B14F-4D97-AF65-F5344CB8AC3E}">
        <p14:creationId xmlns:p14="http://schemas.microsoft.com/office/powerpoint/2010/main" val="7724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2.59259E-6 L 0.12057 -0.00208 " pathEditMode="relative" rAng="0" ptsTypes="AA">
                                      <p:cBhvr>
                                        <p:cTn id="6" dur="2000" fill="hold"/>
                                        <p:tgtEl>
                                          <p:spTgt spid="30"/>
                                        </p:tgtEl>
                                        <p:attrNameLst>
                                          <p:attrName>ppt_x</p:attrName>
                                          <p:attrName>ppt_y</p:attrName>
                                        </p:attrNameLst>
                                      </p:cBhvr>
                                      <p:rCtr x="6029" y="-116"/>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0"/>
                                        </p:tgtEl>
                                      </p:cBhvr>
                                    </p:animEffect>
                                    <p:set>
                                      <p:cBhvr>
                                        <p:cTn id="11" dur="1" fill="hold">
                                          <p:stCondLst>
                                            <p:cond delay="499"/>
                                          </p:stCondLst>
                                        </p:cTn>
                                        <p:tgtEl>
                                          <p:spTgt spid="30"/>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42" presetClass="path" presetSubtype="0" accel="50000" decel="50000" fill="hold" nodeType="withEffect">
                                  <p:stCondLst>
                                    <p:cond delay="0"/>
                                  </p:stCondLst>
                                  <p:childTnLst>
                                    <p:animMotion origin="layout" path="M -0.21523 -0.00232 L -4.79167E-6 4.44444E-6 " pathEditMode="relative" rAng="0" ptsTypes="AA">
                                      <p:cBhvr>
                                        <p:cTn id="16" dur="2000" fill="hold"/>
                                        <p:tgtEl>
                                          <p:spTgt spid="27"/>
                                        </p:tgtEl>
                                        <p:attrNameLst>
                                          <p:attrName>ppt_x</p:attrName>
                                          <p:attrName>ppt_y</p:attrName>
                                        </p:attrNameLst>
                                      </p:cBhvr>
                                      <p:rCtr x="10755" y="116"/>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42" presetClass="path" presetSubtype="0" accel="50000" decel="50000" fill="hold" nodeType="withEffect">
                                  <p:stCondLst>
                                    <p:cond delay="0"/>
                                  </p:stCondLst>
                                  <p:childTnLst>
                                    <p:animMotion origin="layout" path="M -0.15951 -0.04953 L 2.91667E-6 -2.59259E-6 " pathEditMode="relative" rAng="0" ptsTypes="AA">
                                      <p:cBhvr>
                                        <p:cTn id="21" dur="2000" fill="hold"/>
                                        <p:tgtEl>
                                          <p:spTgt spid="3"/>
                                        </p:tgtEl>
                                        <p:attrNameLst>
                                          <p:attrName>ppt_x</p:attrName>
                                          <p:attrName>ppt_y</p:attrName>
                                        </p:attrNameLst>
                                      </p:cBhvr>
                                      <p:rCtr x="7969" y="2477"/>
                                    </p:animMotion>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childTnLst>
                          </p:cTn>
                        </p:par>
                        <p:par>
                          <p:cTn id="26" fill="hold">
                            <p:stCondLst>
                              <p:cond delay="4500"/>
                            </p:stCondLst>
                            <p:childTnLst>
                              <p:par>
                                <p:cTn id="27" presetID="10" presetClass="exit" presetSubtype="0" fill="hold" nodeType="after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5000"/>
                            </p:stCondLst>
                            <p:childTnLst>
                              <p:par>
                                <p:cTn id="31" presetID="1" presetClass="entr" presetSubtype="0"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50" presetClass="path" presetSubtype="0" accel="50000" decel="50000" fill="hold" grpId="1" nodeType="withEffect">
                                  <p:stCondLst>
                                    <p:cond delay="0"/>
                                  </p:stCondLst>
                                  <p:childTnLst>
                                    <p:animMotion origin="layout" path="M -0.07591 0.11436 L -0.03802 0.11436 C -0.02097 0.11436 3.125E-6 0.08288 3.125E-6 0.05718 L 3.125E-6 -4.81481E-6 " pathEditMode="relative" rAng="0" ptsTypes="AAAA">
                                      <p:cBhvr>
                                        <p:cTn id="38" dur="2000" fill="hold"/>
                                        <p:tgtEl>
                                          <p:spTgt spid="83"/>
                                        </p:tgtEl>
                                        <p:attrNameLst>
                                          <p:attrName>ppt_x</p:attrName>
                                          <p:attrName>ppt_y</p:attrName>
                                        </p:attrNameLst>
                                      </p:cBhvr>
                                      <p:rCtr x="3789" y="-5718"/>
                                    </p:animMotion>
                                  </p:childTnLst>
                                </p:cTn>
                              </p:par>
                              <p:par>
                                <p:cTn id="39" presetID="50" presetClass="path" presetSubtype="0" accel="50000" decel="50000" fill="hold" grpId="1" nodeType="withEffect">
                                  <p:stCondLst>
                                    <p:cond delay="0"/>
                                  </p:stCondLst>
                                  <p:childTnLst>
                                    <p:animMotion origin="layout" path="M -0.09231 0.14444 L -0.04622 0.14444 C -0.02552 0.14444 -2.91667E-6 0.10463 -2.91667E-6 0.07222 L -2.91667E-6 2.22222E-6 " pathEditMode="relative" rAng="0" ptsTypes="AAAA">
                                      <p:cBhvr>
                                        <p:cTn id="40" dur="2000" fill="hold"/>
                                        <p:tgtEl>
                                          <p:spTgt spid="84"/>
                                        </p:tgtEl>
                                        <p:attrNameLst>
                                          <p:attrName>ppt_x</p:attrName>
                                          <p:attrName>ppt_y</p:attrName>
                                        </p:attrNameLst>
                                      </p:cBhvr>
                                      <p:rCtr x="4609" y="-7222"/>
                                    </p:animMotion>
                                  </p:childTnLst>
                                </p:cTn>
                              </p:par>
                              <p:par>
                                <p:cTn id="41" presetID="50" presetClass="path" presetSubtype="0" accel="50000" decel="50000" fill="hold" grpId="1" nodeType="withEffect">
                                  <p:stCondLst>
                                    <p:cond delay="0"/>
                                  </p:stCondLst>
                                  <p:childTnLst>
                                    <p:animMotion origin="layout" path="M -0.10885 0.17083 L -0.05456 0.17083 C -0.03008 0.17083 8.33333E-7 0.12407 8.33333E-7 0.08541 L 8.33333E-7 2.22222E-6 " pathEditMode="relative" rAng="0" ptsTypes="AAAA">
                                      <p:cBhvr>
                                        <p:cTn id="42" dur="2000" fill="hold"/>
                                        <p:tgtEl>
                                          <p:spTgt spid="85"/>
                                        </p:tgtEl>
                                        <p:attrNameLst>
                                          <p:attrName>ppt_x</p:attrName>
                                          <p:attrName>ppt_y</p:attrName>
                                        </p:attrNameLst>
                                      </p:cBhvr>
                                      <p:rCtr x="5443" y="-8542"/>
                                    </p:animMotion>
                                  </p:childTnLst>
                                </p:cTn>
                              </p:par>
                              <p:par>
                                <p:cTn id="43" presetID="10" presetClass="entr"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42" presetClass="path" presetSubtype="0" accel="50000" decel="50000" fill="hold" grpId="2" nodeType="withEffect">
                                  <p:stCondLst>
                                    <p:cond delay="0"/>
                                  </p:stCondLst>
                                  <p:childTnLst>
                                    <p:animMotion origin="layout" path="M 0.01315 0.28032 L -1.875E-6 -7.40741E-7 " pathEditMode="relative" rAng="0" ptsTypes="AA">
                                      <p:cBhvr>
                                        <p:cTn id="47" dur="2000" fill="hold"/>
                                        <p:tgtEl>
                                          <p:spTgt spid="15"/>
                                        </p:tgtEl>
                                        <p:attrNameLst>
                                          <p:attrName>ppt_x</p:attrName>
                                          <p:attrName>ppt_y</p:attrName>
                                        </p:attrNameLst>
                                      </p:cBhvr>
                                      <p:rCtr x="-664" y="-14028"/>
                                    </p:animMotion>
                                  </p:childTnLst>
                                </p:cTn>
                              </p:par>
                            </p:childTnLst>
                          </p:cTn>
                        </p:par>
                        <p:par>
                          <p:cTn id="48" fill="hold">
                            <p:stCondLst>
                              <p:cond delay="7000"/>
                            </p:stCondLst>
                            <p:childTnLst>
                              <p:par>
                                <p:cTn id="49" presetID="1" presetClass="entr" presetSubtype="0" fill="hold" grpId="0" nodeType="afterEffect">
                                  <p:stCondLst>
                                    <p:cond delay="0"/>
                                  </p:stCondLst>
                                  <p:childTnLst>
                                    <p:set>
                                      <p:cBhvr>
                                        <p:cTn id="50" dur="1" fill="hold">
                                          <p:stCondLst>
                                            <p:cond delay="0"/>
                                          </p:stCondLst>
                                        </p:cTn>
                                        <p:tgtEl>
                                          <p:spTgt spid="239"/>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grpId="0" nodeType="afterEffect">
                                  <p:stCondLst>
                                    <p:cond delay="0"/>
                                  </p:stCondLst>
                                  <p:childTnLst>
                                    <p:set>
                                      <p:cBhvr>
                                        <p:cTn id="53" dur="1" fill="hold">
                                          <p:stCondLst>
                                            <p:cond delay="0"/>
                                          </p:stCondLst>
                                        </p:cTn>
                                        <p:tgtEl>
                                          <p:spTgt spid="240"/>
                                        </p:tgtEl>
                                        <p:attrNameLst>
                                          <p:attrName>style.visibility</p:attrName>
                                        </p:attrNameLst>
                                      </p:cBhvr>
                                      <p:to>
                                        <p:strVal val="visible"/>
                                      </p:to>
                                    </p:se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2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0" presetClass="path" presetSubtype="0" accel="50000" decel="50000" fill="hold" grpId="2" nodeType="clickEffect">
                                  <p:stCondLst>
                                    <p:cond delay="0"/>
                                  </p:stCondLst>
                                  <p:childTnLst>
                                    <p:animMotion origin="layout" path="M 3.125E-6 -7.40741E-7 L 0.12539 -7.40741E-7 C 0.18151 -7.40741E-7 0.25117 -0.03657 0.25117 -0.06597 L 0.25117 -0.13148 " pathEditMode="relative" rAng="0" ptsTypes="AAAA">
                                      <p:cBhvr>
                                        <p:cTn id="60" dur="2000" fill="hold"/>
                                        <p:tgtEl>
                                          <p:spTgt spid="83"/>
                                        </p:tgtEl>
                                        <p:attrNameLst>
                                          <p:attrName>ppt_x</p:attrName>
                                          <p:attrName>ppt_y</p:attrName>
                                        </p:attrNameLst>
                                      </p:cBhvr>
                                      <p:rCtr x="12552" y="-6574"/>
                                    </p:animMotion>
                                  </p:childTnLst>
                                </p:cTn>
                              </p:par>
                              <p:par>
                                <p:cTn id="61" presetID="50" presetClass="path" presetSubtype="0" accel="50000" decel="50000" fill="hold" grpId="2" nodeType="withEffect">
                                  <p:stCondLst>
                                    <p:cond delay="0"/>
                                  </p:stCondLst>
                                  <p:childTnLst>
                                    <p:animMotion origin="layout" path="M -2.5E-6 -7.40741E-7 L 0.12578 -7.40741E-7 C 0.18242 -7.40741E-7 0.25261 -0.0368 0.25261 -0.0662 L 0.25261 -0.13148 " pathEditMode="relative" rAng="0" ptsTypes="AAAA">
                                      <p:cBhvr>
                                        <p:cTn id="62" dur="2000" fill="hold"/>
                                        <p:tgtEl>
                                          <p:spTgt spid="84"/>
                                        </p:tgtEl>
                                        <p:attrNameLst>
                                          <p:attrName>ppt_x</p:attrName>
                                          <p:attrName>ppt_y</p:attrName>
                                        </p:attrNameLst>
                                      </p:cBhvr>
                                      <p:rCtr x="12630" y="-6574"/>
                                    </p:animMotion>
                                  </p:childTnLst>
                                </p:cTn>
                              </p:par>
                              <p:par>
                                <p:cTn id="63" presetID="50" presetClass="path" presetSubtype="0" accel="50000" decel="50000" fill="hold" grpId="2" nodeType="withEffect">
                                  <p:stCondLst>
                                    <p:cond delay="0"/>
                                  </p:stCondLst>
                                  <p:childTnLst>
                                    <p:animMotion origin="layout" path="M 1.875E-6 -7.40741E-7 L 0.12682 -7.40741E-7 C 0.18385 -7.40741E-7 0.2543 -0.03657 0.2543 -0.0662 L 0.2543 -0.13148 " pathEditMode="relative" rAng="0" ptsTypes="AAAA">
                                      <p:cBhvr>
                                        <p:cTn id="64" dur="2000" fill="hold"/>
                                        <p:tgtEl>
                                          <p:spTgt spid="85"/>
                                        </p:tgtEl>
                                        <p:attrNameLst>
                                          <p:attrName>ppt_x</p:attrName>
                                          <p:attrName>ppt_y</p:attrName>
                                        </p:attrNameLst>
                                      </p:cBhvr>
                                      <p:rCtr x="12708" y="-6574"/>
                                    </p:animMotion>
                                  </p:childTnLst>
                                </p:cTn>
                              </p:par>
                              <p:par>
                                <p:cTn id="65" presetID="50" presetClass="path" presetSubtype="0" accel="50000" decel="50000" fill="hold" grpId="3" nodeType="withEffect">
                                  <p:stCondLst>
                                    <p:cond delay="0"/>
                                  </p:stCondLst>
                                  <p:childTnLst>
                                    <p:animMotion origin="layout" path="M -1.875E-6 -7.40741E-7 L 0.12696 -7.40741E-7 C 0.18386 -7.40741E-7 0.25443 -0.03657 0.25443 -0.06574 L 0.25443 -0.13102 " pathEditMode="relative" rAng="0" ptsTypes="AAAA">
                                      <p:cBhvr>
                                        <p:cTn id="66" dur="2000" fill="hold"/>
                                        <p:tgtEl>
                                          <p:spTgt spid="15"/>
                                        </p:tgtEl>
                                        <p:attrNameLst>
                                          <p:attrName>ppt_x</p:attrName>
                                          <p:attrName>ppt_y</p:attrName>
                                        </p:attrNameLst>
                                      </p:cBhvr>
                                      <p:rCtr x="12721" y="-6551"/>
                                    </p:animMotion>
                                  </p:childTnLst>
                                </p:cTn>
                              </p:par>
                              <p:par>
                                <p:cTn id="67" presetID="42" presetClass="path" presetSubtype="0" accel="50000" decel="50000" fill="hold" grpId="4" nodeType="withEffect">
                                  <p:stCondLst>
                                    <p:cond delay="0"/>
                                  </p:stCondLst>
                                  <p:childTnLst>
                                    <p:animMotion origin="layout" path="M 3.125E-6 -2.22222E-6 L 0.00013 -0.12477 " pathEditMode="relative" rAng="0" ptsTypes="AA">
                                      <p:cBhvr>
                                        <p:cTn id="68" dur="2000" fill="hold"/>
                                        <p:tgtEl>
                                          <p:spTgt spid="239"/>
                                        </p:tgtEl>
                                        <p:attrNameLst>
                                          <p:attrName>ppt_x</p:attrName>
                                          <p:attrName>ppt_y</p:attrName>
                                        </p:attrNameLst>
                                      </p:cBhvr>
                                      <p:rCtr x="0" y="-6250"/>
                                    </p:animMotion>
                                  </p:childTnLst>
                                </p:cTn>
                              </p:par>
                              <p:par>
                                <p:cTn id="69" presetID="42" presetClass="path" presetSubtype="0" accel="50000" decel="50000" fill="hold" grpId="4" nodeType="withEffect">
                                  <p:stCondLst>
                                    <p:cond delay="0"/>
                                  </p:stCondLst>
                                  <p:childTnLst>
                                    <p:animMotion origin="layout" path="M -2.5E-6 -2.22222E-6 L -0.00039 -0.12477 " pathEditMode="relative" rAng="0" ptsTypes="AA">
                                      <p:cBhvr>
                                        <p:cTn id="70" dur="2000" fill="hold"/>
                                        <p:tgtEl>
                                          <p:spTgt spid="240"/>
                                        </p:tgtEl>
                                        <p:attrNameLst>
                                          <p:attrName>ppt_x</p:attrName>
                                          <p:attrName>ppt_y</p:attrName>
                                        </p:attrNameLst>
                                      </p:cBhvr>
                                      <p:rCtr x="-26" y="-6250"/>
                                    </p:animMotion>
                                  </p:childTnLst>
                                </p:cTn>
                              </p:par>
                              <p:par>
                                <p:cTn id="71" presetID="42" presetClass="path" presetSubtype="0" accel="50000" decel="50000" fill="hold" grpId="4" nodeType="withEffect">
                                  <p:stCondLst>
                                    <p:cond delay="0"/>
                                  </p:stCondLst>
                                  <p:childTnLst>
                                    <p:animMotion origin="layout" path="M 1.875E-6 -2.22222E-6 L -0.00065 -0.12477 " pathEditMode="relative" rAng="0" ptsTypes="AA">
                                      <p:cBhvr>
                                        <p:cTn id="72" dur="2000" fill="hold"/>
                                        <p:tgtEl>
                                          <p:spTgt spid="241"/>
                                        </p:tgtEl>
                                        <p:attrNameLst>
                                          <p:attrName>ppt_x</p:attrName>
                                          <p:attrName>ppt_y</p:attrName>
                                        </p:attrNameLst>
                                      </p:cBhvr>
                                      <p:rCtr x="-39" y="-6250"/>
                                    </p:animMotion>
                                  </p:childTnLst>
                                </p:cTn>
                              </p:par>
                              <p:par>
                                <p:cTn id="73" presetID="10" presetClass="entr" presetSubtype="0" fill="hold" grpId="0" nodeType="withEffect">
                                  <p:stCondLst>
                                    <p:cond delay="0"/>
                                  </p:stCondLst>
                                  <p:childTnLst>
                                    <p:set>
                                      <p:cBhvr>
                                        <p:cTn id="74" dur="1" fill="hold">
                                          <p:stCondLst>
                                            <p:cond delay="0"/>
                                          </p:stCondLst>
                                        </p:cTn>
                                        <p:tgtEl>
                                          <p:spTgt spid="242"/>
                                        </p:tgtEl>
                                        <p:attrNameLst>
                                          <p:attrName>style.visibility</p:attrName>
                                        </p:attrNameLst>
                                      </p:cBhvr>
                                      <p:to>
                                        <p:strVal val="visible"/>
                                      </p:to>
                                    </p:set>
                                    <p:animEffect transition="in" filter="fade">
                                      <p:cBhvr>
                                        <p:cTn id="75" dur="500"/>
                                        <p:tgtEl>
                                          <p:spTgt spid="242"/>
                                        </p:tgtEl>
                                      </p:cBhvr>
                                    </p:animEffect>
                                  </p:childTnLst>
                                </p:cTn>
                              </p:par>
                              <p:par>
                                <p:cTn id="76" presetID="42" presetClass="path" presetSubtype="0" accel="50000" decel="50000" fill="hold" grpId="2" nodeType="withEffect">
                                  <p:stCondLst>
                                    <p:cond delay="0"/>
                                  </p:stCondLst>
                                  <p:childTnLst>
                                    <p:animMotion origin="layout" path="M -2.70833E-6 -7.40741E-7 L -0.01784 -0.10949 " pathEditMode="relative" rAng="0" ptsTypes="AA">
                                      <p:cBhvr>
                                        <p:cTn id="77" dur="2000" fill="hold"/>
                                        <p:tgtEl>
                                          <p:spTgt spid="242"/>
                                        </p:tgtEl>
                                        <p:attrNameLst>
                                          <p:attrName>ppt_x</p:attrName>
                                          <p:attrName>ppt_y</p:attrName>
                                        </p:attrNameLst>
                                      </p:cBhvr>
                                      <p:rCtr x="-898" y="-5486"/>
                                    </p:animMotion>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03"/>
                                        </p:tgtEl>
                                        <p:attrNameLst>
                                          <p:attrName>style.visibility</p:attrName>
                                        </p:attrNameLst>
                                      </p:cBhvr>
                                      <p:to>
                                        <p:strVal val="visible"/>
                                      </p:to>
                                    </p:set>
                                    <p:animEffect transition="in" filter="fade">
                                      <p:cBhvr>
                                        <p:cTn id="82" dur="500"/>
                                        <p:tgtEl>
                                          <p:spTgt spid="203"/>
                                        </p:tgtEl>
                                      </p:cBhvr>
                                    </p:animEffect>
                                  </p:childTnLst>
                                </p:cTn>
                              </p:par>
                              <p:par>
                                <p:cTn id="83" presetID="10" presetClass="entr" presetSubtype="0" fill="hold" nodeType="withEffect">
                                  <p:stCondLst>
                                    <p:cond delay="0"/>
                                  </p:stCondLst>
                                  <p:childTnLst>
                                    <p:set>
                                      <p:cBhvr>
                                        <p:cTn id="84" dur="1" fill="hold">
                                          <p:stCondLst>
                                            <p:cond delay="0"/>
                                          </p:stCondLst>
                                        </p:cTn>
                                        <p:tgtEl>
                                          <p:spTgt spid="120"/>
                                        </p:tgtEl>
                                        <p:attrNameLst>
                                          <p:attrName>style.visibility</p:attrName>
                                        </p:attrNameLst>
                                      </p:cBhvr>
                                      <p:to>
                                        <p:strVal val="visible"/>
                                      </p:to>
                                    </p:set>
                                    <p:animEffect transition="in" filter="fade">
                                      <p:cBhvr>
                                        <p:cTn id="85" dur="500"/>
                                        <p:tgtEl>
                                          <p:spTgt spid="120"/>
                                        </p:tgtEl>
                                      </p:cBhvr>
                                    </p:animEffect>
                                  </p:childTnLst>
                                </p:cTn>
                              </p:par>
                              <p:par>
                                <p:cTn id="86" presetID="42" presetClass="path" presetSubtype="0" accel="50000" decel="50000" fill="hold" nodeType="withEffect">
                                  <p:stCondLst>
                                    <p:cond delay="0"/>
                                  </p:stCondLst>
                                  <p:childTnLst>
                                    <p:animMotion origin="layout" path="M 2.08333E-6 -1.85185E-6 L -0.02591 -1.85185E-6 " pathEditMode="relative" rAng="0" ptsTypes="AA">
                                      <p:cBhvr>
                                        <p:cTn id="87" dur="2000" fill="hold"/>
                                        <p:tgtEl>
                                          <p:spTgt spid="209"/>
                                        </p:tgtEl>
                                        <p:attrNameLst>
                                          <p:attrName>ppt_x</p:attrName>
                                          <p:attrName>ppt_y</p:attrName>
                                        </p:attrNameLst>
                                      </p:cBhvr>
                                      <p:rCtr x="-1302" y="0"/>
                                    </p:animMotion>
                                  </p:childTnLst>
                                </p:cTn>
                              </p:par>
                              <p:par>
                                <p:cTn id="88" presetID="42" presetClass="path" presetSubtype="0" accel="50000" decel="50000" fill="hold" nodeType="withEffect">
                                  <p:stCondLst>
                                    <p:cond delay="0"/>
                                  </p:stCondLst>
                                  <p:childTnLst>
                                    <p:animMotion origin="layout" path="M -4.58333E-6 3.7037E-6 L 0.10326 -0.08426 " pathEditMode="relative" rAng="0" ptsTypes="AA">
                                      <p:cBhvr>
                                        <p:cTn id="89" dur="2000" fill="hold"/>
                                        <p:tgtEl>
                                          <p:spTgt spid="203"/>
                                        </p:tgtEl>
                                        <p:attrNameLst>
                                          <p:attrName>ppt_x</p:attrName>
                                          <p:attrName>ppt_y</p:attrName>
                                        </p:attrNameLst>
                                      </p:cBhvr>
                                      <p:rCtr x="5156" y="-4213"/>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52"/>
                                        </p:tgtEl>
                                        <p:attrNameLst>
                                          <p:attrName>style.visibility</p:attrName>
                                        </p:attrNameLst>
                                      </p:cBhvr>
                                      <p:to>
                                        <p:strVal val="visible"/>
                                      </p:to>
                                    </p:set>
                                    <p:animEffect transition="in" filter="fade">
                                      <p:cBhvr>
                                        <p:cTn id="94" dur="500"/>
                                        <p:tgtEl>
                                          <p:spTgt spid="152"/>
                                        </p:tgtEl>
                                      </p:cBhvr>
                                    </p:animEffect>
                                  </p:childTnLst>
                                </p:cTn>
                              </p:par>
                              <p:par>
                                <p:cTn id="95" presetID="10" presetClass="entr" presetSubtype="0" fill="hold" nodeType="withEffect">
                                  <p:stCondLst>
                                    <p:cond delay="0"/>
                                  </p:stCondLst>
                                  <p:childTnLst>
                                    <p:set>
                                      <p:cBhvr>
                                        <p:cTn id="96" dur="1" fill="hold">
                                          <p:stCondLst>
                                            <p:cond delay="0"/>
                                          </p:stCondLst>
                                        </p:cTn>
                                        <p:tgtEl>
                                          <p:spTgt spid="153"/>
                                        </p:tgtEl>
                                        <p:attrNameLst>
                                          <p:attrName>style.visibility</p:attrName>
                                        </p:attrNameLst>
                                      </p:cBhvr>
                                      <p:to>
                                        <p:strVal val="visible"/>
                                      </p:to>
                                    </p:set>
                                    <p:animEffect transition="in" filter="fade">
                                      <p:cBhvr>
                                        <p:cTn id="97" dur="500"/>
                                        <p:tgtEl>
                                          <p:spTgt spid="153"/>
                                        </p:tgtEl>
                                      </p:cBhvr>
                                    </p:animEffect>
                                  </p:childTnLst>
                                </p:cTn>
                              </p:par>
                              <p:par>
                                <p:cTn id="98" presetID="42" presetClass="path" presetSubtype="0" accel="50000" decel="50000" fill="hold" grpId="5" nodeType="withEffect">
                                  <p:stCondLst>
                                    <p:cond delay="0"/>
                                  </p:stCondLst>
                                  <p:childTnLst>
                                    <p:animMotion origin="layout" path="M 0.00013 -0.12477 L 0.1108 -0.2625 " pathEditMode="relative" rAng="0" ptsTypes="AA">
                                      <p:cBhvr>
                                        <p:cTn id="99" dur="2000" fill="hold"/>
                                        <p:tgtEl>
                                          <p:spTgt spid="239"/>
                                        </p:tgtEl>
                                        <p:attrNameLst>
                                          <p:attrName>ppt_x</p:attrName>
                                          <p:attrName>ppt_y</p:attrName>
                                        </p:attrNameLst>
                                      </p:cBhvr>
                                      <p:rCtr x="5495" y="-6968"/>
                                    </p:animMotion>
                                  </p:childTnLst>
                                </p:cTn>
                              </p:par>
                              <p:par>
                                <p:cTn id="100" presetID="42" presetClass="path" presetSubtype="0" accel="50000" decel="50000" fill="hold" grpId="5" nodeType="withEffect">
                                  <p:stCondLst>
                                    <p:cond delay="0"/>
                                  </p:stCondLst>
                                  <p:childTnLst>
                                    <p:animMotion origin="layout" path="M -0.00039 -0.12477 L 0.09479 -0.24537 " pathEditMode="relative" rAng="0" ptsTypes="AA">
                                      <p:cBhvr>
                                        <p:cTn id="101" dur="2000" fill="hold"/>
                                        <p:tgtEl>
                                          <p:spTgt spid="240"/>
                                        </p:tgtEl>
                                        <p:attrNameLst>
                                          <p:attrName>ppt_x</p:attrName>
                                          <p:attrName>ppt_y</p:attrName>
                                        </p:attrNameLst>
                                      </p:cBhvr>
                                      <p:rCtr x="4727" y="-6111"/>
                                    </p:animMotion>
                                  </p:childTnLst>
                                </p:cTn>
                              </p:par>
                              <p:par>
                                <p:cTn id="102" presetID="42" presetClass="path" presetSubtype="0" accel="50000" decel="50000" fill="hold" grpId="5" nodeType="withEffect">
                                  <p:stCondLst>
                                    <p:cond delay="0"/>
                                  </p:stCondLst>
                                  <p:childTnLst>
                                    <p:animMotion origin="layout" path="M -0.00065 -0.12477 L 0.07838 -0.23078 " pathEditMode="relative" rAng="0" ptsTypes="AA">
                                      <p:cBhvr>
                                        <p:cTn id="103" dur="2000" fill="hold"/>
                                        <p:tgtEl>
                                          <p:spTgt spid="241"/>
                                        </p:tgtEl>
                                        <p:attrNameLst>
                                          <p:attrName>ppt_x</p:attrName>
                                          <p:attrName>ppt_y</p:attrName>
                                        </p:attrNameLst>
                                      </p:cBhvr>
                                      <p:rCtr x="3945" y="-5301"/>
                                    </p:animMotion>
                                  </p:childTnLst>
                                </p:cTn>
                              </p:par>
                              <p:par>
                                <p:cTn id="104" presetID="42" presetClass="path" presetSubtype="0" accel="50000" decel="50000" fill="hold" grpId="3" nodeType="withEffect">
                                  <p:stCondLst>
                                    <p:cond delay="0"/>
                                  </p:stCondLst>
                                  <p:childTnLst>
                                    <p:animMotion origin="layout" path="M -0.01784 -0.10949 L 0.04427 -0.21829 " pathEditMode="relative" rAng="0" ptsTypes="AA">
                                      <p:cBhvr>
                                        <p:cTn id="105" dur="2000" fill="hold"/>
                                        <p:tgtEl>
                                          <p:spTgt spid="242"/>
                                        </p:tgtEl>
                                        <p:attrNameLst>
                                          <p:attrName>ppt_x</p:attrName>
                                          <p:attrName>ppt_y</p:attrName>
                                        </p:attrNameLst>
                                      </p:cBhvr>
                                      <p:rCtr x="3099" y="-5440"/>
                                    </p:animMotion>
                                  </p:childTnLst>
                                </p:cTn>
                              </p:par>
                            </p:childTnLst>
                          </p:cTn>
                        </p:par>
                        <p:par>
                          <p:cTn id="106" fill="hold">
                            <p:stCondLst>
                              <p:cond delay="2000"/>
                            </p:stCondLst>
                            <p:childTnLst>
                              <p:par>
                                <p:cTn id="107" presetID="10" presetClass="exit" presetSubtype="0" fill="hold" grpId="4" nodeType="afterEffect">
                                  <p:stCondLst>
                                    <p:cond delay="0"/>
                                  </p:stCondLst>
                                  <p:childTnLst>
                                    <p:animEffect transition="out" filter="fade">
                                      <p:cBhvr>
                                        <p:cTn id="108" dur="500"/>
                                        <p:tgtEl>
                                          <p:spTgt spid="83"/>
                                        </p:tgtEl>
                                      </p:cBhvr>
                                    </p:animEffect>
                                    <p:set>
                                      <p:cBhvr>
                                        <p:cTn id="109" dur="1" fill="hold">
                                          <p:stCondLst>
                                            <p:cond delay="499"/>
                                          </p:stCondLst>
                                        </p:cTn>
                                        <p:tgtEl>
                                          <p:spTgt spid="83"/>
                                        </p:tgtEl>
                                        <p:attrNameLst>
                                          <p:attrName>style.visibility</p:attrName>
                                        </p:attrNameLst>
                                      </p:cBhvr>
                                      <p:to>
                                        <p:strVal val="hidden"/>
                                      </p:to>
                                    </p:set>
                                  </p:childTnLst>
                                </p:cTn>
                              </p:par>
                              <p:par>
                                <p:cTn id="110" presetID="10" presetClass="exit" presetSubtype="0" fill="hold" grpId="4" nodeType="withEffect">
                                  <p:stCondLst>
                                    <p:cond delay="0"/>
                                  </p:stCondLst>
                                  <p:childTnLst>
                                    <p:animEffect transition="out" filter="fade">
                                      <p:cBhvr>
                                        <p:cTn id="111" dur="500"/>
                                        <p:tgtEl>
                                          <p:spTgt spid="84"/>
                                        </p:tgtEl>
                                      </p:cBhvr>
                                    </p:animEffect>
                                    <p:set>
                                      <p:cBhvr>
                                        <p:cTn id="112" dur="1" fill="hold">
                                          <p:stCondLst>
                                            <p:cond delay="499"/>
                                          </p:stCondLst>
                                        </p:cTn>
                                        <p:tgtEl>
                                          <p:spTgt spid="84"/>
                                        </p:tgtEl>
                                        <p:attrNameLst>
                                          <p:attrName>style.visibility</p:attrName>
                                        </p:attrNameLst>
                                      </p:cBhvr>
                                      <p:to>
                                        <p:strVal val="hidden"/>
                                      </p:to>
                                    </p:set>
                                  </p:childTnLst>
                                </p:cTn>
                              </p:par>
                              <p:par>
                                <p:cTn id="113" presetID="10" presetClass="exit" presetSubtype="0" fill="hold" grpId="4" nodeType="withEffect">
                                  <p:stCondLst>
                                    <p:cond delay="0"/>
                                  </p:stCondLst>
                                  <p:childTnLst>
                                    <p:animEffect transition="out" filter="fade">
                                      <p:cBhvr>
                                        <p:cTn id="114" dur="500"/>
                                        <p:tgtEl>
                                          <p:spTgt spid="85"/>
                                        </p:tgtEl>
                                      </p:cBhvr>
                                    </p:animEffect>
                                    <p:set>
                                      <p:cBhvr>
                                        <p:cTn id="115" dur="1" fill="hold">
                                          <p:stCondLst>
                                            <p:cond delay="499"/>
                                          </p:stCondLst>
                                        </p:cTn>
                                        <p:tgtEl>
                                          <p:spTgt spid="85"/>
                                        </p:tgtEl>
                                        <p:attrNameLst>
                                          <p:attrName>style.visibility</p:attrName>
                                        </p:attrNameLst>
                                      </p:cBhvr>
                                      <p:to>
                                        <p:strVal val="hidden"/>
                                      </p:to>
                                    </p:set>
                                  </p:childTnLst>
                                </p:cTn>
                              </p:par>
                              <p:par>
                                <p:cTn id="116" presetID="10" presetClass="exit" presetSubtype="0" fill="hold" grpId="0" nodeType="withEffect">
                                  <p:stCondLst>
                                    <p:cond delay="0"/>
                                  </p:stCondLst>
                                  <p:childTnLst>
                                    <p:animEffect transition="out" filter="fade">
                                      <p:cBhvr>
                                        <p:cTn id="117" dur="500"/>
                                        <p:tgtEl>
                                          <p:spTgt spid="15"/>
                                        </p:tgtEl>
                                      </p:cBhvr>
                                    </p:animEffect>
                                    <p:set>
                                      <p:cBhvr>
                                        <p:cTn id="118" dur="1" fill="hold">
                                          <p:stCondLst>
                                            <p:cond delay="499"/>
                                          </p:stCondLst>
                                        </p:cTn>
                                        <p:tgtEl>
                                          <p:spTgt spid="15"/>
                                        </p:tgtEl>
                                        <p:attrNameLst>
                                          <p:attrName>style.visibility</p:attrName>
                                        </p:attrNameLst>
                                      </p:cBhvr>
                                      <p:to>
                                        <p:strVal val="hidden"/>
                                      </p:to>
                                    </p:set>
                                  </p:childTnLst>
                                </p:cTn>
                              </p:par>
                              <p:par>
                                <p:cTn id="119" presetID="10" presetClass="exit" presetSubtype="0" fill="hold" grpId="3" nodeType="withEffect">
                                  <p:stCondLst>
                                    <p:cond delay="0"/>
                                  </p:stCondLst>
                                  <p:childTnLst>
                                    <p:animEffect transition="out" filter="fade">
                                      <p:cBhvr>
                                        <p:cTn id="120" dur="500"/>
                                        <p:tgtEl>
                                          <p:spTgt spid="239"/>
                                        </p:tgtEl>
                                      </p:cBhvr>
                                    </p:animEffect>
                                    <p:set>
                                      <p:cBhvr>
                                        <p:cTn id="121" dur="1" fill="hold">
                                          <p:stCondLst>
                                            <p:cond delay="499"/>
                                          </p:stCondLst>
                                        </p:cTn>
                                        <p:tgtEl>
                                          <p:spTgt spid="239"/>
                                        </p:tgtEl>
                                        <p:attrNameLst>
                                          <p:attrName>style.visibility</p:attrName>
                                        </p:attrNameLst>
                                      </p:cBhvr>
                                      <p:to>
                                        <p:strVal val="hidden"/>
                                      </p:to>
                                    </p:set>
                                  </p:childTnLst>
                                </p:cTn>
                              </p:par>
                              <p:par>
                                <p:cTn id="122" presetID="10" presetClass="exit" presetSubtype="0" fill="hold" grpId="3" nodeType="withEffect">
                                  <p:stCondLst>
                                    <p:cond delay="0"/>
                                  </p:stCondLst>
                                  <p:childTnLst>
                                    <p:animEffect transition="out" filter="fade">
                                      <p:cBhvr>
                                        <p:cTn id="123" dur="500"/>
                                        <p:tgtEl>
                                          <p:spTgt spid="240"/>
                                        </p:tgtEl>
                                      </p:cBhvr>
                                    </p:animEffect>
                                    <p:set>
                                      <p:cBhvr>
                                        <p:cTn id="124" dur="1" fill="hold">
                                          <p:stCondLst>
                                            <p:cond delay="499"/>
                                          </p:stCondLst>
                                        </p:cTn>
                                        <p:tgtEl>
                                          <p:spTgt spid="240"/>
                                        </p:tgtEl>
                                        <p:attrNameLst>
                                          <p:attrName>style.visibility</p:attrName>
                                        </p:attrNameLst>
                                      </p:cBhvr>
                                      <p:to>
                                        <p:strVal val="hidden"/>
                                      </p:to>
                                    </p:set>
                                  </p:childTnLst>
                                </p:cTn>
                              </p:par>
                              <p:par>
                                <p:cTn id="125" presetID="10" presetClass="exit" presetSubtype="0" fill="hold" grpId="3" nodeType="withEffect">
                                  <p:stCondLst>
                                    <p:cond delay="0"/>
                                  </p:stCondLst>
                                  <p:childTnLst>
                                    <p:animEffect transition="out" filter="fade">
                                      <p:cBhvr>
                                        <p:cTn id="126" dur="500"/>
                                        <p:tgtEl>
                                          <p:spTgt spid="241"/>
                                        </p:tgtEl>
                                      </p:cBhvr>
                                    </p:animEffect>
                                    <p:set>
                                      <p:cBhvr>
                                        <p:cTn id="127" dur="1" fill="hold">
                                          <p:stCondLst>
                                            <p:cond delay="499"/>
                                          </p:stCondLst>
                                        </p:cTn>
                                        <p:tgtEl>
                                          <p:spTgt spid="241"/>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242"/>
                                        </p:tgtEl>
                                      </p:cBhvr>
                                    </p:animEffect>
                                    <p:set>
                                      <p:cBhvr>
                                        <p:cTn id="130" dur="1" fill="hold">
                                          <p:stCondLst>
                                            <p:cond delay="499"/>
                                          </p:stCondLst>
                                        </p:cTn>
                                        <p:tgtEl>
                                          <p:spTgt spid="2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83" grpId="0" animBg="1"/>
      <p:bldP spid="83" grpId="1" animBg="1"/>
      <p:bldP spid="83" grpId="2" animBg="1"/>
      <p:bldP spid="83" grpId="4" animBg="1"/>
      <p:bldP spid="84" grpId="0" animBg="1"/>
      <p:bldP spid="84" grpId="1" animBg="1"/>
      <p:bldP spid="84" grpId="2" animBg="1"/>
      <p:bldP spid="84" grpId="4" animBg="1"/>
      <p:bldP spid="85" grpId="0" animBg="1"/>
      <p:bldP spid="85" grpId="1" animBg="1"/>
      <p:bldP spid="85" grpId="2" animBg="1"/>
      <p:bldP spid="85" grpId="4" animBg="1"/>
      <p:bldP spid="15" grpId="0" animBg="1"/>
      <p:bldP spid="15" grpId="1" animBg="1"/>
      <p:bldP spid="15" grpId="2" animBg="1"/>
      <p:bldP spid="15" grpId="3" animBg="1"/>
      <p:bldP spid="239" grpId="0" animBg="1"/>
      <p:bldP spid="239" grpId="3" animBg="1"/>
      <p:bldP spid="239" grpId="4" animBg="1"/>
      <p:bldP spid="239" grpId="5" animBg="1"/>
      <p:bldP spid="240" grpId="0" animBg="1"/>
      <p:bldP spid="240" grpId="3" animBg="1"/>
      <p:bldP spid="240" grpId="4" animBg="1"/>
      <p:bldP spid="240" grpId="5" animBg="1"/>
      <p:bldP spid="241" grpId="0" animBg="1"/>
      <p:bldP spid="241" grpId="3" animBg="1"/>
      <p:bldP spid="241" grpId="4" animBg="1"/>
      <p:bldP spid="241" grpId="5" animBg="1"/>
      <p:bldP spid="242" grpId="0"/>
      <p:bldP spid="242" grpId="1"/>
      <p:bldP spid="242" grpId="2"/>
      <p:bldP spid="242"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Goals</a:t>
            </a:r>
          </a:p>
        </p:txBody>
      </p:sp>
      <p:sp>
        <p:nvSpPr>
          <p:cNvPr id="8" name="Content Placeholder 7"/>
          <p:cNvSpPr>
            <a:spLocks noGrp="1"/>
          </p:cNvSpPr>
          <p:nvPr>
            <p:ph idx="1"/>
          </p:nvPr>
        </p:nvSpPr>
        <p:spPr/>
        <p:txBody>
          <a:bodyPr/>
          <a:lstStyle/>
          <a:p>
            <a:pPr>
              <a:lnSpc>
                <a:spcPct val="150000"/>
              </a:lnSpc>
            </a:pPr>
            <a:r>
              <a:rPr lang="en-US" dirty="0">
                <a:solidFill>
                  <a:schemeClr val="tx1"/>
                </a:solidFill>
              </a:rPr>
              <a:t>Motivating Discussions</a:t>
            </a:r>
          </a:p>
          <a:p>
            <a:pPr>
              <a:lnSpc>
                <a:spcPct val="150000"/>
              </a:lnSpc>
            </a:pPr>
            <a:r>
              <a:rPr lang="en-US" dirty="0"/>
              <a:t>Traffic Manager Architectural Model Overview</a:t>
            </a:r>
          </a:p>
          <a:p>
            <a:pPr>
              <a:lnSpc>
                <a:spcPct val="150000"/>
              </a:lnSpc>
            </a:pPr>
            <a:r>
              <a:rPr lang="en-US" dirty="0">
                <a:solidFill>
                  <a:schemeClr val="tx1"/>
                </a:solidFill>
              </a:rPr>
              <a:t>Putative P4 Extensions</a:t>
            </a:r>
          </a:p>
          <a:p>
            <a:pPr>
              <a:lnSpc>
                <a:spcPct val="150000"/>
              </a:lnSpc>
            </a:pPr>
            <a:r>
              <a:rPr lang="en-US" dirty="0">
                <a:solidFill>
                  <a:schemeClr val="tx1"/>
                </a:solidFill>
              </a:rPr>
              <a:t>Moving Forward Discussions</a:t>
            </a:r>
          </a:p>
        </p:txBody>
      </p:sp>
      <p:sp>
        <p:nvSpPr>
          <p:cNvPr id="4" name="Slide Number Placeholder 3"/>
          <p:cNvSpPr>
            <a:spLocks noGrp="1"/>
          </p:cNvSpPr>
          <p:nvPr>
            <p:ph type="sldNum" sz="quarter" idx="10"/>
          </p:nvPr>
        </p:nvSpPr>
        <p:spPr/>
        <p:txBody>
          <a:bodyPr/>
          <a:lstStyle/>
          <a:p>
            <a:r>
              <a:rPr lang="en-US" dirty="0"/>
              <a:t>&gt;&gt; </a:t>
            </a:r>
            <a:fld id="{626C978B-826E-438C-909A-E9C381D3FF04}" type="slidenum">
              <a:rPr lang="en-US" smtClean="0"/>
              <a:pPr/>
              <a:t>2</a:t>
            </a:fld>
            <a:endParaRPr lang="en-US" dirty="0"/>
          </a:p>
        </p:txBody>
      </p:sp>
    </p:spTree>
    <p:extLst>
      <p:ext uri="{BB962C8B-B14F-4D97-AF65-F5344CB8AC3E}">
        <p14:creationId xmlns:p14="http://schemas.microsoft.com/office/powerpoint/2010/main" val="2468960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xmlns="" id="{AEDD1776-6CCB-4FC7-8819-BCDF421120C5}"/>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xmlns="" id="{AF71B960-9FE1-4784-B418-96A8C68AE977}"/>
              </a:ext>
            </a:extLst>
          </p:cNvPr>
          <p:cNvSpPr/>
          <p:nvPr/>
        </p:nvSpPr>
        <p:spPr>
          <a:xfrm>
            <a:off x="6738260" y="6076325"/>
            <a:ext cx="517341"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p3</a:t>
            </a:r>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Enqueue Packet 2 (continued)</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20</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3" name="Group 202">
            <a:extLst>
              <a:ext uri="{FF2B5EF4-FFF2-40B4-BE49-F238E27FC236}">
                <a16:creationId xmlns:a16="http://schemas.microsoft.com/office/drawing/2014/main" xmlns="" id="{E538B62D-6B64-4B64-B201-D1A08826A703}"/>
              </a:ext>
            </a:extLst>
          </p:cNvPr>
          <p:cNvGrpSpPr/>
          <p:nvPr/>
        </p:nvGrpSpPr>
        <p:grpSpPr>
          <a:xfrm>
            <a:off x="11187204" y="2251473"/>
            <a:ext cx="474810" cy="422856"/>
            <a:chOff x="3556735" y="2255034"/>
            <a:chExt cx="474810" cy="422856"/>
          </a:xfrm>
        </p:grpSpPr>
        <p:sp>
          <p:nvSpPr>
            <p:cNvPr id="204" name="TextBox 203">
              <a:extLst>
                <a:ext uri="{FF2B5EF4-FFF2-40B4-BE49-F238E27FC236}">
                  <a16:creationId xmlns:a16="http://schemas.microsoft.com/office/drawing/2014/main" xmlns="" id="{472B3173-8B35-4860-B510-599EFA1B4FDC}"/>
                </a:ext>
              </a:extLst>
            </p:cNvPr>
            <p:cNvSpPr txBox="1"/>
            <p:nvPr/>
          </p:nvSpPr>
          <p:spPr>
            <a:xfrm>
              <a:off x="3556735" y="2400891"/>
              <a:ext cx="474810" cy="276999"/>
            </a:xfrm>
            <a:prstGeom prst="rect">
              <a:avLst/>
            </a:prstGeom>
            <a:noFill/>
          </p:spPr>
          <p:txBody>
            <a:bodyPr wrap="none" rtlCol="0">
              <a:spAutoFit/>
            </a:bodyPr>
            <a:lstStyle/>
            <a:p>
              <a:r>
                <a:rPr lang="en-US" sz="1200" b="1" dirty="0"/>
                <a:t>&amp;p3</a:t>
              </a:r>
            </a:p>
          </p:txBody>
        </p:sp>
        <p:sp>
          <p:nvSpPr>
            <p:cNvPr id="205" name="TextBox 204">
              <a:extLst>
                <a:ext uri="{FF2B5EF4-FFF2-40B4-BE49-F238E27FC236}">
                  <a16:creationId xmlns:a16="http://schemas.microsoft.com/office/drawing/2014/main" xmlns="" id="{5B5C08DD-B7EF-49C9-93B5-15F31D16A8AB}"/>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209" name="Group 208">
            <a:extLst>
              <a:ext uri="{FF2B5EF4-FFF2-40B4-BE49-F238E27FC236}">
                <a16:creationId xmlns:a16="http://schemas.microsoft.com/office/drawing/2014/main" xmlns="" id="{D24A4DA9-FE0B-43CF-B9F6-7669B7D97F82}"/>
              </a:ext>
            </a:extLst>
          </p:cNvPr>
          <p:cNvGrpSpPr/>
          <p:nvPr/>
        </p:nvGrpSpPr>
        <p:grpSpPr>
          <a:xfrm>
            <a:off x="10856335" y="2242147"/>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xmlns="" id="{003AC07A-5EB7-4795-A6AC-2C2D4A0B81BD}"/>
              </a:ext>
            </a:extLst>
          </p:cNvPr>
          <p:cNvGrpSpPr/>
          <p:nvPr/>
        </p:nvGrpSpPr>
        <p:grpSpPr>
          <a:xfrm>
            <a:off x="7498983" y="2205837"/>
            <a:ext cx="320922" cy="588169"/>
            <a:chOff x="7959564" y="2236105"/>
            <a:chExt cx="320922" cy="588169"/>
          </a:xfrm>
        </p:grpSpPr>
        <p:sp>
          <p:nvSpPr>
            <p:cNvPr id="148" name="TextBox 147">
              <a:extLst>
                <a:ext uri="{FF2B5EF4-FFF2-40B4-BE49-F238E27FC236}">
                  <a16:creationId xmlns:a16="http://schemas.microsoft.com/office/drawing/2014/main" xmlns="" id="{CF7ABA79-AB58-4493-A6BE-32FE5799B269}"/>
                </a:ext>
              </a:extLst>
            </p:cNvPr>
            <p:cNvSpPr txBox="1"/>
            <p:nvPr/>
          </p:nvSpPr>
          <p:spPr>
            <a:xfrm>
              <a:off x="7959564" y="2236105"/>
              <a:ext cx="320922" cy="276999"/>
            </a:xfrm>
            <a:prstGeom prst="rect">
              <a:avLst/>
            </a:prstGeom>
            <a:noFill/>
          </p:spPr>
          <p:txBody>
            <a:bodyPr wrap="none" rtlCol="0">
              <a:spAutoFit/>
            </a:bodyPr>
            <a:lstStyle/>
            <a:p>
              <a:r>
                <a:rPr lang="en-US" sz="1200" b="1" dirty="0"/>
                <a:t>t4</a:t>
              </a:r>
            </a:p>
          </p:txBody>
        </p:sp>
        <p:sp>
          <p:nvSpPr>
            <p:cNvPr id="149" name="Rectangle 148">
              <a:extLst>
                <a:ext uri="{FF2B5EF4-FFF2-40B4-BE49-F238E27FC236}">
                  <a16:creationId xmlns:a16="http://schemas.microsoft.com/office/drawing/2014/main" xmlns="" id="{03990F6E-7182-4021-B62B-4D184EDCED57}"/>
                </a:ext>
              </a:extLst>
            </p:cNvPr>
            <p:cNvSpPr/>
            <p:nvPr/>
          </p:nvSpPr>
          <p:spPr>
            <a:xfrm rot="16200000">
              <a:off x="8079034" y="2484698"/>
              <a:ext cx="91387" cy="11125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9">
              <a:extLst>
                <a:ext uri="{FF2B5EF4-FFF2-40B4-BE49-F238E27FC236}">
                  <a16:creationId xmlns:a16="http://schemas.microsoft.com/office/drawing/2014/main" xmlns="" id="{1297BC0D-9AD6-4B8B-9507-E27D4F6633F1}"/>
                </a:ext>
              </a:extLst>
            </p:cNvPr>
            <p:cNvSpPr/>
            <p:nvPr/>
          </p:nvSpPr>
          <p:spPr>
            <a:xfrm rot="16200000">
              <a:off x="8075117" y="2603826"/>
              <a:ext cx="91387" cy="11125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xmlns="" id="{E677CFA4-7F97-4556-B112-D111600C8214}"/>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xmlns="" id="{147A5A02-D286-4E7C-93FC-8E16AB34BEA9}"/>
              </a:ext>
            </a:extLst>
          </p:cNvPr>
          <p:cNvGrpSpPr/>
          <p:nvPr/>
        </p:nvGrpSpPr>
        <p:grpSpPr>
          <a:xfrm>
            <a:off x="7265453" y="2194560"/>
            <a:ext cx="320922" cy="588169"/>
            <a:chOff x="7959564" y="2236105"/>
            <a:chExt cx="320922" cy="588169"/>
          </a:xfrm>
        </p:grpSpPr>
        <p:sp>
          <p:nvSpPr>
            <p:cNvPr id="154" name="TextBox 153">
              <a:extLst>
                <a:ext uri="{FF2B5EF4-FFF2-40B4-BE49-F238E27FC236}">
                  <a16:creationId xmlns:a16="http://schemas.microsoft.com/office/drawing/2014/main" xmlns="" id="{4992DB66-542B-40F9-8C52-3DB69F8D0792}"/>
                </a:ext>
              </a:extLst>
            </p:cNvPr>
            <p:cNvSpPr txBox="1"/>
            <p:nvPr/>
          </p:nvSpPr>
          <p:spPr>
            <a:xfrm>
              <a:off x="7959564" y="2236105"/>
              <a:ext cx="320922" cy="276999"/>
            </a:xfrm>
            <a:prstGeom prst="rect">
              <a:avLst/>
            </a:prstGeom>
            <a:noFill/>
          </p:spPr>
          <p:txBody>
            <a:bodyPr wrap="none" rtlCol="0">
              <a:spAutoFit/>
            </a:bodyPr>
            <a:lstStyle/>
            <a:p>
              <a:r>
                <a:rPr lang="en-US" sz="1200" b="1" dirty="0"/>
                <a:t>t7</a:t>
              </a:r>
            </a:p>
          </p:txBody>
        </p:sp>
        <p:sp>
          <p:nvSpPr>
            <p:cNvPr id="155" name="Rectangle 154">
              <a:extLst>
                <a:ext uri="{FF2B5EF4-FFF2-40B4-BE49-F238E27FC236}">
                  <a16:creationId xmlns:a16="http://schemas.microsoft.com/office/drawing/2014/main" xmlns="" id="{BD6E8505-E727-497C-9157-C10A4DCF4A6A}"/>
                </a:ext>
              </a:extLst>
            </p:cNvPr>
            <p:cNvSpPr/>
            <p:nvPr/>
          </p:nvSpPr>
          <p:spPr>
            <a:xfrm rot="16200000">
              <a:off x="8079034" y="2484698"/>
              <a:ext cx="91387" cy="11125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xmlns="" id="{44D1C443-BD58-48D3-B5F3-6A33BE42C4E2}"/>
                </a:ext>
              </a:extLst>
            </p:cNvPr>
            <p:cNvSpPr/>
            <p:nvPr/>
          </p:nvSpPr>
          <p:spPr>
            <a:xfrm rot="16200000">
              <a:off x="8078205" y="2604348"/>
              <a:ext cx="91387" cy="111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xmlns="" id="{F9EEBEF6-14CA-45CC-9C59-7CB4A8F30968}"/>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xmlns="" id="{823C8859-47C9-465B-9B94-C5FABD988609}"/>
              </a:ext>
            </a:extLst>
          </p:cNvPr>
          <p:cNvGrpSpPr/>
          <p:nvPr/>
        </p:nvGrpSpPr>
        <p:grpSpPr>
          <a:xfrm>
            <a:off x="7339868" y="316118"/>
            <a:ext cx="279244" cy="438758"/>
            <a:chOff x="3652147" y="2255034"/>
            <a:chExt cx="279244" cy="438758"/>
          </a:xfrm>
        </p:grpSpPr>
        <p:sp>
          <p:nvSpPr>
            <p:cNvPr id="161" name="TextBox 160">
              <a:extLst>
                <a:ext uri="{FF2B5EF4-FFF2-40B4-BE49-F238E27FC236}">
                  <a16:creationId xmlns:a16="http://schemas.microsoft.com/office/drawing/2014/main" xmlns="" id="{43E6E382-7D59-4521-BAD7-74720DB20EB2}"/>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162" name="TextBox 161">
              <a:extLst>
                <a:ext uri="{FF2B5EF4-FFF2-40B4-BE49-F238E27FC236}">
                  <a16:creationId xmlns:a16="http://schemas.microsoft.com/office/drawing/2014/main" xmlns="" id="{7527D48D-59AF-43C1-9AAF-41FCCC172FF7}"/>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sp>
        <p:nvSpPr>
          <p:cNvPr id="163" name="Rectangle 162">
            <a:extLst>
              <a:ext uri="{FF2B5EF4-FFF2-40B4-BE49-F238E27FC236}">
                <a16:creationId xmlns:a16="http://schemas.microsoft.com/office/drawing/2014/main" xmlns="" id="{83C4840A-8CF1-42CC-9CA9-C7F33AE0A96B}"/>
              </a:ext>
            </a:extLst>
          </p:cNvPr>
          <p:cNvSpPr/>
          <p:nvPr/>
        </p:nvSpPr>
        <p:spPr>
          <a:xfrm rot="16200000">
            <a:off x="7711071" y="3184649"/>
            <a:ext cx="160221" cy="1447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a:extLst>
              <a:ext uri="{FF2B5EF4-FFF2-40B4-BE49-F238E27FC236}">
                <a16:creationId xmlns:a16="http://schemas.microsoft.com/office/drawing/2014/main" xmlns="" id="{CC3CCD4C-F564-4505-84FD-D354D9B40155}"/>
              </a:ext>
            </a:extLst>
          </p:cNvPr>
          <p:cNvSpPr/>
          <p:nvPr/>
        </p:nvSpPr>
        <p:spPr>
          <a:xfrm rot="16200000">
            <a:off x="7711070" y="3351148"/>
            <a:ext cx="160221" cy="1447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xmlns="" id="{333BAF2F-7FB9-400D-AD42-CB6AC0F94C1E}"/>
              </a:ext>
            </a:extLst>
          </p:cNvPr>
          <p:cNvSpPr/>
          <p:nvPr/>
        </p:nvSpPr>
        <p:spPr>
          <a:xfrm rot="16200000">
            <a:off x="7705958" y="3532961"/>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xmlns="" id="{81F7BBC8-DCF9-4E99-9E02-54568B4DD9F6}"/>
              </a:ext>
            </a:extLst>
          </p:cNvPr>
          <p:cNvSpPr txBox="1"/>
          <p:nvPr/>
        </p:nvSpPr>
        <p:spPr>
          <a:xfrm>
            <a:off x="7864606" y="3186409"/>
            <a:ext cx="295274" cy="276999"/>
          </a:xfrm>
          <a:prstGeom prst="rect">
            <a:avLst/>
          </a:prstGeom>
          <a:noFill/>
        </p:spPr>
        <p:txBody>
          <a:bodyPr wrap="none" rtlCol="0">
            <a:spAutoFit/>
          </a:bodyPr>
          <a:lstStyle/>
          <a:p>
            <a:r>
              <a:rPr lang="en-US" sz="1200" b="1" dirty="0">
                <a:solidFill>
                  <a:srgbClr val="C00000"/>
                </a:solidFill>
              </a:rPr>
              <a:t>R</a:t>
            </a:r>
          </a:p>
        </p:txBody>
      </p:sp>
      <p:grpSp>
        <p:nvGrpSpPr>
          <p:cNvPr id="167" name="Group 166">
            <a:extLst>
              <a:ext uri="{FF2B5EF4-FFF2-40B4-BE49-F238E27FC236}">
                <a16:creationId xmlns:a16="http://schemas.microsoft.com/office/drawing/2014/main" xmlns="" id="{A36B1601-4DCE-40A9-972A-64B0480AE34E}"/>
              </a:ext>
            </a:extLst>
          </p:cNvPr>
          <p:cNvGrpSpPr/>
          <p:nvPr/>
        </p:nvGrpSpPr>
        <p:grpSpPr>
          <a:xfrm>
            <a:off x="6050423" y="914824"/>
            <a:ext cx="295274" cy="438758"/>
            <a:chOff x="3652147" y="2255034"/>
            <a:chExt cx="295274" cy="438758"/>
          </a:xfrm>
        </p:grpSpPr>
        <p:sp>
          <p:nvSpPr>
            <p:cNvPr id="168" name="TextBox 167">
              <a:extLst>
                <a:ext uri="{FF2B5EF4-FFF2-40B4-BE49-F238E27FC236}">
                  <a16:creationId xmlns:a16="http://schemas.microsoft.com/office/drawing/2014/main" xmlns="" id="{3925F9B5-1932-4ADA-86BA-892ECE2BF556}"/>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169" name="TextBox 168">
              <a:extLst>
                <a:ext uri="{FF2B5EF4-FFF2-40B4-BE49-F238E27FC236}">
                  <a16:creationId xmlns:a16="http://schemas.microsoft.com/office/drawing/2014/main" xmlns="" id="{BCAEA462-EC21-423E-8255-934841D82488}"/>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cxnSp>
        <p:nvCxnSpPr>
          <p:cNvPr id="170" name="Straight Arrow Connector 169">
            <a:extLst>
              <a:ext uri="{FF2B5EF4-FFF2-40B4-BE49-F238E27FC236}">
                <a16:creationId xmlns:a16="http://schemas.microsoft.com/office/drawing/2014/main" xmlns="" id="{C2793AB2-E33B-4C08-84F9-0A35AD04C740}"/>
              </a:ext>
            </a:extLst>
          </p:cNvPr>
          <p:cNvCxnSpPr>
            <a:cxnSpLocks/>
          </p:cNvCxnSpPr>
          <p:nvPr/>
        </p:nvCxnSpPr>
        <p:spPr>
          <a:xfrm flipV="1">
            <a:off x="6364561" y="749968"/>
            <a:ext cx="1152309" cy="2682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xmlns="" id="{80CDBAC4-113F-4D4C-A317-A9E000740289}"/>
              </a:ext>
            </a:extLst>
          </p:cNvPr>
          <p:cNvCxnSpPr>
            <a:cxnSpLocks/>
          </p:cNvCxnSpPr>
          <p:nvPr/>
        </p:nvCxnSpPr>
        <p:spPr>
          <a:xfrm>
            <a:off x="10344877" y="977165"/>
            <a:ext cx="0" cy="492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2" name="Group 171">
            <a:extLst>
              <a:ext uri="{FF2B5EF4-FFF2-40B4-BE49-F238E27FC236}">
                <a16:creationId xmlns:a16="http://schemas.microsoft.com/office/drawing/2014/main" xmlns="" id="{2469CAE3-955E-4B24-9334-2F2AFCEDB81B}"/>
              </a:ext>
            </a:extLst>
          </p:cNvPr>
          <p:cNvGrpSpPr/>
          <p:nvPr/>
        </p:nvGrpSpPr>
        <p:grpSpPr>
          <a:xfrm>
            <a:off x="9481010" y="210313"/>
            <a:ext cx="1683768" cy="1532365"/>
            <a:chOff x="9481010" y="210313"/>
            <a:chExt cx="1683768" cy="1532365"/>
          </a:xfrm>
        </p:grpSpPr>
        <p:grpSp>
          <p:nvGrpSpPr>
            <p:cNvPr id="176" name="Group 175">
              <a:extLst>
                <a:ext uri="{FF2B5EF4-FFF2-40B4-BE49-F238E27FC236}">
                  <a16:creationId xmlns:a16="http://schemas.microsoft.com/office/drawing/2014/main" xmlns="" id="{713A9D7B-B532-4AC7-A83C-BC76F7A444C8}"/>
                </a:ext>
              </a:extLst>
            </p:cNvPr>
            <p:cNvGrpSpPr/>
            <p:nvPr/>
          </p:nvGrpSpPr>
          <p:grpSpPr>
            <a:xfrm>
              <a:off x="9532767" y="210313"/>
              <a:ext cx="1568698" cy="1523714"/>
              <a:chOff x="6889708" y="2963328"/>
              <a:chExt cx="726321" cy="762229"/>
            </a:xfrm>
          </p:grpSpPr>
          <p:sp>
            <p:nvSpPr>
              <p:cNvPr id="215" name="Oval 214">
                <a:extLst>
                  <a:ext uri="{FF2B5EF4-FFF2-40B4-BE49-F238E27FC236}">
                    <a16:creationId xmlns:a16="http://schemas.microsoft.com/office/drawing/2014/main" xmlns="" id="{95B273E2-74C4-4D4B-903F-AAF7476698E3}"/>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a:extLst>
                  <a:ext uri="{FF2B5EF4-FFF2-40B4-BE49-F238E27FC236}">
                    <a16:creationId xmlns:a16="http://schemas.microsoft.com/office/drawing/2014/main" xmlns="" id="{43D32099-FCA1-4B87-B2E6-1CD6AD31311A}"/>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200" name="TextBox 199">
              <a:extLst>
                <a:ext uri="{FF2B5EF4-FFF2-40B4-BE49-F238E27FC236}">
                  <a16:creationId xmlns:a16="http://schemas.microsoft.com/office/drawing/2014/main" xmlns="" id="{DA1BCBF5-73B8-40B3-BB4C-F90A88DBBECF}"/>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201" name="TextBox 200">
              <a:extLst>
                <a:ext uri="{FF2B5EF4-FFF2-40B4-BE49-F238E27FC236}">
                  <a16:creationId xmlns:a16="http://schemas.microsoft.com/office/drawing/2014/main" xmlns="" id="{F352D1B3-F859-4824-9D83-F09F74EEBCDA}"/>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202" name="TextBox 201">
              <a:extLst>
                <a:ext uri="{FF2B5EF4-FFF2-40B4-BE49-F238E27FC236}">
                  <a16:creationId xmlns:a16="http://schemas.microsoft.com/office/drawing/2014/main" xmlns="" id="{860CAA42-A10D-4673-9619-B207DD680B86}"/>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208" name="TextBox 207">
              <a:extLst>
                <a:ext uri="{FF2B5EF4-FFF2-40B4-BE49-F238E27FC236}">
                  <a16:creationId xmlns:a16="http://schemas.microsoft.com/office/drawing/2014/main" xmlns="" id="{1BAF392D-3B6B-4841-86AB-DCD82B9E78D1}"/>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212" name="TextBox 211">
              <a:extLst>
                <a:ext uri="{FF2B5EF4-FFF2-40B4-BE49-F238E27FC236}">
                  <a16:creationId xmlns:a16="http://schemas.microsoft.com/office/drawing/2014/main" xmlns="" id="{2A1C72DB-C763-40B6-96B5-2C04B7779C78}"/>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213" name="TextBox 212">
              <a:extLst>
                <a:ext uri="{FF2B5EF4-FFF2-40B4-BE49-F238E27FC236}">
                  <a16:creationId xmlns:a16="http://schemas.microsoft.com/office/drawing/2014/main" xmlns="" id="{168E948B-6022-4CC3-98F7-A6E7DBAFCA89}"/>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214" name="TextBox 213">
              <a:extLst>
                <a:ext uri="{FF2B5EF4-FFF2-40B4-BE49-F238E27FC236}">
                  <a16:creationId xmlns:a16="http://schemas.microsoft.com/office/drawing/2014/main" xmlns="" id="{27DC5160-8887-4D80-A22F-A84A03E462D3}"/>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18" name="Rectangle 117">
            <a:extLst>
              <a:ext uri="{FF2B5EF4-FFF2-40B4-BE49-F238E27FC236}">
                <a16:creationId xmlns:a16="http://schemas.microsoft.com/office/drawing/2014/main" xmlns="" id="{D6BC0493-47E6-4790-A1E6-B9E90E473D21}"/>
              </a:ext>
            </a:extLst>
          </p:cNvPr>
          <p:cNvSpPr/>
          <p:nvPr/>
        </p:nvSpPr>
        <p:spPr>
          <a:xfrm>
            <a:off x="8811754" y="2194560"/>
            <a:ext cx="327394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9" name="Cloud 118">
            <a:extLst>
              <a:ext uri="{FF2B5EF4-FFF2-40B4-BE49-F238E27FC236}">
                <a16:creationId xmlns:a16="http://schemas.microsoft.com/office/drawing/2014/main" xmlns="" id="{DAF5F9EA-A680-4E13-B810-3379E3CE5541}"/>
              </a:ext>
            </a:extLst>
          </p:cNvPr>
          <p:cNvSpPr/>
          <p:nvPr/>
        </p:nvSpPr>
        <p:spPr>
          <a:xfrm>
            <a:off x="885856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20" name="Group 119">
            <a:extLst>
              <a:ext uri="{FF2B5EF4-FFF2-40B4-BE49-F238E27FC236}">
                <a16:creationId xmlns:a16="http://schemas.microsoft.com/office/drawing/2014/main" xmlns="" id="{0822099E-0819-495D-B4D3-B4F9FAB35E9B}"/>
              </a:ext>
            </a:extLst>
          </p:cNvPr>
          <p:cNvGrpSpPr/>
          <p:nvPr/>
        </p:nvGrpSpPr>
        <p:grpSpPr>
          <a:xfrm>
            <a:off x="9154884" y="2286704"/>
            <a:ext cx="2415711" cy="391186"/>
            <a:chOff x="2720488" y="1367117"/>
            <a:chExt cx="1855247" cy="502023"/>
          </a:xfrm>
        </p:grpSpPr>
        <p:sp>
          <p:nvSpPr>
            <p:cNvPr id="122" name="Rectangle 121">
              <a:extLst>
                <a:ext uri="{FF2B5EF4-FFF2-40B4-BE49-F238E27FC236}">
                  <a16:creationId xmlns:a16="http://schemas.microsoft.com/office/drawing/2014/main" xmlns="" id="{FB80519D-412C-47BC-806B-9239D3AC758B}"/>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3" name="Rectangle 122">
              <a:extLst>
                <a:ext uri="{FF2B5EF4-FFF2-40B4-BE49-F238E27FC236}">
                  <a16:creationId xmlns:a16="http://schemas.microsoft.com/office/drawing/2014/main" xmlns="" id="{91A16D2D-9DA5-4321-8977-E7C60655D5D8}"/>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4" name="Rectangle 123">
              <a:extLst>
                <a:ext uri="{FF2B5EF4-FFF2-40B4-BE49-F238E27FC236}">
                  <a16:creationId xmlns:a16="http://schemas.microsoft.com/office/drawing/2014/main" xmlns="" id="{677803A7-E9E0-494D-95C7-689772B03238}"/>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5" name="Rectangle 124">
              <a:extLst>
                <a:ext uri="{FF2B5EF4-FFF2-40B4-BE49-F238E27FC236}">
                  <a16:creationId xmlns:a16="http://schemas.microsoft.com/office/drawing/2014/main" xmlns="" id="{DB38309B-5153-4A7C-BE37-F25987EA658B}"/>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2" name="Rectangle 151">
              <a:extLst>
                <a:ext uri="{FF2B5EF4-FFF2-40B4-BE49-F238E27FC236}">
                  <a16:creationId xmlns:a16="http://schemas.microsoft.com/office/drawing/2014/main" xmlns="" id="{C682D032-C84A-4FAD-B7B3-5AF480648404}"/>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58" name="Straight Connector 157">
              <a:extLst>
                <a:ext uri="{FF2B5EF4-FFF2-40B4-BE49-F238E27FC236}">
                  <a16:creationId xmlns:a16="http://schemas.microsoft.com/office/drawing/2014/main" xmlns="" id="{D9AA0999-1619-4CFD-9EAA-AAAA123CFFE6}"/>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59" name="Straight Connector 158">
              <a:extLst>
                <a:ext uri="{FF2B5EF4-FFF2-40B4-BE49-F238E27FC236}">
                  <a16:creationId xmlns:a16="http://schemas.microsoft.com/office/drawing/2014/main" xmlns="" id="{DAF22F9D-E190-4609-83BE-D51754C8139C}"/>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73" name="Cloud 172">
            <a:extLst>
              <a:ext uri="{FF2B5EF4-FFF2-40B4-BE49-F238E27FC236}">
                <a16:creationId xmlns:a16="http://schemas.microsoft.com/office/drawing/2014/main" xmlns="" id="{382D4EE8-2864-4EA5-98D7-E8FC44DFD776}"/>
              </a:ext>
            </a:extLst>
          </p:cNvPr>
          <p:cNvSpPr/>
          <p:nvPr/>
        </p:nvSpPr>
        <p:spPr>
          <a:xfrm>
            <a:off x="1058825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74" name="Rectangle 173">
            <a:extLst>
              <a:ext uri="{FF2B5EF4-FFF2-40B4-BE49-F238E27FC236}">
                <a16:creationId xmlns:a16="http://schemas.microsoft.com/office/drawing/2014/main" xmlns="" id="{60C4599F-E3AC-4907-9DC4-E17822E5E14F}"/>
              </a:ext>
            </a:extLst>
          </p:cNvPr>
          <p:cNvSpPr/>
          <p:nvPr/>
        </p:nvSpPr>
        <p:spPr>
          <a:xfrm>
            <a:off x="1039946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5" name="TextBox 174">
            <a:extLst>
              <a:ext uri="{FF2B5EF4-FFF2-40B4-BE49-F238E27FC236}">
                <a16:creationId xmlns:a16="http://schemas.microsoft.com/office/drawing/2014/main" xmlns="" id="{474CAB1D-A375-4FDB-9A6B-F91090FAC3C7}"/>
              </a:ext>
            </a:extLst>
          </p:cNvPr>
          <p:cNvSpPr txBox="1"/>
          <p:nvPr/>
        </p:nvSpPr>
        <p:spPr>
          <a:xfrm>
            <a:off x="915488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77" name="TextBox 176">
            <a:extLst>
              <a:ext uri="{FF2B5EF4-FFF2-40B4-BE49-F238E27FC236}">
                <a16:creationId xmlns:a16="http://schemas.microsoft.com/office/drawing/2014/main" xmlns="" id="{3F08C294-113E-4A56-8DB8-5812C2A1B91B}"/>
              </a:ext>
            </a:extLst>
          </p:cNvPr>
          <p:cNvSpPr txBox="1"/>
          <p:nvPr/>
        </p:nvSpPr>
        <p:spPr>
          <a:xfrm>
            <a:off x="10807728" y="28862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180" name="Group 179">
            <a:extLst>
              <a:ext uri="{FF2B5EF4-FFF2-40B4-BE49-F238E27FC236}">
                <a16:creationId xmlns:a16="http://schemas.microsoft.com/office/drawing/2014/main" xmlns="" id="{443A1BF5-30B5-4E4E-BA4E-05E9B7B9DEEC}"/>
              </a:ext>
            </a:extLst>
          </p:cNvPr>
          <p:cNvGrpSpPr/>
          <p:nvPr/>
        </p:nvGrpSpPr>
        <p:grpSpPr>
          <a:xfrm>
            <a:off x="5929082" y="2234661"/>
            <a:ext cx="1852661" cy="594744"/>
            <a:chOff x="2720488" y="1367117"/>
            <a:chExt cx="1855247" cy="502023"/>
          </a:xfrm>
        </p:grpSpPr>
        <p:sp>
          <p:nvSpPr>
            <p:cNvPr id="181" name="Rectangle 180">
              <a:extLst>
                <a:ext uri="{FF2B5EF4-FFF2-40B4-BE49-F238E27FC236}">
                  <a16:creationId xmlns:a16="http://schemas.microsoft.com/office/drawing/2014/main" xmlns="" id="{37D3878C-A0E2-4484-935F-F725F917EA28}"/>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2" name="Rectangle 181">
              <a:extLst>
                <a:ext uri="{FF2B5EF4-FFF2-40B4-BE49-F238E27FC236}">
                  <a16:creationId xmlns:a16="http://schemas.microsoft.com/office/drawing/2014/main" xmlns="" id="{FBD3A919-EAAA-4502-B8AB-4292E7CAD256}"/>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3" name="Rectangle 182">
              <a:extLst>
                <a:ext uri="{FF2B5EF4-FFF2-40B4-BE49-F238E27FC236}">
                  <a16:creationId xmlns:a16="http://schemas.microsoft.com/office/drawing/2014/main" xmlns="" id="{AA587677-9F97-4D31-A7D0-2AD171DEA421}"/>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4" name="Rectangle 183">
              <a:extLst>
                <a:ext uri="{FF2B5EF4-FFF2-40B4-BE49-F238E27FC236}">
                  <a16:creationId xmlns:a16="http://schemas.microsoft.com/office/drawing/2014/main" xmlns="" id="{85E2A6D9-583F-4BF8-9732-0C8736F175A5}"/>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17" name="Rectangle 216">
              <a:extLst>
                <a:ext uri="{FF2B5EF4-FFF2-40B4-BE49-F238E27FC236}">
                  <a16:creationId xmlns:a16="http://schemas.microsoft.com/office/drawing/2014/main" xmlns="" id="{53A525CF-7C18-4435-A6E6-0E89CA859C66}"/>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218" name="Straight Connector 217">
              <a:extLst>
                <a:ext uri="{FF2B5EF4-FFF2-40B4-BE49-F238E27FC236}">
                  <a16:creationId xmlns:a16="http://schemas.microsoft.com/office/drawing/2014/main" xmlns="" id="{1A663ADB-F726-42AA-83F5-61BBF0BD84D7}"/>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219" name="Straight Connector 218">
              <a:extLst>
                <a:ext uri="{FF2B5EF4-FFF2-40B4-BE49-F238E27FC236}">
                  <a16:creationId xmlns:a16="http://schemas.microsoft.com/office/drawing/2014/main" xmlns="" id="{FCEF28FA-2543-4CED-B5DB-607D9881074D}"/>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223" name="Rectangle 222">
            <a:extLst>
              <a:ext uri="{FF2B5EF4-FFF2-40B4-BE49-F238E27FC236}">
                <a16:creationId xmlns:a16="http://schemas.microsoft.com/office/drawing/2014/main" xmlns="" id="{601F2725-B30B-49D6-B7DE-3F95BE730E0B}"/>
              </a:ext>
            </a:extLst>
          </p:cNvPr>
          <p:cNvSpPr/>
          <p:nvPr/>
        </p:nvSpPr>
        <p:spPr>
          <a:xfrm>
            <a:off x="5412704" y="2196031"/>
            <a:ext cx="3102731" cy="1568028"/>
          </a:xfrm>
          <a:prstGeom prst="rect">
            <a:avLst/>
          </a:prstGeom>
          <a:no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24" name="Cloud 223">
            <a:extLst>
              <a:ext uri="{FF2B5EF4-FFF2-40B4-BE49-F238E27FC236}">
                <a16:creationId xmlns:a16="http://schemas.microsoft.com/office/drawing/2014/main" xmlns="" id="{AA76E26B-3894-49D4-BB11-C4C5CD59176F}"/>
              </a:ext>
            </a:extLst>
          </p:cNvPr>
          <p:cNvSpPr/>
          <p:nvPr/>
        </p:nvSpPr>
        <p:spPr>
          <a:xfrm>
            <a:off x="5471973" y="2891603"/>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25" name="TextBox 224">
            <a:extLst>
              <a:ext uri="{FF2B5EF4-FFF2-40B4-BE49-F238E27FC236}">
                <a16:creationId xmlns:a16="http://schemas.microsoft.com/office/drawing/2014/main" xmlns="" id="{CCDB750F-0782-4E65-8240-081554ED5DBF}"/>
              </a:ext>
            </a:extLst>
          </p:cNvPr>
          <p:cNvSpPr txBox="1"/>
          <p:nvPr/>
        </p:nvSpPr>
        <p:spPr>
          <a:xfrm>
            <a:off x="5766870" y="2930234"/>
            <a:ext cx="968535" cy="307777"/>
          </a:xfrm>
          <a:prstGeom prst="rect">
            <a:avLst/>
          </a:prstGeom>
          <a:noFill/>
        </p:spPr>
        <p:txBody>
          <a:bodyPr wrap="none" rtlCol="0">
            <a:spAutoFit/>
          </a:bodyPr>
          <a:lstStyle/>
          <a:p>
            <a:r>
              <a:rPr lang="en-US" sz="1400" b="1" dirty="0" err="1"/>
              <a:t>enq</a:t>
            </a:r>
            <a:r>
              <a:rPr lang="en-US" sz="1400" b="1" dirty="0"/>
              <a:t> logic</a:t>
            </a:r>
          </a:p>
        </p:txBody>
      </p:sp>
      <p:sp>
        <p:nvSpPr>
          <p:cNvPr id="226" name="Cloud 225">
            <a:extLst>
              <a:ext uri="{FF2B5EF4-FFF2-40B4-BE49-F238E27FC236}">
                <a16:creationId xmlns:a16="http://schemas.microsoft.com/office/drawing/2014/main" xmlns="" id="{0E0D2898-DC3E-4441-ABA4-DA94A3BD91FF}"/>
              </a:ext>
            </a:extLst>
          </p:cNvPr>
          <p:cNvSpPr/>
          <p:nvPr/>
        </p:nvSpPr>
        <p:spPr>
          <a:xfrm>
            <a:off x="7104112" y="2866429"/>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27" name="TextBox 226">
            <a:extLst>
              <a:ext uri="{FF2B5EF4-FFF2-40B4-BE49-F238E27FC236}">
                <a16:creationId xmlns:a16="http://schemas.microsoft.com/office/drawing/2014/main" xmlns="" id="{96D0CA56-76C4-4C40-84E4-B4798AB57906}"/>
              </a:ext>
            </a:extLst>
          </p:cNvPr>
          <p:cNvSpPr txBox="1"/>
          <p:nvPr/>
        </p:nvSpPr>
        <p:spPr>
          <a:xfrm>
            <a:off x="7323581" y="2928905"/>
            <a:ext cx="968535" cy="307777"/>
          </a:xfrm>
          <a:prstGeom prst="rect">
            <a:avLst/>
          </a:prstGeom>
          <a:noFill/>
        </p:spPr>
        <p:txBody>
          <a:bodyPr wrap="none" rtlCol="0">
            <a:spAutoFit/>
          </a:bodyPr>
          <a:lstStyle/>
          <a:p>
            <a:r>
              <a:rPr lang="en-US" sz="1400" b="1" dirty="0" err="1"/>
              <a:t>deq</a:t>
            </a:r>
            <a:r>
              <a:rPr lang="en-US" sz="1400" b="1" dirty="0"/>
              <a:t> logic</a:t>
            </a:r>
          </a:p>
        </p:txBody>
      </p:sp>
      <p:sp>
        <p:nvSpPr>
          <p:cNvPr id="228" name="Rectangle 227">
            <a:extLst>
              <a:ext uri="{FF2B5EF4-FFF2-40B4-BE49-F238E27FC236}">
                <a16:creationId xmlns:a16="http://schemas.microsoft.com/office/drawing/2014/main" xmlns="" id="{88CBB596-8889-4971-9224-CA50BCFA934E}"/>
              </a:ext>
            </a:extLst>
          </p:cNvPr>
          <p:cNvSpPr/>
          <p:nvPr/>
        </p:nvSpPr>
        <p:spPr>
          <a:xfrm>
            <a:off x="6958264" y="3540800"/>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Tree>
    <p:extLst>
      <p:ext uri="{BB962C8B-B14F-4D97-AF65-F5344CB8AC3E}">
        <p14:creationId xmlns:p14="http://schemas.microsoft.com/office/powerpoint/2010/main" val="54439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3.33333E-6 L 0.01067 0.11019 " pathEditMode="relative" rAng="0" ptsTypes="AA">
                                      <p:cBhvr>
                                        <p:cTn id="6" dur="2000" fill="hold"/>
                                        <p:tgtEl>
                                          <p:spTgt spid="147"/>
                                        </p:tgtEl>
                                        <p:attrNameLst>
                                          <p:attrName>ppt_x</p:attrName>
                                          <p:attrName>ppt_y</p:attrName>
                                        </p:attrNameLst>
                                      </p:cBhvr>
                                      <p:rCtr x="560" y="6759"/>
                                    </p:animMotion>
                                  </p:childTnLst>
                                </p:cTn>
                              </p:par>
                              <p:par>
                                <p:cTn id="7" presetID="42" presetClass="path" presetSubtype="0" accel="50000" decel="50000" fill="hold" nodeType="withEffect">
                                  <p:stCondLst>
                                    <p:cond delay="0"/>
                                  </p:stCondLst>
                                  <p:childTnLst>
                                    <p:animMotion origin="layout" path="M -4.58333E-6 -1.48148E-6 L 0.02045 -0.00023 " pathEditMode="relative" rAng="0" ptsTypes="AA">
                                      <p:cBhvr>
                                        <p:cTn id="8" dur="2000" fill="hold"/>
                                        <p:tgtEl>
                                          <p:spTgt spid="153"/>
                                        </p:tgtEl>
                                        <p:attrNameLst>
                                          <p:attrName>ppt_x</p:attrName>
                                          <p:attrName>ppt_y</p:attrName>
                                        </p:attrNameLst>
                                      </p:cBhvr>
                                      <p:rCtr x="1016" y="-23"/>
                                    </p:animMotion>
                                  </p:childTnLst>
                                </p:cTn>
                              </p:par>
                            </p:childTnLst>
                          </p:cTn>
                        </p:par>
                        <p:par>
                          <p:cTn id="9" fill="hold">
                            <p:stCondLst>
                              <p:cond delay="2000"/>
                            </p:stCondLst>
                            <p:childTnLst>
                              <p:par>
                                <p:cTn id="10" presetID="10" presetClass="exit" presetSubtype="0" fill="hold" nodeType="afterEffect">
                                  <p:stCondLst>
                                    <p:cond delay="0"/>
                                  </p:stCondLst>
                                  <p:childTnLst>
                                    <p:animEffect transition="out" filter="fade">
                                      <p:cBhvr>
                                        <p:cTn id="11" dur="500"/>
                                        <p:tgtEl>
                                          <p:spTgt spid="147"/>
                                        </p:tgtEl>
                                      </p:cBhvr>
                                    </p:animEffect>
                                    <p:set>
                                      <p:cBhvr>
                                        <p:cTn id="12" dur="1" fill="hold">
                                          <p:stCondLst>
                                            <p:cond delay="499"/>
                                          </p:stCondLst>
                                        </p:cTn>
                                        <p:tgtEl>
                                          <p:spTgt spid="14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63"/>
                                        </p:tgtEl>
                                        <p:attrNameLst>
                                          <p:attrName>style.visibility</p:attrName>
                                        </p:attrNameLst>
                                      </p:cBhvr>
                                      <p:to>
                                        <p:strVal val="visible"/>
                                      </p:to>
                                    </p:set>
                                    <p:animEffect transition="in" filter="fade">
                                      <p:cBhvr>
                                        <p:cTn id="15" dur="500"/>
                                        <p:tgtEl>
                                          <p:spTgt spid="16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4"/>
                                        </p:tgtEl>
                                        <p:attrNameLst>
                                          <p:attrName>style.visibility</p:attrName>
                                        </p:attrNameLst>
                                      </p:cBhvr>
                                      <p:to>
                                        <p:strVal val="visible"/>
                                      </p:to>
                                    </p:set>
                                    <p:animEffect transition="in" filter="fade">
                                      <p:cBhvr>
                                        <p:cTn id="18" dur="500"/>
                                        <p:tgtEl>
                                          <p:spTgt spid="1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5"/>
                                        </p:tgtEl>
                                        <p:attrNameLst>
                                          <p:attrName>style.visibility</p:attrName>
                                        </p:attrNameLst>
                                      </p:cBhvr>
                                      <p:to>
                                        <p:strVal val="visible"/>
                                      </p:to>
                                    </p:set>
                                    <p:animEffect transition="in" filter="fade">
                                      <p:cBhvr>
                                        <p:cTn id="21" dur="500"/>
                                        <p:tgtEl>
                                          <p:spTgt spid="16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6"/>
                                        </p:tgtEl>
                                        <p:attrNameLst>
                                          <p:attrName>style.visibility</p:attrName>
                                        </p:attrNameLst>
                                      </p:cBhvr>
                                      <p:to>
                                        <p:strVal val="visible"/>
                                      </p:to>
                                    </p:set>
                                    <p:animEffect transition="in" filter="fade">
                                      <p:cBhvr>
                                        <p:cTn id="24" dur="500"/>
                                        <p:tgtEl>
                                          <p:spTgt spid="16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2.29167E-6 1.48148E-6 L -0.16523 -0.26736 " pathEditMode="relative" rAng="0" ptsTypes="AA">
                                      <p:cBhvr>
                                        <p:cTn id="28" dur="2000" fill="hold"/>
                                        <p:tgtEl>
                                          <p:spTgt spid="163"/>
                                        </p:tgtEl>
                                        <p:attrNameLst>
                                          <p:attrName>ppt_x</p:attrName>
                                          <p:attrName>ppt_y</p:attrName>
                                        </p:attrNameLst>
                                      </p:cBhvr>
                                      <p:rCtr x="-8268" y="-13380"/>
                                    </p:animMotion>
                                  </p:childTnLst>
                                </p:cTn>
                              </p:par>
                              <p:par>
                                <p:cTn id="29" presetID="42" presetClass="path" presetSubtype="0" accel="50000" decel="50000" fill="hold" grpId="1" nodeType="withEffect">
                                  <p:stCondLst>
                                    <p:cond delay="0"/>
                                  </p:stCondLst>
                                  <p:childTnLst>
                                    <p:animMotion origin="layout" path="M -2.29167E-6 -4.07407E-6 L -0.18737 -0.28888 " pathEditMode="relative" rAng="0" ptsTypes="AA">
                                      <p:cBhvr>
                                        <p:cTn id="30" dur="2000" fill="hold"/>
                                        <p:tgtEl>
                                          <p:spTgt spid="164"/>
                                        </p:tgtEl>
                                        <p:attrNameLst>
                                          <p:attrName>ppt_x</p:attrName>
                                          <p:attrName>ppt_y</p:attrName>
                                        </p:attrNameLst>
                                      </p:cBhvr>
                                      <p:rCtr x="-9375" y="-14444"/>
                                    </p:animMotion>
                                  </p:childTnLst>
                                </p:cTn>
                              </p:par>
                              <p:par>
                                <p:cTn id="31" presetID="42" presetClass="path" presetSubtype="0" accel="50000" decel="50000" fill="hold" grpId="1" nodeType="withEffect">
                                  <p:stCondLst>
                                    <p:cond delay="0"/>
                                  </p:stCondLst>
                                  <p:childTnLst>
                                    <p:animMotion origin="layout" path="M -1.66667E-6 -4.44444E-6 L -0.20846 -0.31435 " pathEditMode="relative" rAng="0" ptsTypes="AA">
                                      <p:cBhvr>
                                        <p:cTn id="32" dur="2000" fill="hold"/>
                                        <p:tgtEl>
                                          <p:spTgt spid="165"/>
                                        </p:tgtEl>
                                        <p:attrNameLst>
                                          <p:attrName>ppt_x</p:attrName>
                                          <p:attrName>ppt_y</p:attrName>
                                        </p:attrNameLst>
                                      </p:cBhvr>
                                      <p:rCtr x="-10430" y="-15718"/>
                                    </p:animMotion>
                                  </p:childTnLst>
                                </p:cTn>
                              </p:par>
                              <p:par>
                                <p:cTn id="33" presetID="42" presetClass="path" presetSubtype="0" accel="50000" decel="50000" fill="hold" grpId="1" nodeType="withEffect">
                                  <p:stCondLst>
                                    <p:cond delay="0"/>
                                  </p:stCondLst>
                                  <p:childTnLst>
                                    <p:animMotion origin="layout" path="M -1.45833E-6 -2.22222E-6 L -0.16028 -0.27731 " pathEditMode="relative" rAng="0" ptsTypes="AA">
                                      <p:cBhvr>
                                        <p:cTn id="34" dur="2000" fill="hold"/>
                                        <p:tgtEl>
                                          <p:spTgt spid="166"/>
                                        </p:tgtEl>
                                        <p:attrNameLst>
                                          <p:attrName>ppt_x</p:attrName>
                                          <p:attrName>ppt_y</p:attrName>
                                        </p:attrNameLst>
                                      </p:cBhvr>
                                      <p:rCtr x="-8021" y="-13866"/>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7"/>
                                        </p:tgtEl>
                                        <p:attrNameLst>
                                          <p:attrName>style.visibility</p:attrName>
                                        </p:attrNameLst>
                                      </p:cBhvr>
                                      <p:to>
                                        <p:strVal val="visible"/>
                                      </p:to>
                                    </p:set>
                                    <p:animEffect transition="in" filter="fade">
                                      <p:cBhvr>
                                        <p:cTn id="39" dur="500"/>
                                        <p:tgtEl>
                                          <p:spTgt spid="167"/>
                                        </p:tgtEl>
                                      </p:cBhvr>
                                    </p:animEffect>
                                  </p:childTnLst>
                                </p:cTn>
                              </p:par>
                              <p:par>
                                <p:cTn id="40" presetID="10" presetClass="entr" presetSubtype="0" fill="hold" nodeType="withEffect">
                                  <p:stCondLst>
                                    <p:cond delay="0"/>
                                  </p:stCondLst>
                                  <p:childTnLst>
                                    <p:set>
                                      <p:cBhvr>
                                        <p:cTn id="41" dur="1" fill="hold">
                                          <p:stCondLst>
                                            <p:cond delay="0"/>
                                          </p:stCondLst>
                                        </p:cTn>
                                        <p:tgtEl>
                                          <p:spTgt spid="170"/>
                                        </p:tgtEl>
                                        <p:attrNameLst>
                                          <p:attrName>style.visibility</p:attrName>
                                        </p:attrNameLst>
                                      </p:cBhvr>
                                      <p:to>
                                        <p:strVal val="visible"/>
                                      </p:to>
                                    </p:set>
                                    <p:animEffect transition="in" filter="fade">
                                      <p:cBhvr>
                                        <p:cTn id="42" dur="500"/>
                                        <p:tgtEl>
                                          <p:spTgt spid="170"/>
                                        </p:tgtEl>
                                      </p:cBhvr>
                                    </p:animEffect>
                                  </p:childTnLst>
                                </p:cTn>
                              </p:par>
                              <p:par>
                                <p:cTn id="43" presetID="42" presetClass="path" presetSubtype="0" accel="50000" decel="50000" fill="hold" nodeType="withEffect">
                                  <p:stCondLst>
                                    <p:cond delay="0"/>
                                  </p:stCondLst>
                                  <p:childTnLst>
                                    <p:animMotion origin="layout" path="M -1.45833E-6 7.40741E-7 L -0.025 0.00116 " pathEditMode="relative" rAng="0" ptsTypes="AA">
                                      <p:cBhvr>
                                        <p:cTn id="44" dur="2000" fill="hold"/>
                                        <p:tgtEl>
                                          <p:spTgt spid="160"/>
                                        </p:tgtEl>
                                        <p:attrNameLst>
                                          <p:attrName>ppt_x</p:attrName>
                                          <p:attrName>ppt_y</p:attrName>
                                        </p:attrNameLst>
                                      </p:cBhvr>
                                      <p:rCtr x="-1250" y="46"/>
                                    </p:animMotion>
                                  </p:childTnLst>
                                </p:cTn>
                              </p:par>
                              <p:par>
                                <p:cTn id="45" presetID="42" presetClass="path" presetSubtype="0" accel="50000" decel="50000" fill="hold" nodeType="withEffect">
                                  <p:stCondLst>
                                    <p:cond delay="0"/>
                                  </p:stCondLst>
                                  <p:childTnLst>
                                    <p:animMotion origin="layout" path="M -3.33333E-6 2.22222E-6 L 0.10508 -0.08727 " pathEditMode="relative" rAng="0" ptsTypes="AA">
                                      <p:cBhvr>
                                        <p:cTn id="46" dur="2000" fill="hold"/>
                                        <p:tgtEl>
                                          <p:spTgt spid="167"/>
                                        </p:tgtEl>
                                        <p:attrNameLst>
                                          <p:attrName>ppt_x</p:attrName>
                                          <p:attrName>ppt_y</p:attrName>
                                        </p:attrNameLst>
                                      </p:cBhvr>
                                      <p:rCtr x="5299" y="-4352"/>
                                    </p:animMotion>
                                  </p:childTnLst>
                                </p:cTn>
                              </p:par>
                              <p:par>
                                <p:cTn id="47" presetID="10" presetClass="exit" presetSubtype="0" fill="hold" grpId="2" nodeType="withEffect">
                                  <p:stCondLst>
                                    <p:cond delay="0"/>
                                  </p:stCondLst>
                                  <p:childTnLst>
                                    <p:animEffect transition="out" filter="fade">
                                      <p:cBhvr>
                                        <p:cTn id="48" dur="500"/>
                                        <p:tgtEl>
                                          <p:spTgt spid="163"/>
                                        </p:tgtEl>
                                      </p:cBhvr>
                                    </p:animEffect>
                                    <p:set>
                                      <p:cBhvr>
                                        <p:cTn id="49" dur="1" fill="hold">
                                          <p:stCondLst>
                                            <p:cond delay="499"/>
                                          </p:stCondLst>
                                        </p:cTn>
                                        <p:tgtEl>
                                          <p:spTgt spid="163"/>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500"/>
                                        <p:tgtEl>
                                          <p:spTgt spid="164"/>
                                        </p:tgtEl>
                                      </p:cBhvr>
                                    </p:animEffect>
                                    <p:set>
                                      <p:cBhvr>
                                        <p:cTn id="52" dur="1" fill="hold">
                                          <p:stCondLst>
                                            <p:cond delay="499"/>
                                          </p:stCondLst>
                                        </p:cTn>
                                        <p:tgtEl>
                                          <p:spTgt spid="164"/>
                                        </p:tgtEl>
                                        <p:attrNameLst>
                                          <p:attrName>style.visibility</p:attrName>
                                        </p:attrNameLst>
                                      </p:cBhvr>
                                      <p:to>
                                        <p:strVal val="hidden"/>
                                      </p:to>
                                    </p:set>
                                  </p:childTnLst>
                                </p:cTn>
                              </p:par>
                              <p:par>
                                <p:cTn id="53" presetID="10" presetClass="exit" presetSubtype="0" fill="hold" grpId="2" nodeType="withEffect">
                                  <p:stCondLst>
                                    <p:cond delay="0"/>
                                  </p:stCondLst>
                                  <p:childTnLst>
                                    <p:animEffect transition="out" filter="fade">
                                      <p:cBhvr>
                                        <p:cTn id="54" dur="500"/>
                                        <p:tgtEl>
                                          <p:spTgt spid="165"/>
                                        </p:tgtEl>
                                      </p:cBhvr>
                                    </p:animEffect>
                                    <p:set>
                                      <p:cBhvr>
                                        <p:cTn id="55" dur="1" fill="hold">
                                          <p:stCondLst>
                                            <p:cond delay="499"/>
                                          </p:stCondLst>
                                        </p:cTn>
                                        <p:tgtEl>
                                          <p:spTgt spid="165"/>
                                        </p:tgtEl>
                                        <p:attrNameLst>
                                          <p:attrName>style.visibility</p:attrName>
                                        </p:attrNameLst>
                                      </p:cBhvr>
                                      <p:to>
                                        <p:strVal val="hidden"/>
                                      </p:to>
                                    </p:set>
                                  </p:childTnLst>
                                </p:cTn>
                              </p:par>
                              <p:par>
                                <p:cTn id="56" presetID="10" presetClass="exit" presetSubtype="0" fill="hold" grpId="2" nodeType="withEffect">
                                  <p:stCondLst>
                                    <p:cond delay="0"/>
                                  </p:stCondLst>
                                  <p:childTnLst>
                                    <p:animEffect transition="out" filter="fade">
                                      <p:cBhvr>
                                        <p:cTn id="57" dur="500"/>
                                        <p:tgtEl>
                                          <p:spTgt spid="166"/>
                                        </p:tgtEl>
                                      </p:cBhvr>
                                    </p:animEffect>
                                    <p:set>
                                      <p:cBhvr>
                                        <p:cTn id="58" dur="1" fill="hold">
                                          <p:stCondLst>
                                            <p:cond delay="499"/>
                                          </p:stCondLst>
                                        </p:cTn>
                                        <p:tgtEl>
                                          <p:spTgt spid="1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3" grpId="1" animBg="1"/>
      <p:bldP spid="163" grpId="2" animBg="1"/>
      <p:bldP spid="164" grpId="0" animBg="1"/>
      <p:bldP spid="164" grpId="1" animBg="1"/>
      <p:bldP spid="164" grpId="2" animBg="1"/>
      <p:bldP spid="165" grpId="0" animBg="1"/>
      <p:bldP spid="165" grpId="1" animBg="1"/>
      <p:bldP spid="165" grpId="2" animBg="1"/>
      <p:bldP spid="166" grpId="0"/>
      <p:bldP spid="166" grpId="1"/>
      <p:bldP spid="166"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xmlns="" id="{AEDD1776-6CCB-4FC7-8819-BCDF421120C5}"/>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xmlns="" id="{AF71B960-9FE1-4784-B418-96A8C68AE977}"/>
              </a:ext>
            </a:extLst>
          </p:cNvPr>
          <p:cNvSpPr/>
          <p:nvPr/>
        </p:nvSpPr>
        <p:spPr>
          <a:xfrm>
            <a:off x="6738260" y="6076325"/>
            <a:ext cx="517341"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p3</a:t>
            </a:r>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Dequeue Packet 3</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21</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3" name="Group 202">
            <a:extLst>
              <a:ext uri="{FF2B5EF4-FFF2-40B4-BE49-F238E27FC236}">
                <a16:creationId xmlns:a16="http://schemas.microsoft.com/office/drawing/2014/main" xmlns="" id="{E538B62D-6B64-4B64-B201-D1A08826A703}"/>
              </a:ext>
            </a:extLst>
          </p:cNvPr>
          <p:cNvGrpSpPr/>
          <p:nvPr/>
        </p:nvGrpSpPr>
        <p:grpSpPr>
          <a:xfrm>
            <a:off x="11176203" y="2251739"/>
            <a:ext cx="474810" cy="422856"/>
            <a:chOff x="3556735" y="2255034"/>
            <a:chExt cx="474810" cy="422856"/>
          </a:xfrm>
        </p:grpSpPr>
        <p:sp>
          <p:nvSpPr>
            <p:cNvPr id="204" name="TextBox 203">
              <a:extLst>
                <a:ext uri="{FF2B5EF4-FFF2-40B4-BE49-F238E27FC236}">
                  <a16:creationId xmlns:a16="http://schemas.microsoft.com/office/drawing/2014/main" xmlns="" id="{472B3173-8B35-4860-B510-599EFA1B4FDC}"/>
                </a:ext>
              </a:extLst>
            </p:cNvPr>
            <p:cNvSpPr txBox="1"/>
            <p:nvPr/>
          </p:nvSpPr>
          <p:spPr>
            <a:xfrm>
              <a:off x="3556735" y="2400891"/>
              <a:ext cx="474810" cy="276999"/>
            </a:xfrm>
            <a:prstGeom prst="rect">
              <a:avLst/>
            </a:prstGeom>
            <a:noFill/>
          </p:spPr>
          <p:txBody>
            <a:bodyPr wrap="none" rtlCol="0">
              <a:spAutoFit/>
            </a:bodyPr>
            <a:lstStyle/>
            <a:p>
              <a:r>
                <a:rPr lang="en-US" sz="1200" b="1" dirty="0"/>
                <a:t>&amp;p3</a:t>
              </a:r>
            </a:p>
          </p:txBody>
        </p:sp>
        <p:sp>
          <p:nvSpPr>
            <p:cNvPr id="205" name="TextBox 204">
              <a:extLst>
                <a:ext uri="{FF2B5EF4-FFF2-40B4-BE49-F238E27FC236}">
                  <a16:creationId xmlns:a16="http://schemas.microsoft.com/office/drawing/2014/main" xmlns="" id="{5B5C08DD-B7EF-49C9-93B5-15F31D16A8AB}"/>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209" name="Group 208">
            <a:extLst>
              <a:ext uri="{FF2B5EF4-FFF2-40B4-BE49-F238E27FC236}">
                <a16:creationId xmlns:a16="http://schemas.microsoft.com/office/drawing/2014/main" xmlns="" id="{D24A4DA9-FE0B-43CF-B9F6-7669B7D97F82}"/>
              </a:ext>
            </a:extLst>
          </p:cNvPr>
          <p:cNvGrpSpPr/>
          <p:nvPr/>
        </p:nvGrpSpPr>
        <p:grpSpPr>
          <a:xfrm>
            <a:off x="10860437" y="2259256"/>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AA73312B-A725-4463-8ACF-F2B04413B2E2}"/>
              </a:ext>
            </a:extLst>
          </p:cNvPr>
          <p:cNvGrpSpPr/>
          <p:nvPr/>
        </p:nvGrpSpPr>
        <p:grpSpPr>
          <a:xfrm>
            <a:off x="5567725" y="5938908"/>
            <a:ext cx="1623080" cy="535740"/>
            <a:chOff x="3762160" y="6219213"/>
            <a:chExt cx="1623080" cy="535740"/>
          </a:xfrm>
        </p:grpSpPr>
        <p:sp>
          <p:nvSpPr>
            <p:cNvPr id="117" name="Rectangle 116">
              <a:extLst>
                <a:ext uri="{FF2B5EF4-FFF2-40B4-BE49-F238E27FC236}">
                  <a16:creationId xmlns:a16="http://schemas.microsoft.com/office/drawing/2014/main" xmlns="" id="{AE99B052-0E04-4ECA-94F6-61951631FC2B}"/>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CC6E1F2D-1239-48B9-8B1C-B6AFA08D61E1}"/>
                </a:ext>
              </a:extLst>
            </p:cNvPr>
            <p:cNvSpPr/>
            <p:nvPr/>
          </p:nvSpPr>
          <p:spPr>
            <a:xfrm>
              <a:off x="5207417" y="6414700"/>
              <a:ext cx="160221" cy="1447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F37F627B-647E-4830-A114-FB6133DE270D}"/>
                </a:ext>
              </a:extLst>
            </p:cNvPr>
            <p:cNvSpPr/>
            <p:nvPr/>
          </p:nvSpPr>
          <p:spPr>
            <a:xfrm>
              <a:off x="3762160" y="6610187"/>
              <a:ext cx="1623080"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3" name="Group 152">
            <a:extLst>
              <a:ext uri="{FF2B5EF4-FFF2-40B4-BE49-F238E27FC236}">
                <a16:creationId xmlns:a16="http://schemas.microsoft.com/office/drawing/2014/main" xmlns="" id="{147A5A02-D286-4E7C-93FC-8E16AB34BEA9}"/>
              </a:ext>
            </a:extLst>
          </p:cNvPr>
          <p:cNvGrpSpPr/>
          <p:nvPr/>
        </p:nvGrpSpPr>
        <p:grpSpPr>
          <a:xfrm>
            <a:off x="7505857" y="2198970"/>
            <a:ext cx="320922" cy="588169"/>
            <a:chOff x="7959564" y="2236105"/>
            <a:chExt cx="320922" cy="588169"/>
          </a:xfrm>
        </p:grpSpPr>
        <p:sp>
          <p:nvSpPr>
            <p:cNvPr id="154" name="TextBox 153">
              <a:extLst>
                <a:ext uri="{FF2B5EF4-FFF2-40B4-BE49-F238E27FC236}">
                  <a16:creationId xmlns:a16="http://schemas.microsoft.com/office/drawing/2014/main" xmlns="" id="{4992DB66-542B-40F9-8C52-3DB69F8D0792}"/>
                </a:ext>
              </a:extLst>
            </p:cNvPr>
            <p:cNvSpPr txBox="1"/>
            <p:nvPr/>
          </p:nvSpPr>
          <p:spPr>
            <a:xfrm>
              <a:off x="7959564" y="2236105"/>
              <a:ext cx="320922" cy="276999"/>
            </a:xfrm>
            <a:prstGeom prst="rect">
              <a:avLst/>
            </a:prstGeom>
            <a:noFill/>
          </p:spPr>
          <p:txBody>
            <a:bodyPr wrap="none" rtlCol="0">
              <a:spAutoFit/>
            </a:bodyPr>
            <a:lstStyle/>
            <a:p>
              <a:r>
                <a:rPr lang="en-US" sz="1200" b="1" dirty="0"/>
                <a:t>t7</a:t>
              </a:r>
            </a:p>
          </p:txBody>
        </p:sp>
        <p:sp>
          <p:nvSpPr>
            <p:cNvPr id="155" name="Rectangle 154">
              <a:extLst>
                <a:ext uri="{FF2B5EF4-FFF2-40B4-BE49-F238E27FC236}">
                  <a16:creationId xmlns:a16="http://schemas.microsoft.com/office/drawing/2014/main" xmlns="" id="{BD6E8505-E727-497C-9157-C10A4DCF4A6A}"/>
                </a:ext>
              </a:extLst>
            </p:cNvPr>
            <p:cNvSpPr/>
            <p:nvPr/>
          </p:nvSpPr>
          <p:spPr>
            <a:xfrm rot="16200000">
              <a:off x="8079034" y="2484698"/>
              <a:ext cx="91387" cy="11125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xmlns="" id="{44D1C443-BD58-48D3-B5F3-6A33BE42C4E2}"/>
                </a:ext>
              </a:extLst>
            </p:cNvPr>
            <p:cNvSpPr/>
            <p:nvPr/>
          </p:nvSpPr>
          <p:spPr>
            <a:xfrm rot="16200000">
              <a:off x="8078205" y="2604348"/>
              <a:ext cx="91387" cy="111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xmlns="" id="{F9EEBEF6-14CA-45CC-9C59-7CB4A8F30968}"/>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xmlns="" id="{823C8859-47C9-465B-9B94-C5FABD988609}"/>
              </a:ext>
            </a:extLst>
          </p:cNvPr>
          <p:cNvGrpSpPr/>
          <p:nvPr/>
        </p:nvGrpSpPr>
        <p:grpSpPr>
          <a:xfrm>
            <a:off x="7018551" y="311279"/>
            <a:ext cx="279244" cy="438758"/>
            <a:chOff x="3652147" y="2255034"/>
            <a:chExt cx="279244" cy="438758"/>
          </a:xfrm>
        </p:grpSpPr>
        <p:sp>
          <p:nvSpPr>
            <p:cNvPr id="161" name="TextBox 160">
              <a:extLst>
                <a:ext uri="{FF2B5EF4-FFF2-40B4-BE49-F238E27FC236}">
                  <a16:creationId xmlns:a16="http://schemas.microsoft.com/office/drawing/2014/main" xmlns="" id="{43E6E382-7D59-4521-BAD7-74720DB20EB2}"/>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162" name="TextBox 161">
              <a:extLst>
                <a:ext uri="{FF2B5EF4-FFF2-40B4-BE49-F238E27FC236}">
                  <a16:creationId xmlns:a16="http://schemas.microsoft.com/office/drawing/2014/main" xmlns="" id="{7527D48D-59AF-43C1-9AAF-41FCCC172FF7}"/>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167" name="Group 166">
            <a:extLst>
              <a:ext uri="{FF2B5EF4-FFF2-40B4-BE49-F238E27FC236}">
                <a16:creationId xmlns:a16="http://schemas.microsoft.com/office/drawing/2014/main" xmlns="" id="{A36B1601-4DCE-40A9-972A-64B0480AE34E}"/>
              </a:ext>
            </a:extLst>
          </p:cNvPr>
          <p:cNvGrpSpPr/>
          <p:nvPr/>
        </p:nvGrpSpPr>
        <p:grpSpPr>
          <a:xfrm>
            <a:off x="7317247" y="311279"/>
            <a:ext cx="295274" cy="438758"/>
            <a:chOff x="3652147" y="2255034"/>
            <a:chExt cx="295274" cy="438758"/>
          </a:xfrm>
        </p:grpSpPr>
        <p:sp>
          <p:nvSpPr>
            <p:cNvPr id="168" name="TextBox 167">
              <a:extLst>
                <a:ext uri="{FF2B5EF4-FFF2-40B4-BE49-F238E27FC236}">
                  <a16:creationId xmlns:a16="http://schemas.microsoft.com/office/drawing/2014/main" xmlns="" id="{3925F9B5-1932-4ADA-86BA-892ECE2BF556}"/>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169" name="TextBox 168">
              <a:extLst>
                <a:ext uri="{FF2B5EF4-FFF2-40B4-BE49-F238E27FC236}">
                  <a16:creationId xmlns:a16="http://schemas.microsoft.com/office/drawing/2014/main" xmlns="" id="{BCAEA462-EC21-423E-8255-934841D82488}"/>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sp>
        <p:nvSpPr>
          <p:cNvPr id="152" name="TextBox 151">
            <a:extLst>
              <a:ext uri="{FF2B5EF4-FFF2-40B4-BE49-F238E27FC236}">
                <a16:creationId xmlns:a16="http://schemas.microsoft.com/office/drawing/2014/main" xmlns="" id="{59E93C54-0600-4A0F-9071-4045291385CD}"/>
              </a:ext>
            </a:extLst>
          </p:cNvPr>
          <p:cNvSpPr txBox="1"/>
          <p:nvPr/>
        </p:nvSpPr>
        <p:spPr>
          <a:xfrm>
            <a:off x="7173203" y="1350994"/>
            <a:ext cx="295274" cy="276999"/>
          </a:xfrm>
          <a:prstGeom prst="rect">
            <a:avLst/>
          </a:prstGeom>
          <a:noFill/>
        </p:spPr>
        <p:txBody>
          <a:bodyPr wrap="none" rtlCol="0">
            <a:spAutoFit/>
          </a:bodyPr>
          <a:lstStyle/>
          <a:p>
            <a:r>
              <a:rPr lang="en-US" sz="1200" b="1" dirty="0">
                <a:solidFill>
                  <a:srgbClr val="C00000"/>
                </a:solidFill>
              </a:rPr>
              <a:t>R</a:t>
            </a:r>
          </a:p>
        </p:txBody>
      </p:sp>
      <p:sp>
        <p:nvSpPr>
          <p:cNvPr id="171" name="TextBox 170">
            <a:extLst>
              <a:ext uri="{FF2B5EF4-FFF2-40B4-BE49-F238E27FC236}">
                <a16:creationId xmlns:a16="http://schemas.microsoft.com/office/drawing/2014/main" xmlns="" id="{80EB2352-C118-476B-B341-8FEBCAE33CAC}"/>
              </a:ext>
            </a:extLst>
          </p:cNvPr>
          <p:cNvSpPr txBox="1"/>
          <p:nvPr/>
        </p:nvSpPr>
        <p:spPr>
          <a:xfrm>
            <a:off x="11036484" y="3305261"/>
            <a:ext cx="474810" cy="276999"/>
          </a:xfrm>
          <a:prstGeom prst="rect">
            <a:avLst/>
          </a:prstGeom>
          <a:noFill/>
        </p:spPr>
        <p:txBody>
          <a:bodyPr wrap="none" rtlCol="0">
            <a:spAutoFit/>
          </a:bodyPr>
          <a:lstStyle/>
          <a:p>
            <a:r>
              <a:rPr lang="en-US" sz="1200" b="1" dirty="0"/>
              <a:t>&amp;p3</a:t>
            </a:r>
          </a:p>
        </p:txBody>
      </p:sp>
      <p:cxnSp>
        <p:nvCxnSpPr>
          <p:cNvPr id="172" name="Straight Arrow Connector 171">
            <a:extLst>
              <a:ext uri="{FF2B5EF4-FFF2-40B4-BE49-F238E27FC236}">
                <a16:creationId xmlns:a16="http://schemas.microsoft.com/office/drawing/2014/main" xmlns="" id="{549D8B39-C77F-4C32-ADD8-09AA644BBB80}"/>
              </a:ext>
            </a:extLst>
          </p:cNvPr>
          <p:cNvCxnSpPr>
            <a:cxnSpLocks/>
          </p:cNvCxnSpPr>
          <p:nvPr/>
        </p:nvCxnSpPr>
        <p:spPr>
          <a:xfrm flipH="1">
            <a:off x="9950607" y="977165"/>
            <a:ext cx="394270" cy="3690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6" name="Group 175">
            <a:extLst>
              <a:ext uri="{FF2B5EF4-FFF2-40B4-BE49-F238E27FC236}">
                <a16:creationId xmlns:a16="http://schemas.microsoft.com/office/drawing/2014/main" xmlns="" id="{F4B1EAD0-9E05-47D8-9039-B0D986F67EEA}"/>
              </a:ext>
            </a:extLst>
          </p:cNvPr>
          <p:cNvGrpSpPr/>
          <p:nvPr/>
        </p:nvGrpSpPr>
        <p:grpSpPr>
          <a:xfrm>
            <a:off x="9481010" y="210313"/>
            <a:ext cx="1683768" cy="1532365"/>
            <a:chOff x="9481010" y="210313"/>
            <a:chExt cx="1683768" cy="1532365"/>
          </a:xfrm>
        </p:grpSpPr>
        <p:grpSp>
          <p:nvGrpSpPr>
            <p:cNvPr id="200" name="Group 199">
              <a:extLst>
                <a:ext uri="{FF2B5EF4-FFF2-40B4-BE49-F238E27FC236}">
                  <a16:creationId xmlns:a16="http://schemas.microsoft.com/office/drawing/2014/main" xmlns="" id="{A73DD939-66C6-4636-A30B-82809B3A00BD}"/>
                </a:ext>
              </a:extLst>
            </p:cNvPr>
            <p:cNvGrpSpPr/>
            <p:nvPr/>
          </p:nvGrpSpPr>
          <p:grpSpPr>
            <a:xfrm>
              <a:off x="9532767" y="210313"/>
              <a:ext cx="1568698" cy="1523714"/>
              <a:chOff x="6889708" y="2963328"/>
              <a:chExt cx="726321" cy="762229"/>
            </a:xfrm>
          </p:grpSpPr>
          <p:sp>
            <p:nvSpPr>
              <p:cNvPr id="216" name="Oval 215">
                <a:extLst>
                  <a:ext uri="{FF2B5EF4-FFF2-40B4-BE49-F238E27FC236}">
                    <a16:creationId xmlns:a16="http://schemas.microsoft.com/office/drawing/2014/main" xmlns="" id="{75B2680C-415A-4C88-A9B3-8D4A8BA84CB4}"/>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xmlns="" id="{132F5F0E-21F6-45AA-9337-040989B9D8EB}"/>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201" name="TextBox 200">
              <a:extLst>
                <a:ext uri="{FF2B5EF4-FFF2-40B4-BE49-F238E27FC236}">
                  <a16:creationId xmlns:a16="http://schemas.microsoft.com/office/drawing/2014/main" xmlns="" id="{BD694D44-2442-4B90-9499-D5309538B6E6}"/>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202" name="TextBox 201">
              <a:extLst>
                <a:ext uri="{FF2B5EF4-FFF2-40B4-BE49-F238E27FC236}">
                  <a16:creationId xmlns:a16="http://schemas.microsoft.com/office/drawing/2014/main" xmlns="" id="{40307B3F-1611-4A92-B467-B5D57F412280}"/>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208" name="TextBox 207">
              <a:extLst>
                <a:ext uri="{FF2B5EF4-FFF2-40B4-BE49-F238E27FC236}">
                  <a16:creationId xmlns:a16="http://schemas.microsoft.com/office/drawing/2014/main" xmlns="" id="{C431AE74-50E2-4961-9065-0275AF27F939}"/>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212" name="TextBox 211">
              <a:extLst>
                <a:ext uri="{FF2B5EF4-FFF2-40B4-BE49-F238E27FC236}">
                  <a16:creationId xmlns:a16="http://schemas.microsoft.com/office/drawing/2014/main" xmlns="" id="{9F481F69-D072-4391-A06A-3EE2A39C2E97}"/>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213" name="TextBox 212">
              <a:extLst>
                <a:ext uri="{FF2B5EF4-FFF2-40B4-BE49-F238E27FC236}">
                  <a16:creationId xmlns:a16="http://schemas.microsoft.com/office/drawing/2014/main" xmlns="" id="{37C26BAC-2D0D-4160-A09D-5123223C9A21}"/>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214" name="TextBox 213">
              <a:extLst>
                <a:ext uri="{FF2B5EF4-FFF2-40B4-BE49-F238E27FC236}">
                  <a16:creationId xmlns:a16="http://schemas.microsoft.com/office/drawing/2014/main" xmlns="" id="{375FA7AA-77C0-495A-9837-507959F1256C}"/>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215" name="TextBox 214">
              <a:extLst>
                <a:ext uri="{FF2B5EF4-FFF2-40B4-BE49-F238E27FC236}">
                  <a16:creationId xmlns:a16="http://schemas.microsoft.com/office/drawing/2014/main" xmlns="" id="{DEDBBC33-C1EC-42C9-B776-75B8B40EE4D2}"/>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20" name="Rectangle 119">
            <a:extLst>
              <a:ext uri="{FF2B5EF4-FFF2-40B4-BE49-F238E27FC236}">
                <a16:creationId xmlns:a16="http://schemas.microsoft.com/office/drawing/2014/main" xmlns="" id="{14029EEA-3EFB-4F7B-AC13-475ED1948063}"/>
              </a:ext>
            </a:extLst>
          </p:cNvPr>
          <p:cNvSpPr/>
          <p:nvPr/>
        </p:nvSpPr>
        <p:spPr>
          <a:xfrm>
            <a:off x="8811754" y="2194560"/>
            <a:ext cx="327394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2" name="Cloud 121">
            <a:extLst>
              <a:ext uri="{FF2B5EF4-FFF2-40B4-BE49-F238E27FC236}">
                <a16:creationId xmlns:a16="http://schemas.microsoft.com/office/drawing/2014/main" xmlns="" id="{3AF1AA3D-BAF5-4EFB-B25F-C007C5D7D0F6}"/>
              </a:ext>
            </a:extLst>
          </p:cNvPr>
          <p:cNvSpPr/>
          <p:nvPr/>
        </p:nvSpPr>
        <p:spPr>
          <a:xfrm>
            <a:off x="885856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23" name="Group 122">
            <a:extLst>
              <a:ext uri="{FF2B5EF4-FFF2-40B4-BE49-F238E27FC236}">
                <a16:creationId xmlns:a16="http://schemas.microsoft.com/office/drawing/2014/main" xmlns="" id="{B433E87F-608C-4D01-935A-704CC5AAB3B0}"/>
              </a:ext>
            </a:extLst>
          </p:cNvPr>
          <p:cNvGrpSpPr/>
          <p:nvPr/>
        </p:nvGrpSpPr>
        <p:grpSpPr>
          <a:xfrm>
            <a:off x="9154884" y="2286704"/>
            <a:ext cx="2415711" cy="391186"/>
            <a:chOff x="2720488" y="1367117"/>
            <a:chExt cx="1855247" cy="502023"/>
          </a:xfrm>
        </p:grpSpPr>
        <p:sp>
          <p:nvSpPr>
            <p:cNvPr id="124" name="Rectangle 123">
              <a:extLst>
                <a:ext uri="{FF2B5EF4-FFF2-40B4-BE49-F238E27FC236}">
                  <a16:creationId xmlns:a16="http://schemas.microsoft.com/office/drawing/2014/main" xmlns="" id="{AF7B7E14-AFAF-42F5-9B17-2EDDDECC0F28}"/>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5" name="Rectangle 124">
              <a:extLst>
                <a:ext uri="{FF2B5EF4-FFF2-40B4-BE49-F238E27FC236}">
                  <a16:creationId xmlns:a16="http://schemas.microsoft.com/office/drawing/2014/main" xmlns="" id="{3DCF6A0E-B7A9-4D30-A47C-82BA32C42246}"/>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47" name="Rectangle 146">
              <a:extLst>
                <a:ext uri="{FF2B5EF4-FFF2-40B4-BE49-F238E27FC236}">
                  <a16:creationId xmlns:a16="http://schemas.microsoft.com/office/drawing/2014/main" xmlns="" id="{F2E98FFD-27D2-4D7E-86DE-939809A74E76}"/>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48" name="Rectangle 147">
              <a:extLst>
                <a:ext uri="{FF2B5EF4-FFF2-40B4-BE49-F238E27FC236}">
                  <a16:creationId xmlns:a16="http://schemas.microsoft.com/office/drawing/2014/main" xmlns="" id="{CDACEC49-5ED2-44A7-880A-4ECD870488FD}"/>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49" name="Rectangle 148">
              <a:extLst>
                <a:ext uri="{FF2B5EF4-FFF2-40B4-BE49-F238E27FC236}">
                  <a16:creationId xmlns:a16="http://schemas.microsoft.com/office/drawing/2014/main" xmlns="" id="{F6AC82E1-9481-49D0-85B2-D010F6369931}"/>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50" name="Straight Connector 149">
              <a:extLst>
                <a:ext uri="{FF2B5EF4-FFF2-40B4-BE49-F238E27FC236}">
                  <a16:creationId xmlns:a16="http://schemas.microsoft.com/office/drawing/2014/main" xmlns="" id="{E9BD433B-28BE-413C-B852-E2BA9CED0D1E}"/>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51" name="Straight Connector 150">
              <a:extLst>
                <a:ext uri="{FF2B5EF4-FFF2-40B4-BE49-F238E27FC236}">
                  <a16:creationId xmlns:a16="http://schemas.microsoft.com/office/drawing/2014/main" xmlns="" id="{4CBEDDEB-8DD7-496D-BC27-62F75903858A}"/>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58" name="Cloud 157">
            <a:extLst>
              <a:ext uri="{FF2B5EF4-FFF2-40B4-BE49-F238E27FC236}">
                <a16:creationId xmlns:a16="http://schemas.microsoft.com/office/drawing/2014/main" xmlns="" id="{C713B0FD-6CC8-499E-8700-0A6CECE1F9C5}"/>
              </a:ext>
            </a:extLst>
          </p:cNvPr>
          <p:cNvSpPr/>
          <p:nvPr/>
        </p:nvSpPr>
        <p:spPr>
          <a:xfrm>
            <a:off x="1058825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59" name="Rectangle 158">
            <a:extLst>
              <a:ext uri="{FF2B5EF4-FFF2-40B4-BE49-F238E27FC236}">
                <a16:creationId xmlns:a16="http://schemas.microsoft.com/office/drawing/2014/main" xmlns="" id="{E9B34144-AA3C-4C8A-BB3C-738F26005FE1}"/>
              </a:ext>
            </a:extLst>
          </p:cNvPr>
          <p:cNvSpPr/>
          <p:nvPr/>
        </p:nvSpPr>
        <p:spPr>
          <a:xfrm>
            <a:off x="1039946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63" name="TextBox 162">
            <a:extLst>
              <a:ext uri="{FF2B5EF4-FFF2-40B4-BE49-F238E27FC236}">
                <a16:creationId xmlns:a16="http://schemas.microsoft.com/office/drawing/2014/main" xmlns="" id="{D18EF697-BC71-4AF9-93F3-BE85B48CE65E}"/>
              </a:ext>
            </a:extLst>
          </p:cNvPr>
          <p:cNvSpPr txBox="1"/>
          <p:nvPr/>
        </p:nvSpPr>
        <p:spPr>
          <a:xfrm>
            <a:off x="915488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64" name="TextBox 163">
            <a:extLst>
              <a:ext uri="{FF2B5EF4-FFF2-40B4-BE49-F238E27FC236}">
                <a16:creationId xmlns:a16="http://schemas.microsoft.com/office/drawing/2014/main" xmlns="" id="{7189F05C-6171-4D24-A6CF-80518189AE16}"/>
              </a:ext>
            </a:extLst>
          </p:cNvPr>
          <p:cNvSpPr txBox="1"/>
          <p:nvPr/>
        </p:nvSpPr>
        <p:spPr>
          <a:xfrm>
            <a:off x="10807728" y="28862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165" name="Group 164">
            <a:extLst>
              <a:ext uri="{FF2B5EF4-FFF2-40B4-BE49-F238E27FC236}">
                <a16:creationId xmlns:a16="http://schemas.microsoft.com/office/drawing/2014/main" xmlns="" id="{911CC82F-8291-45B9-B16E-18376B162364}"/>
              </a:ext>
            </a:extLst>
          </p:cNvPr>
          <p:cNvGrpSpPr/>
          <p:nvPr/>
        </p:nvGrpSpPr>
        <p:grpSpPr>
          <a:xfrm>
            <a:off x="5929082" y="2234661"/>
            <a:ext cx="1852661" cy="594744"/>
            <a:chOff x="2720488" y="1367117"/>
            <a:chExt cx="1855247" cy="502023"/>
          </a:xfrm>
        </p:grpSpPr>
        <p:sp>
          <p:nvSpPr>
            <p:cNvPr id="166" name="Rectangle 165">
              <a:extLst>
                <a:ext uri="{FF2B5EF4-FFF2-40B4-BE49-F238E27FC236}">
                  <a16:creationId xmlns:a16="http://schemas.microsoft.com/office/drawing/2014/main" xmlns="" id="{E1868A60-F550-413D-A7AC-ED9F999CF960}"/>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0" name="Rectangle 169">
              <a:extLst>
                <a:ext uri="{FF2B5EF4-FFF2-40B4-BE49-F238E27FC236}">
                  <a16:creationId xmlns:a16="http://schemas.microsoft.com/office/drawing/2014/main" xmlns="" id="{07ACD0DA-59DD-454A-A388-1A0865BF3FFA}"/>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3" name="Rectangle 172">
              <a:extLst>
                <a:ext uri="{FF2B5EF4-FFF2-40B4-BE49-F238E27FC236}">
                  <a16:creationId xmlns:a16="http://schemas.microsoft.com/office/drawing/2014/main" xmlns="" id="{C9189E03-C6F3-404F-BCF2-22A9945FA076}"/>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4" name="Rectangle 173">
              <a:extLst>
                <a:ext uri="{FF2B5EF4-FFF2-40B4-BE49-F238E27FC236}">
                  <a16:creationId xmlns:a16="http://schemas.microsoft.com/office/drawing/2014/main" xmlns="" id="{CA096172-CBCA-4481-A1AB-72E5E9ABDFB2}"/>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5" name="Rectangle 174">
              <a:extLst>
                <a:ext uri="{FF2B5EF4-FFF2-40B4-BE49-F238E27FC236}">
                  <a16:creationId xmlns:a16="http://schemas.microsoft.com/office/drawing/2014/main" xmlns="" id="{E1DCE71A-75BA-4329-8F1E-2944DB89D04C}"/>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77" name="Straight Connector 176">
              <a:extLst>
                <a:ext uri="{FF2B5EF4-FFF2-40B4-BE49-F238E27FC236}">
                  <a16:creationId xmlns:a16="http://schemas.microsoft.com/office/drawing/2014/main" xmlns="" id="{90395240-C952-4603-9581-C68D57C5BE5F}"/>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80" name="Straight Connector 179">
              <a:extLst>
                <a:ext uri="{FF2B5EF4-FFF2-40B4-BE49-F238E27FC236}">
                  <a16:creationId xmlns:a16="http://schemas.microsoft.com/office/drawing/2014/main" xmlns="" id="{96DA07A6-0A15-4253-A82B-90422D85D4C1}"/>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81" name="Rectangle 180">
            <a:extLst>
              <a:ext uri="{FF2B5EF4-FFF2-40B4-BE49-F238E27FC236}">
                <a16:creationId xmlns:a16="http://schemas.microsoft.com/office/drawing/2014/main" xmlns="" id="{43F39A06-44B4-47B3-86E3-420090D97EE4}"/>
              </a:ext>
            </a:extLst>
          </p:cNvPr>
          <p:cNvSpPr/>
          <p:nvPr/>
        </p:nvSpPr>
        <p:spPr>
          <a:xfrm>
            <a:off x="5412704" y="2196031"/>
            <a:ext cx="3102731" cy="1568028"/>
          </a:xfrm>
          <a:prstGeom prst="rect">
            <a:avLst/>
          </a:prstGeom>
          <a:no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2" name="Cloud 181">
            <a:extLst>
              <a:ext uri="{FF2B5EF4-FFF2-40B4-BE49-F238E27FC236}">
                <a16:creationId xmlns:a16="http://schemas.microsoft.com/office/drawing/2014/main" xmlns="" id="{2FA7C2EA-9AD1-45ED-BF05-BEFB3915BAD7}"/>
              </a:ext>
            </a:extLst>
          </p:cNvPr>
          <p:cNvSpPr/>
          <p:nvPr/>
        </p:nvSpPr>
        <p:spPr>
          <a:xfrm>
            <a:off x="5471973" y="2891603"/>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83" name="TextBox 182">
            <a:extLst>
              <a:ext uri="{FF2B5EF4-FFF2-40B4-BE49-F238E27FC236}">
                <a16:creationId xmlns:a16="http://schemas.microsoft.com/office/drawing/2014/main" xmlns="" id="{9ADF6383-2694-4B14-80E6-312EC885FB1C}"/>
              </a:ext>
            </a:extLst>
          </p:cNvPr>
          <p:cNvSpPr txBox="1"/>
          <p:nvPr/>
        </p:nvSpPr>
        <p:spPr>
          <a:xfrm>
            <a:off x="5766870" y="2930234"/>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4" name="Cloud 183">
            <a:extLst>
              <a:ext uri="{FF2B5EF4-FFF2-40B4-BE49-F238E27FC236}">
                <a16:creationId xmlns:a16="http://schemas.microsoft.com/office/drawing/2014/main" xmlns="" id="{4BD8902A-6EE3-449F-AFE3-45806C8D6E4E}"/>
              </a:ext>
            </a:extLst>
          </p:cNvPr>
          <p:cNvSpPr/>
          <p:nvPr/>
        </p:nvSpPr>
        <p:spPr>
          <a:xfrm>
            <a:off x="7104112" y="2866429"/>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18" name="TextBox 217">
            <a:extLst>
              <a:ext uri="{FF2B5EF4-FFF2-40B4-BE49-F238E27FC236}">
                <a16:creationId xmlns:a16="http://schemas.microsoft.com/office/drawing/2014/main" xmlns="" id="{880BCD26-F0BE-4373-9C3E-C9ED84571CCF}"/>
              </a:ext>
            </a:extLst>
          </p:cNvPr>
          <p:cNvSpPr txBox="1"/>
          <p:nvPr/>
        </p:nvSpPr>
        <p:spPr>
          <a:xfrm>
            <a:off x="7323581" y="2928905"/>
            <a:ext cx="968535" cy="307777"/>
          </a:xfrm>
          <a:prstGeom prst="rect">
            <a:avLst/>
          </a:prstGeom>
          <a:noFill/>
        </p:spPr>
        <p:txBody>
          <a:bodyPr wrap="none" rtlCol="0">
            <a:spAutoFit/>
          </a:bodyPr>
          <a:lstStyle/>
          <a:p>
            <a:r>
              <a:rPr lang="en-US" sz="1400" b="1" dirty="0" err="1"/>
              <a:t>deq</a:t>
            </a:r>
            <a:r>
              <a:rPr lang="en-US" sz="1400" b="1" dirty="0"/>
              <a:t> logic</a:t>
            </a:r>
          </a:p>
        </p:txBody>
      </p:sp>
      <p:sp>
        <p:nvSpPr>
          <p:cNvPr id="219" name="Rectangle 218">
            <a:extLst>
              <a:ext uri="{FF2B5EF4-FFF2-40B4-BE49-F238E27FC236}">
                <a16:creationId xmlns:a16="http://schemas.microsoft.com/office/drawing/2014/main" xmlns="" id="{C24DC30C-BE1F-42AF-8026-EC1A78376174}"/>
              </a:ext>
            </a:extLst>
          </p:cNvPr>
          <p:cNvSpPr/>
          <p:nvPr/>
        </p:nvSpPr>
        <p:spPr>
          <a:xfrm>
            <a:off x="6958264" y="3540800"/>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Tree>
    <p:extLst>
      <p:ext uri="{BB962C8B-B14F-4D97-AF65-F5344CB8AC3E}">
        <p14:creationId xmlns:p14="http://schemas.microsoft.com/office/powerpoint/2010/main" val="363481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7 -4.81481E-6 L -0.01211 0.12732 " pathEditMode="relative" rAng="0" ptsTypes="AA">
                                      <p:cBhvr>
                                        <p:cTn id="6" dur="2000" fill="hold"/>
                                        <p:tgtEl>
                                          <p:spTgt spid="167"/>
                                        </p:tgtEl>
                                        <p:attrNameLst>
                                          <p:attrName>ppt_x</p:attrName>
                                          <p:attrName>ppt_y</p:attrName>
                                        </p:attrNameLst>
                                      </p:cBhvr>
                                      <p:rCtr x="-612" y="6366"/>
                                    </p:animMotion>
                                  </p:childTnLst>
                                </p:cTn>
                              </p:par>
                              <p:par>
                                <p:cTn id="7" presetID="42" presetClass="path" presetSubtype="0" accel="50000" decel="50000" fill="hold" nodeType="withEffect">
                                  <p:stCondLst>
                                    <p:cond delay="0"/>
                                  </p:stCondLst>
                                  <p:childTnLst>
                                    <p:animMotion origin="layout" path="M 6.25E-7 -4.81481E-6 L 0.02513 2.96296E-6 " pathEditMode="relative" rAng="0" ptsTypes="AA">
                                      <p:cBhvr>
                                        <p:cTn id="8" dur="2000" fill="hold"/>
                                        <p:tgtEl>
                                          <p:spTgt spid="160"/>
                                        </p:tgtEl>
                                        <p:attrNameLst>
                                          <p:attrName>ppt_x</p:attrName>
                                          <p:attrName>ppt_y</p:attrName>
                                        </p:attrNameLst>
                                      </p:cBhvr>
                                      <p:rCtr x="1289" y="-139"/>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2"/>
                                        </p:tgtEl>
                                        <p:attrNameLst>
                                          <p:attrName>style.visibility</p:attrName>
                                        </p:attrNameLst>
                                      </p:cBhvr>
                                      <p:to>
                                        <p:strVal val="visible"/>
                                      </p:to>
                                    </p:set>
                                    <p:animEffect transition="in" filter="fade">
                                      <p:cBhvr>
                                        <p:cTn id="13" dur="500"/>
                                        <p:tgtEl>
                                          <p:spTgt spid="152"/>
                                        </p:tgtEl>
                                      </p:cBhvr>
                                    </p:animEffect>
                                  </p:childTnLst>
                                </p:cTn>
                              </p:par>
                              <p:par>
                                <p:cTn id="14" presetID="10" presetClass="exit" presetSubtype="0" fill="hold" nodeType="withEffect">
                                  <p:stCondLst>
                                    <p:cond delay="0"/>
                                  </p:stCondLst>
                                  <p:childTnLst>
                                    <p:animEffect transition="out" filter="fade">
                                      <p:cBhvr>
                                        <p:cTn id="15" dur="500"/>
                                        <p:tgtEl>
                                          <p:spTgt spid="167"/>
                                        </p:tgtEl>
                                      </p:cBhvr>
                                    </p:animEffect>
                                    <p:set>
                                      <p:cBhvr>
                                        <p:cTn id="16" dur="1" fill="hold">
                                          <p:stCondLst>
                                            <p:cond delay="499"/>
                                          </p:stCondLst>
                                        </p:cTn>
                                        <p:tgtEl>
                                          <p:spTgt spid="167"/>
                                        </p:tgtEl>
                                        <p:attrNameLst>
                                          <p:attrName>style.visibility</p:attrName>
                                        </p:attrNameLst>
                                      </p:cBhvr>
                                      <p:to>
                                        <p:strVal val="hidden"/>
                                      </p:to>
                                    </p:set>
                                  </p:childTnLst>
                                </p:cTn>
                              </p:par>
                            </p:childTnLst>
                          </p:cTn>
                        </p:par>
                        <p:par>
                          <p:cTn id="17" fill="hold">
                            <p:stCondLst>
                              <p:cond delay="500"/>
                            </p:stCondLst>
                            <p:childTnLst>
                              <p:par>
                                <p:cTn id="18" presetID="42" presetClass="path" presetSubtype="0" accel="50000" decel="50000" fill="hold" grpId="1" nodeType="afterEffect">
                                  <p:stCondLst>
                                    <p:cond delay="0"/>
                                  </p:stCondLst>
                                  <p:childTnLst>
                                    <p:animMotion origin="layout" path="M -8.33333E-7 3.7037E-7 L 0.33659 0.08935 " pathEditMode="relative" rAng="0" ptsTypes="AA">
                                      <p:cBhvr>
                                        <p:cTn id="19" dur="2000" fill="hold"/>
                                        <p:tgtEl>
                                          <p:spTgt spid="152"/>
                                        </p:tgtEl>
                                        <p:attrNameLst>
                                          <p:attrName>ppt_x</p:attrName>
                                          <p:attrName>ppt_y</p:attrName>
                                        </p:attrNameLst>
                                      </p:cBhvr>
                                      <p:rCtr x="16823" y="4468"/>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2.29167E-6 2.22222E-6 L -0.01289 0.12986 " pathEditMode="relative" rAng="0" ptsTypes="AA">
                                      <p:cBhvr>
                                        <p:cTn id="23" dur="2000" fill="hold"/>
                                        <p:tgtEl>
                                          <p:spTgt spid="203"/>
                                        </p:tgtEl>
                                        <p:attrNameLst>
                                          <p:attrName>ppt_x</p:attrName>
                                          <p:attrName>ppt_y</p:attrName>
                                        </p:attrNameLst>
                                      </p:cBhvr>
                                      <p:rCtr x="-651" y="6481"/>
                                    </p:animMotion>
                                  </p:childTnLst>
                                </p:cTn>
                              </p:par>
                              <p:par>
                                <p:cTn id="24" presetID="42" presetClass="path" presetSubtype="0" accel="50000" decel="50000" fill="hold" nodeType="withEffect">
                                  <p:stCondLst>
                                    <p:cond delay="0"/>
                                  </p:stCondLst>
                                  <p:childTnLst>
                                    <p:animMotion origin="layout" path="M 3.75E-6 4.81481E-6 L 0.02591 -0.00024 " pathEditMode="relative" rAng="0" ptsTypes="AA">
                                      <p:cBhvr>
                                        <p:cTn id="25" dur="2000" fill="hold"/>
                                        <p:tgtEl>
                                          <p:spTgt spid="209"/>
                                        </p:tgtEl>
                                        <p:attrNameLst>
                                          <p:attrName>ppt_x</p:attrName>
                                          <p:attrName>ppt_y</p:attrName>
                                        </p:attrNameLst>
                                      </p:cBhvr>
                                      <p:rCtr x="1289" y="-23"/>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1"/>
                                        </p:tgtEl>
                                        <p:attrNameLst>
                                          <p:attrName>style.visibility</p:attrName>
                                        </p:attrNameLst>
                                      </p:cBhvr>
                                      <p:to>
                                        <p:strVal val="visible"/>
                                      </p:to>
                                    </p:set>
                                    <p:animEffect transition="in" filter="fade">
                                      <p:cBhvr>
                                        <p:cTn id="30" dur="500"/>
                                        <p:tgtEl>
                                          <p:spTgt spid="171"/>
                                        </p:tgtEl>
                                      </p:cBhvr>
                                    </p:animEffect>
                                  </p:childTnLst>
                                </p:cTn>
                              </p:par>
                              <p:par>
                                <p:cTn id="31" presetID="42" presetClass="path" presetSubtype="0" accel="50000" decel="50000" fill="hold" grpId="1" nodeType="withEffect">
                                  <p:stCondLst>
                                    <p:cond delay="0"/>
                                  </p:stCondLst>
                                  <p:childTnLst>
                                    <p:animMotion origin="layout" path="M 6.25E-7 -3.33333E-6 L -0.34583 0.18311 " pathEditMode="relative" rAng="0" ptsTypes="AA">
                                      <p:cBhvr>
                                        <p:cTn id="32" dur="2000" fill="hold"/>
                                        <p:tgtEl>
                                          <p:spTgt spid="171"/>
                                        </p:tgtEl>
                                        <p:attrNameLst>
                                          <p:attrName>ppt_x</p:attrName>
                                          <p:attrName>ppt_y</p:attrName>
                                        </p:attrNameLst>
                                      </p:cBhvr>
                                      <p:rCtr x="-17292" y="9144"/>
                                    </p:animMotion>
                                  </p:childTnLst>
                                </p:cTn>
                              </p:par>
                              <p:par>
                                <p:cTn id="33" presetID="10" presetClass="exit" presetSubtype="0" fill="hold" nodeType="withEffect">
                                  <p:stCondLst>
                                    <p:cond delay="0"/>
                                  </p:stCondLst>
                                  <p:childTnLst>
                                    <p:animEffect transition="out" filter="fade">
                                      <p:cBhvr>
                                        <p:cTn id="34" dur="500"/>
                                        <p:tgtEl>
                                          <p:spTgt spid="203"/>
                                        </p:tgtEl>
                                      </p:cBhvr>
                                    </p:animEffect>
                                    <p:set>
                                      <p:cBhvr>
                                        <p:cTn id="35" dur="1" fill="hold">
                                          <p:stCondLst>
                                            <p:cond delay="499"/>
                                          </p:stCondLst>
                                        </p:cTn>
                                        <p:tgtEl>
                                          <p:spTgt spid="20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par>
                          <p:cTn id="41" fill="hold">
                            <p:stCondLst>
                              <p:cond delay="500"/>
                            </p:stCondLst>
                            <p:childTnLst>
                              <p:par>
                                <p:cTn id="42" presetID="42" presetClass="path" presetSubtype="0" accel="50000" decel="50000" fill="hold" nodeType="afterEffect">
                                  <p:stCondLst>
                                    <p:cond delay="0"/>
                                  </p:stCondLst>
                                  <p:childTnLst>
                                    <p:animMotion origin="layout" path="M 2.91667E-6 -2.59259E-6 L 0.15989 -0.07754 " pathEditMode="relative" rAng="0" ptsTypes="AA">
                                      <p:cBhvr>
                                        <p:cTn id="43" dur="2000" fill="hold"/>
                                        <p:tgtEl>
                                          <p:spTgt spid="3"/>
                                        </p:tgtEl>
                                        <p:attrNameLst>
                                          <p:attrName>ppt_x</p:attrName>
                                          <p:attrName>ppt_y</p:attrName>
                                        </p:attrNameLst>
                                      </p:cBhvr>
                                      <p:rCtr x="7995" y="-3889"/>
                                    </p:animMotion>
                                  </p:childTnLst>
                                </p:cTn>
                              </p:par>
                              <p:par>
                                <p:cTn id="44" presetID="10" presetClass="exit" presetSubtype="0" fill="hold" grpId="0" nodeType="withEffect">
                                  <p:stCondLst>
                                    <p:cond delay="0"/>
                                  </p:stCondLst>
                                  <p:childTnLst>
                                    <p:animEffect transition="out" filter="fade">
                                      <p:cBhvr>
                                        <p:cTn id="45" dur="500"/>
                                        <p:tgtEl>
                                          <p:spTgt spid="207"/>
                                        </p:tgtEl>
                                      </p:cBhvr>
                                    </p:animEffect>
                                    <p:set>
                                      <p:cBhvr>
                                        <p:cTn id="46" dur="1" fill="hold">
                                          <p:stCondLst>
                                            <p:cond delay="499"/>
                                          </p:stCondLst>
                                        </p:cTn>
                                        <p:tgtEl>
                                          <p:spTgt spid="207"/>
                                        </p:tgtEl>
                                        <p:attrNameLst>
                                          <p:attrName>style.visibility</p:attrName>
                                        </p:attrNameLst>
                                      </p:cBhvr>
                                      <p:to>
                                        <p:strVal val="hidden"/>
                                      </p:to>
                                    </p:set>
                                  </p:childTnLst>
                                </p:cTn>
                              </p:par>
                              <p:par>
                                <p:cTn id="47" presetID="10" presetClass="exit" presetSubtype="0" fill="hold" grpId="2" nodeType="withEffect">
                                  <p:stCondLst>
                                    <p:cond delay="0"/>
                                  </p:stCondLst>
                                  <p:childTnLst>
                                    <p:animEffect transition="out" filter="fade">
                                      <p:cBhvr>
                                        <p:cTn id="48" dur="500"/>
                                        <p:tgtEl>
                                          <p:spTgt spid="171"/>
                                        </p:tgtEl>
                                      </p:cBhvr>
                                    </p:animEffect>
                                    <p:set>
                                      <p:cBhvr>
                                        <p:cTn id="49" dur="1" fill="hold">
                                          <p:stCondLst>
                                            <p:cond delay="499"/>
                                          </p:stCondLst>
                                        </p:cTn>
                                        <p:tgtEl>
                                          <p:spTgt spid="171"/>
                                        </p:tgtEl>
                                        <p:attrNameLst>
                                          <p:attrName>style.visibility</p:attrName>
                                        </p:attrNameLst>
                                      </p:cBhvr>
                                      <p:to>
                                        <p:strVal val="hidden"/>
                                      </p:to>
                                    </p:set>
                                  </p:childTnLst>
                                </p:cTn>
                              </p:par>
                            </p:childTnLst>
                          </p:cTn>
                        </p:par>
                        <p:par>
                          <p:cTn id="50" fill="hold">
                            <p:stCondLst>
                              <p:cond delay="2500"/>
                            </p:stCondLst>
                            <p:childTnLst>
                              <p:par>
                                <p:cTn id="51" presetID="42" presetClass="path" presetSubtype="0" accel="50000" decel="50000" fill="hold" nodeType="afterEffect">
                                  <p:stCondLst>
                                    <p:cond delay="0"/>
                                  </p:stCondLst>
                                  <p:childTnLst>
                                    <p:animMotion origin="layout" path="M 0.15989 -0.07754 L 0.55286 -0.07731 " pathEditMode="relative" rAng="0" ptsTypes="AA">
                                      <p:cBhvr>
                                        <p:cTn id="52" dur="2000" fill="hold"/>
                                        <p:tgtEl>
                                          <p:spTgt spid="3"/>
                                        </p:tgtEl>
                                        <p:attrNameLst>
                                          <p:attrName>ppt_x</p:attrName>
                                          <p:attrName>ppt_y</p:attrName>
                                        </p:attrNameLst>
                                      </p:cBhvr>
                                      <p:rCtr x="1964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152" grpId="0"/>
      <p:bldP spid="152" grpId="1"/>
      <p:bldP spid="171" grpId="0"/>
      <p:bldP spid="171" grpId="1"/>
      <p:bldP spid="171"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xmlns="" id="{F715FB62-2266-4D79-8838-EBE47558D81C}"/>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Dequeue Packet 1</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22</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9" name="Group 208">
            <a:extLst>
              <a:ext uri="{FF2B5EF4-FFF2-40B4-BE49-F238E27FC236}">
                <a16:creationId xmlns:a16="http://schemas.microsoft.com/office/drawing/2014/main" xmlns="" id="{D24A4DA9-FE0B-43CF-B9F6-7669B7D97F82}"/>
              </a:ext>
            </a:extLst>
          </p:cNvPr>
          <p:cNvGrpSpPr/>
          <p:nvPr/>
        </p:nvGrpSpPr>
        <p:grpSpPr>
          <a:xfrm>
            <a:off x="11176681" y="2264156"/>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xmlns="" id="{147A5A02-D286-4E7C-93FC-8E16AB34BEA9}"/>
              </a:ext>
            </a:extLst>
          </p:cNvPr>
          <p:cNvGrpSpPr/>
          <p:nvPr/>
        </p:nvGrpSpPr>
        <p:grpSpPr>
          <a:xfrm>
            <a:off x="7494312" y="2198596"/>
            <a:ext cx="320922" cy="588169"/>
            <a:chOff x="7959564" y="2236105"/>
            <a:chExt cx="320922" cy="588169"/>
          </a:xfrm>
        </p:grpSpPr>
        <p:sp>
          <p:nvSpPr>
            <p:cNvPr id="154" name="TextBox 153">
              <a:extLst>
                <a:ext uri="{FF2B5EF4-FFF2-40B4-BE49-F238E27FC236}">
                  <a16:creationId xmlns:a16="http://schemas.microsoft.com/office/drawing/2014/main" xmlns="" id="{4992DB66-542B-40F9-8C52-3DB69F8D0792}"/>
                </a:ext>
              </a:extLst>
            </p:cNvPr>
            <p:cNvSpPr txBox="1"/>
            <p:nvPr/>
          </p:nvSpPr>
          <p:spPr>
            <a:xfrm>
              <a:off x="7959564" y="2236105"/>
              <a:ext cx="320922" cy="276999"/>
            </a:xfrm>
            <a:prstGeom prst="rect">
              <a:avLst/>
            </a:prstGeom>
            <a:noFill/>
          </p:spPr>
          <p:txBody>
            <a:bodyPr wrap="none" rtlCol="0">
              <a:spAutoFit/>
            </a:bodyPr>
            <a:lstStyle/>
            <a:p>
              <a:r>
                <a:rPr lang="en-US" sz="1200" b="1" dirty="0"/>
                <a:t>t7</a:t>
              </a:r>
            </a:p>
          </p:txBody>
        </p:sp>
        <p:sp>
          <p:nvSpPr>
            <p:cNvPr id="155" name="Rectangle 154">
              <a:extLst>
                <a:ext uri="{FF2B5EF4-FFF2-40B4-BE49-F238E27FC236}">
                  <a16:creationId xmlns:a16="http://schemas.microsoft.com/office/drawing/2014/main" xmlns="" id="{BD6E8505-E727-497C-9157-C10A4DCF4A6A}"/>
                </a:ext>
              </a:extLst>
            </p:cNvPr>
            <p:cNvSpPr/>
            <p:nvPr/>
          </p:nvSpPr>
          <p:spPr>
            <a:xfrm rot="16200000">
              <a:off x="8079034" y="2484698"/>
              <a:ext cx="91387" cy="11125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xmlns="" id="{44D1C443-BD58-48D3-B5F3-6A33BE42C4E2}"/>
                </a:ext>
              </a:extLst>
            </p:cNvPr>
            <p:cNvSpPr/>
            <p:nvPr/>
          </p:nvSpPr>
          <p:spPr>
            <a:xfrm rot="16200000">
              <a:off x="8078205" y="2604348"/>
              <a:ext cx="91387" cy="111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xmlns="" id="{F9EEBEF6-14CA-45CC-9C59-7CB4A8F30968}"/>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xmlns="" id="{823C8859-47C9-465B-9B94-C5FABD988609}"/>
              </a:ext>
            </a:extLst>
          </p:cNvPr>
          <p:cNvGrpSpPr/>
          <p:nvPr/>
        </p:nvGrpSpPr>
        <p:grpSpPr>
          <a:xfrm>
            <a:off x="7336785" y="311279"/>
            <a:ext cx="279244" cy="438758"/>
            <a:chOff x="3652147" y="2255034"/>
            <a:chExt cx="279244" cy="438758"/>
          </a:xfrm>
        </p:grpSpPr>
        <p:sp>
          <p:nvSpPr>
            <p:cNvPr id="161" name="TextBox 160">
              <a:extLst>
                <a:ext uri="{FF2B5EF4-FFF2-40B4-BE49-F238E27FC236}">
                  <a16:creationId xmlns:a16="http://schemas.microsoft.com/office/drawing/2014/main" xmlns="" id="{43E6E382-7D59-4521-BAD7-74720DB20EB2}"/>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162" name="TextBox 161">
              <a:extLst>
                <a:ext uri="{FF2B5EF4-FFF2-40B4-BE49-F238E27FC236}">
                  <a16:creationId xmlns:a16="http://schemas.microsoft.com/office/drawing/2014/main" xmlns="" id="{7527D48D-59AF-43C1-9AAF-41FCCC172FF7}"/>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sp>
        <p:nvSpPr>
          <p:cNvPr id="152" name="TextBox 151">
            <a:extLst>
              <a:ext uri="{FF2B5EF4-FFF2-40B4-BE49-F238E27FC236}">
                <a16:creationId xmlns:a16="http://schemas.microsoft.com/office/drawing/2014/main" xmlns="" id="{59E93C54-0600-4A0F-9071-4045291385CD}"/>
              </a:ext>
            </a:extLst>
          </p:cNvPr>
          <p:cNvSpPr txBox="1"/>
          <p:nvPr/>
        </p:nvSpPr>
        <p:spPr>
          <a:xfrm>
            <a:off x="7173203" y="1350994"/>
            <a:ext cx="279244" cy="276999"/>
          </a:xfrm>
          <a:prstGeom prst="rect">
            <a:avLst/>
          </a:prstGeom>
          <a:noFill/>
        </p:spPr>
        <p:txBody>
          <a:bodyPr wrap="none" rtlCol="0">
            <a:spAutoFit/>
          </a:bodyPr>
          <a:lstStyle/>
          <a:p>
            <a:r>
              <a:rPr lang="en-US" sz="1200" b="1" dirty="0">
                <a:solidFill>
                  <a:srgbClr val="0070C0"/>
                </a:solidFill>
              </a:rPr>
              <a:t>L</a:t>
            </a:r>
          </a:p>
        </p:txBody>
      </p:sp>
      <p:sp>
        <p:nvSpPr>
          <p:cNvPr id="171" name="TextBox 170">
            <a:extLst>
              <a:ext uri="{FF2B5EF4-FFF2-40B4-BE49-F238E27FC236}">
                <a16:creationId xmlns:a16="http://schemas.microsoft.com/office/drawing/2014/main" xmlns="" id="{80EB2352-C118-476B-B341-8FEBCAE33CAC}"/>
              </a:ext>
            </a:extLst>
          </p:cNvPr>
          <p:cNvSpPr txBox="1"/>
          <p:nvPr/>
        </p:nvSpPr>
        <p:spPr>
          <a:xfrm>
            <a:off x="3388681" y="3274929"/>
            <a:ext cx="474810" cy="276999"/>
          </a:xfrm>
          <a:prstGeom prst="rect">
            <a:avLst/>
          </a:prstGeom>
          <a:noFill/>
        </p:spPr>
        <p:txBody>
          <a:bodyPr wrap="none" rtlCol="0">
            <a:spAutoFit/>
          </a:bodyPr>
          <a:lstStyle/>
          <a:p>
            <a:r>
              <a:rPr lang="en-US" sz="1200" b="1" dirty="0"/>
              <a:t>&amp;p1</a:t>
            </a:r>
          </a:p>
        </p:txBody>
      </p:sp>
      <p:grpSp>
        <p:nvGrpSpPr>
          <p:cNvPr id="109" name="Group 108">
            <a:extLst>
              <a:ext uri="{FF2B5EF4-FFF2-40B4-BE49-F238E27FC236}">
                <a16:creationId xmlns:a16="http://schemas.microsoft.com/office/drawing/2014/main" xmlns="" id="{CC6C8F9B-E891-4555-A7C1-8389F8B735B1}"/>
              </a:ext>
            </a:extLst>
          </p:cNvPr>
          <p:cNvGrpSpPr/>
          <p:nvPr/>
        </p:nvGrpSpPr>
        <p:grpSpPr>
          <a:xfrm>
            <a:off x="6532451" y="5369149"/>
            <a:ext cx="695021" cy="531006"/>
            <a:chOff x="4690218" y="6219213"/>
            <a:chExt cx="695021" cy="531006"/>
          </a:xfrm>
        </p:grpSpPr>
        <p:sp>
          <p:nvSpPr>
            <p:cNvPr id="120" name="Rectangle 119">
              <a:extLst>
                <a:ext uri="{FF2B5EF4-FFF2-40B4-BE49-F238E27FC236}">
                  <a16:creationId xmlns:a16="http://schemas.microsoft.com/office/drawing/2014/main" xmlns="" id="{1F1C073A-855E-4F62-80DA-6521F3736936}"/>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xmlns="" id="{A6E09A35-FE21-407A-9F7A-5A50DED9D02E}"/>
                </a:ext>
              </a:extLst>
            </p:cNvPr>
            <p:cNvSpPr/>
            <p:nvPr/>
          </p:nvSpPr>
          <p:spPr>
            <a:xfrm>
              <a:off x="5207417" y="6414700"/>
              <a:ext cx="160221" cy="1447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xmlns="" id="{F6D314C8-CE4F-42CB-870A-45E76DC20C64}"/>
                </a:ext>
              </a:extLst>
            </p:cNvPr>
            <p:cNvSpPr/>
            <p:nvPr/>
          </p:nvSpPr>
          <p:spPr>
            <a:xfrm>
              <a:off x="4690218" y="6610186"/>
              <a:ext cx="695021" cy="14003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4" name="Straight Arrow Connector 123">
            <a:extLst>
              <a:ext uri="{FF2B5EF4-FFF2-40B4-BE49-F238E27FC236}">
                <a16:creationId xmlns:a16="http://schemas.microsoft.com/office/drawing/2014/main" xmlns="" id="{F8ECE274-283E-4FF6-A0A2-24DA0B7EB4E1}"/>
              </a:ext>
            </a:extLst>
          </p:cNvPr>
          <p:cNvCxnSpPr>
            <a:cxnSpLocks/>
          </p:cNvCxnSpPr>
          <p:nvPr/>
        </p:nvCxnSpPr>
        <p:spPr>
          <a:xfrm flipH="1">
            <a:off x="9716568" y="977165"/>
            <a:ext cx="62830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xmlns="" id="{449B0B78-69EF-4CAC-A37F-7D5912E77279}"/>
              </a:ext>
            </a:extLst>
          </p:cNvPr>
          <p:cNvGrpSpPr/>
          <p:nvPr/>
        </p:nvGrpSpPr>
        <p:grpSpPr>
          <a:xfrm>
            <a:off x="9481010" y="210313"/>
            <a:ext cx="1683768" cy="1532365"/>
            <a:chOff x="9481010" y="210313"/>
            <a:chExt cx="1683768" cy="1532365"/>
          </a:xfrm>
        </p:grpSpPr>
        <p:grpSp>
          <p:nvGrpSpPr>
            <p:cNvPr id="147" name="Group 146">
              <a:extLst>
                <a:ext uri="{FF2B5EF4-FFF2-40B4-BE49-F238E27FC236}">
                  <a16:creationId xmlns:a16="http://schemas.microsoft.com/office/drawing/2014/main" xmlns="" id="{4A2043B0-FC8D-4E3E-84F4-A3A85F4BA17A}"/>
                </a:ext>
              </a:extLst>
            </p:cNvPr>
            <p:cNvGrpSpPr/>
            <p:nvPr/>
          </p:nvGrpSpPr>
          <p:grpSpPr>
            <a:xfrm>
              <a:off x="9532767" y="210313"/>
              <a:ext cx="1568698" cy="1523714"/>
              <a:chOff x="6889708" y="2963328"/>
              <a:chExt cx="726321" cy="762229"/>
            </a:xfrm>
          </p:grpSpPr>
          <p:sp>
            <p:nvSpPr>
              <p:cNvPr id="166" name="Oval 165">
                <a:extLst>
                  <a:ext uri="{FF2B5EF4-FFF2-40B4-BE49-F238E27FC236}">
                    <a16:creationId xmlns:a16="http://schemas.microsoft.com/office/drawing/2014/main" xmlns="" id="{29615634-9E3E-47A4-BDB3-96751C61B8BB}"/>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xmlns="" id="{74433E2C-13E0-4E33-8A98-C31913D62A05}"/>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48" name="TextBox 147">
              <a:extLst>
                <a:ext uri="{FF2B5EF4-FFF2-40B4-BE49-F238E27FC236}">
                  <a16:creationId xmlns:a16="http://schemas.microsoft.com/office/drawing/2014/main" xmlns="" id="{DE32D4C2-7FF2-4BE9-8B1F-72CA760CEB44}"/>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49" name="TextBox 148">
              <a:extLst>
                <a:ext uri="{FF2B5EF4-FFF2-40B4-BE49-F238E27FC236}">
                  <a16:creationId xmlns:a16="http://schemas.microsoft.com/office/drawing/2014/main" xmlns="" id="{BE09DC32-C4D7-4A4F-9A04-0336F887DAF0}"/>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50" name="TextBox 149">
              <a:extLst>
                <a:ext uri="{FF2B5EF4-FFF2-40B4-BE49-F238E27FC236}">
                  <a16:creationId xmlns:a16="http://schemas.microsoft.com/office/drawing/2014/main" xmlns="" id="{2DB40478-ED6C-4CA3-963E-DB038EE861D7}"/>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51" name="TextBox 150">
              <a:extLst>
                <a:ext uri="{FF2B5EF4-FFF2-40B4-BE49-F238E27FC236}">
                  <a16:creationId xmlns:a16="http://schemas.microsoft.com/office/drawing/2014/main" xmlns="" id="{CC42821E-9B48-4EE8-A5E3-55F42D0F256A}"/>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63" name="TextBox 162">
              <a:extLst>
                <a:ext uri="{FF2B5EF4-FFF2-40B4-BE49-F238E27FC236}">
                  <a16:creationId xmlns:a16="http://schemas.microsoft.com/office/drawing/2014/main" xmlns="" id="{CD40A8DB-5323-4B60-B1F2-E29131D2A337}"/>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64" name="TextBox 163">
              <a:extLst>
                <a:ext uri="{FF2B5EF4-FFF2-40B4-BE49-F238E27FC236}">
                  <a16:creationId xmlns:a16="http://schemas.microsoft.com/office/drawing/2014/main" xmlns="" id="{171C4AFF-433A-4265-94B4-6B307EB5D731}"/>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65" name="TextBox 164">
              <a:extLst>
                <a:ext uri="{FF2B5EF4-FFF2-40B4-BE49-F238E27FC236}">
                  <a16:creationId xmlns:a16="http://schemas.microsoft.com/office/drawing/2014/main" xmlns="" id="{EBAE7002-88F3-4A43-A16A-256E0A65959E}"/>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07" name="Rectangle 106">
            <a:extLst>
              <a:ext uri="{FF2B5EF4-FFF2-40B4-BE49-F238E27FC236}">
                <a16:creationId xmlns:a16="http://schemas.microsoft.com/office/drawing/2014/main" xmlns="" id="{272A467B-33AE-4743-BA5B-90DBE5153572}"/>
              </a:ext>
            </a:extLst>
          </p:cNvPr>
          <p:cNvSpPr/>
          <p:nvPr/>
        </p:nvSpPr>
        <p:spPr>
          <a:xfrm>
            <a:off x="8811754" y="2194560"/>
            <a:ext cx="327394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7" name="Cloud 116">
            <a:extLst>
              <a:ext uri="{FF2B5EF4-FFF2-40B4-BE49-F238E27FC236}">
                <a16:creationId xmlns:a16="http://schemas.microsoft.com/office/drawing/2014/main" xmlns="" id="{35D3505C-65B4-4A71-A3D4-286D057EFC15}"/>
              </a:ext>
            </a:extLst>
          </p:cNvPr>
          <p:cNvSpPr/>
          <p:nvPr/>
        </p:nvSpPr>
        <p:spPr>
          <a:xfrm>
            <a:off x="885856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18" name="Group 117">
            <a:extLst>
              <a:ext uri="{FF2B5EF4-FFF2-40B4-BE49-F238E27FC236}">
                <a16:creationId xmlns:a16="http://schemas.microsoft.com/office/drawing/2014/main" xmlns="" id="{80C67B43-7202-4540-970B-3416BB627996}"/>
              </a:ext>
            </a:extLst>
          </p:cNvPr>
          <p:cNvGrpSpPr/>
          <p:nvPr/>
        </p:nvGrpSpPr>
        <p:grpSpPr>
          <a:xfrm>
            <a:off x="9154884" y="2286704"/>
            <a:ext cx="2415711" cy="391186"/>
            <a:chOff x="2720488" y="1367117"/>
            <a:chExt cx="1855247" cy="502023"/>
          </a:xfrm>
        </p:grpSpPr>
        <p:sp>
          <p:nvSpPr>
            <p:cNvPr id="119" name="Rectangle 118">
              <a:extLst>
                <a:ext uri="{FF2B5EF4-FFF2-40B4-BE49-F238E27FC236}">
                  <a16:creationId xmlns:a16="http://schemas.microsoft.com/office/drawing/2014/main" xmlns="" id="{C2CBCDF2-04FF-48DC-8B0B-D5B242B16CC5}"/>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1" name="Rectangle 120">
              <a:extLst>
                <a:ext uri="{FF2B5EF4-FFF2-40B4-BE49-F238E27FC236}">
                  <a16:creationId xmlns:a16="http://schemas.microsoft.com/office/drawing/2014/main" xmlns="" id="{7746C9DE-4CEB-48CB-9F06-7952D814AF3E}"/>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8" name="Rectangle 157">
              <a:extLst>
                <a:ext uri="{FF2B5EF4-FFF2-40B4-BE49-F238E27FC236}">
                  <a16:creationId xmlns:a16="http://schemas.microsoft.com/office/drawing/2014/main" xmlns="" id="{C5FF6C48-4E24-4198-B0D4-A05D02E47363}"/>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9" name="Rectangle 158">
              <a:extLst>
                <a:ext uri="{FF2B5EF4-FFF2-40B4-BE49-F238E27FC236}">
                  <a16:creationId xmlns:a16="http://schemas.microsoft.com/office/drawing/2014/main" xmlns="" id="{C263724C-D27A-4AF2-A05D-82E74E8DF718}"/>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67" name="Rectangle 166">
              <a:extLst>
                <a:ext uri="{FF2B5EF4-FFF2-40B4-BE49-F238E27FC236}">
                  <a16:creationId xmlns:a16="http://schemas.microsoft.com/office/drawing/2014/main" xmlns="" id="{CBC45A3C-210B-4343-AFD2-BE61C7DB20EC}"/>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68" name="Straight Connector 167">
              <a:extLst>
                <a:ext uri="{FF2B5EF4-FFF2-40B4-BE49-F238E27FC236}">
                  <a16:creationId xmlns:a16="http://schemas.microsoft.com/office/drawing/2014/main" xmlns="" id="{F4B002D8-E0C3-4840-89BE-2C69CE930F2F}"/>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69" name="Straight Connector 168">
              <a:extLst>
                <a:ext uri="{FF2B5EF4-FFF2-40B4-BE49-F238E27FC236}">
                  <a16:creationId xmlns:a16="http://schemas.microsoft.com/office/drawing/2014/main" xmlns="" id="{5DCA9A80-2049-4E91-9B62-44122D0B59ED}"/>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72" name="Cloud 171">
            <a:extLst>
              <a:ext uri="{FF2B5EF4-FFF2-40B4-BE49-F238E27FC236}">
                <a16:creationId xmlns:a16="http://schemas.microsoft.com/office/drawing/2014/main" xmlns="" id="{49F6C7A7-A474-4891-BD23-1CD92FD27B2C}"/>
              </a:ext>
            </a:extLst>
          </p:cNvPr>
          <p:cNvSpPr/>
          <p:nvPr/>
        </p:nvSpPr>
        <p:spPr>
          <a:xfrm>
            <a:off x="1058825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73" name="Rectangle 172">
            <a:extLst>
              <a:ext uri="{FF2B5EF4-FFF2-40B4-BE49-F238E27FC236}">
                <a16:creationId xmlns:a16="http://schemas.microsoft.com/office/drawing/2014/main" xmlns="" id="{8088BA21-5B41-49F6-B5CE-CBC24685DDD0}"/>
              </a:ext>
            </a:extLst>
          </p:cNvPr>
          <p:cNvSpPr/>
          <p:nvPr/>
        </p:nvSpPr>
        <p:spPr>
          <a:xfrm>
            <a:off x="1039946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4" name="TextBox 173">
            <a:extLst>
              <a:ext uri="{FF2B5EF4-FFF2-40B4-BE49-F238E27FC236}">
                <a16:creationId xmlns:a16="http://schemas.microsoft.com/office/drawing/2014/main" xmlns="" id="{3EC2F76E-9612-4360-A8B6-AC6C19350CC7}"/>
              </a:ext>
            </a:extLst>
          </p:cNvPr>
          <p:cNvSpPr txBox="1"/>
          <p:nvPr/>
        </p:nvSpPr>
        <p:spPr>
          <a:xfrm>
            <a:off x="915488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75" name="TextBox 174">
            <a:extLst>
              <a:ext uri="{FF2B5EF4-FFF2-40B4-BE49-F238E27FC236}">
                <a16:creationId xmlns:a16="http://schemas.microsoft.com/office/drawing/2014/main" xmlns="" id="{79D9652B-7984-44AD-B7B5-8BF7346674FA}"/>
              </a:ext>
            </a:extLst>
          </p:cNvPr>
          <p:cNvSpPr txBox="1"/>
          <p:nvPr/>
        </p:nvSpPr>
        <p:spPr>
          <a:xfrm>
            <a:off x="10807728" y="28862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176" name="Group 175">
            <a:extLst>
              <a:ext uri="{FF2B5EF4-FFF2-40B4-BE49-F238E27FC236}">
                <a16:creationId xmlns:a16="http://schemas.microsoft.com/office/drawing/2014/main" xmlns="" id="{ED1FF16D-6BB8-4C61-BAB7-A1143A495F36}"/>
              </a:ext>
            </a:extLst>
          </p:cNvPr>
          <p:cNvGrpSpPr/>
          <p:nvPr/>
        </p:nvGrpSpPr>
        <p:grpSpPr>
          <a:xfrm>
            <a:off x="5929082" y="2234661"/>
            <a:ext cx="1852661" cy="594744"/>
            <a:chOff x="2720488" y="1367117"/>
            <a:chExt cx="1855247" cy="502023"/>
          </a:xfrm>
        </p:grpSpPr>
        <p:sp>
          <p:nvSpPr>
            <p:cNvPr id="177" name="Rectangle 176">
              <a:extLst>
                <a:ext uri="{FF2B5EF4-FFF2-40B4-BE49-F238E27FC236}">
                  <a16:creationId xmlns:a16="http://schemas.microsoft.com/office/drawing/2014/main" xmlns="" id="{BA2BEDDA-57C7-4A71-9A27-5E7AF8AA0F74}"/>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0" name="Rectangle 179">
              <a:extLst>
                <a:ext uri="{FF2B5EF4-FFF2-40B4-BE49-F238E27FC236}">
                  <a16:creationId xmlns:a16="http://schemas.microsoft.com/office/drawing/2014/main" xmlns="" id="{6D0AD8AC-6C05-46F1-AE96-625E1C1C41E2}"/>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1" name="Rectangle 180">
              <a:extLst>
                <a:ext uri="{FF2B5EF4-FFF2-40B4-BE49-F238E27FC236}">
                  <a16:creationId xmlns:a16="http://schemas.microsoft.com/office/drawing/2014/main" xmlns="" id="{62772660-74AD-4929-A85A-0A70A7D3D19A}"/>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2" name="Rectangle 181">
              <a:extLst>
                <a:ext uri="{FF2B5EF4-FFF2-40B4-BE49-F238E27FC236}">
                  <a16:creationId xmlns:a16="http://schemas.microsoft.com/office/drawing/2014/main" xmlns="" id="{C7BED561-35E5-4D00-83EB-C8DBAB862D13}"/>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3" name="Rectangle 182">
              <a:extLst>
                <a:ext uri="{FF2B5EF4-FFF2-40B4-BE49-F238E27FC236}">
                  <a16:creationId xmlns:a16="http://schemas.microsoft.com/office/drawing/2014/main" xmlns="" id="{A2940331-BC91-4969-A126-F01ECDE9C609}"/>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84" name="Straight Connector 183">
              <a:extLst>
                <a:ext uri="{FF2B5EF4-FFF2-40B4-BE49-F238E27FC236}">
                  <a16:creationId xmlns:a16="http://schemas.microsoft.com/office/drawing/2014/main" xmlns="" id="{057902B0-CC4C-4309-80B8-04D229E49BB4}"/>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200" name="Straight Connector 199">
              <a:extLst>
                <a:ext uri="{FF2B5EF4-FFF2-40B4-BE49-F238E27FC236}">
                  <a16:creationId xmlns:a16="http://schemas.microsoft.com/office/drawing/2014/main" xmlns="" id="{5717F938-9B71-4870-B267-87B2A2294A29}"/>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201" name="Rectangle 200">
            <a:extLst>
              <a:ext uri="{FF2B5EF4-FFF2-40B4-BE49-F238E27FC236}">
                <a16:creationId xmlns:a16="http://schemas.microsoft.com/office/drawing/2014/main" xmlns="" id="{9195CD86-482C-4F52-9CE9-CB336596541E}"/>
              </a:ext>
            </a:extLst>
          </p:cNvPr>
          <p:cNvSpPr/>
          <p:nvPr/>
        </p:nvSpPr>
        <p:spPr>
          <a:xfrm>
            <a:off x="5412704" y="2196031"/>
            <a:ext cx="3102731" cy="1568028"/>
          </a:xfrm>
          <a:prstGeom prst="rect">
            <a:avLst/>
          </a:prstGeom>
          <a:no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02" name="Cloud 201">
            <a:extLst>
              <a:ext uri="{FF2B5EF4-FFF2-40B4-BE49-F238E27FC236}">
                <a16:creationId xmlns:a16="http://schemas.microsoft.com/office/drawing/2014/main" xmlns="" id="{70A65CEF-BACB-4A23-96AC-BF3C89809424}"/>
              </a:ext>
            </a:extLst>
          </p:cNvPr>
          <p:cNvSpPr/>
          <p:nvPr/>
        </p:nvSpPr>
        <p:spPr>
          <a:xfrm>
            <a:off x="5471973" y="2891603"/>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03" name="TextBox 202">
            <a:extLst>
              <a:ext uri="{FF2B5EF4-FFF2-40B4-BE49-F238E27FC236}">
                <a16:creationId xmlns:a16="http://schemas.microsoft.com/office/drawing/2014/main" xmlns="" id="{ABF861FC-820A-40F8-9CB3-EC17BCC87ED3}"/>
              </a:ext>
            </a:extLst>
          </p:cNvPr>
          <p:cNvSpPr txBox="1"/>
          <p:nvPr/>
        </p:nvSpPr>
        <p:spPr>
          <a:xfrm>
            <a:off x="5766870" y="2930234"/>
            <a:ext cx="968535" cy="307777"/>
          </a:xfrm>
          <a:prstGeom prst="rect">
            <a:avLst/>
          </a:prstGeom>
          <a:noFill/>
        </p:spPr>
        <p:txBody>
          <a:bodyPr wrap="none" rtlCol="0">
            <a:spAutoFit/>
          </a:bodyPr>
          <a:lstStyle/>
          <a:p>
            <a:r>
              <a:rPr lang="en-US" sz="1400" b="1" dirty="0" err="1"/>
              <a:t>enq</a:t>
            </a:r>
            <a:r>
              <a:rPr lang="en-US" sz="1400" b="1" dirty="0"/>
              <a:t> logic</a:t>
            </a:r>
          </a:p>
        </p:txBody>
      </p:sp>
      <p:sp>
        <p:nvSpPr>
          <p:cNvPr id="204" name="Cloud 203">
            <a:extLst>
              <a:ext uri="{FF2B5EF4-FFF2-40B4-BE49-F238E27FC236}">
                <a16:creationId xmlns:a16="http://schemas.microsoft.com/office/drawing/2014/main" xmlns="" id="{57C42D0D-9856-4194-A434-87E0BC3E55DC}"/>
              </a:ext>
            </a:extLst>
          </p:cNvPr>
          <p:cNvSpPr/>
          <p:nvPr/>
        </p:nvSpPr>
        <p:spPr>
          <a:xfrm>
            <a:off x="7104112" y="2866429"/>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05" name="TextBox 204">
            <a:extLst>
              <a:ext uri="{FF2B5EF4-FFF2-40B4-BE49-F238E27FC236}">
                <a16:creationId xmlns:a16="http://schemas.microsoft.com/office/drawing/2014/main" xmlns="" id="{A8DDBC05-8900-44DB-B6D2-9E226847AB86}"/>
              </a:ext>
            </a:extLst>
          </p:cNvPr>
          <p:cNvSpPr txBox="1"/>
          <p:nvPr/>
        </p:nvSpPr>
        <p:spPr>
          <a:xfrm>
            <a:off x="7323581" y="2928905"/>
            <a:ext cx="968535" cy="307777"/>
          </a:xfrm>
          <a:prstGeom prst="rect">
            <a:avLst/>
          </a:prstGeom>
          <a:noFill/>
        </p:spPr>
        <p:txBody>
          <a:bodyPr wrap="none" rtlCol="0">
            <a:spAutoFit/>
          </a:bodyPr>
          <a:lstStyle/>
          <a:p>
            <a:r>
              <a:rPr lang="en-US" sz="1400" b="1" dirty="0" err="1"/>
              <a:t>deq</a:t>
            </a:r>
            <a:r>
              <a:rPr lang="en-US" sz="1400" b="1" dirty="0"/>
              <a:t> logic</a:t>
            </a:r>
          </a:p>
        </p:txBody>
      </p:sp>
      <p:sp>
        <p:nvSpPr>
          <p:cNvPr id="207" name="Rectangle 206">
            <a:extLst>
              <a:ext uri="{FF2B5EF4-FFF2-40B4-BE49-F238E27FC236}">
                <a16:creationId xmlns:a16="http://schemas.microsoft.com/office/drawing/2014/main" xmlns="" id="{77F14F99-AFC3-4AB7-B01A-9F17C5BF4113}"/>
              </a:ext>
            </a:extLst>
          </p:cNvPr>
          <p:cNvSpPr/>
          <p:nvPr/>
        </p:nvSpPr>
        <p:spPr>
          <a:xfrm>
            <a:off x="6958264" y="3540800"/>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Tree>
    <p:extLst>
      <p:ext uri="{BB962C8B-B14F-4D97-AF65-F5344CB8AC3E}">
        <p14:creationId xmlns:p14="http://schemas.microsoft.com/office/powerpoint/2010/main" val="159262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4.81481E-6 L -0.01328 0.12477 " pathEditMode="relative" rAng="0" ptsTypes="AA">
                                      <p:cBhvr>
                                        <p:cTn id="6" dur="2000" fill="hold"/>
                                        <p:tgtEl>
                                          <p:spTgt spid="160"/>
                                        </p:tgtEl>
                                        <p:attrNameLst>
                                          <p:attrName>ppt_x</p:attrName>
                                          <p:attrName>ppt_y</p:attrName>
                                        </p:attrNameLst>
                                      </p:cBhvr>
                                      <p:rCtr x="-664" y="6227"/>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fade">
                                      <p:cBhvr>
                                        <p:cTn id="10" dur="500"/>
                                        <p:tgtEl>
                                          <p:spTgt spid="152"/>
                                        </p:tgtEl>
                                      </p:cBhvr>
                                    </p:animEffect>
                                  </p:childTnLst>
                                </p:cTn>
                              </p:par>
                              <p:par>
                                <p:cTn id="11" presetID="10" presetClass="exit" presetSubtype="0" fill="hold" nodeType="withEffect">
                                  <p:stCondLst>
                                    <p:cond delay="0"/>
                                  </p:stCondLst>
                                  <p:childTnLst>
                                    <p:animEffect transition="out" filter="fade">
                                      <p:cBhvr>
                                        <p:cTn id="12" dur="500"/>
                                        <p:tgtEl>
                                          <p:spTgt spid="160"/>
                                        </p:tgtEl>
                                      </p:cBhvr>
                                    </p:animEffect>
                                    <p:set>
                                      <p:cBhvr>
                                        <p:cTn id="13" dur="1" fill="hold">
                                          <p:stCondLst>
                                            <p:cond delay="499"/>
                                          </p:stCondLst>
                                        </p:cTn>
                                        <p:tgtEl>
                                          <p:spTgt spid="160"/>
                                        </p:tgtEl>
                                        <p:attrNameLst>
                                          <p:attrName>style.visibility</p:attrName>
                                        </p:attrNameLst>
                                      </p:cBhvr>
                                      <p:to>
                                        <p:strVal val="hidden"/>
                                      </p:to>
                                    </p:set>
                                  </p:childTnLst>
                                </p:cTn>
                              </p:par>
                              <p:par>
                                <p:cTn id="14" presetID="42" presetClass="path" presetSubtype="0" accel="50000" decel="50000" fill="hold" grpId="1" nodeType="withEffect">
                                  <p:stCondLst>
                                    <p:cond delay="0"/>
                                  </p:stCondLst>
                                  <p:childTnLst>
                                    <p:animMotion origin="layout" path="M 4.16667E-7 3.7037E-7 L -0.28281 0.08472 " pathEditMode="relative" rAng="0" ptsTypes="AA">
                                      <p:cBhvr>
                                        <p:cTn id="15" dur="2000" fill="hold"/>
                                        <p:tgtEl>
                                          <p:spTgt spid="152"/>
                                        </p:tgtEl>
                                        <p:attrNameLst>
                                          <p:attrName>ppt_x</p:attrName>
                                          <p:attrName>ppt_y</p:attrName>
                                        </p:attrNameLst>
                                      </p:cBhvr>
                                      <p:rCtr x="-14141" y="4236"/>
                                    </p:animMotion>
                                  </p:childTnLst>
                                </p:cTn>
                              </p:par>
                            </p:childTnLst>
                          </p:cTn>
                        </p:par>
                        <p:par>
                          <p:cTn id="16" fill="hold">
                            <p:stCondLst>
                              <p:cond delay="4000"/>
                            </p:stCondLst>
                            <p:childTnLst>
                              <p:par>
                                <p:cTn id="17" presetID="42" presetClass="path" presetSubtype="0" accel="50000" decel="50000" fill="hold" nodeType="afterEffect">
                                  <p:stCondLst>
                                    <p:cond delay="0"/>
                                  </p:stCondLst>
                                  <p:childTnLst>
                                    <p:animMotion origin="layout" path="M 2.08333E-6 -7.40741E-7 L -0.01354 0.12824 " pathEditMode="relative" rAng="0" ptsTypes="AA">
                                      <p:cBhvr>
                                        <p:cTn id="18" dur="2000" fill="hold"/>
                                        <p:tgtEl>
                                          <p:spTgt spid="22"/>
                                        </p:tgtEl>
                                        <p:attrNameLst>
                                          <p:attrName>ppt_x</p:attrName>
                                          <p:attrName>ppt_y</p:attrName>
                                        </p:attrNameLst>
                                      </p:cBhvr>
                                      <p:rCtr x="-677" y="6412"/>
                                    </p:animMotion>
                                  </p:childTnLst>
                                </p:cTn>
                              </p:par>
                              <p:par>
                                <p:cTn id="19" presetID="10" presetClass="exit" presetSubtype="0" fill="hold" grpId="2" nodeType="withEffect">
                                  <p:stCondLst>
                                    <p:cond delay="0"/>
                                  </p:stCondLst>
                                  <p:childTnLst>
                                    <p:animEffect transition="out" filter="fade">
                                      <p:cBhvr>
                                        <p:cTn id="20" dur="500"/>
                                        <p:tgtEl>
                                          <p:spTgt spid="152"/>
                                        </p:tgtEl>
                                      </p:cBhvr>
                                    </p:animEffect>
                                    <p:set>
                                      <p:cBhvr>
                                        <p:cTn id="21" dur="1" fill="hold">
                                          <p:stCondLst>
                                            <p:cond delay="499"/>
                                          </p:stCondLst>
                                        </p:cTn>
                                        <p:tgtEl>
                                          <p:spTgt spid="152"/>
                                        </p:tgtEl>
                                        <p:attrNameLst>
                                          <p:attrName>style.visibility</p:attrName>
                                        </p:attrNameLst>
                                      </p:cBhvr>
                                      <p:to>
                                        <p:strVal val="hidden"/>
                                      </p:to>
                                    </p:set>
                                  </p:childTnLst>
                                </p:cTn>
                              </p:par>
                            </p:childTnLst>
                          </p:cTn>
                        </p:par>
                        <p:par>
                          <p:cTn id="22" fill="hold">
                            <p:stCondLst>
                              <p:cond delay="6000"/>
                            </p:stCondLst>
                            <p:childTnLst>
                              <p:par>
                                <p:cTn id="23" presetID="10" presetClass="entr" presetSubtype="0" fill="hold" grpId="0" nodeType="afterEffect">
                                  <p:stCondLst>
                                    <p:cond delay="0"/>
                                  </p:stCondLst>
                                  <p:childTnLst>
                                    <p:set>
                                      <p:cBhvr>
                                        <p:cTn id="24" dur="1" fill="hold">
                                          <p:stCondLst>
                                            <p:cond delay="0"/>
                                          </p:stCondLst>
                                        </p:cTn>
                                        <p:tgtEl>
                                          <p:spTgt spid="171"/>
                                        </p:tgtEl>
                                        <p:attrNameLst>
                                          <p:attrName>style.visibility</p:attrName>
                                        </p:attrNameLst>
                                      </p:cBhvr>
                                      <p:to>
                                        <p:strVal val="visible"/>
                                      </p:to>
                                    </p:set>
                                    <p:animEffect transition="in" filter="fade">
                                      <p:cBhvr>
                                        <p:cTn id="25" dur="500"/>
                                        <p:tgtEl>
                                          <p:spTgt spid="171"/>
                                        </p:tgtEl>
                                      </p:cBhvr>
                                    </p:animEffect>
                                  </p:childTnLst>
                                </p:cTn>
                              </p:par>
                              <p:par>
                                <p:cTn id="26" presetID="10" presetClass="exit" presetSubtype="0" fill="hold" nodeType="with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42" presetClass="path" presetSubtype="0" accel="50000" decel="50000" fill="hold" grpId="1" nodeType="withEffect">
                                  <p:stCondLst>
                                    <p:cond delay="0"/>
                                  </p:stCondLst>
                                  <p:childTnLst>
                                    <p:animMotion origin="layout" path="M 4.16667E-6 4.81481E-6 L 0.20377 0.19791 " pathEditMode="relative" rAng="0" ptsTypes="AA">
                                      <p:cBhvr>
                                        <p:cTn id="30" dur="2000" fill="hold"/>
                                        <p:tgtEl>
                                          <p:spTgt spid="171"/>
                                        </p:tgtEl>
                                        <p:attrNameLst>
                                          <p:attrName>ppt_x</p:attrName>
                                          <p:attrName>ppt_y</p:attrName>
                                        </p:attrNameLst>
                                      </p:cBhvr>
                                      <p:rCtr x="10182" y="9884"/>
                                    </p:animMotion>
                                  </p:childTnLst>
                                </p:cTn>
                              </p:par>
                            </p:childTnLst>
                          </p:cTn>
                        </p:par>
                        <p:par>
                          <p:cTn id="31" fill="hold">
                            <p:stCondLst>
                              <p:cond delay="8000"/>
                            </p:stCondLst>
                            <p:childTnLst>
                              <p:par>
                                <p:cTn id="32" presetID="10" presetClass="entr" presetSubtype="0" fill="hold" nodeType="afterEffect">
                                  <p:stCondLst>
                                    <p:cond delay="0"/>
                                  </p:stCondLst>
                                  <p:childTnLst>
                                    <p:set>
                                      <p:cBhvr>
                                        <p:cTn id="33" dur="1" fill="hold">
                                          <p:stCondLst>
                                            <p:cond delay="0"/>
                                          </p:stCondLst>
                                        </p:cTn>
                                        <p:tgtEl>
                                          <p:spTgt spid="109"/>
                                        </p:tgtEl>
                                        <p:attrNameLst>
                                          <p:attrName>style.visibility</p:attrName>
                                        </p:attrNameLst>
                                      </p:cBhvr>
                                      <p:to>
                                        <p:strVal val="visible"/>
                                      </p:to>
                                    </p:set>
                                    <p:animEffect transition="in" filter="fade">
                                      <p:cBhvr>
                                        <p:cTn id="34" dur="500"/>
                                        <p:tgtEl>
                                          <p:spTgt spid="109"/>
                                        </p:tgtEl>
                                      </p:cBhvr>
                                    </p:animEffect>
                                  </p:childTnLst>
                                </p:cTn>
                              </p:par>
                              <p:par>
                                <p:cTn id="35" presetID="42" presetClass="path" presetSubtype="0" accel="50000" decel="50000" fill="hold" nodeType="withEffect">
                                  <p:stCondLst>
                                    <p:cond delay="0"/>
                                  </p:stCondLst>
                                  <p:childTnLst>
                                    <p:animMotion origin="layout" path="M -2.91667E-6 2.22222E-6 L 0.46706 -0.00533 " pathEditMode="relative" rAng="0" ptsTypes="AA">
                                      <p:cBhvr>
                                        <p:cTn id="36" dur="2000" fill="hold"/>
                                        <p:tgtEl>
                                          <p:spTgt spid="109"/>
                                        </p:tgtEl>
                                        <p:attrNameLst>
                                          <p:attrName>ppt_x</p:attrName>
                                          <p:attrName>ppt_y</p:attrName>
                                        </p:attrNameLst>
                                      </p:cBhvr>
                                      <p:rCtr x="23346" y="-278"/>
                                    </p:animMotion>
                                  </p:childTnLst>
                                </p:cTn>
                              </p:par>
                              <p:par>
                                <p:cTn id="37" presetID="10" presetClass="exit" presetSubtype="0" fill="hold" grpId="2" nodeType="withEffect">
                                  <p:stCondLst>
                                    <p:cond delay="0"/>
                                  </p:stCondLst>
                                  <p:childTnLst>
                                    <p:animEffect transition="out" filter="fade">
                                      <p:cBhvr>
                                        <p:cTn id="38" dur="500"/>
                                        <p:tgtEl>
                                          <p:spTgt spid="171"/>
                                        </p:tgtEl>
                                      </p:cBhvr>
                                    </p:animEffect>
                                    <p:set>
                                      <p:cBhvr>
                                        <p:cTn id="39" dur="1" fill="hold">
                                          <p:stCondLst>
                                            <p:cond delay="499"/>
                                          </p:stCondLst>
                                        </p:cTn>
                                        <p:tgtEl>
                                          <p:spTgt spid="171"/>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108"/>
                                        </p:tgtEl>
                                      </p:cBhvr>
                                    </p:animEffect>
                                    <p:set>
                                      <p:cBhvr>
                                        <p:cTn id="42" dur="1" fill="hold">
                                          <p:stCondLst>
                                            <p:cond delay="4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52" grpId="0"/>
      <p:bldP spid="152" grpId="1"/>
      <p:bldP spid="152" grpId="2"/>
      <p:bldP spid="171" grpId="0"/>
      <p:bldP spid="171" grpId="1"/>
      <p:bldP spid="171" grpId="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Enqueue Packet 3 (continued)</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23</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9" name="Group 208">
            <a:extLst>
              <a:ext uri="{FF2B5EF4-FFF2-40B4-BE49-F238E27FC236}">
                <a16:creationId xmlns:a16="http://schemas.microsoft.com/office/drawing/2014/main" xmlns="" id="{D24A4DA9-FE0B-43CF-B9F6-7669B7D97F82}"/>
              </a:ext>
            </a:extLst>
          </p:cNvPr>
          <p:cNvGrpSpPr/>
          <p:nvPr/>
        </p:nvGrpSpPr>
        <p:grpSpPr>
          <a:xfrm>
            <a:off x="11175606" y="2275673"/>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xmlns="" id="{147A5A02-D286-4E7C-93FC-8E16AB34BEA9}"/>
              </a:ext>
            </a:extLst>
          </p:cNvPr>
          <p:cNvGrpSpPr/>
          <p:nvPr/>
        </p:nvGrpSpPr>
        <p:grpSpPr>
          <a:xfrm>
            <a:off x="7486581" y="2212918"/>
            <a:ext cx="320922" cy="588169"/>
            <a:chOff x="7959564" y="2236105"/>
            <a:chExt cx="320922" cy="588169"/>
          </a:xfrm>
        </p:grpSpPr>
        <p:sp>
          <p:nvSpPr>
            <p:cNvPr id="154" name="TextBox 153">
              <a:extLst>
                <a:ext uri="{FF2B5EF4-FFF2-40B4-BE49-F238E27FC236}">
                  <a16:creationId xmlns:a16="http://schemas.microsoft.com/office/drawing/2014/main" xmlns="" id="{4992DB66-542B-40F9-8C52-3DB69F8D0792}"/>
                </a:ext>
              </a:extLst>
            </p:cNvPr>
            <p:cNvSpPr txBox="1"/>
            <p:nvPr/>
          </p:nvSpPr>
          <p:spPr>
            <a:xfrm>
              <a:off x="7959564" y="2236105"/>
              <a:ext cx="320922" cy="276999"/>
            </a:xfrm>
            <a:prstGeom prst="rect">
              <a:avLst/>
            </a:prstGeom>
            <a:noFill/>
          </p:spPr>
          <p:txBody>
            <a:bodyPr wrap="none" rtlCol="0">
              <a:spAutoFit/>
            </a:bodyPr>
            <a:lstStyle/>
            <a:p>
              <a:r>
                <a:rPr lang="en-US" sz="1200" b="1" dirty="0"/>
                <a:t>t7</a:t>
              </a:r>
            </a:p>
          </p:txBody>
        </p:sp>
        <p:sp>
          <p:nvSpPr>
            <p:cNvPr id="155" name="Rectangle 154">
              <a:extLst>
                <a:ext uri="{FF2B5EF4-FFF2-40B4-BE49-F238E27FC236}">
                  <a16:creationId xmlns:a16="http://schemas.microsoft.com/office/drawing/2014/main" xmlns="" id="{BD6E8505-E727-497C-9157-C10A4DCF4A6A}"/>
                </a:ext>
              </a:extLst>
            </p:cNvPr>
            <p:cNvSpPr/>
            <p:nvPr/>
          </p:nvSpPr>
          <p:spPr>
            <a:xfrm rot="16200000">
              <a:off x="8079034" y="2484698"/>
              <a:ext cx="91387" cy="11125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xmlns="" id="{44D1C443-BD58-48D3-B5F3-6A33BE42C4E2}"/>
                </a:ext>
              </a:extLst>
            </p:cNvPr>
            <p:cNvSpPr/>
            <p:nvPr/>
          </p:nvSpPr>
          <p:spPr>
            <a:xfrm rot="16200000">
              <a:off x="8078205" y="2604348"/>
              <a:ext cx="91387" cy="111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xmlns="" id="{F9EEBEF6-14CA-45CC-9C59-7CB4A8F30968}"/>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xmlns="" id="{1367412A-F5E4-473B-AA80-61FC22D16D8E}"/>
              </a:ext>
            </a:extLst>
          </p:cNvPr>
          <p:cNvSpPr/>
          <p:nvPr/>
        </p:nvSpPr>
        <p:spPr>
          <a:xfrm rot="16200000">
            <a:off x="7727061" y="3210971"/>
            <a:ext cx="160221" cy="1447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xmlns="" id="{8F0D66DD-9E9B-499E-99FC-8AD2862B7331}"/>
              </a:ext>
            </a:extLst>
          </p:cNvPr>
          <p:cNvSpPr/>
          <p:nvPr/>
        </p:nvSpPr>
        <p:spPr>
          <a:xfrm rot="16200000">
            <a:off x="7727061" y="3369979"/>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xmlns="" id="{88364CBF-CFDB-4718-AED1-C43803205A06}"/>
              </a:ext>
            </a:extLst>
          </p:cNvPr>
          <p:cNvSpPr/>
          <p:nvPr/>
        </p:nvSpPr>
        <p:spPr>
          <a:xfrm rot="16200000">
            <a:off x="7727061" y="3520868"/>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xmlns="" id="{63867378-64AB-4F6E-96BE-A85CF018C9C6}"/>
              </a:ext>
            </a:extLst>
          </p:cNvPr>
          <p:cNvSpPr txBox="1"/>
          <p:nvPr/>
        </p:nvSpPr>
        <p:spPr>
          <a:xfrm>
            <a:off x="7872612" y="3234021"/>
            <a:ext cx="295274" cy="276999"/>
          </a:xfrm>
          <a:prstGeom prst="rect">
            <a:avLst/>
          </a:prstGeom>
          <a:noFill/>
        </p:spPr>
        <p:txBody>
          <a:bodyPr wrap="none" rtlCol="0">
            <a:spAutoFit/>
          </a:bodyPr>
          <a:lstStyle/>
          <a:p>
            <a:r>
              <a:rPr lang="en-US" sz="1200" b="1" dirty="0">
                <a:solidFill>
                  <a:srgbClr val="C00000"/>
                </a:solidFill>
              </a:rPr>
              <a:t>R</a:t>
            </a:r>
          </a:p>
        </p:txBody>
      </p:sp>
      <p:grpSp>
        <p:nvGrpSpPr>
          <p:cNvPr id="121" name="Group 120">
            <a:extLst>
              <a:ext uri="{FF2B5EF4-FFF2-40B4-BE49-F238E27FC236}">
                <a16:creationId xmlns:a16="http://schemas.microsoft.com/office/drawing/2014/main" xmlns="" id="{56361410-8BCC-4C1C-B159-E8AD7A8C8DB5}"/>
              </a:ext>
            </a:extLst>
          </p:cNvPr>
          <p:cNvGrpSpPr/>
          <p:nvPr/>
        </p:nvGrpSpPr>
        <p:grpSpPr>
          <a:xfrm>
            <a:off x="6050423" y="914824"/>
            <a:ext cx="295274" cy="438758"/>
            <a:chOff x="3652147" y="2255034"/>
            <a:chExt cx="295274" cy="438758"/>
          </a:xfrm>
        </p:grpSpPr>
        <p:sp>
          <p:nvSpPr>
            <p:cNvPr id="124" name="TextBox 123">
              <a:extLst>
                <a:ext uri="{FF2B5EF4-FFF2-40B4-BE49-F238E27FC236}">
                  <a16:creationId xmlns:a16="http://schemas.microsoft.com/office/drawing/2014/main" xmlns="" id="{4AF45D0B-F8DE-40DB-97F5-01E47C5BFD14}"/>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125" name="TextBox 124">
              <a:extLst>
                <a:ext uri="{FF2B5EF4-FFF2-40B4-BE49-F238E27FC236}">
                  <a16:creationId xmlns:a16="http://schemas.microsoft.com/office/drawing/2014/main" xmlns="" id="{4966B075-C906-4A9D-8498-5D1580705AB7}"/>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cxnSp>
        <p:nvCxnSpPr>
          <p:cNvPr id="147" name="Straight Arrow Connector 146">
            <a:extLst>
              <a:ext uri="{FF2B5EF4-FFF2-40B4-BE49-F238E27FC236}">
                <a16:creationId xmlns:a16="http://schemas.microsoft.com/office/drawing/2014/main" xmlns="" id="{562B68EE-2993-4EB8-89C4-2AA90321AAB1}"/>
              </a:ext>
            </a:extLst>
          </p:cNvPr>
          <p:cNvCxnSpPr>
            <a:cxnSpLocks/>
          </p:cNvCxnSpPr>
          <p:nvPr/>
        </p:nvCxnSpPr>
        <p:spPr>
          <a:xfrm flipV="1">
            <a:off x="6364561" y="749968"/>
            <a:ext cx="1152309" cy="2682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xmlns="" id="{F7FFB20D-AD79-47CA-8EC1-D6A3979DE62A}"/>
              </a:ext>
            </a:extLst>
          </p:cNvPr>
          <p:cNvCxnSpPr>
            <a:cxnSpLocks/>
          </p:cNvCxnSpPr>
          <p:nvPr/>
        </p:nvCxnSpPr>
        <p:spPr>
          <a:xfrm flipH="1" flipV="1">
            <a:off x="9888511" y="612098"/>
            <a:ext cx="456367" cy="3650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xmlns="" id="{7BBC01B1-0830-4E50-B5A3-F558FFDB326A}"/>
              </a:ext>
            </a:extLst>
          </p:cNvPr>
          <p:cNvGrpSpPr/>
          <p:nvPr/>
        </p:nvGrpSpPr>
        <p:grpSpPr>
          <a:xfrm>
            <a:off x="9481010" y="210313"/>
            <a:ext cx="1683768" cy="1532365"/>
            <a:chOff x="9481010" y="210313"/>
            <a:chExt cx="1683768" cy="1532365"/>
          </a:xfrm>
        </p:grpSpPr>
        <p:grpSp>
          <p:nvGrpSpPr>
            <p:cNvPr id="150" name="Group 149">
              <a:extLst>
                <a:ext uri="{FF2B5EF4-FFF2-40B4-BE49-F238E27FC236}">
                  <a16:creationId xmlns:a16="http://schemas.microsoft.com/office/drawing/2014/main" xmlns="" id="{D81018EE-65B3-4F35-9416-E48EE6600897}"/>
                </a:ext>
              </a:extLst>
            </p:cNvPr>
            <p:cNvGrpSpPr/>
            <p:nvPr/>
          </p:nvGrpSpPr>
          <p:grpSpPr>
            <a:xfrm>
              <a:off x="9532767" y="210313"/>
              <a:ext cx="1568698" cy="1523714"/>
              <a:chOff x="6889708" y="2963328"/>
              <a:chExt cx="726321" cy="762229"/>
            </a:xfrm>
          </p:grpSpPr>
          <p:sp>
            <p:nvSpPr>
              <p:cNvPr id="169" name="Oval 168">
                <a:extLst>
                  <a:ext uri="{FF2B5EF4-FFF2-40B4-BE49-F238E27FC236}">
                    <a16:creationId xmlns:a16="http://schemas.microsoft.com/office/drawing/2014/main" xmlns="" id="{BECDE89A-C37E-4D0D-98DA-92B27CA6BAB3}"/>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xmlns="" id="{01B70059-54B7-433E-A93F-9BFFF848D8A2}"/>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51" name="TextBox 150">
              <a:extLst>
                <a:ext uri="{FF2B5EF4-FFF2-40B4-BE49-F238E27FC236}">
                  <a16:creationId xmlns:a16="http://schemas.microsoft.com/office/drawing/2014/main" xmlns="" id="{D5C68571-A79A-4FBF-8E05-8EA5502C72DB}"/>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63" name="TextBox 162">
              <a:extLst>
                <a:ext uri="{FF2B5EF4-FFF2-40B4-BE49-F238E27FC236}">
                  <a16:creationId xmlns:a16="http://schemas.microsoft.com/office/drawing/2014/main" xmlns="" id="{6CCFB0A0-E9BD-4B06-A6FE-34CA5E7A2BA5}"/>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64" name="TextBox 163">
              <a:extLst>
                <a:ext uri="{FF2B5EF4-FFF2-40B4-BE49-F238E27FC236}">
                  <a16:creationId xmlns:a16="http://schemas.microsoft.com/office/drawing/2014/main" xmlns="" id="{FF195C1A-EC52-4DEA-B818-F40838AB93EB}"/>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65" name="TextBox 164">
              <a:extLst>
                <a:ext uri="{FF2B5EF4-FFF2-40B4-BE49-F238E27FC236}">
                  <a16:creationId xmlns:a16="http://schemas.microsoft.com/office/drawing/2014/main" xmlns="" id="{06529F2A-DF94-4615-ADC0-B77B61B275E8}"/>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66" name="TextBox 165">
              <a:extLst>
                <a:ext uri="{FF2B5EF4-FFF2-40B4-BE49-F238E27FC236}">
                  <a16:creationId xmlns:a16="http://schemas.microsoft.com/office/drawing/2014/main" xmlns="" id="{3356CC4F-9187-4E8A-B587-7A883244C1FA}"/>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67" name="TextBox 166">
              <a:extLst>
                <a:ext uri="{FF2B5EF4-FFF2-40B4-BE49-F238E27FC236}">
                  <a16:creationId xmlns:a16="http://schemas.microsoft.com/office/drawing/2014/main" xmlns="" id="{8B465E6B-7860-4EA4-88DC-DCFDD30AB72A}"/>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68" name="TextBox 167">
              <a:extLst>
                <a:ext uri="{FF2B5EF4-FFF2-40B4-BE49-F238E27FC236}">
                  <a16:creationId xmlns:a16="http://schemas.microsoft.com/office/drawing/2014/main" xmlns="" id="{0510C1A4-528F-4BCE-83B3-257008625FEF}"/>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02" name="Rectangle 101">
            <a:extLst>
              <a:ext uri="{FF2B5EF4-FFF2-40B4-BE49-F238E27FC236}">
                <a16:creationId xmlns:a16="http://schemas.microsoft.com/office/drawing/2014/main" xmlns="" id="{AF79D69A-BCC1-4504-AA61-CEB86B4BF67D}"/>
              </a:ext>
            </a:extLst>
          </p:cNvPr>
          <p:cNvSpPr/>
          <p:nvPr/>
        </p:nvSpPr>
        <p:spPr>
          <a:xfrm>
            <a:off x="8811754" y="2194560"/>
            <a:ext cx="327394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7" name="Cloud 106">
            <a:extLst>
              <a:ext uri="{FF2B5EF4-FFF2-40B4-BE49-F238E27FC236}">
                <a16:creationId xmlns:a16="http://schemas.microsoft.com/office/drawing/2014/main" xmlns="" id="{64762AA5-3961-4B66-85F3-F882DF96DE61}"/>
              </a:ext>
            </a:extLst>
          </p:cNvPr>
          <p:cNvSpPr/>
          <p:nvPr/>
        </p:nvSpPr>
        <p:spPr>
          <a:xfrm>
            <a:off x="885856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8" name="Group 107">
            <a:extLst>
              <a:ext uri="{FF2B5EF4-FFF2-40B4-BE49-F238E27FC236}">
                <a16:creationId xmlns:a16="http://schemas.microsoft.com/office/drawing/2014/main" xmlns="" id="{0C034E25-8143-4483-8326-92BEE6A9110D}"/>
              </a:ext>
            </a:extLst>
          </p:cNvPr>
          <p:cNvGrpSpPr/>
          <p:nvPr/>
        </p:nvGrpSpPr>
        <p:grpSpPr>
          <a:xfrm>
            <a:off x="9154884" y="2286704"/>
            <a:ext cx="2415711" cy="391186"/>
            <a:chOff x="2720488" y="1367117"/>
            <a:chExt cx="1855247" cy="502023"/>
          </a:xfrm>
        </p:grpSpPr>
        <p:sp>
          <p:nvSpPr>
            <p:cNvPr id="109" name="Rectangle 108">
              <a:extLst>
                <a:ext uri="{FF2B5EF4-FFF2-40B4-BE49-F238E27FC236}">
                  <a16:creationId xmlns:a16="http://schemas.microsoft.com/office/drawing/2014/main" xmlns="" id="{651A18E3-4880-4DB7-A267-ED67AC759F7E}"/>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7" name="Rectangle 116">
              <a:extLst>
                <a:ext uri="{FF2B5EF4-FFF2-40B4-BE49-F238E27FC236}">
                  <a16:creationId xmlns:a16="http://schemas.microsoft.com/office/drawing/2014/main" xmlns="" id="{71611C14-9641-4DCA-A1F4-C545E1610677}"/>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8" name="Rectangle 117">
              <a:extLst>
                <a:ext uri="{FF2B5EF4-FFF2-40B4-BE49-F238E27FC236}">
                  <a16:creationId xmlns:a16="http://schemas.microsoft.com/office/drawing/2014/main" xmlns="" id="{C3CEDE6A-AF42-4489-9E5C-4A09528EF883}"/>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0" name="Rectangle 119">
              <a:extLst>
                <a:ext uri="{FF2B5EF4-FFF2-40B4-BE49-F238E27FC236}">
                  <a16:creationId xmlns:a16="http://schemas.microsoft.com/office/drawing/2014/main" xmlns="" id="{612A8711-EF53-4E8E-B55F-7C2DA6956BA6}"/>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2" name="Rectangle 121">
              <a:extLst>
                <a:ext uri="{FF2B5EF4-FFF2-40B4-BE49-F238E27FC236}">
                  <a16:creationId xmlns:a16="http://schemas.microsoft.com/office/drawing/2014/main" xmlns="" id="{A801BD83-F894-44C7-AB00-5693822F2EBB}"/>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3" name="Straight Connector 122">
              <a:extLst>
                <a:ext uri="{FF2B5EF4-FFF2-40B4-BE49-F238E27FC236}">
                  <a16:creationId xmlns:a16="http://schemas.microsoft.com/office/drawing/2014/main" xmlns="" id="{6AC32936-E65C-4D95-89CE-F14C2E518E66}"/>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52" name="Straight Connector 151">
              <a:extLst>
                <a:ext uri="{FF2B5EF4-FFF2-40B4-BE49-F238E27FC236}">
                  <a16:creationId xmlns:a16="http://schemas.microsoft.com/office/drawing/2014/main" xmlns="" id="{91E074B6-022A-4CF6-82EA-080539E85E68}"/>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58" name="Cloud 157">
            <a:extLst>
              <a:ext uri="{FF2B5EF4-FFF2-40B4-BE49-F238E27FC236}">
                <a16:creationId xmlns:a16="http://schemas.microsoft.com/office/drawing/2014/main" xmlns="" id="{1C81FF0F-AC18-468D-920D-489E60024733}"/>
              </a:ext>
            </a:extLst>
          </p:cNvPr>
          <p:cNvSpPr/>
          <p:nvPr/>
        </p:nvSpPr>
        <p:spPr>
          <a:xfrm>
            <a:off x="1058825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59" name="Rectangle 158">
            <a:extLst>
              <a:ext uri="{FF2B5EF4-FFF2-40B4-BE49-F238E27FC236}">
                <a16:creationId xmlns:a16="http://schemas.microsoft.com/office/drawing/2014/main" xmlns="" id="{CFADDBFD-DF75-4810-AA62-A20797BE70D6}"/>
              </a:ext>
            </a:extLst>
          </p:cNvPr>
          <p:cNvSpPr/>
          <p:nvPr/>
        </p:nvSpPr>
        <p:spPr>
          <a:xfrm>
            <a:off x="1039946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60" name="TextBox 159">
            <a:extLst>
              <a:ext uri="{FF2B5EF4-FFF2-40B4-BE49-F238E27FC236}">
                <a16:creationId xmlns:a16="http://schemas.microsoft.com/office/drawing/2014/main" xmlns="" id="{22699AEC-C009-4E14-B167-2E127D7FF312}"/>
              </a:ext>
            </a:extLst>
          </p:cNvPr>
          <p:cNvSpPr txBox="1"/>
          <p:nvPr/>
        </p:nvSpPr>
        <p:spPr>
          <a:xfrm>
            <a:off x="915488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61" name="TextBox 160">
            <a:extLst>
              <a:ext uri="{FF2B5EF4-FFF2-40B4-BE49-F238E27FC236}">
                <a16:creationId xmlns:a16="http://schemas.microsoft.com/office/drawing/2014/main" xmlns="" id="{0DFFAAA2-D7AA-4EDE-AD61-48BE14199009}"/>
              </a:ext>
            </a:extLst>
          </p:cNvPr>
          <p:cNvSpPr txBox="1"/>
          <p:nvPr/>
        </p:nvSpPr>
        <p:spPr>
          <a:xfrm>
            <a:off x="10807728" y="28862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162" name="Group 161">
            <a:extLst>
              <a:ext uri="{FF2B5EF4-FFF2-40B4-BE49-F238E27FC236}">
                <a16:creationId xmlns:a16="http://schemas.microsoft.com/office/drawing/2014/main" xmlns="" id="{DCBBFB7B-98A9-4BBF-812D-2FB463C39CFE}"/>
              </a:ext>
            </a:extLst>
          </p:cNvPr>
          <p:cNvGrpSpPr/>
          <p:nvPr/>
        </p:nvGrpSpPr>
        <p:grpSpPr>
          <a:xfrm>
            <a:off x="5929082" y="2234661"/>
            <a:ext cx="1852661" cy="594744"/>
            <a:chOff x="2720488" y="1367117"/>
            <a:chExt cx="1855247" cy="502023"/>
          </a:xfrm>
        </p:grpSpPr>
        <p:sp>
          <p:nvSpPr>
            <p:cNvPr id="171" name="Rectangle 170">
              <a:extLst>
                <a:ext uri="{FF2B5EF4-FFF2-40B4-BE49-F238E27FC236}">
                  <a16:creationId xmlns:a16="http://schemas.microsoft.com/office/drawing/2014/main" xmlns="" id="{63EAA024-21B3-4A8C-8510-E1B64B0711CF}"/>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2" name="Rectangle 171">
              <a:extLst>
                <a:ext uri="{FF2B5EF4-FFF2-40B4-BE49-F238E27FC236}">
                  <a16:creationId xmlns:a16="http://schemas.microsoft.com/office/drawing/2014/main" xmlns="" id="{2F477B0A-6ACE-4648-9573-98A3ABAC06F0}"/>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3" name="Rectangle 172">
              <a:extLst>
                <a:ext uri="{FF2B5EF4-FFF2-40B4-BE49-F238E27FC236}">
                  <a16:creationId xmlns:a16="http://schemas.microsoft.com/office/drawing/2014/main" xmlns="" id="{53124DA3-5C7E-4D1F-8DA7-A46D4D52B1F3}"/>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4" name="Rectangle 173">
              <a:extLst>
                <a:ext uri="{FF2B5EF4-FFF2-40B4-BE49-F238E27FC236}">
                  <a16:creationId xmlns:a16="http://schemas.microsoft.com/office/drawing/2014/main" xmlns="" id="{E5499B76-AD1A-4D6D-B02D-64D36CBBCFD8}"/>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5" name="Rectangle 174">
              <a:extLst>
                <a:ext uri="{FF2B5EF4-FFF2-40B4-BE49-F238E27FC236}">
                  <a16:creationId xmlns:a16="http://schemas.microsoft.com/office/drawing/2014/main" xmlns="" id="{77A926EA-3D69-4934-97A7-F1A31370B633}"/>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76" name="Straight Connector 175">
              <a:extLst>
                <a:ext uri="{FF2B5EF4-FFF2-40B4-BE49-F238E27FC236}">
                  <a16:creationId xmlns:a16="http://schemas.microsoft.com/office/drawing/2014/main" xmlns="" id="{115EDDE5-D0CC-4529-A70A-EE5CA5B29154}"/>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77" name="Straight Connector 176">
              <a:extLst>
                <a:ext uri="{FF2B5EF4-FFF2-40B4-BE49-F238E27FC236}">
                  <a16:creationId xmlns:a16="http://schemas.microsoft.com/office/drawing/2014/main" xmlns="" id="{5D96434C-9BBC-4EAE-BB7F-D4F1DEF35B8C}"/>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80" name="Rectangle 179">
            <a:extLst>
              <a:ext uri="{FF2B5EF4-FFF2-40B4-BE49-F238E27FC236}">
                <a16:creationId xmlns:a16="http://schemas.microsoft.com/office/drawing/2014/main" xmlns="" id="{9B6F9551-1129-4886-A2A0-8DC04C2817E7}"/>
              </a:ext>
            </a:extLst>
          </p:cNvPr>
          <p:cNvSpPr/>
          <p:nvPr/>
        </p:nvSpPr>
        <p:spPr>
          <a:xfrm>
            <a:off x="5412704" y="2196031"/>
            <a:ext cx="3102731" cy="1568028"/>
          </a:xfrm>
          <a:prstGeom prst="rect">
            <a:avLst/>
          </a:prstGeom>
          <a:no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1" name="Cloud 180">
            <a:extLst>
              <a:ext uri="{FF2B5EF4-FFF2-40B4-BE49-F238E27FC236}">
                <a16:creationId xmlns:a16="http://schemas.microsoft.com/office/drawing/2014/main" xmlns="" id="{E1A97D0E-3806-47AB-897C-D305657D7D09}"/>
              </a:ext>
            </a:extLst>
          </p:cNvPr>
          <p:cNvSpPr/>
          <p:nvPr/>
        </p:nvSpPr>
        <p:spPr>
          <a:xfrm>
            <a:off x="5471973" y="2891603"/>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82" name="TextBox 181">
            <a:extLst>
              <a:ext uri="{FF2B5EF4-FFF2-40B4-BE49-F238E27FC236}">
                <a16:creationId xmlns:a16="http://schemas.microsoft.com/office/drawing/2014/main" xmlns="" id="{9AE731AC-AA1B-427B-83F3-67AB64D84BC9}"/>
              </a:ext>
            </a:extLst>
          </p:cNvPr>
          <p:cNvSpPr txBox="1"/>
          <p:nvPr/>
        </p:nvSpPr>
        <p:spPr>
          <a:xfrm>
            <a:off x="5766870" y="2930234"/>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3" name="Cloud 182">
            <a:extLst>
              <a:ext uri="{FF2B5EF4-FFF2-40B4-BE49-F238E27FC236}">
                <a16:creationId xmlns:a16="http://schemas.microsoft.com/office/drawing/2014/main" xmlns="" id="{8B79D291-3DE4-4869-BF79-CEF49BDDD4E8}"/>
              </a:ext>
            </a:extLst>
          </p:cNvPr>
          <p:cNvSpPr/>
          <p:nvPr/>
        </p:nvSpPr>
        <p:spPr>
          <a:xfrm>
            <a:off x="7104112" y="2866429"/>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84" name="TextBox 183">
            <a:extLst>
              <a:ext uri="{FF2B5EF4-FFF2-40B4-BE49-F238E27FC236}">
                <a16:creationId xmlns:a16="http://schemas.microsoft.com/office/drawing/2014/main" xmlns="" id="{13B65BAE-B33F-40EA-BA4A-92056A9816B3}"/>
              </a:ext>
            </a:extLst>
          </p:cNvPr>
          <p:cNvSpPr txBox="1"/>
          <p:nvPr/>
        </p:nvSpPr>
        <p:spPr>
          <a:xfrm>
            <a:off x="7323581" y="2928905"/>
            <a:ext cx="968535" cy="307777"/>
          </a:xfrm>
          <a:prstGeom prst="rect">
            <a:avLst/>
          </a:prstGeom>
          <a:noFill/>
        </p:spPr>
        <p:txBody>
          <a:bodyPr wrap="none" rtlCol="0">
            <a:spAutoFit/>
          </a:bodyPr>
          <a:lstStyle/>
          <a:p>
            <a:r>
              <a:rPr lang="en-US" sz="1400" b="1" dirty="0" err="1"/>
              <a:t>deq</a:t>
            </a:r>
            <a:r>
              <a:rPr lang="en-US" sz="1400" b="1" dirty="0"/>
              <a:t> logic</a:t>
            </a:r>
          </a:p>
        </p:txBody>
      </p:sp>
      <p:sp>
        <p:nvSpPr>
          <p:cNvPr id="200" name="Rectangle 199">
            <a:extLst>
              <a:ext uri="{FF2B5EF4-FFF2-40B4-BE49-F238E27FC236}">
                <a16:creationId xmlns:a16="http://schemas.microsoft.com/office/drawing/2014/main" xmlns="" id="{14593CD1-FB00-4745-BB2B-1A3835783C9E}"/>
              </a:ext>
            </a:extLst>
          </p:cNvPr>
          <p:cNvSpPr/>
          <p:nvPr/>
        </p:nvSpPr>
        <p:spPr>
          <a:xfrm>
            <a:off x="6958264" y="3540800"/>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Tree>
    <p:extLst>
      <p:ext uri="{BB962C8B-B14F-4D97-AF65-F5344CB8AC3E}">
        <p14:creationId xmlns:p14="http://schemas.microsoft.com/office/powerpoint/2010/main" val="232633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7.40741E-7 L 0.01302 0.11319 " pathEditMode="relative" rAng="0" ptsTypes="AA">
                                      <p:cBhvr>
                                        <p:cTn id="6" dur="2000" fill="hold"/>
                                        <p:tgtEl>
                                          <p:spTgt spid="153"/>
                                        </p:tgtEl>
                                        <p:attrNameLst>
                                          <p:attrName>ppt_x</p:attrName>
                                          <p:attrName>ppt_y</p:attrName>
                                        </p:attrNameLst>
                                      </p:cBhvr>
                                      <p:rCtr x="638" y="6898"/>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153"/>
                                        </p:tgtEl>
                                      </p:cBhvr>
                                    </p:animEffect>
                                    <p:set>
                                      <p:cBhvr>
                                        <p:cTn id="10" dur="1" fill="hold">
                                          <p:stCondLst>
                                            <p:cond delay="499"/>
                                          </p:stCondLst>
                                        </p:cTn>
                                        <p:tgtEl>
                                          <p:spTgt spid="15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500"/>
                                        <p:tgtEl>
                                          <p:spTgt spid="11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4.375E-6 -3.7037E-6 L -0.16927 -0.26689 " pathEditMode="relative" rAng="0" ptsTypes="AA">
                                      <p:cBhvr>
                                        <p:cTn id="26" dur="2000" fill="hold"/>
                                        <p:tgtEl>
                                          <p:spTgt spid="103"/>
                                        </p:tgtEl>
                                        <p:attrNameLst>
                                          <p:attrName>ppt_x</p:attrName>
                                          <p:attrName>ppt_y</p:attrName>
                                        </p:attrNameLst>
                                      </p:cBhvr>
                                      <p:rCtr x="-8464" y="-13356"/>
                                    </p:animMotion>
                                  </p:childTnLst>
                                </p:cTn>
                              </p:par>
                              <p:par>
                                <p:cTn id="27" presetID="42" presetClass="path" presetSubtype="0" accel="50000" decel="50000" fill="hold" grpId="1" nodeType="withEffect">
                                  <p:stCondLst>
                                    <p:cond delay="0"/>
                                  </p:stCondLst>
                                  <p:childTnLst>
                                    <p:animMotion origin="layout" path="M -4.375E-6 -1.85185E-6 L -0.18567 -0.28819 " pathEditMode="relative" rAng="0" ptsTypes="AA">
                                      <p:cBhvr>
                                        <p:cTn id="28" dur="2000" fill="hold"/>
                                        <p:tgtEl>
                                          <p:spTgt spid="105"/>
                                        </p:tgtEl>
                                        <p:attrNameLst>
                                          <p:attrName>ppt_x</p:attrName>
                                          <p:attrName>ppt_y</p:attrName>
                                        </p:attrNameLst>
                                      </p:cBhvr>
                                      <p:rCtr x="-9284" y="-14421"/>
                                    </p:animMotion>
                                  </p:childTnLst>
                                </p:cTn>
                              </p:par>
                              <p:par>
                                <p:cTn id="29" presetID="42" presetClass="path" presetSubtype="0" accel="50000" decel="50000" fill="hold" grpId="1" nodeType="withEffect">
                                  <p:stCondLst>
                                    <p:cond delay="0"/>
                                  </p:stCondLst>
                                  <p:childTnLst>
                                    <p:animMotion origin="layout" path="M -4.375E-6 -2.59259E-6 L -0.21015 -0.31018 " pathEditMode="relative" rAng="0" ptsTypes="AA">
                                      <p:cBhvr>
                                        <p:cTn id="30" dur="2000" fill="hold"/>
                                        <p:tgtEl>
                                          <p:spTgt spid="106"/>
                                        </p:tgtEl>
                                        <p:attrNameLst>
                                          <p:attrName>ppt_x</p:attrName>
                                          <p:attrName>ppt_y</p:attrName>
                                        </p:attrNameLst>
                                      </p:cBhvr>
                                      <p:rCtr x="-10508" y="-15509"/>
                                    </p:animMotion>
                                  </p:childTnLst>
                                </p:cTn>
                              </p:par>
                              <p:par>
                                <p:cTn id="31" presetID="42" presetClass="path" presetSubtype="0" accel="50000" decel="50000" fill="hold" grpId="1" nodeType="withEffect">
                                  <p:stCondLst>
                                    <p:cond delay="0"/>
                                  </p:stCondLst>
                                  <p:childTnLst>
                                    <p:animMotion origin="layout" path="M -2.5E-6 3.33333E-6 L -0.16159 -0.27801 " pathEditMode="relative" rAng="0" ptsTypes="AA">
                                      <p:cBhvr>
                                        <p:cTn id="32" dur="2000" fill="hold"/>
                                        <p:tgtEl>
                                          <p:spTgt spid="119"/>
                                        </p:tgtEl>
                                        <p:attrNameLst>
                                          <p:attrName>ppt_x</p:attrName>
                                          <p:attrName>ppt_y</p:attrName>
                                        </p:attrNameLst>
                                      </p:cBhvr>
                                      <p:rCtr x="-8086" y="-13912"/>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500"/>
                                        <p:tgtEl>
                                          <p:spTgt spid="121"/>
                                        </p:tgtEl>
                                      </p:cBhvr>
                                    </p:animEffect>
                                  </p:childTnLst>
                                </p:cTn>
                              </p:par>
                              <p:par>
                                <p:cTn id="38" presetID="10" presetClass="entr" presetSubtype="0" fill="hold" nodeType="withEffect">
                                  <p:stCondLst>
                                    <p:cond delay="0"/>
                                  </p:stCondLst>
                                  <p:childTnLst>
                                    <p:set>
                                      <p:cBhvr>
                                        <p:cTn id="39" dur="1" fill="hold">
                                          <p:stCondLst>
                                            <p:cond delay="0"/>
                                          </p:stCondLst>
                                        </p:cTn>
                                        <p:tgtEl>
                                          <p:spTgt spid="147"/>
                                        </p:tgtEl>
                                        <p:attrNameLst>
                                          <p:attrName>style.visibility</p:attrName>
                                        </p:attrNameLst>
                                      </p:cBhvr>
                                      <p:to>
                                        <p:strVal val="visible"/>
                                      </p:to>
                                    </p:set>
                                    <p:animEffect transition="in" filter="fade">
                                      <p:cBhvr>
                                        <p:cTn id="40" dur="500"/>
                                        <p:tgtEl>
                                          <p:spTgt spid="147"/>
                                        </p:tgtEl>
                                      </p:cBhvr>
                                    </p:animEffect>
                                  </p:childTnLst>
                                </p:cTn>
                              </p:par>
                              <p:par>
                                <p:cTn id="41" presetID="42" presetClass="path" presetSubtype="0" accel="50000" decel="50000" fill="hold" nodeType="withEffect">
                                  <p:stCondLst>
                                    <p:cond delay="0"/>
                                  </p:stCondLst>
                                  <p:childTnLst>
                                    <p:animMotion origin="layout" path="M -3.33333E-6 2.22222E-6 L 0.10508 -0.08727 " pathEditMode="relative" rAng="0" ptsTypes="AA">
                                      <p:cBhvr>
                                        <p:cTn id="42" dur="2000" fill="hold"/>
                                        <p:tgtEl>
                                          <p:spTgt spid="121"/>
                                        </p:tgtEl>
                                        <p:attrNameLst>
                                          <p:attrName>ppt_x</p:attrName>
                                          <p:attrName>ppt_y</p:attrName>
                                        </p:attrNameLst>
                                      </p:cBhvr>
                                      <p:rCtr x="5299" y="-4352"/>
                                    </p:animMotion>
                                  </p:childTnLst>
                                </p:cTn>
                              </p:par>
                              <p:par>
                                <p:cTn id="43" presetID="10" presetClass="exit" presetSubtype="0" fill="hold" grpId="2" nodeType="withEffect">
                                  <p:stCondLst>
                                    <p:cond delay="0"/>
                                  </p:stCondLst>
                                  <p:childTnLst>
                                    <p:animEffect transition="out" filter="fade">
                                      <p:cBhvr>
                                        <p:cTn id="44" dur="500"/>
                                        <p:tgtEl>
                                          <p:spTgt spid="103"/>
                                        </p:tgtEl>
                                      </p:cBhvr>
                                    </p:animEffect>
                                    <p:set>
                                      <p:cBhvr>
                                        <p:cTn id="45" dur="1" fill="hold">
                                          <p:stCondLst>
                                            <p:cond delay="499"/>
                                          </p:stCondLst>
                                        </p:cTn>
                                        <p:tgtEl>
                                          <p:spTgt spid="103"/>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105"/>
                                        </p:tgtEl>
                                      </p:cBhvr>
                                    </p:animEffect>
                                    <p:set>
                                      <p:cBhvr>
                                        <p:cTn id="48" dur="1" fill="hold">
                                          <p:stCondLst>
                                            <p:cond delay="499"/>
                                          </p:stCondLst>
                                        </p:cTn>
                                        <p:tgtEl>
                                          <p:spTgt spid="105"/>
                                        </p:tgtEl>
                                        <p:attrNameLst>
                                          <p:attrName>style.visibility</p:attrName>
                                        </p:attrNameLst>
                                      </p:cBhvr>
                                      <p:to>
                                        <p:strVal val="hidden"/>
                                      </p:to>
                                    </p:set>
                                  </p:childTnLst>
                                </p:cTn>
                              </p:par>
                              <p:par>
                                <p:cTn id="49" presetID="10" presetClass="exit" presetSubtype="0" fill="hold" grpId="2" nodeType="withEffect">
                                  <p:stCondLst>
                                    <p:cond delay="0"/>
                                  </p:stCondLst>
                                  <p:childTnLst>
                                    <p:animEffect transition="out" filter="fade">
                                      <p:cBhvr>
                                        <p:cTn id="50" dur="500"/>
                                        <p:tgtEl>
                                          <p:spTgt spid="106"/>
                                        </p:tgtEl>
                                      </p:cBhvr>
                                    </p:animEffect>
                                    <p:set>
                                      <p:cBhvr>
                                        <p:cTn id="51" dur="1" fill="hold">
                                          <p:stCondLst>
                                            <p:cond delay="499"/>
                                          </p:stCondLst>
                                        </p:cTn>
                                        <p:tgtEl>
                                          <p:spTgt spid="106"/>
                                        </p:tgtEl>
                                        <p:attrNameLst>
                                          <p:attrName>style.visibility</p:attrName>
                                        </p:attrNameLst>
                                      </p:cBhvr>
                                      <p:to>
                                        <p:strVal val="hidden"/>
                                      </p:to>
                                    </p:set>
                                  </p:childTnLst>
                                </p:cTn>
                              </p:par>
                              <p:par>
                                <p:cTn id="52" presetID="10" presetClass="exit" presetSubtype="0" fill="hold" grpId="2" nodeType="withEffect">
                                  <p:stCondLst>
                                    <p:cond delay="0"/>
                                  </p:stCondLst>
                                  <p:childTnLst>
                                    <p:animEffect transition="out" filter="fade">
                                      <p:cBhvr>
                                        <p:cTn id="53" dur="500"/>
                                        <p:tgtEl>
                                          <p:spTgt spid="119"/>
                                        </p:tgtEl>
                                      </p:cBhvr>
                                    </p:animEffect>
                                    <p:set>
                                      <p:cBhvr>
                                        <p:cTn id="54" dur="1" fill="hold">
                                          <p:stCondLst>
                                            <p:cond delay="499"/>
                                          </p:stCondLst>
                                        </p:cTn>
                                        <p:tgtEl>
                                          <p:spTgt spid="1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3" grpId="2" animBg="1"/>
      <p:bldP spid="105" grpId="0" animBg="1"/>
      <p:bldP spid="105" grpId="1" animBg="1"/>
      <p:bldP spid="105" grpId="2" animBg="1"/>
      <p:bldP spid="106" grpId="0" animBg="1"/>
      <p:bldP spid="106" grpId="1" animBg="1"/>
      <p:bldP spid="106" grpId="2" animBg="1"/>
      <p:bldP spid="119" grpId="0"/>
      <p:bldP spid="119" grpId="1"/>
      <p:bldP spid="119"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Dequeue Packet 2</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24</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a:t>
            </a:r>
            <a:r>
              <a:rPr kumimoji="0" lang="en-US" sz="1200" b="1" i="0" u="none" strike="noStrike" kern="0" cap="none" spc="0" normalizeH="0" noProof="0" dirty="0">
                <a:ln>
                  <a:noFill/>
                </a:ln>
                <a:solidFill>
                  <a:prstClr val="black"/>
                </a:solidFill>
                <a:effectLst/>
                <a:uLnTx/>
                <a:uFillTx/>
                <a:latin typeface="Calibri" panose="020F0502020204030204"/>
                <a:ea typeface=""/>
                <a:cs typeface=""/>
              </a:rPr>
              <a:t> / </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noProof="0" dirty="0">
                <a:ln>
                  <a:noFill/>
                </a:ln>
                <a:solidFill>
                  <a:prstClr val="black"/>
                </a:solidFill>
                <a:effectLst/>
                <a:uLnTx/>
                <a:uFillTx/>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9" name="Group 208">
            <a:extLst>
              <a:ext uri="{FF2B5EF4-FFF2-40B4-BE49-F238E27FC236}">
                <a16:creationId xmlns:a16="http://schemas.microsoft.com/office/drawing/2014/main" xmlns="" id="{D24A4DA9-FE0B-43CF-B9F6-7669B7D97F82}"/>
              </a:ext>
            </a:extLst>
          </p:cNvPr>
          <p:cNvGrpSpPr/>
          <p:nvPr/>
        </p:nvGrpSpPr>
        <p:grpSpPr>
          <a:xfrm>
            <a:off x="11176203" y="2250043"/>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AA73312B-A725-4463-8ACF-F2B04413B2E2}"/>
              </a:ext>
            </a:extLst>
          </p:cNvPr>
          <p:cNvGrpSpPr/>
          <p:nvPr/>
        </p:nvGrpSpPr>
        <p:grpSpPr>
          <a:xfrm>
            <a:off x="6258072" y="4750396"/>
            <a:ext cx="975288" cy="535731"/>
            <a:chOff x="4409952" y="6219213"/>
            <a:chExt cx="975288" cy="535731"/>
          </a:xfrm>
        </p:grpSpPr>
        <p:sp>
          <p:nvSpPr>
            <p:cNvPr id="117" name="Rectangle 116">
              <a:extLst>
                <a:ext uri="{FF2B5EF4-FFF2-40B4-BE49-F238E27FC236}">
                  <a16:creationId xmlns:a16="http://schemas.microsoft.com/office/drawing/2014/main" xmlns="" id="{AE99B052-0E04-4ECA-94F6-61951631FC2B}"/>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CC6E1F2D-1239-48B9-8B1C-B6AFA08D61E1}"/>
                </a:ext>
              </a:extLst>
            </p:cNvPr>
            <p:cNvSpPr/>
            <p:nvPr/>
          </p:nvSpPr>
          <p:spPr>
            <a:xfrm>
              <a:off x="5207417" y="6414700"/>
              <a:ext cx="160221" cy="1447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F37F627B-647E-4830-A114-FB6133DE270D}"/>
                </a:ext>
              </a:extLst>
            </p:cNvPr>
            <p:cNvSpPr/>
            <p:nvPr/>
          </p:nvSpPr>
          <p:spPr>
            <a:xfrm>
              <a:off x="4409952" y="6610187"/>
              <a:ext cx="975288" cy="1447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xmlns="" id="{A36B1601-4DCE-40A9-972A-64B0480AE34E}"/>
              </a:ext>
            </a:extLst>
          </p:cNvPr>
          <p:cNvGrpSpPr/>
          <p:nvPr/>
        </p:nvGrpSpPr>
        <p:grpSpPr>
          <a:xfrm>
            <a:off x="7317247" y="311279"/>
            <a:ext cx="295274" cy="438758"/>
            <a:chOff x="3652147" y="2255034"/>
            <a:chExt cx="295274" cy="438758"/>
          </a:xfrm>
        </p:grpSpPr>
        <p:sp>
          <p:nvSpPr>
            <p:cNvPr id="168" name="TextBox 167">
              <a:extLst>
                <a:ext uri="{FF2B5EF4-FFF2-40B4-BE49-F238E27FC236}">
                  <a16:creationId xmlns:a16="http://schemas.microsoft.com/office/drawing/2014/main" xmlns="" id="{3925F9B5-1932-4ADA-86BA-892ECE2BF556}"/>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169" name="TextBox 168">
              <a:extLst>
                <a:ext uri="{FF2B5EF4-FFF2-40B4-BE49-F238E27FC236}">
                  <a16:creationId xmlns:a16="http://schemas.microsoft.com/office/drawing/2014/main" xmlns="" id="{BCAEA462-EC21-423E-8255-934841D82488}"/>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sp>
        <p:nvSpPr>
          <p:cNvPr id="152" name="TextBox 151">
            <a:extLst>
              <a:ext uri="{FF2B5EF4-FFF2-40B4-BE49-F238E27FC236}">
                <a16:creationId xmlns:a16="http://schemas.microsoft.com/office/drawing/2014/main" xmlns="" id="{59E93C54-0600-4A0F-9071-4045291385CD}"/>
              </a:ext>
            </a:extLst>
          </p:cNvPr>
          <p:cNvSpPr txBox="1"/>
          <p:nvPr/>
        </p:nvSpPr>
        <p:spPr>
          <a:xfrm>
            <a:off x="7173203" y="1350994"/>
            <a:ext cx="295274" cy="276999"/>
          </a:xfrm>
          <a:prstGeom prst="rect">
            <a:avLst/>
          </a:prstGeom>
          <a:noFill/>
        </p:spPr>
        <p:txBody>
          <a:bodyPr wrap="none" rtlCol="0">
            <a:spAutoFit/>
          </a:bodyPr>
          <a:lstStyle/>
          <a:p>
            <a:r>
              <a:rPr lang="en-US" sz="1200" b="1" dirty="0">
                <a:solidFill>
                  <a:srgbClr val="C00000"/>
                </a:solidFill>
              </a:rPr>
              <a:t>R</a:t>
            </a:r>
          </a:p>
        </p:txBody>
      </p:sp>
      <p:sp>
        <p:nvSpPr>
          <p:cNvPr id="171" name="TextBox 170">
            <a:extLst>
              <a:ext uri="{FF2B5EF4-FFF2-40B4-BE49-F238E27FC236}">
                <a16:creationId xmlns:a16="http://schemas.microsoft.com/office/drawing/2014/main" xmlns="" id="{80EB2352-C118-476B-B341-8FEBCAE33CAC}"/>
              </a:ext>
            </a:extLst>
          </p:cNvPr>
          <p:cNvSpPr txBox="1"/>
          <p:nvPr/>
        </p:nvSpPr>
        <p:spPr>
          <a:xfrm>
            <a:off x="11041390" y="3308191"/>
            <a:ext cx="474810" cy="276999"/>
          </a:xfrm>
          <a:prstGeom prst="rect">
            <a:avLst/>
          </a:prstGeom>
          <a:noFill/>
        </p:spPr>
        <p:txBody>
          <a:bodyPr wrap="none" rtlCol="0">
            <a:spAutoFit/>
          </a:bodyPr>
          <a:lstStyle/>
          <a:p>
            <a:r>
              <a:rPr lang="en-US" sz="1200" b="1" dirty="0"/>
              <a:t>&amp;p2</a:t>
            </a:r>
          </a:p>
        </p:txBody>
      </p:sp>
      <p:cxnSp>
        <p:nvCxnSpPr>
          <p:cNvPr id="108" name="Straight Arrow Connector 107">
            <a:extLst>
              <a:ext uri="{FF2B5EF4-FFF2-40B4-BE49-F238E27FC236}">
                <a16:creationId xmlns:a16="http://schemas.microsoft.com/office/drawing/2014/main" xmlns="" id="{CDCC1B17-499C-4789-A602-E14AFE27FF7C}"/>
              </a:ext>
            </a:extLst>
          </p:cNvPr>
          <p:cNvCxnSpPr>
            <a:cxnSpLocks/>
            <a:endCxn id="149" idx="2"/>
          </p:cNvCxnSpPr>
          <p:nvPr/>
        </p:nvCxnSpPr>
        <p:spPr>
          <a:xfrm flipH="1" flipV="1">
            <a:off x="10336332" y="492759"/>
            <a:ext cx="8548" cy="4844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xmlns="" id="{059B286F-5F65-41B4-BC9D-35C9522A3C27}"/>
              </a:ext>
            </a:extLst>
          </p:cNvPr>
          <p:cNvGrpSpPr/>
          <p:nvPr/>
        </p:nvGrpSpPr>
        <p:grpSpPr>
          <a:xfrm>
            <a:off x="9481010" y="210313"/>
            <a:ext cx="1683768" cy="1532365"/>
            <a:chOff x="9481010" y="210313"/>
            <a:chExt cx="1683768" cy="1532365"/>
          </a:xfrm>
        </p:grpSpPr>
        <p:grpSp>
          <p:nvGrpSpPr>
            <p:cNvPr id="120" name="Group 119">
              <a:extLst>
                <a:ext uri="{FF2B5EF4-FFF2-40B4-BE49-F238E27FC236}">
                  <a16:creationId xmlns:a16="http://schemas.microsoft.com/office/drawing/2014/main" xmlns="" id="{5FF6191F-7486-4951-9DCC-FD67F91C6E6F}"/>
                </a:ext>
              </a:extLst>
            </p:cNvPr>
            <p:cNvGrpSpPr/>
            <p:nvPr/>
          </p:nvGrpSpPr>
          <p:grpSpPr>
            <a:xfrm>
              <a:off x="9532767" y="210313"/>
              <a:ext cx="1568698" cy="1523714"/>
              <a:chOff x="6889708" y="2963328"/>
              <a:chExt cx="726321" cy="762229"/>
            </a:xfrm>
          </p:grpSpPr>
          <p:sp>
            <p:nvSpPr>
              <p:cNvPr id="150" name="Oval 149">
                <a:extLst>
                  <a:ext uri="{FF2B5EF4-FFF2-40B4-BE49-F238E27FC236}">
                    <a16:creationId xmlns:a16="http://schemas.microsoft.com/office/drawing/2014/main" xmlns="" id="{48A13FF5-57B3-4111-9CE3-2607C5C7A57A}"/>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xmlns="" id="{2408DB58-1547-4730-B5F6-F720B90992FB}"/>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22" name="TextBox 121">
              <a:extLst>
                <a:ext uri="{FF2B5EF4-FFF2-40B4-BE49-F238E27FC236}">
                  <a16:creationId xmlns:a16="http://schemas.microsoft.com/office/drawing/2014/main" xmlns="" id="{407B7DE6-2F35-4AA6-BCF4-D0ADD5765A1F}"/>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23" name="TextBox 122">
              <a:extLst>
                <a:ext uri="{FF2B5EF4-FFF2-40B4-BE49-F238E27FC236}">
                  <a16:creationId xmlns:a16="http://schemas.microsoft.com/office/drawing/2014/main" xmlns="" id="{7C34B0E3-0FF4-413F-84B9-D7EC6F3C146A}"/>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24" name="TextBox 123">
              <a:extLst>
                <a:ext uri="{FF2B5EF4-FFF2-40B4-BE49-F238E27FC236}">
                  <a16:creationId xmlns:a16="http://schemas.microsoft.com/office/drawing/2014/main" xmlns="" id="{F3D68EDF-0B6D-43E1-B1FC-7124B52974D9}"/>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25" name="TextBox 124">
              <a:extLst>
                <a:ext uri="{FF2B5EF4-FFF2-40B4-BE49-F238E27FC236}">
                  <a16:creationId xmlns:a16="http://schemas.microsoft.com/office/drawing/2014/main" xmlns="" id="{AC695C44-04AB-4118-8315-6D894E0DFE79}"/>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47" name="TextBox 146">
              <a:extLst>
                <a:ext uri="{FF2B5EF4-FFF2-40B4-BE49-F238E27FC236}">
                  <a16:creationId xmlns:a16="http://schemas.microsoft.com/office/drawing/2014/main" xmlns="" id="{EA70ACD3-574B-425C-82BE-086CF4718C08}"/>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48" name="TextBox 147">
              <a:extLst>
                <a:ext uri="{FF2B5EF4-FFF2-40B4-BE49-F238E27FC236}">
                  <a16:creationId xmlns:a16="http://schemas.microsoft.com/office/drawing/2014/main" xmlns="" id="{DD2F591F-1FC6-45B8-A41B-FA80D026F219}"/>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49" name="TextBox 148">
              <a:extLst>
                <a:ext uri="{FF2B5EF4-FFF2-40B4-BE49-F238E27FC236}">
                  <a16:creationId xmlns:a16="http://schemas.microsoft.com/office/drawing/2014/main" xmlns="" id="{1FD106ED-D3DE-490F-A915-E3098052A8E0}"/>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99" name="Rectangle 98">
            <a:extLst>
              <a:ext uri="{FF2B5EF4-FFF2-40B4-BE49-F238E27FC236}">
                <a16:creationId xmlns:a16="http://schemas.microsoft.com/office/drawing/2014/main" xmlns="" id="{D088CCA8-54D1-4D75-B458-17D1F2BE5534}"/>
              </a:ext>
            </a:extLst>
          </p:cNvPr>
          <p:cNvSpPr/>
          <p:nvPr/>
        </p:nvSpPr>
        <p:spPr>
          <a:xfrm>
            <a:off x="8811754" y="2194560"/>
            <a:ext cx="327394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0" name="Cloud 99">
            <a:extLst>
              <a:ext uri="{FF2B5EF4-FFF2-40B4-BE49-F238E27FC236}">
                <a16:creationId xmlns:a16="http://schemas.microsoft.com/office/drawing/2014/main" xmlns="" id="{7CA60A42-B8B8-4FF1-8130-E9F2F3EEE8ED}"/>
              </a:ext>
            </a:extLst>
          </p:cNvPr>
          <p:cNvSpPr/>
          <p:nvPr/>
        </p:nvSpPr>
        <p:spPr>
          <a:xfrm>
            <a:off x="885856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1" name="Group 100">
            <a:extLst>
              <a:ext uri="{FF2B5EF4-FFF2-40B4-BE49-F238E27FC236}">
                <a16:creationId xmlns:a16="http://schemas.microsoft.com/office/drawing/2014/main" xmlns="" id="{AB3FBE98-B87B-4346-BECC-0494076F6B46}"/>
              </a:ext>
            </a:extLst>
          </p:cNvPr>
          <p:cNvGrpSpPr/>
          <p:nvPr/>
        </p:nvGrpSpPr>
        <p:grpSpPr>
          <a:xfrm>
            <a:off x="9154884" y="2286704"/>
            <a:ext cx="2415711" cy="391186"/>
            <a:chOff x="2720488" y="1367117"/>
            <a:chExt cx="1855247" cy="502023"/>
          </a:xfrm>
        </p:grpSpPr>
        <p:sp>
          <p:nvSpPr>
            <p:cNvPr id="102" name="Rectangle 101">
              <a:extLst>
                <a:ext uri="{FF2B5EF4-FFF2-40B4-BE49-F238E27FC236}">
                  <a16:creationId xmlns:a16="http://schemas.microsoft.com/office/drawing/2014/main" xmlns="" id="{DFAB8EB1-AC5F-4C02-9CF5-5EBC60A379A1}"/>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3" name="Rectangle 102">
              <a:extLst>
                <a:ext uri="{FF2B5EF4-FFF2-40B4-BE49-F238E27FC236}">
                  <a16:creationId xmlns:a16="http://schemas.microsoft.com/office/drawing/2014/main" xmlns="" id="{9FB18C32-1553-4C9E-8F4C-84CC15EEE24A}"/>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5" name="Rectangle 104">
              <a:extLst>
                <a:ext uri="{FF2B5EF4-FFF2-40B4-BE49-F238E27FC236}">
                  <a16:creationId xmlns:a16="http://schemas.microsoft.com/office/drawing/2014/main" xmlns="" id="{AA83704D-6336-4E55-BCF6-FD0DBE54483B}"/>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6" name="Rectangle 105">
              <a:extLst>
                <a:ext uri="{FF2B5EF4-FFF2-40B4-BE49-F238E27FC236}">
                  <a16:creationId xmlns:a16="http://schemas.microsoft.com/office/drawing/2014/main" xmlns="" id="{089B85E8-6CF6-460E-B360-F7CA50713FAE}"/>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7" name="Rectangle 106">
              <a:extLst>
                <a:ext uri="{FF2B5EF4-FFF2-40B4-BE49-F238E27FC236}">
                  <a16:creationId xmlns:a16="http://schemas.microsoft.com/office/drawing/2014/main" xmlns="" id="{450B2A58-290D-4FAD-80F7-C453FBA07A4D}"/>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1" name="Straight Connector 120">
              <a:extLst>
                <a:ext uri="{FF2B5EF4-FFF2-40B4-BE49-F238E27FC236}">
                  <a16:creationId xmlns:a16="http://schemas.microsoft.com/office/drawing/2014/main" xmlns="" id="{0DEFB86A-ED83-41B5-91C7-AA5BE3D7E662}"/>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53" name="Straight Connector 152">
              <a:extLst>
                <a:ext uri="{FF2B5EF4-FFF2-40B4-BE49-F238E27FC236}">
                  <a16:creationId xmlns:a16="http://schemas.microsoft.com/office/drawing/2014/main" xmlns="" id="{3534BBC7-0013-426F-9DCA-B870C2A0EA75}"/>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54" name="Cloud 153">
            <a:extLst>
              <a:ext uri="{FF2B5EF4-FFF2-40B4-BE49-F238E27FC236}">
                <a16:creationId xmlns:a16="http://schemas.microsoft.com/office/drawing/2014/main" xmlns="" id="{03F37CD3-BF8A-4587-9359-D4628FBBC122}"/>
              </a:ext>
            </a:extLst>
          </p:cNvPr>
          <p:cNvSpPr/>
          <p:nvPr/>
        </p:nvSpPr>
        <p:spPr>
          <a:xfrm>
            <a:off x="1058825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55" name="Rectangle 154">
            <a:extLst>
              <a:ext uri="{FF2B5EF4-FFF2-40B4-BE49-F238E27FC236}">
                <a16:creationId xmlns:a16="http://schemas.microsoft.com/office/drawing/2014/main" xmlns="" id="{62112323-2077-4D38-ABD2-5066C5566287}"/>
              </a:ext>
            </a:extLst>
          </p:cNvPr>
          <p:cNvSpPr/>
          <p:nvPr/>
        </p:nvSpPr>
        <p:spPr>
          <a:xfrm>
            <a:off x="1039946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56" name="TextBox 155">
            <a:extLst>
              <a:ext uri="{FF2B5EF4-FFF2-40B4-BE49-F238E27FC236}">
                <a16:creationId xmlns:a16="http://schemas.microsoft.com/office/drawing/2014/main" xmlns="" id="{8A8741E8-A205-4A65-A2C5-22B3C6418111}"/>
              </a:ext>
            </a:extLst>
          </p:cNvPr>
          <p:cNvSpPr txBox="1"/>
          <p:nvPr/>
        </p:nvSpPr>
        <p:spPr>
          <a:xfrm>
            <a:off x="915488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57" name="TextBox 156">
            <a:extLst>
              <a:ext uri="{FF2B5EF4-FFF2-40B4-BE49-F238E27FC236}">
                <a16:creationId xmlns:a16="http://schemas.microsoft.com/office/drawing/2014/main" xmlns="" id="{D1F2872B-05AC-4B08-B318-22D4336E28C9}"/>
              </a:ext>
            </a:extLst>
          </p:cNvPr>
          <p:cNvSpPr txBox="1"/>
          <p:nvPr/>
        </p:nvSpPr>
        <p:spPr>
          <a:xfrm>
            <a:off x="10807728" y="28862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158" name="Group 157">
            <a:extLst>
              <a:ext uri="{FF2B5EF4-FFF2-40B4-BE49-F238E27FC236}">
                <a16:creationId xmlns:a16="http://schemas.microsoft.com/office/drawing/2014/main" xmlns="" id="{AD616453-D244-487A-825A-8A5BE1EE9A3F}"/>
              </a:ext>
            </a:extLst>
          </p:cNvPr>
          <p:cNvGrpSpPr/>
          <p:nvPr/>
        </p:nvGrpSpPr>
        <p:grpSpPr>
          <a:xfrm>
            <a:off x="5929082" y="2234661"/>
            <a:ext cx="1852661" cy="594744"/>
            <a:chOff x="2720488" y="1367117"/>
            <a:chExt cx="1855247" cy="502023"/>
          </a:xfrm>
        </p:grpSpPr>
        <p:sp>
          <p:nvSpPr>
            <p:cNvPr id="159" name="Rectangle 158">
              <a:extLst>
                <a:ext uri="{FF2B5EF4-FFF2-40B4-BE49-F238E27FC236}">
                  <a16:creationId xmlns:a16="http://schemas.microsoft.com/office/drawing/2014/main" xmlns="" id="{28E8A0DE-23EA-47B6-A9AC-CAC65AF884BE}"/>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60" name="Rectangle 159">
              <a:extLst>
                <a:ext uri="{FF2B5EF4-FFF2-40B4-BE49-F238E27FC236}">
                  <a16:creationId xmlns:a16="http://schemas.microsoft.com/office/drawing/2014/main" xmlns="" id="{4C34A6F8-857A-4269-9A42-842F264C4870}"/>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61" name="Rectangle 160">
              <a:extLst>
                <a:ext uri="{FF2B5EF4-FFF2-40B4-BE49-F238E27FC236}">
                  <a16:creationId xmlns:a16="http://schemas.microsoft.com/office/drawing/2014/main" xmlns="" id="{C1A42C50-12FB-447E-A4E8-37C5C002AF27}"/>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62" name="Rectangle 161">
              <a:extLst>
                <a:ext uri="{FF2B5EF4-FFF2-40B4-BE49-F238E27FC236}">
                  <a16:creationId xmlns:a16="http://schemas.microsoft.com/office/drawing/2014/main" xmlns="" id="{7CF5B14E-F7BE-42F1-8E6D-548C74555A6B}"/>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63" name="Rectangle 162">
              <a:extLst>
                <a:ext uri="{FF2B5EF4-FFF2-40B4-BE49-F238E27FC236}">
                  <a16:creationId xmlns:a16="http://schemas.microsoft.com/office/drawing/2014/main" xmlns="" id="{92EE7527-66CC-407E-844D-84D53D6E21AB}"/>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64" name="Straight Connector 163">
              <a:extLst>
                <a:ext uri="{FF2B5EF4-FFF2-40B4-BE49-F238E27FC236}">
                  <a16:creationId xmlns:a16="http://schemas.microsoft.com/office/drawing/2014/main" xmlns="" id="{EFD84792-7F9A-48BA-8BB2-DB700512679C}"/>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65" name="Straight Connector 164">
              <a:extLst>
                <a:ext uri="{FF2B5EF4-FFF2-40B4-BE49-F238E27FC236}">
                  <a16:creationId xmlns:a16="http://schemas.microsoft.com/office/drawing/2014/main" xmlns="" id="{0122A5B9-2F56-413E-8427-E5E94703B2DC}"/>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66" name="Rectangle 165">
            <a:extLst>
              <a:ext uri="{FF2B5EF4-FFF2-40B4-BE49-F238E27FC236}">
                <a16:creationId xmlns:a16="http://schemas.microsoft.com/office/drawing/2014/main" xmlns="" id="{9A69382A-CB88-47C2-95F9-6926932FA38A}"/>
              </a:ext>
            </a:extLst>
          </p:cNvPr>
          <p:cNvSpPr/>
          <p:nvPr/>
        </p:nvSpPr>
        <p:spPr>
          <a:xfrm>
            <a:off x="5412704" y="2196031"/>
            <a:ext cx="3102731" cy="1568028"/>
          </a:xfrm>
          <a:prstGeom prst="rect">
            <a:avLst/>
          </a:prstGeom>
          <a:no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0" name="Cloud 169">
            <a:extLst>
              <a:ext uri="{FF2B5EF4-FFF2-40B4-BE49-F238E27FC236}">
                <a16:creationId xmlns:a16="http://schemas.microsoft.com/office/drawing/2014/main" xmlns="" id="{285F182F-788C-40A3-BC89-1FCDBD042483}"/>
              </a:ext>
            </a:extLst>
          </p:cNvPr>
          <p:cNvSpPr/>
          <p:nvPr/>
        </p:nvSpPr>
        <p:spPr>
          <a:xfrm>
            <a:off x="5471973" y="2891603"/>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72" name="TextBox 171">
            <a:extLst>
              <a:ext uri="{FF2B5EF4-FFF2-40B4-BE49-F238E27FC236}">
                <a16:creationId xmlns:a16="http://schemas.microsoft.com/office/drawing/2014/main" xmlns="" id="{7CF72EE7-D6C4-4725-8C61-B52DA735ED2D}"/>
              </a:ext>
            </a:extLst>
          </p:cNvPr>
          <p:cNvSpPr txBox="1"/>
          <p:nvPr/>
        </p:nvSpPr>
        <p:spPr>
          <a:xfrm>
            <a:off x="5766870" y="2930234"/>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73" name="Cloud 172">
            <a:extLst>
              <a:ext uri="{FF2B5EF4-FFF2-40B4-BE49-F238E27FC236}">
                <a16:creationId xmlns:a16="http://schemas.microsoft.com/office/drawing/2014/main" xmlns="" id="{188F0E2E-CB56-434F-9EC2-557E9E4F704F}"/>
              </a:ext>
            </a:extLst>
          </p:cNvPr>
          <p:cNvSpPr/>
          <p:nvPr/>
        </p:nvSpPr>
        <p:spPr>
          <a:xfrm>
            <a:off x="7104112" y="2866429"/>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74" name="TextBox 173">
            <a:extLst>
              <a:ext uri="{FF2B5EF4-FFF2-40B4-BE49-F238E27FC236}">
                <a16:creationId xmlns:a16="http://schemas.microsoft.com/office/drawing/2014/main" xmlns="" id="{639E1881-D269-445E-A92E-40C912AE6EB5}"/>
              </a:ext>
            </a:extLst>
          </p:cNvPr>
          <p:cNvSpPr txBox="1"/>
          <p:nvPr/>
        </p:nvSpPr>
        <p:spPr>
          <a:xfrm>
            <a:off x="7323581" y="2928905"/>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75" name="Rectangle 174">
            <a:extLst>
              <a:ext uri="{FF2B5EF4-FFF2-40B4-BE49-F238E27FC236}">
                <a16:creationId xmlns:a16="http://schemas.microsoft.com/office/drawing/2014/main" xmlns="" id="{48C03809-FDB4-4083-A55E-CA3E19BFB48B}"/>
              </a:ext>
            </a:extLst>
          </p:cNvPr>
          <p:cNvSpPr/>
          <p:nvPr/>
        </p:nvSpPr>
        <p:spPr>
          <a:xfrm>
            <a:off x="6958264" y="3540800"/>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Tree>
    <p:extLst>
      <p:ext uri="{BB962C8B-B14F-4D97-AF65-F5344CB8AC3E}">
        <p14:creationId xmlns:p14="http://schemas.microsoft.com/office/powerpoint/2010/main" val="144420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7 -4.81481E-6 L -0.01211 0.12732 " pathEditMode="relative" rAng="0" ptsTypes="AA">
                                      <p:cBhvr>
                                        <p:cTn id="6" dur="2000" fill="hold"/>
                                        <p:tgtEl>
                                          <p:spTgt spid="167"/>
                                        </p:tgtEl>
                                        <p:attrNameLst>
                                          <p:attrName>ppt_x</p:attrName>
                                          <p:attrName>ppt_y</p:attrName>
                                        </p:attrNameLst>
                                      </p:cBhvr>
                                      <p:rCtr x="-612" y="6366"/>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fade">
                                      <p:cBhvr>
                                        <p:cTn id="10" dur="500"/>
                                        <p:tgtEl>
                                          <p:spTgt spid="152"/>
                                        </p:tgtEl>
                                      </p:cBhvr>
                                    </p:animEffect>
                                  </p:childTnLst>
                                </p:cTn>
                              </p:par>
                              <p:par>
                                <p:cTn id="11" presetID="10" presetClass="exit" presetSubtype="0" fill="hold" nodeType="withEffect">
                                  <p:stCondLst>
                                    <p:cond delay="0"/>
                                  </p:stCondLst>
                                  <p:childTnLst>
                                    <p:animEffect transition="out" filter="fade">
                                      <p:cBhvr>
                                        <p:cTn id="12" dur="500"/>
                                        <p:tgtEl>
                                          <p:spTgt spid="167"/>
                                        </p:tgtEl>
                                      </p:cBhvr>
                                    </p:animEffect>
                                    <p:set>
                                      <p:cBhvr>
                                        <p:cTn id="13" dur="1" fill="hold">
                                          <p:stCondLst>
                                            <p:cond delay="499"/>
                                          </p:stCondLst>
                                        </p:cTn>
                                        <p:tgtEl>
                                          <p:spTgt spid="167"/>
                                        </p:tgtEl>
                                        <p:attrNameLst>
                                          <p:attrName>style.visibility</p:attrName>
                                        </p:attrNameLst>
                                      </p:cBhvr>
                                      <p:to>
                                        <p:strVal val="hidden"/>
                                      </p:to>
                                    </p:set>
                                  </p:childTnLst>
                                </p:cTn>
                              </p:par>
                            </p:childTnLst>
                          </p:cTn>
                        </p:par>
                        <p:par>
                          <p:cTn id="14" fill="hold">
                            <p:stCondLst>
                              <p:cond delay="2500"/>
                            </p:stCondLst>
                            <p:childTnLst>
                              <p:par>
                                <p:cTn id="15" presetID="42" presetClass="path" presetSubtype="0" accel="50000" decel="50000" fill="hold" grpId="1" nodeType="afterEffect">
                                  <p:stCondLst>
                                    <p:cond delay="0"/>
                                  </p:stCondLst>
                                  <p:childTnLst>
                                    <p:animMotion origin="layout" path="M -8.33333E-7 3.7037E-7 L 0.33529 0.09236 " pathEditMode="relative" rAng="0" ptsTypes="AA">
                                      <p:cBhvr>
                                        <p:cTn id="16" dur="2000" fill="hold"/>
                                        <p:tgtEl>
                                          <p:spTgt spid="152"/>
                                        </p:tgtEl>
                                        <p:attrNameLst>
                                          <p:attrName>ppt_x</p:attrName>
                                          <p:attrName>ppt_y</p:attrName>
                                        </p:attrNameLst>
                                      </p:cBhvr>
                                      <p:rCtr x="16758" y="4606"/>
                                    </p:animMotion>
                                  </p:childTnLst>
                                </p:cTn>
                              </p:par>
                            </p:childTnLst>
                          </p:cTn>
                        </p:par>
                        <p:par>
                          <p:cTn id="17" fill="hold">
                            <p:stCondLst>
                              <p:cond delay="4500"/>
                            </p:stCondLst>
                            <p:childTnLst>
                              <p:par>
                                <p:cTn id="18" presetID="42" presetClass="path" presetSubtype="0" accel="50000" decel="50000" fill="hold" nodeType="afterEffect">
                                  <p:stCondLst>
                                    <p:cond delay="0"/>
                                  </p:stCondLst>
                                  <p:childTnLst>
                                    <p:animMotion origin="layout" path="M 2.29167E-6 3.7037E-6 L -0.01237 0.12893 " pathEditMode="relative" rAng="0" ptsTypes="AA">
                                      <p:cBhvr>
                                        <p:cTn id="19" dur="2000" fill="hold"/>
                                        <p:tgtEl>
                                          <p:spTgt spid="209"/>
                                        </p:tgtEl>
                                        <p:attrNameLst>
                                          <p:attrName>ppt_x</p:attrName>
                                          <p:attrName>ppt_y</p:attrName>
                                        </p:attrNameLst>
                                      </p:cBhvr>
                                      <p:rCtr x="-625" y="6435"/>
                                    </p:animMotion>
                                  </p:childTnLst>
                                </p:cTn>
                              </p:par>
                            </p:childTnLst>
                          </p:cTn>
                        </p:par>
                        <p:par>
                          <p:cTn id="20" fill="hold">
                            <p:stCondLst>
                              <p:cond delay="6500"/>
                            </p:stCondLst>
                            <p:childTnLst>
                              <p:par>
                                <p:cTn id="21" presetID="10" presetClass="entr" presetSubtype="0" fill="hold" grpId="0" nodeType="afterEffect">
                                  <p:stCondLst>
                                    <p:cond delay="0"/>
                                  </p:stCondLst>
                                  <p:childTnLst>
                                    <p:set>
                                      <p:cBhvr>
                                        <p:cTn id="22" dur="1" fill="hold">
                                          <p:stCondLst>
                                            <p:cond delay="0"/>
                                          </p:stCondLst>
                                        </p:cTn>
                                        <p:tgtEl>
                                          <p:spTgt spid="171"/>
                                        </p:tgtEl>
                                        <p:attrNameLst>
                                          <p:attrName>style.visibility</p:attrName>
                                        </p:attrNameLst>
                                      </p:cBhvr>
                                      <p:to>
                                        <p:strVal val="visible"/>
                                      </p:to>
                                    </p:set>
                                    <p:animEffect transition="in" filter="fade">
                                      <p:cBhvr>
                                        <p:cTn id="23" dur="500"/>
                                        <p:tgtEl>
                                          <p:spTgt spid="171"/>
                                        </p:tgtEl>
                                      </p:cBhvr>
                                    </p:animEffect>
                                  </p:childTnLst>
                                </p:cTn>
                              </p:par>
                              <p:par>
                                <p:cTn id="24" presetID="10" presetClass="exit" presetSubtype="0" fill="hold" grpId="2" nodeType="withEffect">
                                  <p:stCondLst>
                                    <p:cond delay="0"/>
                                  </p:stCondLst>
                                  <p:childTnLst>
                                    <p:animEffect transition="out" filter="fade">
                                      <p:cBhvr>
                                        <p:cTn id="25" dur="500"/>
                                        <p:tgtEl>
                                          <p:spTgt spid="152"/>
                                        </p:tgtEl>
                                      </p:cBhvr>
                                    </p:animEffect>
                                    <p:set>
                                      <p:cBhvr>
                                        <p:cTn id="26" dur="1" fill="hold">
                                          <p:stCondLst>
                                            <p:cond delay="499"/>
                                          </p:stCondLst>
                                        </p:cTn>
                                        <p:tgtEl>
                                          <p:spTgt spid="152"/>
                                        </p:tgtEl>
                                        <p:attrNameLst>
                                          <p:attrName>style.visibility</p:attrName>
                                        </p:attrNameLst>
                                      </p:cBhvr>
                                      <p:to>
                                        <p:strVal val="hidden"/>
                                      </p:to>
                                    </p:set>
                                  </p:childTnLst>
                                </p:cTn>
                              </p:par>
                              <p:par>
                                <p:cTn id="27" presetID="42" presetClass="path" presetSubtype="0" accel="50000" decel="50000" fill="hold" grpId="3" nodeType="withEffect">
                                  <p:stCondLst>
                                    <p:cond delay="0"/>
                                  </p:stCondLst>
                                  <p:childTnLst>
                                    <p:animMotion origin="layout" path="M 1.11022E-16 3.7037E-6 L -0.34635 0.17546 " pathEditMode="relative" rAng="0" ptsTypes="AA">
                                      <p:cBhvr>
                                        <p:cTn id="28" dur="2000" fill="hold"/>
                                        <p:tgtEl>
                                          <p:spTgt spid="171"/>
                                        </p:tgtEl>
                                        <p:attrNameLst>
                                          <p:attrName>ppt_x</p:attrName>
                                          <p:attrName>ppt_y</p:attrName>
                                        </p:attrNameLst>
                                      </p:cBhvr>
                                      <p:rCtr x="-17318" y="8773"/>
                                    </p:animMotion>
                                  </p:childTnLst>
                                </p:cTn>
                              </p:par>
                              <p:par>
                                <p:cTn id="29" presetID="10" presetClass="exit" presetSubtype="0" fill="hold" nodeType="withEffect">
                                  <p:stCondLst>
                                    <p:cond delay="0"/>
                                  </p:stCondLst>
                                  <p:childTnLst>
                                    <p:animEffect transition="out" filter="fade">
                                      <p:cBhvr>
                                        <p:cTn id="30" dur="500"/>
                                        <p:tgtEl>
                                          <p:spTgt spid="209"/>
                                        </p:tgtEl>
                                      </p:cBhvr>
                                    </p:animEffect>
                                    <p:set>
                                      <p:cBhvr>
                                        <p:cTn id="31" dur="1" fill="hold">
                                          <p:stCondLst>
                                            <p:cond delay="499"/>
                                          </p:stCondLst>
                                        </p:cTn>
                                        <p:tgtEl>
                                          <p:spTgt spid="209"/>
                                        </p:tgtEl>
                                        <p:attrNameLst>
                                          <p:attrName>style.visibility</p:attrName>
                                        </p:attrNameLst>
                                      </p:cBhvr>
                                      <p:to>
                                        <p:strVal val="hidden"/>
                                      </p:to>
                                    </p:set>
                                  </p:childTnLst>
                                </p:cTn>
                              </p:par>
                            </p:childTnLst>
                          </p:cTn>
                        </p:par>
                        <p:par>
                          <p:cTn id="32" fill="hold">
                            <p:stCondLst>
                              <p:cond delay="8500"/>
                            </p:stCondLst>
                            <p:childTnLst>
                              <p:par>
                                <p:cTn id="33" presetID="10"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par>
                          <p:cTn id="36" fill="hold">
                            <p:stCondLst>
                              <p:cond delay="9000"/>
                            </p:stCondLst>
                            <p:childTnLst>
                              <p:par>
                                <p:cTn id="37" presetID="42" presetClass="path" presetSubtype="0" accel="50000" decel="50000" fill="hold" nodeType="afterEffect">
                                  <p:stCondLst>
                                    <p:cond delay="0"/>
                                  </p:stCondLst>
                                  <p:childTnLst>
                                    <p:animMotion origin="layout" path="M 4.79167E-6 -2.96296E-6 L 0.13489 0.09468 " pathEditMode="relative" rAng="0" ptsTypes="AA">
                                      <p:cBhvr>
                                        <p:cTn id="38" dur="2000" fill="hold"/>
                                        <p:tgtEl>
                                          <p:spTgt spid="3"/>
                                        </p:tgtEl>
                                        <p:attrNameLst>
                                          <p:attrName>ppt_x</p:attrName>
                                          <p:attrName>ppt_y</p:attrName>
                                        </p:attrNameLst>
                                      </p:cBhvr>
                                      <p:rCtr x="6745" y="4722"/>
                                    </p:animMotion>
                                  </p:childTnLst>
                                </p:cTn>
                              </p:par>
                              <p:par>
                                <p:cTn id="39" presetID="10" presetClass="exit" presetSubtype="0" fill="hold" grpId="0" nodeType="withEffect">
                                  <p:stCondLst>
                                    <p:cond delay="0"/>
                                  </p:stCondLst>
                                  <p:childTnLst>
                                    <p:animEffect transition="out" filter="fade">
                                      <p:cBhvr>
                                        <p:cTn id="40" dur="500"/>
                                        <p:tgtEl>
                                          <p:spTgt spid="206"/>
                                        </p:tgtEl>
                                      </p:cBhvr>
                                    </p:animEffect>
                                    <p:set>
                                      <p:cBhvr>
                                        <p:cTn id="41" dur="1" fill="hold">
                                          <p:stCondLst>
                                            <p:cond delay="499"/>
                                          </p:stCondLst>
                                        </p:cTn>
                                        <p:tgtEl>
                                          <p:spTgt spid="206"/>
                                        </p:tgtEl>
                                        <p:attrNameLst>
                                          <p:attrName>style.visibility</p:attrName>
                                        </p:attrNameLst>
                                      </p:cBhvr>
                                      <p:to>
                                        <p:strVal val="hidden"/>
                                      </p:to>
                                    </p:set>
                                  </p:childTnLst>
                                </p:cTn>
                              </p:par>
                              <p:par>
                                <p:cTn id="42" presetID="10" presetClass="exit" presetSubtype="0" fill="hold" grpId="2" nodeType="withEffect">
                                  <p:stCondLst>
                                    <p:cond delay="0"/>
                                  </p:stCondLst>
                                  <p:childTnLst>
                                    <p:animEffect transition="out" filter="fade">
                                      <p:cBhvr>
                                        <p:cTn id="43" dur="500"/>
                                        <p:tgtEl>
                                          <p:spTgt spid="171"/>
                                        </p:tgtEl>
                                      </p:cBhvr>
                                    </p:animEffect>
                                    <p:set>
                                      <p:cBhvr>
                                        <p:cTn id="44" dur="1" fill="hold">
                                          <p:stCondLst>
                                            <p:cond delay="499"/>
                                          </p:stCondLst>
                                        </p:cTn>
                                        <p:tgtEl>
                                          <p:spTgt spid="171"/>
                                        </p:tgtEl>
                                        <p:attrNameLst>
                                          <p:attrName>style.visibility</p:attrName>
                                        </p:attrNameLst>
                                      </p:cBhvr>
                                      <p:to>
                                        <p:strVal val="hidden"/>
                                      </p:to>
                                    </p:set>
                                  </p:childTnLst>
                                </p:cTn>
                              </p:par>
                            </p:childTnLst>
                          </p:cTn>
                        </p:par>
                        <p:par>
                          <p:cTn id="45" fill="hold">
                            <p:stCondLst>
                              <p:cond delay="11000"/>
                            </p:stCondLst>
                            <p:childTnLst>
                              <p:par>
                                <p:cTn id="46" presetID="42" presetClass="path" presetSubtype="0" accel="50000" decel="50000" fill="hold" nodeType="afterEffect">
                                  <p:stCondLst>
                                    <p:cond delay="0"/>
                                  </p:stCondLst>
                                  <p:childTnLst>
                                    <p:animMotion origin="layout" path="M 0.13489 0.09467 L 0.52786 0.09491 " pathEditMode="relative" rAng="0" ptsTypes="AA">
                                      <p:cBhvr>
                                        <p:cTn id="47" dur="2000" fill="hold"/>
                                        <p:tgtEl>
                                          <p:spTgt spid="3"/>
                                        </p:tgtEl>
                                        <p:attrNameLst>
                                          <p:attrName>ppt_x</p:attrName>
                                          <p:attrName>ppt_y</p:attrName>
                                        </p:attrNameLst>
                                      </p:cBhvr>
                                      <p:rCtr x="1964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152" grpId="0"/>
      <p:bldP spid="152" grpId="1"/>
      <p:bldP spid="152" grpId="2"/>
      <p:bldP spid="171" grpId="0"/>
      <p:bldP spid="171" grpId="2"/>
      <p:bldP spid="171" grpId="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xmlns="" id="{AEDD1776-6CCB-4FC7-8819-BCDF421120C5}"/>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xmlns="" id="{AF71B960-9FE1-4784-B418-96A8C68AE977}"/>
              </a:ext>
            </a:extLst>
          </p:cNvPr>
          <p:cNvSpPr/>
          <p:nvPr/>
        </p:nvSpPr>
        <p:spPr>
          <a:xfrm>
            <a:off x="6256706" y="6076325"/>
            <a:ext cx="998896"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p:nvPr>
        </p:nvSpPr>
        <p:spPr>
          <a:xfrm>
            <a:off x="621792" y="210312"/>
            <a:ext cx="3774472" cy="502920"/>
          </a:xfrm>
        </p:spPr>
        <p:txBody>
          <a:bodyPr/>
          <a:lstStyle/>
          <a:p>
            <a:r>
              <a:rPr lang="en-US" dirty="0"/>
              <a:t>Prog. Drop Policy</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25</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30" name="Rectangle 129">
            <a:extLst>
              <a:ext uri="{FF2B5EF4-FFF2-40B4-BE49-F238E27FC236}">
                <a16:creationId xmlns:a16="http://schemas.microsoft.com/office/drawing/2014/main" xmlns="" id="{B5E475C5-4141-49BD-B0BF-576A2FA7A595}"/>
              </a:ext>
            </a:extLst>
          </p:cNvPr>
          <p:cNvSpPr/>
          <p:nvPr/>
        </p:nvSpPr>
        <p:spPr>
          <a:xfrm>
            <a:off x="8309304"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1" name="Cloud 130">
            <a:extLst>
              <a:ext uri="{FF2B5EF4-FFF2-40B4-BE49-F238E27FC236}">
                <a16:creationId xmlns:a16="http://schemas.microsoft.com/office/drawing/2014/main" xmlns="" id="{21DD1238-0570-4D12-A548-59A43B082A8C}"/>
              </a:ext>
            </a:extLst>
          </p:cNvPr>
          <p:cNvSpPr/>
          <p:nvPr/>
        </p:nvSpPr>
        <p:spPr>
          <a:xfrm>
            <a:off x="838943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32" name="Group 131">
            <a:extLst>
              <a:ext uri="{FF2B5EF4-FFF2-40B4-BE49-F238E27FC236}">
                <a16:creationId xmlns:a16="http://schemas.microsoft.com/office/drawing/2014/main" xmlns="" id="{CDBE837E-9E19-46CA-B7D2-40E0A6E2FA88}"/>
              </a:ext>
            </a:extLst>
          </p:cNvPr>
          <p:cNvGrpSpPr/>
          <p:nvPr/>
        </p:nvGrpSpPr>
        <p:grpSpPr>
          <a:xfrm>
            <a:off x="8685754" y="2286704"/>
            <a:ext cx="2415711" cy="391186"/>
            <a:chOff x="2720488" y="1367117"/>
            <a:chExt cx="1855247" cy="502023"/>
          </a:xfrm>
        </p:grpSpPr>
        <p:sp>
          <p:nvSpPr>
            <p:cNvPr id="133" name="Rectangle 132">
              <a:extLst>
                <a:ext uri="{FF2B5EF4-FFF2-40B4-BE49-F238E27FC236}">
                  <a16:creationId xmlns:a16="http://schemas.microsoft.com/office/drawing/2014/main" xmlns="" id="{90660313-148E-4AF9-92E2-30BE537ED26E}"/>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4" name="Rectangle 133">
              <a:extLst>
                <a:ext uri="{FF2B5EF4-FFF2-40B4-BE49-F238E27FC236}">
                  <a16:creationId xmlns:a16="http://schemas.microsoft.com/office/drawing/2014/main" xmlns="" id="{300D2FB4-F220-4D66-9882-920CB4FB1EC5}"/>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5" name="Rectangle 134">
              <a:extLst>
                <a:ext uri="{FF2B5EF4-FFF2-40B4-BE49-F238E27FC236}">
                  <a16:creationId xmlns:a16="http://schemas.microsoft.com/office/drawing/2014/main" xmlns="" id="{9BC9AE45-4AAF-4300-8029-ACF71F1320B9}"/>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6" name="Rectangle 135">
              <a:extLst>
                <a:ext uri="{FF2B5EF4-FFF2-40B4-BE49-F238E27FC236}">
                  <a16:creationId xmlns:a16="http://schemas.microsoft.com/office/drawing/2014/main" xmlns="" id="{129F13DB-AA3E-4FA8-905D-AB6D00B269B7}"/>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7" name="Rectangle 136">
              <a:extLst>
                <a:ext uri="{FF2B5EF4-FFF2-40B4-BE49-F238E27FC236}">
                  <a16:creationId xmlns:a16="http://schemas.microsoft.com/office/drawing/2014/main" xmlns="" id="{8FF6E75B-5426-493C-B372-21318C958094}"/>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38" name="Straight Connector 137">
              <a:extLst>
                <a:ext uri="{FF2B5EF4-FFF2-40B4-BE49-F238E27FC236}">
                  <a16:creationId xmlns:a16="http://schemas.microsoft.com/office/drawing/2014/main" xmlns="" id="{B5DAF0AC-6A18-4F6D-9710-51B3F10D0DD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39" name="Straight Connector 138">
              <a:extLst>
                <a:ext uri="{FF2B5EF4-FFF2-40B4-BE49-F238E27FC236}">
                  <a16:creationId xmlns:a16="http://schemas.microsoft.com/office/drawing/2014/main" xmlns="" id="{807C442F-3D15-4509-9C93-26AE27527103}"/>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40" name="Cloud 139">
            <a:extLst>
              <a:ext uri="{FF2B5EF4-FFF2-40B4-BE49-F238E27FC236}">
                <a16:creationId xmlns:a16="http://schemas.microsoft.com/office/drawing/2014/main" xmlns="" id="{1E719180-1A6C-418B-956D-1589FDA06F5D}"/>
              </a:ext>
            </a:extLst>
          </p:cNvPr>
          <p:cNvSpPr/>
          <p:nvPr/>
        </p:nvSpPr>
        <p:spPr>
          <a:xfrm>
            <a:off x="1011912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1" name="Rectangle 140">
            <a:extLst>
              <a:ext uri="{FF2B5EF4-FFF2-40B4-BE49-F238E27FC236}">
                <a16:creationId xmlns:a16="http://schemas.microsoft.com/office/drawing/2014/main" xmlns="" id="{FEAE8C6F-50A8-4940-AFEC-C7F9A1829B44}"/>
              </a:ext>
            </a:extLst>
          </p:cNvPr>
          <p:cNvSpPr/>
          <p:nvPr/>
        </p:nvSpPr>
        <p:spPr>
          <a:xfrm>
            <a:off x="993033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9" name="TextBox 178">
            <a:extLst>
              <a:ext uri="{FF2B5EF4-FFF2-40B4-BE49-F238E27FC236}">
                <a16:creationId xmlns:a16="http://schemas.microsoft.com/office/drawing/2014/main" xmlns="" id="{044A3293-8004-46F9-BF5E-3AF603EEAF2A}"/>
              </a:ext>
            </a:extLst>
          </p:cNvPr>
          <p:cNvSpPr txBox="1"/>
          <p:nvPr/>
        </p:nvSpPr>
        <p:spPr>
          <a:xfrm>
            <a:off x="8598202"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5" name="TextBox 184">
            <a:extLst>
              <a:ext uri="{FF2B5EF4-FFF2-40B4-BE49-F238E27FC236}">
                <a16:creationId xmlns:a16="http://schemas.microsoft.com/office/drawing/2014/main" xmlns="" id="{FCC7C95D-50E0-4959-AE6D-64FE7086335B}"/>
              </a:ext>
            </a:extLst>
          </p:cNvPr>
          <p:cNvSpPr txBox="1"/>
          <p:nvPr/>
        </p:nvSpPr>
        <p:spPr>
          <a:xfrm>
            <a:off x="10338598"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3" name="Group 202">
            <a:extLst>
              <a:ext uri="{FF2B5EF4-FFF2-40B4-BE49-F238E27FC236}">
                <a16:creationId xmlns:a16="http://schemas.microsoft.com/office/drawing/2014/main" xmlns="" id="{E538B62D-6B64-4B64-B201-D1A08826A703}"/>
              </a:ext>
            </a:extLst>
          </p:cNvPr>
          <p:cNvGrpSpPr/>
          <p:nvPr/>
        </p:nvGrpSpPr>
        <p:grpSpPr>
          <a:xfrm>
            <a:off x="10704387" y="2249789"/>
            <a:ext cx="474810" cy="422856"/>
            <a:chOff x="3556735" y="2255034"/>
            <a:chExt cx="474810" cy="422856"/>
          </a:xfrm>
        </p:grpSpPr>
        <p:sp>
          <p:nvSpPr>
            <p:cNvPr id="204" name="TextBox 203">
              <a:extLst>
                <a:ext uri="{FF2B5EF4-FFF2-40B4-BE49-F238E27FC236}">
                  <a16:creationId xmlns:a16="http://schemas.microsoft.com/office/drawing/2014/main" xmlns="" id="{472B3173-8B35-4860-B510-599EFA1B4FDC}"/>
                </a:ext>
              </a:extLst>
            </p:cNvPr>
            <p:cNvSpPr txBox="1"/>
            <p:nvPr/>
          </p:nvSpPr>
          <p:spPr>
            <a:xfrm>
              <a:off x="3556735" y="2400891"/>
              <a:ext cx="474810" cy="276999"/>
            </a:xfrm>
            <a:prstGeom prst="rect">
              <a:avLst/>
            </a:prstGeom>
            <a:noFill/>
          </p:spPr>
          <p:txBody>
            <a:bodyPr wrap="none" rtlCol="0">
              <a:spAutoFit/>
            </a:bodyPr>
            <a:lstStyle/>
            <a:p>
              <a:r>
                <a:rPr lang="en-US" sz="1200" b="1" dirty="0"/>
                <a:t>&amp;p3</a:t>
              </a:r>
            </a:p>
          </p:txBody>
        </p:sp>
        <p:sp>
          <p:nvSpPr>
            <p:cNvPr id="205" name="TextBox 204">
              <a:extLst>
                <a:ext uri="{FF2B5EF4-FFF2-40B4-BE49-F238E27FC236}">
                  <a16:creationId xmlns:a16="http://schemas.microsoft.com/office/drawing/2014/main" xmlns="" id="{5B5C08DD-B7EF-49C9-93B5-15F31D16A8AB}"/>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209" name="Group 208">
            <a:extLst>
              <a:ext uri="{FF2B5EF4-FFF2-40B4-BE49-F238E27FC236}">
                <a16:creationId xmlns:a16="http://schemas.microsoft.com/office/drawing/2014/main" xmlns="" id="{D24A4DA9-FE0B-43CF-B9F6-7669B7D97F82}"/>
              </a:ext>
            </a:extLst>
          </p:cNvPr>
          <p:cNvGrpSpPr/>
          <p:nvPr/>
        </p:nvGrpSpPr>
        <p:grpSpPr>
          <a:xfrm>
            <a:off x="10391994" y="2244817"/>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grpSp>
        <p:nvGrpSpPr>
          <p:cNvPr id="212" name="Group 211">
            <a:extLst>
              <a:ext uri="{FF2B5EF4-FFF2-40B4-BE49-F238E27FC236}">
                <a16:creationId xmlns:a16="http://schemas.microsoft.com/office/drawing/2014/main" xmlns="" id="{FC246EDE-8646-4931-B8F4-36CCCC4382D7}"/>
              </a:ext>
            </a:extLst>
          </p:cNvPr>
          <p:cNvGrpSpPr/>
          <p:nvPr/>
        </p:nvGrpSpPr>
        <p:grpSpPr>
          <a:xfrm>
            <a:off x="6716936" y="314410"/>
            <a:ext cx="279244" cy="438758"/>
            <a:chOff x="3652147" y="2255034"/>
            <a:chExt cx="279244" cy="438758"/>
          </a:xfrm>
        </p:grpSpPr>
        <p:sp>
          <p:nvSpPr>
            <p:cNvPr id="213" name="TextBox 212">
              <a:extLst>
                <a:ext uri="{FF2B5EF4-FFF2-40B4-BE49-F238E27FC236}">
                  <a16:creationId xmlns:a16="http://schemas.microsoft.com/office/drawing/2014/main" xmlns="" id="{04DAB89B-585F-4A37-BEAB-843868D63953}"/>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214" name="TextBox 213">
              <a:extLst>
                <a:ext uri="{FF2B5EF4-FFF2-40B4-BE49-F238E27FC236}">
                  <a16:creationId xmlns:a16="http://schemas.microsoft.com/office/drawing/2014/main" xmlns="" id="{83872C74-FFAC-4A40-9841-38A1874216A5}"/>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30" name="Group 29">
            <a:extLst>
              <a:ext uri="{FF2B5EF4-FFF2-40B4-BE49-F238E27FC236}">
                <a16:creationId xmlns:a16="http://schemas.microsoft.com/office/drawing/2014/main" xmlns="" id="{77119FFB-3BC9-4959-8E9B-8C43C0927599}"/>
              </a:ext>
            </a:extLst>
          </p:cNvPr>
          <p:cNvGrpSpPr/>
          <p:nvPr/>
        </p:nvGrpSpPr>
        <p:grpSpPr>
          <a:xfrm>
            <a:off x="-206438" y="4657447"/>
            <a:ext cx="1355084" cy="1471162"/>
            <a:chOff x="-203279" y="4903836"/>
            <a:chExt cx="1355084" cy="1471162"/>
          </a:xfrm>
        </p:grpSpPr>
        <p:sp>
          <p:nvSpPr>
            <p:cNvPr id="7" name="Rectangle 6"/>
            <p:cNvSpPr/>
            <p:nvPr/>
          </p:nvSpPr>
          <p:spPr>
            <a:xfrm>
              <a:off x="991584" y="5234707"/>
              <a:ext cx="160221" cy="1447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991584" y="5430194"/>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91584" y="5625681"/>
              <a:ext cx="160221" cy="1447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991584" y="5821168"/>
              <a:ext cx="160221" cy="1447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991584" y="6016655"/>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16209FCA-159E-4B6F-911D-58F988217DE4}"/>
                </a:ext>
              </a:extLst>
            </p:cNvPr>
            <p:cNvSpPr/>
            <p:nvPr/>
          </p:nvSpPr>
          <p:spPr>
            <a:xfrm>
              <a:off x="-203279" y="6233164"/>
              <a:ext cx="1355084" cy="14183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7B8BE323-1E72-4012-8B0B-A2DE663CFF06}"/>
                </a:ext>
              </a:extLst>
            </p:cNvPr>
            <p:cNvSpPr txBox="1"/>
            <p:nvPr/>
          </p:nvSpPr>
          <p:spPr>
            <a:xfrm>
              <a:off x="460056" y="4903836"/>
              <a:ext cx="393056" cy="307777"/>
            </a:xfrm>
            <a:prstGeom prst="rect">
              <a:avLst/>
            </a:prstGeom>
            <a:noFill/>
          </p:spPr>
          <p:txBody>
            <a:bodyPr wrap="none" rtlCol="0">
              <a:spAutoFit/>
            </a:bodyPr>
            <a:lstStyle/>
            <a:p>
              <a:r>
                <a:rPr lang="en-US" sz="1400" b="1" dirty="0"/>
                <a:t>p4</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xmlns="" id="{12472557-BE39-49B0-97AB-FC43A713EB82}"/>
              </a:ext>
            </a:extLst>
          </p:cNvPr>
          <p:cNvGrpSpPr/>
          <p:nvPr/>
        </p:nvGrpSpPr>
        <p:grpSpPr>
          <a:xfrm>
            <a:off x="7319317" y="301271"/>
            <a:ext cx="295274" cy="438758"/>
            <a:chOff x="3652147" y="2255034"/>
            <a:chExt cx="295274" cy="438758"/>
          </a:xfrm>
        </p:grpSpPr>
        <p:sp>
          <p:nvSpPr>
            <p:cNvPr id="124" name="TextBox 123">
              <a:extLst>
                <a:ext uri="{FF2B5EF4-FFF2-40B4-BE49-F238E27FC236}">
                  <a16:creationId xmlns:a16="http://schemas.microsoft.com/office/drawing/2014/main" xmlns="" id="{55ABFD6A-0065-4D54-AF63-BBDCB6C22241}"/>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125" name="TextBox 124">
              <a:extLst>
                <a:ext uri="{FF2B5EF4-FFF2-40B4-BE49-F238E27FC236}">
                  <a16:creationId xmlns:a16="http://schemas.microsoft.com/office/drawing/2014/main" xmlns="" id="{38E95024-CF0C-41CA-A5FC-513D05451E8C}"/>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cxnSp>
        <p:nvCxnSpPr>
          <p:cNvPr id="129" name="Straight Arrow Connector 128">
            <a:extLst>
              <a:ext uri="{FF2B5EF4-FFF2-40B4-BE49-F238E27FC236}">
                <a16:creationId xmlns:a16="http://schemas.microsoft.com/office/drawing/2014/main" xmlns="" id="{51577797-B482-4AE9-AEC3-A87D0D646300}"/>
              </a:ext>
            </a:extLst>
          </p:cNvPr>
          <p:cNvCxnSpPr>
            <a:cxnSpLocks/>
          </p:cNvCxnSpPr>
          <p:nvPr/>
        </p:nvCxnSpPr>
        <p:spPr>
          <a:xfrm>
            <a:off x="10344877" y="977165"/>
            <a:ext cx="361599" cy="3801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2" name="Group 141">
            <a:extLst>
              <a:ext uri="{FF2B5EF4-FFF2-40B4-BE49-F238E27FC236}">
                <a16:creationId xmlns:a16="http://schemas.microsoft.com/office/drawing/2014/main" xmlns="" id="{FDEA6E33-834B-432E-8943-039A9B5318EB}"/>
              </a:ext>
            </a:extLst>
          </p:cNvPr>
          <p:cNvGrpSpPr/>
          <p:nvPr/>
        </p:nvGrpSpPr>
        <p:grpSpPr>
          <a:xfrm>
            <a:off x="9481010" y="210313"/>
            <a:ext cx="1683768" cy="1532365"/>
            <a:chOff x="9481010" y="210313"/>
            <a:chExt cx="1683768" cy="1532365"/>
          </a:xfrm>
        </p:grpSpPr>
        <p:grpSp>
          <p:nvGrpSpPr>
            <p:cNvPr id="143" name="Group 142">
              <a:extLst>
                <a:ext uri="{FF2B5EF4-FFF2-40B4-BE49-F238E27FC236}">
                  <a16:creationId xmlns:a16="http://schemas.microsoft.com/office/drawing/2014/main" xmlns="" id="{AF227CC1-F496-4940-B5F3-EDE6AF4011A3}"/>
                </a:ext>
              </a:extLst>
            </p:cNvPr>
            <p:cNvGrpSpPr/>
            <p:nvPr/>
          </p:nvGrpSpPr>
          <p:grpSpPr>
            <a:xfrm>
              <a:off x="9532767" y="210313"/>
              <a:ext cx="1568698" cy="1523714"/>
              <a:chOff x="6889708" y="2963328"/>
              <a:chExt cx="726321" cy="762229"/>
            </a:xfrm>
          </p:grpSpPr>
          <p:sp>
            <p:nvSpPr>
              <p:cNvPr id="152" name="Oval 151">
                <a:extLst>
                  <a:ext uri="{FF2B5EF4-FFF2-40B4-BE49-F238E27FC236}">
                    <a16:creationId xmlns:a16="http://schemas.microsoft.com/office/drawing/2014/main" xmlns="" id="{30D1B5DA-786C-45A7-943A-EF63CA9B7465}"/>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xmlns="" id="{A8757203-C6BC-42F5-92AA-CC7534468590}"/>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45" name="TextBox 144">
              <a:extLst>
                <a:ext uri="{FF2B5EF4-FFF2-40B4-BE49-F238E27FC236}">
                  <a16:creationId xmlns:a16="http://schemas.microsoft.com/office/drawing/2014/main" xmlns="" id="{5E9D74BD-1F02-4091-842E-7CF50967D15F}"/>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46" name="TextBox 145">
              <a:extLst>
                <a:ext uri="{FF2B5EF4-FFF2-40B4-BE49-F238E27FC236}">
                  <a16:creationId xmlns:a16="http://schemas.microsoft.com/office/drawing/2014/main" xmlns="" id="{3178C373-6F9D-4050-B25C-0F24077430ED}"/>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47" name="TextBox 146">
              <a:extLst>
                <a:ext uri="{FF2B5EF4-FFF2-40B4-BE49-F238E27FC236}">
                  <a16:creationId xmlns:a16="http://schemas.microsoft.com/office/drawing/2014/main" xmlns="" id="{F3DE0C0A-5BB3-4B3B-B943-A35172C09746}"/>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48" name="TextBox 147">
              <a:extLst>
                <a:ext uri="{FF2B5EF4-FFF2-40B4-BE49-F238E27FC236}">
                  <a16:creationId xmlns:a16="http://schemas.microsoft.com/office/drawing/2014/main" xmlns="" id="{716700AF-B257-45D0-99BE-DC616363841B}"/>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49" name="TextBox 148">
              <a:extLst>
                <a:ext uri="{FF2B5EF4-FFF2-40B4-BE49-F238E27FC236}">
                  <a16:creationId xmlns:a16="http://schemas.microsoft.com/office/drawing/2014/main" xmlns="" id="{A7648242-CEA8-4F7C-B41C-4A42E61F91D2}"/>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50" name="TextBox 149">
              <a:extLst>
                <a:ext uri="{FF2B5EF4-FFF2-40B4-BE49-F238E27FC236}">
                  <a16:creationId xmlns:a16="http://schemas.microsoft.com/office/drawing/2014/main" xmlns="" id="{75148A20-6C94-4F5C-92F6-1AD742E46C19}"/>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51" name="TextBox 150">
              <a:extLst>
                <a:ext uri="{FF2B5EF4-FFF2-40B4-BE49-F238E27FC236}">
                  <a16:creationId xmlns:a16="http://schemas.microsoft.com/office/drawing/2014/main" xmlns="" id="{6250C326-5E4E-42F9-8859-06CCEEE0D622}"/>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grpSp>
        <p:nvGrpSpPr>
          <p:cNvPr id="126" name="Group 125">
            <a:extLst>
              <a:ext uri="{FF2B5EF4-FFF2-40B4-BE49-F238E27FC236}">
                <a16:creationId xmlns:a16="http://schemas.microsoft.com/office/drawing/2014/main" xmlns="" id="{CF36D176-DC1D-4A40-BCA6-C2A7934098A6}"/>
              </a:ext>
            </a:extLst>
          </p:cNvPr>
          <p:cNvGrpSpPr/>
          <p:nvPr/>
        </p:nvGrpSpPr>
        <p:grpSpPr>
          <a:xfrm>
            <a:off x="7030067" y="313275"/>
            <a:ext cx="295274" cy="438758"/>
            <a:chOff x="3652147" y="2255034"/>
            <a:chExt cx="295274" cy="438758"/>
          </a:xfrm>
        </p:grpSpPr>
        <p:sp>
          <p:nvSpPr>
            <p:cNvPr id="127" name="TextBox 126">
              <a:extLst>
                <a:ext uri="{FF2B5EF4-FFF2-40B4-BE49-F238E27FC236}">
                  <a16:creationId xmlns:a16="http://schemas.microsoft.com/office/drawing/2014/main" xmlns="" id="{DE5205CD-217A-486A-9A52-604DE713BA12}"/>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128" name="TextBox 127">
              <a:extLst>
                <a:ext uri="{FF2B5EF4-FFF2-40B4-BE49-F238E27FC236}">
                  <a16:creationId xmlns:a16="http://schemas.microsoft.com/office/drawing/2014/main" xmlns="" id="{9A468E94-98FF-4FE3-9B0A-21FE313BA2DA}"/>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cxnSp>
        <p:nvCxnSpPr>
          <p:cNvPr id="8" name="Connector: Curved 7">
            <a:extLst>
              <a:ext uri="{FF2B5EF4-FFF2-40B4-BE49-F238E27FC236}">
                <a16:creationId xmlns:a16="http://schemas.microsoft.com/office/drawing/2014/main" xmlns="" id="{0EBB2FC7-33AC-4A22-8956-EF9BE3AABE55}"/>
              </a:ext>
            </a:extLst>
          </p:cNvPr>
          <p:cNvCxnSpPr>
            <a:stCxn id="75" idx="1"/>
            <a:endCxn id="178" idx="1"/>
          </p:cNvCxnSpPr>
          <p:nvPr/>
        </p:nvCxnSpPr>
        <p:spPr>
          <a:xfrm rot="10800000">
            <a:off x="2546342" y="6158867"/>
            <a:ext cx="3566773" cy="372768"/>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A120EED-7BA4-4E6E-ACEA-BC3C06D657C4}"/>
              </a:ext>
            </a:extLst>
          </p:cNvPr>
          <p:cNvCxnSpPr>
            <a:cxnSpLocks/>
          </p:cNvCxnSpPr>
          <p:nvPr/>
        </p:nvCxnSpPr>
        <p:spPr>
          <a:xfrm>
            <a:off x="6435059" y="5986775"/>
            <a:ext cx="0" cy="497619"/>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xmlns="" id="{5F3E0585-07C8-4E65-A2A9-717C0711EA72}"/>
              </a:ext>
            </a:extLst>
          </p:cNvPr>
          <p:cNvGrpSpPr/>
          <p:nvPr/>
        </p:nvGrpSpPr>
        <p:grpSpPr>
          <a:xfrm>
            <a:off x="1353462" y="4620566"/>
            <a:ext cx="1420909" cy="1477346"/>
            <a:chOff x="1353462" y="4620566"/>
            <a:chExt cx="1420909" cy="1477346"/>
          </a:xfrm>
        </p:grpSpPr>
        <p:grpSp>
          <p:nvGrpSpPr>
            <p:cNvPr id="154" name="Group 153">
              <a:extLst>
                <a:ext uri="{FF2B5EF4-FFF2-40B4-BE49-F238E27FC236}">
                  <a16:creationId xmlns:a16="http://schemas.microsoft.com/office/drawing/2014/main" xmlns="" id="{C3626814-57D1-4532-8967-7EFD08E816C5}"/>
                </a:ext>
              </a:extLst>
            </p:cNvPr>
            <p:cNvGrpSpPr/>
            <p:nvPr/>
          </p:nvGrpSpPr>
          <p:grpSpPr>
            <a:xfrm>
              <a:off x="1353462" y="4620566"/>
              <a:ext cx="1420909" cy="1477346"/>
              <a:chOff x="3219049" y="4878874"/>
              <a:chExt cx="1420909" cy="1477346"/>
            </a:xfrm>
          </p:grpSpPr>
          <p:sp>
            <p:nvSpPr>
              <p:cNvPr id="155" name="Rectangle 154">
                <a:extLst>
                  <a:ext uri="{FF2B5EF4-FFF2-40B4-BE49-F238E27FC236}">
                    <a16:creationId xmlns:a16="http://schemas.microsoft.com/office/drawing/2014/main" xmlns="" id="{8942DB74-900D-48FE-B3EF-E80C5B10ADC8}"/>
                  </a:ext>
                </a:extLst>
              </p:cNvPr>
              <p:cNvSpPr/>
              <p:nvPr/>
            </p:nvSpPr>
            <p:spPr>
              <a:xfrm>
                <a:off x="4462135" y="5234149"/>
                <a:ext cx="160221" cy="1447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xmlns="" id="{F1133DB7-2FDA-47DD-AD0E-8BB221BE76B1}"/>
                  </a:ext>
                </a:extLst>
              </p:cNvPr>
              <p:cNvSpPr/>
              <p:nvPr/>
            </p:nvSpPr>
            <p:spPr>
              <a:xfrm>
                <a:off x="4462135" y="5429636"/>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xmlns="" id="{24BF153C-F1EF-4513-9E0B-ABA5D9C1F5D1}"/>
                  </a:ext>
                </a:extLst>
              </p:cNvPr>
              <p:cNvSpPr/>
              <p:nvPr/>
            </p:nvSpPr>
            <p:spPr>
              <a:xfrm>
                <a:off x="4462135" y="562512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xmlns="" id="{F899203F-078F-436D-ADB9-B5A342333132}"/>
                  </a:ext>
                </a:extLst>
              </p:cNvPr>
              <p:cNvSpPr/>
              <p:nvPr/>
            </p:nvSpPr>
            <p:spPr>
              <a:xfrm>
                <a:off x="4462135" y="5820610"/>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158">
                <a:extLst>
                  <a:ext uri="{FF2B5EF4-FFF2-40B4-BE49-F238E27FC236}">
                    <a16:creationId xmlns:a16="http://schemas.microsoft.com/office/drawing/2014/main" xmlns="" id="{5D0625C5-D8C9-43E9-BCE3-E39494F810FE}"/>
                  </a:ext>
                </a:extLst>
              </p:cNvPr>
              <p:cNvSpPr/>
              <p:nvPr/>
            </p:nvSpPr>
            <p:spPr>
              <a:xfrm>
                <a:off x="4462135" y="6016097"/>
                <a:ext cx="160221" cy="1447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xmlns="" id="{6EC21DE2-932A-44FF-A7EA-9239941DB1D1}"/>
                  </a:ext>
                </a:extLst>
              </p:cNvPr>
              <p:cNvSpPr/>
              <p:nvPr/>
            </p:nvSpPr>
            <p:spPr>
              <a:xfrm>
                <a:off x="3219049" y="6211584"/>
                <a:ext cx="1420909" cy="14463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TextBox 160">
                <a:extLst>
                  <a:ext uri="{FF2B5EF4-FFF2-40B4-BE49-F238E27FC236}">
                    <a16:creationId xmlns:a16="http://schemas.microsoft.com/office/drawing/2014/main" xmlns="" id="{1C41EC75-B63A-44BA-91B5-826F87E632F1}"/>
                  </a:ext>
                </a:extLst>
              </p:cNvPr>
              <p:cNvSpPr txBox="1"/>
              <p:nvPr/>
            </p:nvSpPr>
            <p:spPr>
              <a:xfrm>
                <a:off x="4003208" y="4878874"/>
                <a:ext cx="393056" cy="307777"/>
              </a:xfrm>
              <a:prstGeom prst="rect">
                <a:avLst/>
              </a:prstGeom>
              <a:noFill/>
            </p:spPr>
            <p:txBody>
              <a:bodyPr wrap="none" rtlCol="0">
                <a:spAutoFit/>
              </a:bodyPr>
              <a:lstStyle/>
              <a:p>
                <a:r>
                  <a:rPr lang="en-US" sz="1400" b="1" dirty="0"/>
                  <a:t>p4</a:t>
                </a:r>
              </a:p>
            </p:txBody>
          </p:sp>
        </p:grpSp>
        <p:sp>
          <p:nvSpPr>
            <p:cNvPr id="12" name="TextBox 11">
              <a:extLst>
                <a:ext uri="{FF2B5EF4-FFF2-40B4-BE49-F238E27FC236}">
                  <a16:creationId xmlns:a16="http://schemas.microsoft.com/office/drawing/2014/main" xmlns="" id="{639D9583-C907-4B6C-A94A-8BBBE53CC723}"/>
                </a:ext>
              </a:extLst>
            </p:cNvPr>
            <p:cNvSpPr txBox="1"/>
            <p:nvPr/>
          </p:nvSpPr>
          <p:spPr>
            <a:xfrm>
              <a:off x="2070294" y="4905184"/>
              <a:ext cx="527709" cy="276999"/>
            </a:xfrm>
            <a:prstGeom prst="rect">
              <a:avLst/>
            </a:prstGeom>
            <a:noFill/>
          </p:spPr>
          <p:txBody>
            <a:bodyPr wrap="none" rtlCol="0">
              <a:spAutoFit/>
            </a:bodyPr>
            <a:lstStyle/>
            <a:p>
              <a:r>
                <a:rPr lang="en-US" sz="1200" b="1" dirty="0"/>
                <a:t>drop</a:t>
              </a:r>
            </a:p>
          </p:txBody>
        </p:sp>
      </p:grpSp>
      <p:sp>
        <p:nvSpPr>
          <p:cNvPr id="118" name="Content Placeholder 2">
            <a:extLst>
              <a:ext uri="{FF2B5EF4-FFF2-40B4-BE49-F238E27FC236}">
                <a16:creationId xmlns:a16="http://schemas.microsoft.com/office/drawing/2014/main" xmlns="" id="{BBC5BE7B-E105-4A2F-B422-183B92F57F28}"/>
              </a:ext>
            </a:extLst>
          </p:cNvPr>
          <p:cNvSpPr>
            <a:spLocks noGrp="1"/>
          </p:cNvSpPr>
          <p:nvPr>
            <p:ph idx="1"/>
          </p:nvPr>
        </p:nvSpPr>
        <p:spPr>
          <a:xfrm>
            <a:off x="263105" y="1007413"/>
            <a:ext cx="4456309" cy="933027"/>
          </a:xfrm>
        </p:spPr>
        <p:txBody>
          <a:bodyPr/>
          <a:lstStyle/>
          <a:p>
            <a:r>
              <a:rPr lang="en-US" sz="1800" dirty="0"/>
              <a:t>Extern interface to read buffer state</a:t>
            </a:r>
          </a:p>
          <a:p>
            <a:r>
              <a:rPr lang="en-US" sz="1800" dirty="0"/>
              <a:t>Can implement WRED-like policies</a:t>
            </a:r>
          </a:p>
        </p:txBody>
      </p:sp>
    </p:spTree>
    <p:extLst>
      <p:ext uri="{BB962C8B-B14F-4D97-AF65-F5344CB8AC3E}">
        <p14:creationId xmlns:p14="http://schemas.microsoft.com/office/powerpoint/2010/main" val="247619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2.59259E-6 L 0.13294 -0.00185 " pathEditMode="relative" rAng="0" ptsTypes="AA">
                                      <p:cBhvr>
                                        <p:cTn id="6" dur="2000" fill="hold"/>
                                        <p:tgtEl>
                                          <p:spTgt spid="30"/>
                                        </p:tgtEl>
                                        <p:attrNameLst>
                                          <p:attrName>ppt_x</p:attrName>
                                          <p:attrName>ppt_y</p:attrName>
                                        </p:attrNameLst>
                                      </p:cBhvr>
                                      <p:rCtr x="6641" y="-9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50" presetClass="path" presetSubtype="0" accel="50000" decel="50000" fill="hold" nodeType="withEffect">
                                  <p:stCondLst>
                                    <p:cond delay="0"/>
                                  </p:stCondLst>
                                  <p:childTnLst>
                                    <p:animMotion origin="layout" path="M -4.58333E-6 -7.40741E-7 L 0.13217 -7.40741E-7 C 0.19154 -7.40741E-7 0.26459 0.06759 0.26459 0.12292 L 0.26459 0.24607 " pathEditMode="relative" rAng="0" ptsTypes="AAAA">
                                      <p:cBhvr>
                                        <p:cTn id="25" dur="2000" fill="hold"/>
                                        <p:tgtEl>
                                          <p:spTgt spid="13"/>
                                        </p:tgtEl>
                                        <p:attrNameLst>
                                          <p:attrName>ppt_x</p:attrName>
                                          <p:attrName>ppt_y</p:attrName>
                                        </p:attrNameLst>
                                      </p:cBhvr>
                                      <p:rCtr x="13229" y="12292"/>
                                    </p:animMotion>
                                  </p:childTnLst>
                                </p:cTn>
                              </p:par>
                              <p:par>
                                <p:cTn id="26" presetID="10" presetClass="exit" presetSubtype="0" fill="hold" nodeType="withEffect">
                                  <p:stCondLst>
                                    <p:cond delay="0"/>
                                  </p:stCondLst>
                                  <p:childTnLst>
                                    <p:animEffect transition="out" filter="fad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1AB82-130D-4286-8850-12D7E0C4279F}"/>
              </a:ext>
            </a:extLst>
          </p:cNvPr>
          <p:cNvSpPr>
            <a:spLocks noGrp="1"/>
          </p:cNvSpPr>
          <p:nvPr>
            <p:ph type="title"/>
          </p:nvPr>
        </p:nvSpPr>
        <p:spPr/>
        <p:txBody>
          <a:bodyPr/>
          <a:lstStyle/>
          <a:p>
            <a:r>
              <a:rPr lang="en-US" dirty="0"/>
              <a:t>New Externs</a:t>
            </a:r>
          </a:p>
        </p:txBody>
      </p:sp>
      <p:sp>
        <p:nvSpPr>
          <p:cNvPr id="3" name="Content Placeholder 2">
            <a:extLst>
              <a:ext uri="{FF2B5EF4-FFF2-40B4-BE49-F238E27FC236}">
                <a16:creationId xmlns:a16="http://schemas.microsoft.com/office/drawing/2014/main" xmlns="" id="{4889BE47-59A4-4B30-AB6B-1A13E2172629}"/>
              </a:ext>
            </a:extLst>
          </p:cNvPr>
          <p:cNvSpPr>
            <a:spLocks noGrp="1"/>
          </p:cNvSpPr>
          <p:nvPr>
            <p:ph idx="1"/>
          </p:nvPr>
        </p:nvSpPr>
        <p:spPr>
          <a:xfrm>
            <a:off x="647700" y="1028474"/>
            <a:ext cx="10515600" cy="5184648"/>
          </a:xfrm>
        </p:spPr>
        <p:txBody>
          <a:bodyPr/>
          <a:lstStyle/>
          <a:p>
            <a:pPr marL="0" indent="0">
              <a:spcBef>
                <a:spcPts val="0"/>
              </a:spcBef>
              <a:buNone/>
            </a:pPr>
            <a:r>
              <a:rPr lang="en-US" dirty="0">
                <a:solidFill>
                  <a:srgbClr val="0000FF"/>
                </a:solidFill>
                <a:latin typeface="Courier New" panose="02070309020205020404" pitchFamily="49" charset="0"/>
              </a:rPr>
              <a:t>/* PIFO extern */</a:t>
            </a:r>
            <a:endParaRPr lang="en-US" b="0" dirty="0"/>
          </a:p>
          <a:p>
            <a:pPr marL="0" indent="0">
              <a:spcBef>
                <a:spcPts val="0"/>
              </a:spcBef>
              <a:buNone/>
            </a:pPr>
            <a:r>
              <a:rPr lang="en-US" dirty="0">
                <a:solidFill>
                  <a:srgbClr val="FF9900"/>
                </a:solidFill>
                <a:latin typeface="Courier New" panose="02070309020205020404" pitchFamily="49" charset="0"/>
              </a:rPr>
              <a:t>extern </a:t>
            </a:r>
            <a:r>
              <a:rPr lang="en-US" dirty="0" err="1">
                <a:solidFill>
                  <a:srgbClr val="000000"/>
                </a:solidFill>
                <a:latin typeface="Courier New" panose="02070309020205020404" pitchFamily="49" charset="0"/>
              </a:rPr>
              <a:t>pifo</a:t>
            </a:r>
            <a:r>
              <a:rPr lang="en-US" dirty="0">
                <a:solidFill>
                  <a:srgbClr val="000000"/>
                </a:solidFill>
                <a:latin typeface="Courier New" panose="02070309020205020404" pitchFamily="49" charset="0"/>
              </a:rPr>
              <a:t>&lt;</a:t>
            </a:r>
            <a:r>
              <a:rPr lang="en-US" dirty="0">
                <a:solidFill>
                  <a:srgbClr val="FF9900"/>
                </a:solidFill>
                <a:latin typeface="Courier New" panose="02070309020205020404" pitchFamily="49" charset="0"/>
              </a:rPr>
              <a:t>T</a:t>
            </a:r>
            <a:r>
              <a:rPr lang="en-US" dirty="0">
                <a:solidFill>
                  <a:srgbClr val="000000"/>
                </a:solidFill>
                <a:latin typeface="Courier New" panose="02070309020205020404" pitchFamily="49" charset="0"/>
              </a:rPr>
              <a:t>,</a:t>
            </a:r>
            <a:r>
              <a:rPr lang="en-US" dirty="0">
                <a:solidFill>
                  <a:srgbClr val="FF9900"/>
                </a:solidFill>
                <a:latin typeface="Courier New" panose="02070309020205020404" pitchFamily="49" charset="0"/>
              </a:rPr>
              <a:t> M</a:t>
            </a:r>
            <a:r>
              <a:rPr lang="en-US" dirty="0">
                <a:solidFill>
                  <a:srgbClr val="000000"/>
                </a:solidFill>
                <a:latin typeface="Courier New" panose="02070309020205020404" pitchFamily="49" charset="0"/>
              </a:rPr>
              <a:t>&gt; {</a:t>
            </a:r>
            <a:endParaRPr lang="en-US" b="0" dirty="0"/>
          </a:p>
          <a:p>
            <a:pPr marL="0" indent="0">
              <a:spcBef>
                <a:spcPts val="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pifo</a:t>
            </a:r>
            <a:r>
              <a:rPr lang="en-US" dirty="0">
                <a:solidFill>
                  <a:srgbClr val="000000"/>
                </a:solidFill>
                <a:latin typeface="Courier New" panose="02070309020205020404" pitchFamily="49" charset="0"/>
              </a:rPr>
              <a:t>(</a:t>
            </a:r>
            <a:r>
              <a:rPr lang="en-US" dirty="0">
                <a:solidFill>
                  <a:srgbClr val="FF9900"/>
                </a:solidFill>
                <a:latin typeface="Courier New" panose="02070309020205020404" pitchFamily="49" charset="0"/>
              </a:rPr>
              <a:t>bit</a:t>
            </a:r>
            <a:r>
              <a:rPr lang="en-US" dirty="0">
                <a:solidFill>
                  <a:srgbClr val="000000"/>
                </a:solidFill>
                <a:latin typeface="Courier New" panose="02070309020205020404" pitchFamily="49" charset="0"/>
              </a:rPr>
              <a:t>&lt;</a:t>
            </a:r>
            <a:r>
              <a:rPr lang="en-US" dirty="0">
                <a:solidFill>
                  <a:srgbClr val="CC0000"/>
                </a:solidFill>
                <a:latin typeface="Courier New" panose="02070309020205020404" pitchFamily="49" charset="0"/>
              </a:rPr>
              <a:t>32</a:t>
            </a:r>
            <a:r>
              <a:rPr lang="en-US" dirty="0">
                <a:solidFill>
                  <a:srgbClr val="000000"/>
                </a:solidFill>
                <a:latin typeface="Courier New" panose="02070309020205020404" pitchFamily="49" charset="0"/>
              </a:rPr>
              <a:t>&gt; size);          </a:t>
            </a:r>
            <a:r>
              <a:rPr lang="en-US" dirty="0">
                <a:solidFill>
                  <a:srgbClr val="0000FF"/>
                </a:solidFill>
                <a:latin typeface="Courier New" panose="02070309020205020404" pitchFamily="49" charset="0"/>
              </a:rPr>
              <a:t>// constructor</a:t>
            </a:r>
            <a:endParaRPr lang="en-US" b="0" dirty="0"/>
          </a:p>
          <a:p>
            <a:pPr marL="0" indent="0">
              <a:spcBef>
                <a:spcPts val="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enq</a:t>
            </a:r>
            <a:r>
              <a:rPr lang="en-US" dirty="0">
                <a:solidFill>
                  <a:srgbClr val="000000"/>
                </a:solidFill>
                <a:latin typeface="Courier New" panose="02070309020205020404" pitchFamily="49" charset="0"/>
              </a:rPr>
              <a:t>(</a:t>
            </a:r>
            <a:r>
              <a:rPr lang="en-US" dirty="0">
                <a:solidFill>
                  <a:srgbClr val="FF9900"/>
                </a:solidFill>
                <a:latin typeface="Courier New" panose="02070309020205020404" pitchFamily="49" charset="0"/>
              </a:rPr>
              <a:t>in</a:t>
            </a:r>
            <a:r>
              <a:rPr lang="en-US" dirty="0">
                <a:solidFill>
                  <a:srgbClr val="000000"/>
                </a:solidFill>
                <a:latin typeface="Courier New" panose="02070309020205020404" pitchFamily="49" charset="0"/>
              </a:rPr>
              <a:t> </a:t>
            </a:r>
            <a:r>
              <a:rPr lang="en-US" dirty="0">
                <a:solidFill>
                  <a:srgbClr val="FF9900"/>
                </a:solidFill>
                <a:latin typeface="Courier New" panose="02070309020205020404" pitchFamily="49" charset="0"/>
              </a:rPr>
              <a:t>T</a:t>
            </a:r>
            <a:r>
              <a:rPr lang="en-US" dirty="0">
                <a:solidFill>
                  <a:srgbClr val="000000"/>
                </a:solidFill>
                <a:latin typeface="Courier New" panose="02070309020205020404" pitchFamily="49" charset="0"/>
              </a:rPr>
              <a:t> rank, </a:t>
            </a:r>
            <a:r>
              <a:rPr lang="en-US" dirty="0">
                <a:solidFill>
                  <a:srgbClr val="FF9900"/>
                </a:solidFill>
                <a:latin typeface="Courier New" panose="02070309020205020404" pitchFamily="49" charset="0"/>
              </a:rPr>
              <a:t>in M</a:t>
            </a:r>
            <a:r>
              <a:rPr lang="en-US" dirty="0">
                <a:solidFill>
                  <a:srgbClr val="000000"/>
                </a:solidFill>
                <a:latin typeface="Courier New" panose="02070309020205020404" pitchFamily="49" charset="0"/>
              </a:rPr>
              <a:t> meta);   </a:t>
            </a:r>
            <a:r>
              <a:rPr lang="en-US" dirty="0">
                <a:solidFill>
                  <a:srgbClr val="0000FF"/>
                </a:solidFill>
                <a:latin typeface="Courier New" panose="02070309020205020404" pitchFamily="49" charset="0"/>
              </a:rPr>
              <a:t>// meta is optional</a:t>
            </a:r>
            <a:endParaRPr lang="en-US" b="0" dirty="0"/>
          </a:p>
          <a:p>
            <a:pPr marL="0" indent="0">
              <a:spcBef>
                <a:spcPts val="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deq</a:t>
            </a:r>
            <a:r>
              <a:rPr lang="en-US" dirty="0">
                <a:solidFill>
                  <a:srgbClr val="000000"/>
                </a:solidFill>
                <a:latin typeface="Courier New" panose="02070309020205020404" pitchFamily="49" charset="0"/>
              </a:rPr>
              <a:t>(</a:t>
            </a:r>
            <a:r>
              <a:rPr lang="en-US" dirty="0">
                <a:solidFill>
                  <a:srgbClr val="FF9900"/>
                </a:solidFill>
                <a:latin typeface="Courier New" panose="02070309020205020404" pitchFamily="49" charset="0"/>
              </a:rPr>
              <a:t>out</a:t>
            </a:r>
            <a:r>
              <a:rPr lang="en-US" dirty="0">
                <a:solidFill>
                  <a:srgbClr val="000000"/>
                </a:solidFill>
                <a:latin typeface="Courier New" panose="02070309020205020404" pitchFamily="49" charset="0"/>
              </a:rPr>
              <a:t> </a:t>
            </a:r>
            <a:r>
              <a:rPr lang="en-US" dirty="0">
                <a:solidFill>
                  <a:srgbClr val="FF9900"/>
                </a:solidFill>
                <a:latin typeface="Courier New" panose="02070309020205020404" pitchFamily="49" charset="0"/>
              </a:rPr>
              <a:t>T</a:t>
            </a:r>
            <a:r>
              <a:rPr lang="en-US" dirty="0">
                <a:solidFill>
                  <a:srgbClr val="000000"/>
                </a:solidFill>
                <a:latin typeface="Courier New" panose="02070309020205020404" pitchFamily="49" charset="0"/>
              </a:rPr>
              <a:t> rank, </a:t>
            </a:r>
            <a:r>
              <a:rPr lang="en-US" dirty="0">
                <a:solidFill>
                  <a:srgbClr val="FF9900"/>
                </a:solidFill>
                <a:latin typeface="Courier New" panose="02070309020205020404" pitchFamily="49" charset="0"/>
              </a:rPr>
              <a:t>out M</a:t>
            </a:r>
            <a:r>
              <a:rPr lang="en-US" dirty="0">
                <a:solidFill>
                  <a:srgbClr val="000000"/>
                </a:solidFill>
                <a:latin typeface="Courier New" panose="02070309020205020404" pitchFamily="49" charset="0"/>
              </a:rPr>
              <a:t> meta); </a:t>
            </a:r>
            <a:r>
              <a:rPr lang="en-US" dirty="0">
                <a:solidFill>
                  <a:srgbClr val="0000FF"/>
                </a:solidFill>
                <a:latin typeface="Courier New" panose="02070309020205020404" pitchFamily="49" charset="0"/>
              </a:rPr>
              <a:t>// meta is optional</a:t>
            </a:r>
            <a:endParaRPr lang="en-US" b="0" dirty="0"/>
          </a:p>
          <a:p>
            <a:pPr marL="0" indent="0">
              <a:spcBef>
                <a:spcPts val="0"/>
              </a:spcBef>
              <a:buNone/>
            </a:pPr>
            <a:r>
              <a:rPr lang="en-US" dirty="0">
                <a:solidFill>
                  <a:srgbClr val="000000"/>
                </a:solidFill>
                <a:latin typeface="Courier New" panose="02070309020205020404" pitchFamily="49" charset="0"/>
              </a:rPr>
              <a:t>}</a:t>
            </a:r>
          </a:p>
          <a:p>
            <a:pPr marL="0" indent="0">
              <a:spcBef>
                <a:spcPts val="0"/>
              </a:spcBef>
              <a:buNone/>
            </a:pPr>
            <a:r>
              <a:rPr lang="en-US" dirty="0">
                <a:solidFill>
                  <a:srgbClr val="0000FF"/>
                </a:solidFill>
                <a:latin typeface="Courier New" panose="02070309020205020404" pitchFamily="49" charset="0"/>
              </a:rPr>
              <a:t>// example instantiation</a:t>
            </a:r>
          </a:p>
          <a:p>
            <a:pPr marL="0" indent="0">
              <a:spcBef>
                <a:spcPts val="0"/>
              </a:spcBef>
              <a:buNone/>
            </a:pPr>
            <a:r>
              <a:rPr lang="en-US" dirty="0" err="1">
                <a:solidFill>
                  <a:srgbClr val="000000"/>
                </a:solidFill>
                <a:latin typeface="Courier New" panose="02070309020205020404" pitchFamily="49" charset="0"/>
                <a:cs typeface="Courier New" panose="02070309020205020404" pitchFamily="49" charset="0"/>
              </a:rPr>
              <a:t>pifo</a:t>
            </a:r>
            <a:r>
              <a:rPr lang="en-US" dirty="0">
                <a:solidFill>
                  <a:srgbClr val="000000"/>
                </a:solidFill>
                <a:latin typeface="Courier New" panose="02070309020205020404" pitchFamily="49" charset="0"/>
                <a:cs typeface="Courier New" panose="02070309020205020404" pitchFamily="49" charset="0"/>
              </a:rPr>
              <a:t>&lt;</a:t>
            </a:r>
            <a:r>
              <a:rPr lang="en-US" dirty="0" err="1">
                <a:solidFill>
                  <a:srgbClr val="38761D"/>
                </a:solidFill>
                <a:latin typeface="Courier New" panose="02070309020205020404" pitchFamily="49" charset="0"/>
                <a:cs typeface="Courier New" panose="02070309020205020404" pitchFamily="49" charset="0"/>
              </a:rPr>
              <a:t>rank_t</a:t>
            </a:r>
            <a:r>
              <a:rPr lang="en-US" dirty="0">
                <a:solidFill>
                  <a:srgbClr val="38761D"/>
                </a:solidFill>
                <a:latin typeface="Courier New" panose="02070309020205020404" pitchFamily="49" charset="0"/>
                <a:cs typeface="Courier New" panose="02070309020205020404" pitchFamily="49" charset="0"/>
              </a:rPr>
              <a:t>, </a:t>
            </a:r>
            <a:r>
              <a:rPr lang="en-US" dirty="0" err="1">
                <a:solidFill>
                  <a:srgbClr val="38761D"/>
                </a:solidFill>
                <a:latin typeface="Courier New" panose="02070309020205020404" pitchFamily="49" charset="0"/>
                <a:cs typeface="Courier New" panose="02070309020205020404" pitchFamily="49" charset="0"/>
              </a:rPr>
              <a:t>sched_meta_t</a:t>
            </a:r>
            <a:r>
              <a:rPr lang="en-US" dirty="0">
                <a:solidFill>
                  <a:srgbClr val="000000"/>
                </a:solidFill>
                <a:latin typeface="Courier New" panose="02070309020205020404" pitchFamily="49" charset="0"/>
                <a:cs typeface="Courier New" panose="02070309020205020404" pitchFamily="49" charset="0"/>
              </a:rPr>
              <a:t>&gt;(</a:t>
            </a:r>
            <a:r>
              <a:rPr lang="en-US" dirty="0">
                <a:solidFill>
                  <a:srgbClr val="CC0000"/>
                </a:solidFill>
                <a:latin typeface="Courier New" panose="02070309020205020404" pitchFamily="49" charset="0"/>
                <a:cs typeface="Courier New" panose="02070309020205020404" pitchFamily="49" charset="0"/>
              </a:rPr>
              <a:t>2048</a:t>
            </a:r>
            <a:r>
              <a:rPr lang="en-US" dirty="0">
                <a:solidFill>
                  <a:srgbClr val="000000"/>
                </a:solidFill>
                <a:latin typeface="Courier New" panose="02070309020205020404" pitchFamily="49" charset="0"/>
                <a:cs typeface="Courier New" panose="02070309020205020404" pitchFamily="49" charset="0"/>
              </a:rPr>
              <a:t>) p;</a:t>
            </a:r>
            <a:endParaRPr lang="en-US" dirty="0">
              <a:solidFill>
                <a:srgbClr val="000000"/>
              </a:solidFill>
              <a:latin typeface="Courier New" panose="02070309020205020404" pitchFamily="49" charset="0"/>
            </a:endParaRPr>
          </a:p>
          <a:p>
            <a:pPr marL="0" indent="0">
              <a:spcBef>
                <a:spcPts val="0"/>
              </a:spcBef>
              <a:buNone/>
            </a:pPr>
            <a:endParaRPr lang="en-US" dirty="0">
              <a:solidFill>
                <a:srgbClr val="000000"/>
              </a:solidFill>
              <a:latin typeface="Courier New" panose="02070309020205020404" pitchFamily="49" charset="0"/>
            </a:endParaRPr>
          </a:p>
          <a:p>
            <a:pPr marL="0" indent="0">
              <a:spcBef>
                <a:spcPts val="0"/>
              </a:spcBef>
              <a:buNone/>
            </a:pPr>
            <a:r>
              <a:rPr lang="en-US" dirty="0">
                <a:solidFill>
                  <a:srgbClr val="0000FF"/>
                </a:solidFill>
                <a:latin typeface="Courier New" panose="02070309020205020404" pitchFamily="49" charset="0"/>
              </a:rPr>
              <a:t>/* Packet buffer extern */</a:t>
            </a:r>
          </a:p>
          <a:p>
            <a:pPr marL="0" indent="0">
              <a:spcBef>
                <a:spcPts val="0"/>
              </a:spcBef>
              <a:buNone/>
            </a:pPr>
            <a:r>
              <a:rPr lang="en-US" dirty="0">
                <a:solidFill>
                  <a:srgbClr val="FF9900"/>
                </a:solidFill>
                <a:latin typeface="Courier New" panose="02070309020205020404" pitchFamily="49" charset="0"/>
              </a:rPr>
              <a:t>extern </a:t>
            </a:r>
            <a:r>
              <a:rPr lang="en-US" dirty="0">
                <a:solidFill>
                  <a:srgbClr val="000000"/>
                </a:solidFill>
                <a:latin typeface="Courier New" panose="02070309020205020404" pitchFamily="49" charset="0"/>
              </a:rPr>
              <a:t>buffer&lt;</a:t>
            </a:r>
            <a:r>
              <a:rPr lang="en-US" dirty="0">
                <a:solidFill>
                  <a:srgbClr val="FF9900"/>
                </a:solidFill>
                <a:latin typeface="Courier New" panose="02070309020205020404" pitchFamily="49" charset="0"/>
              </a:rPr>
              <a:t>T</a:t>
            </a:r>
            <a:r>
              <a:rPr lang="en-US" dirty="0">
                <a:solidFill>
                  <a:srgbClr val="000000"/>
                </a:solidFill>
                <a:latin typeface="Courier New" panose="02070309020205020404" pitchFamily="49" charset="0"/>
              </a:rPr>
              <a:t>&gt; {</a:t>
            </a:r>
            <a:endParaRPr lang="en-US" b="0" dirty="0"/>
          </a:p>
          <a:p>
            <a:pPr marL="0" indent="0">
              <a:spcBef>
                <a:spcPts val="0"/>
              </a:spcBef>
              <a:buNone/>
            </a:pPr>
            <a:r>
              <a:rPr lang="en-US" dirty="0">
                <a:solidFill>
                  <a:srgbClr val="000000"/>
                </a:solidFill>
                <a:latin typeface="Courier New" panose="02070309020205020404" pitchFamily="49" charset="0"/>
              </a:rPr>
              <a:t>   buffer(</a:t>
            </a:r>
            <a:r>
              <a:rPr lang="en-US" dirty="0">
                <a:solidFill>
                  <a:srgbClr val="FF9900"/>
                </a:solidFill>
                <a:latin typeface="Courier New" panose="02070309020205020404" pitchFamily="49" charset="0"/>
              </a:rPr>
              <a:t>bit</a:t>
            </a:r>
            <a:r>
              <a:rPr lang="en-US" dirty="0">
                <a:latin typeface="Courier New" panose="02070309020205020404" pitchFamily="49" charset="0"/>
              </a:rPr>
              <a:t>&lt;</a:t>
            </a:r>
            <a:r>
              <a:rPr lang="en-US" dirty="0">
                <a:solidFill>
                  <a:srgbClr val="CC0000"/>
                </a:solidFill>
                <a:latin typeface="Courier New" panose="02070309020205020404" pitchFamily="49" charset="0"/>
                <a:cs typeface="Courier New" panose="02070309020205020404" pitchFamily="49" charset="0"/>
              </a:rPr>
              <a:t>32</a:t>
            </a:r>
            <a:r>
              <a:rPr lang="en-US" dirty="0">
                <a:latin typeface="Courier New" panose="02070309020205020404" pitchFamily="49" charset="0"/>
              </a:rPr>
              <a:t>&gt;</a:t>
            </a:r>
            <a:r>
              <a:rPr lang="en-US" dirty="0">
                <a:solidFill>
                  <a:srgbClr val="FF9900"/>
                </a:solidFill>
                <a:latin typeface="Courier New" panose="02070309020205020404" pitchFamily="49" charset="0"/>
              </a:rPr>
              <a:t> </a:t>
            </a:r>
            <a:r>
              <a:rPr lang="en-US" dirty="0" err="1">
                <a:solidFill>
                  <a:srgbClr val="000000"/>
                </a:solidFill>
                <a:latin typeface="Courier New" panose="02070309020205020404" pitchFamily="49" charset="0"/>
              </a:rPr>
              <a:t>num_queues</a:t>
            </a:r>
            <a:r>
              <a:rPr lang="en-US" dirty="0">
                <a:solidFill>
                  <a:srgbClr val="000000"/>
                </a:solidFill>
                <a:latin typeface="Courier New" panose="02070309020205020404" pitchFamily="49" charset="0"/>
              </a:rPr>
              <a:t>);</a:t>
            </a:r>
          </a:p>
          <a:p>
            <a:pPr marL="0" indent="0">
              <a:spcBef>
                <a:spcPts val="0"/>
              </a:spcBef>
              <a:buNone/>
            </a:pPr>
            <a:r>
              <a:rPr lang="en-US" b="0"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 get the current size of a queue</a:t>
            </a:r>
          </a:p>
          <a:p>
            <a:pPr marL="0" indent="0">
              <a:spcBef>
                <a:spcPts val="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get_q_size</a:t>
            </a:r>
            <a:r>
              <a:rPr lang="en-US" dirty="0">
                <a:solidFill>
                  <a:srgbClr val="000000"/>
                </a:solidFill>
                <a:latin typeface="Courier New" panose="02070309020205020404" pitchFamily="49" charset="0"/>
              </a:rPr>
              <a:t>(</a:t>
            </a:r>
            <a:r>
              <a:rPr lang="en-US" dirty="0">
                <a:solidFill>
                  <a:srgbClr val="FF9900"/>
                </a:solidFill>
                <a:latin typeface="Courier New" panose="02070309020205020404" pitchFamily="49" charset="0"/>
              </a:rPr>
              <a:t>in</a:t>
            </a:r>
            <a:r>
              <a:rPr lang="en-US" dirty="0">
                <a:solidFill>
                  <a:srgbClr val="000000"/>
                </a:solidFill>
                <a:latin typeface="Courier New" panose="02070309020205020404" pitchFamily="49" charset="0"/>
              </a:rPr>
              <a:t> </a:t>
            </a:r>
            <a:r>
              <a:rPr lang="en-US" dirty="0">
                <a:solidFill>
                  <a:srgbClr val="FF9900"/>
                </a:solidFill>
                <a:latin typeface="Courier New" panose="02070309020205020404" pitchFamily="49" charset="0"/>
              </a:rPr>
              <a:t>T </a:t>
            </a:r>
            <a:r>
              <a:rPr lang="en-US" dirty="0" err="1">
                <a:solidFill>
                  <a:srgbClr val="000000"/>
                </a:solidFill>
                <a:latin typeface="Courier New" panose="02070309020205020404" pitchFamily="49" charset="0"/>
              </a:rPr>
              <a:t>q_id</a:t>
            </a:r>
            <a:r>
              <a:rPr lang="en-US" dirty="0">
                <a:solidFill>
                  <a:srgbClr val="000000"/>
                </a:solidFill>
                <a:latin typeface="Courier New" panose="02070309020205020404" pitchFamily="49" charset="0"/>
              </a:rPr>
              <a:t>, </a:t>
            </a:r>
            <a:r>
              <a:rPr lang="en-US" dirty="0">
                <a:solidFill>
                  <a:srgbClr val="FF9900"/>
                </a:solidFill>
                <a:latin typeface="Courier New" panose="02070309020205020404" pitchFamily="49" charset="0"/>
              </a:rPr>
              <a:t>out</a:t>
            </a:r>
            <a:r>
              <a:rPr lang="en-US" dirty="0">
                <a:solidFill>
                  <a:srgbClr val="000000"/>
                </a:solidFill>
                <a:latin typeface="Courier New" panose="02070309020205020404" pitchFamily="49" charset="0"/>
              </a:rPr>
              <a:t> </a:t>
            </a:r>
            <a:r>
              <a:rPr lang="en-US" dirty="0">
                <a:solidFill>
                  <a:srgbClr val="FF9900"/>
                </a:solidFill>
                <a:latin typeface="Courier New" panose="02070309020205020404" pitchFamily="49" charset="0"/>
              </a:rPr>
              <a:t>bit</a:t>
            </a:r>
            <a:r>
              <a:rPr lang="en-US" dirty="0">
                <a:solidFill>
                  <a:srgbClr val="000000"/>
                </a:solidFill>
                <a:latin typeface="Courier New" panose="02070309020205020404" pitchFamily="49" charset="0"/>
              </a:rPr>
              <a:t>&lt;</a:t>
            </a:r>
            <a:r>
              <a:rPr lang="en-US" dirty="0">
                <a:solidFill>
                  <a:srgbClr val="CC0000"/>
                </a:solidFill>
                <a:latin typeface="Courier New" panose="02070309020205020404" pitchFamily="49" charset="0"/>
                <a:cs typeface="Courier New" panose="02070309020205020404" pitchFamily="49" charset="0"/>
              </a:rPr>
              <a:t>32</a:t>
            </a:r>
            <a:r>
              <a:rPr lang="en-US" dirty="0">
                <a:solidFill>
                  <a:srgbClr val="000000"/>
                </a:solidFill>
                <a:latin typeface="Courier New" panose="02070309020205020404" pitchFamily="49" charset="0"/>
              </a:rPr>
              <a:t>&gt; size);</a:t>
            </a:r>
            <a:endParaRPr lang="en-US" b="0" dirty="0"/>
          </a:p>
          <a:p>
            <a:pPr marL="0" indent="0">
              <a:spcBef>
                <a:spcPts val="0"/>
              </a:spcBef>
              <a:buNone/>
            </a:pPr>
            <a:r>
              <a:rPr lang="en-US" dirty="0">
                <a:solidFill>
                  <a:srgbClr val="000000"/>
                </a:solidFill>
                <a:latin typeface="Courier New" panose="02070309020205020404" pitchFamily="49" charset="0"/>
              </a:rPr>
              <a:t>}</a:t>
            </a:r>
          </a:p>
          <a:p>
            <a:pPr marL="0" indent="0">
              <a:spcBef>
                <a:spcPts val="0"/>
              </a:spcBef>
              <a:buNone/>
            </a:pPr>
            <a:r>
              <a:rPr lang="en-US" dirty="0">
                <a:solidFill>
                  <a:srgbClr val="0000FF"/>
                </a:solidFill>
                <a:latin typeface="Courier New" panose="02070309020205020404" pitchFamily="49" charset="0"/>
              </a:rPr>
              <a:t>// example instantiation</a:t>
            </a:r>
          </a:p>
          <a:p>
            <a:pPr marL="0" indent="0">
              <a:spcBef>
                <a:spcPts val="0"/>
              </a:spcBef>
              <a:buNone/>
            </a:pPr>
            <a:r>
              <a:rPr lang="en-US" dirty="0">
                <a:solidFill>
                  <a:srgbClr val="000000"/>
                </a:solidFill>
                <a:latin typeface="Courier New" panose="02070309020205020404" pitchFamily="49" charset="0"/>
              </a:rPr>
              <a:t>buffer&lt;</a:t>
            </a:r>
            <a:r>
              <a:rPr lang="en-US" dirty="0" err="1">
                <a:solidFill>
                  <a:srgbClr val="38761D"/>
                </a:solidFill>
                <a:latin typeface="Courier New" panose="02070309020205020404" pitchFamily="49" charset="0"/>
                <a:cs typeface="Courier New" panose="02070309020205020404" pitchFamily="49" charset="0"/>
              </a:rPr>
              <a:t>qid_t</a:t>
            </a:r>
            <a:r>
              <a:rPr lang="en-US" dirty="0">
                <a:solidFill>
                  <a:srgbClr val="000000"/>
                </a:solidFill>
                <a:latin typeface="Courier New" panose="02070309020205020404" pitchFamily="49" charset="0"/>
              </a:rPr>
              <a:t>&gt;(</a:t>
            </a:r>
            <a:r>
              <a:rPr lang="en-US" dirty="0">
                <a:solidFill>
                  <a:srgbClr val="CC0000"/>
                </a:solidFill>
                <a:latin typeface="Courier New" panose="02070309020205020404" pitchFamily="49" charset="0"/>
                <a:cs typeface="Courier New" panose="02070309020205020404" pitchFamily="49" charset="0"/>
              </a:rPr>
              <a:t>1024</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buf</a:t>
            </a:r>
            <a:r>
              <a:rPr lang="en-US" dirty="0">
                <a:solidFill>
                  <a:srgbClr val="000000"/>
                </a:solidFill>
                <a:latin typeface="Courier New" panose="02070309020205020404" pitchFamily="49" charset="0"/>
              </a:rPr>
              <a:t>;</a:t>
            </a:r>
            <a:r>
              <a:rPr lang="en-US" dirty="0"/>
              <a:t/>
            </a:r>
            <a:br>
              <a:rPr lang="en-US" dirty="0"/>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4E46EFA6-8B3E-43CF-B205-91F7398C8D61}"/>
              </a:ext>
            </a:extLst>
          </p:cNvPr>
          <p:cNvSpPr>
            <a:spLocks noGrp="1"/>
          </p:cNvSpPr>
          <p:nvPr>
            <p:ph type="sldNum" sz="quarter" idx="10"/>
          </p:nvPr>
        </p:nvSpPr>
        <p:spPr/>
        <p:txBody>
          <a:bodyPr/>
          <a:lstStyle/>
          <a:p>
            <a:r>
              <a:rPr lang="en-US"/>
              <a:t>&gt;&gt; </a:t>
            </a:r>
            <a:fld id="{626C978B-826E-438C-909A-E9C381D3FF04}" type="slidenum">
              <a:rPr lang="en-US" smtClean="0"/>
              <a:pPr/>
              <a:t>26</a:t>
            </a:fld>
            <a:endParaRPr lang="en-US" dirty="0"/>
          </a:p>
        </p:txBody>
      </p:sp>
    </p:spTree>
    <p:extLst>
      <p:ext uri="{BB962C8B-B14F-4D97-AF65-F5344CB8AC3E}">
        <p14:creationId xmlns:p14="http://schemas.microsoft.com/office/powerpoint/2010/main" val="274631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78162F-8311-4123-AEDB-E5BAB86251BF}"/>
              </a:ext>
            </a:extLst>
          </p:cNvPr>
          <p:cNvSpPr>
            <a:spLocks noGrp="1"/>
          </p:cNvSpPr>
          <p:nvPr>
            <p:ph type="title"/>
          </p:nvPr>
        </p:nvSpPr>
        <p:spPr/>
        <p:txBody>
          <a:bodyPr/>
          <a:lstStyle/>
          <a:p>
            <a:r>
              <a:rPr lang="en-US" dirty="0"/>
              <a:t>Simple Architecture</a:t>
            </a:r>
          </a:p>
        </p:txBody>
      </p:sp>
      <p:sp>
        <p:nvSpPr>
          <p:cNvPr id="3" name="Content Placeholder 2">
            <a:extLst>
              <a:ext uri="{FF2B5EF4-FFF2-40B4-BE49-F238E27FC236}">
                <a16:creationId xmlns:a16="http://schemas.microsoft.com/office/drawing/2014/main" xmlns="" id="{2799D0FD-3344-41F6-B5A9-F7ECB8C0FD01}"/>
              </a:ext>
            </a:extLst>
          </p:cNvPr>
          <p:cNvSpPr>
            <a:spLocks noGrp="1"/>
          </p:cNvSpPr>
          <p:nvPr>
            <p:ph idx="1"/>
          </p:nvPr>
        </p:nvSpPr>
        <p:spPr>
          <a:xfrm>
            <a:off x="314414" y="1463040"/>
            <a:ext cx="5781586" cy="2131186"/>
          </a:xfrm>
        </p:spPr>
        <p:txBody>
          <a:bodyPr/>
          <a:lstStyle/>
          <a:p>
            <a:pPr marL="0" indent="0">
              <a:spcBef>
                <a:spcPts val="0"/>
              </a:spcBef>
              <a:buNone/>
            </a:pPr>
            <a:r>
              <a:rPr lang="en-US" sz="1300" dirty="0">
                <a:solidFill>
                  <a:srgbClr val="FF9900"/>
                </a:solidFill>
                <a:latin typeface="Courier New" panose="02070309020205020404" pitchFamily="49" charset="0"/>
              </a:rPr>
              <a:t>parser</a:t>
            </a:r>
            <a:r>
              <a:rPr lang="en-US" sz="1300" dirty="0">
                <a:solidFill>
                  <a:srgbClr val="000000"/>
                </a:solidFill>
                <a:latin typeface="Courier New" panose="02070309020205020404" pitchFamily="49" charset="0"/>
              </a:rPr>
              <a:t> Parser&lt;H, M&gt;(</a:t>
            </a:r>
            <a:r>
              <a:rPr lang="en-US" sz="1300" dirty="0" err="1">
                <a:solidFill>
                  <a:srgbClr val="FF9900"/>
                </a:solidFill>
                <a:latin typeface="Courier New" panose="02070309020205020404" pitchFamily="49" charset="0"/>
              </a:rPr>
              <a:t>packet_in</a:t>
            </a:r>
            <a:r>
              <a:rPr lang="en-US" sz="1300" dirty="0">
                <a:solidFill>
                  <a:srgbClr val="000000"/>
                </a:solidFill>
                <a:latin typeface="Courier New" panose="02070309020205020404" pitchFamily="49" charset="0"/>
              </a:rPr>
              <a:t> b,</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out</a:t>
            </a:r>
            <a:r>
              <a:rPr lang="en-US" sz="1300" dirty="0">
                <a:solidFill>
                  <a:srgbClr val="000000"/>
                </a:solidFill>
                <a:latin typeface="Courier New" panose="02070309020205020404" pitchFamily="49" charset="0"/>
              </a:rPr>
              <a:t> H </a:t>
            </a:r>
            <a:r>
              <a:rPr lang="en-US" sz="1300" dirty="0" err="1">
                <a:solidFill>
                  <a:srgbClr val="000000"/>
                </a:solidFill>
                <a:latin typeface="Courier New" panose="02070309020205020404" pitchFamily="49" charset="0"/>
              </a:rPr>
              <a:t>hdr</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out</a:t>
            </a:r>
            <a:r>
              <a:rPr lang="en-US" sz="1300" dirty="0">
                <a:solidFill>
                  <a:srgbClr val="000000"/>
                </a:solidFill>
                <a:latin typeface="Courier New" panose="02070309020205020404" pitchFamily="49" charset="0"/>
              </a:rPr>
              <a:t> M </a:t>
            </a:r>
            <a:r>
              <a:rPr lang="en-US" sz="1300" dirty="0" err="1">
                <a:solidFill>
                  <a:srgbClr val="000000"/>
                </a:solidFill>
                <a:latin typeface="Courier New" panose="02070309020205020404" pitchFamily="49" charset="0"/>
              </a:rPr>
              <a:t>user_meta</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err="1">
                <a:solidFill>
                  <a:srgbClr val="FF9900"/>
                </a:solidFill>
                <a:latin typeface="Courier New" panose="02070309020205020404" pitchFamily="49" charset="0"/>
              </a:rPr>
              <a:t>inout</a:t>
            </a:r>
            <a:r>
              <a:rPr lang="en-US" sz="1300" dirty="0">
                <a:solidFill>
                  <a:srgbClr val="000000"/>
                </a:solidFill>
                <a:latin typeface="Courier New" panose="02070309020205020404" pitchFamily="49" charset="0"/>
              </a:rPr>
              <a:t> </a:t>
            </a:r>
            <a:r>
              <a:rPr lang="en-US" sz="1300" dirty="0" err="1">
                <a:solidFill>
                  <a:srgbClr val="38761D"/>
                </a:solidFill>
                <a:latin typeface="Courier New" panose="02070309020205020404" pitchFamily="49" charset="0"/>
              </a:rPr>
              <a:t>std_meta_t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std_meta</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b="0" dirty="0"/>
              <a:t/>
            </a:r>
            <a:br>
              <a:rPr lang="en-US" sz="1300" b="0" dirty="0"/>
            </a:br>
            <a:r>
              <a:rPr lang="en-US" sz="1300" dirty="0">
                <a:solidFill>
                  <a:srgbClr val="FF9900"/>
                </a:solidFill>
                <a:latin typeface="Courier New" panose="02070309020205020404" pitchFamily="49" charset="0"/>
              </a:rPr>
              <a:t>control</a:t>
            </a:r>
            <a:r>
              <a:rPr lang="en-US" sz="1300" dirty="0">
                <a:solidFill>
                  <a:srgbClr val="000000"/>
                </a:solidFill>
                <a:latin typeface="Courier New" panose="02070309020205020404" pitchFamily="49" charset="0"/>
              </a:rPr>
              <a:t> Ingress&lt;H, M, D&gt;(</a:t>
            </a:r>
            <a:r>
              <a:rPr lang="en-US" sz="1300" dirty="0" err="1">
                <a:solidFill>
                  <a:srgbClr val="FF9900"/>
                </a:solidFill>
                <a:latin typeface="Courier New" panose="02070309020205020404" pitchFamily="49" charset="0"/>
              </a:rPr>
              <a:t>inout</a:t>
            </a:r>
            <a:r>
              <a:rPr lang="en-US" sz="1300" dirty="0">
                <a:solidFill>
                  <a:srgbClr val="000000"/>
                </a:solidFill>
                <a:latin typeface="Courier New" panose="02070309020205020404" pitchFamily="49" charset="0"/>
              </a:rPr>
              <a:t> H </a:t>
            </a:r>
            <a:r>
              <a:rPr lang="en-US" sz="1300" dirty="0" err="1">
                <a:solidFill>
                  <a:srgbClr val="000000"/>
                </a:solidFill>
                <a:latin typeface="Courier New" panose="02070309020205020404" pitchFamily="49" charset="0"/>
              </a:rPr>
              <a:t>hdr</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out</a:t>
            </a:r>
            <a:r>
              <a:rPr lang="en-US" sz="1300" dirty="0">
                <a:solidFill>
                  <a:srgbClr val="000000"/>
                </a:solidFill>
                <a:latin typeface="Courier New" panose="02070309020205020404" pitchFamily="49" charset="0"/>
              </a:rPr>
              <a:t> D </a:t>
            </a:r>
            <a:r>
              <a:rPr lang="en-US" sz="1300" dirty="0" err="1">
                <a:solidFill>
                  <a:srgbClr val="000000"/>
                </a:solidFill>
                <a:latin typeface="Courier New" panose="02070309020205020404" pitchFamily="49" charset="0"/>
              </a:rPr>
              <a:t>sched_meta</a:t>
            </a:r>
            <a:r>
              <a:rPr lang="en-US" sz="1300" dirty="0">
                <a:solidFill>
                  <a:srgbClr val="000000"/>
                </a:solidFill>
                <a:latin typeface="Courier New" panose="02070309020205020404" pitchFamily="49" charset="0"/>
              </a:rPr>
              <a:t>,</a:t>
            </a:r>
          </a:p>
          <a:p>
            <a:pPr marL="0" indent="0">
              <a:spcBef>
                <a:spcPts val="0"/>
              </a:spcBef>
              <a:buNone/>
            </a:pPr>
            <a:r>
              <a:rPr lang="en-US" sz="1300" dirty="0">
                <a:solidFill>
                  <a:srgbClr val="000000"/>
                </a:solidFill>
                <a:latin typeface="Courier New" panose="02070309020205020404" pitchFamily="49" charset="0"/>
              </a:rPr>
              <a:t>                         </a:t>
            </a:r>
            <a:r>
              <a:rPr lang="en-US" sz="1300" dirty="0" err="1">
                <a:solidFill>
                  <a:srgbClr val="FF9900"/>
                </a:solidFill>
                <a:latin typeface="Courier New" panose="02070309020205020404" pitchFamily="49" charset="0"/>
              </a:rPr>
              <a:t>inout</a:t>
            </a:r>
            <a:r>
              <a:rPr lang="en-US" sz="1300" dirty="0">
                <a:solidFill>
                  <a:srgbClr val="000000"/>
                </a:solidFill>
                <a:latin typeface="Courier New" panose="02070309020205020404" pitchFamily="49" charset="0"/>
              </a:rPr>
              <a:t> M </a:t>
            </a:r>
            <a:r>
              <a:rPr lang="en-US" sz="1300" dirty="0" err="1">
                <a:solidFill>
                  <a:srgbClr val="000000"/>
                </a:solidFill>
                <a:latin typeface="Courier New" panose="02070309020205020404" pitchFamily="49" charset="0"/>
              </a:rPr>
              <a:t>user_meta</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err="1">
                <a:solidFill>
                  <a:srgbClr val="FF9900"/>
                </a:solidFill>
                <a:latin typeface="Courier New" panose="02070309020205020404" pitchFamily="49" charset="0"/>
              </a:rPr>
              <a:t>inout</a:t>
            </a:r>
            <a:r>
              <a:rPr lang="en-US" sz="1300" dirty="0">
                <a:solidFill>
                  <a:srgbClr val="000000"/>
                </a:solidFill>
                <a:latin typeface="Courier New" panose="02070309020205020404" pitchFamily="49" charset="0"/>
              </a:rPr>
              <a:t> </a:t>
            </a:r>
            <a:r>
              <a:rPr lang="en-US" sz="1300" dirty="0" err="1">
                <a:solidFill>
                  <a:srgbClr val="38761D"/>
                </a:solidFill>
                <a:latin typeface="Courier New" panose="02070309020205020404" pitchFamily="49" charset="0"/>
              </a:rPr>
              <a:t>std_meta_t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std_meta</a:t>
            </a:r>
            <a:r>
              <a:rPr lang="en-US" sz="1300" dirty="0">
                <a:solidFill>
                  <a:srgbClr val="000000"/>
                </a:solidFill>
                <a:latin typeface="Courier New" panose="02070309020205020404" pitchFamily="49" charset="0"/>
              </a:rPr>
              <a:t>);</a:t>
            </a:r>
          </a:p>
          <a:p>
            <a:pPr marL="0" indent="0">
              <a:spcBef>
                <a:spcPts val="0"/>
              </a:spcBef>
              <a:buNone/>
            </a:pPr>
            <a:endParaRPr lang="en-US" sz="1300"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xmlns="" id="{E32C8C63-68C7-4599-A1FC-B4A3A78DF079}"/>
              </a:ext>
            </a:extLst>
          </p:cNvPr>
          <p:cNvSpPr>
            <a:spLocks noGrp="1"/>
          </p:cNvSpPr>
          <p:nvPr>
            <p:ph type="sldNum" sz="quarter" idx="10"/>
          </p:nvPr>
        </p:nvSpPr>
        <p:spPr/>
        <p:txBody>
          <a:bodyPr/>
          <a:lstStyle/>
          <a:p>
            <a:r>
              <a:rPr lang="en-US"/>
              <a:t>&gt;&gt; </a:t>
            </a:r>
            <a:fld id="{626C978B-826E-438C-909A-E9C381D3FF04}" type="slidenum">
              <a:rPr lang="en-US" smtClean="0"/>
              <a:pPr/>
              <a:t>27</a:t>
            </a:fld>
            <a:endParaRPr lang="en-US" dirty="0"/>
          </a:p>
        </p:txBody>
      </p:sp>
      <p:sp>
        <p:nvSpPr>
          <p:cNvPr id="5" name="Content Placeholder 2">
            <a:extLst>
              <a:ext uri="{FF2B5EF4-FFF2-40B4-BE49-F238E27FC236}">
                <a16:creationId xmlns:a16="http://schemas.microsoft.com/office/drawing/2014/main" xmlns="" id="{31A8716C-9A88-4DDF-91AC-55924AAAF9AE}"/>
              </a:ext>
            </a:extLst>
          </p:cNvPr>
          <p:cNvSpPr txBox="1">
            <a:spLocks/>
          </p:cNvSpPr>
          <p:nvPr/>
        </p:nvSpPr>
        <p:spPr>
          <a:xfrm>
            <a:off x="6096000" y="1463040"/>
            <a:ext cx="6238430" cy="238468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200"/>
              </a:spcBef>
              <a:buClr>
                <a:srgbClr val="FF0000"/>
              </a:buClr>
              <a:buFont typeface="Calibri" panose="020F0502020204030204" pitchFamily="34" charset="0"/>
              <a:buChar char="˃"/>
              <a:defRPr sz="20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90000"/>
              </a:lnSpc>
              <a:spcBef>
                <a:spcPts val="500"/>
              </a:spcBef>
              <a:buFontTx/>
              <a:buBlip>
                <a:blip r:embed="rId2"/>
              </a:buBlip>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alibri" panose="020F050202020403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tabLst>
                <a:tab pos="2627313" algn="l"/>
              </a:tabLst>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300" dirty="0">
                <a:solidFill>
                  <a:srgbClr val="FF9900"/>
                </a:solidFill>
                <a:latin typeface="Courier New" panose="02070309020205020404" pitchFamily="49" charset="0"/>
              </a:rPr>
              <a:t>scheduler</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MyScheduler</a:t>
            </a:r>
            <a:r>
              <a:rPr lang="en-US" sz="1300" dirty="0">
                <a:solidFill>
                  <a:srgbClr val="000000"/>
                </a:solidFill>
                <a:latin typeface="Courier New" panose="02070309020205020404" pitchFamily="49" charset="0"/>
              </a:rPr>
              <a:t>&lt;D&gt;(</a:t>
            </a:r>
            <a:r>
              <a:rPr lang="en-US" sz="1300" dirty="0">
                <a:solidFill>
                  <a:srgbClr val="FF9900"/>
                </a:solidFill>
                <a:latin typeface="Courier New" panose="02070309020205020404" pitchFamily="49" charset="0"/>
              </a:rPr>
              <a:t>in</a:t>
            </a:r>
            <a:r>
              <a:rPr lang="en-US" sz="1300" dirty="0">
                <a:solidFill>
                  <a:srgbClr val="000000"/>
                </a:solidFill>
                <a:latin typeface="Courier New" panose="02070309020205020404" pitchFamily="49" charset="0"/>
              </a:rPr>
              <a:t> </a:t>
            </a:r>
            <a:r>
              <a:rPr lang="en-US" sz="1300" dirty="0">
                <a:latin typeface="Courier New" panose="02070309020205020404" pitchFamily="49" charset="0"/>
              </a:rPr>
              <a:t>D</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sched_meta</a:t>
            </a:r>
            <a:r>
              <a:rPr lang="en-US" sz="1300" dirty="0">
                <a:solidFill>
                  <a:srgbClr val="000000"/>
                </a:solidFill>
                <a:latin typeface="Courier New" panose="02070309020205020404" pitchFamily="49" charset="0"/>
              </a:rPr>
              <a:t>);</a:t>
            </a:r>
          </a:p>
          <a:p>
            <a:pPr marL="0" indent="0">
              <a:spcBef>
                <a:spcPts val="0"/>
              </a:spcBef>
              <a:buNone/>
            </a:pPr>
            <a:endParaRPr lang="en-US" sz="1300" dirty="0">
              <a:solidFill>
                <a:srgbClr val="000000"/>
              </a:solidFill>
              <a:latin typeface="Courier New" panose="02070309020205020404" pitchFamily="49" charset="0"/>
            </a:endParaRPr>
          </a:p>
          <a:p>
            <a:pPr marL="0" indent="0">
              <a:spcBef>
                <a:spcPts val="0"/>
              </a:spcBef>
              <a:buNone/>
            </a:pPr>
            <a:r>
              <a:rPr lang="en-US" sz="1300" b="0" dirty="0"/>
              <a:t/>
            </a:r>
            <a:br>
              <a:rPr lang="en-US" sz="1300" b="0" dirty="0"/>
            </a:br>
            <a:r>
              <a:rPr lang="en-US" sz="1300" dirty="0">
                <a:solidFill>
                  <a:srgbClr val="FF9900"/>
                </a:solidFill>
                <a:latin typeface="Courier New" panose="02070309020205020404" pitchFamily="49" charset="0"/>
              </a:rPr>
              <a:t>control</a:t>
            </a:r>
            <a:r>
              <a:rPr lang="en-US" sz="1300" dirty="0">
                <a:solidFill>
                  <a:srgbClr val="000000"/>
                </a:solidFill>
                <a:latin typeface="Courier New" panose="02070309020205020404" pitchFamily="49" charset="0"/>
              </a:rPr>
              <a:t> Egress&lt;H, M&gt;(</a:t>
            </a:r>
            <a:r>
              <a:rPr lang="en-US" sz="1300" dirty="0" err="1">
                <a:solidFill>
                  <a:srgbClr val="FF9900"/>
                </a:solidFill>
                <a:latin typeface="Courier New" panose="02070309020205020404" pitchFamily="49" charset="0"/>
              </a:rPr>
              <a:t>inout</a:t>
            </a:r>
            <a:r>
              <a:rPr lang="en-US" sz="1300" dirty="0">
                <a:solidFill>
                  <a:srgbClr val="000000"/>
                </a:solidFill>
                <a:latin typeface="Courier New" panose="02070309020205020404" pitchFamily="49" charset="0"/>
              </a:rPr>
              <a:t> H </a:t>
            </a:r>
            <a:r>
              <a:rPr lang="en-US" sz="1300" dirty="0" err="1">
                <a:solidFill>
                  <a:srgbClr val="000000"/>
                </a:solidFill>
                <a:latin typeface="Courier New" panose="02070309020205020404" pitchFamily="49" charset="0"/>
              </a:rPr>
              <a:t>hdr</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err="1">
                <a:solidFill>
                  <a:srgbClr val="FF9900"/>
                </a:solidFill>
                <a:latin typeface="Courier New" panose="02070309020205020404" pitchFamily="49" charset="0"/>
              </a:rPr>
              <a:t>inout</a:t>
            </a:r>
            <a:r>
              <a:rPr lang="en-US" sz="1300" dirty="0">
                <a:solidFill>
                  <a:srgbClr val="000000"/>
                </a:solidFill>
                <a:latin typeface="Courier New" panose="02070309020205020404" pitchFamily="49" charset="0"/>
              </a:rPr>
              <a:t> M </a:t>
            </a:r>
            <a:r>
              <a:rPr lang="en-US" sz="1300" dirty="0" err="1">
                <a:solidFill>
                  <a:srgbClr val="000000"/>
                </a:solidFill>
                <a:latin typeface="Courier New" panose="02070309020205020404" pitchFamily="49" charset="0"/>
              </a:rPr>
              <a:t>user_meta</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err="1">
                <a:solidFill>
                  <a:srgbClr val="FF9900"/>
                </a:solidFill>
                <a:latin typeface="Courier New" panose="02070309020205020404" pitchFamily="49" charset="0"/>
              </a:rPr>
              <a:t>inout</a:t>
            </a:r>
            <a:r>
              <a:rPr lang="en-US" sz="1300" dirty="0">
                <a:solidFill>
                  <a:srgbClr val="000000"/>
                </a:solidFill>
                <a:latin typeface="Courier New" panose="02070309020205020404" pitchFamily="49" charset="0"/>
              </a:rPr>
              <a:t> </a:t>
            </a:r>
            <a:r>
              <a:rPr lang="en-US" sz="1300" dirty="0" err="1">
                <a:solidFill>
                  <a:srgbClr val="38761D"/>
                </a:solidFill>
                <a:latin typeface="Courier New" panose="02070309020205020404" pitchFamily="49" charset="0"/>
              </a:rPr>
              <a:t>std_meta_t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std_meta</a:t>
            </a:r>
            <a:r>
              <a:rPr lang="en-US" sz="1300" dirty="0">
                <a:solidFill>
                  <a:srgbClr val="000000"/>
                </a:solidFill>
                <a:latin typeface="Courier New" panose="02070309020205020404" pitchFamily="49" charset="0"/>
              </a:rPr>
              <a:t>);</a:t>
            </a:r>
          </a:p>
          <a:p>
            <a:pPr marL="0" indent="0">
              <a:spcBef>
                <a:spcPts val="0"/>
              </a:spcBef>
              <a:buNone/>
            </a:pPr>
            <a:endParaRPr lang="en-US" sz="1300" b="0" dirty="0">
              <a:solidFill>
                <a:srgbClr val="000000"/>
              </a:solidFill>
              <a:latin typeface="Courier New" panose="02070309020205020404" pitchFamily="49" charset="0"/>
            </a:endParaRPr>
          </a:p>
          <a:p>
            <a:pPr marL="0" indent="0">
              <a:spcBef>
                <a:spcPts val="0"/>
              </a:spcBef>
              <a:buNone/>
            </a:pPr>
            <a:r>
              <a:rPr lang="en-US" sz="1300" dirty="0">
                <a:solidFill>
                  <a:srgbClr val="FF9900"/>
                </a:solidFill>
                <a:latin typeface="Courier New" panose="02070309020205020404" pitchFamily="49" charset="0"/>
              </a:rPr>
              <a:t>control</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Deparser</a:t>
            </a:r>
            <a:r>
              <a:rPr lang="en-US" sz="1300" dirty="0">
                <a:solidFill>
                  <a:srgbClr val="000000"/>
                </a:solidFill>
                <a:latin typeface="Courier New" panose="02070309020205020404" pitchFamily="49" charset="0"/>
              </a:rPr>
              <a:t>&lt;H, M&gt;(</a:t>
            </a:r>
            <a:r>
              <a:rPr lang="en-US" sz="1300" dirty="0" err="1">
                <a:solidFill>
                  <a:srgbClr val="FF9900"/>
                </a:solidFill>
                <a:latin typeface="Courier New" panose="02070309020205020404" pitchFamily="49" charset="0"/>
              </a:rPr>
              <a:t>packet_out</a:t>
            </a:r>
            <a:r>
              <a:rPr lang="en-US" sz="1300" dirty="0">
                <a:solidFill>
                  <a:srgbClr val="000000"/>
                </a:solidFill>
                <a:latin typeface="Courier New" panose="02070309020205020404" pitchFamily="49" charset="0"/>
              </a:rPr>
              <a:t> b,</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in</a:t>
            </a:r>
            <a:r>
              <a:rPr lang="en-US" sz="1300" dirty="0">
                <a:solidFill>
                  <a:srgbClr val="000000"/>
                </a:solidFill>
                <a:latin typeface="Courier New" panose="02070309020205020404" pitchFamily="49" charset="0"/>
              </a:rPr>
              <a:t> H </a:t>
            </a:r>
            <a:r>
              <a:rPr lang="en-US" sz="1300" dirty="0" err="1">
                <a:solidFill>
                  <a:srgbClr val="000000"/>
                </a:solidFill>
                <a:latin typeface="Courier New" panose="02070309020205020404" pitchFamily="49" charset="0"/>
              </a:rPr>
              <a:t>hdr</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in</a:t>
            </a:r>
            <a:r>
              <a:rPr lang="en-US" sz="1300" dirty="0">
                <a:solidFill>
                  <a:srgbClr val="000000"/>
                </a:solidFill>
                <a:latin typeface="Courier New" panose="02070309020205020404" pitchFamily="49" charset="0"/>
              </a:rPr>
              <a:t> M </a:t>
            </a:r>
            <a:r>
              <a:rPr lang="en-US" sz="1300" dirty="0" err="1">
                <a:solidFill>
                  <a:srgbClr val="000000"/>
                </a:solidFill>
                <a:latin typeface="Courier New" panose="02070309020205020404" pitchFamily="49" charset="0"/>
              </a:rPr>
              <a:t>user_meta</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err="1">
                <a:solidFill>
                  <a:srgbClr val="FF9900"/>
                </a:solidFill>
                <a:latin typeface="Courier New" panose="02070309020205020404" pitchFamily="49" charset="0"/>
              </a:rPr>
              <a:t>inout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std_meta_t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std_meta</a:t>
            </a:r>
            <a:r>
              <a:rPr lang="en-US" sz="1300" dirty="0">
                <a:solidFill>
                  <a:srgbClr val="000000"/>
                </a:solidFill>
                <a:latin typeface="Courier New" panose="02070309020205020404" pitchFamily="49" charset="0"/>
              </a:rPr>
              <a:t>);</a:t>
            </a:r>
            <a:endParaRPr lang="en-US" sz="1300" b="0" dirty="0"/>
          </a:p>
        </p:txBody>
      </p:sp>
      <p:sp>
        <p:nvSpPr>
          <p:cNvPr id="6" name="Rectangle 5">
            <a:extLst>
              <a:ext uri="{FF2B5EF4-FFF2-40B4-BE49-F238E27FC236}">
                <a16:creationId xmlns:a16="http://schemas.microsoft.com/office/drawing/2014/main" xmlns="" id="{B56C4C66-F2C3-4981-B731-5B151CE1FBEA}"/>
              </a:ext>
            </a:extLst>
          </p:cNvPr>
          <p:cNvSpPr/>
          <p:nvPr/>
        </p:nvSpPr>
        <p:spPr>
          <a:xfrm>
            <a:off x="6096000" y="1463040"/>
            <a:ext cx="4321323" cy="3230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C57DCD3B-4273-4082-912F-58ADDA9A0C4E}"/>
              </a:ext>
            </a:extLst>
          </p:cNvPr>
          <p:cNvSpPr/>
          <p:nvPr/>
        </p:nvSpPr>
        <p:spPr>
          <a:xfrm>
            <a:off x="3843516" y="5174388"/>
            <a:ext cx="1051398" cy="828054"/>
          </a:xfrm>
          <a:prstGeom prst="rect">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Ingress M/A</a:t>
            </a:r>
          </a:p>
        </p:txBody>
      </p:sp>
      <p:sp>
        <p:nvSpPr>
          <p:cNvPr id="8" name="Rectangle 7">
            <a:extLst>
              <a:ext uri="{FF2B5EF4-FFF2-40B4-BE49-F238E27FC236}">
                <a16:creationId xmlns:a16="http://schemas.microsoft.com/office/drawing/2014/main" xmlns="" id="{3A71AB5F-0945-48BB-8238-5474977BA8DB}"/>
              </a:ext>
            </a:extLst>
          </p:cNvPr>
          <p:cNvSpPr/>
          <p:nvPr/>
        </p:nvSpPr>
        <p:spPr>
          <a:xfrm>
            <a:off x="2479930" y="5174386"/>
            <a:ext cx="1051398" cy="828054"/>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Ingress Parser</a:t>
            </a:r>
          </a:p>
        </p:txBody>
      </p:sp>
      <p:sp>
        <p:nvSpPr>
          <p:cNvPr id="9" name="Rectangle 8">
            <a:extLst>
              <a:ext uri="{FF2B5EF4-FFF2-40B4-BE49-F238E27FC236}">
                <a16:creationId xmlns:a16="http://schemas.microsoft.com/office/drawing/2014/main" xmlns="" id="{00ED5E03-68E0-4D61-836F-313F380FE953}"/>
              </a:ext>
            </a:extLst>
          </p:cNvPr>
          <p:cNvSpPr/>
          <p:nvPr/>
        </p:nvSpPr>
        <p:spPr>
          <a:xfrm>
            <a:off x="8139365" y="5217555"/>
            <a:ext cx="1051398" cy="792459"/>
          </a:xfrm>
          <a:prstGeom prst="rect">
            <a:avLst/>
          </a:prstGeom>
          <a:solidFill>
            <a:srgbClr val="E98F44"/>
          </a:solidFill>
          <a:ln w="28575">
            <a:solidFill>
              <a:srgbClr val="E98F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Egress </a:t>
            </a:r>
            <a:r>
              <a:rPr lang="en-US" sz="1200" dirty="0" err="1"/>
              <a:t>Deparser</a:t>
            </a:r>
            <a:endParaRPr lang="en-US" sz="1200" dirty="0"/>
          </a:p>
        </p:txBody>
      </p:sp>
      <p:sp>
        <p:nvSpPr>
          <p:cNvPr id="10" name="Rectangle 9">
            <a:extLst>
              <a:ext uri="{FF2B5EF4-FFF2-40B4-BE49-F238E27FC236}">
                <a16:creationId xmlns:a16="http://schemas.microsoft.com/office/drawing/2014/main" xmlns="" id="{7315E95E-3ABA-4170-9E89-04AF54D03F20}"/>
              </a:ext>
            </a:extLst>
          </p:cNvPr>
          <p:cNvSpPr/>
          <p:nvPr/>
        </p:nvSpPr>
        <p:spPr>
          <a:xfrm>
            <a:off x="6771987" y="5209980"/>
            <a:ext cx="1051398" cy="792460"/>
          </a:xfrm>
          <a:prstGeom prst="rect">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Egress M/A</a:t>
            </a:r>
          </a:p>
        </p:txBody>
      </p:sp>
      <p:cxnSp>
        <p:nvCxnSpPr>
          <p:cNvPr id="11" name="Straight Connector 10">
            <a:extLst>
              <a:ext uri="{FF2B5EF4-FFF2-40B4-BE49-F238E27FC236}">
                <a16:creationId xmlns:a16="http://schemas.microsoft.com/office/drawing/2014/main" xmlns="" id="{EC690F65-C7BA-449B-BD7D-28ABB44722E3}"/>
              </a:ext>
            </a:extLst>
          </p:cNvPr>
          <p:cNvCxnSpPr/>
          <p:nvPr/>
        </p:nvCxnSpPr>
        <p:spPr>
          <a:xfrm>
            <a:off x="3531327" y="5542032"/>
            <a:ext cx="312189" cy="2"/>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910C3C8F-0A46-416D-8CD4-F2A9DCC06D6E}"/>
              </a:ext>
            </a:extLst>
          </p:cNvPr>
          <p:cNvCxnSpPr/>
          <p:nvPr/>
        </p:nvCxnSpPr>
        <p:spPr>
          <a:xfrm>
            <a:off x="4894914" y="5542034"/>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xmlns="" id="{08EA74DC-90D4-4E73-9B1E-F8A445326D69}"/>
              </a:ext>
            </a:extLst>
          </p:cNvPr>
          <p:cNvSpPr/>
          <p:nvPr/>
        </p:nvSpPr>
        <p:spPr>
          <a:xfrm>
            <a:off x="5307751" y="4118273"/>
            <a:ext cx="1051398" cy="735291"/>
          </a:xfrm>
          <a:prstGeom prst="rect">
            <a:avLst/>
          </a:prstGeom>
          <a:solidFill>
            <a:srgbClr val="7030A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Scheduling / Shaping</a:t>
            </a:r>
          </a:p>
        </p:txBody>
      </p:sp>
      <p:cxnSp>
        <p:nvCxnSpPr>
          <p:cNvPr id="18" name="Straight Connector 17">
            <a:extLst>
              <a:ext uri="{FF2B5EF4-FFF2-40B4-BE49-F238E27FC236}">
                <a16:creationId xmlns:a16="http://schemas.microsoft.com/office/drawing/2014/main" xmlns="" id="{25DA85B2-8C5D-4729-8024-CD6FAF6BA291}"/>
              </a:ext>
            </a:extLst>
          </p:cNvPr>
          <p:cNvCxnSpPr/>
          <p:nvPr/>
        </p:nvCxnSpPr>
        <p:spPr>
          <a:xfrm>
            <a:off x="6456007" y="5577625"/>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xmlns="" id="{3DAC11B9-16CB-4511-9526-E40DDCD76026}"/>
              </a:ext>
            </a:extLst>
          </p:cNvPr>
          <p:cNvCxnSpPr/>
          <p:nvPr/>
        </p:nvCxnSpPr>
        <p:spPr>
          <a:xfrm>
            <a:off x="9190763" y="5591554"/>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xmlns="" id="{641B3A84-7B57-432A-A19C-E097188F0963}"/>
              </a:ext>
            </a:extLst>
          </p:cNvPr>
          <p:cNvCxnSpPr/>
          <p:nvPr/>
        </p:nvCxnSpPr>
        <p:spPr>
          <a:xfrm>
            <a:off x="7823385" y="5577625"/>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xmlns="" id="{E56B2F4C-4AE6-43AE-B5A0-13A435D6ACAB}"/>
              </a:ext>
            </a:extLst>
          </p:cNvPr>
          <p:cNvCxnSpPr/>
          <p:nvPr/>
        </p:nvCxnSpPr>
        <p:spPr>
          <a:xfrm>
            <a:off x="2163950" y="5549112"/>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xmlns="" id="{8CCC12CE-5AD7-4B7E-B7FA-3CE2AE26262D}"/>
              </a:ext>
            </a:extLst>
          </p:cNvPr>
          <p:cNvSpPr/>
          <p:nvPr/>
        </p:nvSpPr>
        <p:spPr>
          <a:xfrm>
            <a:off x="5208998" y="5167431"/>
            <a:ext cx="1248905" cy="835015"/>
          </a:xfrm>
          <a:prstGeom prst="rect">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Non-P4-Programmable PRE / buffer</a:t>
            </a:r>
          </a:p>
        </p:txBody>
      </p:sp>
      <p:cxnSp>
        <p:nvCxnSpPr>
          <p:cNvPr id="23" name="Straight Connector 22">
            <a:extLst>
              <a:ext uri="{FF2B5EF4-FFF2-40B4-BE49-F238E27FC236}">
                <a16:creationId xmlns:a16="http://schemas.microsoft.com/office/drawing/2014/main" xmlns="" id="{5E532081-7DA6-4EA6-84D1-0268AE0EC8F1}"/>
              </a:ext>
            </a:extLst>
          </p:cNvPr>
          <p:cNvCxnSpPr>
            <a:cxnSpLocks/>
            <a:stCxn id="22" idx="0"/>
            <a:endCxn id="16" idx="2"/>
          </p:cNvCxnSpPr>
          <p:nvPr/>
        </p:nvCxnSpPr>
        <p:spPr>
          <a:xfrm flipH="1" flipV="1">
            <a:off x="5833450" y="4853564"/>
            <a:ext cx="1" cy="313867"/>
          </a:xfrm>
          <a:prstGeom prst="line">
            <a:avLst/>
          </a:prstGeom>
          <a:ln w="28575">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6" name="Speech Bubble: Rectangle with Corners Rounded 25">
            <a:extLst>
              <a:ext uri="{FF2B5EF4-FFF2-40B4-BE49-F238E27FC236}">
                <a16:creationId xmlns:a16="http://schemas.microsoft.com/office/drawing/2014/main" xmlns="" id="{7BF1C700-82CC-4959-B19E-5838D957B49D}"/>
              </a:ext>
            </a:extLst>
          </p:cNvPr>
          <p:cNvSpPr/>
          <p:nvPr/>
        </p:nvSpPr>
        <p:spPr>
          <a:xfrm>
            <a:off x="3005629" y="4037710"/>
            <a:ext cx="1557196" cy="612648"/>
          </a:xfrm>
          <a:prstGeom prst="wedgeRoundRectCallout">
            <a:avLst>
              <a:gd name="adj1" fmla="val 39051"/>
              <a:gd name="adj2" fmla="val 134910"/>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 &amp; Policing &amp; Drop Policy</a:t>
            </a:r>
          </a:p>
        </p:txBody>
      </p:sp>
      <p:sp>
        <p:nvSpPr>
          <p:cNvPr id="27" name="Speech Bubble: Rectangle with Corners Rounded 26">
            <a:extLst>
              <a:ext uri="{FF2B5EF4-FFF2-40B4-BE49-F238E27FC236}">
                <a16:creationId xmlns:a16="http://schemas.microsoft.com/office/drawing/2014/main" xmlns="" id="{ECB3C71B-6E73-4202-AB07-69021001C0C6}"/>
              </a:ext>
            </a:extLst>
          </p:cNvPr>
          <p:cNvSpPr/>
          <p:nvPr/>
        </p:nvSpPr>
        <p:spPr>
          <a:xfrm>
            <a:off x="8436617" y="461772"/>
            <a:ext cx="1557196" cy="612648"/>
          </a:xfrm>
          <a:prstGeom prst="wedgeRoundRectCallout">
            <a:avLst>
              <a:gd name="adj1" fmla="val -13856"/>
              <a:gd name="adj2" fmla="val 126043"/>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defined scheduling metadata</a:t>
            </a:r>
          </a:p>
        </p:txBody>
      </p:sp>
    </p:spTree>
    <p:extLst>
      <p:ext uri="{BB962C8B-B14F-4D97-AF65-F5344CB8AC3E}">
        <p14:creationId xmlns:p14="http://schemas.microsoft.com/office/powerpoint/2010/main" val="236708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1AA3F-9C5D-49DB-9618-CA1E6AE6A800}"/>
              </a:ext>
            </a:extLst>
          </p:cNvPr>
          <p:cNvSpPr>
            <a:spLocks noGrp="1"/>
          </p:cNvSpPr>
          <p:nvPr>
            <p:ph type="title"/>
          </p:nvPr>
        </p:nvSpPr>
        <p:spPr/>
        <p:txBody>
          <a:bodyPr/>
          <a:lstStyle/>
          <a:p>
            <a:r>
              <a:rPr lang="en-US" dirty="0"/>
              <a:t>Scheduler Block</a:t>
            </a:r>
          </a:p>
        </p:txBody>
      </p:sp>
      <p:sp>
        <p:nvSpPr>
          <p:cNvPr id="3" name="Content Placeholder 2">
            <a:extLst>
              <a:ext uri="{FF2B5EF4-FFF2-40B4-BE49-F238E27FC236}">
                <a16:creationId xmlns:a16="http://schemas.microsoft.com/office/drawing/2014/main" xmlns="" id="{2F1F41AB-FFAE-43EC-A961-F39AA1F661CA}"/>
              </a:ext>
            </a:extLst>
          </p:cNvPr>
          <p:cNvSpPr>
            <a:spLocks noGrp="1"/>
          </p:cNvSpPr>
          <p:nvPr>
            <p:ph idx="1"/>
          </p:nvPr>
        </p:nvSpPr>
        <p:spPr>
          <a:xfrm>
            <a:off x="634746" y="1049297"/>
            <a:ext cx="10515600" cy="5214769"/>
          </a:xfrm>
        </p:spPr>
        <p:txBody>
          <a:bodyPr/>
          <a:lstStyle/>
          <a:p>
            <a:pPr marL="0" indent="0">
              <a:spcBef>
                <a:spcPts val="0"/>
              </a:spcBef>
              <a:buNone/>
            </a:pPr>
            <a:r>
              <a:rPr lang="en-US" sz="1300" dirty="0">
                <a:solidFill>
                  <a:srgbClr val="FF9900"/>
                </a:solidFill>
                <a:latin typeface="Courier New" panose="02070309020205020404" pitchFamily="49" charset="0"/>
              </a:rPr>
              <a:t>scheduler</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MyScheduler</a:t>
            </a:r>
            <a:r>
              <a:rPr lang="en-US" sz="1300" dirty="0">
                <a:solidFill>
                  <a:srgbClr val="000000"/>
                </a:solidFill>
                <a:latin typeface="Courier New" panose="02070309020205020404" pitchFamily="49" charset="0"/>
              </a:rPr>
              <a:t>(</a:t>
            </a:r>
            <a:r>
              <a:rPr lang="en-US" sz="1300" dirty="0">
                <a:solidFill>
                  <a:srgbClr val="FF9900"/>
                </a:solidFill>
                <a:latin typeface="Courier New" panose="02070309020205020404" pitchFamily="49" charset="0"/>
              </a:rPr>
              <a:t>in</a:t>
            </a:r>
            <a:r>
              <a:rPr lang="en-US" sz="1300" dirty="0">
                <a:solidFill>
                  <a:srgbClr val="000000"/>
                </a:solidFill>
                <a:latin typeface="Courier New" panose="02070309020205020404" pitchFamily="49" charset="0"/>
              </a:rPr>
              <a:t> </a:t>
            </a:r>
            <a:r>
              <a:rPr lang="en-US" sz="1300" dirty="0" err="1">
                <a:solidFill>
                  <a:srgbClr val="38761D"/>
                </a:solidFill>
                <a:latin typeface="Courier New" panose="02070309020205020404" pitchFamily="49" charset="0"/>
              </a:rPr>
              <a:t>sched_meta_t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sched_meta</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 Define PIFO tree nodes */</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 root node */</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node</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strict_priority</a:t>
            </a:r>
            <a:r>
              <a:rPr lang="en-US" sz="1300" dirty="0">
                <a:solidFill>
                  <a:srgbClr val="000000"/>
                </a:solidFill>
                <a:latin typeface="Courier New" panose="02070309020205020404" pitchFamily="49" charset="0"/>
              </a:rPr>
              <a:t> {</a:t>
            </a:r>
          </a:p>
          <a:p>
            <a:pPr marL="0" indent="0">
              <a:spcBef>
                <a:spcPts val="0"/>
              </a:spcBef>
              <a:buNone/>
            </a:pPr>
            <a:r>
              <a:rPr lang="en-US" sz="1300" b="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type</a:t>
            </a:r>
            <a:r>
              <a:rPr lang="en-US" sz="1300" dirty="0">
                <a:solidFill>
                  <a:srgbClr val="000000"/>
                </a:solidFill>
                <a:latin typeface="Courier New" panose="02070309020205020404" pitchFamily="49" charset="0"/>
              </a:rPr>
              <a:t> = scheduling;</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pifo</a:t>
            </a:r>
            <a:r>
              <a:rPr lang="en-US" sz="1300" dirty="0">
                <a:solidFill>
                  <a:srgbClr val="000000"/>
                </a:solidFill>
                <a:latin typeface="Courier New" panose="02070309020205020404" pitchFamily="49" charset="0"/>
              </a:rPr>
              <a:t>&lt;</a:t>
            </a:r>
            <a:r>
              <a:rPr lang="en-US" sz="1300" dirty="0" err="1">
                <a:solidFill>
                  <a:srgbClr val="38761D"/>
                </a:solidFill>
                <a:latin typeface="Courier New" panose="02070309020205020404" pitchFamily="49" charset="0"/>
              </a:rPr>
              <a:t>rank_t</a:t>
            </a:r>
            <a:r>
              <a:rPr lang="en-US" sz="1300" dirty="0">
                <a:solidFill>
                  <a:srgbClr val="000000"/>
                </a:solidFill>
                <a:latin typeface="Courier New" panose="02070309020205020404" pitchFamily="49" charset="0"/>
              </a:rPr>
              <a:t>&gt;(</a:t>
            </a:r>
            <a:r>
              <a:rPr lang="en-US" sz="1300" dirty="0">
                <a:solidFill>
                  <a:srgbClr val="CC0000"/>
                </a:solidFill>
                <a:latin typeface="Courier New" panose="02070309020205020404" pitchFamily="49" charset="0"/>
              </a:rPr>
              <a:t>2048</a:t>
            </a:r>
            <a:r>
              <a:rPr lang="en-US" sz="1300" dirty="0">
                <a:solidFill>
                  <a:srgbClr val="000000"/>
                </a:solidFill>
                <a:latin typeface="Courier New" panose="02070309020205020404" pitchFamily="49" charset="0"/>
              </a:rPr>
              <a:t>) p;</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enqueue</a:t>
            </a:r>
            <a:r>
              <a:rPr lang="en-US" sz="1300" dirty="0">
                <a:solidFill>
                  <a:srgbClr val="000000"/>
                </a:solidFill>
                <a:latin typeface="Courier New" panose="02070309020205020404" pitchFamily="49" charset="0"/>
              </a:rPr>
              <a:t> = { }</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dequeue</a:t>
            </a:r>
            <a:r>
              <a:rPr lang="en-US" sz="1300" dirty="0">
                <a:solidFill>
                  <a:srgbClr val="000000"/>
                </a:solidFill>
                <a:latin typeface="Courier New" panose="02070309020205020404" pitchFamily="49" charset="0"/>
              </a:rPr>
              <a:t> = { }</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b="0" dirty="0"/>
              <a:t/>
            </a:r>
            <a:br>
              <a:rPr lang="en-US" sz="1300" b="0" dirty="0"/>
            </a:b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 shaping node */</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node</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token_bucket</a:t>
            </a:r>
            <a:r>
              <a:rPr lang="en-US" sz="1300" dirty="0">
                <a:solidFill>
                  <a:srgbClr val="000000"/>
                </a:solidFill>
                <a:latin typeface="Courier New" panose="02070309020205020404" pitchFamily="49" charset="0"/>
              </a:rPr>
              <a:t> {</a:t>
            </a:r>
          </a:p>
          <a:p>
            <a:pPr marL="0" indent="0">
              <a:spcBef>
                <a:spcPts val="0"/>
              </a:spcBef>
              <a:buNone/>
            </a:pPr>
            <a:r>
              <a:rPr lang="en-US" sz="1300" b="0" dirty="0">
                <a:solidFill>
                  <a:srgbClr val="000000"/>
                </a:solidFill>
                <a:latin typeface="Courier New" panose="02070309020205020404" pitchFamily="49" charset="0"/>
                <a:cs typeface="Courier New" panose="02070309020205020404" pitchFamily="49" charset="0"/>
              </a:rPr>
              <a:t>       </a:t>
            </a:r>
            <a:r>
              <a:rPr lang="en-US" sz="1300" dirty="0">
                <a:solidFill>
                  <a:srgbClr val="FF9900"/>
                </a:solidFill>
                <a:latin typeface="Courier New" panose="02070309020205020404" pitchFamily="49" charset="0"/>
              </a:rPr>
              <a:t>type</a:t>
            </a:r>
            <a:r>
              <a:rPr lang="en-US" sz="1300" dirty="0">
                <a:solidFill>
                  <a:srgbClr val="000000"/>
                </a:solidFill>
                <a:latin typeface="Courier New" panose="02070309020205020404" pitchFamily="49" charset="0"/>
              </a:rPr>
              <a:t> = shaping;</a:t>
            </a:r>
            <a:endParaRPr lang="en-US" sz="1300" b="0" dirty="0">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latin typeface="Courier New" panose="02070309020205020404" pitchFamily="49" charset="0"/>
                <a:cs typeface="Courier New" panose="02070309020205020404" pitchFamily="49" charset="0"/>
              </a:rPr>
              <a:t>       </a:t>
            </a:r>
            <a:r>
              <a:rPr lang="en-US" sz="1300" dirty="0" err="1">
                <a:solidFill>
                  <a:srgbClr val="000000"/>
                </a:solidFill>
                <a:latin typeface="Courier New" panose="02070309020205020404" pitchFamily="49" charset="0"/>
                <a:cs typeface="Courier New" panose="02070309020205020404" pitchFamily="49" charset="0"/>
              </a:rPr>
              <a:t>pifo</a:t>
            </a:r>
            <a:r>
              <a:rPr lang="en-US" sz="1300" dirty="0">
                <a:solidFill>
                  <a:srgbClr val="000000"/>
                </a:solidFill>
                <a:latin typeface="Courier New" panose="02070309020205020404" pitchFamily="49" charset="0"/>
                <a:cs typeface="Courier New" panose="02070309020205020404" pitchFamily="49" charset="0"/>
              </a:rPr>
              <a:t>&lt;</a:t>
            </a:r>
            <a:r>
              <a:rPr lang="en-US" sz="1300" dirty="0" err="1">
                <a:solidFill>
                  <a:srgbClr val="38761D"/>
                </a:solidFill>
                <a:latin typeface="Courier New" panose="02070309020205020404" pitchFamily="49" charset="0"/>
                <a:cs typeface="Courier New" panose="02070309020205020404" pitchFamily="49" charset="0"/>
              </a:rPr>
              <a:t>rank_t</a:t>
            </a:r>
            <a:r>
              <a:rPr lang="en-US" sz="1300" dirty="0">
                <a:solidFill>
                  <a:srgbClr val="38761D"/>
                </a:solidFill>
                <a:latin typeface="Courier New" panose="02070309020205020404" pitchFamily="49" charset="0"/>
                <a:cs typeface="Courier New" panose="02070309020205020404" pitchFamily="49" charset="0"/>
              </a:rPr>
              <a:t>, </a:t>
            </a:r>
            <a:r>
              <a:rPr lang="en-US" sz="1300" dirty="0" err="1">
                <a:solidFill>
                  <a:srgbClr val="38761D"/>
                </a:solidFill>
                <a:latin typeface="Courier New" panose="02070309020205020404" pitchFamily="49" charset="0"/>
                <a:cs typeface="Courier New" panose="02070309020205020404" pitchFamily="49" charset="0"/>
              </a:rPr>
              <a:t>sched_meta_t</a:t>
            </a:r>
            <a:r>
              <a:rPr lang="en-US" sz="1300" dirty="0">
                <a:solidFill>
                  <a:srgbClr val="000000"/>
                </a:solidFill>
                <a:latin typeface="Courier New" panose="02070309020205020404" pitchFamily="49" charset="0"/>
                <a:cs typeface="Courier New" panose="02070309020205020404" pitchFamily="49" charset="0"/>
              </a:rPr>
              <a:t>&gt;(</a:t>
            </a:r>
            <a:r>
              <a:rPr lang="en-US" sz="1300" dirty="0">
                <a:solidFill>
                  <a:srgbClr val="CC0000"/>
                </a:solidFill>
                <a:latin typeface="Courier New" panose="02070309020205020404" pitchFamily="49" charset="0"/>
                <a:cs typeface="Courier New" panose="02070309020205020404" pitchFamily="49" charset="0"/>
              </a:rPr>
              <a:t>2048</a:t>
            </a:r>
            <a:r>
              <a:rPr lang="en-US" sz="1300" dirty="0">
                <a:solidFill>
                  <a:srgbClr val="000000"/>
                </a:solidFill>
                <a:latin typeface="Courier New" panose="02070309020205020404" pitchFamily="49" charset="0"/>
                <a:cs typeface="Courier New" panose="02070309020205020404" pitchFamily="49" charset="0"/>
              </a:rPr>
              <a:t>) p;</a:t>
            </a:r>
            <a:r>
              <a:rPr lang="en-US" sz="1300" b="0" dirty="0">
                <a:latin typeface="Courier New" panose="02070309020205020404" pitchFamily="49" charset="0"/>
                <a:cs typeface="Courier New" panose="02070309020205020404" pitchFamily="49" charset="0"/>
              </a:rPr>
              <a:t/>
            </a:r>
            <a:br>
              <a:rPr lang="en-US" sz="1300" b="0" dirty="0">
                <a:latin typeface="Courier New" panose="02070309020205020404" pitchFamily="49" charset="0"/>
                <a:cs typeface="Courier New" panose="02070309020205020404" pitchFamily="49" charset="0"/>
              </a:rPr>
            </a:br>
            <a:r>
              <a:rPr lang="en-US" sz="1300" dirty="0">
                <a:solidFill>
                  <a:srgbClr val="000000"/>
                </a:solidFill>
                <a:latin typeface="Courier New" panose="02070309020205020404" pitchFamily="49" charset="0"/>
                <a:cs typeface="Courier New" panose="02070309020205020404" pitchFamily="49" charset="0"/>
              </a:rPr>
              <a:t>       </a:t>
            </a:r>
            <a:r>
              <a:rPr lang="en-US" sz="1300" dirty="0">
                <a:solidFill>
                  <a:srgbClr val="FF9900"/>
                </a:solidFill>
                <a:latin typeface="Courier New" panose="02070309020205020404" pitchFamily="49" charset="0"/>
                <a:cs typeface="Courier New" panose="02070309020205020404" pitchFamily="49" charset="0"/>
              </a:rPr>
              <a:t>enqueue</a:t>
            </a:r>
            <a:r>
              <a:rPr lang="en-US" sz="1300" dirty="0">
                <a:solidFill>
                  <a:srgbClr val="000000"/>
                </a:solidFill>
                <a:latin typeface="Courier New" panose="02070309020205020404" pitchFamily="49" charset="0"/>
                <a:cs typeface="Courier New" panose="02070309020205020404" pitchFamily="49" charset="0"/>
              </a:rPr>
              <a:t> = {</a:t>
            </a:r>
            <a:r>
              <a:rPr lang="en-US" sz="1300" b="0" dirty="0">
                <a:latin typeface="Courier New" panose="02070309020205020404" pitchFamily="49" charset="0"/>
                <a:cs typeface="Courier New" panose="02070309020205020404" pitchFamily="49" charset="0"/>
              </a:rPr>
              <a:t> </a:t>
            </a:r>
            <a:r>
              <a:rPr lang="en-US" sz="1300" dirty="0">
                <a:solidFill>
                  <a:srgbClr val="000000"/>
                </a:solidFill>
                <a:latin typeface="Courier New" panose="02070309020205020404" pitchFamily="49" charset="0"/>
                <a:cs typeface="Courier New" panose="02070309020205020404" pitchFamily="49" charset="0"/>
              </a:rPr>
              <a:t>}</a:t>
            </a:r>
            <a:r>
              <a:rPr lang="en-US" sz="1300" b="0" dirty="0">
                <a:latin typeface="Courier New" panose="02070309020205020404" pitchFamily="49" charset="0"/>
                <a:cs typeface="Courier New" panose="02070309020205020404" pitchFamily="49" charset="0"/>
              </a:rPr>
              <a:t/>
            </a:r>
            <a:br>
              <a:rPr lang="en-US" sz="1300" b="0" dirty="0">
                <a:latin typeface="Courier New" panose="02070309020205020404" pitchFamily="49" charset="0"/>
                <a:cs typeface="Courier New" panose="02070309020205020404" pitchFamily="49" charset="0"/>
              </a:rPr>
            </a:br>
            <a:r>
              <a:rPr lang="en-US" sz="1300" dirty="0">
                <a:solidFill>
                  <a:srgbClr val="000000"/>
                </a:solidFill>
                <a:latin typeface="Courier New" panose="02070309020205020404" pitchFamily="49" charset="0"/>
                <a:cs typeface="Courier New" panose="02070309020205020404" pitchFamily="49" charset="0"/>
              </a:rPr>
              <a:t>       </a:t>
            </a:r>
            <a:r>
              <a:rPr lang="en-US" sz="1300" dirty="0">
                <a:solidFill>
                  <a:srgbClr val="FF9900"/>
                </a:solidFill>
                <a:latin typeface="Courier New" panose="02070309020205020404" pitchFamily="49" charset="0"/>
                <a:cs typeface="Courier New" panose="02070309020205020404" pitchFamily="49" charset="0"/>
              </a:rPr>
              <a:t>dequeue</a:t>
            </a:r>
            <a:r>
              <a:rPr lang="en-US" sz="1300" dirty="0">
                <a:solidFill>
                  <a:srgbClr val="000000"/>
                </a:solidFill>
                <a:latin typeface="Courier New" panose="02070309020205020404" pitchFamily="49" charset="0"/>
                <a:cs typeface="Courier New" panose="02070309020205020404" pitchFamily="49" charset="0"/>
              </a:rPr>
              <a:t> = { }</a:t>
            </a:r>
            <a:endParaRPr lang="en-US" sz="1300" b="0" dirty="0">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latin typeface="Courier New" panose="02070309020205020404" pitchFamily="49" charset="0"/>
                <a:cs typeface="Courier New" panose="02070309020205020404" pitchFamily="49" charset="0"/>
              </a:rPr>
              <a:t>   }</a:t>
            </a:r>
            <a:r>
              <a:rPr lang="en-US" sz="1300" b="0" dirty="0">
                <a:latin typeface="Courier New" panose="02070309020205020404" pitchFamily="49" charset="0"/>
                <a:cs typeface="Courier New" panose="02070309020205020404" pitchFamily="49" charset="0"/>
              </a:rPr>
              <a:t/>
            </a:r>
            <a:br>
              <a:rPr lang="en-US" sz="1300" b="0" dirty="0">
                <a:latin typeface="Courier New" panose="02070309020205020404" pitchFamily="49" charset="0"/>
                <a:cs typeface="Courier New" panose="02070309020205020404" pitchFamily="49" charset="0"/>
              </a:rPr>
            </a:br>
            <a:r>
              <a:rPr lang="en-US" sz="1300" dirty="0">
                <a:solidFill>
                  <a:srgbClr val="000000"/>
                </a:solidFill>
                <a:latin typeface="Courier New" panose="02070309020205020404" pitchFamily="49" charset="0"/>
                <a:cs typeface="Courier New" panose="02070309020205020404" pitchFamily="49" charset="0"/>
              </a:rPr>
              <a:t>   </a:t>
            </a:r>
            <a:r>
              <a:rPr lang="en-US" sz="1300" dirty="0">
                <a:solidFill>
                  <a:srgbClr val="0000FF"/>
                </a:solidFill>
                <a:latin typeface="Courier New" panose="02070309020205020404" pitchFamily="49" charset="0"/>
                <a:cs typeface="Courier New" panose="02070309020205020404" pitchFamily="49" charset="0"/>
              </a:rPr>
              <a:t>/* Define the shape </a:t>
            </a:r>
            <a:r>
              <a:rPr lang="en-US" sz="1300" dirty="0">
                <a:solidFill>
                  <a:srgbClr val="0000FF"/>
                </a:solidFill>
                <a:latin typeface="Courier New" panose="02070309020205020404" pitchFamily="49" charset="0"/>
              </a:rPr>
              <a:t>of the tree */</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tree</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myTree</a:t>
            </a:r>
            <a:r>
              <a:rPr lang="en-US" sz="1300" dirty="0">
                <a:solidFill>
                  <a:srgbClr val="000000"/>
                </a:solidFill>
                <a:latin typeface="Courier New" panose="02070309020205020404" pitchFamily="49" charset="0"/>
              </a:rPr>
              <a:t> { </a:t>
            </a:r>
            <a:r>
              <a:rPr lang="en-US" sz="1300" dirty="0" err="1">
                <a:solidFill>
                  <a:srgbClr val="000000"/>
                </a:solidFill>
                <a:latin typeface="Courier New" panose="02070309020205020404" pitchFamily="49" charset="0"/>
              </a:rPr>
              <a:t>strict_priority</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wfq</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token_bucket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wfq</a:t>
            </a:r>
            <a:r>
              <a:rPr lang="en-US" sz="1300" dirty="0">
                <a:solidFill>
                  <a:srgbClr val="000000"/>
                </a:solidFill>
                <a:latin typeface="Courier New" panose="02070309020205020404" pitchFamily="49" charset="0"/>
              </a:rPr>
              <a:t>()} } }</a:t>
            </a:r>
            <a:r>
              <a:rPr lang="en-US" sz="1300" b="0" dirty="0"/>
              <a:t/>
            </a:r>
            <a:br>
              <a:rPr lang="en-US" sz="1300" b="0" dirty="0"/>
            </a:b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table</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find_path</a:t>
            </a:r>
            <a:r>
              <a:rPr lang="en-US" sz="1300" dirty="0">
                <a:solidFill>
                  <a:srgbClr val="000000"/>
                </a:solidFill>
                <a:latin typeface="Courier New" panose="02070309020205020404" pitchFamily="49" charset="0"/>
              </a:rPr>
              <a:t> { }</a:t>
            </a:r>
            <a:r>
              <a:rPr lang="en-US" sz="1300" b="0" dirty="0"/>
              <a:t/>
            </a:r>
            <a:br>
              <a:rPr lang="en-US" sz="1300" b="0" dirty="0"/>
            </a:b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apply</a:t>
            </a:r>
            <a:r>
              <a:rPr lang="en-US" sz="1300" dirty="0">
                <a:solidFill>
                  <a:srgbClr val="000000"/>
                </a:solidFill>
                <a:latin typeface="Courier New" panose="02070309020205020404" pitchFamily="49" charset="0"/>
              </a:rPr>
              <a:t> {</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find_path.</a:t>
            </a:r>
            <a:r>
              <a:rPr lang="en-US" sz="1300" dirty="0" err="1">
                <a:solidFill>
                  <a:srgbClr val="FF9900"/>
                </a:solidFill>
                <a:latin typeface="Courier New" panose="02070309020205020404" pitchFamily="49" charset="0"/>
              </a:rPr>
              <a:t>apply</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 apply the scheduling algorithm defined by the tree</a:t>
            </a:r>
            <a:endParaRPr lang="en-US" sz="1300" b="0" dirty="0"/>
          </a:p>
          <a:p>
            <a:pPr marL="0" indent="0">
              <a:spcBef>
                <a:spcPts val="0"/>
              </a:spcBef>
              <a:buNone/>
            </a:pP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myTree.</a:t>
            </a:r>
            <a:r>
              <a:rPr lang="en-US" sz="1300" dirty="0" err="1">
                <a:solidFill>
                  <a:srgbClr val="FF9900"/>
                </a:solidFill>
                <a:latin typeface="Courier New" panose="02070309020205020404" pitchFamily="49" charset="0"/>
              </a:rPr>
              <a:t>apply</a:t>
            </a:r>
            <a:r>
              <a:rPr lang="en-US" sz="1300" dirty="0">
                <a:solidFill>
                  <a:srgbClr val="000000"/>
                </a:solidFill>
                <a:latin typeface="Courier New" panose="02070309020205020404" pitchFamily="49" charset="0"/>
              </a:rPr>
              <a:t>(</a:t>
            </a:r>
            <a:r>
              <a:rPr lang="en-US" sz="1300" dirty="0" err="1">
                <a:solidFill>
                  <a:srgbClr val="000000"/>
                </a:solidFill>
                <a:latin typeface="Courier New" panose="02070309020205020404" pitchFamily="49" charset="0"/>
              </a:rPr>
              <a:t>leaf_node</a:t>
            </a:r>
            <a:r>
              <a:rPr lang="en-US" sz="1300" dirty="0">
                <a:solidFill>
                  <a:srgbClr val="000000"/>
                </a:solidFill>
                <a:latin typeface="Courier New" panose="02070309020205020404" pitchFamily="49" charset="0"/>
              </a:rPr>
              <a:t>);</a:t>
            </a:r>
            <a:endParaRPr lang="en-US" sz="1300" b="0" dirty="0"/>
          </a:p>
          <a:p>
            <a:pPr marL="0" indent="0">
              <a:spcBef>
                <a:spcPts val="0"/>
              </a:spcBef>
              <a:buNone/>
            </a:pPr>
            <a:r>
              <a:rPr lang="en-US" sz="1300" dirty="0">
                <a:solidFill>
                  <a:srgbClr val="000000"/>
                </a:solidFill>
                <a:latin typeface="Courier New" panose="02070309020205020404" pitchFamily="49" charset="0"/>
              </a:rPr>
              <a:t>   }</a:t>
            </a:r>
            <a:endParaRPr lang="en-US" sz="1300" b="0" dirty="0"/>
          </a:p>
          <a:p>
            <a:pPr marL="0" indent="0">
              <a:spcBef>
                <a:spcPts val="0"/>
              </a:spcBef>
              <a:buNone/>
            </a:pPr>
            <a:r>
              <a:rPr lang="en-US" sz="1300" dirty="0">
                <a:solidFill>
                  <a:srgbClr val="000000"/>
                </a:solidFill>
                <a:latin typeface="Courier New" panose="02070309020205020404" pitchFamily="49" charset="0"/>
              </a:rPr>
              <a:t>}</a:t>
            </a:r>
            <a:endParaRPr lang="en-US" sz="1300" b="0" dirty="0"/>
          </a:p>
          <a:p>
            <a:pPr marL="0" indent="0">
              <a:buNone/>
            </a:pPr>
            <a:r>
              <a:rPr lang="en-US" sz="1300" dirty="0"/>
              <a:t/>
            </a:r>
            <a:br>
              <a:rPr lang="en-US" sz="1300" dirty="0"/>
            </a:br>
            <a:endParaRPr lang="en-US" sz="1300" dirty="0"/>
          </a:p>
        </p:txBody>
      </p:sp>
      <p:sp>
        <p:nvSpPr>
          <p:cNvPr id="4" name="Slide Number Placeholder 3">
            <a:extLst>
              <a:ext uri="{FF2B5EF4-FFF2-40B4-BE49-F238E27FC236}">
                <a16:creationId xmlns:a16="http://schemas.microsoft.com/office/drawing/2014/main" xmlns="" id="{D035EA0E-7300-41C0-ADC0-BA4B5AF82C37}"/>
              </a:ext>
            </a:extLst>
          </p:cNvPr>
          <p:cNvSpPr>
            <a:spLocks noGrp="1"/>
          </p:cNvSpPr>
          <p:nvPr>
            <p:ph type="sldNum" sz="quarter" idx="10"/>
          </p:nvPr>
        </p:nvSpPr>
        <p:spPr/>
        <p:txBody>
          <a:bodyPr/>
          <a:lstStyle/>
          <a:p>
            <a:r>
              <a:rPr lang="en-US"/>
              <a:t>&gt;&gt; </a:t>
            </a:r>
            <a:fld id="{626C978B-826E-438C-909A-E9C381D3FF04}" type="slidenum">
              <a:rPr lang="en-US" smtClean="0"/>
              <a:pPr/>
              <a:t>28</a:t>
            </a:fld>
            <a:endParaRPr lang="en-US" dirty="0"/>
          </a:p>
        </p:txBody>
      </p:sp>
      <p:grpSp>
        <p:nvGrpSpPr>
          <p:cNvPr id="58" name="Group 57">
            <a:extLst>
              <a:ext uri="{FF2B5EF4-FFF2-40B4-BE49-F238E27FC236}">
                <a16:creationId xmlns:a16="http://schemas.microsoft.com/office/drawing/2014/main" xmlns="" id="{9C4F112B-0D6A-4E36-A010-9025A80DBBDD}"/>
              </a:ext>
            </a:extLst>
          </p:cNvPr>
          <p:cNvGrpSpPr/>
          <p:nvPr/>
        </p:nvGrpSpPr>
        <p:grpSpPr>
          <a:xfrm>
            <a:off x="6752031" y="1049297"/>
            <a:ext cx="5057187" cy="2958137"/>
            <a:chOff x="6752031" y="1049297"/>
            <a:chExt cx="5057187" cy="2958137"/>
          </a:xfrm>
        </p:grpSpPr>
        <p:sp>
          <p:nvSpPr>
            <p:cNvPr id="5" name="Rectangle 4">
              <a:extLst>
                <a:ext uri="{FF2B5EF4-FFF2-40B4-BE49-F238E27FC236}">
                  <a16:creationId xmlns:a16="http://schemas.microsoft.com/office/drawing/2014/main" xmlns="" id="{C554B169-AA18-4587-8E5B-A3F2F7C0BA7A}"/>
                </a:ext>
              </a:extLst>
            </p:cNvPr>
            <p:cNvSpPr/>
            <p:nvPr/>
          </p:nvSpPr>
          <p:spPr>
            <a:xfrm>
              <a:off x="8302665" y="1049297"/>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 name="Group 5">
              <a:extLst>
                <a:ext uri="{FF2B5EF4-FFF2-40B4-BE49-F238E27FC236}">
                  <a16:creationId xmlns:a16="http://schemas.microsoft.com/office/drawing/2014/main" xmlns="" id="{31EE6FF8-89D5-4F8C-B5AB-B73D25E5D06D}"/>
                </a:ext>
              </a:extLst>
            </p:cNvPr>
            <p:cNvGrpSpPr/>
            <p:nvPr/>
          </p:nvGrpSpPr>
          <p:grpSpPr>
            <a:xfrm>
              <a:off x="8511670" y="1448716"/>
              <a:ext cx="1132624" cy="199291"/>
              <a:chOff x="2720488" y="1367117"/>
              <a:chExt cx="1855247" cy="502023"/>
            </a:xfrm>
          </p:grpSpPr>
          <p:sp>
            <p:nvSpPr>
              <p:cNvPr id="7" name="Rectangle 6">
                <a:extLst>
                  <a:ext uri="{FF2B5EF4-FFF2-40B4-BE49-F238E27FC236}">
                    <a16:creationId xmlns:a16="http://schemas.microsoft.com/office/drawing/2014/main" xmlns="" id="{C72709D2-3FA0-406D-901D-A9ECA1B07BC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2604688F-ECC4-4207-BC29-B165B7FA0B5C}"/>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EAA44B3C-8F20-477C-935A-E5586C282524}"/>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BDE4214B-45FC-4FFB-A5BB-55C8452B14BF}"/>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Rectangle 10">
                <a:extLst>
                  <a:ext uri="{FF2B5EF4-FFF2-40B4-BE49-F238E27FC236}">
                    <a16:creationId xmlns:a16="http://schemas.microsoft.com/office/drawing/2014/main" xmlns="" id="{19595C93-F6CD-4B7E-941A-3B4B979098AD}"/>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 name="Straight Connector 11">
                <a:extLst>
                  <a:ext uri="{FF2B5EF4-FFF2-40B4-BE49-F238E27FC236}">
                    <a16:creationId xmlns:a16="http://schemas.microsoft.com/office/drawing/2014/main" xmlns="" id="{1C17B150-7216-4AAA-B8B3-BE1D73736639}"/>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3" name="Straight Connector 12">
                <a:extLst>
                  <a:ext uri="{FF2B5EF4-FFF2-40B4-BE49-F238E27FC236}">
                    <a16:creationId xmlns:a16="http://schemas.microsoft.com/office/drawing/2014/main" xmlns="" id="{3B9BE545-0E90-4583-847A-B15055F666DF}"/>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4" name="TextBox 13">
              <a:extLst>
                <a:ext uri="{FF2B5EF4-FFF2-40B4-BE49-F238E27FC236}">
                  <a16:creationId xmlns:a16="http://schemas.microsoft.com/office/drawing/2014/main" xmlns="" id="{3CDFBB72-8C4B-49D2-9AAF-7311A8DC2C4D}"/>
                </a:ext>
              </a:extLst>
            </p:cNvPr>
            <p:cNvSpPr txBox="1"/>
            <p:nvPr/>
          </p:nvSpPr>
          <p:spPr>
            <a:xfrm>
              <a:off x="8756419" y="1073733"/>
              <a:ext cx="622286" cy="307777"/>
            </a:xfrm>
            <a:prstGeom prst="rect">
              <a:avLst/>
            </a:prstGeom>
            <a:noFill/>
          </p:spPr>
          <p:txBody>
            <a:bodyPr wrap="none" rtlCol="0">
              <a:spAutoFit/>
            </a:bodyPr>
            <a:lstStyle/>
            <a:p>
              <a:r>
                <a:rPr lang="en-US" sz="1400" b="1" dirty="0"/>
                <a:t>strict</a:t>
              </a:r>
            </a:p>
          </p:txBody>
        </p:sp>
        <p:sp>
          <p:nvSpPr>
            <p:cNvPr id="15" name="Rectangle 14">
              <a:extLst>
                <a:ext uri="{FF2B5EF4-FFF2-40B4-BE49-F238E27FC236}">
                  <a16:creationId xmlns:a16="http://schemas.microsoft.com/office/drawing/2014/main" xmlns="" id="{A070163D-1379-478D-971E-5A9D91EB965B}"/>
                </a:ext>
              </a:extLst>
            </p:cNvPr>
            <p:cNvSpPr/>
            <p:nvPr/>
          </p:nvSpPr>
          <p:spPr>
            <a:xfrm>
              <a:off x="6752031" y="3184694"/>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16" name="Group 15">
              <a:extLst>
                <a:ext uri="{FF2B5EF4-FFF2-40B4-BE49-F238E27FC236}">
                  <a16:creationId xmlns:a16="http://schemas.microsoft.com/office/drawing/2014/main" xmlns="" id="{09ECD6EE-2F5F-4F1D-A905-B98FDA644AE5}"/>
                </a:ext>
              </a:extLst>
            </p:cNvPr>
            <p:cNvGrpSpPr/>
            <p:nvPr/>
          </p:nvGrpSpPr>
          <p:grpSpPr>
            <a:xfrm>
              <a:off x="6961036" y="3584113"/>
              <a:ext cx="1132624" cy="199291"/>
              <a:chOff x="2720488" y="1367117"/>
              <a:chExt cx="1855247" cy="502023"/>
            </a:xfrm>
          </p:grpSpPr>
          <p:sp>
            <p:nvSpPr>
              <p:cNvPr id="17" name="Rectangle 16">
                <a:extLst>
                  <a:ext uri="{FF2B5EF4-FFF2-40B4-BE49-F238E27FC236}">
                    <a16:creationId xmlns:a16="http://schemas.microsoft.com/office/drawing/2014/main" xmlns="" id="{4198F562-8A11-43F8-AC25-AD319C5D2C19}"/>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 name="Rectangle 17">
                <a:extLst>
                  <a:ext uri="{FF2B5EF4-FFF2-40B4-BE49-F238E27FC236}">
                    <a16:creationId xmlns:a16="http://schemas.microsoft.com/office/drawing/2014/main" xmlns="" id="{08C94EBB-6DC8-4B6D-8922-115EDBE0DF1D}"/>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 name="Rectangle 18">
                <a:extLst>
                  <a:ext uri="{FF2B5EF4-FFF2-40B4-BE49-F238E27FC236}">
                    <a16:creationId xmlns:a16="http://schemas.microsoft.com/office/drawing/2014/main" xmlns="" id="{D6CAEA28-931E-4852-AF63-AF506F84D2D2}"/>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0" name="Rectangle 19">
                <a:extLst>
                  <a:ext uri="{FF2B5EF4-FFF2-40B4-BE49-F238E27FC236}">
                    <a16:creationId xmlns:a16="http://schemas.microsoft.com/office/drawing/2014/main" xmlns="" id="{3DDC283F-A76F-42D4-BAE8-168CAB0A1409}"/>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1" name="Rectangle 20">
                <a:extLst>
                  <a:ext uri="{FF2B5EF4-FFF2-40B4-BE49-F238E27FC236}">
                    <a16:creationId xmlns:a16="http://schemas.microsoft.com/office/drawing/2014/main" xmlns="" id="{84745632-5FD6-4D15-BDEA-653EFDCF7CC0}"/>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22" name="Straight Connector 21">
                <a:extLst>
                  <a:ext uri="{FF2B5EF4-FFF2-40B4-BE49-F238E27FC236}">
                    <a16:creationId xmlns:a16="http://schemas.microsoft.com/office/drawing/2014/main" xmlns="" id="{FA77EE92-9536-4FA0-9418-6117010656D8}"/>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23" name="Straight Connector 22">
                <a:extLst>
                  <a:ext uri="{FF2B5EF4-FFF2-40B4-BE49-F238E27FC236}">
                    <a16:creationId xmlns:a16="http://schemas.microsoft.com/office/drawing/2014/main" xmlns="" id="{67DBA320-C0E2-4F80-B23B-9755090148DA}"/>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24" name="TextBox 23">
              <a:extLst>
                <a:ext uri="{FF2B5EF4-FFF2-40B4-BE49-F238E27FC236}">
                  <a16:creationId xmlns:a16="http://schemas.microsoft.com/office/drawing/2014/main" xmlns="" id="{679F4901-1515-4085-B6B6-BCE523331866}"/>
                </a:ext>
              </a:extLst>
            </p:cNvPr>
            <p:cNvSpPr txBox="1"/>
            <p:nvPr/>
          </p:nvSpPr>
          <p:spPr>
            <a:xfrm>
              <a:off x="7225823" y="3245995"/>
              <a:ext cx="603050" cy="307777"/>
            </a:xfrm>
            <a:prstGeom prst="rect">
              <a:avLst/>
            </a:prstGeom>
            <a:noFill/>
          </p:spPr>
          <p:txBody>
            <a:bodyPr wrap="none" rtlCol="0">
              <a:spAutoFit/>
            </a:bodyPr>
            <a:lstStyle/>
            <a:p>
              <a:r>
                <a:rPr lang="en-US" sz="1400" b="1" dirty="0"/>
                <a:t>WFQ</a:t>
              </a:r>
            </a:p>
          </p:txBody>
        </p:sp>
        <p:cxnSp>
          <p:nvCxnSpPr>
            <p:cNvPr id="26" name="Straight Connector 25">
              <a:extLst>
                <a:ext uri="{FF2B5EF4-FFF2-40B4-BE49-F238E27FC236}">
                  <a16:creationId xmlns:a16="http://schemas.microsoft.com/office/drawing/2014/main" xmlns="" id="{DC6549C4-710F-4C1C-AFAB-E36494F7CDF0}"/>
                </a:ext>
              </a:extLst>
            </p:cNvPr>
            <p:cNvCxnSpPr>
              <a:cxnSpLocks/>
              <a:stCxn id="5" idx="2"/>
              <a:endCxn id="15" idx="0"/>
            </p:cNvCxnSpPr>
            <p:nvPr/>
          </p:nvCxnSpPr>
          <p:spPr>
            <a:xfrm flipH="1">
              <a:off x="7527348" y="1848136"/>
              <a:ext cx="1550634" cy="13365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A580E650-2295-4F67-837E-3230488D5DC6}"/>
                </a:ext>
              </a:extLst>
            </p:cNvPr>
            <p:cNvCxnSpPr>
              <a:cxnSpLocks/>
              <a:stCxn id="5" idx="2"/>
              <a:endCxn id="31" idx="0"/>
            </p:cNvCxnSpPr>
            <p:nvPr/>
          </p:nvCxnSpPr>
          <p:spPr>
            <a:xfrm>
              <a:off x="9077982" y="1848136"/>
              <a:ext cx="1955919" cy="13604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EEDB76BA-7C6A-4014-B465-D1EDC1CD5E64}"/>
                </a:ext>
              </a:extLst>
            </p:cNvPr>
            <p:cNvSpPr/>
            <p:nvPr/>
          </p:nvSpPr>
          <p:spPr>
            <a:xfrm>
              <a:off x="10258584" y="3208595"/>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32" name="Group 31">
              <a:extLst>
                <a:ext uri="{FF2B5EF4-FFF2-40B4-BE49-F238E27FC236}">
                  <a16:creationId xmlns:a16="http://schemas.microsoft.com/office/drawing/2014/main" xmlns="" id="{FFF616DB-FCB1-47EF-A4CB-2D205CD0B20D}"/>
                </a:ext>
              </a:extLst>
            </p:cNvPr>
            <p:cNvGrpSpPr/>
            <p:nvPr/>
          </p:nvGrpSpPr>
          <p:grpSpPr>
            <a:xfrm>
              <a:off x="10467589" y="3608014"/>
              <a:ext cx="1132624" cy="199291"/>
              <a:chOff x="2720488" y="1367117"/>
              <a:chExt cx="1855247" cy="502023"/>
            </a:xfrm>
          </p:grpSpPr>
          <p:sp>
            <p:nvSpPr>
              <p:cNvPr id="33" name="Rectangle 32">
                <a:extLst>
                  <a:ext uri="{FF2B5EF4-FFF2-40B4-BE49-F238E27FC236}">
                    <a16:creationId xmlns:a16="http://schemas.microsoft.com/office/drawing/2014/main" xmlns="" id="{4F90E52E-9C61-4EC6-BEB9-0D5120F43B19}"/>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4" name="Rectangle 33">
                <a:extLst>
                  <a:ext uri="{FF2B5EF4-FFF2-40B4-BE49-F238E27FC236}">
                    <a16:creationId xmlns:a16="http://schemas.microsoft.com/office/drawing/2014/main" xmlns="" id="{9CC75404-B7DA-43BE-A963-E480A5877792}"/>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5" name="Rectangle 34">
                <a:extLst>
                  <a:ext uri="{FF2B5EF4-FFF2-40B4-BE49-F238E27FC236}">
                    <a16:creationId xmlns:a16="http://schemas.microsoft.com/office/drawing/2014/main" xmlns="" id="{F540167D-49C4-4590-B578-EFC5D496FC77}"/>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6" name="Rectangle 35">
                <a:extLst>
                  <a:ext uri="{FF2B5EF4-FFF2-40B4-BE49-F238E27FC236}">
                    <a16:creationId xmlns:a16="http://schemas.microsoft.com/office/drawing/2014/main" xmlns="" id="{9DCE78F2-AE15-4A1C-BC98-7EBB972966E6}"/>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7" name="Rectangle 36">
                <a:extLst>
                  <a:ext uri="{FF2B5EF4-FFF2-40B4-BE49-F238E27FC236}">
                    <a16:creationId xmlns:a16="http://schemas.microsoft.com/office/drawing/2014/main" xmlns="" id="{730AA3E2-1C66-4F2F-9313-7F8EA8F6C9A6}"/>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38" name="Straight Connector 37">
                <a:extLst>
                  <a:ext uri="{FF2B5EF4-FFF2-40B4-BE49-F238E27FC236}">
                    <a16:creationId xmlns:a16="http://schemas.microsoft.com/office/drawing/2014/main" xmlns="" id="{B8B7EAD2-1774-4724-B46E-62A5E81917C7}"/>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39" name="Straight Connector 38">
                <a:extLst>
                  <a:ext uri="{FF2B5EF4-FFF2-40B4-BE49-F238E27FC236}">
                    <a16:creationId xmlns:a16="http://schemas.microsoft.com/office/drawing/2014/main" xmlns="" id="{98416501-B9E3-4412-8185-4AF70C442E4F}"/>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40" name="TextBox 39">
              <a:extLst>
                <a:ext uri="{FF2B5EF4-FFF2-40B4-BE49-F238E27FC236}">
                  <a16:creationId xmlns:a16="http://schemas.microsoft.com/office/drawing/2014/main" xmlns="" id="{F25AD09B-A64C-4C91-A2B4-1ED6181C846B}"/>
                </a:ext>
              </a:extLst>
            </p:cNvPr>
            <p:cNvSpPr txBox="1"/>
            <p:nvPr/>
          </p:nvSpPr>
          <p:spPr>
            <a:xfrm>
              <a:off x="10728047" y="3236171"/>
              <a:ext cx="603050" cy="307777"/>
            </a:xfrm>
            <a:prstGeom prst="rect">
              <a:avLst/>
            </a:prstGeom>
            <a:noFill/>
          </p:spPr>
          <p:txBody>
            <a:bodyPr wrap="none" rtlCol="0">
              <a:spAutoFit/>
            </a:bodyPr>
            <a:lstStyle/>
            <a:p>
              <a:r>
                <a:rPr lang="en-US" sz="1400" b="1" dirty="0"/>
                <a:t>WFQ</a:t>
              </a:r>
            </a:p>
          </p:txBody>
        </p:sp>
        <p:sp>
          <p:nvSpPr>
            <p:cNvPr id="41" name="Rectangle 40">
              <a:extLst>
                <a:ext uri="{FF2B5EF4-FFF2-40B4-BE49-F238E27FC236}">
                  <a16:creationId xmlns:a16="http://schemas.microsoft.com/office/drawing/2014/main" xmlns="" id="{61C8F677-66E6-40AF-B0BB-E93010339D6A}"/>
                </a:ext>
              </a:extLst>
            </p:cNvPr>
            <p:cNvSpPr/>
            <p:nvPr/>
          </p:nvSpPr>
          <p:spPr>
            <a:xfrm>
              <a:off x="9478938" y="2185909"/>
              <a:ext cx="1550634" cy="798839"/>
            </a:xfrm>
            <a:prstGeom prst="rect">
              <a:avLst/>
            </a:prstGeom>
            <a:solidFill>
              <a:schemeClr val="bg1"/>
            </a:solid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42" name="Group 41">
              <a:extLst>
                <a:ext uri="{FF2B5EF4-FFF2-40B4-BE49-F238E27FC236}">
                  <a16:creationId xmlns:a16="http://schemas.microsoft.com/office/drawing/2014/main" xmlns="" id="{22E669D1-852C-4923-92DA-128BB795C93A}"/>
                </a:ext>
              </a:extLst>
            </p:cNvPr>
            <p:cNvGrpSpPr/>
            <p:nvPr/>
          </p:nvGrpSpPr>
          <p:grpSpPr>
            <a:xfrm>
              <a:off x="9687943" y="2585328"/>
              <a:ext cx="1132624" cy="199291"/>
              <a:chOff x="2720488" y="1367117"/>
              <a:chExt cx="1855247" cy="502023"/>
            </a:xfrm>
          </p:grpSpPr>
          <p:sp>
            <p:nvSpPr>
              <p:cNvPr id="43" name="Rectangle 42">
                <a:extLst>
                  <a:ext uri="{FF2B5EF4-FFF2-40B4-BE49-F238E27FC236}">
                    <a16:creationId xmlns:a16="http://schemas.microsoft.com/office/drawing/2014/main" xmlns="" id="{79D5802D-F604-4148-B143-DE1264B0EDD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4" name="Rectangle 43">
                <a:extLst>
                  <a:ext uri="{FF2B5EF4-FFF2-40B4-BE49-F238E27FC236}">
                    <a16:creationId xmlns:a16="http://schemas.microsoft.com/office/drawing/2014/main" xmlns="" id="{A6258721-E6C0-45CD-87F6-CF8D88D6F206}"/>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5" name="Rectangle 44">
                <a:extLst>
                  <a:ext uri="{FF2B5EF4-FFF2-40B4-BE49-F238E27FC236}">
                    <a16:creationId xmlns:a16="http://schemas.microsoft.com/office/drawing/2014/main" xmlns="" id="{55AB170C-26A5-4ED9-ABF5-914F33CB1168}"/>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6" name="Rectangle 45">
                <a:extLst>
                  <a:ext uri="{FF2B5EF4-FFF2-40B4-BE49-F238E27FC236}">
                    <a16:creationId xmlns:a16="http://schemas.microsoft.com/office/drawing/2014/main" xmlns="" id="{BFD28F9E-E7CA-4923-8C3F-BBD4CE5A13E4}"/>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7" name="Rectangle 46">
                <a:extLst>
                  <a:ext uri="{FF2B5EF4-FFF2-40B4-BE49-F238E27FC236}">
                    <a16:creationId xmlns:a16="http://schemas.microsoft.com/office/drawing/2014/main" xmlns="" id="{AE650B8A-B908-4876-AFB5-9FD30E065AAA}"/>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48" name="Straight Connector 47">
                <a:extLst>
                  <a:ext uri="{FF2B5EF4-FFF2-40B4-BE49-F238E27FC236}">
                    <a16:creationId xmlns:a16="http://schemas.microsoft.com/office/drawing/2014/main" xmlns="" id="{17E0F89E-8FEF-4DF0-8083-2556031EC21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49" name="Straight Connector 48">
                <a:extLst>
                  <a:ext uri="{FF2B5EF4-FFF2-40B4-BE49-F238E27FC236}">
                    <a16:creationId xmlns:a16="http://schemas.microsoft.com/office/drawing/2014/main" xmlns="" id="{1DC0F6C8-1A36-446D-9302-567C49F31981}"/>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0" name="TextBox 49">
              <a:extLst>
                <a:ext uri="{FF2B5EF4-FFF2-40B4-BE49-F238E27FC236}">
                  <a16:creationId xmlns:a16="http://schemas.microsoft.com/office/drawing/2014/main" xmlns="" id="{78AB3E3B-EE29-4400-A9C5-41C220006202}"/>
                </a:ext>
              </a:extLst>
            </p:cNvPr>
            <p:cNvSpPr txBox="1"/>
            <p:nvPr/>
          </p:nvSpPr>
          <p:spPr>
            <a:xfrm>
              <a:off x="9609091" y="2224539"/>
              <a:ext cx="1285929" cy="307777"/>
            </a:xfrm>
            <a:prstGeom prst="rect">
              <a:avLst/>
            </a:prstGeom>
            <a:noFill/>
          </p:spPr>
          <p:txBody>
            <a:bodyPr wrap="none" rtlCol="0">
              <a:spAutoFit/>
            </a:bodyPr>
            <a:lstStyle/>
            <a:p>
              <a:r>
                <a:rPr lang="en-US" sz="1400" b="1" dirty="0"/>
                <a:t>token bucket</a:t>
              </a:r>
            </a:p>
          </p:txBody>
        </p:sp>
      </p:grpSp>
      <p:cxnSp>
        <p:nvCxnSpPr>
          <p:cNvPr id="55" name="Straight Arrow Connector 54">
            <a:extLst>
              <a:ext uri="{FF2B5EF4-FFF2-40B4-BE49-F238E27FC236}">
                <a16:creationId xmlns:a16="http://schemas.microsoft.com/office/drawing/2014/main" xmlns="" id="{B2EB314B-B386-4EBC-B8D2-8B65673B6164}"/>
              </a:ext>
            </a:extLst>
          </p:cNvPr>
          <p:cNvCxnSpPr>
            <a:cxnSpLocks/>
          </p:cNvCxnSpPr>
          <p:nvPr/>
        </p:nvCxnSpPr>
        <p:spPr>
          <a:xfrm flipV="1">
            <a:off x="5051834" y="3783404"/>
            <a:ext cx="1575303" cy="8429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29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24A1F-F182-4198-989E-C5C220AF5890}"/>
              </a:ext>
            </a:extLst>
          </p:cNvPr>
          <p:cNvSpPr>
            <a:spLocks noGrp="1"/>
          </p:cNvSpPr>
          <p:nvPr>
            <p:ph type="title"/>
          </p:nvPr>
        </p:nvSpPr>
        <p:spPr/>
        <p:txBody>
          <a:bodyPr/>
          <a:lstStyle/>
          <a:p>
            <a:r>
              <a:rPr lang="en-US" dirty="0"/>
              <a:t>Example – Strict Priority</a:t>
            </a:r>
          </a:p>
        </p:txBody>
      </p:sp>
      <p:sp>
        <p:nvSpPr>
          <p:cNvPr id="3" name="Content Placeholder 2">
            <a:extLst>
              <a:ext uri="{FF2B5EF4-FFF2-40B4-BE49-F238E27FC236}">
                <a16:creationId xmlns:a16="http://schemas.microsoft.com/office/drawing/2014/main" xmlns="" id="{13CE404D-C37F-4043-9A6F-545C83DE922B}"/>
              </a:ext>
            </a:extLst>
          </p:cNvPr>
          <p:cNvSpPr>
            <a:spLocks noGrp="1"/>
          </p:cNvSpPr>
          <p:nvPr>
            <p:ph idx="1"/>
          </p:nvPr>
        </p:nvSpPr>
        <p:spPr>
          <a:xfrm>
            <a:off x="378817" y="1444497"/>
            <a:ext cx="6692659" cy="4759404"/>
          </a:xfrm>
        </p:spPr>
        <p:txBody>
          <a:bodyPr/>
          <a:lstStyle/>
          <a:p>
            <a:pPr marL="0" indent="0">
              <a:spcBef>
                <a:spcPts val="300"/>
              </a:spcBef>
              <a:buNone/>
            </a:pP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 root node */</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node</a:t>
            </a:r>
            <a:r>
              <a:rPr lang="en-US" sz="1400" dirty="0">
                <a:solidFill>
                  <a:srgbClr val="000000"/>
                </a:solidFill>
                <a:latin typeface="Courier New" panose="02070309020205020404" pitchFamily="49" charset="0"/>
              </a:rPr>
              <a:t> strict {</a:t>
            </a:r>
          </a:p>
          <a:p>
            <a:pPr marL="0" indent="0">
              <a:spcBef>
                <a:spcPts val="300"/>
              </a:spcBef>
              <a:buNone/>
            </a:pPr>
            <a:r>
              <a:rPr lang="en-US" sz="1400" b="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type</a:t>
            </a:r>
            <a:r>
              <a:rPr lang="en-US" sz="1400" dirty="0">
                <a:solidFill>
                  <a:srgbClr val="000000"/>
                </a:solidFill>
                <a:latin typeface="Courier New" panose="02070309020205020404" pitchFamily="49" charset="0"/>
              </a:rPr>
              <a:t> = scheduling;</a:t>
            </a:r>
            <a:endParaRPr lang="en-US" sz="1400" dirty="0"/>
          </a:p>
          <a:p>
            <a:pPr marL="0" indent="0">
              <a:spcBef>
                <a:spcPts val="300"/>
              </a:spcBef>
              <a:buNone/>
            </a:pP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 PIFO extern instantiation format:</a:t>
            </a:r>
            <a:endParaRPr lang="en-US" sz="1400" b="0" dirty="0"/>
          </a:p>
          <a:p>
            <a:pPr marL="0" indent="0">
              <a:spcBef>
                <a:spcPts val="300"/>
              </a:spcBef>
              <a:buNone/>
            </a:pPr>
            <a:r>
              <a:rPr lang="en-US" sz="1400" dirty="0">
                <a:solidFill>
                  <a:srgbClr val="0000FF"/>
                </a:solidFill>
                <a:latin typeface="Courier New" panose="02070309020205020404" pitchFamily="49" charset="0"/>
              </a:rPr>
              <a:t>       // </a:t>
            </a:r>
            <a:r>
              <a:rPr lang="en-US" sz="1400" dirty="0" err="1">
                <a:solidFill>
                  <a:srgbClr val="0000FF"/>
                </a:solidFill>
                <a:latin typeface="Courier New" panose="02070309020205020404" pitchFamily="49" charset="0"/>
              </a:rPr>
              <a:t>pifo</a:t>
            </a:r>
            <a:r>
              <a:rPr lang="en-US" sz="1400" dirty="0">
                <a:solidFill>
                  <a:srgbClr val="0000FF"/>
                </a:solidFill>
                <a:latin typeface="Courier New" panose="02070309020205020404" pitchFamily="49" charset="0"/>
              </a:rPr>
              <a:t>&lt;</a:t>
            </a:r>
            <a:r>
              <a:rPr lang="en-US" sz="1400" dirty="0" err="1">
                <a:solidFill>
                  <a:srgbClr val="0000FF"/>
                </a:solidFill>
                <a:latin typeface="Courier New" panose="02070309020205020404" pitchFamily="49" charset="0"/>
              </a:rPr>
              <a:t>rank_type</a:t>
            </a:r>
            <a:r>
              <a:rPr lang="en-US" sz="1400" dirty="0">
                <a:solidFill>
                  <a:srgbClr val="0000FF"/>
                </a:solidFill>
                <a:latin typeface="Courier New" panose="02070309020205020404" pitchFamily="49" charset="0"/>
              </a:rPr>
              <a:t>&gt;(</a:t>
            </a:r>
            <a:r>
              <a:rPr lang="en-US" sz="1400" dirty="0" err="1">
                <a:solidFill>
                  <a:srgbClr val="0000FF"/>
                </a:solidFill>
                <a:latin typeface="Courier New" panose="02070309020205020404" pitchFamily="49" charset="0"/>
              </a:rPr>
              <a:t>size_in_pkts</a:t>
            </a:r>
            <a:r>
              <a:rPr lang="en-US" sz="1400" dirty="0">
                <a:solidFill>
                  <a:srgbClr val="0000FF"/>
                </a:solidFill>
                <a:latin typeface="Courier New" panose="02070309020205020404" pitchFamily="49" charset="0"/>
              </a:rPr>
              <a:t>) </a:t>
            </a:r>
            <a:r>
              <a:rPr lang="en-US" sz="1400" dirty="0" err="1">
                <a:solidFill>
                  <a:srgbClr val="0000FF"/>
                </a:solidFill>
                <a:latin typeface="Courier New" panose="02070309020205020404" pitchFamily="49" charset="0"/>
              </a:rPr>
              <a:t>instance_name</a:t>
            </a:r>
            <a:r>
              <a:rPr lang="en-US" sz="1400" dirty="0">
                <a:solidFill>
                  <a:srgbClr val="0000FF"/>
                </a:solidFill>
                <a:latin typeface="Courier New" panose="02070309020205020404" pitchFamily="49" charset="0"/>
              </a:rPr>
              <a:t>;</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pifo</a:t>
            </a:r>
            <a:r>
              <a:rPr lang="en-US" sz="1400" dirty="0">
                <a:solidFill>
                  <a:srgbClr val="000000"/>
                </a:solidFill>
                <a:latin typeface="Courier New" panose="02070309020205020404" pitchFamily="49" charset="0"/>
              </a:rPr>
              <a:t>&lt;</a:t>
            </a:r>
            <a:r>
              <a:rPr lang="en-US" sz="1400" dirty="0" err="1">
                <a:solidFill>
                  <a:srgbClr val="38761D"/>
                </a:solidFill>
                <a:latin typeface="Courier New" panose="02070309020205020404" pitchFamily="49" charset="0"/>
              </a:rPr>
              <a:t>rank_t</a:t>
            </a:r>
            <a:r>
              <a:rPr lang="en-US" sz="1400" dirty="0">
                <a:solidFill>
                  <a:srgbClr val="000000"/>
                </a:solidFill>
                <a:latin typeface="Courier New" panose="02070309020205020404" pitchFamily="49" charset="0"/>
              </a:rPr>
              <a:t>&gt;(</a:t>
            </a:r>
            <a:r>
              <a:rPr lang="en-US" sz="1400" dirty="0">
                <a:solidFill>
                  <a:srgbClr val="CC0000"/>
                </a:solidFill>
                <a:latin typeface="Courier New" panose="02070309020205020404" pitchFamily="49" charset="0"/>
              </a:rPr>
              <a:t>2048</a:t>
            </a:r>
            <a:r>
              <a:rPr lang="en-US" sz="1400" dirty="0">
                <a:solidFill>
                  <a:srgbClr val="000000"/>
                </a:solidFill>
                <a:latin typeface="Courier New" panose="02070309020205020404" pitchFamily="49" charset="0"/>
              </a:rPr>
              <a:t>) p;</a:t>
            </a:r>
          </a:p>
          <a:p>
            <a:pPr marL="0" indent="0">
              <a:spcBef>
                <a:spcPts val="300"/>
              </a:spcBef>
              <a:buNone/>
            </a:pPr>
            <a:endParaRPr lang="en-US" sz="1400" dirty="0">
              <a:solidFill>
                <a:srgbClr val="000000"/>
              </a:solidFill>
              <a:latin typeface="Courier New" panose="02070309020205020404" pitchFamily="49" charset="0"/>
            </a:endParaRPr>
          </a:p>
          <a:p>
            <a:pPr marL="0" indent="0">
              <a:spcBef>
                <a:spcPts val="300"/>
              </a:spcBef>
              <a:buNone/>
            </a:pP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enqueue</a:t>
            </a:r>
            <a:r>
              <a:rPr lang="en-US" sz="1400" dirty="0">
                <a:solidFill>
                  <a:srgbClr val="000000"/>
                </a:solidFill>
                <a:latin typeface="Courier New" panose="02070309020205020404" pitchFamily="49" charset="0"/>
              </a:rPr>
              <a:t> = {</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err="1">
                <a:solidFill>
                  <a:srgbClr val="38761D"/>
                </a:solidFill>
                <a:latin typeface="Courier New" panose="02070309020205020404" pitchFamily="49" charset="0"/>
              </a:rPr>
              <a:t>rank_t</a:t>
            </a:r>
            <a:r>
              <a:rPr lang="en-US" sz="1400" dirty="0">
                <a:solidFill>
                  <a:srgbClr val="000000"/>
                </a:solidFill>
                <a:latin typeface="Courier New" panose="02070309020205020404" pitchFamily="49" charset="0"/>
              </a:rPr>
              <a:t> rank;</a:t>
            </a:r>
            <a:endParaRPr lang="en-US" sz="1400" b="0" dirty="0"/>
          </a:p>
          <a:p>
            <a:pPr marL="0" indent="0">
              <a:spcBef>
                <a:spcPts val="300"/>
              </a:spcBef>
              <a:buNone/>
            </a:pPr>
            <a:r>
              <a:rPr lang="en-US" sz="1400" dirty="0">
                <a:solidFill>
                  <a:srgbClr val="000000"/>
                </a:solidFill>
                <a:latin typeface="Courier New" panose="02070309020205020404" pitchFamily="49" charset="0"/>
              </a:rPr>
              <a:t>           rank = </a:t>
            </a:r>
            <a:r>
              <a:rPr lang="en-US" sz="1400" dirty="0" err="1">
                <a:solidFill>
                  <a:srgbClr val="000000"/>
                </a:solidFill>
                <a:latin typeface="Courier New" panose="02070309020205020404" pitchFamily="49" charset="0"/>
              </a:rPr>
              <a:t>sched_meta.diffserv</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 maybe use a table?</a:t>
            </a:r>
          </a:p>
          <a:p>
            <a:pPr marL="0" indent="0">
              <a:spcBef>
                <a:spcPts val="300"/>
              </a:spcBef>
              <a:buNone/>
            </a:pPr>
            <a:r>
              <a:rPr lang="en-US" sz="1400" dirty="0">
                <a:solidFill>
                  <a:srgbClr val="000000"/>
                </a:solidFill>
                <a:latin typeface="Courier New" panose="02070309020205020404" pitchFamily="49" charset="0"/>
              </a:rPr>
              <a:t>           </a:t>
            </a:r>
            <a:r>
              <a:rPr lang="en-US" sz="1400" dirty="0" err="1">
                <a:latin typeface="Courier New" panose="02070309020205020404" pitchFamily="49" charset="0"/>
              </a:rPr>
              <a:t>p.enq</a:t>
            </a:r>
            <a:r>
              <a:rPr lang="en-US" sz="1400" dirty="0">
                <a:latin typeface="Courier New" panose="02070309020205020404" pitchFamily="49" charset="0"/>
              </a:rPr>
              <a:t>(rank);</a:t>
            </a:r>
            <a:endParaRPr lang="en-US" sz="1400" b="0" dirty="0"/>
          </a:p>
          <a:p>
            <a:pPr marL="0" indent="0">
              <a:spcBef>
                <a:spcPts val="300"/>
              </a:spcBef>
              <a:buNone/>
            </a:pPr>
            <a:r>
              <a:rPr lang="en-US" sz="1400" dirty="0">
                <a:solidFill>
                  <a:srgbClr val="000000"/>
                </a:solidFill>
                <a:latin typeface="Courier New" panose="02070309020205020404" pitchFamily="49" charset="0"/>
              </a:rPr>
              <a:t>       }</a:t>
            </a:r>
          </a:p>
          <a:p>
            <a:pPr marL="0" indent="0">
              <a:spcBef>
                <a:spcPts val="300"/>
              </a:spcBef>
              <a:buNone/>
            </a:pP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dequeue</a:t>
            </a:r>
            <a:r>
              <a:rPr lang="en-US" sz="1400" dirty="0">
                <a:solidFill>
                  <a:srgbClr val="000000"/>
                </a:solidFill>
                <a:latin typeface="Courier New" panose="02070309020205020404" pitchFamily="49" charset="0"/>
              </a:rPr>
              <a:t> = {</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err="1">
                <a:solidFill>
                  <a:srgbClr val="38761D"/>
                </a:solidFill>
                <a:latin typeface="Courier New" panose="02070309020205020404" pitchFamily="49" charset="0"/>
              </a:rPr>
              <a:t>rank_t</a:t>
            </a:r>
            <a:r>
              <a:rPr lang="en-US" sz="1400" dirty="0">
                <a:solidFill>
                  <a:srgbClr val="000000"/>
                </a:solidFill>
                <a:latin typeface="Courier New" panose="02070309020205020404" pitchFamily="49" charset="0"/>
              </a:rPr>
              <a:t> rank;</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err="1">
                <a:latin typeface="Courier New" panose="02070309020205020404" pitchFamily="49" charset="0"/>
              </a:rPr>
              <a:t>p.deq</a:t>
            </a:r>
            <a:r>
              <a:rPr lang="en-US" sz="1400" dirty="0">
                <a:latin typeface="Courier New" panose="02070309020205020404" pitchFamily="49" charset="0"/>
              </a:rPr>
              <a:t>(rank);</a:t>
            </a:r>
            <a:endParaRPr lang="en-US" sz="1400" b="0" dirty="0"/>
          </a:p>
          <a:p>
            <a:pPr marL="0" indent="0">
              <a:spcBef>
                <a:spcPts val="300"/>
              </a:spcBef>
              <a:buNone/>
            </a:pPr>
            <a:r>
              <a:rPr lang="en-US" sz="1400" dirty="0">
                <a:solidFill>
                  <a:srgbClr val="000000"/>
                </a:solidFill>
                <a:latin typeface="Courier New" panose="02070309020205020404" pitchFamily="49" charset="0"/>
              </a:rPr>
              <a:t>       }</a:t>
            </a:r>
            <a:endParaRPr lang="en-US" sz="1400" b="0" dirty="0"/>
          </a:p>
          <a:p>
            <a:pPr marL="0" indent="0">
              <a:spcBef>
                <a:spcPts val="300"/>
              </a:spcBef>
              <a:buNone/>
            </a:pPr>
            <a:r>
              <a:rPr lang="en-US" sz="1400" dirty="0">
                <a:solidFill>
                  <a:srgbClr val="000000"/>
                </a:solidFill>
                <a:latin typeface="Courier New" panose="02070309020205020404" pitchFamily="49" charset="0"/>
              </a:rPr>
              <a:t>   }</a:t>
            </a:r>
            <a:endParaRPr lang="en-US" sz="1400" b="0" dirty="0"/>
          </a:p>
        </p:txBody>
      </p:sp>
      <p:sp>
        <p:nvSpPr>
          <p:cNvPr id="4" name="Slide Number Placeholder 3">
            <a:extLst>
              <a:ext uri="{FF2B5EF4-FFF2-40B4-BE49-F238E27FC236}">
                <a16:creationId xmlns:a16="http://schemas.microsoft.com/office/drawing/2014/main" xmlns="" id="{654EA743-51B9-40BD-A5C4-C5F8AC359F4D}"/>
              </a:ext>
            </a:extLst>
          </p:cNvPr>
          <p:cNvSpPr>
            <a:spLocks noGrp="1"/>
          </p:cNvSpPr>
          <p:nvPr>
            <p:ph type="sldNum" sz="quarter" idx="10"/>
          </p:nvPr>
        </p:nvSpPr>
        <p:spPr/>
        <p:txBody>
          <a:bodyPr/>
          <a:lstStyle/>
          <a:p>
            <a:r>
              <a:rPr lang="en-US"/>
              <a:t>&gt;&gt; </a:t>
            </a:r>
            <a:fld id="{626C978B-826E-438C-909A-E9C381D3FF04}" type="slidenum">
              <a:rPr lang="en-US" smtClean="0"/>
              <a:pPr/>
              <a:t>29</a:t>
            </a:fld>
            <a:endParaRPr lang="en-US" dirty="0"/>
          </a:p>
        </p:txBody>
      </p:sp>
      <p:sp>
        <p:nvSpPr>
          <p:cNvPr id="5" name="Rectangle 4">
            <a:extLst>
              <a:ext uri="{FF2B5EF4-FFF2-40B4-BE49-F238E27FC236}">
                <a16:creationId xmlns:a16="http://schemas.microsoft.com/office/drawing/2014/main" xmlns="" id="{EEA2B1F1-5A92-4B70-81DC-A4290A8ADEF0}"/>
              </a:ext>
            </a:extLst>
          </p:cNvPr>
          <p:cNvSpPr/>
          <p:nvPr/>
        </p:nvSpPr>
        <p:spPr>
          <a:xfrm>
            <a:off x="8509947" y="1778337"/>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 name="Group 5">
            <a:extLst>
              <a:ext uri="{FF2B5EF4-FFF2-40B4-BE49-F238E27FC236}">
                <a16:creationId xmlns:a16="http://schemas.microsoft.com/office/drawing/2014/main" xmlns="" id="{14EA6777-5F63-432F-95B2-48B4666587E9}"/>
              </a:ext>
            </a:extLst>
          </p:cNvPr>
          <p:cNvGrpSpPr/>
          <p:nvPr/>
        </p:nvGrpSpPr>
        <p:grpSpPr>
          <a:xfrm>
            <a:off x="8718952" y="2177756"/>
            <a:ext cx="1132624" cy="199291"/>
            <a:chOff x="2720488" y="1367117"/>
            <a:chExt cx="1855247" cy="502023"/>
          </a:xfrm>
        </p:grpSpPr>
        <p:sp>
          <p:nvSpPr>
            <p:cNvPr id="7" name="Rectangle 6">
              <a:extLst>
                <a:ext uri="{FF2B5EF4-FFF2-40B4-BE49-F238E27FC236}">
                  <a16:creationId xmlns:a16="http://schemas.microsoft.com/office/drawing/2014/main" xmlns="" id="{595C0918-E687-44EC-8B0D-5447946F087F}"/>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7CC123D2-C055-4BEF-9EA8-308E73573494}"/>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9A8298CD-C252-4E2B-8FA4-E088B06E5FA3}"/>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30BC0A52-1BD0-4F22-849C-09B7BFDA5F7D}"/>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Rectangle 10">
              <a:extLst>
                <a:ext uri="{FF2B5EF4-FFF2-40B4-BE49-F238E27FC236}">
                  <a16:creationId xmlns:a16="http://schemas.microsoft.com/office/drawing/2014/main" xmlns="" id="{C9A635B0-6DC4-48E7-AD3D-6C780EC47B8E}"/>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 name="Straight Connector 11">
              <a:extLst>
                <a:ext uri="{FF2B5EF4-FFF2-40B4-BE49-F238E27FC236}">
                  <a16:creationId xmlns:a16="http://schemas.microsoft.com/office/drawing/2014/main" xmlns="" id="{993ECE9F-63FE-499A-97D3-99D1ED1E176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3" name="Straight Connector 12">
              <a:extLst>
                <a:ext uri="{FF2B5EF4-FFF2-40B4-BE49-F238E27FC236}">
                  <a16:creationId xmlns:a16="http://schemas.microsoft.com/office/drawing/2014/main" xmlns="" id="{B6E8ED50-3FBA-4B93-8027-15AAFE1F05A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4" name="TextBox 13">
            <a:extLst>
              <a:ext uri="{FF2B5EF4-FFF2-40B4-BE49-F238E27FC236}">
                <a16:creationId xmlns:a16="http://schemas.microsoft.com/office/drawing/2014/main" xmlns="" id="{6A7560BE-48BE-4CDB-A026-83D763237006}"/>
              </a:ext>
            </a:extLst>
          </p:cNvPr>
          <p:cNvSpPr txBox="1"/>
          <p:nvPr/>
        </p:nvSpPr>
        <p:spPr>
          <a:xfrm>
            <a:off x="8984501" y="1770334"/>
            <a:ext cx="643125" cy="307777"/>
          </a:xfrm>
          <a:prstGeom prst="rect">
            <a:avLst/>
          </a:prstGeom>
          <a:noFill/>
        </p:spPr>
        <p:txBody>
          <a:bodyPr wrap="none" rtlCol="0">
            <a:spAutoFit/>
          </a:bodyPr>
          <a:lstStyle/>
          <a:p>
            <a:r>
              <a:rPr lang="en-US" sz="1400" b="1" dirty="0"/>
              <a:t>Strict</a:t>
            </a:r>
          </a:p>
        </p:txBody>
      </p:sp>
      <p:sp>
        <p:nvSpPr>
          <p:cNvPr id="43" name="Oval 42">
            <a:extLst>
              <a:ext uri="{FF2B5EF4-FFF2-40B4-BE49-F238E27FC236}">
                <a16:creationId xmlns:a16="http://schemas.microsoft.com/office/drawing/2014/main" xmlns="" id="{C0DFFF47-9495-4BD9-BC46-E62576392AAE}"/>
              </a:ext>
            </a:extLst>
          </p:cNvPr>
          <p:cNvSpPr/>
          <p:nvPr/>
        </p:nvSpPr>
        <p:spPr>
          <a:xfrm>
            <a:off x="7469709" y="3017549"/>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a:t>
            </a:r>
          </a:p>
        </p:txBody>
      </p:sp>
      <p:sp>
        <p:nvSpPr>
          <p:cNvPr id="44" name="Oval 43">
            <a:extLst>
              <a:ext uri="{FF2B5EF4-FFF2-40B4-BE49-F238E27FC236}">
                <a16:creationId xmlns:a16="http://schemas.microsoft.com/office/drawing/2014/main" xmlns="" id="{6E1D2FE3-A9CF-4347-8A1C-086F4E81B269}"/>
              </a:ext>
            </a:extLst>
          </p:cNvPr>
          <p:cNvSpPr/>
          <p:nvPr/>
        </p:nvSpPr>
        <p:spPr>
          <a:xfrm>
            <a:off x="10184252" y="3045200"/>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B</a:t>
            </a:r>
          </a:p>
        </p:txBody>
      </p:sp>
      <p:cxnSp>
        <p:nvCxnSpPr>
          <p:cNvPr id="45" name="Straight Connector 44">
            <a:extLst>
              <a:ext uri="{FF2B5EF4-FFF2-40B4-BE49-F238E27FC236}">
                <a16:creationId xmlns:a16="http://schemas.microsoft.com/office/drawing/2014/main" xmlns="" id="{014709D1-4DEB-43B6-A22D-B8E707629B30}"/>
              </a:ext>
            </a:extLst>
          </p:cNvPr>
          <p:cNvCxnSpPr>
            <a:cxnSpLocks/>
            <a:stCxn id="5" idx="2"/>
            <a:endCxn id="43" idx="0"/>
          </p:cNvCxnSpPr>
          <p:nvPr/>
        </p:nvCxnSpPr>
        <p:spPr>
          <a:xfrm flipH="1">
            <a:off x="7918870" y="2577176"/>
            <a:ext cx="1366394" cy="440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4329F2B9-D76D-4503-8199-77F3F67CD2E8}"/>
              </a:ext>
            </a:extLst>
          </p:cNvPr>
          <p:cNvCxnSpPr>
            <a:cxnSpLocks/>
            <a:stCxn id="5" idx="2"/>
            <a:endCxn id="44" idx="0"/>
          </p:cNvCxnSpPr>
          <p:nvPr/>
        </p:nvCxnSpPr>
        <p:spPr>
          <a:xfrm>
            <a:off x="9285264" y="2577176"/>
            <a:ext cx="1348149" cy="468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3B93E6C7-182D-4D53-AFE9-D216C43B5C44}"/>
              </a:ext>
            </a:extLst>
          </p:cNvPr>
          <p:cNvSpPr txBox="1"/>
          <p:nvPr/>
        </p:nvSpPr>
        <p:spPr>
          <a:xfrm>
            <a:off x="10072040" y="2570445"/>
            <a:ext cx="561372" cy="307777"/>
          </a:xfrm>
          <a:prstGeom prst="rect">
            <a:avLst/>
          </a:prstGeom>
          <a:noFill/>
        </p:spPr>
        <p:txBody>
          <a:bodyPr wrap="none" rtlCol="0">
            <a:spAutoFit/>
          </a:bodyPr>
          <a:lstStyle/>
          <a:p>
            <a:r>
              <a:rPr lang="en-US" sz="1400" b="1" dirty="0"/>
              <a:t>high</a:t>
            </a:r>
          </a:p>
        </p:txBody>
      </p:sp>
      <p:sp>
        <p:nvSpPr>
          <p:cNvPr id="50" name="TextBox 49">
            <a:extLst>
              <a:ext uri="{FF2B5EF4-FFF2-40B4-BE49-F238E27FC236}">
                <a16:creationId xmlns:a16="http://schemas.microsoft.com/office/drawing/2014/main" xmlns="" id="{A9729B91-5F95-4F9E-9A57-8B76EFB7B673}"/>
              </a:ext>
            </a:extLst>
          </p:cNvPr>
          <p:cNvSpPr txBox="1"/>
          <p:nvPr/>
        </p:nvSpPr>
        <p:spPr>
          <a:xfrm>
            <a:off x="7918870" y="2570445"/>
            <a:ext cx="482824" cy="307777"/>
          </a:xfrm>
          <a:prstGeom prst="rect">
            <a:avLst/>
          </a:prstGeom>
          <a:noFill/>
        </p:spPr>
        <p:txBody>
          <a:bodyPr wrap="none" rtlCol="0">
            <a:spAutoFit/>
          </a:bodyPr>
          <a:lstStyle/>
          <a:p>
            <a:r>
              <a:rPr lang="en-US" sz="1400" b="1" dirty="0"/>
              <a:t>low</a:t>
            </a:r>
          </a:p>
        </p:txBody>
      </p:sp>
    </p:spTree>
    <p:extLst>
      <p:ext uri="{BB962C8B-B14F-4D97-AF65-F5344CB8AC3E}">
        <p14:creationId xmlns:p14="http://schemas.microsoft.com/office/powerpoint/2010/main" val="3504382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0433D-1AE2-4F4F-A9C7-A4BB76FDA2D2}"/>
              </a:ext>
            </a:extLst>
          </p:cNvPr>
          <p:cNvSpPr>
            <a:spLocks noGrp="1"/>
          </p:cNvSpPr>
          <p:nvPr>
            <p:ph type="title"/>
          </p:nvPr>
        </p:nvSpPr>
        <p:spPr/>
        <p:txBody>
          <a:bodyPr/>
          <a:lstStyle/>
          <a:p>
            <a:r>
              <a:rPr lang="en-US" dirty="0"/>
              <a:t>What is Traffic Management?</a:t>
            </a:r>
          </a:p>
        </p:txBody>
      </p:sp>
      <p:sp>
        <p:nvSpPr>
          <p:cNvPr id="3" name="Content Placeholder 2">
            <a:extLst>
              <a:ext uri="{FF2B5EF4-FFF2-40B4-BE49-F238E27FC236}">
                <a16:creationId xmlns:a16="http://schemas.microsoft.com/office/drawing/2014/main" xmlns="" id="{5257344F-6762-46EC-A9DF-A7096F3BFBC0}"/>
              </a:ext>
            </a:extLst>
          </p:cNvPr>
          <p:cNvSpPr>
            <a:spLocks noGrp="1"/>
          </p:cNvSpPr>
          <p:nvPr>
            <p:ph idx="1"/>
          </p:nvPr>
        </p:nvSpPr>
        <p:spPr/>
        <p:txBody>
          <a:bodyPr/>
          <a:lstStyle/>
          <a:p>
            <a:r>
              <a:rPr lang="en-US" dirty="0"/>
              <a:t>Packet Scheduling – in what order?</a:t>
            </a:r>
          </a:p>
          <a:p>
            <a:r>
              <a:rPr lang="en-US" dirty="0"/>
              <a:t>Traffic Shaping – at what rate/pacing?</a:t>
            </a:r>
          </a:p>
          <a:p>
            <a:r>
              <a:rPr lang="en-US" dirty="0"/>
              <a:t>Policing – is packet compliant?</a:t>
            </a:r>
          </a:p>
          <a:p>
            <a:r>
              <a:rPr lang="en-US" dirty="0"/>
              <a:t>Drop Policy – how to avoid / deal with congestion?</a:t>
            </a:r>
          </a:p>
          <a:p>
            <a:r>
              <a:rPr lang="en-US" dirty="0"/>
              <a:t>Packet Buffering – how to store packets?</a:t>
            </a:r>
          </a:p>
          <a:p>
            <a:r>
              <a:rPr lang="en-US" dirty="0"/>
              <a:t>Packet Replication – how to replicate packets?</a:t>
            </a:r>
          </a:p>
          <a:p>
            <a:endParaRPr lang="en-US" dirty="0"/>
          </a:p>
          <a:p>
            <a:r>
              <a:rPr lang="en-US" i="1" dirty="0"/>
              <a:t>Classification – </a:t>
            </a:r>
            <a:r>
              <a:rPr lang="en-US" dirty="0"/>
              <a:t>how to map packets into queues?</a:t>
            </a:r>
          </a:p>
        </p:txBody>
      </p:sp>
      <p:sp>
        <p:nvSpPr>
          <p:cNvPr id="4" name="Slide Number Placeholder 3">
            <a:extLst>
              <a:ext uri="{FF2B5EF4-FFF2-40B4-BE49-F238E27FC236}">
                <a16:creationId xmlns:a16="http://schemas.microsoft.com/office/drawing/2014/main" xmlns="" id="{C1DDDCE1-9DA2-426F-95BA-3526DDAE311C}"/>
              </a:ext>
            </a:extLst>
          </p:cNvPr>
          <p:cNvSpPr>
            <a:spLocks noGrp="1"/>
          </p:cNvSpPr>
          <p:nvPr>
            <p:ph type="sldNum" sz="quarter" idx="10"/>
          </p:nvPr>
        </p:nvSpPr>
        <p:spPr/>
        <p:txBody>
          <a:bodyPr/>
          <a:lstStyle/>
          <a:p>
            <a:r>
              <a:rPr lang="en-US"/>
              <a:t>&gt;&gt; </a:t>
            </a:r>
            <a:fld id="{626C978B-826E-438C-909A-E9C381D3FF04}" type="slidenum">
              <a:rPr lang="en-US" smtClean="0"/>
              <a:pPr/>
              <a:t>3</a:t>
            </a:fld>
            <a:endParaRPr lang="en-US" dirty="0"/>
          </a:p>
        </p:txBody>
      </p:sp>
    </p:spTree>
    <p:extLst>
      <p:ext uri="{BB962C8B-B14F-4D97-AF65-F5344CB8AC3E}">
        <p14:creationId xmlns:p14="http://schemas.microsoft.com/office/powerpoint/2010/main" val="354055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1"/>
                                      </p:to>
                                    </p:animClr>
                                  </p:childTnLst>
                                </p:cTn>
                              </p:par>
                              <p:par>
                                <p:cTn id="7" presetID="3" presetClass="emph" presetSubtype="2" fill="hold" nodeType="withEffect">
                                  <p:stCondLst>
                                    <p:cond delay="0"/>
                                  </p:stCondLst>
                                  <p:childTnLst>
                                    <p:animClr clrSpc="rgb" dir="cw">
                                      <p:cBhvr override="childStyle">
                                        <p:cTn id="8" dur="2000" fill="hold"/>
                                        <p:tgtEl>
                                          <p:spTgt spid="3">
                                            <p:txEl>
                                              <p:pRg st="1" end="1"/>
                                            </p:txEl>
                                          </p:spTgt>
                                        </p:tgtEl>
                                        <p:attrNameLst>
                                          <p:attrName>style.color</p:attrName>
                                        </p:attrNameLst>
                                      </p:cBhvr>
                                      <p:to>
                                        <a:schemeClr val="accent1"/>
                                      </p:to>
                                    </p:animClr>
                                  </p:childTnLst>
                                </p:cTn>
                              </p:par>
                              <p:par>
                                <p:cTn id="9" presetID="3" presetClass="emph" presetSubtype="2" fill="hold" nodeType="withEffect">
                                  <p:stCondLst>
                                    <p:cond delay="0"/>
                                  </p:stCondLst>
                                  <p:childTnLst>
                                    <p:animClr clrSpc="rgb" dir="cw">
                                      <p:cBhvr override="childStyle">
                                        <p:cTn id="10" dur="2000" fill="hold"/>
                                        <p:tgtEl>
                                          <p:spTgt spid="3">
                                            <p:txEl>
                                              <p:pRg st="2" end="2"/>
                                            </p:txEl>
                                          </p:spTgt>
                                        </p:tgtEl>
                                        <p:attrNameLst>
                                          <p:attrName>style.color</p:attrName>
                                        </p:attrNameLst>
                                      </p:cBhvr>
                                      <p:to>
                                        <a:schemeClr val="accent1"/>
                                      </p:to>
                                    </p:animClr>
                                  </p:childTnLst>
                                </p:cTn>
                              </p:par>
                              <p:par>
                                <p:cTn id="11" presetID="3" presetClass="emph" presetSubtype="2" fill="hold" nodeType="withEffect">
                                  <p:stCondLst>
                                    <p:cond delay="0"/>
                                  </p:stCondLst>
                                  <p:childTnLst>
                                    <p:animClr clrSpc="rgb" dir="cw">
                                      <p:cBhvr override="childStyle">
                                        <p:cTn id="12" dur="2000" fill="hold"/>
                                        <p:tgtEl>
                                          <p:spTgt spid="3">
                                            <p:txEl>
                                              <p:pRg st="3" end="3"/>
                                            </p:txEl>
                                          </p:spTgt>
                                        </p:tgtEl>
                                        <p:attrNameLst>
                                          <p:attrName>style.color</p:attrName>
                                        </p:attrNameLst>
                                      </p:cBhvr>
                                      <p:to>
                                        <a:schemeClr val="accent1"/>
                                      </p:to>
                                    </p:animClr>
                                  </p:childTnLst>
                                </p:cTn>
                              </p:par>
                              <p:par>
                                <p:cTn id="13" presetID="3" presetClass="emph" presetSubtype="2" fill="hold" nodeType="withEffect">
                                  <p:stCondLst>
                                    <p:cond delay="0"/>
                                  </p:stCondLst>
                                  <p:childTnLst>
                                    <p:animClr clrSpc="rgb" dir="cw">
                                      <p:cBhvr override="childStyle">
                                        <p:cTn id="14" dur="2000" fill="hold"/>
                                        <p:tgtEl>
                                          <p:spTgt spid="3">
                                            <p:txEl>
                                              <p:pRg st="7" end="7"/>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062B3-7487-4D9E-81D1-9F512253F2C7}"/>
              </a:ext>
            </a:extLst>
          </p:cNvPr>
          <p:cNvSpPr>
            <a:spLocks noGrp="1"/>
          </p:cNvSpPr>
          <p:nvPr>
            <p:ph type="title"/>
          </p:nvPr>
        </p:nvSpPr>
        <p:spPr/>
        <p:txBody>
          <a:bodyPr/>
          <a:lstStyle/>
          <a:p>
            <a:r>
              <a:rPr lang="en-US" dirty="0"/>
              <a:t>Example – Strict Priority with Starvation Prevention</a:t>
            </a:r>
          </a:p>
        </p:txBody>
      </p:sp>
      <p:sp>
        <p:nvSpPr>
          <p:cNvPr id="3" name="Content Placeholder 2">
            <a:extLst>
              <a:ext uri="{FF2B5EF4-FFF2-40B4-BE49-F238E27FC236}">
                <a16:creationId xmlns:a16="http://schemas.microsoft.com/office/drawing/2014/main" xmlns="" id="{61071FD5-3B53-420F-8BB2-D15503B3D464}"/>
              </a:ext>
            </a:extLst>
          </p:cNvPr>
          <p:cNvSpPr>
            <a:spLocks noGrp="1"/>
          </p:cNvSpPr>
          <p:nvPr>
            <p:ph idx="1"/>
          </p:nvPr>
        </p:nvSpPr>
        <p:spPr>
          <a:xfrm>
            <a:off x="647700" y="1085316"/>
            <a:ext cx="5783496" cy="5137128"/>
          </a:xfrm>
        </p:spPr>
        <p:txBody>
          <a:bodyPr/>
          <a:lstStyle/>
          <a:p>
            <a:pPr>
              <a:lnSpc>
                <a:spcPct val="150000"/>
              </a:lnSpc>
            </a:pPr>
            <a:r>
              <a:rPr lang="en-US" dirty="0"/>
              <a:t>FCFS nodes prevent reordering of packets within a flow</a:t>
            </a:r>
          </a:p>
          <a:p>
            <a:pPr>
              <a:lnSpc>
                <a:spcPct val="150000"/>
              </a:lnSpc>
            </a:pPr>
            <a:r>
              <a:rPr lang="en-US" dirty="0">
                <a:sym typeface="Wingdings" panose="05000000000000000000" pitchFamily="2" charset="2"/>
              </a:rPr>
              <a:t>Also useful for traffic that is sensitive to jitter (e.g. voice)</a:t>
            </a:r>
            <a:endParaRPr lang="en-US" dirty="0"/>
          </a:p>
        </p:txBody>
      </p:sp>
      <p:sp>
        <p:nvSpPr>
          <p:cNvPr id="4" name="Slide Number Placeholder 3">
            <a:extLst>
              <a:ext uri="{FF2B5EF4-FFF2-40B4-BE49-F238E27FC236}">
                <a16:creationId xmlns:a16="http://schemas.microsoft.com/office/drawing/2014/main" xmlns="" id="{89FD0A9D-06D3-456B-BEE9-5D3285D74DD5}"/>
              </a:ext>
            </a:extLst>
          </p:cNvPr>
          <p:cNvSpPr>
            <a:spLocks noGrp="1"/>
          </p:cNvSpPr>
          <p:nvPr>
            <p:ph type="sldNum" sz="quarter" idx="10"/>
          </p:nvPr>
        </p:nvSpPr>
        <p:spPr/>
        <p:txBody>
          <a:bodyPr/>
          <a:lstStyle/>
          <a:p>
            <a:r>
              <a:rPr lang="en-US"/>
              <a:t>&gt;&gt; </a:t>
            </a:r>
            <a:fld id="{626C978B-826E-438C-909A-E9C381D3FF04}" type="slidenum">
              <a:rPr lang="en-US" smtClean="0"/>
              <a:pPr/>
              <a:t>30</a:t>
            </a:fld>
            <a:endParaRPr lang="en-US" dirty="0"/>
          </a:p>
        </p:txBody>
      </p:sp>
      <p:grpSp>
        <p:nvGrpSpPr>
          <p:cNvPr id="5" name="Group 4">
            <a:extLst>
              <a:ext uri="{FF2B5EF4-FFF2-40B4-BE49-F238E27FC236}">
                <a16:creationId xmlns:a16="http://schemas.microsoft.com/office/drawing/2014/main" xmlns="" id="{E49A0F89-3AF2-4C20-9C3F-8FDF9ECBB6D1}"/>
              </a:ext>
            </a:extLst>
          </p:cNvPr>
          <p:cNvGrpSpPr/>
          <p:nvPr/>
        </p:nvGrpSpPr>
        <p:grpSpPr>
          <a:xfrm>
            <a:off x="6838902" y="1150145"/>
            <a:ext cx="5057187" cy="4229227"/>
            <a:chOff x="6838902" y="1150145"/>
            <a:chExt cx="5057187" cy="4229227"/>
          </a:xfrm>
        </p:grpSpPr>
        <p:sp>
          <p:nvSpPr>
            <p:cNvPr id="52" name="Rectangle 51">
              <a:extLst>
                <a:ext uri="{FF2B5EF4-FFF2-40B4-BE49-F238E27FC236}">
                  <a16:creationId xmlns:a16="http://schemas.microsoft.com/office/drawing/2014/main" xmlns="" id="{7FC5BFF2-F179-40EF-814E-6B71AEC105DE}"/>
                </a:ext>
              </a:extLst>
            </p:cNvPr>
            <p:cNvSpPr/>
            <p:nvPr/>
          </p:nvSpPr>
          <p:spPr>
            <a:xfrm>
              <a:off x="8389536" y="1150145"/>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54" name="Group 53">
              <a:extLst>
                <a:ext uri="{FF2B5EF4-FFF2-40B4-BE49-F238E27FC236}">
                  <a16:creationId xmlns:a16="http://schemas.microsoft.com/office/drawing/2014/main" xmlns="" id="{3DED5BD5-CF55-44C9-9286-B32621FB0226}"/>
                </a:ext>
              </a:extLst>
            </p:cNvPr>
            <p:cNvGrpSpPr/>
            <p:nvPr/>
          </p:nvGrpSpPr>
          <p:grpSpPr>
            <a:xfrm>
              <a:off x="8598541" y="1549564"/>
              <a:ext cx="1132624" cy="199291"/>
              <a:chOff x="2720488" y="1367117"/>
              <a:chExt cx="1855247" cy="502023"/>
            </a:xfrm>
          </p:grpSpPr>
          <p:sp>
            <p:nvSpPr>
              <p:cNvPr id="91" name="Rectangle 90">
                <a:extLst>
                  <a:ext uri="{FF2B5EF4-FFF2-40B4-BE49-F238E27FC236}">
                    <a16:creationId xmlns:a16="http://schemas.microsoft.com/office/drawing/2014/main" xmlns="" id="{2D4B52F4-0337-4AAC-BD46-BD0B68CD7BAD}"/>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2" name="Rectangle 91">
                <a:extLst>
                  <a:ext uri="{FF2B5EF4-FFF2-40B4-BE49-F238E27FC236}">
                    <a16:creationId xmlns:a16="http://schemas.microsoft.com/office/drawing/2014/main" xmlns="" id="{7D1E740D-FE49-4A3E-95C8-B4180BBFCC99}"/>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3" name="Rectangle 92">
                <a:extLst>
                  <a:ext uri="{FF2B5EF4-FFF2-40B4-BE49-F238E27FC236}">
                    <a16:creationId xmlns:a16="http://schemas.microsoft.com/office/drawing/2014/main" xmlns="" id="{79E92DD2-F9DB-48FF-B24C-DDE6D4F260B1}"/>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4" name="Rectangle 93">
                <a:extLst>
                  <a:ext uri="{FF2B5EF4-FFF2-40B4-BE49-F238E27FC236}">
                    <a16:creationId xmlns:a16="http://schemas.microsoft.com/office/drawing/2014/main" xmlns="" id="{A478B25D-3EDE-4225-91CF-8B4B88619B68}"/>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5" name="Rectangle 94">
                <a:extLst>
                  <a:ext uri="{FF2B5EF4-FFF2-40B4-BE49-F238E27FC236}">
                    <a16:creationId xmlns:a16="http://schemas.microsoft.com/office/drawing/2014/main" xmlns="" id="{4E382645-3A6D-4275-B60B-B95A213C9027}"/>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96" name="Straight Connector 95">
                <a:extLst>
                  <a:ext uri="{FF2B5EF4-FFF2-40B4-BE49-F238E27FC236}">
                    <a16:creationId xmlns:a16="http://schemas.microsoft.com/office/drawing/2014/main" xmlns="" id="{1005F85E-3621-477F-8754-D247EEEBDF8F}"/>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97" name="Straight Connector 96">
                <a:extLst>
                  <a:ext uri="{FF2B5EF4-FFF2-40B4-BE49-F238E27FC236}">
                    <a16:creationId xmlns:a16="http://schemas.microsoft.com/office/drawing/2014/main" xmlns="" id="{8841BD50-E225-40E5-B661-05571305870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5" name="TextBox 54">
              <a:extLst>
                <a:ext uri="{FF2B5EF4-FFF2-40B4-BE49-F238E27FC236}">
                  <a16:creationId xmlns:a16="http://schemas.microsoft.com/office/drawing/2014/main" xmlns="" id="{CE5164E4-ED7C-4A81-8BD6-ED697CA63383}"/>
                </a:ext>
              </a:extLst>
            </p:cNvPr>
            <p:cNvSpPr txBox="1"/>
            <p:nvPr/>
          </p:nvSpPr>
          <p:spPr>
            <a:xfrm>
              <a:off x="8843290" y="1174581"/>
              <a:ext cx="622286" cy="307777"/>
            </a:xfrm>
            <a:prstGeom prst="rect">
              <a:avLst/>
            </a:prstGeom>
            <a:noFill/>
          </p:spPr>
          <p:txBody>
            <a:bodyPr wrap="none" rtlCol="0">
              <a:spAutoFit/>
            </a:bodyPr>
            <a:lstStyle/>
            <a:p>
              <a:r>
                <a:rPr lang="en-US" sz="1400" b="1" dirty="0"/>
                <a:t>strict</a:t>
              </a:r>
            </a:p>
          </p:txBody>
        </p:sp>
        <p:sp>
          <p:nvSpPr>
            <p:cNvPr id="56" name="Rectangle 55">
              <a:extLst>
                <a:ext uri="{FF2B5EF4-FFF2-40B4-BE49-F238E27FC236}">
                  <a16:creationId xmlns:a16="http://schemas.microsoft.com/office/drawing/2014/main" xmlns="" id="{D8446F35-575F-43BB-8D8B-6792785ECCC8}"/>
                </a:ext>
              </a:extLst>
            </p:cNvPr>
            <p:cNvSpPr/>
            <p:nvPr/>
          </p:nvSpPr>
          <p:spPr>
            <a:xfrm>
              <a:off x="6838902" y="3285542"/>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58" name="Group 57">
              <a:extLst>
                <a:ext uri="{FF2B5EF4-FFF2-40B4-BE49-F238E27FC236}">
                  <a16:creationId xmlns:a16="http://schemas.microsoft.com/office/drawing/2014/main" xmlns="" id="{60712B18-31AF-4DDD-B1E7-55B5C46C0F28}"/>
                </a:ext>
              </a:extLst>
            </p:cNvPr>
            <p:cNvGrpSpPr/>
            <p:nvPr/>
          </p:nvGrpSpPr>
          <p:grpSpPr>
            <a:xfrm>
              <a:off x="7047907" y="3684961"/>
              <a:ext cx="1132624" cy="199291"/>
              <a:chOff x="2720488" y="1367117"/>
              <a:chExt cx="1855247" cy="502023"/>
            </a:xfrm>
          </p:grpSpPr>
          <p:sp>
            <p:nvSpPr>
              <p:cNvPr id="84" name="Rectangle 83">
                <a:extLst>
                  <a:ext uri="{FF2B5EF4-FFF2-40B4-BE49-F238E27FC236}">
                    <a16:creationId xmlns:a16="http://schemas.microsoft.com/office/drawing/2014/main" xmlns="" id="{965A5F1E-EF34-4585-9A08-188031B6E7FD}"/>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5" name="Rectangle 84">
                <a:extLst>
                  <a:ext uri="{FF2B5EF4-FFF2-40B4-BE49-F238E27FC236}">
                    <a16:creationId xmlns:a16="http://schemas.microsoft.com/office/drawing/2014/main" xmlns="" id="{7EB63B5F-793E-4F10-9BB3-E650FC6A0CD3}"/>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6" name="Rectangle 85">
                <a:extLst>
                  <a:ext uri="{FF2B5EF4-FFF2-40B4-BE49-F238E27FC236}">
                    <a16:creationId xmlns:a16="http://schemas.microsoft.com/office/drawing/2014/main" xmlns="" id="{8E221C69-3151-46C8-83E7-17C48164F576}"/>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7" name="Rectangle 86">
                <a:extLst>
                  <a:ext uri="{FF2B5EF4-FFF2-40B4-BE49-F238E27FC236}">
                    <a16:creationId xmlns:a16="http://schemas.microsoft.com/office/drawing/2014/main" xmlns="" id="{51482F5D-5865-4C55-83A7-61EC8BE4B433}"/>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8" name="Rectangle 87">
                <a:extLst>
                  <a:ext uri="{FF2B5EF4-FFF2-40B4-BE49-F238E27FC236}">
                    <a16:creationId xmlns:a16="http://schemas.microsoft.com/office/drawing/2014/main" xmlns="" id="{EC74C65C-C959-4E33-9D4F-3B21DF67D869}"/>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89" name="Straight Connector 88">
                <a:extLst>
                  <a:ext uri="{FF2B5EF4-FFF2-40B4-BE49-F238E27FC236}">
                    <a16:creationId xmlns:a16="http://schemas.microsoft.com/office/drawing/2014/main" xmlns="" id="{CBBDA7D6-F747-4DCA-9AFE-7EE60A344839}"/>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90" name="Straight Connector 89">
                <a:extLst>
                  <a:ext uri="{FF2B5EF4-FFF2-40B4-BE49-F238E27FC236}">
                    <a16:creationId xmlns:a16="http://schemas.microsoft.com/office/drawing/2014/main" xmlns="" id="{9B6C316B-046E-4D58-8F98-DCDB3058FFDC}"/>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9" name="TextBox 58">
              <a:extLst>
                <a:ext uri="{FF2B5EF4-FFF2-40B4-BE49-F238E27FC236}">
                  <a16:creationId xmlns:a16="http://schemas.microsoft.com/office/drawing/2014/main" xmlns="" id="{93FA6194-0B6E-4D4F-9F5E-D2338B82A0B1}"/>
                </a:ext>
              </a:extLst>
            </p:cNvPr>
            <p:cNvSpPr txBox="1"/>
            <p:nvPr/>
          </p:nvSpPr>
          <p:spPr>
            <a:xfrm>
              <a:off x="7312694" y="3346843"/>
              <a:ext cx="652743" cy="307777"/>
            </a:xfrm>
            <a:prstGeom prst="rect">
              <a:avLst/>
            </a:prstGeom>
            <a:noFill/>
          </p:spPr>
          <p:txBody>
            <a:bodyPr wrap="none" rtlCol="0">
              <a:spAutoFit/>
            </a:bodyPr>
            <a:lstStyle/>
            <a:p>
              <a:r>
                <a:rPr lang="en-US" sz="1400" b="1" dirty="0"/>
                <a:t>FCFS</a:t>
              </a:r>
            </a:p>
          </p:txBody>
        </p:sp>
        <p:cxnSp>
          <p:nvCxnSpPr>
            <p:cNvPr id="60" name="Straight Connector 59">
              <a:extLst>
                <a:ext uri="{FF2B5EF4-FFF2-40B4-BE49-F238E27FC236}">
                  <a16:creationId xmlns:a16="http://schemas.microsoft.com/office/drawing/2014/main" xmlns="" id="{3CE38C82-9A1F-43F3-8FD8-E966D49211C8}"/>
                </a:ext>
              </a:extLst>
            </p:cNvPr>
            <p:cNvCxnSpPr>
              <a:cxnSpLocks/>
              <a:stCxn id="52" idx="2"/>
              <a:endCxn id="56" idx="0"/>
            </p:cNvCxnSpPr>
            <p:nvPr/>
          </p:nvCxnSpPr>
          <p:spPr>
            <a:xfrm flipH="1">
              <a:off x="7614219" y="1948984"/>
              <a:ext cx="1550634" cy="13365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BF1152CD-A9C1-449C-A211-D789B40AB464}"/>
                </a:ext>
              </a:extLst>
            </p:cNvPr>
            <p:cNvCxnSpPr>
              <a:cxnSpLocks/>
              <a:stCxn id="52" idx="2"/>
              <a:endCxn id="62" idx="0"/>
            </p:cNvCxnSpPr>
            <p:nvPr/>
          </p:nvCxnSpPr>
          <p:spPr>
            <a:xfrm>
              <a:off x="9164853" y="1948984"/>
              <a:ext cx="1955919" cy="13604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xmlns="" id="{86495B9F-A56B-4CAA-9E99-636A34735FD9}"/>
                </a:ext>
              </a:extLst>
            </p:cNvPr>
            <p:cNvSpPr/>
            <p:nvPr/>
          </p:nvSpPr>
          <p:spPr>
            <a:xfrm>
              <a:off x="10345455" y="3309443"/>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3" name="Group 62">
              <a:extLst>
                <a:ext uri="{FF2B5EF4-FFF2-40B4-BE49-F238E27FC236}">
                  <a16:creationId xmlns:a16="http://schemas.microsoft.com/office/drawing/2014/main" xmlns="" id="{F156570B-E3BF-48BB-9239-87CCBA37253C}"/>
                </a:ext>
              </a:extLst>
            </p:cNvPr>
            <p:cNvGrpSpPr/>
            <p:nvPr/>
          </p:nvGrpSpPr>
          <p:grpSpPr>
            <a:xfrm>
              <a:off x="10554460" y="3708862"/>
              <a:ext cx="1132624" cy="199291"/>
              <a:chOff x="2720488" y="1367117"/>
              <a:chExt cx="1855247" cy="502023"/>
            </a:xfrm>
          </p:grpSpPr>
          <p:sp>
            <p:nvSpPr>
              <p:cNvPr id="77" name="Rectangle 76">
                <a:extLst>
                  <a:ext uri="{FF2B5EF4-FFF2-40B4-BE49-F238E27FC236}">
                    <a16:creationId xmlns:a16="http://schemas.microsoft.com/office/drawing/2014/main" xmlns="" id="{73C215CA-74BD-47E5-BC70-DB984C709D50}"/>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8" name="Rectangle 77">
                <a:extLst>
                  <a:ext uri="{FF2B5EF4-FFF2-40B4-BE49-F238E27FC236}">
                    <a16:creationId xmlns:a16="http://schemas.microsoft.com/office/drawing/2014/main" xmlns="" id="{4B1403F7-8472-4CF9-A3C3-BA1B82E082DA}"/>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9" name="Rectangle 78">
                <a:extLst>
                  <a:ext uri="{FF2B5EF4-FFF2-40B4-BE49-F238E27FC236}">
                    <a16:creationId xmlns:a16="http://schemas.microsoft.com/office/drawing/2014/main" xmlns="" id="{AAEA2A3E-EF64-48FE-A6A5-00049CABF50C}"/>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0" name="Rectangle 79">
                <a:extLst>
                  <a:ext uri="{FF2B5EF4-FFF2-40B4-BE49-F238E27FC236}">
                    <a16:creationId xmlns:a16="http://schemas.microsoft.com/office/drawing/2014/main" xmlns="" id="{E5A6C2A5-10BF-446C-B749-1C5B54A0F72F}"/>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1" name="Rectangle 80">
                <a:extLst>
                  <a:ext uri="{FF2B5EF4-FFF2-40B4-BE49-F238E27FC236}">
                    <a16:creationId xmlns:a16="http://schemas.microsoft.com/office/drawing/2014/main" xmlns="" id="{2BD1E7E8-5D73-4902-B313-9AB17B25312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82" name="Straight Connector 81">
                <a:extLst>
                  <a:ext uri="{FF2B5EF4-FFF2-40B4-BE49-F238E27FC236}">
                    <a16:creationId xmlns:a16="http://schemas.microsoft.com/office/drawing/2014/main" xmlns="" id="{7AA0100A-6F0A-4C68-8193-7A0FA1594637}"/>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83" name="Straight Connector 82">
                <a:extLst>
                  <a:ext uri="{FF2B5EF4-FFF2-40B4-BE49-F238E27FC236}">
                    <a16:creationId xmlns:a16="http://schemas.microsoft.com/office/drawing/2014/main" xmlns="" id="{21420DE1-7673-415B-9C29-A7DA0CFD5A9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64" name="TextBox 63">
              <a:extLst>
                <a:ext uri="{FF2B5EF4-FFF2-40B4-BE49-F238E27FC236}">
                  <a16:creationId xmlns:a16="http://schemas.microsoft.com/office/drawing/2014/main" xmlns="" id="{DA52F439-F2A1-4F9F-B3C9-6D7D1489C718}"/>
                </a:ext>
              </a:extLst>
            </p:cNvPr>
            <p:cNvSpPr txBox="1"/>
            <p:nvPr/>
          </p:nvSpPr>
          <p:spPr>
            <a:xfrm>
              <a:off x="10814918" y="3337019"/>
              <a:ext cx="652743" cy="307777"/>
            </a:xfrm>
            <a:prstGeom prst="rect">
              <a:avLst/>
            </a:prstGeom>
            <a:noFill/>
          </p:spPr>
          <p:txBody>
            <a:bodyPr wrap="none" rtlCol="0">
              <a:spAutoFit/>
            </a:bodyPr>
            <a:lstStyle/>
            <a:p>
              <a:r>
                <a:rPr lang="en-US" sz="1400" b="1" dirty="0"/>
                <a:t>FCFS</a:t>
              </a:r>
            </a:p>
          </p:txBody>
        </p:sp>
        <p:sp>
          <p:nvSpPr>
            <p:cNvPr id="67" name="Rectangle 66">
              <a:extLst>
                <a:ext uri="{FF2B5EF4-FFF2-40B4-BE49-F238E27FC236}">
                  <a16:creationId xmlns:a16="http://schemas.microsoft.com/office/drawing/2014/main" xmlns="" id="{4BE86288-5803-49D3-91FF-30D717E719CB}"/>
                </a:ext>
              </a:extLst>
            </p:cNvPr>
            <p:cNvSpPr/>
            <p:nvPr/>
          </p:nvSpPr>
          <p:spPr>
            <a:xfrm>
              <a:off x="9565809" y="2286757"/>
              <a:ext cx="1550634" cy="798839"/>
            </a:xfrm>
            <a:prstGeom prst="rect">
              <a:avLst/>
            </a:prstGeom>
            <a:solidFill>
              <a:schemeClr val="bg1"/>
            </a:solid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8" name="Group 67">
              <a:extLst>
                <a:ext uri="{FF2B5EF4-FFF2-40B4-BE49-F238E27FC236}">
                  <a16:creationId xmlns:a16="http://schemas.microsoft.com/office/drawing/2014/main" xmlns="" id="{44998215-F38C-4F57-888F-6F3C3D36C2AF}"/>
                </a:ext>
              </a:extLst>
            </p:cNvPr>
            <p:cNvGrpSpPr/>
            <p:nvPr/>
          </p:nvGrpSpPr>
          <p:grpSpPr>
            <a:xfrm>
              <a:off x="9774814" y="2686176"/>
              <a:ext cx="1132624" cy="199291"/>
              <a:chOff x="2720488" y="1367117"/>
              <a:chExt cx="1855247" cy="502023"/>
            </a:xfrm>
          </p:grpSpPr>
          <p:sp>
            <p:nvSpPr>
              <p:cNvPr id="70" name="Rectangle 69">
                <a:extLst>
                  <a:ext uri="{FF2B5EF4-FFF2-40B4-BE49-F238E27FC236}">
                    <a16:creationId xmlns:a16="http://schemas.microsoft.com/office/drawing/2014/main" xmlns="" id="{DC603F07-9831-475F-AE77-29A8AE614C5E}"/>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1" name="Rectangle 70">
                <a:extLst>
                  <a:ext uri="{FF2B5EF4-FFF2-40B4-BE49-F238E27FC236}">
                    <a16:creationId xmlns:a16="http://schemas.microsoft.com/office/drawing/2014/main" xmlns="" id="{217874FF-7988-48D7-A347-CCE0F2C54333}"/>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2" name="Rectangle 71">
                <a:extLst>
                  <a:ext uri="{FF2B5EF4-FFF2-40B4-BE49-F238E27FC236}">
                    <a16:creationId xmlns:a16="http://schemas.microsoft.com/office/drawing/2014/main" xmlns="" id="{977222D0-5B92-44A9-AC28-987DB1F0A0AB}"/>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3" name="Rectangle 72">
                <a:extLst>
                  <a:ext uri="{FF2B5EF4-FFF2-40B4-BE49-F238E27FC236}">
                    <a16:creationId xmlns:a16="http://schemas.microsoft.com/office/drawing/2014/main" xmlns="" id="{2072D48C-797A-4A90-A7AC-E4265762F250}"/>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4" name="Rectangle 73">
                <a:extLst>
                  <a:ext uri="{FF2B5EF4-FFF2-40B4-BE49-F238E27FC236}">
                    <a16:creationId xmlns:a16="http://schemas.microsoft.com/office/drawing/2014/main" xmlns="" id="{ADE95A93-19A5-44F6-B171-FC2C70A0C239}"/>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75" name="Straight Connector 74">
                <a:extLst>
                  <a:ext uri="{FF2B5EF4-FFF2-40B4-BE49-F238E27FC236}">
                    <a16:creationId xmlns:a16="http://schemas.microsoft.com/office/drawing/2014/main" xmlns="" id="{896DCC23-CA5B-4FC2-973C-6227B4777851}"/>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76" name="Straight Connector 75">
                <a:extLst>
                  <a:ext uri="{FF2B5EF4-FFF2-40B4-BE49-F238E27FC236}">
                    <a16:creationId xmlns:a16="http://schemas.microsoft.com/office/drawing/2014/main" xmlns="" id="{7FF6534F-6510-423A-948B-45FD8FCFE93A}"/>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69" name="TextBox 68">
              <a:extLst>
                <a:ext uri="{FF2B5EF4-FFF2-40B4-BE49-F238E27FC236}">
                  <a16:creationId xmlns:a16="http://schemas.microsoft.com/office/drawing/2014/main" xmlns="" id="{F027E526-EC9B-49B4-AF8C-F72492E39729}"/>
                </a:ext>
              </a:extLst>
            </p:cNvPr>
            <p:cNvSpPr txBox="1"/>
            <p:nvPr/>
          </p:nvSpPr>
          <p:spPr>
            <a:xfrm>
              <a:off x="9695962" y="2325387"/>
              <a:ext cx="1285929" cy="307777"/>
            </a:xfrm>
            <a:prstGeom prst="rect">
              <a:avLst/>
            </a:prstGeom>
            <a:noFill/>
          </p:spPr>
          <p:txBody>
            <a:bodyPr wrap="none" rtlCol="0">
              <a:spAutoFit/>
            </a:bodyPr>
            <a:lstStyle/>
            <a:p>
              <a:r>
                <a:rPr lang="en-US" sz="1400" b="1" dirty="0"/>
                <a:t>token bucket</a:t>
              </a:r>
            </a:p>
          </p:txBody>
        </p:sp>
        <p:sp>
          <p:nvSpPr>
            <p:cNvPr id="98" name="TextBox 97">
              <a:extLst>
                <a:ext uri="{FF2B5EF4-FFF2-40B4-BE49-F238E27FC236}">
                  <a16:creationId xmlns:a16="http://schemas.microsoft.com/office/drawing/2014/main" xmlns="" id="{0138721F-96FA-4D7F-939B-73B69F19C46E}"/>
                </a:ext>
              </a:extLst>
            </p:cNvPr>
            <p:cNvSpPr txBox="1"/>
            <p:nvPr/>
          </p:nvSpPr>
          <p:spPr>
            <a:xfrm>
              <a:off x="9521328" y="1948143"/>
              <a:ext cx="561372" cy="307777"/>
            </a:xfrm>
            <a:prstGeom prst="rect">
              <a:avLst/>
            </a:prstGeom>
            <a:noFill/>
          </p:spPr>
          <p:txBody>
            <a:bodyPr wrap="none" rtlCol="0">
              <a:spAutoFit/>
            </a:bodyPr>
            <a:lstStyle/>
            <a:p>
              <a:r>
                <a:rPr lang="en-US" sz="1400" b="1" dirty="0"/>
                <a:t>high</a:t>
              </a:r>
            </a:p>
          </p:txBody>
        </p:sp>
        <p:sp>
          <p:nvSpPr>
            <p:cNvPr id="99" name="TextBox 98">
              <a:extLst>
                <a:ext uri="{FF2B5EF4-FFF2-40B4-BE49-F238E27FC236}">
                  <a16:creationId xmlns:a16="http://schemas.microsoft.com/office/drawing/2014/main" xmlns="" id="{47627F9C-028D-455A-B9BE-322074C5537F}"/>
                </a:ext>
              </a:extLst>
            </p:cNvPr>
            <p:cNvSpPr txBox="1"/>
            <p:nvPr/>
          </p:nvSpPr>
          <p:spPr>
            <a:xfrm>
              <a:off x="7906712" y="2378399"/>
              <a:ext cx="482824" cy="307777"/>
            </a:xfrm>
            <a:prstGeom prst="rect">
              <a:avLst/>
            </a:prstGeom>
            <a:noFill/>
          </p:spPr>
          <p:txBody>
            <a:bodyPr wrap="none" rtlCol="0">
              <a:spAutoFit/>
            </a:bodyPr>
            <a:lstStyle/>
            <a:p>
              <a:r>
                <a:rPr lang="en-US" sz="1400" b="1" dirty="0"/>
                <a:t>low</a:t>
              </a:r>
            </a:p>
          </p:txBody>
        </p:sp>
        <p:sp>
          <p:nvSpPr>
            <p:cNvPr id="100" name="Oval 99">
              <a:extLst>
                <a:ext uri="{FF2B5EF4-FFF2-40B4-BE49-F238E27FC236}">
                  <a16:creationId xmlns:a16="http://schemas.microsoft.com/office/drawing/2014/main" xmlns="" id="{056ACFB0-ABDF-4DFF-BD52-0F51C461A482}"/>
                </a:ext>
              </a:extLst>
            </p:cNvPr>
            <p:cNvSpPr/>
            <p:nvPr/>
          </p:nvSpPr>
          <p:spPr>
            <a:xfrm>
              <a:off x="7152870" y="4483799"/>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A</a:t>
              </a:r>
            </a:p>
          </p:txBody>
        </p:sp>
        <p:sp>
          <p:nvSpPr>
            <p:cNvPr id="101" name="Oval 100">
              <a:extLst>
                <a:ext uri="{FF2B5EF4-FFF2-40B4-BE49-F238E27FC236}">
                  <a16:creationId xmlns:a16="http://schemas.microsoft.com/office/drawing/2014/main" xmlns="" id="{2E0AC29C-4F3D-4866-B910-A98E22EC2075}"/>
                </a:ext>
              </a:extLst>
            </p:cNvPr>
            <p:cNvSpPr/>
            <p:nvPr/>
          </p:nvSpPr>
          <p:spPr>
            <a:xfrm>
              <a:off x="10667282" y="4507701"/>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B</a:t>
              </a:r>
            </a:p>
          </p:txBody>
        </p:sp>
        <p:cxnSp>
          <p:nvCxnSpPr>
            <p:cNvPr id="102" name="Straight Connector 101">
              <a:extLst>
                <a:ext uri="{FF2B5EF4-FFF2-40B4-BE49-F238E27FC236}">
                  <a16:creationId xmlns:a16="http://schemas.microsoft.com/office/drawing/2014/main" xmlns="" id="{63ADB3AB-2B1D-4B12-B7F2-678C1AC39ADE}"/>
                </a:ext>
              </a:extLst>
            </p:cNvPr>
            <p:cNvCxnSpPr>
              <a:cxnSpLocks/>
              <a:endCxn id="100" idx="0"/>
            </p:cNvCxnSpPr>
            <p:nvPr/>
          </p:nvCxnSpPr>
          <p:spPr>
            <a:xfrm>
              <a:off x="7602031" y="4085097"/>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BFDDEB6D-659C-4E13-BDAB-CA1C877C13E7}"/>
                </a:ext>
              </a:extLst>
            </p:cNvPr>
            <p:cNvCxnSpPr>
              <a:cxnSpLocks/>
              <a:endCxn id="101" idx="0"/>
            </p:cNvCxnSpPr>
            <p:nvPr/>
          </p:nvCxnSpPr>
          <p:spPr>
            <a:xfrm flipH="1">
              <a:off x="11116443" y="4113839"/>
              <a:ext cx="1" cy="3938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4497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062B3-7487-4D9E-81D1-9F512253F2C7}"/>
              </a:ext>
            </a:extLst>
          </p:cNvPr>
          <p:cNvSpPr>
            <a:spLocks noGrp="1"/>
          </p:cNvSpPr>
          <p:nvPr>
            <p:ph type="title"/>
          </p:nvPr>
        </p:nvSpPr>
        <p:spPr/>
        <p:txBody>
          <a:bodyPr/>
          <a:lstStyle/>
          <a:p>
            <a:r>
              <a:rPr lang="en-US" dirty="0"/>
              <a:t>Example – Strict Priority with Starvation Prevention</a:t>
            </a:r>
          </a:p>
        </p:txBody>
      </p:sp>
      <p:sp>
        <p:nvSpPr>
          <p:cNvPr id="3" name="Content Placeholder 2">
            <a:extLst>
              <a:ext uri="{FF2B5EF4-FFF2-40B4-BE49-F238E27FC236}">
                <a16:creationId xmlns:a16="http://schemas.microsoft.com/office/drawing/2014/main" xmlns="" id="{61071FD5-3B53-420F-8BB2-D15503B3D464}"/>
              </a:ext>
            </a:extLst>
          </p:cNvPr>
          <p:cNvSpPr>
            <a:spLocks noGrp="1"/>
          </p:cNvSpPr>
          <p:nvPr>
            <p:ph idx="1"/>
          </p:nvPr>
        </p:nvSpPr>
        <p:spPr>
          <a:xfrm>
            <a:off x="-168858" y="860435"/>
            <a:ext cx="6579332" cy="5861039"/>
          </a:xfrm>
        </p:spPr>
        <p:txBody>
          <a:bodyPr/>
          <a:lstStyle/>
          <a:p>
            <a:pPr marL="0" indent="0">
              <a:spcBef>
                <a:spcPts val="300"/>
              </a:spcBef>
              <a:buNone/>
            </a:pPr>
            <a:r>
              <a:rPr lang="en-US" sz="1200" dirty="0">
                <a:solidFill>
                  <a:srgbClr val="FF9900"/>
                </a:solidFill>
                <a:latin typeface="Courier New" panose="02070309020205020404" pitchFamily="49" charset="0"/>
              </a:rPr>
              <a:t>    node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token_bucket</a:t>
            </a:r>
            <a:r>
              <a:rPr lang="en-US" sz="1200" dirty="0">
                <a:solidFill>
                  <a:srgbClr val="000000"/>
                </a:solidFill>
                <a:latin typeface="Courier New" panose="02070309020205020404" pitchFamily="49" charset="0"/>
              </a:rPr>
              <a:t> {</a:t>
            </a:r>
          </a:p>
          <a:p>
            <a:pPr marL="0" indent="0">
              <a:spcBef>
                <a:spcPts val="300"/>
              </a:spcBef>
              <a:buNone/>
            </a:pPr>
            <a:r>
              <a:rPr lang="en-US" sz="1200" b="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type</a:t>
            </a:r>
            <a:r>
              <a:rPr lang="en-US" sz="1200" dirty="0">
                <a:solidFill>
                  <a:srgbClr val="000000"/>
                </a:solidFill>
                <a:latin typeface="Courier New" panose="02070309020205020404" pitchFamily="49" charset="0"/>
              </a:rPr>
              <a:t> = shaping;</a:t>
            </a:r>
            <a:endParaRPr lang="en-US" sz="1200" dirty="0"/>
          </a:p>
          <a:p>
            <a:pPr marL="0" indent="0">
              <a:spcBef>
                <a:spcPts val="30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pifo</a:t>
            </a:r>
            <a:r>
              <a:rPr lang="en-US" sz="1200" dirty="0">
                <a:solidFill>
                  <a:srgbClr val="000000"/>
                </a:solidFill>
                <a:latin typeface="Courier New" panose="02070309020205020404" pitchFamily="49" charset="0"/>
              </a:rPr>
              <a:t>&lt;</a:t>
            </a:r>
            <a:r>
              <a:rPr lang="en-US" sz="1200" dirty="0" err="1">
                <a:solidFill>
                  <a:srgbClr val="38761D"/>
                </a:solidFill>
                <a:latin typeface="Courier New" panose="02070309020205020404" pitchFamily="49" charset="0"/>
              </a:rPr>
              <a:t>rank_t</a:t>
            </a:r>
            <a:r>
              <a:rPr lang="en-US" sz="1200" dirty="0">
                <a:latin typeface="Courier New" panose="02070309020205020404" pitchFamily="49" charset="0"/>
              </a:rPr>
              <a:t>,</a:t>
            </a:r>
            <a:r>
              <a:rPr lang="en-US" sz="1200" dirty="0">
                <a:solidFill>
                  <a:srgbClr val="38761D"/>
                </a:solidFill>
                <a:latin typeface="Courier New" panose="02070309020205020404" pitchFamily="49" charset="0"/>
              </a:rPr>
              <a:t> </a:t>
            </a:r>
            <a:r>
              <a:rPr lang="en-US" sz="1200" dirty="0" err="1">
                <a:solidFill>
                  <a:srgbClr val="38761D"/>
                </a:solidFill>
                <a:latin typeface="Courier New" panose="02070309020205020404" pitchFamily="49" charset="0"/>
              </a:rPr>
              <a:t>sched_meta_t</a:t>
            </a:r>
            <a:r>
              <a:rPr lang="en-US" sz="1200" dirty="0">
                <a:solidFill>
                  <a:srgbClr val="000000"/>
                </a:solidFill>
                <a:latin typeface="Courier New" panose="02070309020205020404" pitchFamily="49" charset="0"/>
              </a:rPr>
              <a:t>&gt;(</a:t>
            </a:r>
            <a:r>
              <a:rPr lang="en-US" sz="1200" dirty="0">
                <a:solidFill>
                  <a:srgbClr val="CC0000"/>
                </a:solidFill>
                <a:latin typeface="Courier New" panose="02070309020205020404" pitchFamily="49" charset="0"/>
              </a:rPr>
              <a:t>2048</a:t>
            </a:r>
            <a:r>
              <a:rPr lang="en-US" sz="1200" dirty="0">
                <a:solidFill>
                  <a:srgbClr val="000000"/>
                </a:solidFill>
                <a:latin typeface="Courier New" panose="02070309020205020404" pitchFamily="49" charset="0"/>
              </a:rPr>
              <a:t>) p;</a:t>
            </a:r>
          </a:p>
          <a:p>
            <a:pPr marL="0" indent="0">
              <a:spcBef>
                <a:spcPts val="30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enqueue</a:t>
            </a:r>
            <a:r>
              <a:rPr lang="en-US" sz="1200" dirty="0">
                <a:solidFill>
                  <a:srgbClr val="000000"/>
                </a:solidFill>
                <a:latin typeface="Courier New" panose="02070309020205020404" pitchFamily="49" charset="0"/>
              </a:rPr>
              <a:t> = {</a:t>
            </a:r>
          </a:p>
          <a:p>
            <a:pPr marL="0" indent="0">
              <a:spcBef>
                <a:spcPts val="0"/>
              </a:spcBef>
              <a:buNone/>
            </a:pPr>
            <a:r>
              <a:rPr lang="en-US" sz="1200" dirty="0">
                <a:solidFill>
                  <a:srgbClr val="0000FF"/>
                </a:solidFill>
                <a:latin typeface="Courier New" panose="02070309020205020404" pitchFamily="49" charset="0"/>
              </a:rPr>
              <a:t>           // declare registers: </a:t>
            </a:r>
            <a:r>
              <a:rPr lang="en-US" sz="1200" dirty="0" err="1">
                <a:solidFill>
                  <a:srgbClr val="0000FF"/>
                </a:solidFill>
                <a:latin typeface="Courier New" panose="02070309020205020404" pitchFamily="49" charset="0"/>
              </a:rPr>
              <a:t>tb</a:t>
            </a:r>
            <a:r>
              <a:rPr lang="en-US" sz="1200" dirty="0">
                <a:solidFill>
                  <a:srgbClr val="0000FF"/>
                </a:solidFill>
                <a:latin typeface="Courier New" panose="02070309020205020404" pitchFamily="49" charset="0"/>
              </a:rPr>
              <a:t>, </a:t>
            </a:r>
            <a:r>
              <a:rPr lang="en-US" sz="1200" dirty="0" err="1">
                <a:solidFill>
                  <a:srgbClr val="0000FF"/>
                </a:solidFill>
                <a:latin typeface="Courier New" panose="02070309020205020404" pitchFamily="49" charset="0"/>
              </a:rPr>
              <a:t>last_time</a:t>
            </a:r>
            <a:r>
              <a:rPr lang="en-US" sz="1200" dirty="0">
                <a:solidFill>
                  <a:srgbClr val="0000FF"/>
                </a:solidFill>
                <a:latin typeface="Courier New" panose="02070309020205020404" pitchFamily="49" charset="0"/>
              </a:rPr>
              <a:t>, rate, </a:t>
            </a:r>
            <a:r>
              <a:rPr lang="en-US" sz="1200" dirty="0" err="1">
                <a:solidFill>
                  <a:srgbClr val="0000FF"/>
                </a:solidFill>
                <a:latin typeface="Courier New" panose="02070309020205020404" pitchFamily="49" charset="0"/>
              </a:rPr>
              <a:t>max_tokens</a:t>
            </a:r>
            <a:endParaRPr lang="en-US" sz="1200" dirty="0">
              <a:solidFill>
                <a:srgbClr val="0000FF"/>
              </a:solidFill>
              <a:latin typeface="Courier New" panose="02070309020205020404" pitchFamily="49" charset="0"/>
            </a:endParaRPr>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@atomic</a:t>
            </a:r>
            <a:r>
              <a:rPr lang="en-US" sz="1200" dirty="0">
                <a:solidFill>
                  <a:srgbClr val="000000"/>
                </a:solidFill>
                <a:latin typeface="Courier New" panose="02070309020205020404" pitchFamily="49" charset="0"/>
              </a:rPr>
              <a:t>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 atomically update </a:t>
            </a:r>
            <a:r>
              <a:rPr lang="en-US" sz="1200" dirty="0" err="1">
                <a:solidFill>
                  <a:srgbClr val="0000FF"/>
                </a:solidFill>
                <a:latin typeface="Courier New" panose="02070309020205020404" pitchFamily="49" charset="0"/>
              </a:rPr>
              <a:t>last_time</a:t>
            </a:r>
            <a:r>
              <a:rPr lang="en-US" sz="1200" dirty="0">
                <a:solidFill>
                  <a:srgbClr val="0000FF"/>
                </a:solidFill>
                <a:latin typeface="Courier New" panose="02070309020205020404" pitchFamily="49" charset="0"/>
              </a:rPr>
              <a:t> and </a:t>
            </a:r>
            <a:r>
              <a:rPr lang="en-US" sz="1200" dirty="0" err="1">
                <a:solidFill>
                  <a:srgbClr val="0000FF"/>
                </a:solidFill>
                <a:latin typeface="Courier New" panose="02070309020205020404" pitchFamily="49" charset="0"/>
              </a:rPr>
              <a:t>tb</a:t>
            </a:r>
            <a:r>
              <a:rPr lang="en-US" sz="1200" dirty="0">
                <a:solidFill>
                  <a:srgbClr val="0000FF"/>
                </a:solidFill>
                <a:latin typeface="Courier New" panose="02070309020205020404" pitchFamily="49" charset="0"/>
              </a:rPr>
              <a:t> registers</a:t>
            </a:r>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tb.read</a:t>
            </a:r>
            <a:r>
              <a:rPr lang="en-US" sz="1200" dirty="0">
                <a:solidFill>
                  <a:srgbClr val="000000"/>
                </a:solidFill>
                <a:latin typeface="Courier New" panose="02070309020205020404" pitchFamily="49" charset="0"/>
              </a:rPr>
              <a:t>(</a:t>
            </a:r>
            <a:r>
              <a:rPr lang="en-US" sz="1200" dirty="0">
                <a:solidFill>
                  <a:srgbClr val="CC0000"/>
                </a:solidFill>
                <a:latin typeface="Courier New" panose="02070309020205020404" pitchFamily="49" charset="0"/>
              </a:rPr>
              <a:t>0</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old_tokens</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old_tokens</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old_tokens</a:t>
            </a:r>
            <a:r>
              <a:rPr lang="en-US" sz="1200" dirty="0">
                <a:solidFill>
                  <a:srgbClr val="000000"/>
                </a:solidFill>
                <a:latin typeface="Courier New" panose="02070309020205020404" pitchFamily="49" charset="0"/>
              </a:rPr>
              <a:t> + r * (now - </a:t>
            </a:r>
            <a:r>
              <a:rPr lang="en-US" sz="1200" dirty="0" err="1">
                <a:solidFill>
                  <a:srgbClr val="000000"/>
                </a:solidFill>
                <a:latin typeface="Courier New" panose="02070309020205020404" pitchFamily="49" charset="0"/>
              </a:rPr>
              <a:t>lt</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old_tokens</a:t>
            </a:r>
            <a:r>
              <a:rPr lang="en-US" sz="1200" dirty="0">
                <a:solidFill>
                  <a:srgbClr val="000000"/>
                </a:solidFill>
                <a:latin typeface="Courier New" panose="02070309020205020404" pitchFamily="49" charset="0"/>
              </a:rPr>
              <a:t> &gt; B)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old_tokens</a:t>
            </a:r>
            <a:r>
              <a:rPr lang="en-US" sz="1200" dirty="0">
                <a:solidFill>
                  <a:srgbClr val="000000"/>
                </a:solidFill>
                <a:latin typeface="Courier New" panose="02070309020205020404" pitchFamily="49" charset="0"/>
              </a:rPr>
              <a:t> = B;</a:t>
            </a:r>
            <a:endParaRPr lang="en-US" sz="1200" b="0" dirty="0"/>
          </a:p>
          <a:p>
            <a:pPr marL="0" indent="0">
              <a:spcBef>
                <a:spcPts val="0"/>
              </a:spcBef>
              <a:buNone/>
            </a:pPr>
            <a:r>
              <a:rPr lang="en-US" sz="1200" dirty="0">
                <a:solidFill>
                  <a:srgbClr val="000000"/>
                </a:solidFill>
                <a:latin typeface="Courier New" panose="02070309020205020404" pitchFamily="49" charset="0"/>
              </a:rPr>
              <a:t>               }</a:t>
            </a:r>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 compute new tokens and send time</a:t>
            </a:r>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sm.pkt_len</a:t>
            </a:r>
            <a:r>
              <a:rPr lang="en-US" sz="1200" dirty="0">
                <a:solidFill>
                  <a:srgbClr val="000000"/>
                </a:solidFill>
                <a:latin typeface="Courier New" panose="02070309020205020404" pitchFamily="49" charset="0"/>
              </a:rPr>
              <a:t> &lt;= </a:t>
            </a:r>
            <a:r>
              <a:rPr lang="en-US" sz="1200" dirty="0" err="1">
                <a:solidFill>
                  <a:srgbClr val="000000"/>
                </a:solidFill>
                <a:latin typeface="Courier New" panose="02070309020205020404" pitchFamily="49" charset="0"/>
              </a:rPr>
              <a:t>old_tokens</a:t>
            </a:r>
            <a:r>
              <a:rPr lang="en-US" sz="1200" dirty="0">
                <a:solidFill>
                  <a:srgbClr val="000000"/>
                </a:solidFill>
                <a:latin typeface="Courier New" panose="02070309020205020404" pitchFamily="49" charset="0"/>
              </a:rPr>
              <a:t>) {</a:t>
            </a:r>
            <a:endParaRPr lang="en-US" sz="1200" b="0" dirty="0"/>
          </a:p>
          <a:p>
            <a:pPr marL="0" indent="0">
              <a:spcBef>
                <a:spcPts val="0"/>
              </a:spcBef>
              <a:buNone/>
            </a:pPr>
            <a:r>
              <a:rPr lang="en-US" sz="1200" b="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new_tokens</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old_tokens</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sm.pkt_len</a:t>
            </a:r>
            <a:r>
              <a:rPr lang="en-US" sz="1200" dirty="0">
                <a:solidFill>
                  <a:srgbClr val="000000"/>
                </a:solidFill>
                <a:latin typeface="Courier New" panose="02070309020205020404" pitchFamily="49" charset="0"/>
              </a:rPr>
              <a:t>;</a:t>
            </a:r>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send_time</a:t>
            </a:r>
            <a:r>
              <a:rPr lang="en-US" sz="1200" dirty="0">
                <a:solidFill>
                  <a:srgbClr val="000000"/>
                </a:solidFill>
                <a:latin typeface="Courier New" panose="02070309020205020404" pitchFamily="49" charset="0"/>
              </a:rPr>
              <a:t> = now;</a:t>
            </a:r>
          </a:p>
          <a:p>
            <a:pPr marL="0" indent="0">
              <a:spcBef>
                <a:spcPts val="0"/>
              </a:spcBef>
              <a:buNone/>
            </a:pPr>
            <a:r>
              <a:rPr lang="en-US" sz="1200" dirty="0">
                <a:solidFill>
                  <a:srgbClr val="000000"/>
                </a:solidFill>
                <a:latin typeface="Courier New" panose="02070309020205020404" pitchFamily="49" charset="0"/>
              </a:rPr>
              <a:t>               } </a:t>
            </a:r>
            <a:r>
              <a:rPr lang="en-US" sz="1200" dirty="0">
                <a:solidFill>
                  <a:srgbClr val="FF9900"/>
                </a:solidFill>
                <a:latin typeface="Courier New" panose="02070309020205020404" pitchFamily="49" charset="0"/>
              </a:rPr>
              <a:t>else</a:t>
            </a:r>
            <a:r>
              <a:rPr lang="en-US" sz="1200" dirty="0">
                <a:solidFill>
                  <a:srgbClr val="000000"/>
                </a:solidFill>
                <a:latin typeface="Courier New" panose="02070309020205020404" pitchFamily="49" charset="0"/>
              </a:rPr>
              <a:t> {</a:t>
            </a:r>
          </a:p>
          <a:p>
            <a:pPr marL="0" indent="0">
              <a:spcBef>
                <a:spcPts val="0"/>
              </a:spcBef>
              <a:buNone/>
            </a:pPr>
            <a:r>
              <a:rPr lang="en-US" sz="1200" b="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new_tokens</a:t>
            </a:r>
            <a:r>
              <a:rPr lang="en-US" sz="1200" dirty="0">
                <a:solidFill>
                  <a:srgbClr val="000000"/>
                </a:solidFill>
                <a:latin typeface="Courier New" panose="02070309020205020404" pitchFamily="49" charset="0"/>
              </a:rPr>
              <a:t> = </a:t>
            </a:r>
            <a:r>
              <a:rPr lang="en-US" sz="1200" dirty="0">
                <a:solidFill>
                  <a:srgbClr val="CC0000"/>
                </a:solidFill>
                <a:latin typeface="Courier New" panose="02070309020205020404" pitchFamily="49" charset="0"/>
              </a:rPr>
              <a:t>0</a:t>
            </a:r>
            <a:r>
              <a:rPr lang="en-US" sz="1200" dirty="0">
                <a:solidFill>
                  <a:srgbClr val="000000"/>
                </a:solidFill>
                <a:latin typeface="Courier New" panose="02070309020205020404" pitchFamily="49" charset="0"/>
              </a:rPr>
              <a:t>;</a:t>
            </a:r>
            <a:endParaRPr lang="en-US" sz="120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send_time</a:t>
            </a:r>
            <a:r>
              <a:rPr lang="en-US" sz="1200" dirty="0">
                <a:solidFill>
                  <a:srgbClr val="000000"/>
                </a:solidFill>
                <a:latin typeface="Courier New" panose="02070309020205020404" pitchFamily="49" charset="0"/>
              </a:rPr>
              <a:t> = now + (</a:t>
            </a:r>
            <a:r>
              <a:rPr lang="en-US" sz="1200" dirty="0" err="1">
                <a:solidFill>
                  <a:srgbClr val="000000"/>
                </a:solidFill>
                <a:latin typeface="Courier New" panose="02070309020205020404" pitchFamily="49" charset="0"/>
              </a:rPr>
              <a:t>sm.pkt_len</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old_tokens</a:t>
            </a:r>
            <a:r>
              <a:rPr lang="en-US" sz="1200" dirty="0">
                <a:solidFill>
                  <a:srgbClr val="000000"/>
                </a:solidFill>
                <a:latin typeface="Courier New" panose="02070309020205020404" pitchFamily="49" charset="0"/>
              </a:rPr>
              <a:t>)/r;</a:t>
            </a:r>
            <a:endParaRPr lang="en-US" sz="1200" b="0" dirty="0"/>
          </a:p>
          <a:p>
            <a:pPr marL="0" indent="0">
              <a:spcBef>
                <a:spcPts val="0"/>
              </a:spcBef>
              <a:buNone/>
            </a:pPr>
            <a:r>
              <a:rPr lang="en-US" sz="1200" dirty="0">
                <a:solidFill>
                  <a:srgbClr val="000000"/>
                </a:solidFill>
                <a:latin typeface="Courier New" panose="02070309020205020404" pitchFamily="49" charset="0"/>
              </a:rPr>
              <a:t>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tb.write</a:t>
            </a:r>
            <a:r>
              <a:rPr lang="en-US" sz="1200" dirty="0">
                <a:solidFill>
                  <a:srgbClr val="000000"/>
                </a:solidFill>
                <a:latin typeface="Courier New" panose="02070309020205020404" pitchFamily="49" charset="0"/>
              </a:rPr>
              <a:t>(</a:t>
            </a:r>
            <a:r>
              <a:rPr lang="en-US" sz="1200" dirty="0">
                <a:solidFill>
                  <a:srgbClr val="CC0000"/>
                </a:solidFill>
                <a:latin typeface="Courier New" panose="02070309020205020404" pitchFamily="49" charset="0"/>
              </a:rPr>
              <a:t>0</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new_tokens</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p>
          <a:p>
            <a:pPr marL="0" indent="0">
              <a:spcBef>
                <a:spcPts val="0"/>
              </a:spcBef>
              <a:buNone/>
            </a:pPr>
            <a:r>
              <a:rPr lang="en-US" sz="1200" dirty="0">
                <a:solidFill>
                  <a:srgbClr val="000000"/>
                </a:solidFill>
                <a:latin typeface="Courier New" panose="02070309020205020404" pitchFamily="49" charset="0"/>
              </a:rPr>
              <a:t>           </a:t>
            </a:r>
            <a:r>
              <a:rPr lang="en-US" sz="1200" dirty="0" err="1">
                <a:latin typeface="Courier New" panose="02070309020205020404" pitchFamily="49" charset="0"/>
              </a:rPr>
              <a:t>p.enq</a:t>
            </a:r>
            <a:r>
              <a:rPr lang="en-US" sz="1200" dirty="0">
                <a:latin typeface="Courier New" panose="02070309020205020404" pitchFamily="49" charset="0"/>
              </a:rPr>
              <a:t>(</a:t>
            </a:r>
            <a:r>
              <a:rPr lang="en-US" sz="1200" dirty="0" err="1">
                <a:latin typeface="Courier New" panose="02070309020205020404" pitchFamily="49" charset="0"/>
              </a:rPr>
              <a:t>send_time</a:t>
            </a:r>
            <a:r>
              <a:rPr lang="en-US" sz="1200" dirty="0">
                <a:latin typeface="Courier New" panose="02070309020205020404" pitchFamily="49" charset="0"/>
              </a:rPr>
              <a:t>, </a:t>
            </a:r>
            <a:r>
              <a:rPr lang="en-US" sz="1200" dirty="0" err="1">
                <a:latin typeface="Courier New" panose="02070309020205020404" pitchFamily="49" charset="0"/>
              </a:rPr>
              <a:t>sm</a:t>
            </a:r>
            <a:r>
              <a:rPr lang="en-US" sz="1200" dirty="0">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endParaRPr lang="en-US" sz="1200" b="0" dirty="0"/>
          </a:p>
          <a:p>
            <a:pPr marL="0" indent="0">
              <a:spcBef>
                <a:spcPts val="0"/>
              </a:spcBef>
              <a:buNone/>
            </a:pPr>
            <a:r>
              <a:rPr lang="en-US" sz="1200" b="0" dirty="0"/>
              <a:t/>
            </a:r>
            <a:br>
              <a:rPr lang="en-US" sz="1200" b="0" dirty="0"/>
            </a:b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dequeue</a:t>
            </a:r>
            <a:r>
              <a:rPr lang="en-US" sz="1200" dirty="0">
                <a:solidFill>
                  <a:srgbClr val="000000"/>
                </a:solidFill>
                <a:latin typeface="Courier New" panose="02070309020205020404" pitchFamily="49" charset="0"/>
              </a:rPr>
              <a:t> =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bit</a:t>
            </a:r>
            <a:r>
              <a:rPr lang="en-US" sz="1200" dirty="0">
                <a:solidFill>
                  <a:srgbClr val="000000"/>
                </a:solidFill>
                <a:latin typeface="Courier New" panose="02070309020205020404" pitchFamily="49" charset="0"/>
              </a:rPr>
              <a:t>&lt;</a:t>
            </a:r>
            <a:r>
              <a:rPr lang="en-US" sz="1200" dirty="0" err="1">
                <a:solidFill>
                  <a:srgbClr val="38761D"/>
                </a:solidFill>
                <a:latin typeface="Courier New" panose="02070309020205020404" pitchFamily="49" charset="0"/>
              </a:rPr>
              <a:t>rank_t</a:t>
            </a:r>
            <a:r>
              <a:rPr lang="en-US" sz="1200" dirty="0">
                <a:solidFill>
                  <a:srgbClr val="000000"/>
                </a:solidFill>
                <a:latin typeface="Courier New" panose="02070309020205020404" pitchFamily="49" charset="0"/>
              </a:rPr>
              <a:t>&gt; rank;</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latin typeface="Courier New" panose="02070309020205020404" pitchFamily="49" charset="0"/>
              </a:rPr>
              <a:t>p.deq</a:t>
            </a:r>
            <a:r>
              <a:rPr lang="en-US" sz="1200" dirty="0">
                <a:latin typeface="Courier New" panose="02070309020205020404" pitchFamily="49" charset="0"/>
              </a:rPr>
              <a:t>(rank, </a:t>
            </a:r>
            <a:r>
              <a:rPr lang="en-US" sz="1200" dirty="0" err="1">
                <a:latin typeface="Courier New" panose="02070309020205020404" pitchFamily="49" charset="0"/>
              </a:rPr>
              <a:t>sm</a:t>
            </a:r>
            <a:r>
              <a:rPr lang="en-US" sz="1200" dirty="0">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p>
          <a:p>
            <a:pPr marL="0" indent="0">
              <a:spcBef>
                <a:spcPts val="300"/>
              </a:spcBef>
              <a:buNone/>
            </a:pPr>
            <a:r>
              <a:rPr lang="en-US" sz="1200" dirty="0">
                <a:solidFill>
                  <a:srgbClr val="000000"/>
                </a:solidFill>
                <a:latin typeface="Courier New" panose="02070309020205020404" pitchFamily="49" charset="0"/>
              </a:rPr>
              <a:t>    }</a:t>
            </a:r>
            <a:endParaRPr lang="en-US" sz="1200" b="0" dirty="0"/>
          </a:p>
          <a:p>
            <a:pPr marL="0" indent="0">
              <a:buNone/>
            </a:pPr>
            <a:endParaRPr lang="en-US" sz="1200" dirty="0"/>
          </a:p>
        </p:txBody>
      </p:sp>
      <p:sp>
        <p:nvSpPr>
          <p:cNvPr id="4" name="Slide Number Placeholder 3">
            <a:extLst>
              <a:ext uri="{FF2B5EF4-FFF2-40B4-BE49-F238E27FC236}">
                <a16:creationId xmlns:a16="http://schemas.microsoft.com/office/drawing/2014/main" xmlns="" id="{89FD0A9D-06D3-456B-BEE9-5D3285D74DD5}"/>
              </a:ext>
            </a:extLst>
          </p:cNvPr>
          <p:cNvSpPr>
            <a:spLocks noGrp="1"/>
          </p:cNvSpPr>
          <p:nvPr>
            <p:ph type="sldNum" sz="quarter" idx="10"/>
          </p:nvPr>
        </p:nvSpPr>
        <p:spPr/>
        <p:txBody>
          <a:bodyPr/>
          <a:lstStyle/>
          <a:p>
            <a:r>
              <a:rPr lang="en-US"/>
              <a:t>&gt;&gt; </a:t>
            </a:r>
            <a:fld id="{626C978B-826E-438C-909A-E9C381D3FF04}" type="slidenum">
              <a:rPr lang="en-US" smtClean="0"/>
              <a:pPr/>
              <a:t>31</a:t>
            </a:fld>
            <a:endParaRPr lang="en-US" dirty="0"/>
          </a:p>
        </p:txBody>
      </p:sp>
      <p:grpSp>
        <p:nvGrpSpPr>
          <p:cNvPr id="5" name="Group 4">
            <a:extLst>
              <a:ext uri="{FF2B5EF4-FFF2-40B4-BE49-F238E27FC236}">
                <a16:creationId xmlns:a16="http://schemas.microsoft.com/office/drawing/2014/main" xmlns="" id="{E49A0F89-3AF2-4C20-9C3F-8FDF9ECBB6D1}"/>
              </a:ext>
            </a:extLst>
          </p:cNvPr>
          <p:cNvGrpSpPr/>
          <p:nvPr/>
        </p:nvGrpSpPr>
        <p:grpSpPr>
          <a:xfrm>
            <a:off x="6838902" y="1150145"/>
            <a:ext cx="5057187" cy="4229227"/>
            <a:chOff x="6838902" y="1150145"/>
            <a:chExt cx="5057187" cy="4229227"/>
          </a:xfrm>
        </p:grpSpPr>
        <p:sp>
          <p:nvSpPr>
            <p:cNvPr id="52" name="Rectangle 51">
              <a:extLst>
                <a:ext uri="{FF2B5EF4-FFF2-40B4-BE49-F238E27FC236}">
                  <a16:creationId xmlns:a16="http://schemas.microsoft.com/office/drawing/2014/main" xmlns="" id="{7FC5BFF2-F179-40EF-814E-6B71AEC105DE}"/>
                </a:ext>
              </a:extLst>
            </p:cNvPr>
            <p:cNvSpPr/>
            <p:nvPr/>
          </p:nvSpPr>
          <p:spPr>
            <a:xfrm>
              <a:off x="8389536" y="1150145"/>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54" name="Group 53">
              <a:extLst>
                <a:ext uri="{FF2B5EF4-FFF2-40B4-BE49-F238E27FC236}">
                  <a16:creationId xmlns:a16="http://schemas.microsoft.com/office/drawing/2014/main" xmlns="" id="{3DED5BD5-CF55-44C9-9286-B32621FB0226}"/>
                </a:ext>
              </a:extLst>
            </p:cNvPr>
            <p:cNvGrpSpPr/>
            <p:nvPr/>
          </p:nvGrpSpPr>
          <p:grpSpPr>
            <a:xfrm>
              <a:off x="8598541" y="1549564"/>
              <a:ext cx="1132624" cy="199291"/>
              <a:chOff x="2720488" y="1367117"/>
              <a:chExt cx="1855247" cy="502023"/>
            </a:xfrm>
          </p:grpSpPr>
          <p:sp>
            <p:nvSpPr>
              <p:cNvPr id="91" name="Rectangle 90">
                <a:extLst>
                  <a:ext uri="{FF2B5EF4-FFF2-40B4-BE49-F238E27FC236}">
                    <a16:creationId xmlns:a16="http://schemas.microsoft.com/office/drawing/2014/main" xmlns="" id="{2D4B52F4-0337-4AAC-BD46-BD0B68CD7BAD}"/>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2" name="Rectangle 91">
                <a:extLst>
                  <a:ext uri="{FF2B5EF4-FFF2-40B4-BE49-F238E27FC236}">
                    <a16:creationId xmlns:a16="http://schemas.microsoft.com/office/drawing/2014/main" xmlns="" id="{7D1E740D-FE49-4A3E-95C8-B4180BBFCC99}"/>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3" name="Rectangle 92">
                <a:extLst>
                  <a:ext uri="{FF2B5EF4-FFF2-40B4-BE49-F238E27FC236}">
                    <a16:creationId xmlns:a16="http://schemas.microsoft.com/office/drawing/2014/main" xmlns="" id="{79E92DD2-F9DB-48FF-B24C-DDE6D4F260B1}"/>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4" name="Rectangle 93">
                <a:extLst>
                  <a:ext uri="{FF2B5EF4-FFF2-40B4-BE49-F238E27FC236}">
                    <a16:creationId xmlns:a16="http://schemas.microsoft.com/office/drawing/2014/main" xmlns="" id="{A478B25D-3EDE-4225-91CF-8B4B88619B68}"/>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5" name="Rectangle 94">
                <a:extLst>
                  <a:ext uri="{FF2B5EF4-FFF2-40B4-BE49-F238E27FC236}">
                    <a16:creationId xmlns:a16="http://schemas.microsoft.com/office/drawing/2014/main" xmlns="" id="{4E382645-3A6D-4275-B60B-B95A213C9027}"/>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96" name="Straight Connector 95">
                <a:extLst>
                  <a:ext uri="{FF2B5EF4-FFF2-40B4-BE49-F238E27FC236}">
                    <a16:creationId xmlns:a16="http://schemas.microsoft.com/office/drawing/2014/main" xmlns="" id="{1005F85E-3621-477F-8754-D247EEEBDF8F}"/>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97" name="Straight Connector 96">
                <a:extLst>
                  <a:ext uri="{FF2B5EF4-FFF2-40B4-BE49-F238E27FC236}">
                    <a16:creationId xmlns:a16="http://schemas.microsoft.com/office/drawing/2014/main" xmlns="" id="{8841BD50-E225-40E5-B661-05571305870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5" name="TextBox 54">
              <a:extLst>
                <a:ext uri="{FF2B5EF4-FFF2-40B4-BE49-F238E27FC236}">
                  <a16:creationId xmlns:a16="http://schemas.microsoft.com/office/drawing/2014/main" xmlns="" id="{CE5164E4-ED7C-4A81-8BD6-ED697CA63383}"/>
                </a:ext>
              </a:extLst>
            </p:cNvPr>
            <p:cNvSpPr txBox="1"/>
            <p:nvPr/>
          </p:nvSpPr>
          <p:spPr>
            <a:xfrm>
              <a:off x="8843290" y="1174581"/>
              <a:ext cx="622286" cy="307777"/>
            </a:xfrm>
            <a:prstGeom prst="rect">
              <a:avLst/>
            </a:prstGeom>
            <a:noFill/>
          </p:spPr>
          <p:txBody>
            <a:bodyPr wrap="none" rtlCol="0">
              <a:spAutoFit/>
            </a:bodyPr>
            <a:lstStyle/>
            <a:p>
              <a:r>
                <a:rPr lang="en-US" sz="1400" b="1" dirty="0"/>
                <a:t>strict</a:t>
              </a:r>
            </a:p>
          </p:txBody>
        </p:sp>
        <p:sp>
          <p:nvSpPr>
            <p:cNvPr id="56" name="Rectangle 55">
              <a:extLst>
                <a:ext uri="{FF2B5EF4-FFF2-40B4-BE49-F238E27FC236}">
                  <a16:creationId xmlns:a16="http://schemas.microsoft.com/office/drawing/2014/main" xmlns="" id="{D8446F35-575F-43BB-8D8B-6792785ECCC8}"/>
                </a:ext>
              </a:extLst>
            </p:cNvPr>
            <p:cNvSpPr/>
            <p:nvPr/>
          </p:nvSpPr>
          <p:spPr>
            <a:xfrm>
              <a:off x="6838902" y="3285542"/>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58" name="Group 57">
              <a:extLst>
                <a:ext uri="{FF2B5EF4-FFF2-40B4-BE49-F238E27FC236}">
                  <a16:creationId xmlns:a16="http://schemas.microsoft.com/office/drawing/2014/main" xmlns="" id="{60712B18-31AF-4DDD-B1E7-55B5C46C0F28}"/>
                </a:ext>
              </a:extLst>
            </p:cNvPr>
            <p:cNvGrpSpPr/>
            <p:nvPr/>
          </p:nvGrpSpPr>
          <p:grpSpPr>
            <a:xfrm>
              <a:off x="7047907" y="3684961"/>
              <a:ext cx="1132624" cy="199291"/>
              <a:chOff x="2720488" y="1367117"/>
              <a:chExt cx="1855247" cy="502023"/>
            </a:xfrm>
          </p:grpSpPr>
          <p:sp>
            <p:nvSpPr>
              <p:cNvPr id="84" name="Rectangle 83">
                <a:extLst>
                  <a:ext uri="{FF2B5EF4-FFF2-40B4-BE49-F238E27FC236}">
                    <a16:creationId xmlns:a16="http://schemas.microsoft.com/office/drawing/2014/main" xmlns="" id="{965A5F1E-EF34-4585-9A08-188031B6E7FD}"/>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5" name="Rectangle 84">
                <a:extLst>
                  <a:ext uri="{FF2B5EF4-FFF2-40B4-BE49-F238E27FC236}">
                    <a16:creationId xmlns:a16="http://schemas.microsoft.com/office/drawing/2014/main" xmlns="" id="{7EB63B5F-793E-4F10-9BB3-E650FC6A0CD3}"/>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6" name="Rectangle 85">
                <a:extLst>
                  <a:ext uri="{FF2B5EF4-FFF2-40B4-BE49-F238E27FC236}">
                    <a16:creationId xmlns:a16="http://schemas.microsoft.com/office/drawing/2014/main" xmlns="" id="{8E221C69-3151-46C8-83E7-17C48164F576}"/>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7" name="Rectangle 86">
                <a:extLst>
                  <a:ext uri="{FF2B5EF4-FFF2-40B4-BE49-F238E27FC236}">
                    <a16:creationId xmlns:a16="http://schemas.microsoft.com/office/drawing/2014/main" xmlns="" id="{51482F5D-5865-4C55-83A7-61EC8BE4B433}"/>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8" name="Rectangle 87">
                <a:extLst>
                  <a:ext uri="{FF2B5EF4-FFF2-40B4-BE49-F238E27FC236}">
                    <a16:creationId xmlns:a16="http://schemas.microsoft.com/office/drawing/2014/main" xmlns="" id="{EC74C65C-C959-4E33-9D4F-3B21DF67D869}"/>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89" name="Straight Connector 88">
                <a:extLst>
                  <a:ext uri="{FF2B5EF4-FFF2-40B4-BE49-F238E27FC236}">
                    <a16:creationId xmlns:a16="http://schemas.microsoft.com/office/drawing/2014/main" xmlns="" id="{CBBDA7D6-F747-4DCA-9AFE-7EE60A344839}"/>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90" name="Straight Connector 89">
                <a:extLst>
                  <a:ext uri="{FF2B5EF4-FFF2-40B4-BE49-F238E27FC236}">
                    <a16:creationId xmlns:a16="http://schemas.microsoft.com/office/drawing/2014/main" xmlns="" id="{9B6C316B-046E-4D58-8F98-DCDB3058FFDC}"/>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9" name="TextBox 58">
              <a:extLst>
                <a:ext uri="{FF2B5EF4-FFF2-40B4-BE49-F238E27FC236}">
                  <a16:creationId xmlns:a16="http://schemas.microsoft.com/office/drawing/2014/main" xmlns="" id="{93FA6194-0B6E-4D4F-9F5E-D2338B82A0B1}"/>
                </a:ext>
              </a:extLst>
            </p:cNvPr>
            <p:cNvSpPr txBox="1"/>
            <p:nvPr/>
          </p:nvSpPr>
          <p:spPr>
            <a:xfrm>
              <a:off x="7312694" y="3346843"/>
              <a:ext cx="652743" cy="307777"/>
            </a:xfrm>
            <a:prstGeom prst="rect">
              <a:avLst/>
            </a:prstGeom>
            <a:noFill/>
          </p:spPr>
          <p:txBody>
            <a:bodyPr wrap="none" rtlCol="0">
              <a:spAutoFit/>
            </a:bodyPr>
            <a:lstStyle/>
            <a:p>
              <a:r>
                <a:rPr lang="en-US" sz="1400" b="1" dirty="0"/>
                <a:t>FCFS</a:t>
              </a:r>
            </a:p>
          </p:txBody>
        </p:sp>
        <p:cxnSp>
          <p:nvCxnSpPr>
            <p:cNvPr id="60" name="Straight Connector 59">
              <a:extLst>
                <a:ext uri="{FF2B5EF4-FFF2-40B4-BE49-F238E27FC236}">
                  <a16:creationId xmlns:a16="http://schemas.microsoft.com/office/drawing/2014/main" xmlns="" id="{3CE38C82-9A1F-43F3-8FD8-E966D49211C8}"/>
                </a:ext>
              </a:extLst>
            </p:cNvPr>
            <p:cNvCxnSpPr>
              <a:cxnSpLocks/>
              <a:stCxn id="52" idx="2"/>
              <a:endCxn id="56" idx="0"/>
            </p:cNvCxnSpPr>
            <p:nvPr/>
          </p:nvCxnSpPr>
          <p:spPr>
            <a:xfrm flipH="1">
              <a:off x="7614219" y="1948984"/>
              <a:ext cx="1550634" cy="13365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BF1152CD-A9C1-449C-A211-D789B40AB464}"/>
                </a:ext>
              </a:extLst>
            </p:cNvPr>
            <p:cNvCxnSpPr>
              <a:cxnSpLocks/>
              <a:stCxn id="52" idx="2"/>
              <a:endCxn id="62" idx="0"/>
            </p:cNvCxnSpPr>
            <p:nvPr/>
          </p:nvCxnSpPr>
          <p:spPr>
            <a:xfrm>
              <a:off x="9164853" y="1948984"/>
              <a:ext cx="1955919" cy="13604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xmlns="" id="{86495B9F-A56B-4CAA-9E99-636A34735FD9}"/>
                </a:ext>
              </a:extLst>
            </p:cNvPr>
            <p:cNvSpPr/>
            <p:nvPr/>
          </p:nvSpPr>
          <p:spPr>
            <a:xfrm>
              <a:off x="10345455" y="3309443"/>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3" name="Group 62">
              <a:extLst>
                <a:ext uri="{FF2B5EF4-FFF2-40B4-BE49-F238E27FC236}">
                  <a16:creationId xmlns:a16="http://schemas.microsoft.com/office/drawing/2014/main" xmlns="" id="{F156570B-E3BF-48BB-9239-87CCBA37253C}"/>
                </a:ext>
              </a:extLst>
            </p:cNvPr>
            <p:cNvGrpSpPr/>
            <p:nvPr/>
          </p:nvGrpSpPr>
          <p:grpSpPr>
            <a:xfrm>
              <a:off x="10554460" y="3708862"/>
              <a:ext cx="1132624" cy="199291"/>
              <a:chOff x="2720488" y="1367117"/>
              <a:chExt cx="1855247" cy="502023"/>
            </a:xfrm>
          </p:grpSpPr>
          <p:sp>
            <p:nvSpPr>
              <p:cNvPr id="77" name="Rectangle 76">
                <a:extLst>
                  <a:ext uri="{FF2B5EF4-FFF2-40B4-BE49-F238E27FC236}">
                    <a16:creationId xmlns:a16="http://schemas.microsoft.com/office/drawing/2014/main" xmlns="" id="{73C215CA-74BD-47E5-BC70-DB984C709D50}"/>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8" name="Rectangle 77">
                <a:extLst>
                  <a:ext uri="{FF2B5EF4-FFF2-40B4-BE49-F238E27FC236}">
                    <a16:creationId xmlns:a16="http://schemas.microsoft.com/office/drawing/2014/main" xmlns="" id="{4B1403F7-8472-4CF9-A3C3-BA1B82E082DA}"/>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9" name="Rectangle 78">
                <a:extLst>
                  <a:ext uri="{FF2B5EF4-FFF2-40B4-BE49-F238E27FC236}">
                    <a16:creationId xmlns:a16="http://schemas.microsoft.com/office/drawing/2014/main" xmlns="" id="{AAEA2A3E-EF64-48FE-A6A5-00049CABF50C}"/>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0" name="Rectangle 79">
                <a:extLst>
                  <a:ext uri="{FF2B5EF4-FFF2-40B4-BE49-F238E27FC236}">
                    <a16:creationId xmlns:a16="http://schemas.microsoft.com/office/drawing/2014/main" xmlns="" id="{E5A6C2A5-10BF-446C-B749-1C5B54A0F72F}"/>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1" name="Rectangle 80">
                <a:extLst>
                  <a:ext uri="{FF2B5EF4-FFF2-40B4-BE49-F238E27FC236}">
                    <a16:creationId xmlns:a16="http://schemas.microsoft.com/office/drawing/2014/main" xmlns="" id="{2BD1E7E8-5D73-4902-B313-9AB17B25312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82" name="Straight Connector 81">
                <a:extLst>
                  <a:ext uri="{FF2B5EF4-FFF2-40B4-BE49-F238E27FC236}">
                    <a16:creationId xmlns:a16="http://schemas.microsoft.com/office/drawing/2014/main" xmlns="" id="{7AA0100A-6F0A-4C68-8193-7A0FA1594637}"/>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83" name="Straight Connector 82">
                <a:extLst>
                  <a:ext uri="{FF2B5EF4-FFF2-40B4-BE49-F238E27FC236}">
                    <a16:creationId xmlns:a16="http://schemas.microsoft.com/office/drawing/2014/main" xmlns="" id="{21420DE1-7673-415B-9C29-A7DA0CFD5A9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64" name="TextBox 63">
              <a:extLst>
                <a:ext uri="{FF2B5EF4-FFF2-40B4-BE49-F238E27FC236}">
                  <a16:creationId xmlns:a16="http://schemas.microsoft.com/office/drawing/2014/main" xmlns="" id="{DA52F439-F2A1-4F9F-B3C9-6D7D1489C718}"/>
                </a:ext>
              </a:extLst>
            </p:cNvPr>
            <p:cNvSpPr txBox="1"/>
            <p:nvPr/>
          </p:nvSpPr>
          <p:spPr>
            <a:xfrm>
              <a:off x="10814918" y="3337019"/>
              <a:ext cx="652743" cy="307777"/>
            </a:xfrm>
            <a:prstGeom prst="rect">
              <a:avLst/>
            </a:prstGeom>
            <a:noFill/>
          </p:spPr>
          <p:txBody>
            <a:bodyPr wrap="none" rtlCol="0">
              <a:spAutoFit/>
            </a:bodyPr>
            <a:lstStyle/>
            <a:p>
              <a:r>
                <a:rPr lang="en-US" sz="1400" b="1" dirty="0"/>
                <a:t>FCFS</a:t>
              </a:r>
            </a:p>
          </p:txBody>
        </p:sp>
        <p:sp>
          <p:nvSpPr>
            <p:cNvPr id="67" name="Rectangle 66">
              <a:extLst>
                <a:ext uri="{FF2B5EF4-FFF2-40B4-BE49-F238E27FC236}">
                  <a16:creationId xmlns:a16="http://schemas.microsoft.com/office/drawing/2014/main" xmlns="" id="{4BE86288-5803-49D3-91FF-30D717E719CB}"/>
                </a:ext>
              </a:extLst>
            </p:cNvPr>
            <p:cNvSpPr/>
            <p:nvPr/>
          </p:nvSpPr>
          <p:spPr>
            <a:xfrm>
              <a:off x="9565809" y="2286757"/>
              <a:ext cx="1550634" cy="798839"/>
            </a:xfrm>
            <a:prstGeom prst="rect">
              <a:avLst/>
            </a:prstGeom>
            <a:solidFill>
              <a:schemeClr val="bg1"/>
            </a:solid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8" name="Group 67">
              <a:extLst>
                <a:ext uri="{FF2B5EF4-FFF2-40B4-BE49-F238E27FC236}">
                  <a16:creationId xmlns:a16="http://schemas.microsoft.com/office/drawing/2014/main" xmlns="" id="{44998215-F38C-4F57-888F-6F3C3D36C2AF}"/>
                </a:ext>
              </a:extLst>
            </p:cNvPr>
            <p:cNvGrpSpPr/>
            <p:nvPr/>
          </p:nvGrpSpPr>
          <p:grpSpPr>
            <a:xfrm>
              <a:off x="9774814" y="2686176"/>
              <a:ext cx="1132624" cy="199291"/>
              <a:chOff x="2720488" y="1367117"/>
              <a:chExt cx="1855247" cy="502023"/>
            </a:xfrm>
          </p:grpSpPr>
          <p:sp>
            <p:nvSpPr>
              <p:cNvPr id="70" name="Rectangle 69">
                <a:extLst>
                  <a:ext uri="{FF2B5EF4-FFF2-40B4-BE49-F238E27FC236}">
                    <a16:creationId xmlns:a16="http://schemas.microsoft.com/office/drawing/2014/main" xmlns="" id="{DC603F07-9831-475F-AE77-29A8AE614C5E}"/>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1" name="Rectangle 70">
                <a:extLst>
                  <a:ext uri="{FF2B5EF4-FFF2-40B4-BE49-F238E27FC236}">
                    <a16:creationId xmlns:a16="http://schemas.microsoft.com/office/drawing/2014/main" xmlns="" id="{217874FF-7988-48D7-A347-CCE0F2C54333}"/>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2" name="Rectangle 71">
                <a:extLst>
                  <a:ext uri="{FF2B5EF4-FFF2-40B4-BE49-F238E27FC236}">
                    <a16:creationId xmlns:a16="http://schemas.microsoft.com/office/drawing/2014/main" xmlns="" id="{977222D0-5B92-44A9-AC28-987DB1F0A0AB}"/>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3" name="Rectangle 72">
                <a:extLst>
                  <a:ext uri="{FF2B5EF4-FFF2-40B4-BE49-F238E27FC236}">
                    <a16:creationId xmlns:a16="http://schemas.microsoft.com/office/drawing/2014/main" xmlns="" id="{2072D48C-797A-4A90-A7AC-E4265762F250}"/>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4" name="Rectangle 73">
                <a:extLst>
                  <a:ext uri="{FF2B5EF4-FFF2-40B4-BE49-F238E27FC236}">
                    <a16:creationId xmlns:a16="http://schemas.microsoft.com/office/drawing/2014/main" xmlns="" id="{ADE95A93-19A5-44F6-B171-FC2C70A0C239}"/>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75" name="Straight Connector 74">
                <a:extLst>
                  <a:ext uri="{FF2B5EF4-FFF2-40B4-BE49-F238E27FC236}">
                    <a16:creationId xmlns:a16="http://schemas.microsoft.com/office/drawing/2014/main" xmlns="" id="{896DCC23-CA5B-4FC2-973C-6227B4777851}"/>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76" name="Straight Connector 75">
                <a:extLst>
                  <a:ext uri="{FF2B5EF4-FFF2-40B4-BE49-F238E27FC236}">
                    <a16:creationId xmlns:a16="http://schemas.microsoft.com/office/drawing/2014/main" xmlns="" id="{7FF6534F-6510-423A-948B-45FD8FCFE93A}"/>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69" name="TextBox 68">
              <a:extLst>
                <a:ext uri="{FF2B5EF4-FFF2-40B4-BE49-F238E27FC236}">
                  <a16:creationId xmlns:a16="http://schemas.microsoft.com/office/drawing/2014/main" xmlns="" id="{F027E526-EC9B-49B4-AF8C-F72492E39729}"/>
                </a:ext>
              </a:extLst>
            </p:cNvPr>
            <p:cNvSpPr txBox="1"/>
            <p:nvPr/>
          </p:nvSpPr>
          <p:spPr>
            <a:xfrm>
              <a:off x="9695962" y="2325387"/>
              <a:ext cx="1285929" cy="307777"/>
            </a:xfrm>
            <a:prstGeom prst="rect">
              <a:avLst/>
            </a:prstGeom>
            <a:noFill/>
          </p:spPr>
          <p:txBody>
            <a:bodyPr wrap="none" rtlCol="0">
              <a:spAutoFit/>
            </a:bodyPr>
            <a:lstStyle/>
            <a:p>
              <a:r>
                <a:rPr lang="en-US" sz="1400" b="1" dirty="0"/>
                <a:t>token bucket</a:t>
              </a:r>
            </a:p>
          </p:txBody>
        </p:sp>
        <p:sp>
          <p:nvSpPr>
            <p:cNvPr id="98" name="TextBox 97">
              <a:extLst>
                <a:ext uri="{FF2B5EF4-FFF2-40B4-BE49-F238E27FC236}">
                  <a16:creationId xmlns:a16="http://schemas.microsoft.com/office/drawing/2014/main" xmlns="" id="{0138721F-96FA-4D7F-939B-73B69F19C46E}"/>
                </a:ext>
              </a:extLst>
            </p:cNvPr>
            <p:cNvSpPr txBox="1"/>
            <p:nvPr/>
          </p:nvSpPr>
          <p:spPr>
            <a:xfrm>
              <a:off x="9521328" y="1948143"/>
              <a:ext cx="561372" cy="307777"/>
            </a:xfrm>
            <a:prstGeom prst="rect">
              <a:avLst/>
            </a:prstGeom>
            <a:noFill/>
          </p:spPr>
          <p:txBody>
            <a:bodyPr wrap="none" rtlCol="0">
              <a:spAutoFit/>
            </a:bodyPr>
            <a:lstStyle/>
            <a:p>
              <a:r>
                <a:rPr lang="en-US" sz="1400" b="1" dirty="0"/>
                <a:t>high</a:t>
              </a:r>
            </a:p>
          </p:txBody>
        </p:sp>
        <p:sp>
          <p:nvSpPr>
            <p:cNvPr id="99" name="TextBox 98">
              <a:extLst>
                <a:ext uri="{FF2B5EF4-FFF2-40B4-BE49-F238E27FC236}">
                  <a16:creationId xmlns:a16="http://schemas.microsoft.com/office/drawing/2014/main" xmlns="" id="{47627F9C-028D-455A-B9BE-322074C5537F}"/>
                </a:ext>
              </a:extLst>
            </p:cNvPr>
            <p:cNvSpPr txBox="1"/>
            <p:nvPr/>
          </p:nvSpPr>
          <p:spPr>
            <a:xfrm>
              <a:off x="7906712" y="2378399"/>
              <a:ext cx="482824" cy="307777"/>
            </a:xfrm>
            <a:prstGeom prst="rect">
              <a:avLst/>
            </a:prstGeom>
            <a:noFill/>
          </p:spPr>
          <p:txBody>
            <a:bodyPr wrap="none" rtlCol="0">
              <a:spAutoFit/>
            </a:bodyPr>
            <a:lstStyle/>
            <a:p>
              <a:r>
                <a:rPr lang="en-US" sz="1400" b="1" dirty="0"/>
                <a:t>low</a:t>
              </a:r>
            </a:p>
          </p:txBody>
        </p:sp>
        <p:sp>
          <p:nvSpPr>
            <p:cNvPr id="100" name="Oval 99">
              <a:extLst>
                <a:ext uri="{FF2B5EF4-FFF2-40B4-BE49-F238E27FC236}">
                  <a16:creationId xmlns:a16="http://schemas.microsoft.com/office/drawing/2014/main" xmlns="" id="{056ACFB0-ABDF-4DFF-BD52-0F51C461A482}"/>
                </a:ext>
              </a:extLst>
            </p:cNvPr>
            <p:cNvSpPr/>
            <p:nvPr/>
          </p:nvSpPr>
          <p:spPr>
            <a:xfrm>
              <a:off x="7152870" y="4483799"/>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A</a:t>
              </a:r>
            </a:p>
          </p:txBody>
        </p:sp>
        <p:sp>
          <p:nvSpPr>
            <p:cNvPr id="101" name="Oval 100">
              <a:extLst>
                <a:ext uri="{FF2B5EF4-FFF2-40B4-BE49-F238E27FC236}">
                  <a16:creationId xmlns:a16="http://schemas.microsoft.com/office/drawing/2014/main" xmlns="" id="{2E0AC29C-4F3D-4866-B910-A98E22EC2075}"/>
                </a:ext>
              </a:extLst>
            </p:cNvPr>
            <p:cNvSpPr/>
            <p:nvPr/>
          </p:nvSpPr>
          <p:spPr>
            <a:xfrm>
              <a:off x="10667282" y="4507701"/>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B</a:t>
              </a:r>
            </a:p>
          </p:txBody>
        </p:sp>
        <p:cxnSp>
          <p:nvCxnSpPr>
            <p:cNvPr id="102" name="Straight Connector 101">
              <a:extLst>
                <a:ext uri="{FF2B5EF4-FFF2-40B4-BE49-F238E27FC236}">
                  <a16:creationId xmlns:a16="http://schemas.microsoft.com/office/drawing/2014/main" xmlns="" id="{63ADB3AB-2B1D-4B12-B7F2-678C1AC39ADE}"/>
                </a:ext>
              </a:extLst>
            </p:cNvPr>
            <p:cNvCxnSpPr>
              <a:cxnSpLocks/>
              <a:endCxn id="100" idx="0"/>
            </p:cNvCxnSpPr>
            <p:nvPr/>
          </p:nvCxnSpPr>
          <p:spPr>
            <a:xfrm>
              <a:off x="7602031" y="4085097"/>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BFDDEB6D-659C-4E13-BDAB-CA1C877C13E7}"/>
                </a:ext>
              </a:extLst>
            </p:cNvPr>
            <p:cNvCxnSpPr>
              <a:cxnSpLocks/>
              <a:endCxn id="101" idx="0"/>
            </p:cNvCxnSpPr>
            <p:nvPr/>
          </p:nvCxnSpPr>
          <p:spPr>
            <a:xfrm flipH="1">
              <a:off x="11116443" y="4113839"/>
              <a:ext cx="1" cy="3938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Arrow: Curved Right 9">
            <a:extLst>
              <a:ext uri="{FF2B5EF4-FFF2-40B4-BE49-F238E27FC236}">
                <a16:creationId xmlns:a16="http://schemas.microsoft.com/office/drawing/2014/main" xmlns="" id="{240446DC-BB30-4FBF-B6DE-51CA2D421F1D}"/>
              </a:ext>
            </a:extLst>
          </p:cNvPr>
          <p:cNvSpPr/>
          <p:nvPr/>
        </p:nvSpPr>
        <p:spPr>
          <a:xfrm>
            <a:off x="478589" y="2325386"/>
            <a:ext cx="731520" cy="2608753"/>
          </a:xfrm>
          <a:prstGeom prst="curv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3429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062B3-7487-4D9E-81D1-9F512253F2C7}"/>
              </a:ext>
            </a:extLst>
          </p:cNvPr>
          <p:cNvSpPr>
            <a:spLocks noGrp="1"/>
          </p:cNvSpPr>
          <p:nvPr>
            <p:ph type="title"/>
          </p:nvPr>
        </p:nvSpPr>
        <p:spPr/>
        <p:txBody>
          <a:bodyPr/>
          <a:lstStyle/>
          <a:p>
            <a:r>
              <a:rPr lang="en-US" dirty="0"/>
              <a:t>Example – Strict Priority with Starvation Prevention</a:t>
            </a:r>
          </a:p>
        </p:txBody>
      </p:sp>
      <p:sp>
        <p:nvSpPr>
          <p:cNvPr id="3" name="Content Placeholder 2">
            <a:extLst>
              <a:ext uri="{FF2B5EF4-FFF2-40B4-BE49-F238E27FC236}">
                <a16:creationId xmlns:a16="http://schemas.microsoft.com/office/drawing/2014/main" xmlns="" id="{61071FD5-3B53-420F-8BB2-D15503B3D464}"/>
              </a:ext>
            </a:extLst>
          </p:cNvPr>
          <p:cNvSpPr>
            <a:spLocks noGrp="1"/>
          </p:cNvSpPr>
          <p:nvPr>
            <p:ph idx="1"/>
          </p:nvPr>
        </p:nvSpPr>
        <p:spPr>
          <a:xfrm>
            <a:off x="-168859" y="860435"/>
            <a:ext cx="6991245" cy="5861039"/>
          </a:xfrm>
        </p:spPr>
        <p:txBody>
          <a:bodyPr/>
          <a:lstStyle/>
          <a:p>
            <a:pPr marL="0" indent="0">
              <a:spcBef>
                <a:spcPts val="300"/>
              </a:spcBef>
              <a:buNone/>
            </a:pPr>
            <a:r>
              <a:rPr lang="en-US" sz="1200" dirty="0">
                <a:solidFill>
                  <a:srgbClr val="FF9900"/>
                </a:solidFill>
                <a:latin typeface="Courier New" panose="02070309020205020404" pitchFamily="49" charset="0"/>
              </a:rPr>
              <a:t>    node</a:t>
            </a:r>
            <a:r>
              <a:rPr lang="en-US" sz="1200" dirty="0">
                <a:solidFill>
                  <a:srgbClr val="000000"/>
                </a:solidFill>
                <a:latin typeface="Courier New" panose="02070309020205020404" pitchFamily="49" charset="0"/>
              </a:rPr>
              <a:t> FCFS {</a:t>
            </a:r>
          </a:p>
          <a:p>
            <a:pPr marL="0" indent="0">
              <a:spcBef>
                <a:spcPts val="300"/>
              </a:spcBef>
              <a:buNone/>
            </a:pPr>
            <a:r>
              <a:rPr lang="en-US" sz="1200" b="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type</a:t>
            </a:r>
            <a:r>
              <a:rPr lang="en-US" sz="1200" dirty="0">
                <a:solidFill>
                  <a:srgbClr val="000000"/>
                </a:solidFill>
                <a:latin typeface="Courier New" panose="02070309020205020404" pitchFamily="49" charset="0"/>
              </a:rPr>
              <a:t> = scheduling;</a:t>
            </a:r>
            <a:endParaRPr lang="en-US" sz="1200" dirty="0"/>
          </a:p>
          <a:p>
            <a:pPr marL="0" indent="0">
              <a:spcBef>
                <a:spcPts val="30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pifo</a:t>
            </a:r>
            <a:r>
              <a:rPr lang="en-US" sz="1200" dirty="0">
                <a:solidFill>
                  <a:srgbClr val="000000"/>
                </a:solidFill>
                <a:latin typeface="Courier New" panose="02070309020205020404" pitchFamily="49" charset="0"/>
              </a:rPr>
              <a:t>&lt;</a:t>
            </a:r>
            <a:r>
              <a:rPr lang="en-US" sz="1200" dirty="0" err="1">
                <a:solidFill>
                  <a:srgbClr val="38761D"/>
                </a:solidFill>
                <a:latin typeface="Courier New" panose="02070309020205020404" pitchFamily="49" charset="0"/>
              </a:rPr>
              <a:t>rank_t</a:t>
            </a:r>
            <a:r>
              <a:rPr lang="en-US" sz="1200" dirty="0">
                <a:solidFill>
                  <a:srgbClr val="000000"/>
                </a:solidFill>
                <a:latin typeface="Courier New" panose="02070309020205020404" pitchFamily="49" charset="0"/>
              </a:rPr>
              <a:t>&gt;(</a:t>
            </a:r>
            <a:r>
              <a:rPr lang="en-US" sz="1200" dirty="0">
                <a:solidFill>
                  <a:srgbClr val="CC0000"/>
                </a:solidFill>
                <a:latin typeface="Courier New" panose="02070309020205020404" pitchFamily="49" charset="0"/>
              </a:rPr>
              <a:t>2048</a:t>
            </a:r>
            <a:r>
              <a:rPr lang="en-US" sz="1200" dirty="0">
                <a:solidFill>
                  <a:srgbClr val="000000"/>
                </a:solidFill>
                <a:latin typeface="Courier New" panose="02070309020205020404" pitchFamily="49" charset="0"/>
              </a:rPr>
              <a:t>) p;</a:t>
            </a:r>
          </a:p>
          <a:p>
            <a:pPr marL="0" indent="0">
              <a:spcBef>
                <a:spcPts val="30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enqueue</a:t>
            </a:r>
            <a:r>
              <a:rPr lang="en-US" sz="1200" dirty="0">
                <a:solidFill>
                  <a:srgbClr val="000000"/>
                </a:solidFill>
                <a:latin typeface="Courier New" panose="02070309020205020404" pitchFamily="49" charset="0"/>
              </a:rPr>
              <a:t> = {</a:t>
            </a:r>
          </a:p>
          <a:p>
            <a:pPr marL="0" indent="0">
              <a:spcBef>
                <a:spcPts val="300"/>
              </a:spcBef>
              <a:buNone/>
            </a:pPr>
            <a:r>
              <a:rPr lang="en-US" sz="1200" dirty="0">
                <a:solidFill>
                  <a:srgbClr val="000000"/>
                </a:solidFill>
                <a:latin typeface="Courier New" panose="02070309020205020404" pitchFamily="49" charset="0"/>
              </a:rPr>
              <a:t>            bit&lt;</a:t>
            </a:r>
            <a:r>
              <a:rPr lang="en-US" sz="1200" dirty="0" err="1">
                <a:solidFill>
                  <a:srgbClr val="000000"/>
                </a:solidFill>
                <a:latin typeface="Courier New" panose="02070309020205020404" pitchFamily="49" charset="0"/>
              </a:rPr>
              <a:t>rank_t</a:t>
            </a:r>
            <a:r>
              <a:rPr lang="en-US" sz="1200" dirty="0">
                <a:solidFill>
                  <a:srgbClr val="000000"/>
                </a:solidFill>
                <a:latin typeface="Courier New" panose="02070309020205020404" pitchFamily="49" charset="0"/>
              </a:rPr>
              <a:t>&gt; rank = </a:t>
            </a:r>
            <a:r>
              <a:rPr lang="en-US" sz="1200" dirty="0" err="1">
                <a:solidFill>
                  <a:srgbClr val="000000"/>
                </a:solidFill>
                <a:latin typeface="Courier New" panose="02070309020205020404" pitchFamily="49" charset="0"/>
              </a:rPr>
              <a:t>get_time</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 extern function</a:t>
            </a:r>
          </a:p>
          <a:p>
            <a:pPr marL="0" indent="0">
              <a:spcBef>
                <a:spcPts val="30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p.enq</a:t>
            </a:r>
            <a:r>
              <a:rPr lang="en-US" sz="1200" dirty="0">
                <a:solidFill>
                  <a:srgbClr val="000000"/>
                </a:solidFill>
                <a:latin typeface="Courier New" panose="02070309020205020404" pitchFamily="49" charset="0"/>
              </a:rPr>
              <a:t>(rank);</a:t>
            </a:r>
          </a:p>
          <a:p>
            <a:pPr marL="0" indent="0">
              <a:spcBef>
                <a:spcPts val="0"/>
              </a:spcBef>
              <a:buNone/>
            </a:pPr>
            <a:r>
              <a:rPr lang="en-US" sz="1200" dirty="0">
                <a:solidFill>
                  <a:srgbClr val="000000"/>
                </a:solidFill>
                <a:latin typeface="Courier New" panose="02070309020205020404" pitchFamily="49" charset="0"/>
              </a:rPr>
              <a:t>        }</a:t>
            </a:r>
            <a:r>
              <a:rPr lang="en-US" sz="1200" b="0" dirty="0"/>
              <a:t/>
            </a:r>
            <a:br>
              <a:rPr lang="en-US" sz="1200" b="0" dirty="0"/>
            </a:b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dequeue</a:t>
            </a:r>
            <a:r>
              <a:rPr lang="en-US" sz="1200" dirty="0">
                <a:solidFill>
                  <a:srgbClr val="000000"/>
                </a:solidFill>
                <a:latin typeface="Courier New" panose="02070309020205020404" pitchFamily="49" charset="0"/>
              </a:rPr>
              <a:t> =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bit</a:t>
            </a:r>
            <a:r>
              <a:rPr lang="en-US" sz="1200" dirty="0">
                <a:solidFill>
                  <a:srgbClr val="000000"/>
                </a:solidFill>
                <a:latin typeface="Courier New" panose="02070309020205020404" pitchFamily="49" charset="0"/>
              </a:rPr>
              <a:t>&lt;</a:t>
            </a:r>
            <a:r>
              <a:rPr lang="en-US" sz="1200" dirty="0" err="1">
                <a:solidFill>
                  <a:srgbClr val="38761D"/>
                </a:solidFill>
                <a:latin typeface="Courier New" panose="02070309020205020404" pitchFamily="49" charset="0"/>
              </a:rPr>
              <a:t>rank_t</a:t>
            </a:r>
            <a:r>
              <a:rPr lang="en-US" sz="1200" dirty="0">
                <a:solidFill>
                  <a:srgbClr val="000000"/>
                </a:solidFill>
                <a:latin typeface="Courier New" panose="02070309020205020404" pitchFamily="49" charset="0"/>
              </a:rPr>
              <a:t>&gt; rank;</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latin typeface="Courier New" panose="02070309020205020404" pitchFamily="49" charset="0"/>
              </a:rPr>
              <a:t>p.deq</a:t>
            </a:r>
            <a:r>
              <a:rPr lang="en-US" sz="1200" dirty="0">
                <a:latin typeface="Courier New" panose="02070309020205020404" pitchFamily="49" charset="0"/>
              </a:rPr>
              <a:t>(rank);</a:t>
            </a:r>
            <a:endParaRPr lang="en-US" sz="1200" b="0" dirty="0"/>
          </a:p>
          <a:p>
            <a:pPr marL="0" indent="0">
              <a:spcBef>
                <a:spcPts val="0"/>
              </a:spcBef>
              <a:buNone/>
            </a:pPr>
            <a:r>
              <a:rPr lang="en-US" sz="1200" dirty="0">
                <a:solidFill>
                  <a:srgbClr val="000000"/>
                </a:solidFill>
                <a:latin typeface="Courier New" panose="02070309020205020404" pitchFamily="49" charset="0"/>
              </a:rPr>
              <a:t>        }</a:t>
            </a:r>
          </a:p>
          <a:p>
            <a:pPr marL="0" indent="0">
              <a:spcBef>
                <a:spcPts val="300"/>
              </a:spcBef>
              <a:buNone/>
            </a:pPr>
            <a:r>
              <a:rPr lang="en-US" sz="1200" dirty="0">
                <a:solidFill>
                  <a:srgbClr val="000000"/>
                </a:solidFill>
                <a:latin typeface="Courier New" panose="02070309020205020404" pitchFamily="49" charset="0"/>
              </a:rPr>
              <a:t>    }</a:t>
            </a:r>
          </a:p>
          <a:p>
            <a:pPr marL="0" indent="0">
              <a:spcBef>
                <a:spcPts val="300"/>
              </a:spcBef>
              <a:buNone/>
            </a:pPr>
            <a:endParaRPr lang="en-US" sz="1200" b="0" dirty="0"/>
          </a:p>
          <a:p>
            <a:pPr marL="0" indent="0">
              <a:spcBef>
                <a:spcPts val="0"/>
              </a:spcBef>
              <a:buNone/>
            </a:pP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 Define the shape </a:t>
            </a:r>
            <a:r>
              <a:rPr lang="en-US" sz="1200" dirty="0">
                <a:solidFill>
                  <a:srgbClr val="0000FF"/>
                </a:solidFill>
                <a:latin typeface="Courier New" panose="02070309020205020404" pitchFamily="49" charset="0"/>
              </a:rPr>
              <a:t>of the tree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tree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myTree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strict_priority</a:t>
            </a:r>
            <a:r>
              <a:rPr lang="en-US" sz="1200" dirty="0">
                <a:solidFill>
                  <a:srgbClr val="000000"/>
                </a:solidFill>
                <a:latin typeface="Courier New" panose="02070309020205020404" pitchFamily="49" charset="0"/>
              </a:rPr>
              <a:t>(), {FCFS(), {</a:t>
            </a:r>
            <a:r>
              <a:rPr lang="en-US" sz="1200" dirty="0" err="1">
                <a:solidFill>
                  <a:srgbClr val="000000"/>
                </a:solidFill>
                <a:latin typeface="Courier New" panose="02070309020205020404" pitchFamily="49" charset="0"/>
              </a:rPr>
              <a:t>token_bucket</a:t>
            </a:r>
            <a:r>
              <a:rPr lang="en-US" sz="1200" dirty="0">
                <a:solidFill>
                  <a:srgbClr val="000000"/>
                </a:solidFill>
                <a:latin typeface="Courier New" panose="02070309020205020404" pitchFamily="49" charset="0"/>
              </a:rPr>
              <a:t>(), {FCFS()}}} }</a:t>
            </a:r>
            <a:r>
              <a:rPr lang="en-US" sz="1200" b="0" dirty="0"/>
              <a:t/>
            </a:r>
            <a:br>
              <a:rPr lang="en-US" sz="1200" b="0" dirty="0"/>
            </a:b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apply</a:t>
            </a:r>
            <a:r>
              <a:rPr lang="en-US" sz="1200" dirty="0">
                <a:solidFill>
                  <a:srgbClr val="000000"/>
                </a:solidFill>
                <a:latin typeface="Courier New" panose="02070309020205020404" pitchFamily="49" charset="0"/>
              </a:rPr>
              <a:t> {</a:t>
            </a:r>
          </a:p>
          <a:p>
            <a:pPr marL="0" indent="0">
              <a:spcBef>
                <a:spcPts val="0"/>
              </a:spcBef>
              <a:buNone/>
            </a:pPr>
            <a:r>
              <a:rPr lang="en-US" sz="1200" b="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 path computation logic</a:t>
            </a:r>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38761D"/>
                </a:solidFill>
                <a:latin typeface="Courier New" panose="02070309020205020404" pitchFamily="49" charset="0"/>
              </a:rPr>
              <a:t>pifo_id_t</a:t>
            </a:r>
            <a:r>
              <a:rPr lang="en-US" sz="1200" dirty="0">
                <a:solidFill>
                  <a:srgbClr val="38761D"/>
                </a:solidFill>
                <a:latin typeface="Courier New" panose="02070309020205020404" pitchFamily="49" charset="0"/>
              </a:rPr>
              <a:t> </a:t>
            </a:r>
            <a:r>
              <a:rPr lang="en-US" sz="1200" dirty="0" err="1">
                <a:solidFill>
                  <a:srgbClr val="000000"/>
                </a:solidFill>
                <a:latin typeface="Courier New" panose="02070309020205020404" pitchFamily="49" charset="0"/>
              </a:rPr>
              <a:t>leaf_node</a:t>
            </a:r>
            <a:r>
              <a:rPr lang="en-US" sz="1200" dirty="0">
                <a:solidFill>
                  <a:srgbClr val="000000"/>
                </a:solidFill>
                <a:latin typeface="Courier New" panose="02070309020205020404" pitchFamily="49" charset="0"/>
              </a:rPr>
              <a:t>;</a:t>
            </a:r>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sched_meta.flow_id</a:t>
            </a:r>
            <a:r>
              <a:rPr lang="en-US" sz="1200" dirty="0">
                <a:solidFill>
                  <a:srgbClr val="000000"/>
                </a:solidFill>
                <a:latin typeface="Courier New" panose="02070309020205020404" pitchFamily="49" charset="0"/>
              </a:rPr>
              <a:t> == 0) {</a:t>
            </a:r>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leaf_node</a:t>
            </a:r>
            <a:r>
              <a:rPr lang="en-US" sz="1200" dirty="0">
                <a:solidFill>
                  <a:srgbClr val="000000"/>
                </a:solidFill>
                <a:latin typeface="Courier New" panose="02070309020205020404" pitchFamily="49" charset="0"/>
              </a:rPr>
              <a:t> = </a:t>
            </a:r>
            <a:r>
              <a:rPr lang="en-US" sz="1200" dirty="0">
                <a:solidFill>
                  <a:srgbClr val="C00000"/>
                </a:solidFill>
                <a:latin typeface="Courier New" panose="02070309020205020404" pitchFamily="49" charset="0"/>
              </a:rPr>
              <a:t>RIGHT</a:t>
            </a:r>
            <a:r>
              <a:rPr lang="en-US" sz="1200" dirty="0">
                <a:solidFill>
                  <a:srgbClr val="000000"/>
                </a:solidFill>
                <a:latin typeface="Courier New" panose="02070309020205020404" pitchFamily="49" charset="0"/>
              </a:rPr>
              <a:t>;</a:t>
            </a:r>
          </a:p>
          <a:p>
            <a:pPr marL="0" indent="0">
              <a:spcBef>
                <a:spcPts val="0"/>
              </a:spcBef>
              <a:buNone/>
            </a:pPr>
            <a:r>
              <a:rPr lang="en-US" sz="1200" dirty="0">
                <a:solidFill>
                  <a:srgbClr val="000000"/>
                </a:solidFill>
                <a:latin typeface="Courier New" panose="02070309020205020404" pitchFamily="49" charset="0"/>
              </a:rPr>
              <a:t>       } </a:t>
            </a:r>
            <a:r>
              <a:rPr lang="en-US" sz="1200" dirty="0">
                <a:solidFill>
                  <a:srgbClr val="FF9900"/>
                </a:solidFill>
                <a:latin typeface="Courier New" panose="02070309020205020404" pitchFamily="49" charset="0"/>
              </a:rPr>
              <a:t>else </a:t>
            </a:r>
            <a:r>
              <a:rPr lang="en-US" sz="1200" dirty="0">
                <a:latin typeface="Courier New" panose="02070309020205020404" pitchFamily="49" charset="0"/>
              </a:rPr>
              <a:t>{</a:t>
            </a:r>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leaf_node</a:t>
            </a:r>
            <a:r>
              <a:rPr lang="en-US" sz="1200" dirty="0">
                <a:solidFill>
                  <a:srgbClr val="000000"/>
                </a:solidFill>
                <a:latin typeface="Courier New" panose="02070309020205020404" pitchFamily="49" charset="0"/>
              </a:rPr>
              <a:t> = </a:t>
            </a:r>
            <a:r>
              <a:rPr lang="en-US" sz="1200" dirty="0">
                <a:solidFill>
                  <a:srgbClr val="C00000"/>
                </a:solidFill>
                <a:latin typeface="Courier New" panose="02070309020205020404" pitchFamily="49" charset="0"/>
              </a:rPr>
              <a:t>LEFT</a:t>
            </a:r>
            <a:r>
              <a:rPr lang="en-US" sz="1200" dirty="0">
                <a:solidFill>
                  <a:srgbClr val="000000"/>
                </a:solidFill>
                <a:latin typeface="Courier New" panose="02070309020205020404" pitchFamily="49" charset="0"/>
              </a:rPr>
              <a:t>;</a:t>
            </a:r>
          </a:p>
          <a:p>
            <a:pPr marL="0" indent="0">
              <a:spcBef>
                <a:spcPts val="0"/>
              </a:spcBef>
              <a:buNone/>
            </a:pPr>
            <a:r>
              <a:rPr lang="en-US" sz="1200" dirty="0">
                <a:solidFill>
                  <a:srgbClr val="000000"/>
                </a:solidFill>
                <a:latin typeface="Courier New" panose="02070309020205020404" pitchFamily="49" charset="0"/>
              </a:rPr>
              <a:t>       }</a:t>
            </a:r>
            <a:endParaRPr lang="en-US" sz="120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 apply the scheduling / shaping algorithm</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myTree.</a:t>
            </a:r>
            <a:r>
              <a:rPr lang="en-US" sz="1200" dirty="0" err="1">
                <a:solidFill>
                  <a:srgbClr val="FF9900"/>
                </a:solidFill>
                <a:latin typeface="Courier New" panose="02070309020205020404" pitchFamily="49" charset="0"/>
              </a:rPr>
              <a:t>apply</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leaf_node</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endParaRPr lang="en-US" sz="1200" b="0" dirty="0"/>
          </a:p>
          <a:p>
            <a:pPr marL="0" indent="0">
              <a:buNone/>
            </a:pPr>
            <a:endParaRPr lang="en-US" sz="1200" dirty="0"/>
          </a:p>
        </p:txBody>
      </p:sp>
      <p:sp>
        <p:nvSpPr>
          <p:cNvPr id="4" name="Slide Number Placeholder 3">
            <a:extLst>
              <a:ext uri="{FF2B5EF4-FFF2-40B4-BE49-F238E27FC236}">
                <a16:creationId xmlns:a16="http://schemas.microsoft.com/office/drawing/2014/main" xmlns="" id="{89FD0A9D-06D3-456B-BEE9-5D3285D74DD5}"/>
              </a:ext>
            </a:extLst>
          </p:cNvPr>
          <p:cNvSpPr>
            <a:spLocks noGrp="1"/>
          </p:cNvSpPr>
          <p:nvPr>
            <p:ph type="sldNum" sz="quarter" idx="10"/>
          </p:nvPr>
        </p:nvSpPr>
        <p:spPr/>
        <p:txBody>
          <a:bodyPr/>
          <a:lstStyle/>
          <a:p>
            <a:r>
              <a:rPr lang="en-US"/>
              <a:t>&gt;&gt; </a:t>
            </a:r>
            <a:fld id="{626C978B-826E-438C-909A-E9C381D3FF04}" type="slidenum">
              <a:rPr lang="en-US" smtClean="0"/>
              <a:pPr/>
              <a:t>32</a:t>
            </a:fld>
            <a:endParaRPr lang="en-US" dirty="0"/>
          </a:p>
        </p:txBody>
      </p:sp>
      <p:grpSp>
        <p:nvGrpSpPr>
          <p:cNvPr id="5" name="Group 4">
            <a:extLst>
              <a:ext uri="{FF2B5EF4-FFF2-40B4-BE49-F238E27FC236}">
                <a16:creationId xmlns:a16="http://schemas.microsoft.com/office/drawing/2014/main" xmlns="" id="{E49A0F89-3AF2-4C20-9C3F-8FDF9ECBB6D1}"/>
              </a:ext>
            </a:extLst>
          </p:cNvPr>
          <p:cNvGrpSpPr/>
          <p:nvPr/>
        </p:nvGrpSpPr>
        <p:grpSpPr>
          <a:xfrm>
            <a:off x="6838902" y="1150145"/>
            <a:ext cx="5057187" cy="4229227"/>
            <a:chOff x="6838902" y="1150145"/>
            <a:chExt cx="5057187" cy="4229227"/>
          </a:xfrm>
        </p:grpSpPr>
        <p:sp>
          <p:nvSpPr>
            <p:cNvPr id="52" name="Rectangle 51">
              <a:extLst>
                <a:ext uri="{FF2B5EF4-FFF2-40B4-BE49-F238E27FC236}">
                  <a16:creationId xmlns:a16="http://schemas.microsoft.com/office/drawing/2014/main" xmlns="" id="{7FC5BFF2-F179-40EF-814E-6B71AEC105DE}"/>
                </a:ext>
              </a:extLst>
            </p:cNvPr>
            <p:cNvSpPr/>
            <p:nvPr/>
          </p:nvSpPr>
          <p:spPr>
            <a:xfrm>
              <a:off x="8389536" y="1150145"/>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54" name="Group 53">
              <a:extLst>
                <a:ext uri="{FF2B5EF4-FFF2-40B4-BE49-F238E27FC236}">
                  <a16:creationId xmlns:a16="http://schemas.microsoft.com/office/drawing/2014/main" xmlns="" id="{3DED5BD5-CF55-44C9-9286-B32621FB0226}"/>
                </a:ext>
              </a:extLst>
            </p:cNvPr>
            <p:cNvGrpSpPr/>
            <p:nvPr/>
          </p:nvGrpSpPr>
          <p:grpSpPr>
            <a:xfrm>
              <a:off x="8598541" y="1549564"/>
              <a:ext cx="1132624" cy="199291"/>
              <a:chOff x="2720488" y="1367117"/>
              <a:chExt cx="1855247" cy="502023"/>
            </a:xfrm>
          </p:grpSpPr>
          <p:sp>
            <p:nvSpPr>
              <p:cNvPr id="91" name="Rectangle 90">
                <a:extLst>
                  <a:ext uri="{FF2B5EF4-FFF2-40B4-BE49-F238E27FC236}">
                    <a16:creationId xmlns:a16="http://schemas.microsoft.com/office/drawing/2014/main" xmlns="" id="{2D4B52F4-0337-4AAC-BD46-BD0B68CD7BAD}"/>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2" name="Rectangle 91">
                <a:extLst>
                  <a:ext uri="{FF2B5EF4-FFF2-40B4-BE49-F238E27FC236}">
                    <a16:creationId xmlns:a16="http://schemas.microsoft.com/office/drawing/2014/main" xmlns="" id="{7D1E740D-FE49-4A3E-95C8-B4180BBFCC99}"/>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3" name="Rectangle 92">
                <a:extLst>
                  <a:ext uri="{FF2B5EF4-FFF2-40B4-BE49-F238E27FC236}">
                    <a16:creationId xmlns:a16="http://schemas.microsoft.com/office/drawing/2014/main" xmlns="" id="{79E92DD2-F9DB-48FF-B24C-DDE6D4F260B1}"/>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4" name="Rectangle 93">
                <a:extLst>
                  <a:ext uri="{FF2B5EF4-FFF2-40B4-BE49-F238E27FC236}">
                    <a16:creationId xmlns:a16="http://schemas.microsoft.com/office/drawing/2014/main" xmlns="" id="{A478B25D-3EDE-4225-91CF-8B4B88619B68}"/>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5" name="Rectangle 94">
                <a:extLst>
                  <a:ext uri="{FF2B5EF4-FFF2-40B4-BE49-F238E27FC236}">
                    <a16:creationId xmlns:a16="http://schemas.microsoft.com/office/drawing/2014/main" xmlns="" id="{4E382645-3A6D-4275-B60B-B95A213C9027}"/>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96" name="Straight Connector 95">
                <a:extLst>
                  <a:ext uri="{FF2B5EF4-FFF2-40B4-BE49-F238E27FC236}">
                    <a16:creationId xmlns:a16="http://schemas.microsoft.com/office/drawing/2014/main" xmlns="" id="{1005F85E-3621-477F-8754-D247EEEBDF8F}"/>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97" name="Straight Connector 96">
                <a:extLst>
                  <a:ext uri="{FF2B5EF4-FFF2-40B4-BE49-F238E27FC236}">
                    <a16:creationId xmlns:a16="http://schemas.microsoft.com/office/drawing/2014/main" xmlns="" id="{8841BD50-E225-40E5-B661-05571305870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5" name="TextBox 54">
              <a:extLst>
                <a:ext uri="{FF2B5EF4-FFF2-40B4-BE49-F238E27FC236}">
                  <a16:creationId xmlns:a16="http://schemas.microsoft.com/office/drawing/2014/main" xmlns="" id="{CE5164E4-ED7C-4A81-8BD6-ED697CA63383}"/>
                </a:ext>
              </a:extLst>
            </p:cNvPr>
            <p:cNvSpPr txBox="1"/>
            <p:nvPr/>
          </p:nvSpPr>
          <p:spPr>
            <a:xfrm>
              <a:off x="8843290" y="1174581"/>
              <a:ext cx="622286" cy="307777"/>
            </a:xfrm>
            <a:prstGeom prst="rect">
              <a:avLst/>
            </a:prstGeom>
            <a:noFill/>
          </p:spPr>
          <p:txBody>
            <a:bodyPr wrap="none" rtlCol="0">
              <a:spAutoFit/>
            </a:bodyPr>
            <a:lstStyle/>
            <a:p>
              <a:r>
                <a:rPr lang="en-US" sz="1400" b="1" dirty="0"/>
                <a:t>strict</a:t>
              </a:r>
            </a:p>
          </p:txBody>
        </p:sp>
        <p:sp>
          <p:nvSpPr>
            <p:cNvPr id="56" name="Rectangle 55">
              <a:extLst>
                <a:ext uri="{FF2B5EF4-FFF2-40B4-BE49-F238E27FC236}">
                  <a16:creationId xmlns:a16="http://schemas.microsoft.com/office/drawing/2014/main" xmlns="" id="{D8446F35-575F-43BB-8D8B-6792785ECCC8}"/>
                </a:ext>
              </a:extLst>
            </p:cNvPr>
            <p:cNvSpPr/>
            <p:nvPr/>
          </p:nvSpPr>
          <p:spPr>
            <a:xfrm>
              <a:off x="6838902" y="3285542"/>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58" name="Group 57">
              <a:extLst>
                <a:ext uri="{FF2B5EF4-FFF2-40B4-BE49-F238E27FC236}">
                  <a16:creationId xmlns:a16="http://schemas.microsoft.com/office/drawing/2014/main" xmlns="" id="{60712B18-31AF-4DDD-B1E7-55B5C46C0F28}"/>
                </a:ext>
              </a:extLst>
            </p:cNvPr>
            <p:cNvGrpSpPr/>
            <p:nvPr/>
          </p:nvGrpSpPr>
          <p:grpSpPr>
            <a:xfrm>
              <a:off x="7047907" y="3684961"/>
              <a:ext cx="1132624" cy="199291"/>
              <a:chOff x="2720488" y="1367117"/>
              <a:chExt cx="1855247" cy="502023"/>
            </a:xfrm>
          </p:grpSpPr>
          <p:sp>
            <p:nvSpPr>
              <p:cNvPr id="84" name="Rectangle 83">
                <a:extLst>
                  <a:ext uri="{FF2B5EF4-FFF2-40B4-BE49-F238E27FC236}">
                    <a16:creationId xmlns:a16="http://schemas.microsoft.com/office/drawing/2014/main" xmlns="" id="{965A5F1E-EF34-4585-9A08-188031B6E7FD}"/>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5" name="Rectangle 84">
                <a:extLst>
                  <a:ext uri="{FF2B5EF4-FFF2-40B4-BE49-F238E27FC236}">
                    <a16:creationId xmlns:a16="http://schemas.microsoft.com/office/drawing/2014/main" xmlns="" id="{7EB63B5F-793E-4F10-9BB3-E650FC6A0CD3}"/>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6" name="Rectangle 85">
                <a:extLst>
                  <a:ext uri="{FF2B5EF4-FFF2-40B4-BE49-F238E27FC236}">
                    <a16:creationId xmlns:a16="http://schemas.microsoft.com/office/drawing/2014/main" xmlns="" id="{8E221C69-3151-46C8-83E7-17C48164F576}"/>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7" name="Rectangle 86">
                <a:extLst>
                  <a:ext uri="{FF2B5EF4-FFF2-40B4-BE49-F238E27FC236}">
                    <a16:creationId xmlns:a16="http://schemas.microsoft.com/office/drawing/2014/main" xmlns="" id="{51482F5D-5865-4C55-83A7-61EC8BE4B433}"/>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8" name="Rectangle 87">
                <a:extLst>
                  <a:ext uri="{FF2B5EF4-FFF2-40B4-BE49-F238E27FC236}">
                    <a16:creationId xmlns:a16="http://schemas.microsoft.com/office/drawing/2014/main" xmlns="" id="{EC74C65C-C959-4E33-9D4F-3B21DF67D869}"/>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89" name="Straight Connector 88">
                <a:extLst>
                  <a:ext uri="{FF2B5EF4-FFF2-40B4-BE49-F238E27FC236}">
                    <a16:creationId xmlns:a16="http://schemas.microsoft.com/office/drawing/2014/main" xmlns="" id="{CBBDA7D6-F747-4DCA-9AFE-7EE60A344839}"/>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90" name="Straight Connector 89">
                <a:extLst>
                  <a:ext uri="{FF2B5EF4-FFF2-40B4-BE49-F238E27FC236}">
                    <a16:creationId xmlns:a16="http://schemas.microsoft.com/office/drawing/2014/main" xmlns="" id="{9B6C316B-046E-4D58-8F98-DCDB3058FFDC}"/>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9" name="TextBox 58">
              <a:extLst>
                <a:ext uri="{FF2B5EF4-FFF2-40B4-BE49-F238E27FC236}">
                  <a16:creationId xmlns:a16="http://schemas.microsoft.com/office/drawing/2014/main" xmlns="" id="{93FA6194-0B6E-4D4F-9F5E-D2338B82A0B1}"/>
                </a:ext>
              </a:extLst>
            </p:cNvPr>
            <p:cNvSpPr txBox="1"/>
            <p:nvPr/>
          </p:nvSpPr>
          <p:spPr>
            <a:xfrm>
              <a:off x="7312694" y="3346843"/>
              <a:ext cx="652743" cy="307777"/>
            </a:xfrm>
            <a:prstGeom prst="rect">
              <a:avLst/>
            </a:prstGeom>
            <a:noFill/>
          </p:spPr>
          <p:txBody>
            <a:bodyPr wrap="none" rtlCol="0">
              <a:spAutoFit/>
            </a:bodyPr>
            <a:lstStyle/>
            <a:p>
              <a:r>
                <a:rPr lang="en-US" sz="1400" b="1" dirty="0"/>
                <a:t>FCFS</a:t>
              </a:r>
            </a:p>
          </p:txBody>
        </p:sp>
        <p:cxnSp>
          <p:nvCxnSpPr>
            <p:cNvPr id="60" name="Straight Connector 59">
              <a:extLst>
                <a:ext uri="{FF2B5EF4-FFF2-40B4-BE49-F238E27FC236}">
                  <a16:creationId xmlns:a16="http://schemas.microsoft.com/office/drawing/2014/main" xmlns="" id="{3CE38C82-9A1F-43F3-8FD8-E966D49211C8}"/>
                </a:ext>
              </a:extLst>
            </p:cNvPr>
            <p:cNvCxnSpPr>
              <a:cxnSpLocks/>
              <a:stCxn id="52" idx="2"/>
              <a:endCxn id="56" idx="0"/>
            </p:cNvCxnSpPr>
            <p:nvPr/>
          </p:nvCxnSpPr>
          <p:spPr>
            <a:xfrm flipH="1">
              <a:off x="7614219" y="1948984"/>
              <a:ext cx="1550634" cy="13365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BF1152CD-A9C1-449C-A211-D789B40AB464}"/>
                </a:ext>
              </a:extLst>
            </p:cNvPr>
            <p:cNvCxnSpPr>
              <a:cxnSpLocks/>
              <a:stCxn id="52" idx="2"/>
              <a:endCxn id="62" idx="0"/>
            </p:cNvCxnSpPr>
            <p:nvPr/>
          </p:nvCxnSpPr>
          <p:spPr>
            <a:xfrm>
              <a:off x="9164853" y="1948984"/>
              <a:ext cx="1955919" cy="13604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xmlns="" id="{86495B9F-A56B-4CAA-9E99-636A34735FD9}"/>
                </a:ext>
              </a:extLst>
            </p:cNvPr>
            <p:cNvSpPr/>
            <p:nvPr/>
          </p:nvSpPr>
          <p:spPr>
            <a:xfrm>
              <a:off x="10345455" y="3309443"/>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3" name="Group 62">
              <a:extLst>
                <a:ext uri="{FF2B5EF4-FFF2-40B4-BE49-F238E27FC236}">
                  <a16:creationId xmlns:a16="http://schemas.microsoft.com/office/drawing/2014/main" xmlns="" id="{F156570B-E3BF-48BB-9239-87CCBA37253C}"/>
                </a:ext>
              </a:extLst>
            </p:cNvPr>
            <p:cNvGrpSpPr/>
            <p:nvPr/>
          </p:nvGrpSpPr>
          <p:grpSpPr>
            <a:xfrm>
              <a:off x="10554460" y="3708862"/>
              <a:ext cx="1132624" cy="199291"/>
              <a:chOff x="2720488" y="1367117"/>
              <a:chExt cx="1855247" cy="502023"/>
            </a:xfrm>
          </p:grpSpPr>
          <p:sp>
            <p:nvSpPr>
              <p:cNvPr id="77" name="Rectangle 76">
                <a:extLst>
                  <a:ext uri="{FF2B5EF4-FFF2-40B4-BE49-F238E27FC236}">
                    <a16:creationId xmlns:a16="http://schemas.microsoft.com/office/drawing/2014/main" xmlns="" id="{73C215CA-74BD-47E5-BC70-DB984C709D50}"/>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8" name="Rectangle 77">
                <a:extLst>
                  <a:ext uri="{FF2B5EF4-FFF2-40B4-BE49-F238E27FC236}">
                    <a16:creationId xmlns:a16="http://schemas.microsoft.com/office/drawing/2014/main" xmlns="" id="{4B1403F7-8472-4CF9-A3C3-BA1B82E082DA}"/>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9" name="Rectangle 78">
                <a:extLst>
                  <a:ext uri="{FF2B5EF4-FFF2-40B4-BE49-F238E27FC236}">
                    <a16:creationId xmlns:a16="http://schemas.microsoft.com/office/drawing/2014/main" xmlns="" id="{AAEA2A3E-EF64-48FE-A6A5-00049CABF50C}"/>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0" name="Rectangle 79">
                <a:extLst>
                  <a:ext uri="{FF2B5EF4-FFF2-40B4-BE49-F238E27FC236}">
                    <a16:creationId xmlns:a16="http://schemas.microsoft.com/office/drawing/2014/main" xmlns="" id="{E5A6C2A5-10BF-446C-B749-1C5B54A0F72F}"/>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1" name="Rectangle 80">
                <a:extLst>
                  <a:ext uri="{FF2B5EF4-FFF2-40B4-BE49-F238E27FC236}">
                    <a16:creationId xmlns:a16="http://schemas.microsoft.com/office/drawing/2014/main" xmlns="" id="{2BD1E7E8-5D73-4902-B313-9AB17B25312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82" name="Straight Connector 81">
                <a:extLst>
                  <a:ext uri="{FF2B5EF4-FFF2-40B4-BE49-F238E27FC236}">
                    <a16:creationId xmlns:a16="http://schemas.microsoft.com/office/drawing/2014/main" xmlns="" id="{7AA0100A-6F0A-4C68-8193-7A0FA1594637}"/>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83" name="Straight Connector 82">
                <a:extLst>
                  <a:ext uri="{FF2B5EF4-FFF2-40B4-BE49-F238E27FC236}">
                    <a16:creationId xmlns:a16="http://schemas.microsoft.com/office/drawing/2014/main" xmlns="" id="{21420DE1-7673-415B-9C29-A7DA0CFD5A9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64" name="TextBox 63">
              <a:extLst>
                <a:ext uri="{FF2B5EF4-FFF2-40B4-BE49-F238E27FC236}">
                  <a16:creationId xmlns:a16="http://schemas.microsoft.com/office/drawing/2014/main" xmlns="" id="{DA52F439-F2A1-4F9F-B3C9-6D7D1489C718}"/>
                </a:ext>
              </a:extLst>
            </p:cNvPr>
            <p:cNvSpPr txBox="1"/>
            <p:nvPr/>
          </p:nvSpPr>
          <p:spPr>
            <a:xfrm>
              <a:off x="10814918" y="3337019"/>
              <a:ext cx="652743" cy="307777"/>
            </a:xfrm>
            <a:prstGeom prst="rect">
              <a:avLst/>
            </a:prstGeom>
            <a:noFill/>
          </p:spPr>
          <p:txBody>
            <a:bodyPr wrap="none" rtlCol="0">
              <a:spAutoFit/>
            </a:bodyPr>
            <a:lstStyle/>
            <a:p>
              <a:r>
                <a:rPr lang="en-US" sz="1400" b="1" dirty="0"/>
                <a:t>FCFS</a:t>
              </a:r>
            </a:p>
          </p:txBody>
        </p:sp>
        <p:sp>
          <p:nvSpPr>
            <p:cNvPr id="67" name="Rectangle 66">
              <a:extLst>
                <a:ext uri="{FF2B5EF4-FFF2-40B4-BE49-F238E27FC236}">
                  <a16:creationId xmlns:a16="http://schemas.microsoft.com/office/drawing/2014/main" xmlns="" id="{4BE86288-5803-49D3-91FF-30D717E719CB}"/>
                </a:ext>
              </a:extLst>
            </p:cNvPr>
            <p:cNvSpPr/>
            <p:nvPr/>
          </p:nvSpPr>
          <p:spPr>
            <a:xfrm>
              <a:off x="9565809" y="2286757"/>
              <a:ext cx="1550634" cy="798839"/>
            </a:xfrm>
            <a:prstGeom prst="rect">
              <a:avLst/>
            </a:prstGeom>
            <a:solidFill>
              <a:schemeClr val="bg1"/>
            </a:solid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8" name="Group 67">
              <a:extLst>
                <a:ext uri="{FF2B5EF4-FFF2-40B4-BE49-F238E27FC236}">
                  <a16:creationId xmlns:a16="http://schemas.microsoft.com/office/drawing/2014/main" xmlns="" id="{44998215-F38C-4F57-888F-6F3C3D36C2AF}"/>
                </a:ext>
              </a:extLst>
            </p:cNvPr>
            <p:cNvGrpSpPr/>
            <p:nvPr/>
          </p:nvGrpSpPr>
          <p:grpSpPr>
            <a:xfrm>
              <a:off x="9774814" y="2686176"/>
              <a:ext cx="1132624" cy="199291"/>
              <a:chOff x="2720488" y="1367117"/>
              <a:chExt cx="1855247" cy="502023"/>
            </a:xfrm>
          </p:grpSpPr>
          <p:sp>
            <p:nvSpPr>
              <p:cNvPr id="70" name="Rectangle 69">
                <a:extLst>
                  <a:ext uri="{FF2B5EF4-FFF2-40B4-BE49-F238E27FC236}">
                    <a16:creationId xmlns:a16="http://schemas.microsoft.com/office/drawing/2014/main" xmlns="" id="{DC603F07-9831-475F-AE77-29A8AE614C5E}"/>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1" name="Rectangle 70">
                <a:extLst>
                  <a:ext uri="{FF2B5EF4-FFF2-40B4-BE49-F238E27FC236}">
                    <a16:creationId xmlns:a16="http://schemas.microsoft.com/office/drawing/2014/main" xmlns="" id="{217874FF-7988-48D7-A347-CCE0F2C54333}"/>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2" name="Rectangle 71">
                <a:extLst>
                  <a:ext uri="{FF2B5EF4-FFF2-40B4-BE49-F238E27FC236}">
                    <a16:creationId xmlns:a16="http://schemas.microsoft.com/office/drawing/2014/main" xmlns="" id="{977222D0-5B92-44A9-AC28-987DB1F0A0AB}"/>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3" name="Rectangle 72">
                <a:extLst>
                  <a:ext uri="{FF2B5EF4-FFF2-40B4-BE49-F238E27FC236}">
                    <a16:creationId xmlns:a16="http://schemas.microsoft.com/office/drawing/2014/main" xmlns="" id="{2072D48C-797A-4A90-A7AC-E4265762F250}"/>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4" name="Rectangle 73">
                <a:extLst>
                  <a:ext uri="{FF2B5EF4-FFF2-40B4-BE49-F238E27FC236}">
                    <a16:creationId xmlns:a16="http://schemas.microsoft.com/office/drawing/2014/main" xmlns="" id="{ADE95A93-19A5-44F6-B171-FC2C70A0C239}"/>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75" name="Straight Connector 74">
                <a:extLst>
                  <a:ext uri="{FF2B5EF4-FFF2-40B4-BE49-F238E27FC236}">
                    <a16:creationId xmlns:a16="http://schemas.microsoft.com/office/drawing/2014/main" xmlns="" id="{896DCC23-CA5B-4FC2-973C-6227B4777851}"/>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76" name="Straight Connector 75">
                <a:extLst>
                  <a:ext uri="{FF2B5EF4-FFF2-40B4-BE49-F238E27FC236}">
                    <a16:creationId xmlns:a16="http://schemas.microsoft.com/office/drawing/2014/main" xmlns="" id="{7FF6534F-6510-423A-948B-45FD8FCFE93A}"/>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69" name="TextBox 68">
              <a:extLst>
                <a:ext uri="{FF2B5EF4-FFF2-40B4-BE49-F238E27FC236}">
                  <a16:creationId xmlns:a16="http://schemas.microsoft.com/office/drawing/2014/main" xmlns="" id="{F027E526-EC9B-49B4-AF8C-F72492E39729}"/>
                </a:ext>
              </a:extLst>
            </p:cNvPr>
            <p:cNvSpPr txBox="1"/>
            <p:nvPr/>
          </p:nvSpPr>
          <p:spPr>
            <a:xfrm>
              <a:off x="9695962" y="2325387"/>
              <a:ext cx="1285929" cy="307777"/>
            </a:xfrm>
            <a:prstGeom prst="rect">
              <a:avLst/>
            </a:prstGeom>
            <a:noFill/>
          </p:spPr>
          <p:txBody>
            <a:bodyPr wrap="none" rtlCol="0">
              <a:spAutoFit/>
            </a:bodyPr>
            <a:lstStyle/>
            <a:p>
              <a:r>
                <a:rPr lang="en-US" sz="1400" b="1" dirty="0"/>
                <a:t>token bucket</a:t>
              </a:r>
            </a:p>
          </p:txBody>
        </p:sp>
        <p:sp>
          <p:nvSpPr>
            <p:cNvPr id="98" name="TextBox 97">
              <a:extLst>
                <a:ext uri="{FF2B5EF4-FFF2-40B4-BE49-F238E27FC236}">
                  <a16:creationId xmlns:a16="http://schemas.microsoft.com/office/drawing/2014/main" xmlns="" id="{0138721F-96FA-4D7F-939B-73B69F19C46E}"/>
                </a:ext>
              </a:extLst>
            </p:cNvPr>
            <p:cNvSpPr txBox="1"/>
            <p:nvPr/>
          </p:nvSpPr>
          <p:spPr>
            <a:xfrm>
              <a:off x="9521328" y="1948143"/>
              <a:ext cx="561372" cy="307777"/>
            </a:xfrm>
            <a:prstGeom prst="rect">
              <a:avLst/>
            </a:prstGeom>
            <a:noFill/>
          </p:spPr>
          <p:txBody>
            <a:bodyPr wrap="none" rtlCol="0">
              <a:spAutoFit/>
            </a:bodyPr>
            <a:lstStyle/>
            <a:p>
              <a:r>
                <a:rPr lang="en-US" sz="1400" b="1" dirty="0"/>
                <a:t>high</a:t>
              </a:r>
            </a:p>
          </p:txBody>
        </p:sp>
        <p:sp>
          <p:nvSpPr>
            <p:cNvPr id="99" name="TextBox 98">
              <a:extLst>
                <a:ext uri="{FF2B5EF4-FFF2-40B4-BE49-F238E27FC236}">
                  <a16:creationId xmlns:a16="http://schemas.microsoft.com/office/drawing/2014/main" xmlns="" id="{47627F9C-028D-455A-B9BE-322074C5537F}"/>
                </a:ext>
              </a:extLst>
            </p:cNvPr>
            <p:cNvSpPr txBox="1"/>
            <p:nvPr/>
          </p:nvSpPr>
          <p:spPr>
            <a:xfrm>
              <a:off x="7906712" y="2378399"/>
              <a:ext cx="482824" cy="307777"/>
            </a:xfrm>
            <a:prstGeom prst="rect">
              <a:avLst/>
            </a:prstGeom>
            <a:noFill/>
          </p:spPr>
          <p:txBody>
            <a:bodyPr wrap="none" rtlCol="0">
              <a:spAutoFit/>
            </a:bodyPr>
            <a:lstStyle/>
            <a:p>
              <a:r>
                <a:rPr lang="en-US" sz="1400" b="1" dirty="0"/>
                <a:t>low</a:t>
              </a:r>
            </a:p>
          </p:txBody>
        </p:sp>
        <p:sp>
          <p:nvSpPr>
            <p:cNvPr id="100" name="Oval 99">
              <a:extLst>
                <a:ext uri="{FF2B5EF4-FFF2-40B4-BE49-F238E27FC236}">
                  <a16:creationId xmlns:a16="http://schemas.microsoft.com/office/drawing/2014/main" xmlns="" id="{056ACFB0-ABDF-4DFF-BD52-0F51C461A482}"/>
                </a:ext>
              </a:extLst>
            </p:cNvPr>
            <p:cNvSpPr/>
            <p:nvPr/>
          </p:nvSpPr>
          <p:spPr>
            <a:xfrm>
              <a:off x="7152870" y="4483799"/>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A</a:t>
              </a:r>
            </a:p>
          </p:txBody>
        </p:sp>
        <p:sp>
          <p:nvSpPr>
            <p:cNvPr id="101" name="Oval 100">
              <a:extLst>
                <a:ext uri="{FF2B5EF4-FFF2-40B4-BE49-F238E27FC236}">
                  <a16:creationId xmlns:a16="http://schemas.microsoft.com/office/drawing/2014/main" xmlns="" id="{2E0AC29C-4F3D-4866-B910-A98E22EC2075}"/>
                </a:ext>
              </a:extLst>
            </p:cNvPr>
            <p:cNvSpPr/>
            <p:nvPr/>
          </p:nvSpPr>
          <p:spPr>
            <a:xfrm>
              <a:off x="10667282" y="4507701"/>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B</a:t>
              </a:r>
            </a:p>
          </p:txBody>
        </p:sp>
        <p:cxnSp>
          <p:nvCxnSpPr>
            <p:cNvPr id="102" name="Straight Connector 101">
              <a:extLst>
                <a:ext uri="{FF2B5EF4-FFF2-40B4-BE49-F238E27FC236}">
                  <a16:creationId xmlns:a16="http://schemas.microsoft.com/office/drawing/2014/main" xmlns="" id="{63ADB3AB-2B1D-4B12-B7F2-678C1AC39ADE}"/>
                </a:ext>
              </a:extLst>
            </p:cNvPr>
            <p:cNvCxnSpPr>
              <a:cxnSpLocks/>
              <a:endCxn id="100" idx="0"/>
            </p:cNvCxnSpPr>
            <p:nvPr/>
          </p:nvCxnSpPr>
          <p:spPr>
            <a:xfrm>
              <a:off x="7602031" y="4085097"/>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BFDDEB6D-659C-4E13-BDAB-CA1C877C13E7}"/>
                </a:ext>
              </a:extLst>
            </p:cNvPr>
            <p:cNvCxnSpPr>
              <a:cxnSpLocks/>
              <a:endCxn id="101" idx="0"/>
            </p:cNvCxnSpPr>
            <p:nvPr/>
          </p:nvCxnSpPr>
          <p:spPr>
            <a:xfrm flipH="1">
              <a:off x="11116443" y="4113839"/>
              <a:ext cx="1" cy="3938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0013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F75BF-1A92-4B9E-9C21-F65245857683}"/>
              </a:ext>
            </a:extLst>
          </p:cNvPr>
          <p:cNvSpPr>
            <a:spLocks noGrp="1"/>
          </p:cNvSpPr>
          <p:nvPr>
            <p:ph type="title"/>
          </p:nvPr>
        </p:nvSpPr>
        <p:spPr/>
        <p:txBody>
          <a:bodyPr/>
          <a:lstStyle/>
          <a:p>
            <a:r>
              <a:rPr lang="en-US" dirty="0"/>
              <a:t>Example – Low Latency Traffic</a:t>
            </a:r>
          </a:p>
        </p:txBody>
      </p:sp>
      <p:sp>
        <p:nvSpPr>
          <p:cNvPr id="3" name="Content Placeholder 2">
            <a:extLst>
              <a:ext uri="{FF2B5EF4-FFF2-40B4-BE49-F238E27FC236}">
                <a16:creationId xmlns:a16="http://schemas.microsoft.com/office/drawing/2014/main" xmlns="" id="{DBBC436A-1EA5-4F05-B32B-6FA58D64AA43}"/>
              </a:ext>
            </a:extLst>
          </p:cNvPr>
          <p:cNvSpPr>
            <a:spLocks noGrp="1"/>
          </p:cNvSpPr>
          <p:nvPr>
            <p:ph idx="1"/>
          </p:nvPr>
        </p:nvSpPr>
        <p:spPr>
          <a:xfrm>
            <a:off x="322922" y="1463040"/>
            <a:ext cx="6287254" cy="4759404"/>
          </a:xfrm>
        </p:spPr>
        <p:txBody>
          <a:bodyPr/>
          <a:lstStyle/>
          <a:p>
            <a:r>
              <a:rPr lang="en-US" dirty="0"/>
              <a:t>WFQ across all queues until a particular queue exceeds a configured threshold at which point that queue is given strict priority until it has been sufficiently drained</a:t>
            </a:r>
          </a:p>
          <a:p>
            <a:r>
              <a:rPr lang="en-US" dirty="0"/>
              <a:t>Classification sets desired queue size in </a:t>
            </a:r>
            <a:r>
              <a:rPr lang="en-US" dirty="0" err="1"/>
              <a:t>sched_meta</a:t>
            </a:r>
            <a:endParaRPr lang="en-US" dirty="0"/>
          </a:p>
        </p:txBody>
      </p:sp>
      <p:sp>
        <p:nvSpPr>
          <p:cNvPr id="4" name="Slide Number Placeholder 3">
            <a:extLst>
              <a:ext uri="{FF2B5EF4-FFF2-40B4-BE49-F238E27FC236}">
                <a16:creationId xmlns:a16="http://schemas.microsoft.com/office/drawing/2014/main" xmlns="" id="{C4A14983-EB0A-4D0E-89ED-1D64941EE289}"/>
              </a:ext>
            </a:extLst>
          </p:cNvPr>
          <p:cNvSpPr>
            <a:spLocks noGrp="1"/>
          </p:cNvSpPr>
          <p:nvPr>
            <p:ph type="sldNum" sz="quarter" idx="10"/>
          </p:nvPr>
        </p:nvSpPr>
        <p:spPr/>
        <p:txBody>
          <a:bodyPr/>
          <a:lstStyle/>
          <a:p>
            <a:r>
              <a:rPr lang="en-US"/>
              <a:t>&gt;&gt; </a:t>
            </a:r>
            <a:fld id="{626C978B-826E-438C-909A-E9C381D3FF04}" type="slidenum">
              <a:rPr lang="en-US" smtClean="0"/>
              <a:pPr/>
              <a:t>33</a:t>
            </a:fld>
            <a:endParaRPr lang="en-US" dirty="0"/>
          </a:p>
        </p:txBody>
      </p:sp>
      <p:sp>
        <p:nvSpPr>
          <p:cNvPr id="5" name="Rectangle 4">
            <a:extLst>
              <a:ext uri="{FF2B5EF4-FFF2-40B4-BE49-F238E27FC236}">
                <a16:creationId xmlns:a16="http://schemas.microsoft.com/office/drawing/2014/main" xmlns="" id="{524086B3-997C-4939-9A50-11D5377607D1}"/>
              </a:ext>
            </a:extLst>
          </p:cNvPr>
          <p:cNvSpPr/>
          <p:nvPr/>
        </p:nvSpPr>
        <p:spPr>
          <a:xfrm>
            <a:off x="7921065" y="1212960"/>
            <a:ext cx="279307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 name="Group 5">
            <a:extLst>
              <a:ext uri="{FF2B5EF4-FFF2-40B4-BE49-F238E27FC236}">
                <a16:creationId xmlns:a16="http://schemas.microsoft.com/office/drawing/2014/main" xmlns="" id="{7B9B9498-2B89-4C68-B25F-089B10389D12}"/>
              </a:ext>
            </a:extLst>
          </p:cNvPr>
          <p:cNvGrpSpPr/>
          <p:nvPr/>
        </p:nvGrpSpPr>
        <p:grpSpPr>
          <a:xfrm>
            <a:off x="8751622" y="1612379"/>
            <a:ext cx="1132624" cy="199291"/>
            <a:chOff x="2720488" y="1367117"/>
            <a:chExt cx="1855247" cy="502023"/>
          </a:xfrm>
        </p:grpSpPr>
        <p:sp>
          <p:nvSpPr>
            <p:cNvPr id="7" name="Rectangle 6">
              <a:extLst>
                <a:ext uri="{FF2B5EF4-FFF2-40B4-BE49-F238E27FC236}">
                  <a16:creationId xmlns:a16="http://schemas.microsoft.com/office/drawing/2014/main" xmlns="" id="{13B35F5B-4BA2-4702-A221-034FB14FA246}"/>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8F02C74E-8F10-4453-99CF-4132AACE80F6}"/>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4946EC01-6AF3-4A39-A678-647BA529376C}"/>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63CDB624-3D97-4208-A3B0-CD509339375B}"/>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Rectangle 10">
              <a:extLst>
                <a:ext uri="{FF2B5EF4-FFF2-40B4-BE49-F238E27FC236}">
                  <a16:creationId xmlns:a16="http://schemas.microsoft.com/office/drawing/2014/main" xmlns="" id="{D090499D-D7CF-410C-A452-6B29BE26615D}"/>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 name="Straight Connector 11">
              <a:extLst>
                <a:ext uri="{FF2B5EF4-FFF2-40B4-BE49-F238E27FC236}">
                  <a16:creationId xmlns:a16="http://schemas.microsoft.com/office/drawing/2014/main" xmlns="" id="{5F530A1F-FF87-457A-984D-E64C1F8721C6}"/>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3" name="Straight Connector 12">
              <a:extLst>
                <a:ext uri="{FF2B5EF4-FFF2-40B4-BE49-F238E27FC236}">
                  <a16:creationId xmlns:a16="http://schemas.microsoft.com/office/drawing/2014/main" xmlns="" id="{8F5965BC-1D95-42CF-BF6F-894FAEBB10E4}"/>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4" name="TextBox 13">
            <a:extLst>
              <a:ext uri="{FF2B5EF4-FFF2-40B4-BE49-F238E27FC236}">
                <a16:creationId xmlns:a16="http://schemas.microsoft.com/office/drawing/2014/main" xmlns="" id="{4883965D-17F6-4ABD-B937-201614993236}"/>
              </a:ext>
            </a:extLst>
          </p:cNvPr>
          <p:cNvSpPr txBox="1"/>
          <p:nvPr/>
        </p:nvSpPr>
        <p:spPr>
          <a:xfrm>
            <a:off x="8792686" y="1249940"/>
            <a:ext cx="1148071" cy="307777"/>
          </a:xfrm>
          <a:prstGeom prst="rect">
            <a:avLst/>
          </a:prstGeom>
          <a:noFill/>
        </p:spPr>
        <p:txBody>
          <a:bodyPr wrap="none" rtlCol="0">
            <a:spAutoFit/>
          </a:bodyPr>
          <a:lstStyle/>
          <a:p>
            <a:r>
              <a:rPr lang="en-US" sz="1400" b="1" dirty="0"/>
              <a:t>low latency</a:t>
            </a:r>
          </a:p>
        </p:txBody>
      </p:sp>
      <p:sp>
        <p:nvSpPr>
          <p:cNvPr id="15" name="Rectangle 14">
            <a:extLst>
              <a:ext uri="{FF2B5EF4-FFF2-40B4-BE49-F238E27FC236}">
                <a16:creationId xmlns:a16="http://schemas.microsoft.com/office/drawing/2014/main" xmlns="" id="{D0AB0CE0-3B7D-4608-8EA3-9426E9D9BA42}"/>
              </a:ext>
            </a:extLst>
          </p:cNvPr>
          <p:cNvSpPr/>
          <p:nvPr/>
        </p:nvSpPr>
        <p:spPr>
          <a:xfrm>
            <a:off x="6696588" y="2488054"/>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16" name="Group 15">
            <a:extLst>
              <a:ext uri="{FF2B5EF4-FFF2-40B4-BE49-F238E27FC236}">
                <a16:creationId xmlns:a16="http://schemas.microsoft.com/office/drawing/2014/main" xmlns="" id="{BF0BFA3B-7424-40D4-8036-0DFD3ECF8A41}"/>
              </a:ext>
            </a:extLst>
          </p:cNvPr>
          <p:cNvGrpSpPr/>
          <p:nvPr/>
        </p:nvGrpSpPr>
        <p:grpSpPr>
          <a:xfrm>
            <a:off x="6905593" y="2887473"/>
            <a:ext cx="1132624" cy="199291"/>
            <a:chOff x="2720488" y="1367117"/>
            <a:chExt cx="1855247" cy="502023"/>
          </a:xfrm>
        </p:grpSpPr>
        <p:sp>
          <p:nvSpPr>
            <p:cNvPr id="17" name="Rectangle 16">
              <a:extLst>
                <a:ext uri="{FF2B5EF4-FFF2-40B4-BE49-F238E27FC236}">
                  <a16:creationId xmlns:a16="http://schemas.microsoft.com/office/drawing/2014/main" xmlns="" id="{5FCF9536-F7C7-47D9-A8C4-930FCFF0B002}"/>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 name="Rectangle 17">
              <a:extLst>
                <a:ext uri="{FF2B5EF4-FFF2-40B4-BE49-F238E27FC236}">
                  <a16:creationId xmlns:a16="http://schemas.microsoft.com/office/drawing/2014/main" xmlns="" id="{D853DACE-2A8B-4E34-9693-35A7FF656F3E}"/>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 name="Rectangle 18">
              <a:extLst>
                <a:ext uri="{FF2B5EF4-FFF2-40B4-BE49-F238E27FC236}">
                  <a16:creationId xmlns:a16="http://schemas.microsoft.com/office/drawing/2014/main" xmlns="" id="{0FA8853E-39E7-466B-A12B-BABA71B9C452}"/>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0" name="Rectangle 19">
              <a:extLst>
                <a:ext uri="{FF2B5EF4-FFF2-40B4-BE49-F238E27FC236}">
                  <a16:creationId xmlns:a16="http://schemas.microsoft.com/office/drawing/2014/main" xmlns="" id="{9080E4A2-6C09-4108-A700-030A61F5167B}"/>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1" name="Rectangle 20">
              <a:extLst>
                <a:ext uri="{FF2B5EF4-FFF2-40B4-BE49-F238E27FC236}">
                  <a16:creationId xmlns:a16="http://schemas.microsoft.com/office/drawing/2014/main" xmlns="" id="{5812F603-793F-44DD-84BC-C3DD615C2105}"/>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22" name="Straight Connector 21">
              <a:extLst>
                <a:ext uri="{FF2B5EF4-FFF2-40B4-BE49-F238E27FC236}">
                  <a16:creationId xmlns:a16="http://schemas.microsoft.com/office/drawing/2014/main" xmlns="" id="{0D549B17-CF3C-4801-BBCB-9E8ED66F3080}"/>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23" name="Straight Connector 22">
              <a:extLst>
                <a:ext uri="{FF2B5EF4-FFF2-40B4-BE49-F238E27FC236}">
                  <a16:creationId xmlns:a16="http://schemas.microsoft.com/office/drawing/2014/main" xmlns="" id="{E04B1BCB-E1EB-4FE3-B2C1-F68A240E3041}"/>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24" name="TextBox 23">
            <a:extLst>
              <a:ext uri="{FF2B5EF4-FFF2-40B4-BE49-F238E27FC236}">
                <a16:creationId xmlns:a16="http://schemas.microsoft.com/office/drawing/2014/main" xmlns="" id="{8528B7A8-9466-4C9F-B728-6E7336E4CF2F}"/>
              </a:ext>
            </a:extLst>
          </p:cNvPr>
          <p:cNvSpPr txBox="1"/>
          <p:nvPr/>
        </p:nvSpPr>
        <p:spPr>
          <a:xfrm>
            <a:off x="7145532" y="2532012"/>
            <a:ext cx="652743" cy="307777"/>
          </a:xfrm>
          <a:prstGeom prst="rect">
            <a:avLst/>
          </a:prstGeom>
          <a:noFill/>
        </p:spPr>
        <p:txBody>
          <a:bodyPr wrap="none" rtlCol="0">
            <a:spAutoFit/>
          </a:bodyPr>
          <a:lstStyle/>
          <a:p>
            <a:r>
              <a:rPr lang="en-US" sz="1400" b="1" dirty="0"/>
              <a:t>FCFS</a:t>
            </a:r>
          </a:p>
        </p:txBody>
      </p:sp>
      <p:sp>
        <p:nvSpPr>
          <p:cNvPr id="25" name="Oval 24">
            <a:extLst>
              <a:ext uri="{FF2B5EF4-FFF2-40B4-BE49-F238E27FC236}">
                <a16:creationId xmlns:a16="http://schemas.microsoft.com/office/drawing/2014/main" xmlns="" id="{6F1E588E-AB37-4E68-919B-1E6CCDFA699E}"/>
              </a:ext>
            </a:extLst>
          </p:cNvPr>
          <p:cNvSpPr/>
          <p:nvPr/>
        </p:nvSpPr>
        <p:spPr>
          <a:xfrm>
            <a:off x="7022744" y="3685595"/>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A</a:t>
            </a:r>
          </a:p>
        </p:txBody>
      </p:sp>
      <p:cxnSp>
        <p:nvCxnSpPr>
          <p:cNvPr id="26" name="Straight Connector 25">
            <a:extLst>
              <a:ext uri="{FF2B5EF4-FFF2-40B4-BE49-F238E27FC236}">
                <a16:creationId xmlns:a16="http://schemas.microsoft.com/office/drawing/2014/main" xmlns="" id="{41DBD3FC-0E61-4F75-A184-331860FEEA1E}"/>
              </a:ext>
            </a:extLst>
          </p:cNvPr>
          <p:cNvCxnSpPr>
            <a:cxnSpLocks/>
            <a:stCxn id="5" idx="2"/>
            <a:endCxn id="15" idx="0"/>
          </p:cNvCxnSpPr>
          <p:nvPr/>
        </p:nvCxnSpPr>
        <p:spPr>
          <a:xfrm flipH="1">
            <a:off x="7471905" y="2011799"/>
            <a:ext cx="1845697" cy="476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27E2EC2-F564-431B-9B1C-C8E13C93948D}"/>
              </a:ext>
            </a:extLst>
          </p:cNvPr>
          <p:cNvCxnSpPr>
            <a:cxnSpLocks/>
            <a:stCxn id="5" idx="2"/>
            <a:endCxn id="41" idx="0"/>
          </p:cNvCxnSpPr>
          <p:nvPr/>
        </p:nvCxnSpPr>
        <p:spPr>
          <a:xfrm>
            <a:off x="9317602" y="2011799"/>
            <a:ext cx="1845698" cy="476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49E69207-4A6E-400C-B34A-B68A62F8E865}"/>
              </a:ext>
            </a:extLst>
          </p:cNvPr>
          <p:cNvCxnSpPr>
            <a:cxnSpLocks/>
            <a:stCxn id="15" idx="2"/>
            <a:endCxn id="25" idx="0"/>
          </p:cNvCxnSpPr>
          <p:nvPr/>
        </p:nvCxnSpPr>
        <p:spPr>
          <a:xfrm>
            <a:off x="7471905" y="3286893"/>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xmlns="" id="{13891714-5271-4ACF-A0D1-48A6884E8872}"/>
              </a:ext>
            </a:extLst>
          </p:cNvPr>
          <p:cNvSpPr/>
          <p:nvPr/>
        </p:nvSpPr>
        <p:spPr>
          <a:xfrm>
            <a:off x="8542286" y="2493652"/>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30" name="Group 29">
            <a:extLst>
              <a:ext uri="{FF2B5EF4-FFF2-40B4-BE49-F238E27FC236}">
                <a16:creationId xmlns:a16="http://schemas.microsoft.com/office/drawing/2014/main" xmlns="" id="{D3E4BCD2-0814-47E0-992D-8EDB7B66D3C4}"/>
              </a:ext>
            </a:extLst>
          </p:cNvPr>
          <p:cNvGrpSpPr/>
          <p:nvPr/>
        </p:nvGrpSpPr>
        <p:grpSpPr>
          <a:xfrm>
            <a:off x="8751291" y="2893071"/>
            <a:ext cx="1132624" cy="199291"/>
            <a:chOff x="2720488" y="1367117"/>
            <a:chExt cx="1855247" cy="502023"/>
          </a:xfrm>
        </p:grpSpPr>
        <p:sp>
          <p:nvSpPr>
            <p:cNvPr id="31" name="Rectangle 30">
              <a:extLst>
                <a:ext uri="{FF2B5EF4-FFF2-40B4-BE49-F238E27FC236}">
                  <a16:creationId xmlns:a16="http://schemas.microsoft.com/office/drawing/2014/main" xmlns="" id="{0E9F7077-5EAC-43EB-83FB-1A5BB6A82DBE}"/>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2" name="Rectangle 31">
              <a:extLst>
                <a:ext uri="{FF2B5EF4-FFF2-40B4-BE49-F238E27FC236}">
                  <a16:creationId xmlns:a16="http://schemas.microsoft.com/office/drawing/2014/main" xmlns="" id="{28C70E29-AA8A-40E8-B84F-A6AF9E00B4DA}"/>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3" name="Rectangle 32">
              <a:extLst>
                <a:ext uri="{FF2B5EF4-FFF2-40B4-BE49-F238E27FC236}">
                  <a16:creationId xmlns:a16="http://schemas.microsoft.com/office/drawing/2014/main" xmlns="" id="{60245E5A-C0FD-4CC0-BCC4-47DDBD70D43E}"/>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4" name="Rectangle 33">
              <a:extLst>
                <a:ext uri="{FF2B5EF4-FFF2-40B4-BE49-F238E27FC236}">
                  <a16:creationId xmlns:a16="http://schemas.microsoft.com/office/drawing/2014/main" xmlns="" id="{0F107B6C-548A-4164-ADB1-32D58502961C}"/>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5" name="Rectangle 34">
              <a:extLst>
                <a:ext uri="{FF2B5EF4-FFF2-40B4-BE49-F238E27FC236}">
                  <a16:creationId xmlns:a16="http://schemas.microsoft.com/office/drawing/2014/main" xmlns="" id="{B08F1234-C3B7-4914-A04E-003A70335270}"/>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36" name="Straight Connector 35">
              <a:extLst>
                <a:ext uri="{FF2B5EF4-FFF2-40B4-BE49-F238E27FC236}">
                  <a16:creationId xmlns:a16="http://schemas.microsoft.com/office/drawing/2014/main" xmlns="" id="{EF5617F9-E24C-4819-B58E-7ABD6AD06611}"/>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37" name="Straight Connector 36">
              <a:extLst>
                <a:ext uri="{FF2B5EF4-FFF2-40B4-BE49-F238E27FC236}">
                  <a16:creationId xmlns:a16="http://schemas.microsoft.com/office/drawing/2014/main" xmlns="" id="{3A569F63-99CA-43E9-A59C-C8BFE7FA9227}"/>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38" name="TextBox 37">
            <a:extLst>
              <a:ext uri="{FF2B5EF4-FFF2-40B4-BE49-F238E27FC236}">
                <a16:creationId xmlns:a16="http://schemas.microsoft.com/office/drawing/2014/main" xmlns="" id="{D117B3CF-C158-4A4A-B520-F3C4B6F99628}"/>
              </a:ext>
            </a:extLst>
          </p:cNvPr>
          <p:cNvSpPr txBox="1"/>
          <p:nvPr/>
        </p:nvSpPr>
        <p:spPr>
          <a:xfrm>
            <a:off x="8991230" y="2537610"/>
            <a:ext cx="652743" cy="307777"/>
          </a:xfrm>
          <a:prstGeom prst="rect">
            <a:avLst/>
          </a:prstGeom>
          <a:noFill/>
        </p:spPr>
        <p:txBody>
          <a:bodyPr wrap="none" rtlCol="0">
            <a:spAutoFit/>
          </a:bodyPr>
          <a:lstStyle/>
          <a:p>
            <a:r>
              <a:rPr lang="en-US" sz="1400" b="1" dirty="0"/>
              <a:t>FCFS</a:t>
            </a:r>
          </a:p>
        </p:txBody>
      </p:sp>
      <p:sp>
        <p:nvSpPr>
          <p:cNvPr id="39" name="Oval 38">
            <a:extLst>
              <a:ext uri="{FF2B5EF4-FFF2-40B4-BE49-F238E27FC236}">
                <a16:creationId xmlns:a16="http://schemas.microsoft.com/office/drawing/2014/main" xmlns="" id="{4050A891-08B9-4541-8DBD-711B1C0E870B}"/>
              </a:ext>
            </a:extLst>
          </p:cNvPr>
          <p:cNvSpPr/>
          <p:nvPr/>
        </p:nvSpPr>
        <p:spPr>
          <a:xfrm>
            <a:off x="8868442" y="3691193"/>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B</a:t>
            </a:r>
          </a:p>
        </p:txBody>
      </p:sp>
      <p:cxnSp>
        <p:nvCxnSpPr>
          <p:cNvPr id="40" name="Straight Connector 39">
            <a:extLst>
              <a:ext uri="{FF2B5EF4-FFF2-40B4-BE49-F238E27FC236}">
                <a16:creationId xmlns:a16="http://schemas.microsoft.com/office/drawing/2014/main" xmlns="" id="{F3BCECC7-AC59-44AF-BFD9-A135641EB0F0}"/>
              </a:ext>
            </a:extLst>
          </p:cNvPr>
          <p:cNvCxnSpPr>
            <a:cxnSpLocks/>
            <a:stCxn id="29" idx="2"/>
            <a:endCxn id="39" idx="0"/>
          </p:cNvCxnSpPr>
          <p:nvPr/>
        </p:nvCxnSpPr>
        <p:spPr>
          <a:xfrm>
            <a:off x="9317603" y="3292491"/>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EF2E5D0A-A220-4D3A-9AA8-7968203EF280}"/>
              </a:ext>
            </a:extLst>
          </p:cNvPr>
          <p:cNvSpPr/>
          <p:nvPr/>
        </p:nvSpPr>
        <p:spPr>
          <a:xfrm>
            <a:off x="10387983" y="2488053"/>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42" name="Group 41">
            <a:extLst>
              <a:ext uri="{FF2B5EF4-FFF2-40B4-BE49-F238E27FC236}">
                <a16:creationId xmlns:a16="http://schemas.microsoft.com/office/drawing/2014/main" xmlns="" id="{4CD97946-E7EE-4CB3-99E1-3DF5DA74D597}"/>
              </a:ext>
            </a:extLst>
          </p:cNvPr>
          <p:cNvGrpSpPr/>
          <p:nvPr/>
        </p:nvGrpSpPr>
        <p:grpSpPr>
          <a:xfrm>
            <a:off x="10596988" y="2887472"/>
            <a:ext cx="1132624" cy="199291"/>
            <a:chOff x="2720488" y="1367117"/>
            <a:chExt cx="1855247" cy="502023"/>
          </a:xfrm>
        </p:grpSpPr>
        <p:sp>
          <p:nvSpPr>
            <p:cNvPr id="43" name="Rectangle 42">
              <a:extLst>
                <a:ext uri="{FF2B5EF4-FFF2-40B4-BE49-F238E27FC236}">
                  <a16:creationId xmlns:a16="http://schemas.microsoft.com/office/drawing/2014/main" xmlns="" id="{683666FB-6A73-4139-BE94-49E98E2756F5}"/>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4" name="Rectangle 43">
              <a:extLst>
                <a:ext uri="{FF2B5EF4-FFF2-40B4-BE49-F238E27FC236}">
                  <a16:creationId xmlns:a16="http://schemas.microsoft.com/office/drawing/2014/main" xmlns="" id="{E04349DC-51EE-4C3E-BE5C-91B3065C225A}"/>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5" name="Rectangle 44">
              <a:extLst>
                <a:ext uri="{FF2B5EF4-FFF2-40B4-BE49-F238E27FC236}">
                  <a16:creationId xmlns:a16="http://schemas.microsoft.com/office/drawing/2014/main" xmlns="" id="{14B4E709-C9F7-428F-A9E1-986A49250DAC}"/>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6" name="Rectangle 45">
              <a:extLst>
                <a:ext uri="{FF2B5EF4-FFF2-40B4-BE49-F238E27FC236}">
                  <a16:creationId xmlns:a16="http://schemas.microsoft.com/office/drawing/2014/main" xmlns="" id="{392F59C0-8441-4525-BA8E-C1AE234FB270}"/>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7" name="Rectangle 46">
              <a:extLst>
                <a:ext uri="{FF2B5EF4-FFF2-40B4-BE49-F238E27FC236}">
                  <a16:creationId xmlns:a16="http://schemas.microsoft.com/office/drawing/2014/main" xmlns="" id="{CB293F06-C164-4D74-B4FE-8AB20200AF67}"/>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48" name="Straight Connector 47">
              <a:extLst>
                <a:ext uri="{FF2B5EF4-FFF2-40B4-BE49-F238E27FC236}">
                  <a16:creationId xmlns:a16="http://schemas.microsoft.com/office/drawing/2014/main" xmlns="" id="{1B70A158-CAF6-4743-A8EC-845C42910C49}"/>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49" name="Straight Connector 48">
              <a:extLst>
                <a:ext uri="{FF2B5EF4-FFF2-40B4-BE49-F238E27FC236}">
                  <a16:creationId xmlns:a16="http://schemas.microsoft.com/office/drawing/2014/main" xmlns="" id="{829F39FF-BED3-4105-8D86-996AAF74426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0" name="TextBox 49">
            <a:extLst>
              <a:ext uri="{FF2B5EF4-FFF2-40B4-BE49-F238E27FC236}">
                <a16:creationId xmlns:a16="http://schemas.microsoft.com/office/drawing/2014/main" xmlns="" id="{ECAF6A1B-23D4-4A77-B2A8-00F9C40CC31A}"/>
              </a:ext>
            </a:extLst>
          </p:cNvPr>
          <p:cNvSpPr txBox="1"/>
          <p:nvPr/>
        </p:nvSpPr>
        <p:spPr>
          <a:xfrm>
            <a:off x="10836927" y="2532011"/>
            <a:ext cx="652743" cy="307777"/>
          </a:xfrm>
          <a:prstGeom prst="rect">
            <a:avLst/>
          </a:prstGeom>
          <a:noFill/>
        </p:spPr>
        <p:txBody>
          <a:bodyPr wrap="none" rtlCol="0">
            <a:spAutoFit/>
          </a:bodyPr>
          <a:lstStyle/>
          <a:p>
            <a:r>
              <a:rPr lang="en-US" sz="1400" b="1" dirty="0"/>
              <a:t>FCFS</a:t>
            </a:r>
          </a:p>
        </p:txBody>
      </p:sp>
      <p:sp>
        <p:nvSpPr>
          <p:cNvPr id="51" name="Oval 50">
            <a:extLst>
              <a:ext uri="{FF2B5EF4-FFF2-40B4-BE49-F238E27FC236}">
                <a16:creationId xmlns:a16="http://schemas.microsoft.com/office/drawing/2014/main" xmlns="" id="{F42403CF-873A-401D-BCB0-E2C7CA26043A}"/>
              </a:ext>
            </a:extLst>
          </p:cNvPr>
          <p:cNvSpPr/>
          <p:nvPr/>
        </p:nvSpPr>
        <p:spPr>
          <a:xfrm>
            <a:off x="10714139" y="3685594"/>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C</a:t>
            </a:r>
          </a:p>
        </p:txBody>
      </p:sp>
      <p:cxnSp>
        <p:nvCxnSpPr>
          <p:cNvPr id="52" name="Straight Connector 51">
            <a:extLst>
              <a:ext uri="{FF2B5EF4-FFF2-40B4-BE49-F238E27FC236}">
                <a16:creationId xmlns:a16="http://schemas.microsoft.com/office/drawing/2014/main" xmlns="" id="{FCD20574-1775-40CA-8662-3A3E1002FC38}"/>
              </a:ext>
            </a:extLst>
          </p:cNvPr>
          <p:cNvCxnSpPr>
            <a:cxnSpLocks/>
            <a:stCxn id="41" idx="2"/>
            <a:endCxn id="51" idx="0"/>
          </p:cNvCxnSpPr>
          <p:nvPr/>
        </p:nvCxnSpPr>
        <p:spPr>
          <a:xfrm>
            <a:off x="11163300" y="3286892"/>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E026769-E1A2-459C-A389-2628CA52AA00}"/>
              </a:ext>
            </a:extLst>
          </p:cNvPr>
          <p:cNvCxnSpPr>
            <a:cxnSpLocks/>
            <a:stCxn id="5" idx="2"/>
            <a:endCxn id="29" idx="0"/>
          </p:cNvCxnSpPr>
          <p:nvPr/>
        </p:nvCxnSpPr>
        <p:spPr>
          <a:xfrm>
            <a:off x="9317602" y="2011799"/>
            <a:ext cx="1" cy="4818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843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F75BF-1A92-4B9E-9C21-F65245857683}"/>
              </a:ext>
            </a:extLst>
          </p:cNvPr>
          <p:cNvSpPr>
            <a:spLocks noGrp="1"/>
          </p:cNvSpPr>
          <p:nvPr>
            <p:ph type="title"/>
          </p:nvPr>
        </p:nvSpPr>
        <p:spPr/>
        <p:txBody>
          <a:bodyPr/>
          <a:lstStyle/>
          <a:p>
            <a:r>
              <a:rPr lang="en-US" dirty="0"/>
              <a:t>Example – Low Latency Traffic</a:t>
            </a:r>
          </a:p>
        </p:txBody>
      </p:sp>
      <p:sp>
        <p:nvSpPr>
          <p:cNvPr id="3" name="Content Placeholder 2">
            <a:extLst>
              <a:ext uri="{FF2B5EF4-FFF2-40B4-BE49-F238E27FC236}">
                <a16:creationId xmlns:a16="http://schemas.microsoft.com/office/drawing/2014/main" xmlns="" id="{DBBC436A-1EA5-4F05-B32B-6FA58D64AA43}"/>
              </a:ext>
            </a:extLst>
          </p:cNvPr>
          <p:cNvSpPr>
            <a:spLocks noGrp="1"/>
          </p:cNvSpPr>
          <p:nvPr>
            <p:ph idx="1"/>
          </p:nvPr>
        </p:nvSpPr>
        <p:spPr>
          <a:xfrm>
            <a:off x="286329" y="907190"/>
            <a:ext cx="6287254" cy="5950810"/>
          </a:xfrm>
        </p:spPr>
        <p:txBody>
          <a:bodyPr/>
          <a:lstStyle/>
          <a:p>
            <a:pPr marL="0" indent="0">
              <a:buNone/>
            </a:pPr>
            <a:r>
              <a:rPr lang="en-US" u="sng" dirty="0"/>
              <a:t>Ingress Logic:</a:t>
            </a:r>
          </a:p>
          <a:p>
            <a:pPr marL="0" indent="0">
              <a:spcBef>
                <a:spcPts val="300"/>
              </a:spcBef>
              <a:buNone/>
            </a:pPr>
            <a:r>
              <a:rPr lang="en-US" sz="1300" dirty="0">
                <a:solidFill>
                  <a:srgbClr val="000000"/>
                </a:solidFill>
                <a:latin typeface="Courier New" panose="02070309020205020404" pitchFamily="49" charset="0"/>
              </a:rPr>
              <a:t>buffer&lt;</a:t>
            </a:r>
            <a:r>
              <a:rPr lang="en-US" sz="1300" dirty="0" err="1">
                <a:solidFill>
                  <a:srgbClr val="38761D"/>
                </a:solidFill>
                <a:latin typeface="Courier New" panose="02070309020205020404" pitchFamily="49" charset="0"/>
                <a:cs typeface="Courier New" panose="02070309020205020404" pitchFamily="49" charset="0"/>
              </a:rPr>
              <a:t>qid_t</a:t>
            </a:r>
            <a:r>
              <a:rPr lang="en-US" sz="1300" dirty="0">
                <a:solidFill>
                  <a:srgbClr val="000000"/>
                </a:solidFill>
                <a:latin typeface="Courier New" panose="02070309020205020404" pitchFamily="49" charset="0"/>
              </a:rPr>
              <a:t>&gt;(</a:t>
            </a:r>
            <a:r>
              <a:rPr lang="en-US" sz="1300" dirty="0">
                <a:solidFill>
                  <a:srgbClr val="CC0000"/>
                </a:solidFill>
                <a:latin typeface="Courier New" panose="02070309020205020404" pitchFamily="49" charset="0"/>
                <a:cs typeface="Courier New" panose="02070309020205020404" pitchFamily="49" charset="0"/>
              </a:rPr>
              <a:t>NUM_QUEUES</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buf</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 instantiate buffer extern</a:t>
            </a:r>
          </a:p>
          <a:p>
            <a:pPr marL="0" indent="0">
              <a:spcBef>
                <a:spcPts val="300"/>
              </a:spcBef>
              <a:buNone/>
            </a:pPr>
            <a:r>
              <a:rPr lang="en-US" sz="1300" dirty="0">
                <a:solidFill>
                  <a:srgbClr val="0000FF"/>
                </a:solidFill>
                <a:latin typeface="Courier New" panose="02070309020205020404" pitchFamily="49" charset="0"/>
              </a:rPr>
              <a:t>// get size of low latency queue</a:t>
            </a:r>
          </a:p>
          <a:p>
            <a:pPr marL="0" indent="0">
              <a:spcBef>
                <a:spcPts val="300"/>
              </a:spcBef>
              <a:buNone/>
            </a:pPr>
            <a:r>
              <a:rPr lang="en-US" sz="1300" dirty="0" err="1">
                <a:solidFill>
                  <a:srgbClr val="000000"/>
                </a:solidFill>
                <a:latin typeface="Courier New" panose="02070309020205020404" pitchFamily="49" charset="0"/>
              </a:rPr>
              <a:t>sched_meta.ll_q_size</a:t>
            </a:r>
            <a:r>
              <a:rPr lang="en-US" sz="1300" dirty="0">
                <a:solidFill>
                  <a:srgbClr val="000000"/>
                </a:solidFill>
                <a:latin typeface="Courier New" panose="02070309020205020404" pitchFamily="49" charset="0"/>
              </a:rPr>
              <a:t> = </a:t>
            </a:r>
            <a:r>
              <a:rPr lang="en-US" sz="1300" dirty="0" err="1">
                <a:solidFill>
                  <a:srgbClr val="000000"/>
                </a:solidFill>
                <a:latin typeface="Courier New" panose="02070309020205020404" pitchFamily="49" charset="0"/>
              </a:rPr>
              <a:t>buf.get_q_size</a:t>
            </a:r>
            <a:r>
              <a:rPr lang="en-US" sz="1300" dirty="0">
                <a:solidFill>
                  <a:srgbClr val="000000"/>
                </a:solidFill>
                <a:latin typeface="Courier New" panose="02070309020205020404" pitchFamily="49" charset="0"/>
              </a:rPr>
              <a:t>(</a:t>
            </a:r>
            <a:r>
              <a:rPr lang="en-US" sz="1300" dirty="0">
                <a:solidFill>
                  <a:srgbClr val="C00000"/>
                </a:solidFill>
                <a:latin typeface="Courier New" panose="02070309020205020404" pitchFamily="49" charset="0"/>
              </a:rPr>
              <a:t>LL_Q_ID</a:t>
            </a:r>
            <a:r>
              <a:rPr lang="en-US" sz="1300" dirty="0">
                <a:solidFill>
                  <a:srgbClr val="000000"/>
                </a:solidFill>
                <a:latin typeface="Courier New" panose="02070309020205020404" pitchFamily="49" charset="0"/>
              </a:rPr>
              <a:t>);</a:t>
            </a:r>
          </a:p>
          <a:p>
            <a:pPr marL="0" indent="0">
              <a:spcBef>
                <a:spcPts val="300"/>
              </a:spcBef>
              <a:buNone/>
            </a:pPr>
            <a:r>
              <a:rPr lang="en-US" sz="1300" dirty="0" err="1">
                <a:solidFill>
                  <a:srgbClr val="000000"/>
                </a:solidFill>
                <a:latin typeface="Courier New" panose="02070309020205020404" pitchFamily="49" charset="0"/>
              </a:rPr>
              <a:t>lookup_queue.</a:t>
            </a:r>
            <a:r>
              <a:rPr lang="en-US" sz="1300" dirty="0" err="1">
                <a:solidFill>
                  <a:srgbClr val="FF9900"/>
                </a:solidFill>
                <a:latin typeface="Courier New" panose="02070309020205020404" pitchFamily="49" charset="0"/>
              </a:rPr>
              <a:t>apply</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 set egress queue</a:t>
            </a:r>
          </a:p>
          <a:p>
            <a:pPr marL="0" indent="0">
              <a:buNone/>
            </a:pPr>
            <a:r>
              <a:rPr lang="en-US" u="sng" dirty="0"/>
              <a:t>Root Node:</a:t>
            </a:r>
          </a:p>
          <a:p>
            <a:pPr marL="0" indent="0">
              <a:spcBef>
                <a:spcPts val="300"/>
              </a:spcBef>
              <a:buNone/>
            </a:pPr>
            <a:r>
              <a:rPr lang="en-US" sz="1300" dirty="0">
                <a:solidFill>
                  <a:srgbClr val="FF9900"/>
                </a:solidFill>
                <a:latin typeface="Courier New" panose="02070309020205020404" pitchFamily="49" charset="0"/>
              </a:rPr>
              <a:t>node</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low_latency</a:t>
            </a:r>
            <a:r>
              <a:rPr lang="en-US" sz="1300" dirty="0">
                <a:solidFill>
                  <a:srgbClr val="000000"/>
                </a:solidFill>
                <a:latin typeface="Courier New" panose="02070309020205020404" pitchFamily="49" charset="0"/>
              </a:rPr>
              <a:t> {</a:t>
            </a:r>
          </a:p>
          <a:p>
            <a:pPr marL="0" indent="0">
              <a:spcBef>
                <a:spcPts val="300"/>
              </a:spcBef>
              <a:buNone/>
            </a:pPr>
            <a:r>
              <a:rPr lang="en-US" sz="1300" b="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type</a:t>
            </a:r>
            <a:r>
              <a:rPr lang="en-US" sz="1300" dirty="0">
                <a:solidFill>
                  <a:srgbClr val="000000"/>
                </a:solidFill>
                <a:latin typeface="Courier New" panose="02070309020205020404" pitchFamily="49" charset="0"/>
              </a:rPr>
              <a:t> = scheduling;</a:t>
            </a:r>
            <a:endParaRPr lang="en-US" sz="1300" dirty="0"/>
          </a:p>
          <a:p>
            <a:pPr marL="0" indent="0">
              <a:spcBef>
                <a:spcPts val="300"/>
              </a:spcBef>
              <a:buNone/>
            </a:pP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pifo</a:t>
            </a:r>
            <a:r>
              <a:rPr lang="en-US" sz="1300" dirty="0">
                <a:solidFill>
                  <a:srgbClr val="000000"/>
                </a:solidFill>
                <a:latin typeface="Courier New" panose="02070309020205020404" pitchFamily="49" charset="0"/>
              </a:rPr>
              <a:t>&lt;</a:t>
            </a:r>
            <a:r>
              <a:rPr lang="en-US" sz="1300" dirty="0" err="1">
                <a:solidFill>
                  <a:srgbClr val="38761D"/>
                </a:solidFill>
                <a:latin typeface="Courier New" panose="02070309020205020404" pitchFamily="49" charset="0"/>
              </a:rPr>
              <a:t>rank_t</a:t>
            </a:r>
            <a:r>
              <a:rPr lang="en-US" sz="1300" dirty="0">
                <a:solidFill>
                  <a:srgbClr val="000000"/>
                </a:solidFill>
                <a:latin typeface="Courier New" panose="02070309020205020404" pitchFamily="49" charset="0"/>
              </a:rPr>
              <a:t>&gt;(</a:t>
            </a:r>
            <a:r>
              <a:rPr lang="en-US" sz="1300" dirty="0">
                <a:solidFill>
                  <a:srgbClr val="CC0000"/>
                </a:solidFill>
                <a:latin typeface="Courier New" panose="02070309020205020404" pitchFamily="49" charset="0"/>
              </a:rPr>
              <a:t>2048</a:t>
            </a:r>
            <a:r>
              <a:rPr lang="en-US" sz="1300" dirty="0">
                <a:solidFill>
                  <a:srgbClr val="000000"/>
                </a:solidFill>
                <a:latin typeface="Courier New" panose="02070309020205020404" pitchFamily="49" charset="0"/>
              </a:rPr>
              <a:t>) p;</a:t>
            </a:r>
          </a:p>
          <a:p>
            <a:pPr marL="0" indent="0">
              <a:spcBef>
                <a:spcPts val="30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enqueue</a:t>
            </a:r>
            <a:r>
              <a:rPr lang="en-US" sz="1300" dirty="0">
                <a:solidFill>
                  <a:srgbClr val="000000"/>
                </a:solidFill>
                <a:latin typeface="Courier New" panose="02070309020205020404" pitchFamily="49" charset="0"/>
              </a:rPr>
              <a:t> = {</a:t>
            </a:r>
          </a:p>
          <a:p>
            <a:pPr marL="0" indent="0">
              <a:spcBef>
                <a:spcPts val="300"/>
              </a:spcBef>
              <a:buNone/>
            </a:pPr>
            <a:r>
              <a:rPr lang="en-US" sz="1300" dirty="0">
                <a:solidFill>
                  <a:srgbClr val="000000"/>
                </a:solidFill>
                <a:latin typeface="Courier New" panose="02070309020205020404" pitchFamily="49" charset="0"/>
              </a:rPr>
              <a:t>        if (</a:t>
            </a:r>
            <a:r>
              <a:rPr lang="en-US" sz="1300" dirty="0" err="1">
                <a:solidFill>
                  <a:srgbClr val="000000"/>
                </a:solidFill>
                <a:latin typeface="Courier New" panose="02070309020205020404" pitchFamily="49" charset="0"/>
              </a:rPr>
              <a:t>sched_meta.ll_q_size</a:t>
            </a:r>
            <a:r>
              <a:rPr lang="en-US" sz="1300" dirty="0">
                <a:solidFill>
                  <a:srgbClr val="000000"/>
                </a:solidFill>
                <a:latin typeface="Courier New" panose="02070309020205020404" pitchFamily="49" charset="0"/>
              </a:rPr>
              <a:t> &gt; </a:t>
            </a:r>
            <a:r>
              <a:rPr lang="en-US" sz="1300" dirty="0">
                <a:solidFill>
                  <a:srgbClr val="C00000"/>
                </a:solidFill>
                <a:latin typeface="Courier New" panose="02070309020205020404" pitchFamily="49" charset="0"/>
              </a:rPr>
              <a:t>THRESH</a:t>
            </a:r>
            <a:r>
              <a:rPr lang="en-US" sz="1300" dirty="0">
                <a:solidFill>
                  <a:srgbClr val="000000"/>
                </a:solidFill>
                <a:latin typeface="Courier New" panose="02070309020205020404" pitchFamily="49" charset="0"/>
              </a:rPr>
              <a:t>) {</a:t>
            </a:r>
          </a:p>
          <a:p>
            <a:pPr marL="0" indent="0">
              <a:spcBef>
                <a:spcPts val="300"/>
              </a:spcBef>
              <a:buNone/>
            </a:pP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 Strict priority logic</a:t>
            </a:r>
          </a:p>
          <a:p>
            <a:pPr marL="0" indent="0">
              <a:spcBef>
                <a:spcPts val="300"/>
              </a:spcBef>
              <a:buNone/>
            </a:pPr>
            <a:r>
              <a:rPr lang="en-US" sz="1300" dirty="0">
                <a:solidFill>
                  <a:srgbClr val="000000"/>
                </a:solidFill>
                <a:latin typeface="Courier New" panose="02070309020205020404" pitchFamily="49" charset="0"/>
              </a:rPr>
              <a:t>        } else {</a:t>
            </a:r>
          </a:p>
          <a:p>
            <a:pPr marL="0" indent="0">
              <a:spcBef>
                <a:spcPts val="300"/>
              </a:spcBef>
              <a:buNone/>
            </a:pP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 WFQ logic</a:t>
            </a:r>
          </a:p>
          <a:p>
            <a:pPr marL="0" indent="0">
              <a:spcBef>
                <a:spcPts val="300"/>
              </a:spcBef>
              <a:buNone/>
            </a:pPr>
            <a:r>
              <a:rPr lang="en-US" sz="1300" dirty="0">
                <a:solidFill>
                  <a:srgbClr val="000000"/>
                </a:solidFill>
                <a:latin typeface="Courier New" panose="02070309020205020404" pitchFamily="49" charset="0"/>
              </a:rPr>
              <a:t>        }</a:t>
            </a:r>
          </a:p>
          <a:p>
            <a:pPr marL="0" indent="0">
              <a:spcBef>
                <a:spcPts val="300"/>
              </a:spcBef>
              <a:buNone/>
            </a:pPr>
            <a:r>
              <a:rPr lang="en-US" sz="1300" b="0" dirty="0">
                <a:solidFill>
                  <a:srgbClr val="000000"/>
                </a:solidFill>
                <a:latin typeface="Courier New" panose="02070309020205020404" pitchFamily="49" charset="0"/>
              </a:rPr>
              <a:t>        </a:t>
            </a:r>
            <a:r>
              <a:rPr lang="en-US" sz="1300" dirty="0" err="1">
                <a:latin typeface="Courier New" panose="02070309020205020404" pitchFamily="49" charset="0"/>
              </a:rPr>
              <a:t>p.enq</a:t>
            </a:r>
            <a:r>
              <a:rPr lang="en-US" sz="1300" dirty="0">
                <a:latin typeface="Courier New" panose="02070309020205020404" pitchFamily="49" charset="0"/>
              </a:rPr>
              <a:t>(rank);</a:t>
            </a:r>
            <a:r>
              <a:rPr lang="en-US" sz="1300" b="0" dirty="0"/>
              <a:t> </a:t>
            </a:r>
          </a:p>
          <a:p>
            <a:pPr marL="0" indent="0">
              <a:spcBef>
                <a:spcPts val="300"/>
              </a:spcBef>
              <a:buNone/>
            </a:pPr>
            <a:r>
              <a:rPr lang="en-US" sz="1300" b="0" dirty="0">
                <a:solidFill>
                  <a:srgbClr val="000000"/>
                </a:solidFill>
                <a:latin typeface="Courier New" panose="02070309020205020404" pitchFamily="49" charset="0"/>
              </a:rPr>
              <a:t>    </a:t>
            </a:r>
            <a:r>
              <a:rPr lang="en-US" sz="1300" dirty="0">
                <a:solidFill>
                  <a:srgbClr val="000000"/>
                </a:solidFill>
                <a:latin typeface="Courier New" panose="02070309020205020404" pitchFamily="49" charset="0"/>
              </a:rPr>
              <a:t>}</a:t>
            </a:r>
            <a:endParaRPr lang="en-US" sz="1300" b="0" dirty="0"/>
          </a:p>
          <a:p>
            <a:pPr marL="0" indent="0">
              <a:spcBef>
                <a:spcPts val="300"/>
              </a:spcBef>
              <a:buNone/>
            </a:pPr>
            <a:r>
              <a:rPr lang="en-US" sz="1300" dirty="0">
                <a:solidFill>
                  <a:srgbClr val="000000"/>
                </a:solidFill>
                <a:latin typeface="Courier New" panose="02070309020205020404" pitchFamily="49" charset="0"/>
              </a:rPr>
              <a:t>    </a:t>
            </a:r>
            <a:r>
              <a:rPr lang="en-US" sz="1300" dirty="0">
                <a:solidFill>
                  <a:srgbClr val="FF9900"/>
                </a:solidFill>
                <a:latin typeface="Courier New" panose="02070309020205020404" pitchFamily="49" charset="0"/>
              </a:rPr>
              <a:t>dequeue</a:t>
            </a:r>
            <a:r>
              <a:rPr lang="en-US" sz="1300" dirty="0">
                <a:solidFill>
                  <a:srgbClr val="000000"/>
                </a:solidFill>
                <a:latin typeface="Courier New" panose="02070309020205020404" pitchFamily="49" charset="0"/>
              </a:rPr>
              <a:t> = {</a:t>
            </a:r>
            <a:endParaRPr lang="en-US" sz="1300" b="0" dirty="0"/>
          </a:p>
          <a:p>
            <a:pPr marL="0" indent="0">
              <a:spcBef>
                <a:spcPts val="300"/>
              </a:spcBef>
              <a:buNone/>
            </a:pPr>
            <a:r>
              <a:rPr lang="en-US" sz="1300" dirty="0">
                <a:solidFill>
                  <a:srgbClr val="000000"/>
                </a:solidFill>
                <a:latin typeface="Courier New" panose="02070309020205020404" pitchFamily="49" charset="0"/>
              </a:rPr>
              <a:t>        </a:t>
            </a:r>
            <a:r>
              <a:rPr lang="en-US" sz="1300" dirty="0" err="1">
                <a:solidFill>
                  <a:srgbClr val="38761D"/>
                </a:solidFill>
                <a:latin typeface="Courier New" panose="02070309020205020404" pitchFamily="49" charset="0"/>
              </a:rPr>
              <a:t>rank_t</a:t>
            </a:r>
            <a:r>
              <a:rPr lang="en-US" sz="1300" dirty="0">
                <a:solidFill>
                  <a:srgbClr val="000000"/>
                </a:solidFill>
                <a:latin typeface="Courier New" panose="02070309020205020404" pitchFamily="49" charset="0"/>
              </a:rPr>
              <a:t> rank;</a:t>
            </a:r>
            <a:endParaRPr lang="en-US" sz="1300" b="0" dirty="0"/>
          </a:p>
          <a:p>
            <a:pPr marL="0" indent="0">
              <a:spcBef>
                <a:spcPts val="300"/>
              </a:spcBef>
              <a:buNone/>
            </a:pPr>
            <a:r>
              <a:rPr lang="en-US" sz="1300" dirty="0">
                <a:solidFill>
                  <a:srgbClr val="000000"/>
                </a:solidFill>
                <a:latin typeface="Courier New" panose="02070309020205020404" pitchFamily="49" charset="0"/>
              </a:rPr>
              <a:t>        </a:t>
            </a:r>
            <a:r>
              <a:rPr lang="en-US" sz="1300" dirty="0" err="1">
                <a:latin typeface="Courier New" panose="02070309020205020404" pitchFamily="49" charset="0"/>
              </a:rPr>
              <a:t>p.deq</a:t>
            </a:r>
            <a:r>
              <a:rPr lang="en-US" sz="1300" dirty="0">
                <a:latin typeface="Courier New" panose="02070309020205020404" pitchFamily="49" charset="0"/>
              </a:rPr>
              <a:t>(rank);</a:t>
            </a:r>
            <a:endParaRPr lang="en-US" sz="1300" b="0" dirty="0"/>
          </a:p>
          <a:p>
            <a:pPr marL="0" indent="0">
              <a:spcBef>
                <a:spcPts val="300"/>
              </a:spcBef>
              <a:buNone/>
            </a:pPr>
            <a:r>
              <a:rPr lang="en-US" sz="1300" dirty="0">
                <a:solidFill>
                  <a:srgbClr val="000000"/>
                </a:solidFill>
                <a:latin typeface="Courier New" panose="02070309020205020404" pitchFamily="49" charset="0"/>
              </a:rPr>
              <a:t>    }</a:t>
            </a:r>
            <a:endParaRPr lang="en-US" sz="1300" b="0" dirty="0"/>
          </a:p>
          <a:p>
            <a:pPr marL="0" indent="0">
              <a:spcBef>
                <a:spcPts val="300"/>
              </a:spcBef>
              <a:buNone/>
            </a:pPr>
            <a:r>
              <a:rPr lang="en-US" sz="1300" dirty="0">
                <a:solidFill>
                  <a:srgbClr val="000000"/>
                </a:solidFill>
                <a:latin typeface="Courier New" panose="02070309020205020404" pitchFamily="49" charset="0"/>
              </a:rPr>
              <a:t>}</a:t>
            </a:r>
            <a:endParaRPr lang="en-US" sz="1300" b="0" dirty="0"/>
          </a:p>
        </p:txBody>
      </p:sp>
      <p:sp>
        <p:nvSpPr>
          <p:cNvPr id="4" name="Slide Number Placeholder 3">
            <a:extLst>
              <a:ext uri="{FF2B5EF4-FFF2-40B4-BE49-F238E27FC236}">
                <a16:creationId xmlns:a16="http://schemas.microsoft.com/office/drawing/2014/main" xmlns="" id="{C4A14983-EB0A-4D0E-89ED-1D64941EE289}"/>
              </a:ext>
            </a:extLst>
          </p:cNvPr>
          <p:cNvSpPr>
            <a:spLocks noGrp="1"/>
          </p:cNvSpPr>
          <p:nvPr>
            <p:ph type="sldNum" sz="quarter" idx="10"/>
          </p:nvPr>
        </p:nvSpPr>
        <p:spPr/>
        <p:txBody>
          <a:bodyPr/>
          <a:lstStyle/>
          <a:p>
            <a:r>
              <a:rPr lang="en-US"/>
              <a:t>&gt;&gt; </a:t>
            </a:r>
            <a:fld id="{626C978B-826E-438C-909A-E9C381D3FF04}" type="slidenum">
              <a:rPr lang="en-US" smtClean="0"/>
              <a:pPr/>
              <a:t>34</a:t>
            </a:fld>
            <a:endParaRPr lang="en-US" dirty="0"/>
          </a:p>
        </p:txBody>
      </p:sp>
      <p:sp>
        <p:nvSpPr>
          <p:cNvPr id="5" name="Rectangle 4">
            <a:extLst>
              <a:ext uri="{FF2B5EF4-FFF2-40B4-BE49-F238E27FC236}">
                <a16:creationId xmlns:a16="http://schemas.microsoft.com/office/drawing/2014/main" xmlns="" id="{524086B3-997C-4939-9A50-11D5377607D1}"/>
              </a:ext>
            </a:extLst>
          </p:cNvPr>
          <p:cNvSpPr/>
          <p:nvPr/>
        </p:nvSpPr>
        <p:spPr>
          <a:xfrm>
            <a:off x="7921065" y="1212960"/>
            <a:ext cx="279307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 name="Group 5">
            <a:extLst>
              <a:ext uri="{FF2B5EF4-FFF2-40B4-BE49-F238E27FC236}">
                <a16:creationId xmlns:a16="http://schemas.microsoft.com/office/drawing/2014/main" xmlns="" id="{7B9B9498-2B89-4C68-B25F-089B10389D12}"/>
              </a:ext>
            </a:extLst>
          </p:cNvPr>
          <p:cNvGrpSpPr/>
          <p:nvPr/>
        </p:nvGrpSpPr>
        <p:grpSpPr>
          <a:xfrm>
            <a:off x="8751622" y="1612379"/>
            <a:ext cx="1132624" cy="199291"/>
            <a:chOff x="2720488" y="1367117"/>
            <a:chExt cx="1855247" cy="502023"/>
          </a:xfrm>
        </p:grpSpPr>
        <p:sp>
          <p:nvSpPr>
            <p:cNvPr id="7" name="Rectangle 6">
              <a:extLst>
                <a:ext uri="{FF2B5EF4-FFF2-40B4-BE49-F238E27FC236}">
                  <a16:creationId xmlns:a16="http://schemas.microsoft.com/office/drawing/2014/main" xmlns="" id="{13B35F5B-4BA2-4702-A221-034FB14FA246}"/>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8F02C74E-8F10-4453-99CF-4132AACE80F6}"/>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4946EC01-6AF3-4A39-A678-647BA529376C}"/>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63CDB624-3D97-4208-A3B0-CD509339375B}"/>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Rectangle 10">
              <a:extLst>
                <a:ext uri="{FF2B5EF4-FFF2-40B4-BE49-F238E27FC236}">
                  <a16:creationId xmlns:a16="http://schemas.microsoft.com/office/drawing/2014/main" xmlns="" id="{D090499D-D7CF-410C-A452-6B29BE26615D}"/>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 name="Straight Connector 11">
              <a:extLst>
                <a:ext uri="{FF2B5EF4-FFF2-40B4-BE49-F238E27FC236}">
                  <a16:creationId xmlns:a16="http://schemas.microsoft.com/office/drawing/2014/main" xmlns="" id="{5F530A1F-FF87-457A-984D-E64C1F8721C6}"/>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3" name="Straight Connector 12">
              <a:extLst>
                <a:ext uri="{FF2B5EF4-FFF2-40B4-BE49-F238E27FC236}">
                  <a16:creationId xmlns:a16="http://schemas.microsoft.com/office/drawing/2014/main" xmlns="" id="{8F5965BC-1D95-42CF-BF6F-894FAEBB10E4}"/>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4" name="TextBox 13">
            <a:extLst>
              <a:ext uri="{FF2B5EF4-FFF2-40B4-BE49-F238E27FC236}">
                <a16:creationId xmlns:a16="http://schemas.microsoft.com/office/drawing/2014/main" xmlns="" id="{4883965D-17F6-4ABD-B937-201614993236}"/>
              </a:ext>
            </a:extLst>
          </p:cNvPr>
          <p:cNvSpPr txBox="1"/>
          <p:nvPr/>
        </p:nvSpPr>
        <p:spPr>
          <a:xfrm>
            <a:off x="8792686" y="1258362"/>
            <a:ext cx="1148071" cy="307777"/>
          </a:xfrm>
          <a:prstGeom prst="rect">
            <a:avLst/>
          </a:prstGeom>
          <a:noFill/>
        </p:spPr>
        <p:txBody>
          <a:bodyPr wrap="none" rtlCol="0">
            <a:spAutoFit/>
          </a:bodyPr>
          <a:lstStyle/>
          <a:p>
            <a:r>
              <a:rPr lang="en-US" sz="1400" b="1" dirty="0"/>
              <a:t>low latency</a:t>
            </a:r>
          </a:p>
        </p:txBody>
      </p:sp>
      <p:sp>
        <p:nvSpPr>
          <p:cNvPr id="15" name="Rectangle 14">
            <a:extLst>
              <a:ext uri="{FF2B5EF4-FFF2-40B4-BE49-F238E27FC236}">
                <a16:creationId xmlns:a16="http://schemas.microsoft.com/office/drawing/2014/main" xmlns="" id="{D0AB0CE0-3B7D-4608-8EA3-9426E9D9BA42}"/>
              </a:ext>
            </a:extLst>
          </p:cNvPr>
          <p:cNvSpPr/>
          <p:nvPr/>
        </p:nvSpPr>
        <p:spPr>
          <a:xfrm>
            <a:off x="6696588" y="2488054"/>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16" name="Group 15">
            <a:extLst>
              <a:ext uri="{FF2B5EF4-FFF2-40B4-BE49-F238E27FC236}">
                <a16:creationId xmlns:a16="http://schemas.microsoft.com/office/drawing/2014/main" xmlns="" id="{BF0BFA3B-7424-40D4-8036-0DFD3ECF8A41}"/>
              </a:ext>
            </a:extLst>
          </p:cNvPr>
          <p:cNvGrpSpPr/>
          <p:nvPr/>
        </p:nvGrpSpPr>
        <p:grpSpPr>
          <a:xfrm>
            <a:off x="6905593" y="2887473"/>
            <a:ext cx="1132624" cy="199291"/>
            <a:chOff x="2720488" y="1367117"/>
            <a:chExt cx="1855247" cy="502023"/>
          </a:xfrm>
        </p:grpSpPr>
        <p:sp>
          <p:nvSpPr>
            <p:cNvPr id="17" name="Rectangle 16">
              <a:extLst>
                <a:ext uri="{FF2B5EF4-FFF2-40B4-BE49-F238E27FC236}">
                  <a16:creationId xmlns:a16="http://schemas.microsoft.com/office/drawing/2014/main" xmlns="" id="{5FCF9536-F7C7-47D9-A8C4-930FCFF0B002}"/>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 name="Rectangle 17">
              <a:extLst>
                <a:ext uri="{FF2B5EF4-FFF2-40B4-BE49-F238E27FC236}">
                  <a16:creationId xmlns:a16="http://schemas.microsoft.com/office/drawing/2014/main" xmlns="" id="{D853DACE-2A8B-4E34-9693-35A7FF656F3E}"/>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 name="Rectangle 18">
              <a:extLst>
                <a:ext uri="{FF2B5EF4-FFF2-40B4-BE49-F238E27FC236}">
                  <a16:creationId xmlns:a16="http://schemas.microsoft.com/office/drawing/2014/main" xmlns="" id="{0FA8853E-39E7-466B-A12B-BABA71B9C452}"/>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0" name="Rectangle 19">
              <a:extLst>
                <a:ext uri="{FF2B5EF4-FFF2-40B4-BE49-F238E27FC236}">
                  <a16:creationId xmlns:a16="http://schemas.microsoft.com/office/drawing/2014/main" xmlns="" id="{9080E4A2-6C09-4108-A700-030A61F5167B}"/>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1" name="Rectangle 20">
              <a:extLst>
                <a:ext uri="{FF2B5EF4-FFF2-40B4-BE49-F238E27FC236}">
                  <a16:creationId xmlns:a16="http://schemas.microsoft.com/office/drawing/2014/main" xmlns="" id="{5812F603-793F-44DD-84BC-C3DD615C2105}"/>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22" name="Straight Connector 21">
              <a:extLst>
                <a:ext uri="{FF2B5EF4-FFF2-40B4-BE49-F238E27FC236}">
                  <a16:creationId xmlns:a16="http://schemas.microsoft.com/office/drawing/2014/main" xmlns="" id="{0D549B17-CF3C-4801-BBCB-9E8ED66F3080}"/>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23" name="Straight Connector 22">
              <a:extLst>
                <a:ext uri="{FF2B5EF4-FFF2-40B4-BE49-F238E27FC236}">
                  <a16:creationId xmlns:a16="http://schemas.microsoft.com/office/drawing/2014/main" xmlns="" id="{E04B1BCB-E1EB-4FE3-B2C1-F68A240E3041}"/>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24" name="TextBox 23">
            <a:extLst>
              <a:ext uri="{FF2B5EF4-FFF2-40B4-BE49-F238E27FC236}">
                <a16:creationId xmlns:a16="http://schemas.microsoft.com/office/drawing/2014/main" xmlns="" id="{8528B7A8-9466-4C9F-B728-6E7336E4CF2F}"/>
              </a:ext>
            </a:extLst>
          </p:cNvPr>
          <p:cNvSpPr txBox="1"/>
          <p:nvPr/>
        </p:nvSpPr>
        <p:spPr>
          <a:xfrm>
            <a:off x="7145532" y="2532012"/>
            <a:ext cx="652743" cy="307777"/>
          </a:xfrm>
          <a:prstGeom prst="rect">
            <a:avLst/>
          </a:prstGeom>
          <a:noFill/>
        </p:spPr>
        <p:txBody>
          <a:bodyPr wrap="none" rtlCol="0">
            <a:spAutoFit/>
          </a:bodyPr>
          <a:lstStyle/>
          <a:p>
            <a:r>
              <a:rPr lang="en-US" sz="1400" b="1" dirty="0"/>
              <a:t>FCFS</a:t>
            </a:r>
          </a:p>
        </p:txBody>
      </p:sp>
      <p:sp>
        <p:nvSpPr>
          <p:cNvPr id="25" name="Oval 24">
            <a:extLst>
              <a:ext uri="{FF2B5EF4-FFF2-40B4-BE49-F238E27FC236}">
                <a16:creationId xmlns:a16="http://schemas.microsoft.com/office/drawing/2014/main" xmlns="" id="{6F1E588E-AB37-4E68-919B-1E6CCDFA699E}"/>
              </a:ext>
            </a:extLst>
          </p:cNvPr>
          <p:cNvSpPr/>
          <p:nvPr/>
        </p:nvSpPr>
        <p:spPr>
          <a:xfrm>
            <a:off x="7022744" y="3685595"/>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A</a:t>
            </a:r>
          </a:p>
        </p:txBody>
      </p:sp>
      <p:cxnSp>
        <p:nvCxnSpPr>
          <p:cNvPr id="26" name="Straight Connector 25">
            <a:extLst>
              <a:ext uri="{FF2B5EF4-FFF2-40B4-BE49-F238E27FC236}">
                <a16:creationId xmlns:a16="http://schemas.microsoft.com/office/drawing/2014/main" xmlns="" id="{41DBD3FC-0E61-4F75-A184-331860FEEA1E}"/>
              </a:ext>
            </a:extLst>
          </p:cNvPr>
          <p:cNvCxnSpPr>
            <a:cxnSpLocks/>
            <a:stCxn id="5" idx="2"/>
            <a:endCxn id="15" idx="0"/>
          </p:cNvCxnSpPr>
          <p:nvPr/>
        </p:nvCxnSpPr>
        <p:spPr>
          <a:xfrm flipH="1">
            <a:off x="7471905" y="2011799"/>
            <a:ext cx="1845697" cy="476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27E2EC2-F564-431B-9B1C-C8E13C93948D}"/>
              </a:ext>
            </a:extLst>
          </p:cNvPr>
          <p:cNvCxnSpPr>
            <a:cxnSpLocks/>
            <a:stCxn id="5" idx="2"/>
            <a:endCxn id="41" idx="0"/>
          </p:cNvCxnSpPr>
          <p:nvPr/>
        </p:nvCxnSpPr>
        <p:spPr>
          <a:xfrm>
            <a:off x="9317602" y="2011799"/>
            <a:ext cx="1845698" cy="476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49E69207-4A6E-400C-B34A-B68A62F8E865}"/>
              </a:ext>
            </a:extLst>
          </p:cNvPr>
          <p:cNvCxnSpPr>
            <a:cxnSpLocks/>
            <a:stCxn id="15" idx="2"/>
            <a:endCxn id="25" idx="0"/>
          </p:cNvCxnSpPr>
          <p:nvPr/>
        </p:nvCxnSpPr>
        <p:spPr>
          <a:xfrm>
            <a:off x="7471905" y="3286893"/>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xmlns="" id="{13891714-5271-4ACF-A0D1-48A6884E8872}"/>
              </a:ext>
            </a:extLst>
          </p:cNvPr>
          <p:cNvSpPr/>
          <p:nvPr/>
        </p:nvSpPr>
        <p:spPr>
          <a:xfrm>
            <a:off x="8542286" y="2493652"/>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30" name="Group 29">
            <a:extLst>
              <a:ext uri="{FF2B5EF4-FFF2-40B4-BE49-F238E27FC236}">
                <a16:creationId xmlns:a16="http://schemas.microsoft.com/office/drawing/2014/main" xmlns="" id="{D3E4BCD2-0814-47E0-992D-8EDB7B66D3C4}"/>
              </a:ext>
            </a:extLst>
          </p:cNvPr>
          <p:cNvGrpSpPr/>
          <p:nvPr/>
        </p:nvGrpSpPr>
        <p:grpSpPr>
          <a:xfrm>
            <a:off x="8751291" y="2893071"/>
            <a:ext cx="1132624" cy="199291"/>
            <a:chOff x="2720488" y="1367117"/>
            <a:chExt cx="1855247" cy="502023"/>
          </a:xfrm>
        </p:grpSpPr>
        <p:sp>
          <p:nvSpPr>
            <p:cNvPr id="31" name="Rectangle 30">
              <a:extLst>
                <a:ext uri="{FF2B5EF4-FFF2-40B4-BE49-F238E27FC236}">
                  <a16:creationId xmlns:a16="http://schemas.microsoft.com/office/drawing/2014/main" xmlns="" id="{0E9F7077-5EAC-43EB-83FB-1A5BB6A82DBE}"/>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2" name="Rectangle 31">
              <a:extLst>
                <a:ext uri="{FF2B5EF4-FFF2-40B4-BE49-F238E27FC236}">
                  <a16:creationId xmlns:a16="http://schemas.microsoft.com/office/drawing/2014/main" xmlns="" id="{28C70E29-AA8A-40E8-B84F-A6AF9E00B4DA}"/>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3" name="Rectangle 32">
              <a:extLst>
                <a:ext uri="{FF2B5EF4-FFF2-40B4-BE49-F238E27FC236}">
                  <a16:creationId xmlns:a16="http://schemas.microsoft.com/office/drawing/2014/main" xmlns="" id="{60245E5A-C0FD-4CC0-BCC4-47DDBD70D43E}"/>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4" name="Rectangle 33">
              <a:extLst>
                <a:ext uri="{FF2B5EF4-FFF2-40B4-BE49-F238E27FC236}">
                  <a16:creationId xmlns:a16="http://schemas.microsoft.com/office/drawing/2014/main" xmlns="" id="{0F107B6C-548A-4164-ADB1-32D58502961C}"/>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5" name="Rectangle 34">
              <a:extLst>
                <a:ext uri="{FF2B5EF4-FFF2-40B4-BE49-F238E27FC236}">
                  <a16:creationId xmlns:a16="http://schemas.microsoft.com/office/drawing/2014/main" xmlns="" id="{B08F1234-C3B7-4914-A04E-003A70335270}"/>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36" name="Straight Connector 35">
              <a:extLst>
                <a:ext uri="{FF2B5EF4-FFF2-40B4-BE49-F238E27FC236}">
                  <a16:creationId xmlns:a16="http://schemas.microsoft.com/office/drawing/2014/main" xmlns="" id="{EF5617F9-E24C-4819-B58E-7ABD6AD06611}"/>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37" name="Straight Connector 36">
              <a:extLst>
                <a:ext uri="{FF2B5EF4-FFF2-40B4-BE49-F238E27FC236}">
                  <a16:creationId xmlns:a16="http://schemas.microsoft.com/office/drawing/2014/main" xmlns="" id="{3A569F63-99CA-43E9-A59C-C8BFE7FA9227}"/>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38" name="TextBox 37">
            <a:extLst>
              <a:ext uri="{FF2B5EF4-FFF2-40B4-BE49-F238E27FC236}">
                <a16:creationId xmlns:a16="http://schemas.microsoft.com/office/drawing/2014/main" xmlns="" id="{D117B3CF-C158-4A4A-B520-F3C4B6F99628}"/>
              </a:ext>
            </a:extLst>
          </p:cNvPr>
          <p:cNvSpPr txBox="1"/>
          <p:nvPr/>
        </p:nvSpPr>
        <p:spPr>
          <a:xfrm>
            <a:off x="8991230" y="2537610"/>
            <a:ext cx="652743" cy="307777"/>
          </a:xfrm>
          <a:prstGeom prst="rect">
            <a:avLst/>
          </a:prstGeom>
          <a:noFill/>
        </p:spPr>
        <p:txBody>
          <a:bodyPr wrap="none" rtlCol="0">
            <a:spAutoFit/>
          </a:bodyPr>
          <a:lstStyle/>
          <a:p>
            <a:r>
              <a:rPr lang="en-US" sz="1400" b="1" dirty="0"/>
              <a:t>FCFS</a:t>
            </a:r>
          </a:p>
        </p:txBody>
      </p:sp>
      <p:sp>
        <p:nvSpPr>
          <p:cNvPr id="39" name="Oval 38">
            <a:extLst>
              <a:ext uri="{FF2B5EF4-FFF2-40B4-BE49-F238E27FC236}">
                <a16:creationId xmlns:a16="http://schemas.microsoft.com/office/drawing/2014/main" xmlns="" id="{4050A891-08B9-4541-8DBD-711B1C0E870B}"/>
              </a:ext>
            </a:extLst>
          </p:cNvPr>
          <p:cNvSpPr/>
          <p:nvPr/>
        </p:nvSpPr>
        <p:spPr>
          <a:xfrm>
            <a:off x="8868442" y="3691193"/>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B</a:t>
            </a:r>
          </a:p>
        </p:txBody>
      </p:sp>
      <p:cxnSp>
        <p:nvCxnSpPr>
          <p:cNvPr id="40" name="Straight Connector 39">
            <a:extLst>
              <a:ext uri="{FF2B5EF4-FFF2-40B4-BE49-F238E27FC236}">
                <a16:creationId xmlns:a16="http://schemas.microsoft.com/office/drawing/2014/main" xmlns="" id="{F3BCECC7-AC59-44AF-BFD9-A135641EB0F0}"/>
              </a:ext>
            </a:extLst>
          </p:cNvPr>
          <p:cNvCxnSpPr>
            <a:cxnSpLocks/>
            <a:stCxn id="29" idx="2"/>
            <a:endCxn id="39" idx="0"/>
          </p:cNvCxnSpPr>
          <p:nvPr/>
        </p:nvCxnSpPr>
        <p:spPr>
          <a:xfrm>
            <a:off x="9317603" y="3292491"/>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EF2E5D0A-A220-4D3A-9AA8-7968203EF280}"/>
              </a:ext>
            </a:extLst>
          </p:cNvPr>
          <p:cNvSpPr/>
          <p:nvPr/>
        </p:nvSpPr>
        <p:spPr>
          <a:xfrm>
            <a:off x="10387983" y="2488053"/>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42" name="Group 41">
            <a:extLst>
              <a:ext uri="{FF2B5EF4-FFF2-40B4-BE49-F238E27FC236}">
                <a16:creationId xmlns:a16="http://schemas.microsoft.com/office/drawing/2014/main" xmlns="" id="{4CD97946-E7EE-4CB3-99E1-3DF5DA74D597}"/>
              </a:ext>
            </a:extLst>
          </p:cNvPr>
          <p:cNvGrpSpPr/>
          <p:nvPr/>
        </p:nvGrpSpPr>
        <p:grpSpPr>
          <a:xfrm>
            <a:off x="10596988" y="2887472"/>
            <a:ext cx="1132624" cy="199291"/>
            <a:chOff x="2720488" y="1367117"/>
            <a:chExt cx="1855247" cy="502023"/>
          </a:xfrm>
        </p:grpSpPr>
        <p:sp>
          <p:nvSpPr>
            <p:cNvPr id="43" name="Rectangle 42">
              <a:extLst>
                <a:ext uri="{FF2B5EF4-FFF2-40B4-BE49-F238E27FC236}">
                  <a16:creationId xmlns:a16="http://schemas.microsoft.com/office/drawing/2014/main" xmlns="" id="{683666FB-6A73-4139-BE94-49E98E2756F5}"/>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4" name="Rectangle 43">
              <a:extLst>
                <a:ext uri="{FF2B5EF4-FFF2-40B4-BE49-F238E27FC236}">
                  <a16:creationId xmlns:a16="http://schemas.microsoft.com/office/drawing/2014/main" xmlns="" id="{E04349DC-51EE-4C3E-BE5C-91B3065C225A}"/>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5" name="Rectangle 44">
              <a:extLst>
                <a:ext uri="{FF2B5EF4-FFF2-40B4-BE49-F238E27FC236}">
                  <a16:creationId xmlns:a16="http://schemas.microsoft.com/office/drawing/2014/main" xmlns="" id="{14B4E709-C9F7-428F-A9E1-986A49250DAC}"/>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6" name="Rectangle 45">
              <a:extLst>
                <a:ext uri="{FF2B5EF4-FFF2-40B4-BE49-F238E27FC236}">
                  <a16:creationId xmlns:a16="http://schemas.microsoft.com/office/drawing/2014/main" xmlns="" id="{392F59C0-8441-4525-BA8E-C1AE234FB270}"/>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7" name="Rectangle 46">
              <a:extLst>
                <a:ext uri="{FF2B5EF4-FFF2-40B4-BE49-F238E27FC236}">
                  <a16:creationId xmlns:a16="http://schemas.microsoft.com/office/drawing/2014/main" xmlns="" id="{CB293F06-C164-4D74-B4FE-8AB20200AF67}"/>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48" name="Straight Connector 47">
              <a:extLst>
                <a:ext uri="{FF2B5EF4-FFF2-40B4-BE49-F238E27FC236}">
                  <a16:creationId xmlns:a16="http://schemas.microsoft.com/office/drawing/2014/main" xmlns="" id="{1B70A158-CAF6-4743-A8EC-845C42910C49}"/>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49" name="Straight Connector 48">
              <a:extLst>
                <a:ext uri="{FF2B5EF4-FFF2-40B4-BE49-F238E27FC236}">
                  <a16:creationId xmlns:a16="http://schemas.microsoft.com/office/drawing/2014/main" xmlns="" id="{829F39FF-BED3-4105-8D86-996AAF74426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0" name="TextBox 49">
            <a:extLst>
              <a:ext uri="{FF2B5EF4-FFF2-40B4-BE49-F238E27FC236}">
                <a16:creationId xmlns:a16="http://schemas.microsoft.com/office/drawing/2014/main" xmlns="" id="{ECAF6A1B-23D4-4A77-B2A8-00F9C40CC31A}"/>
              </a:ext>
            </a:extLst>
          </p:cNvPr>
          <p:cNvSpPr txBox="1"/>
          <p:nvPr/>
        </p:nvSpPr>
        <p:spPr>
          <a:xfrm>
            <a:off x="10836927" y="2532011"/>
            <a:ext cx="652743" cy="307777"/>
          </a:xfrm>
          <a:prstGeom prst="rect">
            <a:avLst/>
          </a:prstGeom>
          <a:noFill/>
        </p:spPr>
        <p:txBody>
          <a:bodyPr wrap="none" rtlCol="0">
            <a:spAutoFit/>
          </a:bodyPr>
          <a:lstStyle/>
          <a:p>
            <a:r>
              <a:rPr lang="en-US" sz="1400" b="1" dirty="0"/>
              <a:t>FCFS</a:t>
            </a:r>
          </a:p>
        </p:txBody>
      </p:sp>
      <p:sp>
        <p:nvSpPr>
          <p:cNvPr id="51" name="Oval 50">
            <a:extLst>
              <a:ext uri="{FF2B5EF4-FFF2-40B4-BE49-F238E27FC236}">
                <a16:creationId xmlns:a16="http://schemas.microsoft.com/office/drawing/2014/main" xmlns="" id="{F42403CF-873A-401D-BCB0-E2C7CA26043A}"/>
              </a:ext>
            </a:extLst>
          </p:cNvPr>
          <p:cNvSpPr/>
          <p:nvPr/>
        </p:nvSpPr>
        <p:spPr>
          <a:xfrm>
            <a:off x="10714139" y="3685594"/>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C</a:t>
            </a:r>
          </a:p>
        </p:txBody>
      </p:sp>
      <p:cxnSp>
        <p:nvCxnSpPr>
          <p:cNvPr id="52" name="Straight Connector 51">
            <a:extLst>
              <a:ext uri="{FF2B5EF4-FFF2-40B4-BE49-F238E27FC236}">
                <a16:creationId xmlns:a16="http://schemas.microsoft.com/office/drawing/2014/main" xmlns="" id="{FCD20574-1775-40CA-8662-3A3E1002FC38}"/>
              </a:ext>
            </a:extLst>
          </p:cNvPr>
          <p:cNvCxnSpPr>
            <a:cxnSpLocks/>
            <a:stCxn id="41" idx="2"/>
            <a:endCxn id="51" idx="0"/>
          </p:cNvCxnSpPr>
          <p:nvPr/>
        </p:nvCxnSpPr>
        <p:spPr>
          <a:xfrm>
            <a:off x="11163300" y="3286892"/>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E026769-E1A2-459C-A389-2628CA52AA00}"/>
              </a:ext>
            </a:extLst>
          </p:cNvPr>
          <p:cNvCxnSpPr>
            <a:cxnSpLocks/>
            <a:stCxn id="5" idx="2"/>
            <a:endCxn id="29" idx="0"/>
          </p:cNvCxnSpPr>
          <p:nvPr/>
        </p:nvCxnSpPr>
        <p:spPr>
          <a:xfrm>
            <a:off x="9317602" y="2011799"/>
            <a:ext cx="1" cy="4818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6837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AD16B0-A0EA-406E-8225-56635135EE04}"/>
              </a:ext>
            </a:extLst>
          </p:cNvPr>
          <p:cNvSpPr>
            <a:spLocks noGrp="1"/>
          </p:cNvSpPr>
          <p:nvPr>
            <p:ph type="title"/>
          </p:nvPr>
        </p:nvSpPr>
        <p:spPr/>
        <p:txBody>
          <a:bodyPr/>
          <a:lstStyle/>
          <a:p>
            <a:r>
              <a:rPr lang="en-US" dirty="0"/>
              <a:t>Runtime Control</a:t>
            </a:r>
          </a:p>
        </p:txBody>
      </p:sp>
      <p:sp>
        <p:nvSpPr>
          <p:cNvPr id="3" name="Content Placeholder 2">
            <a:extLst>
              <a:ext uri="{FF2B5EF4-FFF2-40B4-BE49-F238E27FC236}">
                <a16:creationId xmlns:a16="http://schemas.microsoft.com/office/drawing/2014/main" xmlns="" id="{95B56DEF-EC25-4CD7-8773-F51FCB437DDE}"/>
              </a:ext>
            </a:extLst>
          </p:cNvPr>
          <p:cNvSpPr>
            <a:spLocks noGrp="1"/>
          </p:cNvSpPr>
          <p:nvPr>
            <p:ph idx="1"/>
          </p:nvPr>
        </p:nvSpPr>
        <p:spPr/>
        <p:txBody>
          <a:bodyPr/>
          <a:lstStyle/>
          <a:p>
            <a:pPr>
              <a:lnSpc>
                <a:spcPct val="150000"/>
              </a:lnSpc>
            </a:pPr>
            <a:r>
              <a:rPr lang="en-US" dirty="0"/>
              <a:t>The tree can be updated by the control plane, but not from within the P4 program</a:t>
            </a:r>
          </a:p>
          <a:p>
            <a:pPr lvl="1">
              <a:lnSpc>
                <a:spcPct val="150000"/>
              </a:lnSpc>
            </a:pPr>
            <a:r>
              <a:rPr lang="en-US" dirty="0"/>
              <a:t>Akin to adding table entries</a:t>
            </a:r>
          </a:p>
          <a:p>
            <a:pPr>
              <a:lnSpc>
                <a:spcPct val="150000"/>
              </a:lnSpc>
            </a:pPr>
            <a:r>
              <a:rPr lang="en-US" dirty="0"/>
              <a:t>Will need P4Runtime support for tree configuration</a:t>
            </a:r>
          </a:p>
          <a:p>
            <a:pPr>
              <a:lnSpc>
                <a:spcPct val="150000"/>
              </a:lnSpc>
            </a:pPr>
            <a:r>
              <a:rPr lang="en-US" dirty="0"/>
              <a:t>Tables and externs can be handled normally</a:t>
            </a:r>
          </a:p>
        </p:txBody>
      </p:sp>
      <p:sp>
        <p:nvSpPr>
          <p:cNvPr id="4" name="Slide Number Placeholder 3">
            <a:extLst>
              <a:ext uri="{FF2B5EF4-FFF2-40B4-BE49-F238E27FC236}">
                <a16:creationId xmlns:a16="http://schemas.microsoft.com/office/drawing/2014/main" xmlns="" id="{913374D9-C411-418A-B98F-0E4C70BF2412}"/>
              </a:ext>
            </a:extLst>
          </p:cNvPr>
          <p:cNvSpPr>
            <a:spLocks noGrp="1"/>
          </p:cNvSpPr>
          <p:nvPr>
            <p:ph type="sldNum" sz="quarter" idx="10"/>
          </p:nvPr>
        </p:nvSpPr>
        <p:spPr/>
        <p:txBody>
          <a:bodyPr/>
          <a:lstStyle/>
          <a:p>
            <a:r>
              <a:rPr lang="en-US"/>
              <a:t>&gt;&gt; </a:t>
            </a:r>
            <a:fld id="{626C978B-826E-438C-909A-E9C381D3FF04}" type="slidenum">
              <a:rPr lang="en-US" smtClean="0"/>
              <a:pPr/>
              <a:t>35</a:t>
            </a:fld>
            <a:endParaRPr lang="en-US" dirty="0"/>
          </a:p>
        </p:txBody>
      </p:sp>
    </p:spTree>
    <p:extLst>
      <p:ext uri="{BB962C8B-B14F-4D97-AF65-F5344CB8AC3E}">
        <p14:creationId xmlns:p14="http://schemas.microsoft.com/office/powerpoint/2010/main" val="849189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F513D-030B-40CC-9C74-8792F21E2915}"/>
              </a:ext>
            </a:extLst>
          </p:cNvPr>
          <p:cNvSpPr>
            <a:spLocks noGrp="1"/>
          </p:cNvSpPr>
          <p:nvPr>
            <p:ph type="title"/>
          </p:nvPr>
        </p:nvSpPr>
        <p:spPr/>
        <p:txBody>
          <a:bodyPr/>
          <a:lstStyle/>
          <a:p>
            <a:r>
              <a:rPr lang="en-US" dirty="0"/>
              <a:t>Open Source Implementations</a:t>
            </a:r>
          </a:p>
        </p:txBody>
      </p:sp>
      <p:sp>
        <p:nvSpPr>
          <p:cNvPr id="3" name="Content Placeholder 2">
            <a:extLst>
              <a:ext uri="{FF2B5EF4-FFF2-40B4-BE49-F238E27FC236}">
                <a16:creationId xmlns:a16="http://schemas.microsoft.com/office/drawing/2014/main" xmlns="" id="{8DDC8415-8F5E-408C-B17E-D42DB5362315}"/>
              </a:ext>
            </a:extLst>
          </p:cNvPr>
          <p:cNvSpPr>
            <a:spLocks noGrp="1"/>
          </p:cNvSpPr>
          <p:nvPr>
            <p:ph idx="1"/>
          </p:nvPr>
        </p:nvSpPr>
        <p:spPr>
          <a:xfrm>
            <a:off x="667041" y="1002718"/>
            <a:ext cx="5511563" cy="619751"/>
          </a:xfrm>
        </p:spPr>
        <p:txBody>
          <a:bodyPr/>
          <a:lstStyle/>
          <a:p>
            <a:r>
              <a:rPr lang="en-US" dirty="0" err="1"/>
              <a:t>NetFPGA</a:t>
            </a:r>
            <a:r>
              <a:rPr lang="en-US" dirty="0"/>
              <a:t> Prototype (P4 Workshop Demo)</a:t>
            </a:r>
          </a:p>
          <a:p>
            <a:endParaRPr lang="en-US" dirty="0"/>
          </a:p>
        </p:txBody>
      </p:sp>
      <p:grpSp>
        <p:nvGrpSpPr>
          <p:cNvPr id="110" name="Group 109">
            <a:extLst>
              <a:ext uri="{FF2B5EF4-FFF2-40B4-BE49-F238E27FC236}">
                <a16:creationId xmlns:a16="http://schemas.microsoft.com/office/drawing/2014/main" xmlns="" id="{BFC291D2-A9DE-4946-BCF7-7BC5E24DB128}"/>
              </a:ext>
            </a:extLst>
          </p:cNvPr>
          <p:cNvGrpSpPr/>
          <p:nvPr/>
        </p:nvGrpSpPr>
        <p:grpSpPr>
          <a:xfrm>
            <a:off x="340349" y="1495770"/>
            <a:ext cx="5082932" cy="5151918"/>
            <a:chOff x="6302995" y="1085315"/>
            <a:chExt cx="5082932" cy="5151918"/>
          </a:xfrm>
        </p:grpSpPr>
        <p:sp>
          <p:nvSpPr>
            <p:cNvPr id="40" name="TextBox 39">
              <a:extLst>
                <a:ext uri="{FF2B5EF4-FFF2-40B4-BE49-F238E27FC236}">
                  <a16:creationId xmlns:a16="http://schemas.microsoft.com/office/drawing/2014/main" xmlns="" id="{B4F1A051-0BF5-4F8A-8767-18D3F7BFDC6E}"/>
                </a:ext>
              </a:extLst>
            </p:cNvPr>
            <p:cNvSpPr txBox="1"/>
            <p:nvPr/>
          </p:nvSpPr>
          <p:spPr>
            <a:xfrm>
              <a:off x="9219383" y="5867901"/>
              <a:ext cx="1459182" cy="36933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Packet Buffer</a:t>
              </a:r>
            </a:p>
          </p:txBody>
        </p:sp>
        <p:sp>
          <p:nvSpPr>
            <p:cNvPr id="51" name="TextBox 50">
              <a:extLst>
                <a:ext uri="{FF2B5EF4-FFF2-40B4-BE49-F238E27FC236}">
                  <a16:creationId xmlns:a16="http://schemas.microsoft.com/office/drawing/2014/main" xmlns="" id="{75077068-EB07-45F0-9976-07804701F84E}"/>
                </a:ext>
              </a:extLst>
            </p:cNvPr>
            <p:cNvSpPr txBox="1"/>
            <p:nvPr/>
          </p:nvSpPr>
          <p:spPr>
            <a:xfrm>
              <a:off x="6302995" y="4210229"/>
              <a:ext cx="653385" cy="507831"/>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Input</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Packet</a:t>
              </a:r>
            </a:p>
          </p:txBody>
        </p:sp>
        <p:sp>
          <p:nvSpPr>
            <p:cNvPr id="5" name="Cloud 4">
              <a:extLst>
                <a:ext uri="{FF2B5EF4-FFF2-40B4-BE49-F238E27FC236}">
                  <a16:creationId xmlns:a16="http://schemas.microsoft.com/office/drawing/2014/main" xmlns="" id="{C2C5335B-2F00-4AC9-9D08-548171357E8D}"/>
                </a:ext>
              </a:extLst>
            </p:cNvPr>
            <p:cNvSpPr/>
            <p:nvPr/>
          </p:nvSpPr>
          <p:spPr>
            <a:xfrm>
              <a:off x="8614008" y="2481018"/>
              <a:ext cx="1719730" cy="7575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ea typeface=""/>
                  <a:cs typeface=""/>
                </a:rPr>
                <a:t>rank computation</a:t>
              </a:r>
            </a:p>
          </p:txBody>
        </p:sp>
        <p:grpSp>
          <p:nvGrpSpPr>
            <p:cNvPr id="6" name="Group 5">
              <a:extLst>
                <a:ext uri="{FF2B5EF4-FFF2-40B4-BE49-F238E27FC236}">
                  <a16:creationId xmlns:a16="http://schemas.microsoft.com/office/drawing/2014/main" xmlns="" id="{DF506D16-6CD3-489E-9DCC-9F2635069E1F}"/>
                </a:ext>
              </a:extLst>
            </p:cNvPr>
            <p:cNvGrpSpPr/>
            <p:nvPr/>
          </p:nvGrpSpPr>
          <p:grpSpPr>
            <a:xfrm>
              <a:off x="9405001" y="3888011"/>
              <a:ext cx="1079983" cy="1884674"/>
              <a:chOff x="3028853" y="3623643"/>
              <a:chExt cx="1079983" cy="1884674"/>
            </a:xfrm>
          </p:grpSpPr>
          <p:sp>
            <p:nvSpPr>
              <p:cNvPr id="7" name="Rectangle 6">
                <a:extLst>
                  <a:ext uri="{FF2B5EF4-FFF2-40B4-BE49-F238E27FC236}">
                    <a16:creationId xmlns:a16="http://schemas.microsoft.com/office/drawing/2014/main" xmlns="" id="{B986EA26-828F-4380-B6C0-51D720457021}"/>
                  </a:ext>
                </a:extLst>
              </p:cNvPr>
              <p:cNvSpPr/>
              <p:nvPr/>
            </p:nvSpPr>
            <p:spPr>
              <a:xfrm>
                <a:off x="3566744" y="5118801"/>
                <a:ext cx="533801" cy="389516"/>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BA75F4F7-92BE-4404-8FAF-0223BFD5EBD5}"/>
                  </a:ext>
                </a:extLst>
              </p:cNvPr>
              <p:cNvSpPr/>
              <p:nvPr/>
            </p:nvSpPr>
            <p:spPr>
              <a:xfrm>
                <a:off x="3321980" y="4391196"/>
                <a:ext cx="774418" cy="359268"/>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2DC9FA35-59CA-4997-A63F-8583C3B50102}"/>
                  </a:ext>
                </a:extLst>
              </p:cNvPr>
              <p:cNvSpPr/>
              <p:nvPr/>
            </p:nvSpPr>
            <p:spPr>
              <a:xfrm>
                <a:off x="3783430" y="3623643"/>
                <a:ext cx="317115" cy="398901"/>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DE9B49D7-9D14-4077-8B41-98D01451F86C}"/>
                  </a:ext>
                </a:extLst>
              </p:cNvPr>
              <p:cNvSpPr/>
              <p:nvPr/>
            </p:nvSpPr>
            <p:spPr>
              <a:xfrm>
                <a:off x="3036816" y="3623958"/>
                <a:ext cx="1072020" cy="1884359"/>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TextBox 10">
                <a:extLst>
                  <a:ext uri="{FF2B5EF4-FFF2-40B4-BE49-F238E27FC236}">
                    <a16:creationId xmlns:a16="http://schemas.microsoft.com/office/drawing/2014/main" xmlns="" id="{703B2C5F-7D0B-426F-B8B3-180615D0DC99}"/>
                  </a:ext>
                </a:extLst>
              </p:cNvPr>
              <p:cNvSpPr txBox="1"/>
              <p:nvPr/>
            </p:nvSpPr>
            <p:spPr>
              <a:xfrm>
                <a:off x="3167269" y="3649436"/>
                <a:ext cx="902811" cy="338554"/>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Queue 1</a:t>
                </a:r>
              </a:p>
            </p:txBody>
          </p:sp>
          <p:cxnSp>
            <p:nvCxnSpPr>
              <p:cNvPr id="12" name="Straight Connector 11">
                <a:extLst>
                  <a:ext uri="{FF2B5EF4-FFF2-40B4-BE49-F238E27FC236}">
                    <a16:creationId xmlns:a16="http://schemas.microsoft.com/office/drawing/2014/main" xmlns="" id="{E6BEAA13-7A32-435B-B223-84D7EEDEA915}"/>
                  </a:ext>
                </a:extLst>
              </p:cNvPr>
              <p:cNvCxnSpPr/>
              <p:nvPr/>
            </p:nvCxnSpPr>
            <p:spPr>
              <a:xfrm>
                <a:off x="3037092" y="4022858"/>
                <a:ext cx="1071744" cy="0"/>
              </a:xfrm>
              <a:prstGeom prst="line">
                <a:avLst/>
              </a:prstGeom>
              <a:noFill/>
              <a:ln w="38100" cap="flat" cmpd="sng" algn="ctr">
                <a:solidFill>
                  <a:sysClr val="windowText" lastClr="000000"/>
                </a:solidFill>
                <a:prstDash val="sysDash"/>
                <a:miter lim="800000"/>
              </a:ln>
              <a:effectLst/>
            </p:spPr>
          </p:cxnSp>
          <p:cxnSp>
            <p:nvCxnSpPr>
              <p:cNvPr id="13" name="Straight Connector 12">
                <a:extLst>
                  <a:ext uri="{FF2B5EF4-FFF2-40B4-BE49-F238E27FC236}">
                    <a16:creationId xmlns:a16="http://schemas.microsoft.com/office/drawing/2014/main" xmlns="" id="{AF35E669-8BA6-4BC0-9EED-E1A31BBBBDD6}"/>
                  </a:ext>
                </a:extLst>
              </p:cNvPr>
              <p:cNvCxnSpPr/>
              <p:nvPr/>
            </p:nvCxnSpPr>
            <p:spPr>
              <a:xfrm>
                <a:off x="3037092" y="4391512"/>
                <a:ext cx="1071744" cy="0"/>
              </a:xfrm>
              <a:prstGeom prst="line">
                <a:avLst/>
              </a:prstGeom>
              <a:noFill/>
              <a:ln w="38100" cap="flat" cmpd="sng" algn="ctr">
                <a:solidFill>
                  <a:sysClr val="windowText" lastClr="000000"/>
                </a:solidFill>
                <a:prstDash val="sysDash"/>
                <a:miter lim="800000"/>
              </a:ln>
              <a:effectLst/>
            </p:spPr>
          </p:cxnSp>
          <p:cxnSp>
            <p:nvCxnSpPr>
              <p:cNvPr id="14" name="Straight Connector 13">
                <a:extLst>
                  <a:ext uri="{FF2B5EF4-FFF2-40B4-BE49-F238E27FC236}">
                    <a16:creationId xmlns:a16="http://schemas.microsoft.com/office/drawing/2014/main" xmlns="" id="{E9093BCB-E595-4460-8A50-B29139033D6E}"/>
                  </a:ext>
                </a:extLst>
              </p:cNvPr>
              <p:cNvCxnSpPr/>
              <p:nvPr/>
            </p:nvCxnSpPr>
            <p:spPr>
              <a:xfrm>
                <a:off x="3028853" y="4750464"/>
                <a:ext cx="1071744" cy="0"/>
              </a:xfrm>
              <a:prstGeom prst="line">
                <a:avLst/>
              </a:prstGeom>
              <a:noFill/>
              <a:ln w="38100" cap="flat" cmpd="sng" algn="ctr">
                <a:solidFill>
                  <a:sysClr val="windowText" lastClr="000000"/>
                </a:solidFill>
                <a:prstDash val="sysDash"/>
                <a:miter lim="800000"/>
              </a:ln>
              <a:effectLst/>
            </p:spPr>
          </p:cxnSp>
          <p:cxnSp>
            <p:nvCxnSpPr>
              <p:cNvPr id="15" name="Straight Connector 14">
                <a:extLst>
                  <a:ext uri="{FF2B5EF4-FFF2-40B4-BE49-F238E27FC236}">
                    <a16:creationId xmlns:a16="http://schemas.microsoft.com/office/drawing/2014/main" xmlns="" id="{87EE700B-0935-4D7D-A2FB-53218E166D23}"/>
                  </a:ext>
                </a:extLst>
              </p:cNvPr>
              <p:cNvCxnSpPr/>
              <p:nvPr/>
            </p:nvCxnSpPr>
            <p:spPr>
              <a:xfrm>
                <a:off x="3028853" y="5109416"/>
                <a:ext cx="1071744" cy="0"/>
              </a:xfrm>
              <a:prstGeom prst="line">
                <a:avLst/>
              </a:prstGeom>
              <a:noFill/>
              <a:ln w="38100" cap="flat" cmpd="sng" algn="ctr">
                <a:solidFill>
                  <a:sysClr val="windowText" lastClr="000000"/>
                </a:solidFill>
                <a:prstDash val="sysDash"/>
                <a:miter lim="800000"/>
              </a:ln>
              <a:effectLst/>
            </p:spPr>
          </p:cxnSp>
          <p:sp>
            <p:nvSpPr>
              <p:cNvPr id="16" name="TextBox 15">
                <a:extLst>
                  <a:ext uri="{FF2B5EF4-FFF2-40B4-BE49-F238E27FC236}">
                    <a16:creationId xmlns:a16="http://schemas.microsoft.com/office/drawing/2014/main" xmlns="" id="{560614E3-505F-49D9-9FC8-6011A0D30999}"/>
                  </a:ext>
                </a:extLst>
              </p:cNvPr>
              <p:cNvSpPr txBox="1"/>
              <p:nvPr/>
            </p:nvSpPr>
            <p:spPr>
              <a:xfrm>
                <a:off x="3124932" y="4410147"/>
                <a:ext cx="848309" cy="338554"/>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Queue </a:t>
                </a:r>
                <a:r>
                  <a:rPr kumimoji="0" lang="en-US" sz="1600" b="1" i="0" u="none" strike="noStrike" kern="0" cap="none" spc="0" normalizeH="0" baseline="0" noProof="0" dirty="0" err="1">
                    <a:ln>
                      <a:noFill/>
                    </a:ln>
                    <a:solidFill>
                      <a:prstClr val="black"/>
                    </a:solidFill>
                    <a:effectLst/>
                    <a:uLnTx/>
                    <a:uFillTx/>
                    <a:latin typeface="Calibri" panose="020F0502020204030204"/>
                  </a:rPr>
                  <a:t>i</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17" name="TextBox 16">
                <a:extLst>
                  <a:ext uri="{FF2B5EF4-FFF2-40B4-BE49-F238E27FC236}">
                    <a16:creationId xmlns:a16="http://schemas.microsoft.com/office/drawing/2014/main" xmlns="" id="{0C45BFC7-AB96-4E02-8F1E-9D0431A70D15}"/>
                  </a:ext>
                </a:extLst>
              </p:cNvPr>
              <p:cNvSpPr txBox="1"/>
              <p:nvPr/>
            </p:nvSpPr>
            <p:spPr>
              <a:xfrm>
                <a:off x="3083933" y="5141493"/>
                <a:ext cx="933269" cy="338554"/>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black"/>
                    </a:solidFill>
                    <a:effectLst/>
                    <a:uLnTx/>
                    <a:uFillTx/>
                    <a:latin typeface="Calibri" panose="020F0502020204030204"/>
                  </a:rPr>
                  <a:t>Queue N</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18" name="TextBox 17">
                <a:extLst>
                  <a:ext uri="{FF2B5EF4-FFF2-40B4-BE49-F238E27FC236}">
                    <a16:creationId xmlns:a16="http://schemas.microsoft.com/office/drawing/2014/main" xmlns="" id="{0FA61274-1F6B-4B97-8D7A-FC714F815A90}"/>
                  </a:ext>
                </a:extLst>
              </p:cNvPr>
              <p:cNvSpPr txBox="1"/>
              <p:nvPr/>
            </p:nvSpPr>
            <p:spPr>
              <a:xfrm>
                <a:off x="3308989" y="4030500"/>
                <a:ext cx="441146" cy="338554"/>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 </a:t>
                </a:r>
                <a:r>
                  <a:rPr kumimoji="0" lang="en-US" sz="1600" b="1" i="0" u="none" strike="noStrike" kern="0" cap="none" spc="0" normalizeH="0" baseline="0" noProof="0">
                    <a:ln>
                      <a:noFill/>
                    </a:ln>
                    <a:solidFill>
                      <a:prstClr val="black"/>
                    </a:solidFill>
                    <a:effectLst/>
                    <a:uLnTx/>
                    <a:uFillTx/>
                    <a:latin typeface="Calibri" panose="020F0502020204030204"/>
                  </a:rPr>
                  <a:t>. .</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19" name="TextBox 18">
                <a:extLst>
                  <a:ext uri="{FF2B5EF4-FFF2-40B4-BE49-F238E27FC236}">
                    <a16:creationId xmlns:a16="http://schemas.microsoft.com/office/drawing/2014/main" xmlns="" id="{10689689-0DB6-47BA-9519-A96C50F1133E}"/>
                  </a:ext>
                </a:extLst>
              </p:cNvPr>
              <p:cNvSpPr txBox="1"/>
              <p:nvPr/>
            </p:nvSpPr>
            <p:spPr>
              <a:xfrm>
                <a:off x="3297604" y="4780502"/>
                <a:ext cx="441146" cy="338554"/>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 </a:t>
                </a:r>
                <a:r>
                  <a:rPr kumimoji="0" lang="en-US" sz="1600" b="1" i="0" u="none" strike="noStrike" kern="0" cap="none" spc="0" normalizeH="0" baseline="0" noProof="0">
                    <a:ln>
                      <a:noFill/>
                    </a:ln>
                    <a:solidFill>
                      <a:prstClr val="black"/>
                    </a:solidFill>
                    <a:effectLst/>
                    <a:uLnTx/>
                    <a:uFillTx/>
                    <a:latin typeface="Calibri" panose="020F0502020204030204"/>
                  </a:rPr>
                  <a:t>. .</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grpSp>
        <p:grpSp>
          <p:nvGrpSpPr>
            <p:cNvPr id="20" name="Group 19">
              <a:extLst>
                <a:ext uri="{FF2B5EF4-FFF2-40B4-BE49-F238E27FC236}">
                  <a16:creationId xmlns:a16="http://schemas.microsoft.com/office/drawing/2014/main" xmlns="" id="{A9B46482-AAFA-4994-A4FD-4927E85A6E06}"/>
                </a:ext>
              </a:extLst>
            </p:cNvPr>
            <p:cNvGrpSpPr/>
            <p:nvPr/>
          </p:nvGrpSpPr>
          <p:grpSpPr>
            <a:xfrm>
              <a:off x="8300368" y="1491668"/>
              <a:ext cx="1870640" cy="504344"/>
              <a:chOff x="3469788" y="1021896"/>
              <a:chExt cx="1870640" cy="504344"/>
            </a:xfrm>
          </p:grpSpPr>
          <p:sp>
            <p:nvSpPr>
              <p:cNvPr id="21" name="Rectangle 20">
                <a:extLst>
                  <a:ext uri="{FF2B5EF4-FFF2-40B4-BE49-F238E27FC236}">
                    <a16:creationId xmlns:a16="http://schemas.microsoft.com/office/drawing/2014/main" xmlns="" id="{F0F6DEC6-B84D-48A6-9B38-F6E83F706581}"/>
                  </a:ext>
                </a:extLst>
              </p:cNvPr>
              <p:cNvSpPr/>
              <p:nvPr/>
            </p:nvSpPr>
            <p:spPr>
              <a:xfrm>
                <a:off x="4129229" y="1036503"/>
                <a:ext cx="231033" cy="489737"/>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2" name="Rectangle 21">
                <a:extLst>
                  <a:ext uri="{FF2B5EF4-FFF2-40B4-BE49-F238E27FC236}">
                    <a16:creationId xmlns:a16="http://schemas.microsoft.com/office/drawing/2014/main" xmlns="" id="{19F7FA48-EF27-46D4-A19E-A38B0CE554DE}"/>
                  </a:ext>
                </a:extLst>
              </p:cNvPr>
              <p:cNvSpPr/>
              <p:nvPr/>
            </p:nvSpPr>
            <p:spPr>
              <a:xfrm>
                <a:off x="4360262" y="1021897"/>
                <a:ext cx="224700" cy="495400"/>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3" name="Rectangle 22">
                <a:extLst>
                  <a:ext uri="{FF2B5EF4-FFF2-40B4-BE49-F238E27FC236}">
                    <a16:creationId xmlns:a16="http://schemas.microsoft.com/office/drawing/2014/main" xmlns="" id="{76A45D75-787A-4160-A4ED-59B185EA9051}"/>
                  </a:ext>
                </a:extLst>
              </p:cNvPr>
              <p:cNvSpPr/>
              <p:nvPr/>
            </p:nvSpPr>
            <p:spPr>
              <a:xfrm>
                <a:off x="4840939" y="1038911"/>
                <a:ext cx="229502" cy="470313"/>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4" name="Rectangle 23">
                <a:extLst>
                  <a:ext uri="{FF2B5EF4-FFF2-40B4-BE49-F238E27FC236}">
                    <a16:creationId xmlns:a16="http://schemas.microsoft.com/office/drawing/2014/main" xmlns="" id="{98CC593E-4275-45FB-8B59-3754B5879A5C}"/>
                  </a:ext>
                </a:extLst>
              </p:cNvPr>
              <p:cNvSpPr/>
              <p:nvPr/>
            </p:nvSpPr>
            <p:spPr>
              <a:xfrm>
                <a:off x="5095535" y="1027626"/>
                <a:ext cx="210600" cy="498614"/>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5" name="Rectangle 24">
                <a:extLst>
                  <a:ext uri="{FF2B5EF4-FFF2-40B4-BE49-F238E27FC236}">
                    <a16:creationId xmlns:a16="http://schemas.microsoft.com/office/drawing/2014/main" xmlns="" id="{7279A2D4-26EF-45E0-B71C-C59525501B11}"/>
                  </a:ext>
                </a:extLst>
              </p:cNvPr>
              <p:cNvSpPr/>
              <p:nvPr/>
            </p:nvSpPr>
            <p:spPr>
              <a:xfrm>
                <a:off x="4612825" y="1021896"/>
                <a:ext cx="214183" cy="504344"/>
              </a:xfrm>
              <a:prstGeom prst="rect">
                <a:avLst/>
              </a:prstGeom>
              <a:solidFill>
                <a:srgbClr val="70AD47">
                  <a:alpha val="70000"/>
                </a:srgbClr>
              </a:solidFill>
              <a:ln w="12700" cap="flat" cmpd="sng" algn="ctr">
                <a:solidFill>
                  <a:srgbClr val="70AD47"/>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26" name="Group 25">
                <a:extLst>
                  <a:ext uri="{FF2B5EF4-FFF2-40B4-BE49-F238E27FC236}">
                    <a16:creationId xmlns:a16="http://schemas.microsoft.com/office/drawing/2014/main" xmlns="" id="{94DE0B62-CBD2-4B57-9B30-7D4F29BE7712}"/>
                  </a:ext>
                </a:extLst>
              </p:cNvPr>
              <p:cNvGrpSpPr/>
              <p:nvPr/>
            </p:nvGrpSpPr>
            <p:grpSpPr>
              <a:xfrm>
                <a:off x="3469788" y="1024217"/>
                <a:ext cx="1855247" cy="502023"/>
                <a:chOff x="2720488" y="1367117"/>
                <a:chExt cx="1855247" cy="502023"/>
              </a:xfrm>
            </p:grpSpPr>
            <p:sp>
              <p:nvSpPr>
                <p:cNvPr id="32" name="Rectangle 31">
                  <a:extLst>
                    <a:ext uri="{FF2B5EF4-FFF2-40B4-BE49-F238E27FC236}">
                      <a16:creationId xmlns:a16="http://schemas.microsoft.com/office/drawing/2014/main" xmlns="" id="{EDFCE6AF-7356-4886-A8AC-89B81DA93935}"/>
                    </a:ext>
                  </a:extLst>
                </p:cNvPr>
                <p:cNvSpPr/>
                <p:nvPr/>
              </p:nvSpPr>
              <p:spPr>
                <a:xfrm>
                  <a:off x="4333688"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3" name="Rectangle 32">
                  <a:extLst>
                    <a:ext uri="{FF2B5EF4-FFF2-40B4-BE49-F238E27FC236}">
                      <a16:creationId xmlns:a16="http://schemas.microsoft.com/office/drawing/2014/main" xmlns="" id="{A623CBD9-0D15-4719-9CEB-A93E1DAEC4EA}"/>
                    </a:ext>
                  </a:extLst>
                </p:cNvPr>
                <p:cNvSpPr/>
                <p:nvPr/>
              </p:nvSpPr>
              <p:spPr>
                <a:xfrm>
                  <a:off x="4091641"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4" name="Rectangle 33">
                  <a:extLst>
                    <a:ext uri="{FF2B5EF4-FFF2-40B4-BE49-F238E27FC236}">
                      <a16:creationId xmlns:a16="http://schemas.microsoft.com/office/drawing/2014/main" xmlns="" id="{04B4FD6F-4008-4B91-A217-092148CC6221}"/>
                    </a:ext>
                  </a:extLst>
                </p:cNvPr>
                <p:cNvSpPr/>
                <p:nvPr/>
              </p:nvSpPr>
              <p:spPr>
                <a:xfrm>
                  <a:off x="3849594"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5" name="Rectangle 34">
                  <a:extLst>
                    <a:ext uri="{FF2B5EF4-FFF2-40B4-BE49-F238E27FC236}">
                      <a16:creationId xmlns:a16="http://schemas.microsoft.com/office/drawing/2014/main" xmlns="" id="{719027DC-C66B-4D3F-AB33-B647699ADDC5}"/>
                    </a:ext>
                  </a:extLst>
                </p:cNvPr>
                <p:cNvSpPr/>
                <p:nvPr/>
              </p:nvSpPr>
              <p:spPr>
                <a:xfrm>
                  <a:off x="3607547"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6" name="Rectangle 35">
                  <a:extLst>
                    <a:ext uri="{FF2B5EF4-FFF2-40B4-BE49-F238E27FC236}">
                      <a16:creationId xmlns:a16="http://schemas.microsoft.com/office/drawing/2014/main" xmlns="" id="{26136205-F89A-4BD6-8DAF-B5F572F799A0}"/>
                    </a:ext>
                  </a:extLst>
                </p:cNvPr>
                <p:cNvSpPr/>
                <p:nvPr/>
              </p:nvSpPr>
              <p:spPr>
                <a:xfrm>
                  <a:off x="3365500"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37" name="Straight Connector 36">
                  <a:extLst>
                    <a:ext uri="{FF2B5EF4-FFF2-40B4-BE49-F238E27FC236}">
                      <a16:creationId xmlns:a16="http://schemas.microsoft.com/office/drawing/2014/main" xmlns="" id="{A529B8D3-7E73-470C-AE66-28CD5C497EE1}"/>
                    </a:ext>
                  </a:extLst>
                </p:cNvPr>
                <p:cNvCxnSpPr/>
                <p:nvPr/>
              </p:nvCxnSpPr>
              <p:spPr>
                <a:xfrm flipH="1">
                  <a:off x="2720488" y="1367117"/>
                  <a:ext cx="645012" cy="0"/>
                </a:xfrm>
                <a:prstGeom prst="line">
                  <a:avLst/>
                </a:prstGeom>
                <a:noFill/>
                <a:ln w="38100" cap="flat" cmpd="sng" algn="ctr">
                  <a:solidFill>
                    <a:sysClr val="windowText" lastClr="000000"/>
                  </a:solidFill>
                  <a:prstDash val="solid"/>
                  <a:miter lim="800000"/>
                </a:ln>
                <a:effectLst/>
              </p:spPr>
            </p:cxnSp>
            <p:cxnSp>
              <p:nvCxnSpPr>
                <p:cNvPr id="38" name="Straight Connector 37">
                  <a:extLst>
                    <a:ext uri="{FF2B5EF4-FFF2-40B4-BE49-F238E27FC236}">
                      <a16:creationId xmlns:a16="http://schemas.microsoft.com/office/drawing/2014/main" xmlns="" id="{D2B769C9-DE0A-49BA-B77F-D46C39549B6B}"/>
                    </a:ext>
                  </a:extLst>
                </p:cNvPr>
                <p:cNvCxnSpPr/>
                <p:nvPr/>
              </p:nvCxnSpPr>
              <p:spPr>
                <a:xfrm flipH="1">
                  <a:off x="2720488" y="1869140"/>
                  <a:ext cx="645012" cy="0"/>
                </a:xfrm>
                <a:prstGeom prst="line">
                  <a:avLst/>
                </a:prstGeom>
                <a:noFill/>
                <a:ln w="38100" cap="flat" cmpd="sng" algn="ctr">
                  <a:solidFill>
                    <a:sysClr val="windowText" lastClr="000000"/>
                  </a:solidFill>
                  <a:prstDash val="solid"/>
                  <a:miter lim="800000"/>
                </a:ln>
                <a:effectLst/>
              </p:spPr>
            </p:cxnSp>
          </p:grpSp>
          <p:sp>
            <p:nvSpPr>
              <p:cNvPr id="27" name="TextBox 26">
                <a:extLst>
                  <a:ext uri="{FF2B5EF4-FFF2-40B4-BE49-F238E27FC236}">
                    <a16:creationId xmlns:a16="http://schemas.microsoft.com/office/drawing/2014/main" xmlns="" id="{D6EBD527-4960-4342-BAB8-60DB45FDA631}"/>
                  </a:ext>
                </a:extLst>
              </p:cNvPr>
              <p:cNvSpPr txBox="1"/>
              <p:nvPr/>
            </p:nvSpPr>
            <p:spPr>
              <a:xfrm>
                <a:off x="5067596" y="112950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0</a:t>
                </a:r>
              </a:p>
            </p:txBody>
          </p:sp>
          <p:sp>
            <p:nvSpPr>
              <p:cNvPr id="28" name="TextBox 27">
                <a:extLst>
                  <a:ext uri="{FF2B5EF4-FFF2-40B4-BE49-F238E27FC236}">
                    <a16:creationId xmlns:a16="http://schemas.microsoft.com/office/drawing/2014/main" xmlns="" id="{EDC59630-67FB-4416-BF3D-A22AF2D6633D}"/>
                  </a:ext>
                </a:extLst>
              </p:cNvPr>
              <p:cNvSpPr txBox="1"/>
              <p:nvPr/>
            </p:nvSpPr>
            <p:spPr>
              <a:xfrm>
                <a:off x="4839480" y="113133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3</a:t>
                </a:r>
              </a:p>
            </p:txBody>
          </p:sp>
          <p:sp>
            <p:nvSpPr>
              <p:cNvPr id="29" name="TextBox 28">
                <a:extLst>
                  <a:ext uri="{FF2B5EF4-FFF2-40B4-BE49-F238E27FC236}">
                    <a16:creationId xmlns:a16="http://schemas.microsoft.com/office/drawing/2014/main" xmlns="" id="{FD3438B5-44AA-409B-831E-E3DFB20F5829}"/>
                  </a:ext>
                </a:extLst>
              </p:cNvPr>
              <p:cNvSpPr txBox="1"/>
              <p:nvPr/>
            </p:nvSpPr>
            <p:spPr>
              <a:xfrm>
                <a:off x="4594716" y="1134378"/>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4</a:t>
                </a:r>
              </a:p>
            </p:txBody>
          </p:sp>
          <p:sp>
            <p:nvSpPr>
              <p:cNvPr id="30" name="TextBox 29">
                <a:extLst>
                  <a:ext uri="{FF2B5EF4-FFF2-40B4-BE49-F238E27FC236}">
                    <a16:creationId xmlns:a16="http://schemas.microsoft.com/office/drawing/2014/main" xmlns="" id="{B9C7F3D7-45F9-4DAD-9A4A-0919DB81EAA0}"/>
                  </a:ext>
                </a:extLst>
              </p:cNvPr>
              <p:cNvSpPr txBox="1"/>
              <p:nvPr/>
            </p:nvSpPr>
            <p:spPr>
              <a:xfrm>
                <a:off x="4348603" y="113133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7</a:t>
                </a:r>
              </a:p>
            </p:txBody>
          </p:sp>
          <p:sp>
            <p:nvSpPr>
              <p:cNvPr id="31" name="TextBox 30">
                <a:extLst>
                  <a:ext uri="{FF2B5EF4-FFF2-40B4-BE49-F238E27FC236}">
                    <a16:creationId xmlns:a16="http://schemas.microsoft.com/office/drawing/2014/main" xmlns="" id="{4845C82C-563B-47BA-B1D8-305748A9BA19}"/>
                  </a:ext>
                </a:extLst>
              </p:cNvPr>
              <p:cNvSpPr txBox="1"/>
              <p:nvPr/>
            </p:nvSpPr>
            <p:spPr>
              <a:xfrm>
                <a:off x="4083286" y="113133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8</a:t>
                </a:r>
              </a:p>
            </p:txBody>
          </p:sp>
        </p:grpSp>
        <p:sp>
          <p:nvSpPr>
            <p:cNvPr id="39" name="Cloud 38">
              <a:extLst>
                <a:ext uri="{FF2B5EF4-FFF2-40B4-BE49-F238E27FC236}">
                  <a16:creationId xmlns:a16="http://schemas.microsoft.com/office/drawing/2014/main" xmlns="" id="{67FF7EE6-5A89-4AC7-B6F1-1C8AB7DE4208}"/>
                </a:ext>
              </a:extLst>
            </p:cNvPr>
            <p:cNvSpPr/>
            <p:nvPr/>
          </p:nvSpPr>
          <p:spPr>
            <a:xfrm>
              <a:off x="6897151" y="4440081"/>
              <a:ext cx="1767063" cy="7575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ea typeface=""/>
                  <a:cs typeface=""/>
                </a:rPr>
                <a:t>Classification</a:t>
              </a:r>
            </a:p>
          </p:txBody>
        </p:sp>
        <p:cxnSp>
          <p:nvCxnSpPr>
            <p:cNvPr id="41" name="Straight Arrow Connector 40">
              <a:extLst>
                <a:ext uri="{FF2B5EF4-FFF2-40B4-BE49-F238E27FC236}">
                  <a16:creationId xmlns:a16="http://schemas.microsoft.com/office/drawing/2014/main" xmlns="" id="{5572042F-EEC2-40C1-A589-DE1920EC4771}"/>
                </a:ext>
              </a:extLst>
            </p:cNvPr>
            <p:cNvCxnSpPr/>
            <p:nvPr/>
          </p:nvCxnSpPr>
          <p:spPr>
            <a:xfrm>
              <a:off x="6362223" y="4818839"/>
              <a:ext cx="540409" cy="1"/>
            </a:xfrm>
            <a:prstGeom prst="straightConnector1">
              <a:avLst/>
            </a:prstGeom>
            <a:noFill/>
            <a:ln w="38100" cap="flat" cmpd="sng" algn="ctr">
              <a:solidFill>
                <a:sysClr val="windowText" lastClr="000000"/>
              </a:solidFill>
              <a:prstDash val="solid"/>
              <a:miter lim="800000"/>
              <a:tailEnd type="triangle"/>
            </a:ln>
            <a:effectLst/>
          </p:spPr>
        </p:cxnSp>
        <p:cxnSp>
          <p:nvCxnSpPr>
            <p:cNvPr id="42" name="Straight Arrow Connector 41">
              <a:extLst>
                <a:ext uri="{FF2B5EF4-FFF2-40B4-BE49-F238E27FC236}">
                  <a16:creationId xmlns:a16="http://schemas.microsoft.com/office/drawing/2014/main" xmlns="" id="{8DBBF698-A4D9-4752-929C-DF7EB3B962BD}"/>
                </a:ext>
              </a:extLst>
            </p:cNvPr>
            <p:cNvCxnSpPr/>
            <p:nvPr/>
          </p:nvCxnSpPr>
          <p:spPr>
            <a:xfrm flipV="1">
              <a:off x="8662741" y="4814020"/>
              <a:ext cx="726051" cy="4820"/>
            </a:xfrm>
            <a:prstGeom prst="straightConnector1">
              <a:avLst/>
            </a:prstGeom>
            <a:noFill/>
            <a:ln w="38100" cap="flat" cmpd="sng" algn="ctr">
              <a:solidFill>
                <a:sysClr val="windowText" lastClr="000000"/>
              </a:solidFill>
              <a:prstDash val="solid"/>
              <a:miter lim="800000"/>
              <a:tailEnd type="triangle"/>
            </a:ln>
            <a:effectLst/>
          </p:spPr>
        </p:cxnSp>
        <p:cxnSp>
          <p:nvCxnSpPr>
            <p:cNvPr id="43" name="Straight Arrow Connector 42">
              <a:extLst>
                <a:ext uri="{FF2B5EF4-FFF2-40B4-BE49-F238E27FC236}">
                  <a16:creationId xmlns:a16="http://schemas.microsoft.com/office/drawing/2014/main" xmlns="" id="{A7F42A7C-C106-410C-9996-5A68B608AD50}"/>
                </a:ext>
              </a:extLst>
            </p:cNvPr>
            <p:cNvCxnSpPr>
              <a:endCxn id="44" idx="1"/>
            </p:cNvCxnSpPr>
            <p:nvPr/>
          </p:nvCxnSpPr>
          <p:spPr>
            <a:xfrm flipV="1">
              <a:off x="9472448" y="3237728"/>
              <a:ext cx="1425" cy="642813"/>
            </a:xfrm>
            <a:prstGeom prst="straightConnector1">
              <a:avLst/>
            </a:prstGeom>
            <a:noFill/>
            <a:ln w="38100" cap="flat" cmpd="sng" algn="ctr">
              <a:solidFill>
                <a:sysClr val="windowText" lastClr="000000"/>
              </a:solidFill>
              <a:prstDash val="solid"/>
              <a:miter lim="800000"/>
              <a:tailEnd type="triangle"/>
            </a:ln>
            <a:effectLst/>
          </p:spPr>
        </p:cxnSp>
        <p:cxnSp>
          <p:nvCxnSpPr>
            <p:cNvPr id="44" name="Straight Arrow Connector 43">
              <a:extLst>
                <a:ext uri="{FF2B5EF4-FFF2-40B4-BE49-F238E27FC236}">
                  <a16:creationId xmlns:a16="http://schemas.microsoft.com/office/drawing/2014/main" xmlns="" id="{2A2705C6-0CA9-4FD7-93F4-97F5526BA175}"/>
                </a:ext>
              </a:extLst>
            </p:cNvPr>
            <p:cNvCxnSpPr>
              <a:stCxn id="44" idx="3"/>
            </p:cNvCxnSpPr>
            <p:nvPr/>
          </p:nvCxnSpPr>
          <p:spPr>
            <a:xfrm flipH="1" flipV="1">
              <a:off x="9472448" y="2026170"/>
              <a:ext cx="1425" cy="498160"/>
            </a:xfrm>
            <a:prstGeom prst="straightConnector1">
              <a:avLst/>
            </a:prstGeom>
            <a:noFill/>
            <a:ln w="38100" cap="flat" cmpd="sng" algn="ctr">
              <a:solidFill>
                <a:sysClr val="windowText" lastClr="000000"/>
              </a:solidFill>
              <a:prstDash val="solid"/>
              <a:miter lim="800000"/>
              <a:tailEnd type="triangle"/>
            </a:ln>
            <a:effectLst/>
          </p:spPr>
        </p:cxnSp>
        <p:cxnSp>
          <p:nvCxnSpPr>
            <p:cNvPr id="45" name="Elbow Connector 189">
              <a:extLst>
                <a:ext uri="{FF2B5EF4-FFF2-40B4-BE49-F238E27FC236}">
                  <a16:creationId xmlns:a16="http://schemas.microsoft.com/office/drawing/2014/main" xmlns="" id="{04DA9EFB-E231-492A-971D-6511E739E2EE}"/>
                </a:ext>
              </a:extLst>
            </p:cNvPr>
            <p:cNvCxnSpPr/>
            <p:nvPr/>
          </p:nvCxnSpPr>
          <p:spPr>
            <a:xfrm>
              <a:off x="10159578" y="1749313"/>
              <a:ext cx="289902" cy="2122212"/>
            </a:xfrm>
            <a:prstGeom prst="bentConnector2">
              <a:avLst/>
            </a:prstGeom>
            <a:noFill/>
            <a:ln w="38100" cap="flat" cmpd="sng" algn="ctr">
              <a:solidFill>
                <a:sysClr val="windowText" lastClr="000000"/>
              </a:solidFill>
              <a:prstDash val="solid"/>
              <a:miter lim="800000"/>
              <a:tailEnd type="triangle"/>
            </a:ln>
            <a:effectLst/>
          </p:spPr>
        </p:cxnSp>
        <p:cxnSp>
          <p:nvCxnSpPr>
            <p:cNvPr id="46" name="Straight Arrow Connector 45">
              <a:extLst>
                <a:ext uri="{FF2B5EF4-FFF2-40B4-BE49-F238E27FC236}">
                  <a16:creationId xmlns:a16="http://schemas.microsoft.com/office/drawing/2014/main" xmlns="" id="{BD5273AB-E31C-44BF-BC12-410A05E78F03}"/>
                </a:ext>
              </a:extLst>
            </p:cNvPr>
            <p:cNvCxnSpPr/>
            <p:nvPr/>
          </p:nvCxnSpPr>
          <p:spPr>
            <a:xfrm>
              <a:off x="10481932" y="4814018"/>
              <a:ext cx="900326" cy="1"/>
            </a:xfrm>
            <a:prstGeom prst="straightConnector1">
              <a:avLst/>
            </a:prstGeom>
            <a:noFill/>
            <a:ln w="38100" cap="flat" cmpd="sng" algn="ctr">
              <a:solidFill>
                <a:sysClr val="windowText" lastClr="000000"/>
              </a:solidFill>
              <a:prstDash val="solid"/>
              <a:miter lim="800000"/>
              <a:tailEnd type="triangle"/>
            </a:ln>
            <a:effectLst/>
          </p:spPr>
        </p:cxnSp>
        <p:sp>
          <p:nvSpPr>
            <p:cNvPr id="47" name="TextBox 46">
              <a:extLst>
                <a:ext uri="{FF2B5EF4-FFF2-40B4-BE49-F238E27FC236}">
                  <a16:creationId xmlns:a16="http://schemas.microsoft.com/office/drawing/2014/main" xmlns="" id="{87211A5C-5299-4184-9A93-89EAC9DF7533}"/>
                </a:ext>
              </a:extLst>
            </p:cNvPr>
            <p:cNvSpPr txBox="1"/>
            <p:nvPr/>
          </p:nvSpPr>
          <p:spPr>
            <a:xfrm>
              <a:off x="7685711" y="3405539"/>
              <a:ext cx="1800814" cy="300082"/>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a:ln>
                    <a:noFill/>
                  </a:ln>
                  <a:solidFill>
                    <a:prstClr val="black"/>
                  </a:solidFill>
                  <a:effectLst/>
                  <a:uLnTx/>
                  <a:uFillTx/>
                  <a:latin typeface="Calibri" panose="020F0502020204030204"/>
                </a:rPr>
                <a:t>descriptor &amp; metadata</a:t>
              </a:r>
              <a:endParaRPr kumimoji="0" lang="en-US" sz="1350" b="1" i="0" u="none" strike="noStrike" kern="0" cap="none" spc="0" normalizeH="0" baseline="0" noProof="0" dirty="0">
                <a:ln>
                  <a:noFill/>
                </a:ln>
                <a:solidFill>
                  <a:prstClr val="black"/>
                </a:solidFill>
                <a:effectLst/>
                <a:uLnTx/>
                <a:uFillTx/>
                <a:latin typeface="Calibri" panose="020F0502020204030204"/>
              </a:endParaRPr>
            </a:p>
          </p:txBody>
        </p:sp>
        <p:sp>
          <p:nvSpPr>
            <p:cNvPr id="48" name="TextBox 47">
              <a:extLst>
                <a:ext uri="{FF2B5EF4-FFF2-40B4-BE49-F238E27FC236}">
                  <a16:creationId xmlns:a16="http://schemas.microsoft.com/office/drawing/2014/main" xmlns="" id="{38F32AA6-4299-4362-93A1-158550267FE7}"/>
                </a:ext>
              </a:extLst>
            </p:cNvPr>
            <p:cNvSpPr txBox="1"/>
            <p:nvPr/>
          </p:nvSpPr>
          <p:spPr>
            <a:xfrm>
              <a:off x="7993093" y="2126418"/>
              <a:ext cx="1430905" cy="300082"/>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a:ln>
                    <a:noFill/>
                  </a:ln>
                  <a:solidFill>
                    <a:prstClr val="black"/>
                  </a:solidFill>
                  <a:effectLst/>
                  <a:uLnTx/>
                  <a:uFillTx/>
                  <a:latin typeface="Calibri" panose="020F0502020204030204"/>
                </a:rPr>
                <a:t>descriptor &amp; rank</a:t>
              </a:r>
              <a:endParaRPr kumimoji="0" lang="en-US" sz="1350" b="1" i="0" u="none" strike="noStrike" kern="0" cap="none" spc="0" normalizeH="0" baseline="0" noProof="0" dirty="0">
                <a:ln>
                  <a:noFill/>
                </a:ln>
                <a:solidFill>
                  <a:prstClr val="black"/>
                </a:solidFill>
                <a:effectLst/>
                <a:uLnTx/>
                <a:uFillTx/>
                <a:latin typeface="Calibri" panose="020F0502020204030204"/>
              </a:endParaRPr>
            </a:p>
          </p:txBody>
        </p:sp>
        <p:sp>
          <p:nvSpPr>
            <p:cNvPr id="49" name="TextBox 48">
              <a:extLst>
                <a:ext uri="{FF2B5EF4-FFF2-40B4-BE49-F238E27FC236}">
                  <a16:creationId xmlns:a16="http://schemas.microsoft.com/office/drawing/2014/main" xmlns="" id="{023AE4C6-786C-4B29-B6A9-C554EF82BE81}"/>
                </a:ext>
              </a:extLst>
            </p:cNvPr>
            <p:cNvSpPr txBox="1"/>
            <p:nvPr/>
          </p:nvSpPr>
          <p:spPr>
            <a:xfrm>
              <a:off x="10472343" y="2660378"/>
              <a:ext cx="913584" cy="300082"/>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descriptor</a:t>
              </a:r>
            </a:p>
          </p:txBody>
        </p:sp>
        <p:sp>
          <p:nvSpPr>
            <p:cNvPr id="50" name="TextBox 49">
              <a:extLst>
                <a:ext uri="{FF2B5EF4-FFF2-40B4-BE49-F238E27FC236}">
                  <a16:creationId xmlns:a16="http://schemas.microsoft.com/office/drawing/2014/main" xmlns="" id="{F51FB466-5259-4137-8558-9155E1B22158}"/>
                </a:ext>
              </a:extLst>
            </p:cNvPr>
            <p:cNvSpPr txBox="1"/>
            <p:nvPr/>
          </p:nvSpPr>
          <p:spPr>
            <a:xfrm>
              <a:off x="8491376" y="1085315"/>
              <a:ext cx="1678665" cy="36933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PIFO Scheduler</a:t>
              </a:r>
            </a:p>
          </p:txBody>
        </p:sp>
        <p:sp>
          <p:nvSpPr>
            <p:cNvPr id="52" name="TextBox 51">
              <a:extLst>
                <a:ext uri="{FF2B5EF4-FFF2-40B4-BE49-F238E27FC236}">
                  <a16:creationId xmlns:a16="http://schemas.microsoft.com/office/drawing/2014/main" xmlns="" id="{BB88D65F-5542-48CA-8B2D-DBA08374952A}"/>
                </a:ext>
              </a:extLst>
            </p:cNvPr>
            <p:cNvSpPr txBox="1"/>
            <p:nvPr/>
          </p:nvSpPr>
          <p:spPr>
            <a:xfrm>
              <a:off x="10582479" y="4270427"/>
              <a:ext cx="699230" cy="507831"/>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Output</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Packet</a:t>
              </a:r>
            </a:p>
          </p:txBody>
        </p:sp>
      </p:grpSp>
      <p:grpSp>
        <p:nvGrpSpPr>
          <p:cNvPr id="53" name="Group 52">
            <a:extLst>
              <a:ext uri="{FF2B5EF4-FFF2-40B4-BE49-F238E27FC236}">
                <a16:creationId xmlns:a16="http://schemas.microsoft.com/office/drawing/2014/main" xmlns="" id="{A189964E-17D5-4068-A6D7-631B4211BCDD}"/>
              </a:ext>
            </a:extLst>
          </p:cNvPr>
          <p:cNvGrpSpPr/>
          <p:nvPr/>
        </p:nvGrpSpPr>
        <p:grpSpPr>
          <a:xfrm>
            <a:off x="7223965" y="2803272"/>
            <a:ext cx="4517679" cy="2432954"/>
            <a:chOff x="6741112" y="2491291"/>
            <a:chExt cx="4517679" cy="2432954"/>
          </a:xfrm>
        </p:grpSpPr>
        <p:sp>
          <p:nvSpPr>
            <p:cNvPr id="85" name="Rectangle: Rounded Corners 84">
              <a:extLst>
                <a:ext uri="{FF2B5EF4-FFF2-40B4-BE49-F238E27FC236}">
                  <a16:creationId xmlns:a16="http://schemas.microsoft.com/office/drawing/2014/main" xmlns="" id="{B3E3F1EE-ED37-444F-8176-9950F1C885E9}"/>
                </a:ext>
              </a:extLst>
            </p:cNvPr>
            <p:cNvSpPr/>
            <p:nvPr/>
          </p:nvSpPr>
          <p:spPr>
            <a:xfrm>
              <a:off x="6741112" y="2784007"/>
              <a:ext cx="4517679" cy="2140238"/>
            </a:xfrm>
            <a:prstGeom prst="roundRect">
              <a:avLst/>
            </a:prstGeom>
            <a:noFill/>
            <a:ln w="28575">
              <a:solidFill>
                <a:srgbClr val="648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xmlns="" id="{5A19DF70-0774-4A64-B359-070FE1E3034B}"/>
                </a:ext>
              </a:extLst>
            </p:cNvPr>
            <p:cNvGrpSpPr/>
            <p:nvPr/>
          </p:nvGrpSpPr>
          <p:grpSpPr>
            <a:xfrm>
              <a:off x="7637405" y="3423186"/>
              <a:ext cx="866114" cy="866112"/>
              <a:chOff x="3603279" y="3766242"/>
              <a:chExt cx="866114" cy="1846907"/>
            </a:xfrm>
          </p:grpSpPr>
          <p:cxnSp>
            <p:nvCxnSpPr>
              <p:cNvPr id="139" name="Straight Connector 138">
                <a:extLst>
                  <a:ext uri="{FF2B5EF4-FFF2-40B4-BE49-F238E27FC236}">
                    <a16:creationId xmlns:a16="http://schemas.microsoft.com/office/drawing/2014/main" xmlns="" id="{6878898F-9E24-4E17-8EF9-31382B80899E}"/>
                  </a:ext>
                </a:extLst>
              </p:cNvPr>
              <p:cNvCxnSpPr/>
              <p:nvPr/>
            </p:nvCxnSpPr>
            <p:spPr>
              <a:xfrm>
                <a:off x="3603279"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11120BA0-8111-4419-888D-B35D688A6E6C}"/>
                  </a:ext>
                </a:extLst>
              </p:cNvPr>
              <p:cNvCxnSpPr/>
              <p:nvPr/>
            </p:nvCxnSpPr>
            <p:spPr>
              <a:xfrm>
                <a:off x="3891481"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5C819F82-7403-4184-9620-015AF71146A1}"/>
                  </a:ext>
                </a:extLst>
              </p:cNvPr>
              <p:cNvCxnSpPr/>
              <p:nvPr/>
            </p:nvCxnSpPr>
            <p:spPr>
              <a:xfrm>
                <a:off x="4181191"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225CBB3E-85D5-402F-BA3A-997A1CBD9BB3}"/>
                  </a:ext>
                </a:extLst>
              </p:cNvPr>
              <p:cNvCxnSpPr/>
              <p:nvPr/>
            </p:nvCxnSpPr>
            <p:spPr>
              <a:xfrm>
                <a:off x="4469393"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xmlns="" id="{59EDF7F6-6244-458C-9FB5-31AAD64C9D3A}"/>
                </a:ext>
              </a:extLst>
            </p:cNvPr>
            <p:cNvGrpSpPr/>
            <p:nvPr/>
          </p:nvGrpSpPr>
          <p:grpSpPr>
            <a:xfrm rot="16200000">
              <a:off x="7334116" y="3119895"/>
              <a:ext cx="866114" cy="1472694"/>
              <a:chOff x="3603279" y="3766242"/>
              <a:chExt cx="866114" cy="1846907"/>
            </a:xfrm>
          </p:grpSpPr>
          <p:cxnSp>
            <p:nvCxnSpPr>
              <p:cNvPr id="135" name="Straight Connector 134">
                <a:extLst>
                  <a:ext uri="{FF2B5EF4-FFF2-40B4-BE49-F238E27FC236}">
                    <a16:creationId xmlns:a16="http://schemas.microsoft.com/office/drawing/2014/main" xmlns="" id="{DC92DB87-C47F-4259-8BD9-AE9F0386272F}"/>
                  </a:ext>
                </a:extLst>
              </p:cNvPr>
              <p:cNvCxnSpPr/>
              <p:nvPr/>
            </p:nvCxnSpPr>
            <p:spPr>
              <a:xfrm>
                <a:off x="3603279"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94736088-C131-4EA3-9E9D-07A5E94DEA02}"/>
                  </a:ext>
                </a:extLst>
              </p:cNvPr>
              <p:cNvCxnSpPr/>
              <p:nvPr/>
            </p:nvCxnSpPr>
            <p:spPr>
              <a:xfrm>
                <a:off x="3891481"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ACB13DE5-D5C1-4260-B9E3-499504A4549E}"/>
                  </a:ext>
                </a:extLst>
              </p:cNvPr>
              <p:cNvCxnSpPr/>
              <p:nvPr/>
            </p:nvCxnSpPr>
            <p:spPr>
              <a:xfrm>
                <a:off x="4181191"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FAFC5B33-B9BB-478B-848F-24E7967A138C}"/>
                  </a:ext>
                </a:extLst>
              </p:cNvPr>
              <p:cNvCxnSpPr/>
              <p:nvPr/>
            </p:nvCxnSpPr>
            <p:spPr>
              <a:xfrm>
                <a:off x="4469393"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xmlns="" id="{A27611CD-ECFF-47EE-AC7D-7BD88192637E}"/>
                </a:ext>
              </a:extLst>
            </p:cNvPr>
            <p:cNvSpPr txBox="1"/>
            <p:nvPr/>
          </p:nvSpPr>
          <p:spPr>
            <a:xfrm>
              <a:off x="8239460" y="3403609"/>
              <a:ext cx="284052" cy="307777"/>
            </a:xfrm>
            <a:prstGeom prst="rect">
              <a:avLst/>
            </a:prstGeom>
            <a:noFill/>
          </p:spPr>
          <p:txBody>
            <a:bodyPr wrap="none" rtlCol="0">
              <a:spAutoFit/>
            </a:bodyPr>
            <a:lstStyle/>
            <a:p>
              <a:r>
                <a:rPr lang="en-US" sz="1400" dirty="0"/>
                <a:t>2</a:t>
              </a:r>
            </a:p>
          </p:txBody>
        </p:sp>
        <p:sp>
          <p:nvSpPr>
            <p:cNvPr id="91" name="TextBox 90">
              <a:extLst>
                <a:ext uri="{FF2B5EF4-FFF2-40B4-BE49-F238E27FC236}">
                  <a16:creationId xmlns:a16="http://schemas.microsoft.com/office/drawing/2014/main" xmlns="" id="{1BB682E6-A5B8-4D59-BB27-855F622968E5}"/>
                </a:ext>
              </a:extLst>
            </p:cNvPr>
            <p:cNvSpPr txBox="1"/>
            <p:nvPr/>
          </p:nvSpPr>
          <p:spPr>
            <a:xfrm>
              <a:off x="7939564" y="3403609"/>
              <a:ext cx="284052" cy="307777"/>
            </a:xfrm>
            <a:prstGeom prst="rect">
              <a:avLst/>
            </a:prstGeom>
            <a:noFill/>
          </p:spPr>
          <p:txBody>
            <a:bodyPr wrap="none" rtlCol="0">
              <a:spAutoFit/>
            </a:bodyPr>
            <a:lstStyle/>
            <a:p>
              <a:r>
                <a:rPr lang="en-US" sz="1400" dirty="0"/>
                <a:t>3</a:t>
              </a:r>
            </a:p>
          </p:txBody>
        </p:sp>
        <p:sp>
          <p:nvSpPr>
            <p:cNvPr id="92" name="TextBox 91">
              <a:extLst>
                <a:ext uri="{FF2B5EF4-FFF2-40B4-BE49-F238E27FC236}">
                  <a16:creationId xmlns:a16="http://schemas.microsoft.com/office/drawing/2014/main" xmlns="" id="{5AA04DFA-9A4F-4C6F-A462-9D4F62C4943E}"/>
                </a:ext>
              </a:extLst>
            </p:cNvPr>
            <p:cNvSpPr txBox="1"/>
            <p:nvPr/>
          </p:nvSpPr>
          <p:spPr>
            <a:xfrm>
              <a:off x="7629674" y="3403608"/>
              <a:ext cx="284052" cy="307777"/>
            </a:xfrm>
            <a:prstGeom prst="rect">
              <a:avLst/>
            </a:prstGeom>
            <a:noFill/>
          </p:spPr>
          <p:txBody>
            <a:bodyPr wrap="none" rtlCol="0">
              <a:spAutoFit/>
            </a:bodyPr>
            <a:lstStyle/>
            <a:p>
              <a:r>
                <a:rPr lang="en-US" sz="1400" dirty="0"/>
                <a:t>5</a:t>
              </a:r>
            </a:p>
          </p:txBody>
        </p:sp>
        <p:sp>
          <p:nvSpPr>
            <p:cNvPr id="94" name="TextBox 93">
              <a:extLst>
                <a:ext uri="{FF2B5EF4-FFF2-40B4-BE49-F238E27FC236}">
                  <a16:creationId xmlns:a16="http://schemas.microsoft.com/office/drawing/2014/main" xmlns="" id="{0AB269B0-EFC7-486F-901F-7D73BD6AA0CA}"/>
                </a:ext>
              </a:extLst>
            </p:cNvPr>
            <p:cNvSpPr txBox="1"/>
            <p:nvPr/>
          </p:nvSpPr>
          <p:spPr>
            <a:xfrm>
              <a:off x="7925607" y="3999587"/>
              <a:ext cx="284052" cy="307777"/>
            </a:xfrm>
            <a:prstGeom prst="rect">
              <a:avLst/>
            </a:prstGeom>
            <a:noFill/>
          </p:spPr>
          <p:txBody>
            <a:bodyPr wrap="none" rtlCol="0">
              <a:spAutoFit/>
            </a:bodyPr>
            <a:lstStyle/>
            <a:p>
              <a:r>
                <a:rPr lang="en-US" sz="1400" dirty="0"/>
                <a:t>5</a:t>
              </a:r>
            </a:p>
          </p:txBody>
        </p:sp>
        <p:sp>
          <p:nvSpPr>
            <p:cNvPr id="95" name="TextBox 94">
              <a:extLst>
                <a:ext uri="{FF2B5EF4-FFF2-40B4-BE49-F238E27FC236}">
                  <a16:creationId xmlns:a16="http://schemas.microsoft.com/office/drawing/2014/main" xmlns="" id="{7F8BF22D-7E7C-4E02-B17E-D81D1AB37319}"/>
                </a:ext>
              </a:extLst>
            </p:cNvPr>
            <p:cNvSpPr txBox="1"/>
            <p:nvPr/>
          </p:nvSpPr>
          <p:spPr>
            <a:xfrm>
              <a:off x="7933341" y="3700844"/>
              <a:ext cx="284052" cy="307777"/>
            </a:xfrm>
            <a:prstGeom prst="rect">
              <a:avLst/>
            </a:prstGeom>
            <a:noFill/>
          </p:spPr>
          <p:txBody>
            <a:bodyPr wrap="none" rtlCol="0">
              <a:spAutoFit/>
            </a:bodyPr>
            <a:lstStyle/>
            <a:p>
              <a:r>
                <a:rPr lang="en-US" sz="1400" dirty="0"/>
                <a:t>4</a:t>
              </a:r>
            </a:p>
          </p:txBody>
        </p:sp>
        <p:sp>
          <p:nvSpPr>
            <p:cNvPr id="97" name="TextBox 96">
              <a:extLst>
                <a:ext uri="{FF2B5EF4-FFF2-40B4-BE49-F238E27FC236}">
                  <a16:creationId xmlns:a16="http://schemas.microsoft.com/office/drawing/2014/main" xmlns="" id="{95441133-5F7A-4D15-9174-1B7D0E9A69E1}"/>
                </a:ext>
              </a:extLst>
            </p:cNvPr>
            <p:cNvSpPr txBox="1"/>
            <p:nvPr/>
          </p:nvSpPr>
          <p:spPr>
            <a:xfrm>
              <a:off x="8239460" y="3717508"/>
              <a:ext cx="284052" cy="307777"/>
            </a:xfrm>
            <a:prstGeom prst="rect">
              <a:avLst/>
            </a:prstGeom>
            <a:noFill/>
          </p:spPr>
          <p:txBody>
            <a:bodyPr wrap="none" rtlCol="0">
              <a:spAutoFit/>
            </a:bodyPr>
            <a:lstStyle/>
            <a:p>
              <a:r>
                <a:rPr lang="en-US" sz="1400" dirty="0"/>
                <a:t>2</a:t>
              </a:r>
            </a:p>
          </p:txBody>
        </p:sp>
        <p:sp>
          <p:nvSpPr>
            <p:cNvPr id="98" name="TextBox 97">
              <a:extLst>
                <a:ext uri="{FF2B5EF4-FFF2-40B4-BE49-F238E27FC236}">
                  <a16:creationId xmlns:a16="http://schemas.microsoft.com/office/drawing/2014/main" xmlns="" id="{80C2370B-1B21-48CE-90F6-0C6147E49A62}"/>
                </a:ext>
              </a:extLst>
            </p:cNvPr>
            <p:cNvSpPr txBox="1"/>
            <p:nvPr/>
          </p:nvSpPr>
          <p:spPr>
            <a:xfrm>
              <a:off x="8221540" y="3987641"/>
              <a:ext cx="284052" cy="307777"/>
            </a:xfrm>
            <a:prstGeom prst="rect">
              <a:avLst/>
            </a:prstGeom>
            <a:noFill/>
          </p:spPr>
          <p:txBody>
            <a:bodyPr wrap="none" rtlCol="0">
              <a:spAutoFit/>
            </a:bodyPr>
            <a:lstStyle/>
            <a:p>
              <a:r>
                <a:rPr lang="en-US" sz="1400" dirty="0"/>
                <a:t>4</a:t>
              </a:r>
            </a:p>
          </p:txBody>
        </p:sp>
        <p:sp>
          <p:nvSpPr>
            <p:cNvPr id="100" name="TextBox 99">
              <a:extLst>
                <a:ext uri="{FF2B5EF4-FFF2-40B4-BE49-F238E27FC236}">
                  <a16:creationId xmlns:a16="http://schemas.microsoft.com/office/drawing/2014/main" xmlns="" id="{4726CADF-39CB-4465-AAFC-418E38EE42DB}"/>
                </a:ext>
              </a:extLst>
            </p:cNvPr>
            <p:cNvSpPr txBox="1"/>
            <p:nvPr/>
          </p:nvSpPr>
          <p:spPr>
            <a:xfrm>
              <a:off x="7640991" y="3700843"/>
              <a:ext cx="284052" cy="307777"/>
            </a:xfrm>
            <a:prstGeom prst="rect">
              <a:avLst/>
            </a:prstGeom>
            <a:noFill/>
          </p:spPr>
          <p:txBody>
            <a:bodyPr wrap="none" rtlCol="0">
              <a:spAutoFit/>
            </a:bodyPr>
            <a:lstStyle/>
            <a:p>
              <a:r>
                <a:rPr lang="en-US" sz="1400" dirty="0"/>
                <a:t>6</a:t>
              </a:r>
            </a:p>
          </p:txBody>
        </p:sp>
        <p:sp>
          <p:nvSpPr>
            <p:cNvPr id="101" name="TextBox 100">
              <a:extLst>
                <a:ext uri="{FF2B5EF4-FFF2-40B4-BE49-F238E27FC236}">
                  <a16:creationId xmlns:a16="http://schemas.microsoft.com/office/drawing/2014/main" xmlns="" id="{B1869323-F40B-4847-BD1D-9E73E6826B61}"/>
                </a:ext>
              </a:extLst>
            </p:cNvPr>
            <p:cNvSpPr txBox="1"/>
            <p:nvPr/>
          </p:nvSpPr>
          <p:spPr>
            <a:xfrm>
              <a:off x="7639482" y="4010130"/>
              <a:ext cx="284052" cy="307777"/>
            </a:xfrm>
            <a:prstGeom prst="rect">
              <a:avLst/>
            </a:prstGeom>
            <a:noFill/>
          </p:spPr>
          <p:txBody>
            <a:bodyPr wrap="none" rtlCol="0">
              <a:spAutoFit/>
            </a:bodyPr>
            <a:lstStyle/>
            <a:p>
              <a:r>
                <a:rPr lang="en-US" sz="1400" dirty="0"/>
                <a:t>8</a:t>
              </a:r>
            </a:p>
          </p:txBody>
        </p:sp>
        <p:sp>
          <p:nvSpPr>
            <p:cNvPr id="103" name="TextBox 102">
              <a:extLst>
                <a:ext uri="{FF2B5EF4-FFF2-40B4-BE49-F238E27FC236}">
                  <a16:creationId xmlns:a16="http://schemas.microsoft.com/office/drawing/2014/main" xmlns="" id="{46F9E6C0-901F-445F-9B06-B993E05A3D3A}"/>
                </a:ext>
              </a:extLst>
            </p:cNvPr>
            <p:cNvSpPr txBox="1"/>
            <p:nvPr/>
          </p:nvSpPr>
          <p:spPr>
            <a:xfrm>
              <a:off x="8570669" y="3393066"/>
              <a:ext cx="304892" cy="307777"/>
            </a:xfrm>
            <a:prstGeom prst="rect">
              <a:avLst/>
            </a:prstGeom>
            <a:noFill/>
          </p:spPr>
          <p:txBody>
            <a:bodyPr wrap="none" rtlCol="0">
              <a:spAutoFit/>
            </a:bodyPr>
            <a:lstStyle/>
            <a:p>
              <a:r>
                <a:rPr lang="en-US" sz="1400" dirty="0"/>
                <a:t>A</a:t>
              </a:r>
            </a:p>
          </p:txBody>
        </p:sp>
        <p:sp>
          <p:nvSpPr>
            <p:cNvPr id="104" name="TextBox 103">
              <a:extLst>
                <a:ext uri="{FF2B5EF4-FFF2-40B4-BE49-F238E27FC236}">
                  <a16:creationId xmlns:a16="http://schemas.microsoft.com/office/drawing/2014/main" xmlns="" id="{B96C4F9A-3FEE-443B-BD77-A5462BB5730F}"/>
                </a:ext>
              </a:extLst>
            </p:cNvPr>
            <p:cNvSpPr txBox="1"/>
            <p:nvPr/>
          </p:nvSpPr>
          <p:spPr>
            <a:xfrm>
              <a:off x="8569444" y="3691810"/>
              <a:ext cx="304892" cy="307777"/>
            </a:xfrm>
            <a:prstGeom prst="rect">
              <a:avLst/>
            </a:prstGeom>
            <a:noFill/>
          </p:spPr>
          <p:txBody>
            <a:bodyPr wrap="none" rtlCol="0">
              <a:spAutoFit/>
            </a:bodyPr>
            <a:lstStyle/>
            <a:p>
              <a:r>
                <a:rPr lang="en-US" sz="1400" dirty="0"/>
                <a:t>B</a:t>
              </a:r>
            </a:p>
          </p:txBody>
        </p:sp>
        <p:sp>
          <p:nvSpPr>
            <p:cNvPr id="105" name="TextBox 104">
              <a:extLst>
                <a:ext uri="{FF2B5EF4-FFF2-40B4-BE49-F238E27FC236}">
                  <a16:creationId xmlns:a16="http://schemas.microsoft.com/office/drawing/2014/main" xmlns="" id="{20917EB1-1EB8-4858-9B42-433ECFA307E0}"/>
                </a:ext>
              </a:extLst>
            </p:cNvPr>
            <p:cNvSpPr txBox="1"/>
            <p:nvPr/>
          </p:nvSpPr>
          <p:spPr>
            <a:xfrm>
              <a:off x="8569444" y="3999586"/>
              <a:ext cx="314510" cy="307777"/>
            </a:xfrm>
            <a:prstGeom prst="rect">
              <a:avLst/>
            </a:prstGeom>
            <a:noFill/>
          </p:spPr>
          <p:txBody>
            <a:bodyPr wrap="none" rtlCol="0">
              <a:spAutoFit/>
            </a:bodyPr>
            <a:lstStyle/>
            <a:p>
              <a:r>
                <a:rPr lang="en-US" sz="1400" dirty="0"/>
                <a:t>C</a:t>
              </a:r>
            </a:p>
          </p:txBody>
        </p:sp>
        <p:sp>
          <p:nvSpPr>
            <p:cNvPr id="111" name="TextBox 110">
              <a:extLst>
                <a:ext uri="{FF2B5EF4-FFF2-40B4-BE49-F238E27FC236}">
                  <a16:creationId xmlns:a16="http://schemas.microsoft.com/office/drawing/2014/main" xmlns="" id="{B42C2CBF-2857-4BAF-A279-1815284D2141}"/>
                </a:ext>
              </a:extLst>
            </p:cNvPr>
            <p:cNvSpPr txBox="1"/>
            <p:nvPr/>
          </p:nvSpPr>
          <p:spPr>
            <a:xfrm>
              <a:off x="7324883" y="2784006"/>
              <a:ext cx="1080745" cy="523220"/>
            </a:xfrm>
            <a:prstGeom prst="rect">
              <a:avLst/>
            </a:prstGeom>
            <a:noFill/>
          </p:spPr>
          <p:txBody>
            <a:bodyPr wrap="none" rtlCol="0">
              <a:spAutoFit/>
            </a:bodyPr>
            <a:lstStyle/>
            <a:p>
              <a:pPr algn="ctr"/>
              <a:r>
                <a:rPr lang="en-US" sz="1400" dirty="0"/>
                <a:t>Rank Store</a:t>
              </a:r>
            </a:p>
            <a:p>
              <a:pPr algn="ctr"/>
              <a:r>
                <a:rPr lang="en-US" sz="1400" dirty="0"/>
                <a:t>(SRAM)</a:t>
              </a:r>
            </a:p>
          </p:txBody>
        </p:sp>
        <p:sp>
          <p:nvSpPr>
            <p:cNvPr id="112" name="TextBox 111">
              <a:extLst>
                <a:ext uri="{FF2B5EF4-FFF2-40B4-BE49-F238E27FC236}">
                  <a16:creationId xmlns:a16="http://schemas.microsoft.com/office/drawing/2014/main" xmlns="" id="{327FBD5D-AB12-4EBB-B656-CC19296C673F}"/>
                </a:ext>
              </a:extLst>
            </p:cNvPr>
            <p:cNvSpPr txBox="1"/>
            <p:nvPr/>
          </p:nvSpPr>
          <p:spPr>
            <a:xfrm>
              <a:off x="9354694" y="2809611"/>
              <a:ext cx="1418978" cy="523220"/>
            </a:xfrm>
            <a:prstGeom prst="rect">
              <a:avLst/>
            </a:prstGeom>
            <a:noFill/>
          </p:spPr>
          <p:txBody>
            <a:bodyPr wrap="none" rtlCol="0">
              <a:spAutoFit/>
            </a:bodyPr>
            <a:lstStyle/>
            <a:p>
              <a:pPr algn="ctr"/>
              <a:r>
                <a:rPr lang="en-US" sz="1400" dirty="0"/>
                <a:t>Flow Scheduler</a:t>
              </a:r>
            </a:p>
            <a:p>
              <a:pPr algn="ctr"/>
              <a:r>
                <a:rPr lang="en-US" sz="1400" dirty="0"/>
                <a:t>(flip-flops)</a:t>
              </a:r>
            </a:p>
          </p:txBody>
        </p:sp>
        <p:grpSp>
          <p:nvGrpSpPr>
            <p:cNvPr id="113" name="Group 112">
              <a:extLst>
                <a:ext uri="{FF2B5EF4-FFF2-40B4-BE49-F238E27FC236}">
                  <a16:creationId xmlns:a16="http://schemas.microsoft.com/office/drawing/2014/main" xmlns="" id="{22617CCE-07F8-4A73-84F5-B05672F06298}"/>
                </a:ext>
              </a:extLst>
            </p:cNvPr>
            <p:cNvGrpSpPr/>
            <p:nvPr/>
          </p:nvGrpSpPr>
          <p:grpSpPr>
            <a:xfrm>
              <a:off x="8995345" y="3593800"/>
              <a:ext cx="562975" cy="389299"/>
              <a:chOff x="2208215" y="4381877"/>
              <a:chExt cx="562975" cy="389299"/>
            </a:xfrm>
          </p:grpSpPr>
          <p:grpSp>
            <p:nvGrpSpPr>
              <p:cNvPr id="131" name="Group 130">
                <a:extLst>
                  <a:ext uri="{FF2B5EF4-FFF2-40B4-BE49-F238E27FC236}">
                    <a16:creationId xmlns:a16="http://schemas.microsoft.com/office/drawing/2014/main" xmlns="" id="{A6D0C36C-8A62-45D1-957B-6F1871CBA209}"/>
                  </a:ext>
                </a:extLst>
              </p:cNvPr>
              <p:cNvGrpSpPr/>
              <p:nvPr/>
            </p:nvGrpSpPr>
            <p:grpSpPr>
              <a:xfrm>
                <a:off x="2218099" y="4381877"/>
                <a:ext cx="543208" cy="389299"/>
                <a:chOff x="2218099" y="4381877"/>
                <a:chExt cx="914400" cy="866112"/>
              </a:xfrm>
            </p:grpSpPr>
            <p:sp>
              <p:nvSpPr>
                <p:cNvPr id="133" name="Rectangle: Rounded Corners 132">
                  <a:extLst>
                    <a:ext uri="{FF2B5EF4-FFF2-40B4-BE49-F238E27FC236}">
                      <a16:creationId xmlns:a16="http://schemas.microsoft.com/office/drawing/2014/main" xmlns="" id="{B72E87C9-5391-4370-A7B8-DA791C265BB4}"/>
                    </a:ext>
                  </a:extLst>
                </p:cNvPr>
                <p:cNvSpPr/>
                <p:nvPr/>
              </p:nvSpPr>
              <p:spPr>
                <a:xfrm>
                  <a:off x="2218099" y="4381877"/>
                  <a:ext cx="914400" cy="866112"/>
                </a:xfrm>
                <a:prstGeom prst="roundRect">
                  <a:avLst/>
                </a:prstGeom>
                <a:solidFill>
                  <a:srgbClr val="648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xmlns="" id="{6935CD4B-2F74-4029-890B-0BE25DE567D5}"/>
                    </a:ext>
                  </a:extLst>
                </p:cNvPr>
                <p:cNvCxnSpPr/>
                <p:nvPr/>
              </p:nvCxnSpPr>
              <p:spPr>
                <a:xfrm>
                  <a:off x="2675299" y="4381877"/>
                  <a:ext cx="0" cy="86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xmlns="" id="{D9799702-6728-40D1-9361-A0433C889F8B}"/>
                  </a:ext>
                </a:extLst>
              </p:cNvPr>
              <p:cNvSpPr txBox="1"/>
              <p:nvPr/>
            </p:nvSpPr>
            <p:spPr>
              <a:xfrm>
                <a:off x="2208215" y="4422637"/>
                <a:ext cx="562975" cy="307777"/>
              </a:xfrm>
              <a:prstGeom prst="rect">
                <a:avLst/>
              </a:prstGeom>
              <a:noFill/>
            </p:spPr>
            <p:txBody>
              <a:bodyPr wrap="none" rtlCol="0">
                <a:spAutoFit/>
              </a:bodyPr>
              <a:lstStyle/>
              <a:p>
                <a:r>
                  <a:rPr lang="en-US" sz="1400" dirty="0">
                    <a:solidFill>
                      <a:schemeClr val="bg1"/>
                    </a:solidFill>
                  </a:rPr>
                  <a:t>C   3</a:t>
                </a:r>
              </a:p>
            </p:txBody>
          </p:sp>
        </p:grpSp>
        <p:grpSp>
          <p:nvGrpSpPr>
            <p:cNvPr id="114" name="Group 113">
              <a:extLst>
                <a:ext uri="{FF2B5EF4-FFF2-40B4-BE49-F238E27FC236}">
                  <a16:creationId xmlns:a16="http://schemas.microsoft.com/office/drawing/2014/main" xmlns="" id="{0DD5CD69-2252-4CE4-B891-DAACAC2E21D2}"/>
                </a:ext>
              </a:extLst>
            </p:cNvPr>
            <p:cNvGrpSpPr/>
            <p:nvPr/>
          </p:nvGrpSpPr>
          <p:grpSpPr>
            <a:xfrm>
              <a:off x="9767380" y="3593798"/>
              <a:ext cx="553357" cy="389299"/>
              <a:chOff x="2208215" y="4381877"/>
              <a:chExt cx="553357" cy="389299"/>
            </a:xfrm>
          </p:grpSpPr>
          <p:grpSp>
            <p:nvGrpSpPr>
              <p:cNvPr id="127" name="Group 126">
                <a:extLst>
                  <a:ext uri="{FF2B5EF4-FFF2-40B4-BE49-F238E27FC236}">
                    <a16:creationId xmlns:a16="http://schemas.microsoft.com/office/drawing/2014/main" xmlns="" id="{EF8ADA98-80E1-49C3-AA62-42B2E22EE678}"/>
                  </a:ext>
                </a:extLst>
              </p:cNvPr>
              <p:cNvGrpSpPr/>
              <p:nvPr/>
            </p:nvGrpSpPr>
            <p:grpSpPr>
              <a:xfrm>
                <a:off x="2218099" y="4381877"/>
                <a:ext cx="543208" cy="389299"/>
                <a:chOff x="2218099" y="4381877"/>
                <a:chExt cx="914400" cy="866112"/>
              </a:xfrm>
            </p:grpSpPr>
            <p:sp>
              <p:nvSpPr>
                <p:cNvPr id="129" name="Rectangle: Rounded Corners 128">
                  <a:extLst>
                    <a:ext uri="{FF2B5EF4-FFF2-40B4-BE49-F238E27FC236}">
                      <a16:creationId xmlns:a16="http://schemas.microsoft.com/office/drawing/2014/main" xmlns="" id="{94B4E940-C9BD-4E7D-9800-A28D815FAC88}"/>
                    </a:ext>
                  </a:extLst>
                </p:cNvPr>
                <p:cNvSpPr/>
                <p:nvPr/>
              </p:nvSpPr>
              <p:spPr>
                <a:xfrm>
                  <a:off x="2218099" y="4381877"/>
                  <a:ext cx="914400" cy="866112"/>
                </a:xfrm>
                <a:prstGeom prst="roundRect">
                  <a:avLst/>
                </a:prstGeom>
                <a:solidFill>
                  <a:srgbClr val="648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a:extLst>
                    <a:ext uri="{FF2B5EF4-FFF2-40B4-BE49-F238E27FC236}">
                      <a16:creationId xmlns:a16="http://schemas.microsoft.com/office/drawing/2014/main" xmlns="" id="{9D4BAD89-066C-47EA-9597-40955FC7777B}"/>
                    </a:ext>
                  </a:extLst>
                </p:cNvPr>
                <p:cNvCxnSpPr/>
                <p:nvPr/>
              </p:nvCxnSpPr>
              <p:spPr>
                <a:xfrm>
                  <a:off x="2675299" y="4381877"/>
                  <a:ext cx="0" cy="86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8" name="TextBox 127">
                <a:extLst>
                  <a:ext uri="{FF2B5EF4-FFF2-40B4-BE49-F238E27FC236}">
                    <a16:creationId xmlns:a16="http://schemas.microsoft.com/office/drawing/2014/main" xmlns="" id="{79E65821-B991-4046-B550-DE7A91759238}"/>
                  </a:ext>
                </a:extLst>
              </p:cNvPr>
              <p:cNvSpPr txBox="1"/>
              <p:nvPr/>
            </p:nvSpPr>
            <p:spPr>
              <a:xfrm>
                <a:off x="2208215" y="4422637"/>
                <a:ext cx="553357" cy="307777"/>
              </a:xfrm>
              <a:prstGeom prst="rect">
                <a:avLst/>
              </a:prstGeom>
              <a:noFill/>
            </p:spPr>
            <p:txBody>
              <a:bodyPr wrap="none" rtlCol="0">
                <a:spAutoFit/>
              </a:bodyPr>
              <a:lstStyle/>
              <a:p>
                <a:r>
                  <a:rPr lang="en-US" sz="1400" dirty="0">
                    <a:solidFill>
                      <a:schemeClr val="bg1"/>
                    </a:solidFill>
                  </a:rPr>
                  <a:t>B   1</a:t>
                </a:r>
              </a:p>
            </p:txBody>
          </p:sp>
        </p:grpSp>
        <p:grpSp>
          <p:nvGrpSpPr>
            <p:cNvPr id="115" name="Group 114">
              <a:extLst>
                <a:ext uri="{FF2B5EF4-FFF2-40B4-BE49-F238E27FC236}">
                  <a16:creationId xmlns:a16="http://schemas.microsoft.com/office/drawing/2014/main" xmlns="" id="{2504FFF1-F042-41EE-A9E8-328F94B43CAA}"/>
                </a:ext>
              </a:extLst>
            </p:cNvPr>
            <p:cNvGrpSpPr/>
            <p:nvPr/>
          </p:nvGrpSpPr>
          <p:grpSpPr>
            <a:xfrm>
              <a:off x="10531458" y="3598342"/>
              <a:ext cx="553092" cy="389299"/>
              <a:chOff x="2208215" y="4381877"/>
              <a:chExt cx="553092" cy="389299"/>
            </a:xfrm>
          </p:grpSpPr>
          <p:grpSp>
            <p:nvGrpSpPr>
              <p:cNvPr id="123" name="Group 122">
                <a:extLst>
                  <a:ext uri="{FF2B5EF4-FFF2-40B4-BE49-F238E27FC236}">
                    <a16:creationId xmlns:a16="http://schemas.microsoft.com/office/drawing/2014/main" xmlns="" id="{59B833D5-66ED-498E-B2FE-F711322262BA}"/>
                  </a:ext>
                </a:extLst>
              </p:cNvPr>
              <p:cNvGrpSpPr/>
              <p:nvPr/>
            </p:nvGrpSpPr>
            <p:grpSpPr>
              <a:xfrm>
                <a:off x="2218099" y="4381877"/>
                <a:ext cx="543208" cy="389299"/>
                <a:chOff x="2218099" y="4381877"/>
                <a:chExt cx="914400" cy="866112"/>
              </a:xfrm>
            </p:grpSpPr>
            <p:sp>
              <p:nvSpPr>
                <p:cNvPr id="125" name="Rectangle: Rounded Corners 124">
                  <a:extLst>
                    <a:ext uri="{FF2B5EF4-FFF2-40B4-BE49-F238E27FC236}">
                      <a16:creationId xmlns:a16="http://schemas.microsoft.com/office/drawing/2014/main" xmlns="" id="{EE49C7BF-32D8-4B2E-B6FA-E33F57145716}"/>
                    </a:ext>
                  </a:extLst>
                </p:cNvPr>
                <p:cNvSpPr/>
                <p:nvPr/>
              </p:nvSpPr>
              <p:spPr>
                <a:xfrm>
                  <a:off x="2218099" y="4381877"/>
                  <a:ext cx="914400" cy="866112"/>
                </a:xfrm>
                <a:prstGeom prst="roundRect">
                  <a:avLst/>
                </a:prstGeom>
                <a:solidFill>
                  <a:srgbClr val="648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xmlns="" id="{7C2D2264-C430-4E43-A4CF-875176E73594}"/>
                    </a:ext>
                  </a:extLst>
                </p:cNvPr>
                <p:cNvCxnSpPr/>
                <p:nvPr/>
              </p:nvCxnSpPr>
              <p:spPr>
                <a:xfrm>
                  <a:off x="2675299" y="4381877"/>
                  <a:ext cx="0" cy="86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4" name="TextBox 123">
                <a:extLst>
                  <a:ext uri="{FF2B5EF4-FFF2-40B4-BE49-F238E27FC236}">
                    <a16:creationId xmlns:a16="http://schemas.microsoft.com/office/drawing/2014/main" xmlns="" id="{B2812CB8-BA2A-4CB2-82D4-D1353AB1D7B3}"/>
                  </a:ext>
                </a:extLst>
              </p:cNvPr>
              <p:cNvSpPr txBox="1"/>
              <p:nvPr/>
            </p:nvSpPr>
            <p:spPr>
              <a:xfrm>
                <a:off x="2208215" y="4422637"/>
                <a:ext cx="543482" cy="307777"/>
              </a:xfrm>
              <a:prstGeom prst="rect">
                <a:avLst/>
              </a:prstGeom>
              <a:noFill/>
            </p:spPr>
            <p:txBody>
              <a:bodyPr wrap="none" rtlCol="0">
                <a:spAutoFit/>
              </a:bodyPr>
              <a:lstStyle/>
              <a:p>
                <a:r>
                  <a:rPr lang="en-US" sz="1400" dirty="0">
                    <a:solidFill>
                      <a:schemeClr val="bg1"/>
                    </a:solidFill>
                  </a:rPr>
                  <a:t>A   0</a:t>
                </a:r>
              </a:p>
            </p:txBody>
          </p:sp>
        </p:grpSp>
        <p:grpSp>
          <p:nvGrpSpPr>
            <p:cNvPr id="116" name="Group 115">
              <a:extLst>
                <a:ext uri="{FF2B5EF4-FFF2-40B4-BE49-F238E27FC236}">
                  <a16:creationId xmlns:a16="http://schemas.microsoft.com/office/drawing/2014/main" xmlns="" id="{8AC553BA-1D7D-48E2-898C-56B7CA4E85BB}"/>
                </a:ext>
              </a:extLst>
            </p:cNvPr>
            <p:cNvGrpSpPr/>
            <p:nvPr/>
          </p:nvGrpSpPr>
          <p:grpSpPr>
            <a:xfrm>
              <a:off x="7164963" y="4450652"/>
              <a:ext cx="1497526" cy="349735"/>
              <a:chOff x="1727363" y="3493008"/>
              <a:chExt cx="1497526" cy="349735"/>
            </a:xfrm>
          </p:grpSpPr>
          <p:cxnSp>
            <p:nvCxnSpPr>
              <p:cNvPr id="121" name="Straight Arrow Connector 120">
                <a:extLst>
                  <a:ext uri="{FF2B5EF4-FFF2-40B4-BE49-F238E27FC236}">
                    <a16:creationId xmlns:a16="http://schemas.microsoft.com/office/drawing/2014/main" xmlns="" id="{1B044A99-F646-46A1-B2CF-C5B034EB7C6D}"/>
                  </a:ext>
                </a:extLst>
              </p:cNvPr>
              <p:cNvCxnSpPr>
                <a:cxnSpLocks/>
              </p:cNvCxnSpPr>
              <p:nvPr/>
            </p:nvCxnSpPr>
            <p:spPr>
              <a:xfrm flipH="1">
                <a:off x="1792587" y="3842743"/>
                <a:ext cx="1348965" cy="0"/>
              </a:xfrm>
              <a:prstGeom prst="straightConnector1">
                <a:avLst/>
              </a:prstGeom>
              <a:ln w="28575">
                <a:solidFill>
                  <a:srgbClr val="648CB7"/>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xmlns="" id="{7E94F1F9-728B-41A9-9F15-B305AF34D464}"/>
                  </a:ext>
                </a:extLst>
              </p:cNvPr>
              <p:cNvSpPr txBox="1"/>
              <p:nvPr/>
            </p:nvSpPr>
            <p:spPr>
              <a:xfrm>
                <a:off x="1727363" y="3493008"/>
                <a:ext cx="1497526" cy="307777"/>
              </a:xfrm>
              <a:prstGeom prst="rect">
                <a:avLst/>
              </a:prstGeom>
              <a:noFill/>
            </p:spPr>
            <p:txBody>
              <a:bodyPr wrap="none" rtlCol="0">
                <a:spAutoFit/>
              </a:bodyPr>
              <a:lstStyle/>
              <a:p>
                <a:pPr algn="ctr"/>
                <a:r>
                  <a:rPr lang="en-US" sz="1400" dirty="0"/>
                  <a:t>Increasing ranks</a:t>
                </a:r>
              </a:p>
            </p:txBody>
          </p:sp>
        </p:grpSp>
        <p:grpSp>
          <p:nvGrpSpPr>
            <p:cNvPr id="117" name="Group 116">
              <a:extLst>
                <a:ext uri="{FF2B5EF4-FFF2-40B4-BE49-F238E27FC236}">
                  <a16:creationId xmlns:a16="http://schemas.microsoft.com/office/drawing/2014/main" xmlns="" id="{35E08E2E-F62B-49CF-B8D6-3BF556FB1DB3}"/>
                </a:ext>
              </a:extLst>
            </p:cNvPr>
            <p:cNvGrpSpPr/>
            <p:nvPr/>
          </p:nvGrpSpPr>
          <p:grpSpPr>
            <a:xfrm>
              <a:off x="9315420" y="4396254"/>
              <a:ext cx="1497526" cy="349735"/>
              <a:chOff x="1727363" y="3493008"/>
              <a:chExt cx="1497526" cy="349735"/>
            </a:xfrm>
          </p:grpSpPr>
          <p:cxnSp>
            <p:nvCxnSpPr>
              <p:cNvPr id="119" name="Straight Arrow Connector 118">
                <a:extLst>
                  <a:ext uri="{FF2B5EF4-FFF2-40B4-BE49-F238E27FC236}">
                    <a16:creationId xmlns:a16="http://schemas.microsoft.com/office/drawing/2014/main" xmlns="" id="{C07188EE-6A6B-4B13-9D0D-1B6B2D93CBE9}"/>
                  </a:ext>
                </a:extLst>
              </p:cNvPr>
              <p:cNvCxnSpPr>
                <a:cxnSpLocks/>
              </p:cNvCxnSpPr>
              <p:nvPr/>
            </p:nvCxnSpPr>
            <p:spPr>
              <a:xfrm flipH="1">
                <a:off x="1792587" y="3842743"/>
                <a:ext cx="1348965" cy="0"/>
              </a:xfrm>
              <a:prstGeom prst="straightConnector1">
                <a:avLst/>
              </a:prstGeom>
              <a:ln w="28575">
                <a:solidFill>
                  <a:srgbClr val="648CB7"/>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xmlns="" id="{AE554D3F-A70E-4B5D-8F30-4BA4FE5262F9}"/>
                  </a:ext>
                </a:extLst>
              </p:cNvPr>
              <p:cNvSpPr txBox="1"/>
              <p:nvPr/>
            </p:nvSpPr>
            <p:spPr>
              <a:xfrm>
                <a:off x="1727363" y="3493008"/>
                <a:ext cx="1497526" cy="307777"/>
              </a:xfrm>
              <a:prstGeom prst="rect">
                <a:avLst/>
              </a:prstGeom>
              <a:noFill/>
            </p:spPr>
            <p:txBody>
              <a:bodyPr wrap="none" rtlCol="0">
                <a:spAutoFit/>
              </a:bodyPr>
              <a:lstStyle/>
              <a:p>
                <a:pPr algn="ctr"/>
                <a:r>
                  <a:rPr lang="en-US" sz="1400" dirty="0"/>
                  <a:t>Increasing ranks</a:t>
                </a:r>
              </a:p>
            </p:txBody>
          </p:sp>
        </p:grpSp>
        <p:sp>
          <p:nvSpPr>
            <p:cNvPr id="144" name="TextBox 143">
              <a:extLst>
                <a:ext uri="{FF2B5EF4-FFF2-40B4-BE49-F238E27FC236}">
                  <a16:creationId xmlns:a16="http://schemas.microsoft.com/office/drawing/2014/main" xmlns="" id="{FC657766-45CE-408E-A247-A963AA132ED7}"/>
                </a:ext>
              </a:extLst>
            </p:cNvPr>
            <p:cNvSpPr txBox="1"/>
            <p:nvPr/>
          </p:nvSpPr>
          <p:spPr>
            <a:xfrm>
              <a:off x="8075151" y="2491291"/>
              <a:ext cx="1866217" cy="307777"/>
            </a:xfrm>
            <a:prstGeom prst="rect">
              <a:avLst/>
            </a:prstGeom>
            <a:noFill/>
          </p:spPr>
          <p:txBody>
            <a:bodyPr wrap="none" rtlCol="0">
              <a:spAutoFit/>
            </a:bodyPr>
            <a:lstStyle/>
            <a:p>
              <a:pPr algn="ctr"/>
              <a:r>
                <a:rPr lang="en-US" sz="1400" b="1" dirty="0"/>
                <a:t>PIFO block diagram</a:t>
              </a:r>
            </a:p>
          </p:txBody>
        </p:sp>
      </p:grpSp>
      <p:sp>
        <p:nvSpPr>
          <p:cNvPr id="145" name="Content Placeholder 2">
            <a:extLst>
              <a:ext uri="{FF2B5EF4-FFF2-40B4-BE49-F238E27FC236}">
                <a16:creationId xmlns:a16="http://schemas.microsoft.com/office/drawing/2014/main" xmlns="" id="{23566414-ED8C-4039-8E2E-B1BAE552B35E}"/>
              </a:ext>
            </a:extLst>
          </p:cNvPr>
          <p:cNvSpPr txBox="1">
            <a:spLocks/>
          </p:cNvSpPr>
          <p:nvPr/>
        </p:nvSpPr>
        <p:spPr>
          <a:xfrm>
            <a:off x="7494451" y="1001432"/>
            <a:ext cx="5511563" cy="54065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200"/>
              </a:spcBef>
              <a:buClr>
                <a:srgbClr val="FF0000"/>
              </a:buClr>
              <a:buFont typeface="Calibri" panose="020F0502020204030204" pitchFamily="34" charset="0"/>
              <a:buChar char="˃"/>
              <a:defRPr sz="20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90000"/>
              </a:lnSpc>
              <a:spcBef>
                <a:spcPts val="500"/>
              </a:spcBef>
              <a:buFontTx/>
              <a:buBlip>
                <a:blip r:embed="rId3"/>
              </a:buBlip>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alibri" panose="020F050202020403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tabLst>
                <a:tab pos="2627313" algn="l"/>
              </a:tabLst>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PIFO paper ASIC design [1]</a:t>
            </a:r>
          </a:p>
          <a:p>
            <a:endParaRPr lang="en-US" dirty="0"/>
          </a:p>
        </p:txBody>
      </p:sp>
      <p:cxnSp>
        <p:nvCxnSpPr>
          <p:cNvPr id="55" name="Straight Connector 54">
            <a:extLst>
              <a:ext uri="{FF2B5EF4-FFF2-40B4-BE49-F238E27FC236}">
                <a16:creationId xmlns:a16="http://schemas.microsoft.com/office/drawing/2014/main" xmlns="" id="{7F3F0613-9193-4223-B73A-B93D1538FC08}"/>
              </a:ext>
            </a:extLst>
          </p:cNvPr>
          <p:cNvCxnSpPr/>
          <p:nvPr/>
        </p:nvCxnSpPr>
        <p:spPr>
          <a:xfrm>
            <a:off x="6607834" y="1084784"/>
            <a:ext cx="0" cy="5569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889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9634A-CC29-4D2D-A209-0751096FDA3A}"/>
              </a:ext>
            </a:extLst>
          </p:cNvPr>
          <p:cNvSpPr>
            <a:spLocks noGrp="1"/>
          </p:cNvSpPr>
          <p:nvPr>
            <p:ph type="title"/>
          </p:nvPr>
        </p:nvSpPr>
        <p:spPr/>
        <p:txBody>
          <a:bodyPr/>
          <a:lstStyle/>
          <a:p>
            <a:r>
              <a:rPr lang="en-US" dirty="0"/>
              <a:t>Challenges with TM Programmability</a:t>
            </a:r>
          </a:p>
        </p:txBody>
      </p:sp>
      <p:sp>
        <p:nvSpPr>
          <p:cNvPr id="3" name="Content Placeholder 2">
            <a:extLst>
              <a:ext uri="{FF2B5EF4-FFF2-40B4-BE49-F238E27FC236}">
                <a16:creationId xmlns:a16="http://schemas.microsoft.com/office/drawing/2014/main" xmlns="" id="{7E0828F1-A0A1-42B0-9C6A-9508200386DA}"/>
              </a:ext>
            </a:extLst>
          </p:cNvPr>
          <p:cNvSpPr>
            <a:spLocks noGrp="1"/>
          </p:cNvSpPr>
          <p:nvPr>
            <p:ph idx="1"/>
          </p:nvPr>
        </p:nvSpPr>
        <p:spPr/>
        <p:txBody>
          <a:bodyPr/>
          <a:lstStyle/>
          <a:p>
            <a:pPr>
              <a:lnSpc>
                <a:spcPct val="150000"/>
              </a:lnSpc>
            </a:pPr>
            <a:r>
              <a:rPr lang="en-US" dirty="0"/>
              <a:t>Scaling programmable designs to high rates and large sizes</a:t>
            </a:r>
          </a:p>
          <a:p>
            <a:pPr lvl="1">
              <a:lnSpc>
                <a:spcPct val="150000"/>
              </a:lnSpc>
            </a:pPr>
            <a:r>
              <a:rPr lang="en-US" dirty="0"/>
              <a:t>Bottleneck #1 – timing closure for scheduling decision logic</a:t>
            </a:r>
          </a:p>
          <a:p>
            <a:pPr lvl="1">
              <a:lnSpc>
                <a:spcPct val="150000"/>
              </a:lnSpc>
            </a:pPr>
            <a:r>
              <a:rPr lang="en-US" dirty="0"/>
              <a:t>Bottleneck #2 – memory bandwidth/interface to large packet buffer</a:t>
            </a:r>
          </a:p>
          <a:p>
            <a:pPr>
              <a:lnSpc>
                <a:spcPct val="150000"/>
              </a:lnSpc>
            </a:pPr>
            <a:r>
              <a:rPr lang="en-US" dirty="0"/>
              <a:t>Abstractions to program the PIFO tree</a:t>
            </a:r>
          </a:p>
          <a:p>
            <a:pPr>
              <a:lnSpc>
                <a:spcPct val="150000"/>
              </a:lnSpc>
            </a:pPr>
            <a:r>
              <a:rPr lang="en-US" dirty="0"/>
              <a:t>Limitations of the proposed model</a:t>
            </a:r>
          </a:p>
        </p:txBody>
      </p:sp>
      <p:sp>
        <p:nvSpPr>
          <p:cNvPr id="4" name="Slide Number Placeholder 3">
            <a:extLst>
              <a:ext uri="{FF2B5EF4-FFF2-40B4-BE49-F238E27FC236}">
                <a16:creationId xmlns:a16="http://schemas.microsoft.com/office/drawing/2014/main" xmlns="" id="{2C3DB338-C71F-4E67-A1D1-C6219A5069CE}"/>
              </a:ext>
            </a:extLst>
          </p:cNvPr>
          <p:cNvSpPr>
            <a:spLocks noGrp="1"/>
          </p:cNvSpPr>
          <p:nvPr>
            <p:ph type="sldNum" sz="quarter" idx="10"/>
          </p:nvPr>
        </p:nvSpPr>
        <p:spPr/>
        <p:txBody>
          <a:bodyPr/>
          <a:lstStyle/>
          <a:p>
            <a:r>
              <a:rPr lang="en-US"/>
              <a:t>&gt;&gt; </a:t>
            </a:r>
            <a:fld id="{626C978B-826E-438C-909A-E9C381D3FF04}" type="slidenum">
              <a:rPr lang="en-US" smtClean="0"/>
              <a:pPr/>
              <a:t>37</a:t>
            </a:fld>
            <a:endParaRPr lang="en-US" dirty="0"/>
          </a:p>
        </p:txBody>
      </p:sp>
    </p:spTree>
    <p:extLst>
      <p:ext uri="{BB962C8B-B14F-4D97-AF65-F5344CB8AC3E}">
        <p14:creationId xmlns:p14="http://schemas.microsoft.com/office/powerpoint/2010/main" val="39019998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70AB76-AE2E-4EDC-857B-E2C104D2D77E}"/>
              </a:ext>
            </a:extLst>
          </p:cNvPr>
          <p:cNvSpPr>
            <a:spLocks noGrp="1"/>
          </p:cNvSpPr>
          <p:nvPr>
            <p:ph type="title"/>
          </p:nvPr>
        </p:nvSpPr>
        <p:spPr/>
        <p:txBody>
          <a:bodyPr/>
          <a:lstStyle/>
          <a:p>
            <a:r>
              <a:rPr lang="en-US" dirty="0"/>
              <a:t>Moving Forward</a:t>
            </a:r>
          </a:p>
        </p:txBody>
      </p:sp>
      <p:sp>
        <p:nvSpPr>
          <p:cNvPr id="3" name="Content Placeholder 2">
            <a:extLst>
              <a:ext uri="{FF2B5EF4-FFF2-40B4-BE49-F238E27FC236}">
                <a16:creationId xmlns:a16="http://schemas.microsoft.com/office/drawing/2014/main" xmlns="" id="{88BA7690-1624-4AA4-9E2B-5D3F62A8F7E0}"/>
              </a:ext>
            </a:extLst>
          </p:cNvPr>
          <p:cNvSpPr>
            <a:spLocks noGrp="1"/>
          </p:cNvSpPr>
          <p:nvPr>
            <p:ph idx="1"/>
          </p:nvPr>
        </p:nvSpPr>
        <p:spPr/>
        <p:txBody>
          <a:bodyPr/>
          <a:lstStyle/>
          <a:p>
            <a:r>
              <a:rPr lang="en-US" dirty="0"/>
              <a:t>Motivation from the community?</a:t>
            </a:r>
          </a:p>
          <a:p>
            <a:r>
              <a:rPr lang="en-US" dirty="0"/>
              <a:t>Settle on architecture model</a:t>
            </a:r>
          </a:p>
          <a:p>
            <a:r>
              <a:rPr lang="en-US" dirty="0"/>
              <a:t>Define language semantics</a:t>
            </a:r>
          </a:p>
          <a:p>
            <a:pPr lvl="1"/>
            <a:r>
              <a:rPr lang="en-US" dirty="0"/>
              <a:t>Is a tree too low-level?</a:t>
            </a:r>
          </a:p>
          <a:p>
            <a:pPr lvl="1"/>
            <a:r>
              <a:rPr lang="en-US" dirty="0"/>
              <a:t>Are there better abstractions?</a:t>
            </a:r>
          </a:p>
          <a:p>
            <a:r>
              <a:rPr lang="en-US" dirty="0"/>
              <a:t>Improve open source HW implementations</a:t>
            </a:r>
          </a:p>
          <a:p>
            <a:r>
              <a:rPr lang="en-US" dirty="0"/>
              <a:t>Open source simulation/emulation environment</a:t>
            </a:r>
          </a:p>
          <a:p>
            <a:pPr lvl="1"/>
            <a:r>
              <a:rPr lang="en-US" dirty="0"/>
              <a:t>Bmv2? NS3? Other?</a:t>
            </a:r>
          </a:p>
          <a:p>
            <a:r>
              <a:rPr lang="en-US" dirty="0"/>
              <a:t>Small P4 TM Working Group</a:t>
            </a:r>
          </a:p>
        </p:txBody>
      </p:sp>
      <p:sp>
        <p:nvSpPr>
          <p:cNvPr id="4" name="Slide Number Placeholder 3">
            <a:extLst>
              <a:ext uri="{FF2B5EF4-FFF2-40B4-BE49-F238E27FC236}">
                <a16:creationId xmlns:a16="http://schemas.microsoft.com/office/drawing/2014/main" xmlns="" id="{952A62FB-2BFB-4EB6-A64A-5B273993DF8E}"/>
              </a:ext>
            </a:extLst>
          </p:cNvPr>
          <p:cNvSpPr>
            <a:spLocks noGrp="1"/>
          </p:cNvSpPr>
          <p:nvPr>
            <p:ph type="sldNum" sz="quarter" idx="10"/>
          </p:nvPr>
        </p:nvSpPr>
        <p:spPr/>
        <p:txBody>
          <a:bodyPr/>
          <a:lstStyle/>
          <a:p>
            <a:r>
              <a:rPr lang="en-US"/>
              <a:t>&gt;&gt; </a:t>
            </a:r>
            <a:fld id="{626C978B-826E-438C-909A-E9C381D3FF04}" type="slidenum">
              <a:rPr lang="en-US" smtClean="0"/>
              <a:pPr/>
              <a:t>38</a:t>
            </a:fld>
            <a:endParaRPr lang="en-US" dirty="0"/>
          </a:p>
        </p:txBody>
      </p:sp>
    </p:spTree>
    <p:extLst>
      <p:ext uri="{BB962C8B-B14F-4D97-AF65-F5344CB8AC3E}">
        <p14:creationId xmlns:p14="http://schemas.microsoft.com/office/powerpoint/2010/main" val="17880655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ADEEC-7023-4877-901B-F21EBA062F9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04D893D4-C4C0-46E5-B06F-7B0797AEC214}"/>
              </a:ext>
            </a:extLst>
          </p:cNvPr>
          <p:cNvSpPr>
            <a:spLocks noGrp="1"/>
          </p:cNvSpPr>
          <p:nvPr>
            <p:ph idx="1"/>
          </p:nvPr>
        </p:nvSpPr>
        <p:spPr/>
        <p:txBody>
          <a:bodyPr/>
          <a:lstStyle/>
          <a:p>
            <a:pPr marL="0" indent="0">
              <a:buNone/>
            </a:pPr>
            <a:r>
              <a:rPr lang="en-US" b="0" dirty="0"/>
              <a:t>[1] Anirudh </a:t>
            </a:r>
            <a:r>
              <a:rPr lang="en-US" b="0" dirty="0" err="1"/>
              <a:t>Sivaraman</a:t>
            </a:r>
            <a:r>
              <a:rPr lang="en-US" b="0" dirty="0"/>
              <a:t>, </a:t>
            </a:r>
            <a:r>
              <a:rPr lang="en-US" b="0" dirty="0" err="1"/>
              <a:t>Suvinay</a:t>
            </a:r>
            <a:r>
              <a:rPr lang="en-US" b="0" dirty="0"/>
              <a:t> Subramanian, Mohammad Alizadeh, Sharad Chole, Shang-</a:t>
            </a:r>
            <a:r>
              <a:rPr lang="en-US" b="0" dirty="0" err="1"/>
              <a:t>Tse</a:t>
            </a:r>
            <a:r>
              <a:rPr lang="en-US" b="0" dirty="0"/>
              <a:t> Chuang, Anurag Agrawal, Hari Balakrishnan, Tom Edsall, </a:t>
            </a:r>
            <a:r>
              <a:rPr lang="en-US" b="0" dirty="0" err="1"/>
              <a:t>Sachin</a:t>
            </a:r>
            <a:r>
              <a:rPr lang="en-US" b="0" dirty="0"/>
              <a:t> </a:t>
            </a:r>
            <a:r>
              <a:rPr lang="en-US" b="0" dirty="0" err="1"/>
              <a:t>Katti</a:t>
            </a:r>
            <a:r>
              <a:rPr lang="en-US" b="0" dirty="0"/>
              <a:t>, Nick McKeown. "Programmable packet scheduling at line rate." Proceedings of the 2016 ACM SIGCOMM Conference  </a:t>
            </a:r>
            <a:r>
              <a:rPr lang="en-US" b="0" dirty="0">
                <a:hlinkClick r:id="rId2"/>
              </a:rPr>
              <a:t>https://cs.nyu.edu/~anirudh/pifo-sigcomm.pdf</a:t>
            </a:r>
            <a:endParaRPr lang="en-US" b="0" dirty="0"/>
          </a:p>
          <a:p>
            <a:pPr marL="0" indent="0">
              <a:buNone/>
            </a:pPr>
            <a:endParaRPr lang="en-US" b="0" dirty="0"/>
          </a:p>
        </p:txBody>
      </p:sp>
      <p:sp>
        <p:nvSpPr>
          <p:cNvPr id="4" name="Slide Number Placeholder 3">
            <a:extLst>
              <a:ext uri="{FF2B5EF4-FFF2-40B4-BE49-F238E27FC236}">
                <a16:creationId xmlns:a16="http://schemas.microsoft.com/office/drawing/2014/main" xmlns="" id="{2025D597-5EB2-4690-B938-79F708CC2ABF}"/>
              </a:ext>
            </a:extLst>
          </p:cNvPr>
          <p:cNvSpPr>
            <a:spLocks noGrp="1"/>
          </p:cNvSpPr>
          <p:nvPr>
            <p:ph type="sldNum" sz="quarter" idx="10"/>
          </p:nvPr>
        </p:nvSpPr>
        <p:spPr/>
        <p:txBody>
          <a:bodyPr/>
          <a:lstStyle/>
          <a:p>
            <a:r>
              <a:rPr lang="en-US"/>
              <a:t>&gt;&gt; </a:t>
            </a:r>
            <a:fld id="{626C978B-826E-438C-909A-E9C381D3FF04}" type="slidenum">
              <a:rPr lang="en-US" smtClean="0"/>
              <a:pPr/>
              <a:t>39</a:t>
            </a:fld>
            <a:endParaRPr lang="en-US" dirty="0"/>
          </a:p>
        </p:txBody>
      </p:sp>
    </p:spTree>
    <p:extLst>
      <p:ext uri="{BB962C8B-B14F-4D97-AF65-F5344CB8AC3E}">
        <p14:creationId xmlns:p14="http://schemas.microsoft.com/office/powerpoint/2010/main" val="1153125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FA9D2-FC92-414C-89D8-4998D5782A5D}"/>
              </a:ext>
            </a:extLst>
          </p:cNvPr>
          <p:cNvSpPr>
            <a:spLocks noGrp="1"/>
          </p:cNvSpPr>
          <p:nvPr>
            <p:ph type="title"/>
          </p:nvPr>
        </p:nvSpPr>
        <p:spPr/>
        <p:txBody>
          <a:bodyPr/>
          <a:lstStyle/>
          <a:p>
            <a:r>
              <a:rPr lang="en-US" dirty="0"/>
              <a:t>Where are traffic managers used?</a:t>
            </a:r>
          </a:p>
        </p:txBody>
      </p:sp>
      <p:sp>
        <p:nvSpPr>
          <p:cNvPr id="3" name="Content Placeholder 2">
            <a:extLst>
              <a:ext uri="{FF2B5EF4-FFF2-40B4-BE49-F238E27FC236}">
                <a16:creationId xmlns:a16="http://schemas.microsoft.com/office/drawing/2014/main" xmlns="" id="{1DCAFF81-BE98-4205-BBDB-A9CAF179FA2F}"/>
              </a:ext>
            </a:extLst>
          </p:cNvPr>
          <p:cNvSpPr>
            <a:spLocks noGrp="1"/>
          </p:cNvSpPr>
          <p:nvPr>
            <p:ph idx="1"/>
          </p:nvPr>
        </p:nvSpPr>
        <p:spPr>
          <a:xfrm>
            <a:off x="647700" y="1463040"/>
            <a:ext cx="3607429" cy="4759404"/>
          </a:xfrm>
        </p:spPr>
        <p:txBody>
          <a:bodyPr/>
          <a:lstStyle/>
          <a:p>
            <a:r>
              <a:rPr lang="en-US" dirty="0"/>
              <a:t>Integrated Switch (PISA)</a:t>
            </a:r>
          </a:p>
          <a:p>
            <a:endParaRPr lang="en-US" dirty="0"/>
          </a:p>
          <a:p>
            <a:endParaRPr lang="en-US" dirty="0"/>
          </a:p>
          <a:p>
            <a:pPr marL="0" indent="0">
              <a:buNone/>
            </a:pPr>
            <a:endParaRPr lang="en-US" dirty="0"/>
          </a:p>
          <a:p>
            <a:r>
              <a:rPr lang="en-US" dirty="0"/>
              <a:t>NIC or Line Card</a:t>
            </a:r>
          </a:p>
        </p:txBody>
      </p:sp>
      <p:sp>
        <p:nvSpPr>
          <p:cNvPr id="4" name="Slide Number Placeholder 3">
            <a:extLst>
              <a:ext uri="{FF2B5EF4-FFF2-40B4-BE49-F238E27FC236}">
                <a16:creationId xmlns:a16="http://schemas.microsoft.com/office/drawing/2014/main" xmlns="" id="{411B50A9-6B7B-4AE0-8B5F-9B71CF1F9134}"/>
              </a:ext>
            </a:extLst>
          </p:cNvPr>
          <p:cNvSpPr>
            <a:spLocks noGrp="1"/>
          </p:cNvSpPr>
          <p:nvPr>
            <p:ph type="sldNum" sz="quarter" idx="10"/>
          </p:nvPr>
        </p:nvSpPr>
        <p:spPr/>
        <p:txBody>
          <a:bodyPr/>
          <a:lstStyle/>
          <a:p>
            <a:r>
              <a:rPr lang="en-US"/>
              <a:t>&gt;&gt; </a:t>
            </a:r>
            <a:fld id="{626C978B-826E-438C-909A-E9C381D3FF04}" type="slidenum">
              <a:rPr lang="en-US" smtClean="0"/>
              <a:pPr/>
              <a:t>4</a:t>
            </a:fld>
            <a:endParaRPr lang="en-US" dirty="0"/>
          </a:p>
        </p:txBody>
      </p:sp>
      <p:grpSp>
        <p:nvGrpSpPr>
          <p:cNvPr id="9" name="Group 8"/>
          <p:cNvGrpSpPr/>
          <p:nvPr/>
        </p:nvGrpSpPr>
        <p:grpSpPr>
          <a:xfrm>
            <a:off x="1170549" y="2317158"/>
            <a:ext cx="9868908" cy="755056"/>
            <a:chOff x="1170549" y="2317158"/>
            <a:chExt cx="9868908" cy="755056"/>
          </a:xfrm>
        </p:grpSpPr>
        <p:sp>
          <p:nvSpPr>
            <p:cNvPr id="5" name="Rectangle 4">
              <a:extLst>
                <a:ext uri="{FF2B5EF4-FFF2-40B4-BE49-F238E27FC236}">
                  <a16:creationId xmlns:a16="http://schemas.microsoft.com/office/drawing/2014/main" xmlns="" id="{16ADB5AB-F6C2-40F6-84E5-6B92AA46575E}"/>
                </a:ext>
              </a:extLst>
            </p:cNvPr>
            <p:cNvSpPr/>
            <p:nvPr/>
          </p:nvSpPr>
          <p:spPr>
            <a:xfrm>
              <a:off x="2850115" y="2317160"/>
              <a:ext cx="1051398" cy="735291"/>
            </a:xfrm>
            <a:prstGeom prst="rect">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Ingress M/A</a:t>
              </a:r>
            </a:p>
          </p:txBody>
        </p:sp>
        <p:sp>
          <p:nvSpPr>
            <p:cNvPr id="6" name="Rectangle 5">
              <a:extLst>
                <a:ext uri="{FF2B5EF4-FFF2-40B4-BE49-F238E27FC236}">
                  <a16:creationId xmlns:a16="http://schemas.microsoft.com/office/drawing/2014/main" xmlns="" id="{98B1AC30-9CEB-4AFA-92A0-4BF4689FACD6}"/>
                </a:ext>
              </a:extLst>
            </p:cNvPr>
            <p:cNvSpPr/>
            <p:nvPr/>
          </p:nvSpPr>
          <p:spPr>
            <a:xfrm>
              <a:off x="1486529" y="2317158"/>
              <a:ext cx="1051398" cy="735291"/>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Ingress Parser</a:t>
              </a:r>
            </a:p>
          </p:txBody>
        </p:sp>
        <p:sp>
          <p:nvSpPr>
            <p:cNvPr id="7" name="Rectangle 6">
              <a:extLst>
                <a:ext uri="{FF2B5EF4-FFF2-40B4-BE49-F238E27FC236}">
                  <a16:creationId xmlns:a16="http://schemas.microsoft.com/office/drawing/2014/main" xmlns="" id="{264EA40E-4252-41C6-A3CC-76CC9C9C8A32}"/>
                </a:ext>
              </a:extLst>
            </p:cNvPr>
            <p:cNvSpPr/>
            <p:nvPr/>
          </p:nvSpPr>
          <p:spPr>
            <a:xfrm>
              <a:off x="9672079" y="2336923"/>
              <a:ext cx="1051398" cy="735291"/>
            </a:xfrm>
            <a:prstGeom prst="rect">
              <a:avLst/>
            </a:prstGeom>
            <a:solidFill>
              <a:srgbClr val="E98F44"/>
            </a:solidFill>
            <a:ln w="28575">
              <a:solidFill>
                <a:srgbClr val="E98F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Egress </a:t>
              </a:r>
              <a:r>
                <a:rPr lang="en-US" sz="1200" dirty="0" err="1"/>
                <a:t>Deparser</a:t>
              </a:r>
              <a:endParaRPr lang="en-US" sz="1200" dirty="0"/>
            </a:p>
          </p:txBody>
        </p:sp>
        <p:sp>
          <p:nvSpPr>
            <p:cNvPr id="8" name="Rectangle 7">
              <a:extLst>
                <a:ext uri="{FF2B5EF4-FFF2-40B4-BE49-F238E27FC236}">
                  <a16:creationId xmlns:a16="http://schemas.microsoft.com/office/drawing/2014/main" xmlns="" id="{0DEED632-0E52-4E7E-8279-42C2686A2550}"/>
                </a:ext>
              </a:extLst>
            </p:cNvPr>
            <p:cNvSpPr/>
            <p:nvPr/>
          </p:nvSpPr>
          <p:spPr>
            <a:xfrm>
              <a:off x="8304701" y="2329348"/>
              <a:ext cx="1051398" cy="735291"/>
            </a:xfrm>
            <a:prstGeom prst="rect">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Egress M/A</a:t>
              </a:r>
            </a:p>
          </p:txBody>
        </p:sp>
        <p:cxnSp>
          <p:nvCxnSpPr>
            <p:cNvPr id="10" name="Straight Connector 9">
              <a:extLst>
                <a:ext uri="{FF2B5EF4-FFF2-40B4-BE49-F238E27FC236}">
                  <a16:creationId xmlns:a16="http://schemas.microsoft.com/office/drawing/2014/main" xmlns="" id="{2BDA23A1-C090-407A-8471-7BEDC42E1B78}"/>
                </a:ext>
              </a:extLst>
            </p:cNvPr>
            <p:cNvCxnSpPr/>
            <p:nvPr/>
          </p:nvCxnSpPr>
          <p:spPr>
            <a:xfrm>
              <a:off x="2537926" y="2684804"/>
              <a:ext cx="312189" cy="2"/>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19E7E011-FA61-46DA-B4FA-F65BE943AF30}"/>
                </a:ext>
              </a:extLst>
            </p:cNvPr>
            <p:cNvCxnSpPr/>
            <p:nvPr/>
          </p:nvCxnSpPr>
          <p:spPr>
            <a:xfrm>
              <a:off x="3901513" y="2684806"/>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C0378477-FE92-4E17-A021-CCE1D4EC9900}"/>
                </a:ext>
              </a:extLst>
            </p:cNvPr>
            <p:cNvCxnSpPr/>
            <p:nvPr/>
          </p:nvCxnSpPr>
          <p:spPr>
            <a:xfrm>
              <a:off x="6621343" y="2679787"/>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xmlns="" id="{C95D3D7B-F0AD-4692-A464-EB7B1A1B9680}"/>
                </a:ext>
              </a:extLst>
            </p:cNvPr>
            <p:cNvSpPr/>
            <p:nvPr/>
          </p:nvSpPr>
          <p:spPr>
            <a:xfrm>
              <a:off x="4213701" y="2329348"/>
              <a:ext cx="1051398" cy="735291"/>
            </a:xfrm>
            <a:prstGeom prst="rect">
              <a:avLst/>
            </a:prstGeom>
            <a:solidFill>
              <a:srgbClr val="E98F44"/>
            </a:solidFill>
            <a:ln w="28575">
              <a:solidFill>
                <a:srgbClr val="E98F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Ingress </a:t>
              </a:r>
              <a:r>
                <a:rPr lang="en-US" sz="1200" dirty="0" err="1"/>
                <a:t>Deparser</a:t>
              </a:r>
              <a:endParaRPr lang="en-US" sz="1200" dirty="0"/>
            </a:p>
          </p:txBody>
        </p:sp>
        <p:cxnSp>
          <p:nvCxnSpPr>
            <p:cNvPr id="15" name="Straight Connector 14">
              <a:extLst>
                <a:ext uri="{FF2B5EF4-FFF2-40B4-BE49-F238E27FC236}">
                  <a16:creationId xmlns:a16="http://schemas.microsoft.com/office/drawing/2014/main" xmlns="" id="{32148342-014A-420B-B5FD-8D417299E191}"/>
                </a:ext>
              </a:extLst>
            </p:cNvPr>
            <p:cNvCxnSpPr/>
            <p:nvPr/>
          </p:nvCxnSpPr>
          <p:spPr>
            <a:xfrm>
              <a:off x="5265099" y="2691159"/>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xmlns="" id="{E743BDF4-0564-4583-BABE-1F7F477FEA4A}"/>
                </a:ext>
              </a:extLst>
            </p:cNvPr>
            <p:cNvSpPr/>
            <p:nvPr/>
          </p:nvSpPr>
          <p:spPr>
            <a:xfrm>
              <a:off x="5570301" y="2317158"/>
              <a:ext cx="1051398" cy="735291"/>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Traffic Manager</a:t>
              </a:r>
            </a:p>
          </p:txBody>
        </p:sp>
        <p:sp>
          <p:nvSpPr>
            <p:cNvPr id="18" name="Rectangle 17">
              <a:extLst>
                <a:ext uri="{FF2B5EF4-FFF2-40B4-BE49-F238E27FC236}">
                  <a16:creationId xmlns:a16="http://schemas.microsoft.com/office/drawing/2014/main" xmlns="" id="{43F29CE4-9B13-4C37-9EF4-BAEE07F740D8}"/>
                </a:ext>
              </a:extLst>
            </p:cNvPr>
            <p:cNvSpPr/>
            <p:nvPr/>
          </p:nvSpPr>
          <p:spPr>
            <a:xfrm>
              <a:off x="6937323" y="2329348"/>
              <a:ext cx="1051398" cy="735291"/>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Egress Parser</a:t>
              </a:r>
            </a:p>
          </p:txBody>
        </p:sp>
        <p:cxnSp>
          <p:nvCxnSpPr>
            <p:cNvPr id="19" name="Straight Connector 18">
              <a:extLst>
                <a:ext uri="{FF2B5EF4-FFF2-40B4-BE49-F238E27FC236}">
                  <a16:creationId xmlns:a16="http://schemas.microsoft.com/office/drawing/2014/main" xmlns="" id="{CE3A3186-5C0F-4816-9B35-2EE3792238EF}"/>
                </a:ext>
              </a:extLst>
            </p:cNvPr>
            <p:cNvCxnSpPr/>
            <p:nvPr/>
          </p:nvCxnSpPr>
          <p:spPr>
            <a:xfrm>
              <a:off x="7988721" y="2696993"/>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xmlns="" id="{0200008F-6585-4469-911A-ADD8639F69BA}"/>
                </a:ext>
              </a:extLst>
            </p:cNvPr>
            <p:cNvCxnSpPr/>
            <p:nvPr/>
          </p:nvCxnSpPr>
          <p:spPr>
            <a:xfrm>
              <a:off x="10723477" y="2710922"/>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xmlns="" id="{0F566AC3-176B-4146-8A4E-1DED43DEE5C9}"/>
                </a:ext>
              </a:extLst>
            </p:cNvPr>
            <p:cNvCxnSpPr/>
            <p:nvPr/>
          </p:nvCxnSpPr>
          <p:spPr>
            <a:xfrm>
              <a:off x="9356099" y="2696993"/>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xmlns="" id="{C262382E-4DBC-44CC-BF56-330A0D6A2F28}"/>
                </a:ext>
              </a:extLst>
            </p:cNvPr>
            <p:cNvCxnSpPr/>
            <p:nvPr/>
          </p:nvCxnSpPr>
          <p:spPr>
            <a:xfrm>
              <a:off x="1170549" y="2691884"/>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823866" y="3938160"/>
            <a:ext cx="9489043" cy="2180328"/>
            <a:chOff x="823866" y="3938160"/>
            <a:chExt cx="9489043" cy="2180328"/>
          </a:xfrm>
        </p:grpSpPr>
        <p:sp>
          <p:nvSpPr>
            <p:cNvPr id="26" name="Rectangle 25">
              <a:extLst>
                <a:ext uri="{FF2B5EF4-FFF2-40B4-BE49-F238E27FC236}">
                  <a16:creationId xmlns:a16="http://schemas.microsoft.com/office/drawing/2014/main" xmlns="" id="{5C4249C0-C198-4F7C-BB23-8FBA22CB1E85}"/>
                </a:ext>
              </a:extLst>
            </p:cNvPr>
            <p:cNvSpPr/>
            <p:nvPr/>
          </p:nvSpPr>
          <p:spPr>
            <a:xfrm>
              <a:off x="6307472" y="3938165"/>
              <a:ext cx="1051398" cy="735291"/>
            </a:xfrm>
            <a:prstGeom prst="rect">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Ingress M/A</a:t>
              </a:r>
            </a:p>
          </p:txBody>
        </p:sp>
        <p:sp>
          <p:nvSpPr>
            <p:cNvPr id="27" name="Rectangle 26">
              <a:extLst>
                <a:ext uri="{FF2B5EF4-FFF2-40B4-BE49-F238E27FC236}">
                  <a16:creationId xmlns:a16="http://schemas.microsoft.com/office/drawing/2014/main" xmlns="" id="{27D205CD-9BFE-4542-BF7D-38B20E38A4D0}"/>
                </a:ext>
              </a:extLst>
            </p:cNvPr>
            <p:cNvSpPr/>
            <p:nvPr/>
          </p:nvSpPr>
          <p:spPr>
            <a:xfrm>
              <a:off x="7667249" y="3962546"/>
              <a:ext cx="1051398" cy="735291"/>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Ingress Parser</a:t>
              </a:r>
            </a:p>
          </p:txBody>
        </p:sp>
        <p:sp>
          <p:nvSpPr>
            <p:cNvPr id="28" name="Rectangle 27">
              <a:extLst>
                <a:ext uri="{FF2B5EF4-FFF2-40B4-BE49-F238E27FC236}">
                  <a16:creationId xmlns:a16="http://schemas.microsoft.com/office/drawing/2014/main" xmlns="" id="{C9AD6C1A-91DC-4222-8238-E795D5265D3E}"/>
                </a:ext>
              </a:extLst>
            </p:cNvPr>
            <p:cNvSpPr/>
            <p:nvPr/>
          </p:nvSpPr>
          <p:spPr>
            <a:xfrm>
              <a:off x="6318715" y="5383197"/>
              <a:ext cx="1051398" cy="735291"/>
            </a:xfrm>
            <a:prstGeom prst="rect">
              <a:avLst/>
            </a:prstGeom>
            <a:solidFill>
              <a:srgbClr val="E98F44"/>
            </a:solidFill>
            <a:ln w="28575">
              <a:solidFill>
                <a:srgbClr val="E98F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Egress </a:t>
              </a:r>
              <a:r>
                <a:rPr lang="en-US" sz="1200" dirty="0" err="1"/>
                <a:t>Deparser</a:t>
              </a:r>
              <a:endParaRPr lang="en-US" sz="1200" dirty="0"/>
            </a:p>
          </p:txBody>
        </p:sp>
        <p:sp>
          <p:nvSpPr>
            <p:cNvPr id="29" name="Rectangle 28">
              <a:extLst>
                <a:ext uri="{FF2B5EF4-FFF2-40B4-BE49-F238E27FC236}">
                  <a16:creationId xmlns:a16="http://schemas.microsoft.com/office/drawing/2014/main" xmlns="" id="{B6A9CBF9-D614-409A-A8D8-21CB89069F67}"/>
                </a:ext>
              </a:extLst>
            </p:cNvPr>
            <p:cNvSpPr/>
            <p:nvPr/>
          </p:nvSpPr>
          <p:spPr>
            <a:xfrm>
              <a:off x="4951337" y="5376845"/>
              <a:ext cx="1051398" cy="735291"/>
            </a:xfrm>
            <a:prstGeom prst="rect">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Egress M/A</a:t>
              </a:r>
            </a:p>
          </p:txBody>
        </p:sp>
        <p:cxnSp>
          <p:nvCxnSpPr>
            <p:cNvPr id="32" name="Straight Connector 31">
              <a:extLst>
                <a:ext uri="{FF2B5EF4-FFF2-40B4-BE49-F238E27FC236}">
                  <a16:creationId xmlns:a16="http://schemas.microsoft.com/office/drawing/2014/main" xmlns="" id="{40AEDD85-5E66-4E70-AD5B-A700A6E37CD4}"/>
                </a:ext>
              </a:extLst>
            </p:cNvPr>
            <p:cNvCxnSpPr/>
            <p:nvPr/>
          </p:nvCxnSpPr>
          <p:spPr>
            <a:xfrm>
              <a:off x="7358870" y="4305811"/>
              <a:ext cx="315980" cy="0"/>
            </a:xfrm>
            <a:prstGeom prst="line">
              <a:avLst/>
            </a:prstGeom>
            <a:ln w="28575">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xmlns="" id="{567F737C-0F60-4F67-A016-7681A3F5E2C6}"/>
                </a:ext>
              </a:extLst>
            </p:cNvPr>
            <p:cNvSpPr/>
            <p:nvPr/>
          </p:nvSpPr>
          <p:spPr>
            <a:xfrm>
              <a:off x="4964393" y="3938160"/>
              <a:ext cx="1051398" cy="735291"/>
            </a:xfrm>
            <a:prstGeom prst="rect">
              <a:avLst/>
            </a:prstGeom>
            <a:solidFill>
              <a:srgbClr val="E98F44"/>
            </a:solidFill>
            <a:ln w="28575">
              <a:solidFill>
                <a:srgbClr val="E98F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Ingress </a:t>
              </a:r>
              <a:r>
                <a:rPr lang="en-US" sz="1200" dirty="0" err="1"/>
                <a:t>Deparser</a:t>
              </a:r>
              <a:endParaRPr lang="en-US" sz="1200" dirty="0"/>
            </a:p>
          </p:txBody>
        </p:sp>
        <p:sp>
          <p:nvSpPr>
            <p:cNvPr id="35" name="Rectangle 34">
              <a:extLst>
                <a:ext uri="{FF2B5EF4-FFF2-40B4-BE49-F238E27FC236}">
                  <a16:creationId xmlns:a16="http://schemas.microsoft.com/office/drawing/2014/main" xmlns="" id="{8DAFCB8C-5650-4575-AF00-111BAF401CE2}"/>
                </a:ext>
              </a:extLst>
            </p:cNvPr>
            <p:cNvSpPr/>
            <p:nvPr/>
          </p:nvSpPr>
          <p:spPr>
            <a:xfrm>
              <a:off x="3583959" y="5376845"/>
              <a:ext cx="1051398" cy="735291"/>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Egress Parser</a:t>
              </a:r>
            </a:p>
          </p:txBody>
        </p:sp>
        <p:cxnSp>
          <p:nvCxnSpPr>
            <p:cNvPr id="36" name="Straight Connector 35">
              <a:extLst>
                <a:ext uri="{FF2B5EF4-FFF2-40B4-BE49-F238E27FC236}">
                  <a16:creationId xmlns:a16="http://schemas.microsoft.com/office/drawing/2014/main" xmlns="" id="{77C9465F-D43B-4348-A0EB-AB8D36BC4CDC}"/>
                </a:ext>
              </a:extLst>
            </p:cNvPr>
            <p:cNvCxnSpPr/>
            <p:nvPr/>
          </p:nvCxnSpPr>
          <p:spPr>
            <a:xfrm>
              <a:off x="4635357" y="5744490"/>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xmlns="" id="{A6C0E595-A563-4AA2-8F78-E6D4D264A0AE}"/>
                </a:ext>
              </a:extLst>
            </p:cNvPr>
            <p:cNvCxnSpPr/>
            <p:nvPr/>
          </p:nvCxnSpPr>
          <p:spPr>
            <a:xfrm>
              <a:off x="4641496" y="4305805"/>
              <a:ext cx="312189" cy="2"/>
            </a:xfrm>
            <a:prstGeom prst="line">
              <a:avLst/>
            </a:prstGeom>
            <a:ln w="28575">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xmlns="" id="{6CD1DF15-A24D-4B43-8B47-5829C88BA525}"/>
                </a:ext>
              </a:extLst>
            </p:cNvPr>
            <p:cNvCxnSpPr/>
            <p:nvPr/>
          </p:nvCxnSpPr>
          <p:spPr>
            <a:xfrm>
              <a:off x="6002735" y="5750843"/>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xmlns="" id="{91AC0F5B-8F03-44A8-8070-0B8290E180C9}"/>
                </a:ext>
              </a:extLst>
            </p:cNvPr>
            <p:cNvCxnSpPr/>
            <p:nvPr/>
          </p:nvCxnSpPr>
          <p:spPr>
            <a:xfrm>
              <a:off x="7370113" y="5755381"/>
              <a:ext cx="315980" cy="0"/>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xmlns="" id="{FEB1E0C3-5F16-4FC9-9D23-4A136DE06C2A}"/>
                </a:ext>
              </a:extLst>
            </p:cNvPr>
            <p:cNvSpPr/>
            <p:nvPr/>
          </p:nvSpPr>
          <p:spPr>
            <a:xfrm>
              <a:off x="823866" y="4582424"/>
              <a:ext cx="2233062" cy="873160"/>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Host PCI Express (NIC) /</a:t>
              </a:r>
            </a:p>
            <a:p>
              <a:pPr algn="ctr"/>
              <a:r>
                <a:rPr lang="en-US" sz="1200" dirty="0">
                  <a:solidFill>
                    <a:schemeClr val="tx1"/>
                  </a:solidFill>
                </a:rPr>
                <a:t>Switch Fabric (Line Card)</a:t>
              </a:r>
            </a:p>
          </p:txBody>
        </p:sp>
        <p:sp>
          <p:nvSpPr>
            <p:cNvPr id="45" name="Rectangle 44">
              <a:extLst>
                <a:ext uri="{FF2B5EF4-FFF2-40B4-BE49-F238E27FC236}">
                  <a16:creationId xmlns:a16="http://schemas.microsoft.com/office/drawing/2014/main" xmlns="" id="{76C220B6-1A47-474B-AA1F-DB44D3EC39DF}"/>
                </a:ext>
              </a:extLst>
            </p:cNvPr>
            <p:cNvSpPr/>
            <p:nvPr/>
          </p:nvSpPr>
          <p:spPr>
            <a:xfrm>
              <a:off x="9245679" y="4563798"/>
              <a:ext cx="1067230" cy="873160"/>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Ethernet Ports</a:t>
              </a:r>
            </a:p>
          </p:txBody>
        </p:sp>
        <p:cxnSp>
          <p:nvCxnSpPr>
            <p:cNvPr id="46" name="Straight Connector 45">
              <a:extLst>
                <a:ext uri="{FF2B5EF4-FFF2-40B4-BE49-F238E27FC236}">
                  <a16:creationId xmlns:a16="http://schemas.microsoft.com/office/drawing/2014/main" xmlns="" id="{926FD806-AEB8-47FC-BD86-BC1637E45D93}"/>
                </a:ext>
              </a:extLst>
            </p:cNvPr>
            <p:cNvCxnSpPr>
              <a:stCxn id="27" idx="3"/>
            </p:cNvCxnSpPr>
            <p:nvPr/>
          </p:nvCxnSpPr>
          <p:spPr>
            <a:xfrm>
              <a:off x="8718647" y="4330192"/>
              <a:ext cx="527032" cy="678221"/>
            </a:xfrm>
            <a:prstGeom prst="line">
              <a:avLst/>
            </a:prstGeom>
            <a:ln w="28575">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xmlns="" id="{40B09298-76C7-4AEE-B89E-3CA0AA1A9CF9}"/>
                </a:ext>
              </a:extLst>
            </p:cNvPr>
            <p:cNvCxnSpPr>
              <a:cxnSpLocks/>
              <a:stCxn id="44" idx="3"/>
              <a:endCxn id="54" idx="1"/>
            </p:cNvCxnSpPr>
            <p:nvPr/>
          </p:nvCxnSpPr>
          <p:spPr>
            <a:xfrm flipV="1">
              <a:off x="3056928" y="4330191"/>
              <a:ext cx="543928" cy="688813"/>
            </a:xfrm>
            <a:prstGeom prst="line">
              <a:avLst/>
            </a:prstGeom>
            <a:ln w="28575">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xmlns="" id="{11ED8CE2-271D-4EC2-90E8-A91E50593F0E}"/>
                </a:ext>
              </a:extLst>
            </p:cNvPr>
            <p:cNvCxnSpPr>
              <a:cxnSpLocks/>
              <a:stCxn id="35" idx="1"/>
              <a:endCxn id="44" idx="3"/>
            </p:cNvCxnSpPr>
            <p:nvPr/>
          </p:nvCxnSpPr>
          <p:spPr>
            <a:xfrm flipH="1" flipV="1">
              <a:off x="3056928" y="5019004"/>
              <a:ext cx="527031" cy="725487"/>
            </a:xfrm>
            <a:prstGeom prst="line">
              <a:avLst/>
            </a:prstGeom>
            <a:ln w="28575">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xmlns="" id="{7D3BE80D-1C98-4D9C-B5A4-8F35F6D8E05D}"/>
                </a:ext>
              </a:extLst>
            </p:cNvPr>
            <p:cNvCxnSpPr>
              <a:cxnSpLocks/>
              <a:stCxn id="45" idx="1"/>
              <a:endCxn id="55" idx="3"/>
            </p:cNvCxnSpPr>
            <p:nvPr/>
          </p:nvCxnSpPr>
          <p:spPr>
            <a:xfrm flipH="1">
              <a:off x="8737491" y="5000378"/>
              <a:ext cx="508188" cy="744112"/>
            </a:xfrm>
            <a:prstGeom prst="line">
              <a:avLst/>
            </a:prstGeom>
            <a:ln w="28575">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xmlns="" id="{148D99BC-9196-45B7-B3A6-FD7A36EB162F}"/>
                </a:ext>
              </a:extLst>
            </p:cNvPr>
            <p:cNvSpPr/>
            <p:nvPr/>
          </p:nvSpPr>
          <p:spPr>
            <a:xfrm>
              <a:off x="3600856" y="3962545"/>
              <a:ext cx="1051398" cy="735291"/>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Traffic Manager</a:t>
              </a:r>
            </a:p>
          </p:txBody>
        </p:sp>
        <p:sp>
          <p:nvSpPr>
            <p:cNvPr id="55" name="Rectangle 54">
              <a:extLst>
                <a:ext uri="{FF2B5EF4-FFF2-40B4-BE49-F238E27FC236}">
                  <a16:creationId xmlns:a16="http://schemas.microsoft.com/office/drawing/2014/main" xmlns="" id="{9DA1DF75-0233-4283-AC87-FC5976F5D510}"/>
                </a:ext>
              </a:extLst>
            </p:cNvPr>
            <p:cNvSpPr/>
            <p:nvPr/>
          </p:nvSpPr>
          <p:spPr>
            <a:xfrm>
              <a:off x="7686093" y="5376844"/>
              <a:ext cx="1051398" cy="735291"/>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Traffic Manager</a:t>
              </a:r>
            </a:p>
          </p:txBody>
        </p:sp>
        <p:cxnSp>
          <p:nvCxnSpPr>
            <p:cNvPr id="31" name="Straight Connector 30">
              <a:extLst>
                <a:ext uri="{FF2B5EF4-FFF2-40B4-BE49-F238E27FC236}">
                  <a16:creationId xmlns:a16="http://schemas.microsoft.com/office/drawing/2014/main" xmlns="" id="{6C89C947-9859-4244-A2EF-F6B647733B13}"/>
                </a:ext>
              </a:extLst>
            </p:cNvPr>
            <p:cNvCxnSpPr/>
            <p:nvPr/>
          </p:nvCxnSpPr>
          <p:spPr>
            <a:xfrm>
              <a:off x="5995283" y="4305809"/>
              <a:ext cx="312189" cy="2"/>
            </a:xfrm>
            <a:prstGeom prst="line">
              <a:avLst/>
            </a:prstGeom>
            <a:ln w="28575">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709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5BDAA-D1E9-473B-880E-C5EC7FDE22EF}"/>
              </a:ext>
            </a:extLst>
          </p:cNvPr>
          <p:cNvSpPr>
            <a:spLocks noGrp="1"/>
          </p:cNvSpPr>
          <p:nvPr>
            <p:ph type="title"/>
          </p:nvPr>
        </p:nvSpPr>
        <p:spPr>
          <a:xfrm>
            <a:off x="493614" y="2971079"/>
            <a:ext cx="7105995" cy="761747"/>
          </a:xfrm>
        </p:spPr>
        <p:txBody>
          <a:bodyPr/>
          <a:lstStyle/>
          <a:p>
            <a:r>
              <a:rPr lang="en-US" dirty="0"/>
              <a:t>Questions?</a:t>
            </a:r>
          </a:p>
        </p:txBody>
      </p:sp>
    </p:spTree>
    <p:extLst>
      <p:ext uri="{BB962C8B-B14F-4D97-AF65-F5344CB8AC3E}">
        <p14:creationId xmlns:p14="http://schemas.microsoft.com/office/powerpoint/2010/main" val="1440576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F513D-030B-40CC-9C74-8792F21E2915}"/>
              </a:ext>
            </a:extLst>
          </p:cNvPr>
          <p:cNvSpPr>
            <a:spLocks noGrp="1"/>
          </p:cNvSpPr>
          <p:nvPr>
            <p:ph type="title"/>
          </p:nvPr>
        </p:nvSpPr>
        <p:spPr/>
        <p:txBody>
          <a:bodyPr/>
          <a:lstStyle/>
          <a:p>
            <a:r>
              <a:rPr lang="en-US" dirty="0" err="1"/>
              <a:t>NetFPGA</a:t>
            </a:r>
            <a:r>
              <a:rPr lang="en-US" dirty="0"/>
              <a:t> Prototype (P4 Workshop Demo)</a:t>
            </a:r>
          </a:p>
        </p:txBody>
      </p:sp>
      <p:sp>
        <p:nvSpPr>
          <p:cNvPr id="3" name="Content Placeholder 2">
            <a:extLst>
              <a:ext uri="{FF2B5EF4-FFF2-40B4-BE49-F238E27FC236}">
                <a16:creationId xmlns:a16="http://schemas.microsoft.com/office/drawing/2014/main" xmlns="" id="{8DDC8415-8F5E-408C-B17E-D42DB5362315}"/>
              </a:ext>
            </a:extLst>
          </p:cNvPr>
          <p:cNvSpPr>
            <a:spLocks noGrp="1"/>
          </p:cNvSpPr>
          <p:nvPr>
            <p:ph idx="1"/>
          </p:nvPr>
        </p:nvSpPr>
        <p:spPr>
          <a:xfrm>
            <a:off x="327773" y="1089761"/>
            <a:ext cx="4592210" cy="2419789"/>
          </a:xfrm>
        </p:spPr>
        <p:txBody>
          <a:bodyPr/>
          <a:lstStyle/>
          <a:p>
            <a:r>
              <a:rPr lang="en-US" dirty="0"/>
              <a:t>Parallel deterministic skip lists and register-based sorting cache</a:t>
            </a:r>
          </a:p>
          <a:p>
            <a:r>
              <a:rPr lang="en-US" dirty="0"/>
              <a:t>BRAM based packet buffer</a:t>
            </a:r>
          </a:p>
        </p:txBody>
      </p:sp>
      <p:sp>
        <p:nvSpPr>
          <p:cNvPr id="4" name="Slide Number Placeholder 3">
            <a:extLst>
              <a:ext uri="{FF2B5EF4-FFF2-40B4-BE49-F238E27FC236}">
                <a16:creationId xmlns:a16="http://schemas.microsoft.com/office/drawing/2014/main" xmlns="" id="{86D1CECD-5A9F-4F4E-853C-C0BECECCFF4E}"/>
              </a:ext>
            </a:extLst>
          </p:cNvPr>
          <p:cNvSpPr>
            <a:spLocks noGrp="1"/>
          </p:cNvSpPr>
          <p:nvPr>
            <p:ph type="sldNum" sz="quarter" idx="10"/>
          </p:nvPr>
        </p:nvSpPr>
        <p:spPr/>
        <p:txBody>
          <a:bodyPr/>
          <a:lstStyle/>
          <a:p>
            <a:r>
              <a:rPr lang="en-US"/>
              <a:t>&gt;&gt; </a:t>
            </a:r>
            <a:fld id="{626C978B-826E-438C-909A-E9C381D3FF04}" type="slidenum">
              <a:rPr lang="en-US" smtClean="0"/>
              <a:pPr/>
              <a:t>41</a:t>
            </a:fld>
            <a:endParaRPr lang="en-US" dirty="0"/>
          </a:p>
        </p:txBody>
      </p:sp>
      <p:grpSp>
        <p:nvGrpSpPr>
          <p:cNvPr id="110" name="Group 109">
            <a:extLst>
              <a:ext uri="{FF2B5EF4-FFF2-40B4-BE49-F238E27FC236}">
                <a16:creationId xmlns:a16="http://schemas.microsoft.com/office/drawing/2014/main" xmlns="" id="{BFC291D2-A9DE-4946-BCF7-7BC5E24DB128}"/>
              </a:ext>
            </a:extLst>
          </p:cNvPr>
          <p:cNvGrpSpPr/>
          <p:nvPr/>
        </p:nvGrpSpPr>
        <p:grpSpPr>
          <a:xfrm>
            <a:off x="6302995" y="1085315"/>
            <a:ext cx="5082932" cy="5151918"/>
            <a:chOff x="6302995" y="1085315"/>
            <a:chExt cx="5082932" cy="5151918"/>
          </a:xfrm>
        </p:grpSpPr>
        <p:sp>
          <p:nvSpPr>
            <p:cNvPr id="40" name="TextBox 39">
              <a:extLst>
                <a:ext uri="{FF2B5EF4-FFF2-40B4-BE49-F238E27FC236}">
                  <a16:creationId xmlns:a16="http://schemas.microsoft.com/office/drawing/2014/main" xmlns="" id="{B4F1A051-0BF5-4F8A-8767-18D3F7BFDC6E}"/>
                </a:ext>
              </a:extLst>
            </p:cNvPr>
            <p:cNvSpPr txBox="1"/>
            <p:nvPr/>
          </p:nvSpPr>
          <p:spPr>
            <a:xfrm>
              <a:off x="9219383" y="5867901"/>
              <a:ext cx="1459182" cy="36933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Packet Buffer</a:t>
              </a:r>
            </a:p>
          </p:txBody>
        </p:sp>
        <p:sp>
          <p:nvSpPr>
            <p:cNvPr id="51" name="TextBox 50">
              <a:extLst>
                <a:ext uri="{FF2B5EF4-FFF2-40B4-BE49-F238E27FC236}">
                  <a16:creationId xmlns:a16="http://schemas.microsoft.com/office/drawing/2014/main" xmlns="" id="{75077068-EB07-45F0-9976-07804701F84E}"/>
                </a:ext>
              </a:extLst>
            </p:cNvPr>
            <p:cNvSpPr txBox="1"/>
            <p:nvPr/>
          </p:nvSpPr>
          <p:spPr>
            <a:xfrm>
              <a:off x="6302995" y="4210229"/>
              <a:ext cx="653385" cy="507831"/>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Input</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Packet</a:t>
              </a:r>
            </a:p>
          </p:txBody>
        </p:sp>
        <p:sp>
          <p:nvSpPr>
            <p:cNvPr id="5" name="Cloud 4">
              <a:extLst>
                <a:ext uri="{FF2B5EF4-FFF2-40B4-BE49-F238E27FC236}">
                  <a16:creationId xmlns:a16="http://schemas.microsoft.com/office/drawing/2014/main" xmlns="" id="{C2C5335B-2F00-4AC9-9D08-548171357E8D}"/>
                </a:ext>
              </a:extLst>
            </p:cNvPr>
            <p:cNvSpPr/>
            <p:nvPr/>
          </p:nvSpPr>
          <p:spPr>
            <a:xfrm>
              <a:off x="8614008" y="2481018"/>
              <a:ext cx="1719730" cy="7575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ea typeface=""/>
                  <a:cs typeface=""/>
                </a:rPr>
                <a:t>rank computation</a:t>
              </a:r>
            </a:p>
          </p:txBody>
        </p:sp>
        <p:grpSp>
          <p:nvGrpSpPr>
            <p:cNvPr id="6" name="Group 5">
              <a:extLst>
                <a:ext uri="{FF2B5EF4-FFF2-40B4-BE49-F238E27FC236}">
                  <a16:creationId xmlns:a16="http://schemas.microsoft.com/office/drawing/2014/main" xmlns="" id="{DF506D16-6CD3-489E-9DCC-9F2635069E1F}"/>
                </a:ext>
              </a:extLst>
            </p:cNvPr>
            <p:cNvGrpSpPr/>
            <p:nvPr/>
          </p:nvGrpSpPr>
          <p:grpSpPr>
            <a:xfrm>
              <a:off x="9405001" y="3888011"/>
              <a:ext cx="1079983" cy="1884674"/>
              <a:chOff x="3028853" y="3623643"/>
              <a:chExt cx="1079983" cy="1884674"/>
            </a:xfrm>
          </p:grpSpPr>
          <p:sp>
            <p:nvSpPr>
              <p:cNvPr id="7" name="Rectangle 6">
                <a:extLst>
                  <a:ext uri="{FF2B5EF4-FFF2-40B4-BE49-F238E27FC236}">
                    <a16:creationId xmlns:a16="http://schemas.microsoft.com/office/drawing/2014/main" xmlns="" id="{B986EA26-828F-4380-B6C0-51D720457021}"/>
                  </a:ext>
                </a:extLst>
              </p:cNvPr>
              <p:cNvSpPr/>
              <p:nvPr/>
            </p:nvSpPr>
            <p:spPr>
              <a:xfrm>
                <a:off x="3566744" y="5118801"/>
                <a:ext cx="533801" cy="389516"/>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BA75F4F7-92BE-4404-8FAF-0223BFD5EBD5}"/>
                  </a:ext>
                </a:extLst>
              </p:cNvPr>
              <p:cNvSpPr/>
              <p:nvPr/>
            </p:nvSpPr>
            <p:spPr>
              <a:xfrm>
                <a:off x="3321980" y="4391196"/>
                <a:ext cx="774418" cy="359268"/>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2DC9FA35-59CA-4997-A63F-8583C3B50102}"/>
                  </a:ext>
                </a:extLst>
              </p:cNvPr>
              <p:cNvSpPr/>
              <p:nvPr/>
            </p:nvSpPr>
            <p:spPr>
              <a:xfrm>
                <a:off x="3783430" y="3623643"/>
                <a:ext cx="317115" cy="398901"/>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DE9B49D7-9D14-4077-8B41-98D01451F86C}"/>
                  </a:ext>
                </a:extLst>
              </p:cNvPr>
              <p:cNvSpPr/>
              <p:nvPr/>
            </p:nvSpPr>
            <p:spPr>
              <a:xfrm>
                <a:off x="3036816" y="3623958"/>
                <a:ext cx="1072020" cy="1884359"/>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TextBox 10">
                <a:extLst>
                  <a:ext uri="{FF2B5EF4-FFF2-40B4-BE49-F238E27FC236}">
                    <a16:creationId xmlns:a16="http://schemas.microsoft.com/office/drawing/2014/main" xmlns="" id="{703B2C5F-7D0B-426F-B8B3-180615D0DC99}"/>
                  </a:ext>
                </a:extLst>
              </p:cNvPr>
              <p:cNvSpPr txBox="1"/>
              <p:nvPr/>
            </p:nvSpPr>
            <p:spPr>
              <a:xfrm>
                <a:off x="3167269" y="3649436"/>
                <a:ext cx="902811" cy="338554"/>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Queue 1</a:t>
                </a:r>
              </a:p>
            </p:txBody>
          </p:sp>
          <p:cxnSp>
            <p:nvCxnSpPr>
              <p:cNvPr id="12" name="Straight Connector 11">
                <a:extLst>
                  <a:ext uri="{FF2B5EF4-FFF2-40B4-BE49-F238E27FC236}">
                    <a16:creationId xmlns:a16="http://schemas.microsoft.com/office/drawing/2014/main" xmlns="" id="{E6BEAA13-7A32-435B-B223-84D7EEDEA915}"/>
                  </a:ext>
                </a:extLst>
              </p:cNvPr>
              <p:cNvCxnSpPr/>
              <p:nvPr/>
            </p:nvCxnSpPr>
            <p:spPr>
              <a:xfrm>
                <a:off x="3037092" y="4022858"/>
                <a:ext cx="1071744" cy="0"/>
              </a:xfrm>
              <a:prstGeom prst="line">
                <a:avLst/>
              </a:prstGeom>
              <a:noFill/>
              <a:ln w="38100" cap="flat" cmpd="sng" algn="ctr">
                <a:solidFill>
                  <a:sysClr val="windowText" lastClr="000000"/>
                </a:solidFill>
                <a:prstDash val="sysDash"/>
                <a:miter lim="800000"/>
              </a:ln>
              <a:effectLst/>
            </p:spPr>
          </p:cxnSp>
          <p:cxnSp>
            <p:nvCxnSpPr>
              <p:cNvPr id="13" name="Straight Connector 12">
                <a:extLst>
                  <a:ext uri="{FF2B5EF4-FFF2-40B4-BE49-F238E27FC236}">
                    <a16:creationId xmlns:a16="http://schemas.microsoft.com/office/drawing/2014/main" xmlns="" id="{AF35E669-8BA6-4BC0-9EED-E1A31BBBBDD6}"/>
                  </a:ext>
                </a:extLst>
              </p:cNvPr>
              <p:cNvCxnSpPr/>
              <p:nvPr/>
            </p:nvCxnSpPr>
            <p:spPr>
              <a:xfrm>
                <a:off x="3037092" y="4391512"/>
                <a:ext cx="1071744" cy="0"/>
              </a:xfrm>
              <a:prstGeom prst="line">
                <a:avLst/>
              </a:prstGeom>
              <a:noFill/>
              <a:ln w="38100" cap="flat" cmpd="sng" algn="ctr">
                <a:solidFill>
                  <a:sysClr val="windowText" lastClr="000000"/>
                </a:solidFill>
                <a:prstDash val="sysDash"/>
                <a:miter lim="800000"/>
              </a:ln>
              <a:effectLst/>
            </p:spPr>
          </p:cxnSp>
          <p:cxnSp>
            <p:nvCxnSpPr>
              <p:cNvPr id="14" name="Straight Connector 13">
                <a:extLst>
                  <a:ext uri="{FF2B5EF4-FFF2-40B4-BE49-F238E27FC236}">
                    <a16:creationId xmlns:a16="http://schemas.microsoft.com/office/drawing/2014/main" xmlns="" id="{E9093BCB-E595-4460-8A50-B29139033D6E}"/>
                  </a:ext>
                </a:extLst>
              </p:cNvPr>
              <p:cNvCxnSpPr/>
              <p:nvPr/>
            </p:nvCxnSpPr>
            <p:spPr>
              <a:xfrm>
                <a:off x="3028853" y="4750464"/>
                <a:ext cx="1071744" cy="0"/>
              </a:xfrm>
              <a:prstGeom prst="line">
                <a:avLst/>
              </a:prstGeom>
              <a:noFill/>
              <a:ln w="38100" cap="flat" cmpd="sng" algn="ctr">
                <a:solidFill>
                  <a:sysClr val="windowText" lastClr="000000"/>
                </a:solidFill>
                <a:prstDash val="sysDash"/>
                <a:miter lim="800000"/>
              </a:ln>
              <a:effectLst/>
            </p:spPr>
          </p:cxnSp>
          <p:cxnSp>
            <p:nvCxnSpPr>
              <p:cNvPr id="15" name="Straight Connector 14">
                <a:extLst>
                  <a:ext uri="{FF2B5EF4-FFF2-40B4-BE49-F238E27FC236}">
                    <a16:creationId xmlns:a16="http://schemas.microsoft.com/office/drawing/2014/main" xmlns="" id="{87EE700B-0935-4D7D-A2FB-53218E166D23}"/>
                  </a:ext>
                </a:extLst>
              </p:cNvPr>
              <p:cNvCxnSpPr/>
              <p:nvPr/>
            </p:nvCxnSpPr>
            <p:spPr>
              <a:xfrm>
                <a:off x="3028853" y="5109416"/>
                <a:ext cx="1071744" cy="0"/>
              </a:xfrm>
              <a:prstGeom prst="line">
                <a:avLst/>
              </a:prstGeom>
              <a:noFill/>
              <a:ln w="38100" cap="flat" cmpd="sng" algn="ctr">
                <a:solidFill>
                  <a:sysClr val="windowText" lastClr="000000"/>
                </a:solidFill>
                <a:prstDash val="sysDash"/>
                <a:miter lim="800000"/>
              </a:ln>
              <a:effectLst/>
            </p:spPr>
          </p:cxnSp>
          <p:sp>
            <p:nvSpPr>
              <p:cNvPr id="16" name="TextBox 15">
                <a:extLst>
                  <a:ext uri="{FF2B5EF4-FFF2-40B4-BE49-F238E27FC236}">
                    <a16:creationId xmlns:a16="http://schemas.microsoft.com/office/drawing/2014/main" xmlns="" id="{560614E3-505F-49D9-9FC8-6011A0D30999}"/>
                  </a:ext>
                </a:extLst>
              </p:cNvPr>
              <p:cNvSpPr txBox="1"/>
              <p:nvPr/>
            </p:nvSpPr>
            <p:spPr>
              <a:xfrm>
                <a:off x="3124932" y="4410147"/>
                <a:ext cx="848309" cy="338554"/>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Queue </a:t>
                </a:r>
                <a:r>
                  <a:rPr kumimoji="0" lang="en-US" sz="1600" b="1" i="0" u="none" strike="noStrike" kern="0" cap="none" spc="0" normalizeH="0" baseline="0" noProof="0" dirty="0" err="1">
                    <a:ln>
                      <a:noFill/>
                    </a:ln>
                    <a:solidFill>
                      <a:prstClr val="black"/>
                    </a:solidFill>
                    <a:effectLst/>
                    <a:uLnTx/>
                    <a:uFillTx/>
                    <a:latin typeface="Calibri" panose="020F0502020204030204"/>
                  </a:rPr>
                  <a:t>i</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17" name="TextBox 16">
                <a:extLst>
                  <a:ext uri="{FF2B5EF4-FFF2-40B4-BE49-F238E27FC236}">
                    <a16:creationId xmlns:a16="http://schemas.microsoft.com/office/drawing/2014/main" xmlns="" id="{0C45BFC7-AB96-4E02-8F1E-9D0431A70D15}"/>
                  </a:ext>
                </a:extLst>
              </p:cNvPr>
              <p:cNvSpPr txBox="1"/>
              <p:nvPr/>
            </p:nvSpPr>
            <p:spPr>
              <a:xfrm>
                <a:off x="3083933" y="5141493"/>
                <a:ext cx="933269" cy="338554"/>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black"/>
                    </a:solidFill>
                    <a:effectLst/>
                    <a:uLnTx/>
                    <a:uFillTx/>
                    <a:latin typeface="Calibri" panose="020F0502020204030204"/>
                  </a:rPr>
                  <a:t>Queue N</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18" name="TextBox 17">
                <a:extLst>
                  <a:ext uri="{FF2B5EF4-FFF2-40B4-BE49-F238E27FC236}">
                    <a16:creationId xmlns:a16="http://schemas.microsoft.com/office/drawing/2014/main" xmlns="" id="{0FA61274-1F6B-4B97-8D7A-FC714F815A90}"/>
                  </a:ext>
                </a:extLst>
              </p:cNvPr>
              <p:cNvSpPr txBox="1"/>
              <p:nvPr/>
            </p:nvSpPr>
            <p:spPr>
              <a:xfrm>
                <a:off x="3308989" y="4030500"/>
                <a:ext cx="441146" cy="338554"/>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 </a:t>
                </a:r>
                <a:r>
                  <a:rPr kumimoji="0" lang="en-US" sz="1600" b="1" i="0" u="none" strike="noStrike" kern="0" cap="none" spc="0" normalizeH="0" baseline="0" noProof="0">
                    <a:ln>
                      <a:noFill/>
                    </a:ln>
                    <a:solidFill>
                      <a:prstClr val="black"/>
                    </a:solidFill>
                    <a:effectLst/>
                    <a:uLnTx/>
                    <a:uFillTx/>
                    <a:latin typeface="Calibri" panose="020F0502020204030204"/>
                  </a:rPr>
                  <a:t>. .</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19" name="TextBox 18">
                <a:extLst>
                  <a:ext uri="{FF2B5EF4-FFF2-40B4-BE49-F238E27FC236}">
                    <a16:creationId xmlns:a16="http://schemas.microsoft.com/office/drawing/2014/main" xmlns="" id="{10689689-0DB6-47BA-9519-A96C50F1133E}"/>
                  </a:ext>
                </a:extLst>
              </p:cNvPr>
              <p:cNvSpPr txBox="1"/>
              <p:nvPr/>
            </p:nvSpPr>
            <p:spPr>
              <a:xfrm>
                <a:off x="3297604" y="4780502"/>
                <a:ext cx="441146" cy="338554"/>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 </a:t>
                </a:r>
                <a:r>
                  <a:rPr kumimoji="0" lang="en-US" sz="1600" b="1" i="0" u="none" strike="noStrike" kern="0" cap="none" spc="0" normalizeH="0" baseline="0" noProof="0">
                    <a:ln>
                      <a:noFill/>
                    </a:ln>
                    <a:solidFill>
                      <a:prstClr val="black"/>
                    </a:solidFill>
                    <a:effectLst/>
                    <a:uLnTx/>
                    <a:uFillTx/>
                    <a:latin typeface="Calibri" panose="020F0502020204030204"/>
                  </a:rPr>
                  <a:t>. .</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grpSp>
        <p:grpSp>
          <p:nvGrpSpPr>
            <p:cNvPr id="20" name="Group 19">
              <a:extLst>
                <a:ext uri="{FF2B5EF4-FFF2-40B4-BE49-F238E27FC236}">
                  <a16:creationId xmlns:a16="http://schemas.microsoft.com/office/drawing/2014/main" xmlns="" id="{A9B46482-AAFA-4994-A4FD-4927E85A6E06}"/>
                </a:ext>
              </a:extLst>
            </p:cNvPr>
            <p:cNvGrpSpPr/>
            <p:nvPr/>
          </p:nvGrpSpPr>
          <p:grpSpPr>
            <a:xfrm>
              <a:off x="8300368" y="1491668"/>
              <a:ext cx="1870640" cy="504344"/>
              <a:chOff x="3469788" y="1021896"/>
              <a:chExt cx="1870640" cy="504344"/>
            </a:xfrm>
          </p:grpSpPr>
          <p:sp>
            <p:nvSpPr>
              <p:cNvPr id="21" name="Rectangle 20">
                <a:extLst>
                  <a:ext uri="{FF2B5EF4-FFF2-40B4-BE49-F238E27FC236}">
                    <a16:creationId xmlns:a16="http://schemas.microsoft.com/office/drawing/2014/main" xmlns="" id="{F0F6DEC6-B84D-48A6-9B38-F6E83F706581}"/>
                  </a:ext>
                </a:extLst>
              </p:cNvPr>
              <p:cNvSpPr/>
              <p:nvPr/>
            </p:nvSpPr>
            <p:spPr>
              <a:xfrm>
                <a:off x="4129229" y="1036503"/>
                <a:ext cx="231033" cy="489737"/>
              </a:xfrm>
              <a:prstGeom prst="rect">
                <a:avLst/>
              </a:prstGeom>
              <a:solidFill>
                <a:srgbClr val="FFC000">
                  <a:alpha val="70000"/>
                </a:srgbClr>
              </a:solidFill>
              <a:ln w="12700" cap="flat" cmpd="sng" algn="ctr">
                <a:solidFill>
                  <a:srgbClr val="FFC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2" name="Rectangle 21">
                <a:extLst>
                  <a:ext uri="{FF2B5EF4-FFF2-40B4-BE49-F238E27FC236}">
                    <a16:creationId xmlns:a16="http://schemas.microsoft.com/office/drawing/2014/main" xmlns="" id="{19F7FA48-EF27-46D4-A19E-A38B0CE554DE}"/>
                  </a:ext>
                </a:extLst>
              </p:cNvPr>
              <p:cNvSpPr/>
              <p:nvPr/>
            </p:nvSpPr>
            <p:spPr>
              <a:xfrm>
                <a:off x="4360262" y="1021897"/>
                <a:ext cx="224700" cy="495400"/>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3" name="Rectangle 22">
                <a:extLst>
                  <a:ext uri="{FF2B5EF4-FFF2-40B4-BE49-F238E27FC236}">
                    <a16:creationId xmlns:a16="http://schemas.microsoft.com/office/drawing/2014/main" xmlns="" id="{76A45D75-787A-4160-A4ED-59B185EA9051}"/>
                  </a:ext>
                </a:extLst>
              </p:cNvPr>
              <p:cNvSpPr/>
              <p:nvPr/>
            </p:nvSpPr>
            <p:spPr>
              <a:xfrm>
                <a:off x="4840939" y="1038911"/>
                <a:ext cx="229502" cy="470313"/>
              </a:xfrm>
              <a:prstGeom prst="rect">
                <a:avLst/>
              </a:prstGeom>
              <a:solidFill>
                <a:srgbClr val="ED7D31">
                  <a:alpha val="70000"/>
                </a:srgbClr>
              </a:solidFill>
              <a:ln w="12700" cap="flat" cmpd="sng" algn="ctr">
                <a:solidFill>
                  <a:srgbClr val="ED7D3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4" name="Rectangle 23">
                <a:extLst>
                  <a:ext uri="{FF2B5EF4-FFF2-40B4-BE49-F238E27FC236}">
                    <a16:creationId xmlns:a16="http://schemas.microsoft.com/office/drawing/2014/main" xmlns="" id="{98CC593E-4275-45FB-8B59-3754B5879A5C}"/>
                  </a:ext>
                </a:extLst>
              </p:cNvPr>
              <p:cNvSpPr/>
              <p:nvPr/>
            </p:nvSpPr>
            <p:spPr>
              <a:xfrm>
                <a:off x="5095535" y="1027626"/>
                <a:ext cx="210600" cy="498614"/>
              </a:xfrm>
              <a:prstGeom prst="rect">
                <a:avLst/>
              </a:prstGeom>
              <a:solidFill>
                <a:srgbClr val="5B9BD5">
                  <a:alpha val="70000"/>
                </a:srgbClr>
              </a:solidFill>
              <a:ln w="12700" cap="flat" cmpd="sng" algn="ctr">
                <a:solidFill>
                  <a:srgbClr val="5B9BD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5" name="Rectangle 24">
                <a:extLst>
                  <a:ext uri="{FF2B5EF4-FFF2-40B4-BE49-F238E27FC236}">
                    <a16:creationId xmlns:a16="http://schemas.microsoft.com/office/drawing/2014/main" xmlns="" id="{7279A2D4-26EF-45E0-B71C-C59525501B11}"/>
                  </a:ext>
                </a:extLst>
              </p:cNvPr>
              <p:cNvSpPr/>
              <p:nvPr/>
            </p:nvSpPr>
            <p:spPr>
              <a:xfrm>
                <a:off x="4612825" y="1021896"/>
                <a:ext cx="214183" cy="504344"/>
              </a:xfrm>
              <a:prstGeom prst="rect">
                <a:avLst/>
              </a:prstGeom>
              <a:solidFill>
                <a:srgbClr val="70AD47">
                  <a:alpha val="70000"/>
                </a:srgbClr>
              </a:solidFill>
              <a:ln w="12700" cap="flat" cmpd="sng" algn="ctr">
                <a:solidFill>
                  <a:srgbClr val="70AD47"/>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26" name="Group 25">
                <a:extLst>
                  <a:ext uri="{FF2B5EF4-FFF2-40B4-BE49-F238E27FC236}">
                    <a16:creationId xmlns:a16="http://schemas.microsoft.com/office/drawing/2014/main" xmlns="" id="{94DE0B62-CBD2-4B57-9B30-7D4F29BE7712}"/>
                  </a:ext>
                </a:extLst>
              </p:cNvPr>
              <p:cNvGrpSpPr/>
              <p:nvPr/>
            </p:nvGrpSpPr>
            <p:grpSpPr>
              <a:xfrm>
                <a:off x="3469788" y="1024217"/>
                <a:ext cx="1855247" cy="502023"/>
                <a:chOff x="2720488" y="1367117"/>
                <a:chExt cx="1855247" cy="502023"/>
              </a:xfrm>
            </p:grpSpPr>
            <p:sp>
              <p:nvSpPr>
                <p:cNvPr id="32" name="Rectangle 31">
                  <a:extLst>
                    <a:ext uri="{FF2B5EF4-FFF2-40B4-BE49-F238E27FC236}">
                      <a16:creationId xmlns:a16="http://schemas.microsoft.com/office/drawing/2014/main" xmlns="" id="{EDFCE6AF-7356-4886-A8AC-89B81DA93935}"/>
                    </a:ext>
                  </a:extLst>
                </p:cNvPr>
                <p:cNvSpPr/>
                <p:nvPr/>
              </p:nvSpPr>
              <p:spPr>
                <a:xfrm>
                  <a:off x="4333688"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3" name="Rectangle 32">
                  <a:extLst>
                    <a:ext uri="{FF2B5EF4-FFF2-40B4-BE49-F238E27FC236}">
                      <a16:creationId xmlns:a16="http://schemas.microsoft.com/office/drawing/2014/main" xmlns="" id="{A623CBD9-0D15-4719-9CEB-A93E1DAEC4EA}"/>
                    </a:ext>
                  </a:extLst>
                </p:cNvPr>
                <p:cNvSpPr/>
                <p:nvPr/>
              </p:nvSpPr>
              <p:spPr>
                <a:xfrm>
                  <a:off x="4091641"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4" name="Rectangle 33">
                  <a:extLst>
                    <a:ext uri="{FF2B5EF4-FFF2-40B4-BE49-F238E27FC236}">
                      <a16:creationId xmlns:a16="http://schemas.microsoft.com/office/drawing/2014/main" xmlns="" id="{04B4FD6F-4008-4B91-A217-092148CC6221}"/>
                    </a:ext>
                  </a:extLst>
                </p:cNvPr>
                <p:cNvSpPr/>
                <p:nvPr/>
              </p:nvSpPr>
              <p:spPr>
                <a:xfrm>
                  <a:off x="3849594"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5" name="Rectangle 34">
                  <a:extLst>
                    <a:ext uri="{FF2B5EF4-FFF2-40B4-BE49-F238E27FC236}">
                      <a16:creationId xmlns:a16="http://schemas.microsoft.com/office/drawing/2014/main" xmlns="" id="{719027DC-C66B-4D3F-AB33-B647699ADDC5}"/>
                    </a:ext>
                  </a:extLst>
                </p:cNvPr>
                <p:cNvSpPr/>
                <p:nvPr/>
              </p:nvSpPr>
              <p:spPr>
                <a:xfrm>
                  <a:off x="3607547"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6" name="Rectangle 35">
                  <a:extLst>
                    <a:ext uri="{FF2B5EF4-FFF2-40B4-BE49-F238E27FC236}">
                      <a16:creationId xmlns:a16="http://schemas.microsoft.com/office/drawing/2014/main" xmlns="" id="{26136205-F89A-4BD6-8DAF-B5F572F799A0}"/>
                    </a:ext>
                  </a:extLst>
                </p:cNvPr>
                <p:cNvSpPr/>
                <p:nvPr/>
              </p:nvSpPr>
              <p:spPr>
                <a:xfrm>
                  <a:off x="3365500" y="1367117"/>
                  <a:ext cx="242047" cy="502023"/>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37" name="Straight Connector 36">
                  <a:extLst>
                    <a:ext uri="{FF2B5EF4-FFF2-40B4-BE49-F238E27FC236}">
                      <a16:creationId xmlns:a16="http://schemas.microsoft.com/office/drawing/2014/main" xmlns="" id="{A529B8D3-7E73-470C-AE66-28CD5C497EE1}"/>
                    </a:ext>
                  </a:extLst>
                </p:cNvPr>
                <p:cNvCxnSpPr/>
                <p:nvPr/>
              </p:nvCxnSpPr>
              <p:spPr>
                <a:xfrm flipH="1">
                  <a:off x="2720488" y="1367117"/>
                  <a:ext cx="645012" cy="0"/>
                </a:xfrm>
                <a:prstGeom prst="line">
                  <a:avLst/>
                </a:prstGeom>
                <a:noFill/>
                <a:ln w="38100" cap="flat" cmpd="sng" algn="ctr">
                  <a:solidFill>
                    <a:sysClr val="windowText" lastClr="000000"/>
                  </a:solidFill>
                  <a:prstDash val="solid"/>
                  <a:miter lim="800000"/>
                </a:ln>
                <a:effectLst/>
              </p:spPr>
            </p:cxnSp>
            <p:cxnSp>
              <p:nvCxnSpPr>
                <p:cNvPr id="38" name="Straight Connector 37">
                  <a:extLst>
                    <a:ext uri="{FF2B5EF4-FFF2-40B4-BE49-F238E27FC236}">
                      <a16:creationId xmlns:a16="http://schemas.microsoft.com/office/drawing/2014/main" xmlns="" id="{D2B769C9-DE0A-49BA-B77F-D46C39549B6B}"/>
                    </a:ext>
                  </a:extLst>
                </p:cNvPr>
                <p:cNvCxnSpPr/>
                <p:nvPr/>
              </p:nvCxnSpPr>
              <p:spPr>
                <a:xfrm flipH="1">
                  <a:off x="2720488" y="1869140"/>
                  <a:ext cx="645012" cy="0"/>
                </a:xfrm>
                <a:prstGeom prst="line">
                  <a:avLst/>
                </a:prstGeom>
                <a:noFill/>
                <a:ln w="38100" cap="flat" cmpd="sng" algn="ctr">
                  <a:solidFill>
                    <a:sysClr val="windowText" lastClr="000000"/>
                  </a:solidFill>
                  <a:prstDash val="solid"/>
                  <a:miter lim="800000"/>
                </a:ln>
                <a:effectLst/>
              </p:spPr>
            </p:cxnSp>
          </p:grpSp>
          <p:sp>
            <p:nvSpPr>
              <p:cNvPr id="27" name="TextBox 26">
                <a:extLst>
                  <a:ext uri="{FF2B5EF4-FFF2-40B4-BE49-F238E27FC236}">
                    <a16:creationId xmlns:a16="http://schemas.microsoft.com/office/drawing/2014/main" xmlns="" id="{D6EBD527-4960-4342-BAB8-60DB45FDA631}"/>
                  </a:ext>
                </a:extLst>
              </p:cNvPr>
              <p:cNvSpPr txBox="1"/>
              <p:nvPr/>
            </p:nvSpPr>
            <p:spPr>
              <a:xfrm>
                <a:off x="5067596" y="112950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0</a:t>
                </a:r>
              </a:p>
            </p:txBody>
          </p:sp>
          <p:sp>
            <p:nvSpPr>
              <p:cNvPr id="28" name="TextBox 27">
                <a:extLst>
                  <a:ext uri="{FF2B5EF4-FFF2-40B4-BE49-F238E27FC236}">
                    <a16:creationId xmlns:a16="http://schemas.microsoft.com/office/drawing/2014/main" xmlns="" id="{EDC59630-67FB-4416-BF3D-A22AF2D6633D}"/>
                  </a:ext>
                </a:extLst>
              </p:cNvPr>
              <p:cNvSpPr txBox="1"/>
              <p:nvPr/>
            </p:nvSpPr>
            <p:spPr>
              <a:xfrm>
                <a:off x="4839480" y="113133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3</a:t>
                </a:r>
              </a:p>
            </p:txBody>
          </p:sp>
          <p:sp>
            <p:nvSpPr>
              <p:cNvPr id="29" name="TextBox 28">
                <a:extLst>
                  <a:ext uri="{FF2B5EF4-FFF2-40B4-BE49-F238E27FC236}">
                    <a16:creationId xmlns:a16="http://schemas.microsoft.com/office/drawing/2014/main" xmlns="" id="{FD3438B5-44AA-409B-831E-E3DFB20F5829}"/>
                  </a:ext>
                </a:extLst>
              </p:cNvPr>
              <p:cNvSpPr txBox="1"/>
              <p:nvPr/>
            </p:nvSpPr>
            <p:spPr>
              <a:xfrm>
                <a:off x="4594716" y="1134378"/>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4</a:t>
                </a:r>
              </a:p>
            </p:txBody>
          </p:sp>
          <p:sp>
            <p:nvSpPr>
              <p:cNvPr id="30" name="TextBox 29">
                <a:extLst>
                  <a:ext uri="{FF2B5EF4-FFF2-40B4-BE49-F238E27FC236}">
                    <a16:creationId xmlns:a16="http://schemas.microsoft.com/office/drawing/2014/main" xmlns="" id="{B9C7F3D7-45F9-4DAD-9A4A-0919DB81EAA0}"/>
                  </a:ext>
                </a:extLst>
              </p:cNvPr>
              <p:cNvSpPr txBox="1"/>
              <p:nvPr/>
            </p:nvSpPr>
            <p:spPr>
              <a:xfrm>
                <a:off x="4348603" y="113133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7</a:t>
                </a:r>
              </a:p>
            </p:txBody>
          </p:sp>
          <p:sp>
            <p:nvSpPr>
              <p:cNvPr id="31" name="TextBox 30">
                <a:extLst>
                  <a:ext uri="{FF2B5EF4-FFF2-40B4-BE49-F238E27FC236}">
                    <a16:creationId xmlns:a16="http://schemas.microsoft.com/office/drawing/2014/main" xmlns="" id="{4845C82C-563B-47BA-B1D8-305748A9BA19}"/>
                  </a:ext>
                </a:extLst>
              </p:cNvPr>
              <p:cNvSpPr txBox="1"/>
              <p:nvPr/>
            </p:nvSpPr>
            <p:spPr>
              <a:xfrm>
                <a:off x="4083286" y="1131330"/>
                <a:ext cx="272832" cy="30008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8</a:t>
                </a:r>
              </a:p>
            </p:txBody>
          </p:sp>
        </p:grpSp>
        <p:sp>
          <p:nvSpPr>
            <p:cNvPr id="39" name="Cloud 38">
              <a:extLst>
                <a:ext uri="{FF2B5EF4-FFF2-40B4-BE49-F238E27FC236}">
                  <a16:creationId xmlns:a16="http://schemas.microsoft.com/office/drawing/2014/main" xmlns="" id="{67FF7EE6-5A89-4AC7-B6F1-1C8AB7DE4208}"/>
                </a:ext>
              </a:extLst>
            </p:cNvPr>
            <p:cNvSpPr/>
            <p:nvPr/>
          </p:nvSpPr>
          <p:spPr>
            <a:xfrm>
              <a:off x="6897151" y="4440081"/>
              <a:ext cx="1767063" cy="7575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ea typeface=""/>
                  <a:cs typeface=""/>
                </a:rPr>
                <a:t>Classification</a:t>
              </a:r>
            </a:p>
          </p:txBody>
        </p:sp>
        <p:cxnSp>
          <p:nvCxnSpPr>
            <p:cNvPr id="41" name="Straight Arrow Connector 40">
              <a:extLst>
                <a:ext uri="{FF2B5EF4-FFF2-40B4-BE49-F238E27FC236}">
                  <a16:creationId xmlns:a16="http://schemas.microsoft.com/office/drawing/2014/main" xmlns="" id="{5572042F-EEC2-40C1-A589-DE1920EC4771}"/>
                </a:ext>
              </a:extLst>
            </p:cNvPr>
            <p:cNvCxnSpPr/>
            <p:nvPr/>
          </p:nvCxnSpPr>
          <p:spPr>
            <a:xfrm>
              <a:off x="6362223" y="4818839"/>
              <a:ext cx="540409" cy="1"/>
            </a:xfrm>
            <a:prstGeom prst="straightConnector1">
              <a:avLst/>
            </a:prstGeom>
            <a:noFill/>
            <a:ln w="38100" cap="flat" cmpd="sng" algn="ctr">
              <a:solidFill>
                <a:sysClr val="windowText" lastClr="000000"/>
              </a:solidFill>
              <a:prstDash val="solid"/>
              <a:miter lim="800000"/>
              <a:tailEnd type="triangle"/>
            </a:ln>
            <a:effectLst/>
          </p:spPr>
        </p:cxnSp>
        <p:cxnSp>
          <p:nvCxnSpPr>
            <p:cNvPr id="42" name="Straight Arrow Connector 41">
              <a:extLst>
                <a:ext uri="{FF2B5EF4-FFF2-40B4-BE49-F238E27FC236}">
                  <a16:creationId xmlns:a16="http://schemas.microsoft.com/office/drawing/2014/main" xmlns="" id="{8DBBF698-A4D9-4752-929C-DF7EB3B962BD}"/>
                </a:ext>
              </a:extLst>
            </p:cNvPr>
            <p:cNvCxnSpPr/>
            <p:nvPr/>
          </p:nvCxnSpPr>
          <p:spPr>
            <a:xfrm flipV="1">
              <a:off x="8662741" y="4814020"/>
              <a:ext cx="726051" cy="4820"/>
            </a:xfrm>
            <a:prstGeom prst="straightConnector1">
              <a:avLst/>
            </a:prstGeom>
            <a:noFill/>
            <a:ln w="38100" cap="flat" cmpd="sng" algn="ctr">
              <a:solidFill>
                <a:sysClr val="windowText" lastClr="000000"/>
              </a:solidFill>
              <a:prstDash val="solid"/>
              <a:miter lim="800000"/>
              <a:tailEnd type="triangle"/>
            </a:ln>
            <a:effectLst/>
          </p:spPr>
        </p:cxnSp>
        <p:cxnSp>
          <p:nvCxnSpPr>
            <p:cNvPr id="43" name="Straight Arrow Connector 42">
              <a:extLst>
                <a:ext uri="{FF2B5EF4-FFF2-40B4-BE49-F238E27FC236}">
                  <a16:creationId xmlns:a16="http://schemas.microsoft.com/office/drawing/2014/main" xmlns="" id="{A7F42A7C-C106-410C-9996-5A68B608AD50}"/>
                </a:ext>
              </a:extLst>
            </p:cNvPr>
            <p:cNvCxnSpPr>
              <a:endCxn id="44" idx="1"/>
            </p:cNvCxnSpPr>
            <p:nvPr/>
          </p:nvCxnSpPr>
          <p:spPr>
            <a:xfrm flipV="1">
              <a:off x="9472448" y="3237728"/>
              <a:ext cx="1425" cy="642813"/>
            </a:xfrm>
            <a:prstGeom prst="straightConnector1">
              <a:avLst/>
            </a:prstGeom>
            <a:noFill/>
            <a:ln w="38100" cap="flat" cmpd="sng" algn="ctr">
              <a:solidFill>
                <a:sysClr val="windowText" lastClr="000000"/>
              </a:solidFill>
              <a:prstDash val="solid"/>
              <a:miter lim="800000"/>
              <a:tailEnd type="triangle"/>
            </a:ln>
            <a:effectLst/>
          </p:spPr>
        </p:cxnSp>
        <p:cxnSp>
          <p:nvCxnSpPr>
            <p:cNvPr id="44" name="Straight Arrow Connector 43">
              <a:extLst>
                <a:ext uri="{FF2B5EF4-FFF2-40B4-BE49-F238E27FC236}">
                  <a16:creationId xmlns:a16="http://schemas.microsoft.com/office/drawing/2014/main" xmlns="" id="{2A2705C6-0CA9-4FD7-93F4-97F5526BA175}"/>
                </a:ext>
              </a:extLst>
            </p:cNvPr>
            <p:cNvCxnSpPr>
              <a:stCxn id="44" idx="3"/>
            </p:cNvCxnSpPr>
            <p:nvPr/>
          </p:nvCxnSpPr>
          <p:spPr>
            <a:xfrm flipH="1" flipV="1">
              <a:off x="9472448" y="2026170"/>
              <a:ext cx="1425" cy="498160"/>
            </a:xfrm>
            <a:prstGeom prst="straightConnector1">
              <a:avLst/>
            </a:prstGeom>
            <a:noFill/>
            <a:ln w="38100" cap="flat" cmpd="sng" algn="ctr">
              <a:solidFill>
                <a:sysClr val="windowText" lastClr="000000"/>
              </a:solidFill>
              <a:prstDash val="solid"/>
              <a:miter lim="800000"/>
              <a:tailEnd type="triangle"/>
            </a:ln>
            <a:effectLst/>
          </p:spPr>
        </p:cxnSp>
        <p:cxnSp>
          <p:nvCxnSpPr>
            <p:cNvPr id="45" name="Elbow Connector 189">
              <a:extLst>
                <a:ext uri="{FF2B5EF4-FFF2-40B4-BE49-F238E27FC236}">
                  <a16:creationId xmlns:a16="http://schemas.microsoft.com/office/drawing/2014/main" xmlns="" id="{04DA9EFB-E231-492A-971D-6511E739E2EE}"/>
                </a:ext>
              </a:extLst>
            </p:cNvPr>
            <p:cNvCxnSpPr/>
            <p:nvPr/>
          </p:nvCxnSpPr>
          <p:spPr>
            <a:xfrm>
              <a:off x="10159578" y="1749313"/>
              <a:ext cx="289902" cy="2122212"/>
            </a:xfrm>
            <a:prstGeom prst="bentConnector2">
              <a:avLst/>
            </a:prstGeom>
            <a:noFill/>
            <a:ln w="38100" cap="flat" cmpd="sng" algn="ctr">
              <a:solidFill>
                <a:sysClr val="windowText" lastClr="000000"/>
              </a:solidFill>
              <a:prstDash val="solid"/>
              <a:miter lim="800000"/>
              <a:tailEnd type="triangle"/>
            </a:ln>
            <a:effectLst/>
          </p:spPr>
        </p:cxnSp>
        <p:cxnSp>
          <p:nvCxnSpPr>
            <p:cNvPr id="46" name="Straight Arrow Connector 45">
              <a:extLst>
                <a:ext uri="{FF2B5EF4-FFF2-40B4-BE49-F238E27FC236}">
                  <a16:creationId xmlns:a16="http://schemas.microsoft.com/office/drawing/2014/main" xmlns="" id="{BD5273AB-E31C-44BF-BC12-410A05E78F03}"/>
                </a:ext>
              </a:extLst>
            </p:cNvPr>
            <p:cNvCxnSpPr/>
            <p:nvPr/>
          </p:nvCxnSpPr>
          <p:spPr>
            <a:xfrm>
              <a:off x="10481932" y="4814018"/>
              <a:ext cx="900326" cy="1"/>
            </a:xfrm>
            <a:prstGeom prst="straightConnector1">
              <a:avLst/>
            </a:prstGeom>
            <a:noFill/>
            <a:ln w="38100" cap="flat" cmpd="sng" algn="ctr">
              <a:solidFill>
                <a:sysClr val="windowText" lastClr="000000"/>
              </a:solidFill>
              <a:prstDash val="solid"/>
              <a:miter lim="800000"/>
              <a:tailEnd type="triangle"/>
            </a:ln>
            <a:effectLst/>
          </p:spPr>
        </p:cxnSp>
        <p:sp>
          <p:nvSpPr>
            <p:cNvPr id="47" name="TextBox 46">
              <a:extLst>
                <a:ext uri="{FF2B5EF4-FFF2-40B4-BE49-F238E27FC236}">
                  <a16:creationId xmlns:a16="http://schemas.microsoft.com/office/drawing/2014/main" xmlns="" id="{87211A5C-5299-4184-9A93-89EAC9DF7533}"/>
                </a:ext>
              </a:extLst>
            </p:cNvPr>
            <p:cNvSpPr txBox="1"/>
            <p:nvPr/>
          </p:nvSpPr>
          <p:spPr>
            <a:xfrm>
              <a:off x="7685711" y="3405539"/>
              <a:ext cx="1800814" cy="300082"/>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a:ln>
                    <a:noFill/>
                  </a:ln>
                  <a:solidFill>
                    <a:prstClr val="black"/>
                  </a:solidFill>
                  <a:effectLst/>
                  <a:uLnTx/>
                  <a:uFillTx/>
                  <a:latin typeface="Calibri" panose="020F0502020204030204"/>
                </a:rPr>
                <a:t>descriptor &amp; metadata</a:t>
              </a:r>
              <a:endParaRPr kumimoji="0" lang="en-US" sz="1350" b="1" i="0" u="none" strike="noStrike" kern="0" cap="none" spc="0" normalizeH="0" baseline="0" noProof="0" dirty="0">
                <a:ln>
                  <a:noFill/>
                </a:ln>
                <a:solidFill>
                  <a:prstClr val="black"/>
                </a:solidFill>
                <a:effectLst/>
                <a:uLnTx/>
                <a:uFillTx/>
                <a:latin typeface="Calibri" panose="020F0502020204030204"/>
              </a:endParaRPr>
            </a:p>
          </p:txBody>
        </p:sp>
        <p:sp>
          <p:nvSpPr>
            <p:cNvPr id="48" name="TextBox 47">
              <a:extLst>
                <a:ext uri="{FF2B5EF4-FFF2-40B4-BE49-F238E27FC236}">
                  <a16:creationId xmlns:a16="http://schemas.microsoft.com/office/drawing/2014/main" xmlns="" id="{38F32AA6-4299-4362-93A1-158550267FE7}"/>
                </a:ext>
              </a:extLst>
            </p:cNvPr>
            <p:cNvSpPr txBox="1"/>
            <p:nvPr/>
          </p:nvSpPr>
          <p:spPr>
            <a:xfrm>
              <a:off x="7993093" y="2126418"/>
              <a:ext cx="1430905" cy="300082"/>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a:ln>
                    <a:noFill/>
                  </a:ln>
                  <a:solidFill>
                    <a:prstClr val="black"/>
                  </a:solidFill>
                  <a:effectLst/>
                  <a:uLnTx/>
                  <a:uFillTx/>
                  <a:latin typeface="Calibri" panose="020F0502020204030204"/>
                </a:rPr>
                <a:t>descriptor &amp; rank</a:t>
              </a:r>
              <a:endParaRPr kumimoji="0" lang="en-US" sz="1350" b="1" i="0" u="none" strike="noStrike" kern="0" cap="none" spc="0" normalizeH="0" baseline="0" noProof="0" dirty="0">
                <a:ln>
                  <a:noFill/>
                </a:ln>
                <a:solidFill>
                  <a:prstClr val="black"/>
                </a:solidFill>
                <a:effectLst/>
                <a:uLnTx/>
                <a:uFillTx/>
                <a:latin typeface="Calibri" panose="020F0502020204030204"/>
              </a:endParaRPr>
            </a:p>
          </p:txBody>
        </p:sp>
        <p:sp>
          <p:nvSpPr>
            <p:cNvPr id="49" name="TextBox 48">
              <a:extLst>
                <a:ext uri="{FF2B5EF4-FFF2-40B4-BE49-F238E27FC236}">
                  <a16:creationId xmlns:a16="http://schemas.microsoft.com/office/drawing/2014/main" xmlns="" id="{023AE4C6-786C-4B29-B6A9-C554EF82BE81}"/>
                </a:ext>
              </a:extLst>
            </p:cNvPr>
            <p:cNvSpPr txBox="1"/>
            <p:nvPr/>
          </p:nvSpPr>
          <p:spPr>
            <a:xfrm>
              <a:off x="10472343" y="2660378"/>
              <a:ext cx="913584" cy="300082"/>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descriptor</a:t>
              </a:r>
            </a:p>
          </p:txBody>
        </p:sp>
        <p:sp>
          <p:nvSpPr>
            <p:cNvPr id="50" name="TextBox 49">
              <a:extLst>
                <a:ext uri="{FF2B5EF4-FFF2-40B4-BE49-F238E27FC236}">
                  <a16:creationId xmlns:a16="http://schemas.microsoft.com/office/drawing/2014/main" xmlns="" id="{F51FB466-5259-4137-8558-9155E1B22158}"/>
                </a:ext>
              </a:extLst>
            </p:cNvPr>
            <p:cNvSpPr txBox="1"/>
            <p:nvPr/>
          </p:nvSpPr>
          <p:spPr>
            <a:xfrm>
              <a:off x="8491376" y="1085315"/>
              <a:ext cx="1678665" cy="369332"/>
            </a:xfrm>
            <a:prstGeom prst="rect">
              <a:avLst/>
            </a:prstGeom>
            <a:noFill/>
          </p:spPr>
          <p:txBody>
            <a:bodyPr wrap="non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PIFO Scheduler</a:t>
              </a:r>
            </a:p>
          </p:txBody>
        </p:sp>
        <p:sp>
          <p:nvSpPr>
            <p:cNvPr id="52" name="TextBox 51">
              <a:extLst>
                <a:ext uri="{FF2B5EF4-FFF2-40B4-BE49-F238E27FC236}">
                  <a16:creationId xmlns:a16="http://schemas.microsoft.com/office/drawing/2014/main" xmlns="" id="{BB88D65F-5542-48CA-8B2D-DBA08374952A}"/>
                </a:ext>
              </a:extLst>
            </p:cNvPr>
            <p:cNvSpPr txBox="1"/>
            <p:nvPr/>
          </p:nvSpPr>
          <p:spPr>
            <a:xfrm>
              <a:off x="10582479" y="4270427"/>
              <a:ext cx="699230" cy="507831"/>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Output</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Packet</a:t>
              </a:r>
            </a:p>
          </p:txBody>
        </p:sp>
      </p:grpSp>
      <p:sp>
        <p:nvSpPr>
          <p:cNvPr id="56" name="Rectangle 55">
            <a:extLst>
              <a:ext uri="{FF2B5EF4-FFF2-40B4-BE49-F238E27FC236}">
                <a16:creationId xmlns:a16="http://schemas.microsoft.com/office/drawing/2014/main" xmlns="" id="{C0DC72DE-413A-478A-9436-5E70C0DECE94}"/>
              </a:ext>
            </a:extLst>
          </p:cNvPr>
          <p:cNvSpPr/>
          <p:nvPr/>
        </p:nvSpPr>
        <p:spPr>
          <a:xfrm>
            <a:off x="2329025" y="3761962"/>
            <a:ext cx="804429" cy="40640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Load Balancer</a:t>
            </a:r>
          </a:p>
        </p:txBody>
      </p:sp>
      <p:sp>
        <p:nvSpPr>
          <p:cNvPr id="57" name="Rectangle 56">
            <a:extLst>
              <a:ext uri="{FF2B5EF4-FFF2-40B4-BE49-F238E27FC236}">
                <a16:creationId xmlns:a16="http://schemas.microsoft.com/office/drawing/2014/main" xmlns="" id="{0D7CCA5F-A401-410A-880E-9F97D92BB405}"/>
              </a:ext>
            </a:extLst>
          </p:cNvPr>
          <p:cNvSpPr/>
          <p:nvPr/>
        </p:nvSpPr>
        <p:spPr>
          <a:xfrm>
            <a:off x="2329025" y="6037509"/>
            <a:ext cx="804429" cy="40640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Selector</a:t>
            </a:r>
          </a:p>
        </p:txBody>
      </p:sp>
      <p:grpSp>
        <p:nvGrpSpPr>
          <p:cNvPr id="61" name="Group 60">
            <a:extLst>
              <a:ext uri="{FF2B5EF4-FFF2-40B4-BE49-F238E27FC236}">
                <a16:creationId xmlns:a16="http://schemas.microsoft.com/office/drawing/2014/main" xmlns="" id="{BC90FC84-C115-44C3-A6CA-B553C9BDE0D2}"/>
              </a:ext>
            </a:extLst>
          </p:cNvPr>
          <p:cNvGrpSpPr/>
          <p:nvPr/>
        </p:nvGrpSpPr>
        <p:grpSpPr>
          <a:xfrm>
            <a:off x="329707" y="4579744"/>
            <a:ext cx="952732" cy="1040845"/>
            <a:chOff x="832919" y="4464144"/>
            <a:chExt cx="1071744" cy="1185208"/>
          </a:xfrm>
        </p:grpSpPr>
        <p:sp>
          <p:nvSpPr>
            <p:cNvPr id="58" name="Rectangle: Rounded Corners 57">
              <a:extLst>
                <a:ext uri="{FF2B5EF4-FFF2-40B4-BE49-F238E27FC236}">
                  <a16:creationId xmlns:a16="http://schemas.microsoft.com/office/drawing/2014/main" xmlns="" id="{8DEED21C-278D-4A0D-83D0-DFF0E12F7404}"/>
                </a:ext>
              </a:extLst>
            </p:cNvPr>
            <p:cNvSpPr/>
            <p:nvPr/>
          </p:nvSpPr>
          <p:spPr>
            <a:xfrm>
              <a:off x="832919" y="4464144"/>
              <a:ext cx="1071744" cy="118520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Rectangle 58">
              <a:extLst>
                <a:ext uri="{FF2B5EF4-FFF2-40B4-BE49-F238E27FC236}">
                  <a16:creationId xmlns:a16="http://schemas.microsoft.com/office/drawing/2014/main" xmlns="" id="{1E6421EB-D0A6-4E4D-9CA0-B9B3BF4FDBDD}"/>
                </a:ext>
              </a:extLst>
            </p:cNvPr>
            <p:cNvSpPr/>
            <p:nvPr/>
          </p:nvSpPr>
          <p:spPr>
            <a:xfrm>
              <a:off x="909580" y="4551213"/>
              <a:ext cx="904915" cy="462768"/>
            </a:xfrm>
            <a:prstGeom prst="rect">
              <a:avLst/>
            </a:prstGeom>
            <a:solidFill>
              <a:srgbClr val="F8DA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Register Cache</a:t>
              </a:r>
            </a:p>
          </p:txBody>
        </p:sp>
        <p:sp>
          <p:nvSpPr>
            <p:cNvPr id="60" name="Rectangle 59">
              <a:extLst>
                <a:ext uri="{FF2B5EF4-FFF2-40B4-BE49-F238E27FC236}">
                  <a16:creationId xmlns:a16="http://schemas.microsoft.com/office/drawing/2014/main" xmlns="" id="{5A513E78-A2A7-406B-9FD5-9C878B71D777}"/>
                </a:ext>
              </a:extLst>
            </p:cNvPr>
            <p:cNvSpPr/>
            <p:nvPr/>
          </p:nvSpPr>
          <p:spPr>
            <a:xfrm>
              <a:off x="917684" y="5117424"/>
              <a:ext cx="904915" cy="46276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Skip List</a:t>
              </a:r>
            </a:p>
          </p:txBody>
        </p:sp>
      </p:grpSp>
      <p:grpSp>
        <p:nvGrpSpPr>
          <p:cNvPr id="62" name="Group 61">
            <a:extLst>
              <a:ext uri="{FF2B5EF4-FFF2-40B4-BE49-F238E27FC236}">
                <a16:creationId xmlns:a16="http://schemas.microsoft.com/office/drawing/2014/main" xmlns="" id="{9C8006E9-B5F9-42E1-9A26-6661F546700D}"/>
              </a:ext>
            </a:extLst>
          </p:cNvPr>
          <p:cNvGrpSpPr/>
          <p:nvPr/>
        </p:nvGrpSpPr>
        <p:grpSpPr>
          <a:xfrm>
            <a:off x="1565167" y="4580435"/>
            <a:ext cx="952732" cy="1040845"/>
            <a:chOff x="832919" y="4464144"/>
            <a:chExt cx="1071744" cy="1185208"/>
          </a:xfrm>
        </p:grpSpPr>
        <p:sp>
          <p:nvSpPr>
            <p:cNvPr id="63" name="Rectangle: Rounded Corners 62">
              <a:extLst>
                <a:ext uri="{FF2B5EF4-FFF2-40B4-BE49-F238E27FC236}">
                  <a16:creationId xmlns:a16="http://schemas.microsoft.com/office/drawing/2014/main" xmlns="" id="{9B3C8ADE-C452-49FC-9FE8-78B4D60BC444}"/>
                </a:ext>
              </a:extLst>
            </p:cNvPr>
            <p:cNvSpPr/>
            <p:nvPr/>
          </p:nvSpPr>
          <p:spPr>
            <a:xfrm>
              <a:off x="832919" y="4464144"/>
              <a:ext cx="1071744" cy="118520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Rectangle 63">
              <a:extLst>
                <a:ext uri="{FF2B5EF4-FFF2-40B4-BE49-F238E27FC236}">
                  <a16:creationId xmlns:a16="http://schemas.microsoft.com/office/drawing/2014/main" xmlns="" id="{2F7FFF75-1289-4E64-A949-EEDB74FA9868}"/>
                </a:ext>
              </a:extLst>
            </p:cNvPr>
            <p:cNvSpPr/>
            <p:nvPr/>
          </p:nvSpPr>
          <p:spPr>
            <a:xfrm>
              <a:off x="909580" y="4551213"/>
              <a:ext cx="904915" cy="462768"/>
            </a:xfrm>
            <a:prstGeom prst="rect">
              <a:avLst/>
            </a:prstGeom>
            <a:solidFill>
              <a:srgbClr val="F8DA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Register Cache</a:t>
              </a:r>
            </a:p>
          </p:txBody>
        </p:sp>
        <p:sp>
          <p:nvSpPr>
            <p:cNvPr id="65" name="Rectangle 64">
              <a:extLst>
                <a:ext uri="{FF2B5EF4-FFF2-40B4-BE49-F238E27FC236}">
                  <a16:creationId xmlns:a16="http://schemas.microsoft.com/office/drawing/2014/main" xmlns="" id="{FAD8A381-7342-4362-AF16-C14687133A17}"/>
                </a:ext>
              </a:extLst>
            </p:cNvPr>
            <p:cNvSpPr/>
            <p:nvPr/>
          </p:nvSpPr>
          <p:spPr>
            <a:xfrm>
              <a:off x="917684" y="5117424"/>
              <a:ext cx="904915" cy="46276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Skip List</a:t>
              </a:r>
            </a:p>
          </p:txBody>
        </p:sp>
      </p:grpSp>
      <p:grpSp>
        <p:nvGrpSpPr>
          <p:cNvPr id="66" name="Group 65">
            <a:extLst>
              <a:ext uri="{FF2B5EF4-FFF2-40B4-BE49-F238E27FC236}">
                <a16:creationId xmlns:a16="http://schemas.microsoft.com/office/drawing/2014/main" xmlns="" id="{B7859C0E-CABE-4BAE-BA53-2046D5811250}"/>
              </a:ext>
            </a:extLst>
          </p:cNvPr>
          <p:cNvGrpSpPr/>
          <p:nvPr/>
        </p:nvGrpSpPr>
        <p:grpSpPr>
          <a:xfrm>
            <a:off x="3279772" y="4579744"/>
            <a:ext cx="952732" cy="1040845"/>
            <a:chOff x="832919" y="4464144"/>
            <a:chExt cx="1071744" cy="1185208"/>
          </a:xfrm>
        </p:grpSpPr>
        <p:sp>
          <p:nvSpPr>
            <p:cNvPr id="67" name="Rectangle: Rounded Corners 66">
              <a:extLst>
                <a:ext uri="{FF2B5EF4-FFF2-40B4-BE49-F238E27FC236}">
                  <a16:creationId xmlns:a16="http://schemas.microsoft.com/office/drawing/2014/main" xmlns="" id="{6CA30394-0C4E-4168-9CC0-FF7EC85C7220}"/>
                </a:ext>
              </a:extLst>
            </p:cNvPr>
            <p:cNvSpPr/>
            <p:nvPr/>
          </p:nvSpPr>
          <p:spPr>
            <a:xfrm>
              <a:off x="832919" y="4464144"/>
              <a:ext cx="1071744" cy="118520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Rectangle 67">
              <a:extLst>
                <a:ext uri="{FF2B5EF4-FFF2-40B4-BE49-F238E27FC236}">
                  <a16:creationId xmlns:a16="http://schemas.microsoft.com/office/drawing/2014/main" xmlns="" id="{34D1F732-ED87-4AC2-AE31-9CC08A922B71}"/>
                </a:ext>
              </a:extLst>
            </p:cNvPr>
            <p:cNvSpPr/>
            <p:nvPr/>
          </p:nvSpPr>
          <p:spPr>
            <a:xfrm>
              <a:off x="909580" y="4551213"/>
              <a:ext cx="904915" cy="462768"/>
            </a:xfrm>
            <a:prstGeom prst="rect">
              <a:avLst/>
            </a:prstGeom>
            <a:solidFill>
              <a:srgbClr val="F8DA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Register Cache</a:t>
              </a:r>
            </a:p>
          </p:txBody>
        </p:sp>
        <p:sp>
          <p:nvSpPr>
            <p:cNvPr id="69" name="Rectangle 68">
              <a:extLst>
                <a:ext uri="{FF2B5EF4-FFF2-40B4-BE49-F238E27FC236}">
                  <a16:creationId xmlns:a16="http://schemas.microsoft.com/office/drawing/2014/main" xmlns="" id="{8D6326AB-81EA-435C-9B66-A196E77E7DFE}"/>
                </a:ext>
              </a:extLst>
            </p:cNvPr>
            <p:cNvSpPr/>
            <p:nvPr/>
          </p:nvSpPr>
          <p:spPr>
            <a:xfrm>
              <a:off x="917684" y="5117424"/>
              <a:ext cx="904915" cy="46276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Skip List</a:t>
              </a:r>
            </a:p>
          </p:txBody>
        </p:sp>
      </p:grpSp>
      <p:sp>
        <p:nvSpPr>
          <p:cNvPr id="71" name="Rectangle 70">
            <a:extLst>
              <a:ext uri="{FF2B5EF4-FFF2-40B4-BE49-F238E27FC236}">
                <a16:creationId xmlns:a16="http://schemas.microsoft.com/office/drawing/2014/main" xmlns="" id="{0FB23AA1-B837-4D24-A3B6-9411ACF1DC93}"/>
              </a:ext>
            </a:extLst>
          </p:cNvPr>
          <p:cNvSpPr/>
          <p:nvPr/>
        </p:nvSpPr>
        <p:spPr>
          <a:xfrm>
            <a:off x="4901532" y="4971378"/>
            <a:ext cx="804429" cy="406401"/>
          </a:xfrm>
          <a:prstGeom prst="rect">
            <a:avLst/>
          </a:prstGeom>
          <a:solidFill>
            <a:srgbClr val="F8DA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Register Cache</a:t>
            </a:r>
          </a:p>
        </p:txBody>
      </p:sp>
      <p:cxnSp>
        <p:nvCxnSpPr>
          <p:cNvPr id="73" name="Straight Arrow Connector 72">
            <a:extLst>
              <a:ext uri="{FF2B5EF4-FFF2-40B4-BE49-F238E27FC236}">
                <a16:creationId xmlns:a16="http://schemas.microsoft.com/office/drawing/2014/main" xmlns="" id="{248F7A96-B6EA-4C55-A37F-7B1885FBF2A8}"/>
              </a:ext>
            </a:extLst>
          </p:cNvPr>
          <p:cNvCxnSpPr>
            <a:cxnSpLocks/>
            <a:endCxn id="56" idx="3"/>
          </p:cNvCxnSpPr>
          <p:nvPr/>
        </p:nvCxnSpPr>
        <p:spPr>
          <a:xfrm flipH="1" flipV="1">
            <a:off x="3133454" y="3965163"/>
            <a:ext cx="1782869" cy="9850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D990D717-5926-4A0D-86CF-EC24D7C085AF}"/>
              </a:ext>
            </a:extLst>
          </p:cNvPr>
          <p:cNvCxnSpPr>
            <a:cxnSpLocks/>
            <a:stCxn id="57" idx="3"/>
          </p:cNvCxnSpPr>
          <p:nvPr/>
        </p:nvCxnSpPr>
        <p:spPr>
          <a:xfrm flipV="1">
            <a:off x="3133454" y="5405862"/>
            <a:ext cx="1786529" cy="8348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xmlns="" id="{3002955C-B27A-4823-B632-2F1E3BFF2A27}"/>
              </a:ext>
            </a:extLst>
          </p:cNvPr>
          <p:cNvSpPr txBox="1"/>
          <p:nvPr/>
        </p:nvSpPr>
        <p:spPr>
          <a:xfrm>
            <a:off x="2733048" y="4843792"/>
            <a:ext cx="401072" cy="300082"/>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 . .</a:t>
            </a:r>
          </a:p>
        </p:txBody>
      </p:sp>
      <p:cxnSp>
        <p:nvCxnSpPr>
          <p:cNvPr id="84" name="Straight Arrow Connector 83">
            <a:extLst>
              <a:ext uri="{FF2B5EF4-FFF2-40B4-BE49-F238E27FC236}">
                <a16:creationId xmlns:a16="http://schemas.microsoft.com/office/drawing/2014/main" xmlns="" id="{18F2BCF8-A5FC-4D7D-A5DA-D793D4B34628}"/>
              </a:ext>
            </a:extLst>
          </p:cNvPr>
          <p:cNvCxnSpPr>
            <a:cxnSpLocks/>
            <a:stCxn id="56" idx="2"/>
            <a:endCxn id="58" idx="0"/>
          </p:cNvCxnSpPr>
          <p:nvPr/>
        </p:nvCxnSpPr>
        <p:spPr>
          <a:xfrm flipH="1">
            <a:off x="806073" y="4168363"/>
            <a:ext cx="1925167" cy="4113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FFA19B2D-5CF9-4DA7-93E3-BA7FA554909F}"/>
              </a:ext>
            </a:extLst>
          </p:cNvPr>
          <p:cNvCxnSpPr>
            <a:cxnSpLocks/>
            <a:stCxn id="56" idx="2"/>
            <a:endCxn id="63" idx="0"/>
          </p:cNvCxnSpPr>
          <p:nvPr/>
        </p:nvCxnSpPr>
        <p:spPr>
          <a:xfrm flipH="1">
            <a:off x="2041533" y="4168363"/>
            <a:ext cx="689707" cy="412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xmlns="" id="{F451255A-9355-45BE-9718-55386C350B32}"/>
              </a:ext>
            </a:extLst>
          </p:cNvPr>
          <p:cNvCxnSpPr>
            <a:cxnSpLocks/>
            <a:stCxn id="56" idx="2"/>
            <a:endCxn id="67" idx="0"/>
          </p:cNvCxnSpPr>
          <p:nvPr/>
        </p:nvCxnSpPr>
        <p:spPr>
          <a:xfrm>
            <a:off x="2731240" y="4168363"/>
            <a:ext cx="1024898" cy="4113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xmlns="" id="{49C4A086-0C91-416F-BEAF-10763141555E}"/>
              </a:ext>
            </a:extLst>
          </p:cNvPr>
          <p:cNvCxnSpPr>
            <a:cxnSpLocks/>
            <a:stCxn id="58" idx="2"/>
            <a:endCxn id="57" idx="0"/>
          </p:cNvCxnSpPr>
          <p:nvPr/>
        </p:nvCxnSpPr>
        <p:spPr>
          <a:xfrm>
            <a:off x="806073" y="5620589"/>
            <a:ext cx="1925167" cy="4169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xmlns="" id="{195AC4D5-73A4-436C-A1B9-9D77B217AA94}"/>
              </a:ext>
            </a:extLst>
          </p:cNvPr>
          <p:cNvCxnSpPr>
            <a:cxnSpLocks/>
            <a:stCxn id="63" idx="2"/>
            <a:endCxn id="57" idx="0"/>
          </p:cNvCxnSpPr>
          <p:nvPr/>
        </p:nvCxnSpPr>
        <p:spPr>
          <a:xfrm>
            <a:off x="2041533" y="5621280"/>
            <a:ext cx="689707" cy="4162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xmlns="" id="{ACDD19BC-5D37-47BC-ABF0-FE8AD44BA1B9}"/>
              </a:ext>
            </a:extLst>
          </p:cNvPr>
          <p:cNvCxnSpPr>
            <a:cxnSpLocks/>
            <a:stCxn id="67" idx="2"/>
            <a:endCxn id="57" idx="0"/>
          </p:cNvCxnSpPr>
          <p:nvPr/>
        </p:nvCxnSpPr>
        <p:spPr>
          <a:xfrm flipH="1">
            <a:off x="2731240" y="5620589"/>
            <a:ext cx="1024898" cy="4169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xmlns="" id="{8D3FD2C4-6FAE-44C2-9113-D740FA99F0D0}"/>
              </a:ext>
            </a:extLst>
          </p:cNvPr>
          <p:cNvCxnSpPr>
            <a:cxnSpLocks/>
            <a:endCxn id="71" idx="0"/>
          </p:cNvCxnSpPr>
          <p:nvPr/>
        </p:nvCxnSpPr>
        <p:spPr>
          <a:xfrm>
            <a:off x="5303747" y="4294868"/>
            <a:ext cx="0" cy="6765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xmlns="" id="{99C120D9-0408-47CC-8923-5BA7DFB6BAAF}"/>
              </a:ext>
            </a:extLst>
          </p:cNvPr>
          <p:cNvCxnSpPr>
            <a:cxnSpLocks/>
          </p:cNvCxnSpPr>
          <p:nvPr/>
        </p:nvCxnSpPr>
        <p:spPr>
          <a:xfrm>
            <a:off x="5303746" y="5383169"/>
            <a:ext cx="0" cy="6765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xmlns="" id="{0069E4A6-97AE-421C-83C2-BD1E369A9485}"/>
              </a:ext>
            </a:extLst>
          </p:cNvPr>
          <p:cNvSpPr txBox="1"/>
          <p:nvPr/>
        </p:nvSpPr>
        <p:spPr>
          <a:xfrm>
            <a:off x="4938551" y="3913804"/>
            <a:ext cx="829074" cy="300082"/>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Insertion</a:t>
            </a:r>
          </a:p>
        </p:txBody>
      </p:sp>
      <p:sp>
        <p:nvSpPr>
          <p:cNvPr id="108" name="TextBox 107">
            <a:extLst>
              <a:ext uri="{FF2B5EF4-FFF2-40B4-BE49-F238E27FC236}">
                <a16:creationId xmlns:a16="http://schemas.microsoft.com/office/drawing/2014/main" xmlns="" id="{54CF9AE6-909E-45BF-A353-1EF1A94AAF80}"/>
              </a:ext>
            </a:extLst>
          </p:cNvPr>
          <p:cNvSpPr txBox="1"/>
          <p:nvPr/>
        </p:nvSpPr>
        <p:spPr>
          <a:xfrm>
            <a:off x="4884903" y="6109334"/>
            <a:ext cx="813044" cy="300082"/>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prstClr val="black"/>
                </a:solidFill>
                <a:effectLst/>
                <a:uLnTx/>
                <a:uFillTx/>
                <a:latin typeface="Calibri" panose="020F0502020204030204"/>
              </a:rPr>
              <a:t>Removal</a:t>
            </a:r>
          </a:p>
        </p:txBody>
      </p:sp>
      <p:sp>
        <p:nvSpPr>
          <p:cNvPr id="109" name="TextBox 108">
            <a:extLst>
              <a:ext uri="{FF2B5EF4-FFF2-40B4-BE49-F238E27FC236}">
                <a16:creationId xmlns:a16="http://schemas.microsoft.com/office/drawing/2014/main" xmlns="" id="{B5CFEBB1-8F1D-4837-B281-C7360FCB7D80}"/>
              </a:ext>
            </a:extLst>
          </p:cNvPr>
          <p:cNvSpPr txBox="1"/>
          <p:nvPr/>
        </p:nvSpPr>
        <p:spPr>
          <a:xfrm>
            <a:off x="1511071" y="3385176"/>
            <a:ext cx="2648482" cy="338554"/>
          </a:xfrm>
          <a:prstGeom prst="rect">
            <a:avLst/>
          </a:prstGeom>
          <a:noFill/>
        </p:spPr>
        <p:txBody>
          <a:bodyPr wrap="non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Top level PIFO block diagram</a:t>
            </a:r>
          </a:p>
        </p:txBody>
      </p:sp>
    </p:spTree>
    <p:extLst>
      <p:ext uri="{BB962C8B-B14F-4D97-AF65-F5344CB8AC3E}">
        <p14:creationId xmlns:p14="http://schemas.microsoft.com/office/powerpoint/2010/main" val="3904413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0D845-410F-4B8F-816E-89B15ABB7396}"/>
              </a:ext>
            </a:extLst>
          </p:cNvPr>
          <p:cNvSpPr>
            <a:spLocks noGrp="1"/>
          </p:cNvSpPr>
          <p:nvPr>
            <p:ph type="title"/>
          </p:nvPr>
        </p:nvSpPr>
        <p:spPr/>
        <p:txBody>
          <a:bodyPr/>
          <a:lstStyle/>
          <a:p>
            <a:r>
              <a:rPr lang="en-US" dirty="0"/>
              <a:t>PIFO Paper ASIC Design [1]</a:t>
            </a:r>
          </a:p>
        </p:txBody>
      </p:sp>
      <p:sp>
        <p:nvSpPr>
          <p:cNvPr id="3" name="Content Placeholder 2">
            <a:extLst>
              <a:ext uri="{FF2B5EF4-FFF2-40B4-BE49-F238E27FC236}">
                <a16:creationId xmlns:a16="http://schemas.microsoft.com/office/drawing/2014/main" xmlns="" id="{3983FA39-745D-4A19-BA77-63D5D3A60701}"/>
              </a:ext>
            </a:extLst>
          </p:cNvPr>
          <p:cNvSpPr>
            <a:spLocks noGrp="1"/>
          </p:cNvSpPr>
          <p:nvPr>
            <p:ph idx="1"/>
          </p:nvPr>
        </p:nvSpPr>
        <p:spPr>
          <a:xfrm>
            <a:off x="647700" y="1463039"/>
            <a:ext cx="5164472" cy="4751493"/>
          </a:xfrm>
        </p:spPr>
        <p:txBody>
          <a:bodyPr/>
          <a:lstStyle/>
          <a:p>
            <a:r>
              <a:rPr lang="en-US" dirty="0"/>
              <a:t>Flow scheduler</a:t>
            </a:r>
          </a:p>
          <a:p>
            <a:pPr lvl="1"/>
            <a:r>
              <a:rPr lang="en-US" dirty="0"/>
              <a:t>Choose amongst head </a:t>
            </a:r>
            <a:r>
              <a:rPr lang="en-US" dirty="0" err="1"/>
              <a:t>pkt</a:t>
            </a:r>
            <a:r>
              <a:rPr lang="en-US" dirty="0"/>
              <a:t> of each flow</a:t>
            </a:r>
          </a:p>
          <a:p>
            <a:r>
              <a:rPr lang="en-US" dirty="0"/>
              <a:t>Rank Store</a:t>
            </a:r>
          </a:p>
          <a:p>
            <a:pPr lvl="1"/>
            <a:r>
              <a:rPr lang="en-US" dirty="0"/>
              <a:t>Store computed ranks for each flow in FIFO order</a:t>
            </a:r>
          </a:p>
          <a:p>
            <a:r>
              <a:rPr lang="en-US" dirty="0"/>
              <a:t>PIFO blocks connected in a full mesh</a:t>
            </a:r>
          </a:p>
          <a:p>
            <a:r>
              <a:rPr lang="en-US" dirty="0"/>
              <a:t>64 port 10Gbps shared memory switch, 1GHz</a:t>
            </a:r>
          </a:p>
          <a:p>
            <a:r>
              <a:rPr lang="en-US" dirty="0"/>
              <a:t>1000 flows, 64K packets</a:t>
            </a:r>
          </a:p>
        </p:txBody>
      </p:sp>
      <p:sp>
        <p:nvSpPr>
          <p:cNvPr id="4" name="Slide Number Placeholder 3">
            <a:extLst>
              <a:ext uri="{FF2B5EF4-FFF2-40B4-BE49-F238E27FC236}">
                <a16:creationId xmlns:a16="http://schemas.microsoft.com/office/drawing/2014/main" xmlns="" id="{F0DD2BE9-A8C1-4496-9CA7-B2696E000D9E}"/>
              </a:ext>
            </a:extLst>
          </p:cNvPr>
          <p:cNvSpPr>
            <a:spLocks noGrp="1"/>
          </p:cNvSpPr>
          <p:nvPr>
            <p:ph type="sldNum" sz="quarter" idx="10"/>
          </p:nvPr>
        </p:nvSpPr>
        <p:spPr/>
        <p:txBody>
          <a:bodyPr/>
          <a:lstStyle/>
          <a:p>
            <a:r>
              <a:rPr lang="en-US"/>
              <a:t>&gt;&gt; </a:t>
            </a:r>
            <a:fld id="{626C978B-826E-438C-909A-E9C381D3FF04}" type="slidenum">
              <a:rPr lang="en-US" smtClean="0"/>
              <a:pPr/>
              <a:t>42</a:t>
            </a:fld>
            <a:endParaRPr lang="en-US" dirty="0"/>
          </a:p>
        </p:txBody>
      </p:sp>
      <p:grpSp>
        <p:nvGrpSpPr>
          <p:cNvPr id="6" name="Group 5">
            <a:extLst>
              <a:ext uri="{FF2B5EF4-FFF2-40B4-BE49-F238E27FC236}">
                <a16:creationId xmlns:a16="http://schemas.microsoft.com/office/drawing/2014/main" xmlns="" id="{B345DF9C-100E-4F31-A92C-B480819AEDBF}"/>
              </a:ext>
            </a:extLst>
          </p:cNvPr>
          <p:cNvGrpSpPr/>
          <p:nvPr/>
        </p:nvGrpSpPr>
        <p:grpSpPr>
          <a:xfrm>
            <a:off x="6551105" y="2103120"/>
            <a:ext cx="4517679" cy="2476624"/>
            <a:chOff x="6237838" y="1126655"/>
            <a:chExt cx="4517679" cy="2476624"/>
          </a:xfrm>
        </p:grpSpPr>
        <p:sp>
          <p:nvSpPr>
            <p:cNvPr id="5" name="Rectangle: Rounded Corners 4">
              <a:extLst>
                <a:ext uri="{FF2B5EF4-FFF2-40B4-BE49-F238E27FC236}">
                  <a16:creationId xmlns:a16="http://schemas.microsoft.com/office/drawing/2014/main" xmlns="" id="{6955DD90-4258-429D-B33E-A60A62537C74}"/>
                </a:ext>
              </a:extLst>
            </p:cNvPr>
            <p:cNvSpPr/>
            <p:nvPr/>
          </p:nvSpPr>
          <p:spPr>
            <a:xfrm>
              <a:off x="6237838" y="1463041"/>
              <a:ext cx="4517679" cy="2140238"/>
            </a:xfrm>
            <a:prstGeom prst="roundRect">
              <a:avLst/>
            </a:prstGeom>
            <a:noFill/>
            <a:ln w="28575">
              <a:solidFill>
                <a:srgbClr val="648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43022E06-CEB1-40B0-986E-B30A56358DDB}"/>
                </a:ext>
              </a:extLst>
            </p:cNvPr>
            <p:cNvGrpSpPr/>
            <p:nvPr/>
          </p:nvGrpSpPr>
          <p:grpSpPr>
            <a:xfrm>
              <a:off x="7134131" y="2102220"/>
              <a:ext cx="866114" cy="866112"/>
              <a:chOff x="3603279" y="3766242"/>
              <a:chExt cx="866114" cy="1846907"/>
            </a:xfrm>
          </p:grpSpPr>
          <p:cxnSp>
            <p:nvCxnSpPr>
              <p:cNvPr id="7" name="Straight Connector 6">
                <a:extLst>
                  <a:ext uri="{FF2B5EF4-FFF2-40B4-BE49-F238E27FC236}">
                    <a16:creationId xmlns:a16="http://schemas.microsoft.com/office/drawing/2014/main" xmlns="" id="{9B8FAC18-2234-4AE2-87CA-C65B07A494A7}"/>
                  </a:ext>
                </a:extLst>
              </p:cNvPr>
              <p:cNvCxnSpPr/>
              <p:nvPr/>
            </p:nvCxnSpPr>
            <p:spPr>
              <a:xfrm>
                <a:off x="3603279"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42ECD2B7-7D51-4D95-8164-7976921AF37F}"/>
                  </a:ext>
                </a:extLst>
              </p:cNvPr>
              <p:cNvCxnSpPr/>
              <p:nvPr/>
            </p:nvCxnSpPr>
            <p:spPr>
              <a:xfrm>
                <a:off x="3891481"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E0E38496-E39D-4027-BC0B-FA602C2AC417}"/>
                  </a:ext>
                </a:extLst>
              </p:cNvPr>
              <p:cNvCxnSpPr/>
              <p:nvPr/>
            </p:nvCxnSpPr>
            <p:spPr>
              <a:xfrm>
                <a:off x="4181191"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4F5DA282-0153-4886-BAF3-633E736C0AFC}"/>
                  </a:ext>
                </a:extLst>
              </p:cNvPr>
              <p:cNvCxnSpPr/>
              <p:nvPr/>
            </p:nvCxnSpPr>
            <p:spPr>
              <a:xfrm>
                <a:off x="4469393"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xmlns="" id="{CBF0F8D7-91C2-475B-A386-7A467EA2E3AE}"/>
                </a:ext>
              </a:extLst>
            </p:cNvPr>
            <p:cNvGrpSpPr/>
            <p:nvPr/>
          </p:nvGrpSpPr>
          <p:grpSpPr>
            <a:xfrm rot="16200000">
              <a:off x="6830842" y="1798929"/>
              <a:ext cx="866114" cy="1472694"/>
              <a:chOff x="3603279" y="3766242"/>
              <a:chExt cx="866114" cy="1846907"/>
            </a:xfrm>
          </p:grpSpPr>
          <p:cxnSp>
            <p:nvCxnSpPr>
              <p:cNvPr id="13" name="Straight Connector 12">
                <a:extLst>
                  <a:ext uri="{FF2B5EF4-FFF2-40B4-BE49-F238E27FC236}">
                    <a16:creationId xmlns:a16="http://schemas.microsoft.com/office/drawing/2014/main" xmlns="" id="{744AB0AC-0DF9-413E-BDF7-A28F88D78800}"/>
                  </a:ext>
                </a:extLst>
              </p:cNvPr>
              <p:cNvCxnSpPr/>
              <p:nvPr/>
            </p:nvCxnSpPr>
            <p:spPr>
              <a:xfrm>
                <a:off x="3603279"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2A548961-F02A-456E-97AC-A2B8A2CEBCF9}"/>
                  </a:ext>
                </a:extLst>
              </p:cNvPr>
              <p:cNvCxnSpPr/>
              <p:nvPr/>
            </p:nvCxnSpPr>
            <p:spPr>
              <a:xfrm>
                <a:off x="3891481"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B542C2B8-013D-419E-855C-AD2819D3AED7}"/>
                  </a:ext>
                </a:extLst>
              </p:cNvPr>
              <p:cNvCxnSpPr/>
              <p:nvPr/>
            </p:nvCxnSpPr>
            <p:spPr>
              <a:xfrm>
                <a:off x="4181191"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C1CEEFD-ADBA-4DC3-92C9-B779F689705D}"/>
                  </a:ext>
                </a:extLst>
              </p:cNvPr>
              <p:cNvCxnSpPr/>
              <p:nvPr/>
            </p:nvCxnSpPr>
            <p:spPr>
              <a:xfrm>
                <a:off x="4469393" y="3766242"/>
                <a:ext cx="0" cy="1846907"/>
              </a:xfrm>
              <a:prstGeom prst="line">
                <a:avLst/>
              </a:prstGeom>
              <a:ln w="19050">
                <a:solidFill>
                  <a:srgbClr val="648CB7"/>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xmlns="" id="{6CFEE9EA-F0B5-445C-AD1E-0C091876042D}"/>
                </a:ext>
              </a:extLst>
            </p:cNvPr>
            <p:cNvSpPr txBox="1"/>
            <p:nvPr/>
          </p:nvSpPr>
          <p:spPr>
            <a:xfrm>
              <a:off x="7736186" y="2082643"/>
              <a:ext cx="284052" cy="307777"/>
            </a:xfrm>
            <a:prstGeom prst="rect">
              <a:avLst/>
            </a:prstGeom>
            <a:noFill/>
          </p:spPr>
          <p:txBody>
            <a:bodyPr wrap="none" rtlCol="0">
              <a:spAutoFit/>
            </a:bodyPr>
            <a:lstStyle/>
            <a:p>
              <a:r>
                <a:rPr lang="en-US" sz="1400" dirty="0"/>
                <a:t>2</a:t>
              </a:r>
            </a:p>
          </p:txBody>
        </p:sp>
        <p:sp>
          <p:nvSpPr>
            <p:cNvPr id="18" name="TextBox 17">
              <a:extLst>
                <a:ext uri="{FF2B5EF4-FFF2-40B4-BE49-F238E27FC236}">
                  <a16:creationId xmlns:a16="http://schemas.microsoft.com/office/drawing/2014/main" xmlns="" id="{71F27BF8-8996-4CBE-BFEC-5BA23E3BE27E}"/>
                </a:ext>
              </a:extLst>
            </p:cNvPr>
            <p:cNvSpPr txBox="1"/>
            <p:nvPr/>
          </p:nvSpPr>
          <p:spPr>
            <a:xfrm>
              <a:off x="7436290" y="2082643"/>
              <a:ext cx="284052" cy="307777"/>
            </a:xfrm>
            <a:prstGeom prst="rect">
              <a:avLst/>
            </a:prstGeom>
            <a:noFill/>
          </p:spPr>
          <p:txBody>
            <a:bodyPr wrap="none" rtlCol="0">
              <a:spAutoFit/>
            </a:bodyPr>
            <a:lstStyle/>
            <a:p>
              <a:r>
                <a:rPr lang="en-US" sz="1400" dirty="0"/>
                <a:t>3</a:t>
              </a:r>
            </a:p>
          </p:txBody>
        </p:sp>
        <p:sp>
          <p:nvSpPr>
            <p:cNvPr id="19" name="TextBox 18">
              <a:extLst>
                <a:ext uri="{FF2B5EF4-FFF2-40B4-BE49-F238E27FC236}">
                  <a16:creationId xmlns:a16="http://schemas.microsoft.com/office/drawing/2014/main" xmlns="" id="{D051DC84-5A3D-4938-A050-EE617FB56D8A}"/>
                </a:ext>
              </a:extLst>
            </p:cNvPr>
            <p:cNvSpPr txBox="1"/>
            <p:nvPr/>
          </p:nvSpPr>
          <p:spPr>
            <a:xfrm>
              <a:off x="7126400" y="2082642"/>
              <a:ext cx="284052" cy="307777"/>
            </a:xfrm>
            <a:prstGeom prst="rect">
              <a:avLst/>
            </a:prstGeom>
            <a:noFill/>
          </p:spPr>
          <p:txBody>
            <a:bodyPr wrap="none" rtlCol="0">
              <a:spAutoFit/>
            </a:bodyPr>
            <a:lstStyle/>
            <a:p>
              <a:r>
                <a:rPr lang="en-US" sz="1400" dirty="0"/>
                <a:t>5</a:t>
              </a:r>
            </a:p>
          </p:txBody>
        </p:sp>
        <p:sp>
          <p:nvSpPr>
            <p:cNvPr id="20" name="TextBox 19">
              <a:extLst>
                <a:ext uri="{FF2B5EF4-FFF2-40B4-BE49-F238E27FC236}">
                  <a16:creationId xmlns:a16="http://schemas.microsoft.com/office/drawing/2014/main" xmlns="" id="{E59381E5-EE4A-4B35-86CC-BED3C1BCEF03}"/>
                </a:ext>
              </a:extLst>
            </p:cNvPr>
            <p:cNvSpPr txBox="1"/>
            <p:nvPr/>
          </p:nvSpPr>
          <p:spPr>
            <a:xfrm>
              <a:off x="7422333" y="2678621"/>
              <a:ext cx="284052" cy="307777"/>
            </a:xfrm>
            <a:prstGeom prst="rect">
              <a:avLst/>
            </a:prstGeom>
            <a:noFill/>
          </p:spPr>
          <p:txBody>
            <a:bodyPr wrap="none" rtlCol="0">
              <a:spAutoFit/>
            </a:bodyPr>
            <a:lstStyle/>
            <a:p>
              <a:r>
                <a:rPr lang="en-US" sz="1400" dirty="0"/>
                <a:t>5</a:t>
              </a:r>
            </a:p>
          </p:txBody>
        </p:sp>
        <p:sp>
          <p:nvSpPr>
            <p:cNvPr id="21" name="TextBox 20">
              <a:extLst>
                <a:ext uri="{FF2B5EF4-FFF2-40B4-BE49-F238E27FC236}">
                  <a16:creationId xmlns:a16="http://schemas.microsoft.com/office/drawing/2014/main" xmlns="" id="{959B1696-D43B-425B-ADCD-CD6201854E4D}"/>
                </a:ext>
              </a:extLst>
            </p:cNvPr>
            <p:cNvSpPr txBox="1"/>
            <p:nvPr/>
          </p:nvSpPr>
          <p:spPr>
            <a:xfrm>
              <a:off x="7430067" y="2379878"/>
              <a:ext cx="284052" cy="307777"/>
            </a:xfrm>
            <a:prstGeom prst="rect">
              <a:avLst/>
            </a:prstGeom>
            <a:noFill/>
          </p:spPr>
          <p:txBody>
            <a:bodyPr wrap="none" rtlCol="0">
              <a:spAutoFit/>
            </a:bodyPr>
            <a:lstStyle/>
            <a:p>
              <a:r>
                <a:rPr lang="en-US" sz="1400" dirty="0"/>
                <a:t>4</a:t>
              </a:r>
            </a:p>
          </p:txBody>
        </p:sp>
        <p:sp>
          <p:nvSpPr>
            <p:cNvPr id="22" name="TextBox 21">
              <a:extLst>
                <a:ext uri="{FF2B5EF4-FFF2-40B4-BE49-F238E27FC236}">
                  <a16:creationId xmlns:a16="http://schemas.microsoft.com/office/drawing/2014/main" xmlns="" id="{7B913B4E-0CA0-4701-9F57-B3224CF1BCE5}"/>
                </a:ext>
              </a:extLst>
            </p:cNvPr>
            <p:cNvSpPr txBox="1"/>
            <p:nvPr/>
          </p:nvSpPr>
          <p:spPr>
            <a:xfrm>
              <a:off x="7736186" y="2396542"/>
              <a:ext cx="284052" cy="307777"/>
            </a:xfrm>
            <a:prstGeom prst="rect">
              <a:avLst/>
            </a:prstGeom>
            <a:noFill/>
          </p:spPr>
          <p:txBody>
            <a:bodyPr wrap="none" rtlCol="0">
              <a:spAutoFit/>
            </a:bodyPr>
            <a:lstStyle/>
            <a:p>
              <a:r>
                <a:rPr lang="en-US" sz="1400" dirty="0"/>
                <a:t>2</a:t>
              </a:r>
            </a:p>
          </p:txBody>
        </p:sp>
        <p:sp>
          <p:nvSpPr>
            <p:cNvPr id="23" name="TextBox 22">
              <a:extLst>
                <a:ext uri="{FF2B5EF4-FFF2-40B4-BE49-F238E27FC236}">
                  <a16:creationId xmlns:a16="http://schemas.microsoft.com/office/drawing/2014/main" xmlns="" id="{89CE57DD-5BCA-4B3E-8CD9-4AF4794EF189}"/>
                </a:ext>
              </a:extLst>
            </p:cNvPr>
            <p:cNvSpPr txBox="1"/>
            <p:nvPr/>
          </p:nvSpPr>
          <p:spPr>
            <a:xfrm>
              <a:off x="7718266" y="2666675"/>
              <a:ext cx="284052" cy="307777"/>
            </a:xfrm>
            <a:prstGeom prst="rect">
              <a:avLst/>
            </a:prstGeom>
            <a:noFill/>
          </p:spPr>
          <p:txBody>
            <a:bodyPr wrap="none" rtlCol="0">
              <a:spAutoFit/>
            </a:bodyPr>
            <a:lstStyle/>
            <a:p>
              <a:r>
                <a:rPr lang="en-US" sz="1400" dirty="0"/>
                <a:t>4</a:t>
              </a:r>
            </a:p>
          </p:txBody>
        </p:sp>
        <p:sp>
          <p:nvSpPr>
            <p:cNvPr id="24" name="TextBox 23">
              <a:extLst>
                <a:ext uri="{FF2B5EF4-FFF2-40B4-BE49-F238E27FC236}">
                  <a16:creationId xmlns:a16="http://schemas.microsoft.com/office/drawing/2014/main" xmlns="" id="{2331D65B-95D7-4CB9-9FF6-918F32846134}"/>
                </a:ext>
              </a:extLst>
            </p:cNvPr>
            <p:cNvSpPr txBox="1"/>
            <p:nvPr/>
          </p:nvSpPr>
          <p:spPr>
            <a:xfrm>
              <a:off x="7137717" y="2379877"/>
              <a:ext cx="284052" cy="307777"/>
            </a:xfrm>
            <a:prstGeom prst="rect">
              <a:avLst/>
            </a:prstGeom>
            <a:noFill/>
          </p:spPr>
          <p:txBody>
            <a:bodyPr wrap="none" rtlCol="0">
              <a:spAutoFit/>
            </a:bodyPr>
            <a:lstStyle/>
            <a:p>
              <a:r>
                <a:rPr lang="en-US" sz="1400" dirty="0"/>
                <a:t>6</a:t>
              </a:r>
            </a:p>
          </p:txBody>
        </p:sp>
        <p:sp>
          <p:nvSpPr>
            <p:cNvPr id="25" name="TextBox 24">
              <a:extLst>
                <a:ext uri="{FF2B5EF4-FFF2-40B4-BE49-F238E27FC236}">
                  <a16:creationId xmlns:a16="http://schemas.microsoft.com/office/drawing/2014/main" xmlns="" id="{9FD78523-C6FA-44F2-8CA6-1503D5702BB5}"/>
                </a:ext>
              </a:extLst>
            </p:cNvPr>
            <p:cNvSpPr txBox="1"/>
            <p:nvPr/>
          </p:nvSpPr>
          <p:spPr>
            <a:xfrm>
              <a:off x="7136208" y="2689164"/>
              <a:ext cx="284052" cy="307777"/>
            </a:xfrm>
            <a:prstGeom prst="rect">
              <a:avLst/>
            </a:prstGeom>
            <a:noFill/>
          </p:spPr>
          <p:txBody>
            <a:bodyPr wrap="none" rtlCol="0">
              <a:spAutoFit/>
            </a:bodyPr>
            <a:lstStyle/>
            <a:p>
              <a:r>
                <a:rPr lang="en-US" sz="1400" dirty="0"/>
                <a:t>8</a:t>
              </a:r>
            </a:p>
          </p:txBody>
        </p:sp>
        <p:sp>
          <p:nvSpPr>
            <p:cNvPr id="26" name="TextBox 25">
              <a:extLst>
                <a:ext uri="{FF2B5EF4-FFF2-40B4-BE49-F238E27FC236}">
                  <a16:creationId xmlns:a16="http://schemas.microsoft.com/office/drawing/2014/main" xmlns="" id="{E4CB8A8E-7E4B-43C1-9EEF-BC75CA9B2690}"/>
                </a:ext>
              </a:extLst>
            </p:cNvPr>
            <p:cNvSpPr txBox="1"/>
            <p:nvPr/>
          </p:nvSpPr>
          <p:spPr>
            <a:xfrm>
              <a:off x="8067395" y="2072100"/>
              <a:ext cx="304892" cy="307777"/>
            </a:xfrm>
            <a:prstGeom prst="rect">
              <a:avLst/>
            </a:prstGeom>
            <a:noFill/>
          </p:spPr>
          <p:txBody>
            <a:bodyPr wrap="none" rtlCol="0">
              <a:spAutoFit/>
            </a:bodyPr>
            <a:lstStyle/>
            <a:p>
              <a:r>
                <a:rPr lang="en-US" sz="1400" dirty="0"/>
                <a:t>A</a:t>
              </a:r>
            </a:p>
          </p:txBody>
        </p:sp>
        <p:sp>
          <p:nvSpPr>
            <p:cNvPr id="27" name="TextBox 26">
              <a:extLst>
                <a:ext uri="{FF2B5EF4-FFF2-40B4-BE49-F238E27FC236}">
                  <a16:creationId xmlns:a16="http://schemas.microsoft.com/office/drawing/2014/main" xmlns="" id="{8DFB17BE-1245-4484-B432-469F8B2590FF}"/>
                </a:ext>
              </a:extLst>
            </p:cNvPr>
            <p:cNvSpPr txBox="1"/>
            <p:nvPr/>
          </p:nvSpPr>
          <p:spPr>
            <a:xfrm>
              <a:off x="8066170" y="2370844"/>
              <a:ext cx="304892" cy="307777"/>
            </a:xfrm>
            <a:prstGeom prst="rect">
              <a:avLst/>
            </a:prstGeom>
            <a:noFill/>
          </p:spPr>
          <p:txBody>
            <a:bodyPr wrap="none" rtlCol="0">
              <a:spAutoFit/>
            </a:bodyPr>
            <a:lstStyle/>
            <a:p>
              <a:r>
                <a:rPr lang="en-US" sz="1400" dirty="0"/>
                <a:t>B</a:t>
              </a:r>
            </a:p>
          </p:txBody>
        </p:sp>
        <p:sp>
          <p:nvSpPr>
            <p:cNvPr id="28" name="TextBox 27">
              <a:extLst>
                <a:ext uri="{FF2B5EF4-FFF2-40B4-BE49-F238E27FC236}">
                  <a16:creationId xmlns:a16="http://schemas.microsoft.com/office/drawing/2014/main" xmlns="" id="{8F107720-ED08-4B07-9CE5-511F29E078ED}"/>
                </a:ext>
              </a:extLst>
            </p:cNvPr>
            <p:cNvSpPr txBox="1"/>
            <p:nvPr/>
          </p:nvSpPr>
          <p:spPr>
            <a:xfrm>
              <a:off x="8066170" y="2678620"/>
              <a:ext cx="314510" cy="307777"/>
            </a:xfrm>
            <a:prstGeom prst="rect">
              <a:avLst/>
            </a:prstGeom>
            <a:noFill/>
          </p:spPr>
          <p:txBody>
            <a:bodyPr wrap="none" rtlCol="0">
              <a:spAutoFit/>
            </a:bodyPr>
            <a:lstStyle/>
            <a:p>
              <a:r>
                <a:rPr lang="en-US" sz="1400" dirty="0"/>
                <a:t>C</a:t>
              </a:r>
            </a:p>
          </p:txBody>
        </p:sp>
        <p:sp>
          <p:nvSpPr>
            <p:cNvPr id="29" name="TextBox 28">
              <a:extLst>
                <a:ext uri="{FF2B5EF4-FFF2-40B4-BE49-F238E27FC236}">
                  <a16:creationId xmlns:a16="http://schemas.microsoft.com/office/drawing/2014/main" xmlns="" id="{D30BEC03-2226-4372-A8DB-D6821EC1D278}"/>
                </a:ext>
              </a:extLst>
            </p:cNvPr>
            <p:cNvSpPr txBox="1"/>
            <p:nvPr/>
          </p:nvSpPr>
          <p:spPr>
            <a:xfrm>
              <a:off x="6821609" y="1463040"/>
              <a:ext cx="1080745" cy="523220"/>
            </a:xfrm>
            <a:prstGeom prst="rect">
              <a:avLst/>
            </a:prstGeom>
            <a:noFill/>
          </p:spPr>
          <p:txBody>
            <a:bodyPr wrap="none" rtlCol="0">
              <a:spAutoFit/>
            </a:bodyPr>
            <a:lstStyle/>
            <a:p>
              <a:pPr algn="ctr"/>
              <a:r>
                <a:rPr lang="en-US" sz="1400" dirty="0"/>
                <a:t>Rank Store</a:t>
              </a:r>
            </a:p>
            <a:p>
              <a:pPr algn="ctr"/>
              <a:r>
                <a:rPr lang="en-US" sz="1400" dirty="0"/>
                <a:t>(SRAM)</a:t>
              </a:r>
            </a:p>
          </p:txBody>
        </p:sp>
        <p:sp>
          <p:nvSpPr>
            <p:cNvPr id="30" name="TextBox 29">
              <a:extLst>
                <a:ext uri="{FF2B5EF4-FFF2-40B4-BE49-F238E27FC236}">
                  <a16:creationId xmlns:a16="http://schemas.microsoft.com/office/drawing/2014/main" xmlns="" id="{6AC89C2E-5634-4639-8CA3-CA39DDA225FA}"/>
                </a:ext>
              </a:extLst>
            </p:cNvPr>
            <p:cNvSpPr txBox="1"/>
            <p:nvPr/>
          </p:nvSpPr>
          <p:spPr>
            <a:xfrm>
              <a:off x="8851420" y="1488645"/>
              <a:ext cx="1418978" cy="523220"/>
            </a:xfrm>
            <a:prstGeom prst="rect">
              <a:avLst/>
            </a:prstGeom>
            <a:noFill/>
          </p:spPr>
          <p:txBody>
            <a:bodyPr wrap="none" rtlCol="0">
              <a:spAutoFit/>
            </a:bodyPr>
            <a:lstStyle/>
            <a:p>
              <a:pPr algn="ctr"/>
              <a:r>
                <a:rPr lang="en-US" sz="1400" dirty="0"/>
                <a:t>Flow Scheduler</a:t>
              </a:r>
            </a:p>
            <a:p>
              <a:pPr algn="ctr"/>
              <a:r>
                <a:rPr lang="en-US" sz="1400" dirty="0"/>
                <a:t>(flip-flops)</a:t>
              </a:r>
            </a:p>
          </p:txBody>
        </p:sp>
        <p:grpSp>
          <p:nvGrpSpPr>
            <p:cNvPr id="35" name="Group 34">
              <a:extLst>
                <a:ext uri="{FF2B5EF4-FFF2-40B4-BE49-F238E27FC236}">
                  <a16:creationId xmlns:a16="http://schemas.microsoft.com/office/drawing/2014/main" xmlns="" id="{03C73FC9-2C89-40CD-A359-D8C6FF8F59EA}"/>
                </a:ext>
              </a:extLst>
            </p:cNvPr>
            <p:cNvGrpSpPr/>
            <p:nvPr/>
          </p:nvGrpSpPr>
          <p:grpSpPr>
            <a:xfrm>
              <a:off x="8492071" y="2272834"/>
              <a:ext cx="562975" cy="389299"/>
              <a:chOff x="2208215" y="4381877"/>
              <a:chExt cx="562975" cy="389299"/>
            </a:xfrm>
          </p:grpSpPr>
          <p:grpSp>
            <p:nvGrpSpPr>
              <p:cNvPr id="33" name="Group 32">
                <a:extLst>
                  <a:ext uri="{FF2B5EF4-FFF2-40B4-BE49-F238E27FC236}">
                    <a16:creationId xmlns:a16="http://schemas.microsoft.com/office/drawing/2014/main" xmlns="" id="{7E86C1BC-57F1-470D-8523-1635A82A2263}"/>
                  </a:ext>
                </a:extLst>
              </p:cNvPr>
              <p:cNvGrpSpPr/>
              <p:nvPr/>
            </p:nvGrpSpPr>
            <p:grpSpPr>
              <a:xfrm>
                <a:off x="2218099" y="4381877"/>
                <a:ext cx="543208" cy="389299"/>
                <a:chOff x="2218099" y="4381877"/>
                <a:chExt cx="914400" cy="866112"/>
              </a:xfrm>
            </p:grpSpPr>
            <p:sp>
              <p:nvSpPr>
                <p:cNvPr id="31" name="Rectangle: Rounded Corners 30">
                  <a:extLst>
                    <a:ext uri="{FF2B5EF4-FFF2-40B4-BE49-F238E27FC236}">
                      <a16:creationId xmlns:a16="http://schemas.microsoft.com/office/drawing/2014/main" xmlns="" id="{9664618B-ECA1-49B9-81DA-F3E9C69D4134}"/>
                    </a:ext>
                  </a:extLst>
                </p:cNvPr>
                <p:cNvSpPr/>
                <p:nvPr/>
              </p:nvSpPr>
              <p:spPr>
                <a:xfrm>
                  <a:off x="2218099" y="4381877"/>
                  <a:ext cx="914400" cy="866112"/>
                </a:xfrm>
                <a:prstGeom prst="roundRect">
                  <a:avLst/>
                </a:prstGeom>
                <a:solidFill>
                  <a:srgbClr val="648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xmlns="" id="{B0EB488C-14ED-4727-8B72-87B6D7B1D8F1}"/>
                    </a:ext>
                  </a:extLst>
                </p:cNvPr>
                <p:cNvCxnSpPr/>
                <p:nvPr/>
              </p:nvCxnSpPr>
              <p:spPr>
                <a:xfrm>
                  <a:off x="2675299" y="4381877"/>
                  <a:ext cx="0" cy="86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xmlns="" id="{A17D77CD-EFEC-4810-A2DC-C6F62097B280}"/>
                  </a:ext>
                </a:extLst>
              </p:cNvPr>
              <p:cNvSpPr txBox="1"/>
              <p:nvPr/>
            </p:nvSpPr>
            <p:spPr>
              <a:xfrm>
                <a:off x="2208215" y="4422637"/>
                <a:ext cx="562975" cy="307777"/>
              </a:xfrm>
              <a:prstGeom prst="rect">
                <a:avLst/>
              </a:prstGeom>
              <a:noFill/>
            </p:spPr>
            <p:txBody>
              <a:bodyPr wrap="none" rtlCol="0">
                <a:spAutoFit/>
              </a:bodyPr>
              <a:lstStyle/>
              <a:p>
                <a:r>
                  <a:rPr lang="en-US" sz="1400" dirty="0">
                    <a:solidFill>
                      <a:schemeClr val="bg1"/>
                    </a:solidFill>
                  </a:rPr>
                  <a:t>C   3</a:t>
                </a:r>
              </a:p>
            </p:txBody>
          </p:sp>
        </p:grpSp>
        <p:grpSp>
          <p:nvGrpSpPr>
            <p:cNvPr id="36" name="Group 35">
              <a:extLst>
                <a:ext uri="{FF2B5EF4-FFF2-40B4-BE49-F238E27FC236}">
                  <a16:creationId xmlns:a16="http://schemas.microsoft.com/office/drawing/2014/main" xmlns="" id="{C1379CCC-B35D-4778-9718-D0D58EFE4960}"/>
                </a:ext>
              </a:extLst>
            </p:cNvPr>
            <p:cNvGrpSpPr/>
            <p:nvPr/>
          </p:nvGrpSpPr>
          <p:grpSpPr>
            <a:xfrm>
              <a:off x="9264106" y="2272832"/>
              <a:ext cx="553357" cy="389299"/>
              <a:chOff x="2208215" y="4381877"/>
              <a:chExt cx="553357" cy="389299"/>
            </a:xfrm>
          </p:grpSpPr>
          <p:grpSp>
            <p:nvGrpSpPr>
              <p:cNvPr id="37" name="Group 36">
                <a:extLst>
                  <a:ext uri="{FF2B5EF4-FFF2-40B4-BE49-F238E27FC236}">
                    <a16:creationId xmlns:a16="http://schemas.microsoft.com/office/drawing/2014/main" xmlns="" id="{68772850-2F5C-4202-846D-2EA981ABB73B}"/>
                  </a:ext>
                </a:extLst>
              </p:cNvPr>
              <p:cNvGrpSpPr/>
              <p:nvPr/>
            </p:nvGrpSpPr>
            <p:grpSpPr>
              <a:xfrm>
                <a:off x="2218099" y="4381877"/>
                <a:ext cx="543208" cy="389299"/>
                <a:chOff x="2218099" y="4381877"/>
                <a:chExt cx="914400" cy="866112"/>
              </a:xfrm>
            </p:grpSpPr>
            <p:sp>
              <p:nvSpPr>
                <p:cNvPr id="39" name="Rectangle: Rounded Corners 38">
                  <a:extLst>
                    <a:ext uri="{FF2B5EF4-FFF2-40B4-BE49-F238E27FC236}">
                      <a16:creationId xmlns:a16="http://schemas.microsoft.com/office/drawing/2014/main" xmlns="" id="{DEFF9BFC-542F-4AD0-8F63-1F2D821FE203}"/>
                    </a:ext>
                  </a:extLst>
                </p:cNvPr>
                <p:cNvSpPr/>
                <p:nvPr/>
              </p:nvSpPr>
              <p:spPr>
                <a:xfrm>
                  <a:off x="2218099" y="4381877"/>
                  <a:ext cx="914400" cy="866112"/>
                </a:xfrm>
                <a:prstGeom prst="roundRect">
                  <a:avLst/>
                </a:prstGeom>
                <a:solidFill>
                  <a:srgbClr val="648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xmlns="" id="{EC1275CF-C957-4559-92E8-06E4FA8EC4C3}"/>
                    </a:ext>
                  </a:extLst>
                </p:cNvPr>
                <p:cNvCxnSpPr/>
                <p:nvPr/>
              </p:nvCxnSpPr>
              <p:spPr>
                <a:xfrm>
                  <a:off x="2675299" y="4381877"/>
                  <a:ext cx="0" cy="86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xmlns="" id="{0F94C423-AC92-4679-86C5-D510405C1CF0}"/>
                  </a:ext>
                </a:extLst>
              </p:cNvPr>
              <p:cNvSpPr txBox="1"/>
              <p:nvPr/>
            </p:nvSpPr>
            <p:spPr>
              <a:xfrm>
                <a:off x="2208215" y="4422637"/>
                <a:ext cx="553357" cy="307777"/>
              </a:xfrm>
              <a:prstGeom prst="rect">
                <a:avLst/>
              </a:prstGeom>
              <a:noFill/>
            </p:spPr>
            <p:txBody>
              <a:bodyPr wrap="none" rtlCol="0">
                <a:spAutoFit/>
              </a:bodyPr>
              <a:lstStyle/>
              <a:p>
                <a:r>
                  <a:rPr lang="en-US" sz="1400" dirty="0">
                    <a:solidFill>
                      <a:schemeClr val="bg1"/>
                    </a:solidFill>
                  </a:rPr>
                  <a:t>B   1</a:t>
                </a:r>
              </a:p>
            </p:txBody>
          </p:sp>
        </p:grpSp>
        <p:grpSp>
          <p:nvGrpSpPr>
            <p:cNvPr id="41" name="Group 40">
              <a:extLst>
                <a:ext uri="{FF2B5EF4-FFF2-40B4-BE49-F238E27FC236}">
                  <a16:creationId xmlns:a16="http://schemas.microsoft.com/office/drawing/2014/main" xmlns="" id="{2B06C6D4-784D-45F5-97A7-D50ED71E96AB}"/>
                </a:ext>
              </a:extLst>
            </p:cNvPr>
            <p:cNvGrpSpPr/>
            <p:nvPr/>
          </p:nvGrpSpPr>
          <p:grpSpPr>
            <a:xfrm>
              <a:off x="10028184" y="2277376"/>
              <a:ext cx="553092" cy="389299"/>
              <a:chOff x="2208215" y="4381877"/>
              <a:chExt cx="553092" cy="389299"/>
            </a:xfrm>
          </p:grpSpPr>
          <p:grpSp>
            <p:nvGrpSpPr>
              <p:cNvPr id="42" name="Group 41">
                <a:extLst>
                  <a:ext uri="{FF2B5EF4-FFF2-40B4-BE49-F238E27FC236}">
                    <a16:creationId xmlns:a16="http://schemas.microsoft.com/office/drawing/2014/main" xmlns="" id="{8B8D0B16-5480-4613-B6D1-FF10EFE0E0B2}"/>
                  </a:ext>
                </a:extLst>
              </p:cNvPr>
              <p:cNvGrpSpPr/>
              <p:nvPr/>
            </p:nvGrpSpPr>
            <p:grpSpPr>
              <a:xfrm>
                <a:off x="2218099" y="4381877"/>
                <a:ext cx="543208" cy="389299"/>
                <a:chOff x="2218099" y="4381877"/>
                <a:chExt cx="914400" cy="866112"/>
              </a:xfrm>
            </p:grpSpPr>
            <p:sp>
              <p:nvSpPr>
                <p:cNvPr id="44" name="Rectangle: Rounded Corners 43">
                  <a:extLst>
                    <a:ext uri="{FF2B5EF4-FFF2-40B4-BE49-F238E27FC236}">
                      <a16:creationId xmlns:a16="http://schemas.microsoft.com/office/drawing/2014/main" xmlns="" id="{FF12C70E-C9D8-482B-8BE8-E6F3D0A2F96C}"/>
                    </a:ext>
                  </a:extLst>
                </p:cNvPr>
                <p:cNvSpPr/>
                <p:nvPr/>
              </p:nvSpPr>
              <p:spPr>
                <a:xfrm>
                  <a:off x="2218099" y="4381877"/>
                  <a:ext cx="914400" cy="866112"/>
                </a:xfrm>
                <a:prstGeom prst="roundRect">
                  <a:avLst/>
                </a:prstGeom>
                <a:solidFill>
                  <a:srgbClr val="648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xmlns="" id="{38644620-D6E3-4623-B09E-F56B6ADB0386}"/>
                    </a:ext>
                  </a:extLst>
                </p:cNvPr>
                <p:cNvCxnSpPr/>
                <p:nvPr/>
              </p:nvCxnSpPr>
              <p:spPr>
                <a:xfrm>
                  <a:off x="2675299" y="4381877"/>
                  <a:ext cx="0" cy="86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xmlns="" id="{DBF91708-B1B0-4E17-9177-85A87175FE0A}"/>
                  </a:ext>
                </a:extLst>
              </p:cNvPr>
              <p:cNvSpPr txBox="1"/>
              <p:nvPr/>
            </p:nvSpPr>
            <p:spPr>
              <a:xfrm>
                <a:off x="2208215" y="4422637"/>
                <a:ext cx="543482" cy="307777"/>
              </a:xfrm>
              <a:prstGeom prst="rect">
                <a:avLst/>
              </a:prstGeom>
              <a:noFill/>
            </p:spPr>
            <p:txBody>
              <a:bodyPr wrap="none" rtlCol="0">
                <a:spAutoFit/>
              </a:bodyPr>
              <a:lstStyle/>
              <a:p>
                <a:r>
                  <a:rPr lang="en-US" sz="1400" dirty="0">
                    <a:solidFill>
                      <a:schemeClr val="bg1"/>
                    </a:solidFill>
                  </a:rPr>
                  <a:t>A   0</a:t>
                </a:r>
              </a:p>
            </p:txBody>
          </p:sp>
        </p:grpSp>
        <p:grpSp>
          <p:nvGrpSpPr>
            <p:cNvPr id="52" name="Group 51">
              <a:extLst>
                <a:ext uri="{FF2B5EF4-FFF2-40B4-BE49-F238E27FC236}">
                  <a16:creationId xmlns:a16="http://schemas.microsoft.com/office/drawing/2014/main" xmlns="" id="{68DF45B6-6CF9-40B1-A30B-A8A73D814698}"/>
                </a:ext>
              </a:extLst>
            </p:cNvPr>
            <p:cNvGrpSpPr/>
            <p:nvPr/>
          </p:nvGrpSpPr>
          <p:grpSpPr>
            <a:xfrm>
              <a:off x="6661689" y="3129686"/>
              <a:ext cx="1497526" cy="349735"/>
              <a:chOff x="1727363" y="3493008"/>
              <a:chExt cx="1497526" cy="349735"/>
            </a:xfrm>
          </p:grpSpPr>
          <p:cxnSp>
            <p:nvCxnSpPr>
              <p:cNvPr id="47" name="Straight Arrow Connector 46">
                <a:extLst>
                  <a:ext uri="{FF2B5EF4-FFF2-40B4-BE49-F238E27FC236}">
                    <a16:creationId xmlns:a16="http://schemas.microsoft.com/office/drawing/2014/main" xmlns="" id="{28BC29E5-58E8-4ED4-9B4B-5A81C46E7194}"/>
                  </a:ext>
                </a:extLst>
              </p:cNvPr>
              <p:cNvCxnSpPr>
                <a:cxnSpLocks/>
              </p:cNvCxnSpPr>
              <p:nvPr/>
            </p:nvCxnSpPr>
            <p:spPr>
              <a:xfrm flipH="1">
                <a:off x="1792587" y="3842743"/>
                <a:ext cx="1348965" cy="0"/>
              </a:xfrm>
              <a:prstGeom prst="straightConnector1">
                <a:avLst/>
              </a:prstGeom>
              <a:ln w="28575">
                <a:solidFill>
                  <a:srgbClr val="648CB7"/>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5EE99F14-F7C8-475C-A641-44E071A64FF8}"/>
                  </a:ext>
                </a:extLst>
              </p:cNvPr>
              <p:cNvSpPr txBox="1"/>
              <p:nvPr/>
            </p:nvSpPr>
            <p:spPr>
              <a:xfrm>
                <a:off x="1727363" y="3493008"/>
                <a:ext cx="1497526" cy="307777"/>
              </a:xfrm>
              <a:prstGeom prst="rect">
                <a:avLst/>
              </a:prstGeom>
              <a:noFill/>
            </p:spPr>
            <p:txBody>
              <a:bodyPr wrap="none" rtlCol="0">
                <a:spAutoFit/>
              </a:bodyPr>
              <a:lstStyle/>
              <a:p>
                <a:pPr algn="ctr"/>
                <a:r>
                  <a:rPr lang="en-US" sz="1400" dirty="0"/>
                  <a:t>Increasing ranks</a:t>
                </a:r>
              </a:p>
            </p:txBody>
          </p:sp>
        </p:grpSp>
        <p:grpSp>
          <p:nvGrpSpPr>
            <p:cNvPr id="53" name="Group 52">
              <a:extLst>
                <a:ext uri="{FF2B5EF4-FFF2-40B4-BE49-F238E27FC236}">
                  <a16:creationId xmlns:a16="http://schemas.microsoft.com/office/drawing/2014/main" xmlns="" id="{5C7F27A4-FFDE-4C60-9A40-6EE791AFEB4B}"/>
                </a:ext>
              </a:extLst>
            </p:cNvPr>
            <p:cNvGrpSpPr/>
            <p:nvPr/>
          </p:nvGrpSpPr>
          <p:grpSpPr>
            <a:xfrm>
              <a:off x="8812146" y="3075288"/>
              <a:ext cx="1497526" cy="349735"/>
              <a:chOff x="1727363" y="3493008"/>
              <a:chExt cx="1497526" cy="349735"/>
            </a:xfrm>
          </p:grpSpPr>
          <p:cxnSp>
            <p:nvCxnSpPr>
              <p:cNvPr id="54" name="Straight Arrow Connector 53">
                <a:extLst>
                  <a:ext uri="{FF2B5EF4-FFF2-40B4-BE49-F238E27FC236}">
                    <a16:creationId xmlns:a16="http://schemas.microsoft.com/office/drawing/2014/main" xmlns="" id="{9F8EE649-10CC-4BD1-9DB1-91A874B6BE40}"/>
                  </a:ext>
                </a:extLst>
              </p:cNvPr>
              <p:cNvCxnSpPr>
                <a:cxnSpLocks/>
              </p:cNvCxnSpPr>
              <p:nvPr/>
            </p:nvCxnSpPr>
            <p:spPr>
              <a:xfrm flipH="1">
                <a:off x="1792587" y="3842743"/>
                <a:ext cx="1348965" cy="0"/>
              </a:xfrm>
              <a:prstGeom prst="straightConnector1">
                <a:avLst/>
              </a:prstGeom>
              <a:ln w="28575">
                <a:solidFill>
                  <a:srgbClr val="648CB7"/>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xmlns="" id="{245634F9-8D8C-4821-9DDD-459D305FDC1F}"/>
                  </a:ext>
                </a:extLst>
              </p:cNvPr>
              <p:cNvSpPr txBox="1"/>
              <p:nvPr/>
            </p:nvSpPr>
            <p:spPr>
              <a:xfrm>
                <a:off x="1727363" y="3493008"/>
                <a:ext cx="1497526" cy="307777"/>
              </a:xfrm>
              <a:prstGeom prst="rect">
                <a:avLst/>
              </a:prstGeom>
              <a:noFill/>
            </p:spPr>
            <p:txBody>
              <a:bodyPr wrap="none" rtlCol="0">
                <a:spAutoFit/>
              </a:bodyPr>
              <a:lstStyle/>
              <a:p>
                <a:pPr algn="ctr"/>
                <a:r>
                  <a:rPr lang="en-US" sz="1400" dirty="0"/>
                  <a:t>Increasing ranks</a:t>
                </a:r>
              </a:p>
            </p:txBody>
          </p:sp>
        </p:grpSp>
        <p:sp>
          <p:nvSpPr>
            <p:cNvPr id="56" name="TextBox 55">
              <a:extLst>
                <a:ext uri="{FF2B5EF4-FFF2-40B4-BE49-F238E27FC236}">
                  <a16:creationId xmlns:a16="http://schemas.microsoft.com/office/drawing/2014/main" xmlns="" id="{057C4A20-86FD-4BBC-8F49-01E791B72D52}"/>
                </a:ext>
              </a:extLst>
            </p:cNvPr>
            <p:cNvSpPr txBox="1"/>
            <p:nvPr/>
          </p:nvSpPr>
          <p:spPr>
            <a:xfrm>
              <a:off x="7680751" y="1126655"/>
              <a:ext cx="1866217" cy="307777"/>
            </a:xfrm>
            <a:prstGeom prst="rect">
              <a:avLst/>
            </a:prstGeom>
            <a:noFill/>
          </p:spPr>
          <p:txBody>
            <a:bodyPr wrap="none" rtlCol="0">
              <a:spAutoFit/>
            </a:bodyPr>
            <a:lstStyle/>
            <a:p>
              <a:pPr algn="ctr"/>
              <a:r>
                <a:rPr lang="en-US" sz="1400" b="1" dirty="0"/>
                <a:t>PIFO block diagram</a:t>
              </a:r>
            </a:p>
          </p:txBody>
        </p:sp>
      </p:grpSp>
    </p:spTree>
    <p:extLst>
      <p:ext uri="{BB962C8B-B14F-4D97-AF65-F5344CB8AC3E}">
        <p14:creationId xmlns:p14="http://schemas.microsoft.com/office/powerpoint/2010/main" val="4119454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5BDAA-D1E9-473B-880E-C5EC7FDE22EF}"/>
              </a:ext>
            </a:extLst>
          </p:cNvPr>
          <p:cNvSpPr>
            <a:spLocks noGrp="1"/>
          </p:cNvSpPr>
          <p:nvPr>
            <p:ph type="title"/>
          </p:nvPr>
        </p:nvSpPr>
        <p:spPr>
          <a:xfrm>
            <a:off x="493614" y="2971079"/>
            <a:ext cx="7105995" cy="761747"/>
          </a:xfrm>
        </p:spPr>
        <p:txBody>
          <a:bodyPr/>
          <a:lstStyle/>
          <a:p>
            <a:r>
              <a:rPr lang="en-US" dirty="0"/>
              <a:t>TM Model Limitations</a:t>
            </a:r>
          </a:p>
        </p:txBody>
      </p:sp>
    </p:spTree>
    <p:extLst>
      <p:ext uri="{BB962C8B-B14F-4D97-AF65-F5344CB8AC3E}">
        <p14:creationId xmlns:p14="http://schemas.microsoft.com/office/powerpoint/2010/main" val="768119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xmlns="" id="{FD543CC9-7E4C-4934-B965-9C0ACF8FE1C4}"/>
              </a:ext>
            </a:extLst>
          </p:cNvPr>
          <p:cNvCxnSpPr>
            <a:cxnSpLocks/>
            <a:stCxn id="8" idx="2"/>
            <a:endCxn id="36" idx="0"/>
          </p:cNvCxnSpPr>
          <p:nvPr/>
        </p:nvCxnSpPr>
        <p:spPr>
          <a:xfrm flipH="1">
            <a:off x="2160481" y="3711513"/>
            <a:ext cx="4053368" cy="1516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xmlns="" id="{32F176C9-76D9-4DDE-B364-DBD52117DABD}"/>
              </a:ext>
            </a:extLst>
          </p:cNvPr>
          <p:cNvSpPr/>
          <p:nvPr/>
        </p:nvSpPr>
        <p:spPr>
          <a:xfrm>
            <a:off x="10604789" y="6384936"/>
            <a:ext cx="266138" cy="32643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xmlns="" id="{2C40AA2A-76BA-410B-92EC-C998B8DF23B9}"/>
              </a:ext>
            </a:extLst>
          </p:cNvPr>
          <p:cNvSpPr/>
          <p:nvPr/>
        </p:nvSpPr>
        <p:spPr>
          <a:xfrm>
            <a:off x="10604789" y="6384935"/>
            <a:ext cx="266138" cy="32643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xmlns="" id="{4C5F953F-D990-4037-A8E7-C48F834DD9B0}"/>
              </a:ext>
            </a:extLst>
          </p:cNvPr>
          <p:cNvSpPr/>
          <p:nvPr/>
        </p:nvSpPr>
        <p:spPr>
          <a:xfrm>
            <a:off x="10604789" y="6384936"/>
            <a:ext cx="266138" cy="32643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7DB67BFC-0DAA-4901-84BF-E97F795BC39F}"/>
              </a:ext>
            </a:extLst>
          </p:cNvPr>
          <p:cNvSpPr/>
          <p:nvPr/>
        </p:nvSpPr>
        <p:spPr>
          <a:xfrm>
            <a:off x="10604789" y="6384935"/>
            <a:ext cx="266138" cy="32643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xmlns="" id="{3E9342AF-D1AD-47E9-9E6B-ABB6537E264E}"/>
              </a:ext>
            </a:extLst>
          </p:cNvPr>
          <p:cNvSpPr/>
          <p:nvPr/>
        </p:nvSpPr>
        <p:spPr>
          <a:xfrm>
            <a:off x="10604789" y="6384935"/>
            <a:ext cx="266138" cy="32643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xmlns="" id="{5E41F60C-8A62-4417-B74D-5EEF63A7932E}"/>
              </a:ext>
            </a:extLst>
          </p:cNvPr>
          <p:cNvSpPr/>
          <p:nvPr/>
        </p:nvSpPr>
        <p:spPr>
          <a:xfrm>
            <a:off x="10607838" y="6384934"/>
            <a:ext cx="266138" cy="32643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xmlns="" id="{9706A636-F92B-4A10-8D7A-E2D3497E16A4}"/>
              </a:ext>
            </a:extLst>
          </p:cNvPr>
          <p:cNvSpPr/>
          <p:nvPr/>
        </p:nvSpPr>
        <p:spPr>
          <a:xfrm>
            <a:off x="5406816" y="3257440"/>
            <a:ext cx="774975" cy="32643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EC7BBF-024F-438D-9511-E6B8FF48649B}"/>
              </a:ext>
            </a:extLst>
          </p:cNvPr>
          <p:cNvSpPr>
            <a:spLocks noGrp="1"/>
          </p:cNvSpPr>
          <p:nvPr>
            <p:ph type="title"/>
          </p:nvPr>
        </p:nvSpPr>
        <p:spPr/>
        <p:txBody>
          <a:bodyPr/>
          <a:lstStyle/>
          <a:p>
            <a:r>
              <a:rPr lang="en-US" dirty="0"/>
              <a:t>Input vs Output Rate Limiting</a:t>
            </a:r>
          </a:p>
        </p:txBody>
      </p:sp>
      <p:sp>
        <p:nvSpPr>
          <p:cNvPr id="3" name="Content Placeholder 2">
            <a:extLst>
              <a:ext uri="{FF2B5EF4-FFF2-40B4-BE49-F238E27FC236}">
                <a16:creationId xmlns:a16="http://schemas.microsoft.com/office/drawing/2014/main" xmlns="" id="{578FF78D-0A2F-48D6-B8B0-E69C6B4A7B23}"/>
              </a:ext>
            </a:extLst>
          </p:cNvPr>
          <p:cNvSpPr>
            <a:spLocks noGrp="1"/>
          </p:cNvSpPr>
          <p:nvPr>
            <p:ph idx="1"/>
          </p:nvPr>
        </p:nvSpPr>
        <p:spPr>
          <a:xfrm>
            <a:off x="588911" y="1230813"/>
            <a:ext cx="10515600" cy="1424748"/>
          </a:xfrm>
        </p:spPr>
        <p:txBody>
          <a:bodyPr/>
          <a:lstStyle/>
          <a:p>
            <a:r>
              <a:rPr lang="en-US" dirty="0">
                <a:sym typeface="Wingdings" panose="05000000000000000000" pitchFamily="2" charset="2"/>
              </a:rPr>
              <a:t>Goal of rate limiting: control the rate at which bytes are removed from the buffer and scheduled.</a:t>
            </a:r>
          </a:p>
          <a:p>
            <a:pPr lvl="1"/>
            <a:r>
              <a:rPr lang="en-US" dirty="0">
                <a:sym typeface="Wingdings" panose="05000000000000000000" pitchFamily="2" charset="2"/>
              </a:rPr>
              <a:t>Output rate limiting – direct approach, short and long term rate guarantees</a:t>
            </a:r>
          </a:p>
          <a:p>
            <a:pPr lvl="1"/>
            <a:r>
              <a:rPr lang="en-US" dirty="0">
                <a:sym typeface="Wingdings" panose="05000000000000000000" pitchFamily="2" charset="2"/>
              </a:rPr>
              <a:t>Input rate limiting – indirect approach, long term rate guarantees</a:t>
            </a:r>
            <a:endParaRPr lang="en-US" dirty="0"/>
          </a:p>
        </p:txBody>
      </p:sp>
      <p:sp>
        <p:nvSpPr>
          <p:cNvPr id="4" name="Slide Number Placeholder 3">
            <a:extLst>
              <a:ext uri="{FF2B5EF4-FFF2-40B4-BE49-F238E27FC236}">
                <a16:creationId xmlns:a16="http://schemas.microsoft.com/office/drawing/2014/main" xmlns="" id="{A280AA7E-3800-42B6-A913-4612374F200C}"/>
              </a:ext>
            </a:extLst>
          </p:cNvPr>
          <p:cNvSpPr>
            <a:spLocks noGrp="1"/>
          </p:cNvSpPr>
          <p:nvPr>
            <p:ph type="sldNum" sz="quarter" idx="10"/>
          </p:nvPr>
        </p:nvSpPr>
        <p:spPr/>
        <p:txBody>
          <a:bodyPr/>
          <a:lstStyle/>
          <a:p>
            <a:r>
              <a:rPr lang="en-US"/>
              <a:t>&gt;&gt; </a:t>
            </a:r>
            <a:fld id="{626C978B-826E-438C-909A-E9C381D3FF04}" type="slidenum">
              <a:rPr lang="en-US" smtClean="0"/>
              <a:pPr/>
              <a:t>44</a:t>
            </a:fld>
            <a:endParaRPr lang="en-US" dirty="0"/>
          </a:p>
        </p:txBody>
      </p:sp>
      <p:sp>
        <p:nvSpPr>
          <p:cNvPr id="5" name="Rectangle 4">
            <a:extLst>
              <a:ext uri="{FF2B5EF4-FFF2-40B4-BE49-F238E27FC236}">
                <a16:creationId xmlns:a16="http://schemas.microsoft.com/office/drawing/2014/main" xmlns="" id="{970AD959-E609-4D92-89C8-4C12036B4E13}"/>
              </a:ext>
            </a:extLst>
          </p:cNvPr>
          <p:cNvSpPr/>
          <p:nvPr/>
        </p:nvSpPr>
        <p:spPr>
          <a:xfrm>
            <a:off x="6943208" y="3252517"/>
            <a:ext cx="255313" cy="32643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xmlns="" id="{F78B22F2-7117-44E6-A58A-3C7B6F0D3F11}"/>
              </a:ext>
            </a:extLst>
          </p:cNvPr>
          <p:cNvGrpSpPr/>
          <p:nvPr/>
        </p:nvGrpSpPr>
        <p:grpSpPr>
          <a:xfrm>
            <a:off x="5112344" y="2912674"/>
            <a:ext cx="2203009" cy="798839"/>
            <a:chOff x="4753069" y="1380387"/>
            <a:chExt cx="2203009" cy="798839"/>
          </a:xfrm>
        </p:grpSpPr>
        <p:sp>
          <p:nvSpPr>
            <p:cNvPr id="8" name="Rectangle 7">
              <a:extLst>
                <a:ext uri="{FF2B5EF4-FFF2-40B4-BE49-F238E27FC236}">
                  <a16:creationId xmlns:a16="http://schemas.microsoft.com/office/drawing/2014/main" xmlns="" id="{C4608F4F-376C-45FC-8D35-E26FB36E81A8}"/>
                </a:ext>
              </a:extLst>
            </p:cNvPr>
            <p:cNvSpPr/>
            <p:nvPr/>
          </p:nvSpPr>
          <p:spPr>
            <a:xfrm>
              <a:off x="4753069" y="1380387"/>
              <a:ext cx="2203009"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9" name="Group 8">
              <a:extLst>
                <a:ext uri="{FF2B5EF4-FFF2-40B4-BE49-F238E27FC236}">
                  <a16:creationId xmlns:a16="http://schemas.microsoft.com/office/drawing/2014/main" xmlns="" id="{A16B3D42-BCE8-4A9B-B96A-3D6646A71274}"/>
                </a:ext>
              </a:extLst>
            </p:cNvPr>
            <p:cNvGrpSpPr/>
            <p:nvPr/>
          </p:nvGrpSpPr>
          <p:grpSpPr>
            <a:xfrm>
              <a:off x="4882323" y="1731334"/>
              <a:ext cx="1956924" cy="326437"/>
              <a:chOff x="2720488" y="1367117"/>
              <a:chExt cx="1855247" cy="502023"/>
            </a:xfrm>
          </p:grpSpPr>
          <p:sp>
            <p:nvSpPr>
              <p:cNvPr id="11" name="Rectangle 10">
                <a:extLst>
                  <a:ext uri="{FF2B5EF4-FFF2-40B4-BE49-F238E27FC236}">
                    <a16:creationId xmlns:a16="http://schemas.microsoft.com/office/drawing/2014/main" xmlns="" id="{E8403920-4027-476F-88BF-2ECE26BF2805}"/>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 name="Rectangle 11">
                <a:extLst>
                  <a:ext uri="{FF2B5EF4-FFF2-40B4-BE49-F238E27FC236}">
                    <a16:creationId xmlns:a16="http://schemas.microsoft.com/office/drawing/2014/main" xmlns="" id="{C6380892-7502-4DF4-8035-9C6311EDA424}"/>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 name="Rectangle 12">
                <a:extLst>
                  <a:ext uri="{FF2B5EF4-FFF2-40B4-BE49-F238E27FC236}">
                    <a16:creationId xmlns:a16="http://schemas.microsoft.com/office/drawing/2014/main" xmlns="" id="{A06F966F-9D22-4492-853C-45F6331506B4}"/>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4" name="Rectangle 13">
                <a:extLst>
                  <a:ext uri="{FF2B5EF4-FFF2-40B4-BE49-F238E27FC236}">
                    <a16:creationId xmlns:a16="http://schemas.microsoft.com/office/drawing/2014/main" xmlns="" id="{5490A627-13DC-4D3C-BC8D-1F6573F74FBD}"/>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5" name="Rectangle 14">
                <a:extLst>
                  <a:ext uri="{FF2B5EF4-FFF2-40B4-BE49-F238E27FC236}">
                    <a16:creationId xmlns:a16="http://schemas.microsoft.com/office/drawing/2014/main" xmlns="" id="{BB7C49F6-67A4-46CA-91A0-B95073ACE551}"/>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6" name="Straight Connector 15">
                <a:extLst>
                  <a:ext uri="{FF2B5EF4-FFF2-40B4-BE49-F238E27FC236}">
                    <a16:creationId xmlns:a16="http://schemas.microsoft.com/office/drawing/2014/main" xmlns="" id="{701A36EC-9F7D-4227-8BAA-780D6DE2D17E}"/>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7" name="Straight Connector 16">
                <a:extLst>
                  <a:ext uri="{FF2B5EF4-FFF2-40B4-BE49-F238E27FC236}">
                    <a16:creationId xmlns:a16="http://schemas.microsoft.com/office/drawing/2014/main" xmlns="" id="{291251EB-CCD8-4948-93AF-A3BC20DDEC86}"/>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0" name="TextBox 9">
              <a:extLst>
                <a:ext uri="{FF2B5EF4-FFF2-40B4-BE49-F238E27FC236}">
                  <a16:creationId xmlns:a16="http://schemas.microsoft.com/office/drawing/2014/main" xmlns="" id="{0A5ACB43-9F25-4CD8-BF7A-58151244B065}"/>
                </a:ext>
              </a:extLst>
            </p:cNvPr>
            <p:cNvSpPr txBox="1"/>
            <p:nvPr/>
          </p:nvSpPr>
          <p:spPr>
            <a:xfrm>
              <a:off x="5477815" y="1398926"/>
              <a:ext cx="680363" cy="307777"/>
            </a:xfrm>
            <a:prstGeom prst="rect">
              <a:avLst/>
            </a:prstGeom>
            <a:noFill/>
          </p:spPr>
          <p:txBody>
            <a:bodyPr wrap="square" rtlCol="0">
              <a:spAutoFit/>
            </a:bodyPr>
            <a:lstStyle/>
            <a:p>
              <a:r>
                <a:rPr lang="en-US" sz="1400" b="1" dirty="0"/>
                <a:t>Strict</a:t>
              </a:r>
            </a:p>
          </p:txBody>
        </p:sp>
      </p:grpSp>
      <p:grpSp>
        <p:nvGrpSpPr>
          <p:cNvPr id="18" name="Group 17">
            <a:extLst>
              <a:ext uri="{FF2B5EF4-FFF2-40B4-BE49-F238E27FC236}">
                <a16:creationId xmlns:a16="http://schemas.microsoft.com/office/drawing/2014/main" xmlns="" id="{F88A72CA-FB2A-43BE-AED4-78A0AF3E88CE}"/>
              </a:ext>
            </a:extLst>
          </p:cNvPr>
          <p:cNvGrpSpPr/>
          <p:nvPr/>
        </p:nvGrpSpPr>
        <p:grpSpPr>
          <a:xfrm>
            <a:off x="8158626" y="5227767"/>
            <a:ext cx="2203009" cy="798839"/>
            <a:chOff x="8173961" y="3156350"/>
            <a:chExt cx="2203009" cy="798839"/>
          </a:xfrm>
        </p:grpSpPr>
        <p:sp>
          <p:nvSpPr>
            <p:cNvPr id="19" name="Rectangle 18">
              <a:extLst>
                <a:ext uri="{FF2B5EF4-FFF2-40B4-BE49-F238E27FC236}">
                  <a16:creationId xmlns:a16="http://schemas.microsoft.com/office/drawing/2014/main" xmlns="" id="{6D674798-C483-4A19-9E8F-E788BFAA5E90}"/>
                </a:ext>
              </a:extLst>
            </p:cNvPr>
            <p:cNvSpPr/>
            <p:nvPr/>
          </p:nvSpPr>
          <p:spPr>
            <a:xfrm>
              <a:off x="8173961" y="3156350"/>
              <a:ext cx="2203009"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20" name="Group 19">
              <a:extLst>
                <a:ext uri="{FF2B5EF4-FFF2-40B4-BE49-F238E27FC236}">
                  <a16:creationId xmlns:a16="http://schemas.microsoft.com/office/drawing/2014/main" xmlns="" id="{6DF89BFF-01A6-48E9-89B3-5B2A960F40F6}"/>
                </a:ext>
              </a:extLst>
            </p:cNvPr>
            <p:cNvGrpSpPr/>
            <p:nvPr/>
          </p:nvGrpSpPr>
          <p:grpSpPr>
            <a:xfrm>
              <a:off x="8303215" y="3507297"/>
              <a:ext cx="1956924" cy="326437"/>
              <a:chOff x="2720488" y="1367117"/>
              <a:chExt cx="1855247" cy="502023"/>
            </a:xfrm>
          </p:grpSpPr>
          <p:sp>
            <p:nvSpPr>
              <p:cNvPr id="22" name="Rectangle 21">
                <a:extLst>
                  <a:ext uri="{FF2B5EF4-FFF2-40B4-BE49-F238E27FC236}">
                    <a16:creationId xmlns:a16="http://schemas.microsoft.com/office/drawing/2014/main" xmlns="" id="{E5E79A73-DCEF-49C8-8242-C4CB45E1739A}"/>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3" name="Rectangle 22">
                <a:extLst>
                  <a:ext uri="{FF2B5EF4-FFF2-40B4-BE49-F238E27FC236}">
                    <a16:creationId xmlns:a16="http://schemas.microsoft.com/office/drawing/2014/main" xmlns="" id="{48F35E95-48AA-45D5-B9B6-F9E295991E52}"/>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4" name="Rectangle 23">
                <a:extLst>
                  <a:ext uri="{FF2B5EF4-FFF2-40B4-BE49-F238E27FC236}">
                    <a16:creationId xmlns:a16="http://schemas.microsoft.com/office/drawing/2014/main" xmlns="" id="{3C09F908-F253-4DA0-A198-30C7349D370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5" name="Rectangle 24">
                <a:extLst>
                  <a:ext uri="{FF2B5EF4-FFF2-40B4-BE49-F238E27FC236}">
                    <a16:creationId xmlns:a16="http://schemas.microsoft.com/office/drawing/2014/main" xmlns="" id="{367D6566-DA18-4D89-BE37-3341304922D5}"/>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6" name="Rectangle 25">
                <a:extLst>
                  <a:ext uri="{FF2B5EF4-FFF2-40B4-BE49-F238E27FC236}">
                    <a16:creationId xmlns:a16="http://schemas.microsoft.com/office/drawing/2014/main" xmlns="" id="{50D8F877-67BA-4173-A50B-98E43DF640DA}"/>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27" name="Straight Connector 26">
                <a:extLst>
                  <a:ext uri="{FF2B5EF4-FFF2-40B4-BE49-F238E27FC236}">
                    <a16:creationId xmlns:a16="http://schemas.microsoft.com/office/drawing/2014/main" xmlns="" id="{13171A65-2002-4313-9C48-2762269CDD32}"/>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28" name="Straight Connector 27">
                <a:extLst>
                  <a:ext uri="{FF2B5EF4-FFF2-40B4-BE49-F238E27FC236}">
                    <a16:creationId xmlns:a16="http://schemas.microsoft.com/office/drawing/2014/main" xmlns="" id="{632CEB63-16A9-4634-9D39-D18B9D5D67C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21" name="TextBox 20">
              <a:extLst>
                <a:ext uri="{FF2B5EF4-FFF2-40B4-BE49-F238E27FC236}">
                  <a16:creationId xmlns:a16="http://schemas.microsoft.com/office/drawing/2014/main" xmlns="" id="{BD7F7E01-1DFD-4C5E-BA28-0256FB4225B6}"/>
                </a:ext>
              </a:extLst>
            </p:cNvPr>
            <p:cNvSpPr txBox="1"/>
            <p:nvPr/>
          </p:nvSpPr>
          <p:spPr>
            <a:xfrm>
              <a:off x="8935283" y="3168726"/>
              <a:ext cx="680363" cy="307777"/>
            </a:xfrm>
            <a:prstGeom prst="rect">
              <a:avLst/>
            </a:prstGeom>
            <a:noFill/>
          </p:spPr>
          <p:txBody>
            <a:bodyPr wrap="square" rtlCol="0">
              <a:spAutoFit/>
            </a:bodyPr>
            <a:lstStyle/>
            <a:p>
              <a:r>
                <a:rPr lang="en-US" sz="1400" b="1" dirty="0"/>
                <a:t>FCFS</a:t>
              </a:r>
            </a:p>
          </p:txBody>
        </p:sp>
      </p:grpSp>
      <p:cxnSp>
        <p:nvCxnSpPr>
          <p:cNvPr id="30" name="Straight Connector 29">
            <a:extLst>
              <a:ext uri="{FF2B5EF4-FFF2-40B4-BE49-F238E27FC236}">
                <a16:creationId xmlns:a16="http://schemas.microsoft.com/office/drawing/2014/main" xmlns="" id="{81033FB8-8461-4C2A-B61B-CD8BD4EB7BA5}"/>
              </a:ext>
            </a:extLst>
          </p:cNvPr>
          <p:cNvCxnSpPr>
            <a:cxnSpLocks/>
            <a:stCxn id="8" idx="2"/>
            <a:endCxn id="19" idx="0"/>
          </p:cNvCxnSpPr>
          <p:nvPr/>
        </p:nvCxnSpPr>
        <p:spPr>
          <a:xfrm>
            <a:off x="6213849" y="3711513"/>
            <a:ext cx="3046282" cy="1516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F0463AF6-DC6D-48DC-92B3-F2B53798051E}"/>
              </a:ext>
            </a:extLst>
          </p:cNvPr>
          <p:cNvSpPr txBox="1"/>
          <p:nvPr/>
        </p:nvSpPr>
        <p:spPr>
          <a:xfrm>
            <a:off x="5434236" y="3939032"/>
            <a:ext cx="569387" cy="369332"/>
          </a:xfrm>
          <a:prstGeom prst="rect">
            <a:avLst/>
          </a:prstGeom>
          <a:noFill/>
        </p:spPr>
        <p:txBody>
          <a:bodyPr wrap="none" rtlCol="0">
            <a:spAutoFit/>
          </a:bodyPr>
          <a:lstStyle/>
          <a:p>
            <a:r>
              <a:rPr lang="en-US" b="1" dirty="0"/>
              <a:t>low</a:t>
            </a:r>
          </a:p>
        </p:txBody>
      </p:sp>
      <p:sp>
        <p:nvSpPr>
          <p:cNvPr id="32" name="TextBox 31">
            <a:extLst>
              <a:ext uri="{FF2B5EF4-FFF2-40B4-BE49-F238E27FC236}">
                <a16:creationId xmlns:a16="http://schemas.microsoft.com/office/drawing/2014/main" xmlns="" id="{67A3A7B3-8C82-4727-BCB0-9869DE4BEF7E}"/>
              </a:ext>
            </a:extLst>
          </p:cNvPr>
          <p:cNvSpPr txBox="1"/>
          <p:nvPr/>
        </p:nvSpPr>
        <p:spPr>
          <a:xfrm>
            <a:off x="6271229" y="3951957"/>
            <a:ext cx="671979" cy="369332"/>
          </a:xfrm>
          <a:prstGeom prst="rect">
            <a:avLst/>
          </a:prstGeom>
          <a:noFill/>
        </p:spPr>
        <p:txBody>
          <a:bodyPr wrap="none" rtlCol="0">
            <a:spAutoFit/>
          </a:bodyPr>
          <a:lstStyle/>
          <a:p>
            <a:r>
              <a:rPr lang="en-US" b="1" dirty="0"/>
              <a:t>high</a:t>
            </a:r>
          </a:p>
        </p:txBody>
      </p:sp>
      <p:grpSp>
        <p:nvGrpSpPr>
          <p:cNvPr id="72" name="Group 71">
            <a:extLst>
              <a:ext uri="{FF2B5EF4-FFF2-40B4-BE49-F238E27FC236}">
                <a16:creationId xmlns:a16="http://schemas.microsoft.com/office/drawing/2014/main" xmlns="" id="{C7CCCE0B-367C-41E6-8A30-60312F3E93FC}"/>
              </a:ext>
            </a:extLst>
          </p:cNvPr>
          <p:cNvGrpSpPr/>
          <p:nvPr/>
        </p:nvGrpSpPr>
        <p:grpSpPr>
          <a:xfrm>
            <a:off x="1099457" y="5227767"/>
            <a:ext cx="2122048" cy="798839"/>
            <a:chOff x="1330754" y="4637189"/>
            <a:chExt cx="2122048" cy="798839"/>
          </a:xfrm>
        </p:grpSpPr>
        <p:sp>
          <p:nvSpPr>
            <p:cNvPr id="34" name="Rectangle 33">
              <a:extLst>
                <a:ext uri="{FF2B5EF4-FFF2-40B4-BE49-F238E27FC236}">
                  <a16:creationId xmlns:a16="http://schemas.microsoft.com/office/drawing/2014/main" xmlns="" id="{06F092DF-C96A-48AC-AB86-2853609A40D0}"/>
                </a:ext>
              </a:extLst>
            </p:cNvPr>
            <p:cNvSpPr/>
            <p:nvPr/>
          </p:nvSpPr>
          <p:spPr>
            <a:xfrm>
              <a:off x="2572286" y="4992600"/>
              <a:ext cx="761219" cy="32643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62B00A32-FFBE-472F-98DF-542085D9D951}"/>
                </a:ext>
              </a:extLst>
            </p:cNvPr>
            <p:cNvSpPr/>
            <p:nvPr/>
          </p:nvSpPr>
          <p:spPr>
            <a:xfrm>
              <a:off x="1330754" y="4637189"/>
              <a:ext cx="2122048"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8" name="TextBox 37">
              <a:extLst>
                <a:ext uri="{FF2B5EF4-FFF2-40B4-BE49-F238E27FC236}">
                  <a16:creationId xmlns:a16="http://schemas.microsoft.com/office/drawing/2014/main" xmlns="" id="{9375C971-2EC2-493F-9C3C-9C2CD85A412C}"/>
                </a:ext>
              </a:extLst>
            </p:cNvPr>
            <p:cNvSpPr txBox="1"/>
            <p:nvPr/>
          </p:nvSpPr>
          <p:spPr>
            <a:xfrm>
              <a:off x="2123676" y="4657144"/>
              <a:ext cx="761219" cy="307777"/>
            </a:xfrm>
            <a:prstGeom prst="rect">
              <a:avLst/>
            </a:prstGeom>
            <a:noFill/>
          </p:spPr>
          <p:txBody>
            <a:bodyPr wrap="square" rtlCol="0">
              <a:spAutoFit/>
            </a:bodyPr>
            <a:lstStyle/>
            <a:p>
              <a:r>
                <a:rPr lang="en-US" sz="1400" b="1" dirty="0"/>
                <a:t>FCFS</a:t>
              </a:r>
            </a:p>
          </p:txBody>
        </p:sp>
        <p:grpSp>
          <p:nvGrpSpPr>
            <p:cNvPr id="39" name="Group 38">
              <a:extLst>
                <a:ext uri="{FF2B5EF4-FFF2-40B4-BE49-F238E27FC236}">
                  <a16:creationId xmlns:a16="http://schemas.microsoft.com/office/drawing/2014/main" xmlns="" id="{81D7B1D8-111B-4830-95A6-9C6081A85C5F}"/>
                </a:ext>
              </a:extLst>
            </p:cNvPr>
            <p:cNvGrpSpPr/>
            <p:nvPr/>
          </p:nvGrpSpPr>
          <p:grpSpPr>
            <a:xfrm>
              <a:off x="1381300" y="4991399"/>
              <a:ext cx="1956924" cy="326437"/>
              <a:chOff x="2720488" y="1367117"/>
              <a:chExt cx="1855247" cy="502023"/>
            </a:xfrm>
          </p:grpSpPr>
          <p:sp>
            <p:nvSpPr>
              <p:cNvPr id="40" name="Rectangle 39">
                <a:extLst>
                  <a:ext uri="{FF2B5EF4-FFF2-40B4-BE49-F238E27FC236}">
                    <a16:creationId xmlns:a16="http://schemas.microsoft.com/office/drawing/2014/main" xmlns="" id="{EE5B14B5-75DB-4B58-BF6D-FD0F050046E2}"/>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1" name="Rectangle 40">
                <a:extLst>
                  <a:ext uri="{FF2B5EF4-FFF2-40B4-BE49-F238E27FC236}">
                    <a16:creationId xmlns:a16="http://schemas.microsoft.com/office/drawing/2014/main" xmlns="" id="{D840AF23-D60F-4C8E-AAC2-42A45C934770}"/>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2" name="Rectangle 41">
                <a:extLst>
                  <a:ext uri="{FF2B5EF4-FFF2-40B4-BE49-F238E27FC236}">
                    <a16:creationId xmlns:a16="http://schemas.microsoft.com/office/drawing/2014/main" xmlns="" id="{80E0C1EA-20DE-41A4-BEE1-749618A23A29}"/>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3" name="Rectangle 42">
                <a:extLst>
                  <a:ext uri="{FF2B5EF4-FFF2-40B4-BE49-F238E27FC236}">
                    <a16:creationId xmlns:a16="http://schemas.microsoft.com/office/drawing/2014/main" xmlns="" id="{AFE68E06-F34E-487A-BEB8-3BE82D33F8A5}"/>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4" name="Rectangle 43">
                <a:extLst>
                  <a:ext uri="{FF2B5EF4-FFF2-40B4-BE49-F238E27FC236}">
                    <a16:creationId xmlns:a16="http://schemas.microsoft.com/office/drawing/2014/main" xmlns="" id="{76057EFF-81C0-455C-8B74-32BF2736E8A6}"/>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45" name="Straight Connector 44">
                <a:extLst>
                  <a:ext uri="{FF2B5EF4-FFF2-40B4-BE49-F238E27FC236}">
                    <a16:creationId xmlns:a16="http://schemas.microsoft.com/office/drawing/2014/main" xmlns="" id="{8BF2F3D6-9060-43B1-88C0-0EF9A34B5550}"/>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46" name="Straight Connector 45">
                <a:extLst>
                  <a:ext uri="{FF2B5EF4-FFF2-40B4-BE49-F238E27FC236}">
                    <a16:creationId xmlns:a16="http://schemas.microsoft.com/office/drawing/2014/main" xmlns="" id="{755D434A-FAD3-4CE5-86F1-6BDFF3BBFE54}"/>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grpSp>
      <p:sp>
        <p:nvSpPr>
          <p:cNvPr id="55" name="Rectangle 54">
            <a:extLst>
              <a:ext uri="{FF2B5EF4-FFF2-40B4-BE49-F238E27FC236}">
                <a16:creationId xmlns:a16="http://schemas.microsoft.com/office/drawing/2014/main" xmlns="" id="{478D7DEE-5562-48F9-8640-82EED098A837}"/>
              </a:ext>
            </a:extLst>
          </p:cNvPr>
          <p:cNvSpPr/>
          <p:nvPr/>
        </p:nvSpPr>
        <p:spPr>
          <a:xfrm>
            <a:off x="5666647" y="3263070"/>
            <a:ext cx="255312" cy="326437"/>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6" name="Rectangle 55">
            <a:extLst>
              <a:ext uri="{FF2B5EF4-FFF2-40B4-BE49-F238E27FC236}">
                <a16:creationId xmlns:a16="http://schemas.microsoft.com/office/drawing/2014/main" xmlns="" id="{84D12153-BEB2-4180-9F25-2C855A0EE42C}"/>
              </a:ext>
            </a:extLst>
          </p:cNvPr>
          <p:cNvSpPr/>
          <p:nvPr/>
        </p:nvSpPr>
        <p:spPr>
          <a:xfrm>
            <a:off x="5406816" y="3263621"/>
            <a:ext cx="255312" cy="326437"/>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8" name="Rectangle 67">
            <a:extLst>
              <a:ext uri="{FF2B5EF4-FFF2-40B4-BE49-F238E27FC236}">
                <a16:creationId xmlns:a16="http://schemas.microsoft.com/office/drawing/2014/main" xmlns="" id="{27D625A4-4B35-414D-ADCD-E1FE6501E356}"/>
              </a:ext>
            </a:extLst>
          </p:cNvPr>
          <p:cNvSpPr/>
          <p:nvPr/>
        </p:nvSpPr>
        <p:spPr>
          <a:xfrm>
            <a:off x="6177272" y="3252517"/>
            <a:ext cx="1021248" cy="343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peech Bubble: Rectangle with Corners Rounded 32">
            <a:extLst>
              <a:ext uri="{FF2B5EF4-FFF2-40B4-BE49-F238E27FC236}">
                <a16:creationId xmlns:a16="http://schemas.microsoft.com/office/drawing/2014/main" xmlns="" id="{8645CE95-41C7-42B0-A983-8F7C2E152FDF}"/>
              </a:ext>
            </a:extLst>
          </p:cNvPr>
          <p:cNvSpPr/>
          <p:nvPr/>
        </p:nvSpPr>
        <p:spPr>
          <a:xfrm>
            <a:off x="7769877" y="2803087"/>
            <a:ext cx="1571457" cy="612648"/>
          </a:xfrm>
          <a:prstGeom prst="wedgeRoundRectCallout">
            <a:avLst>
              <a:gd name="adj1" fmla="val -85358"/>
              <a:gd name="adj2" fmla="val 25556"/>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Sent out at line rate</a:t>
            </a:r>
          </a:p>
        </p:txBody>
      </p:sp>
      <p:grpSp>
        <p:nvGrpSpPr>
          <p:cNvPr id="73" name="Group 72">
            <a:extLst>
              <a:ext uri="{FF2B5EF4-FFF2-40B4-BE49-F238E27FC236}">
                <a16:creationId xmlns:a16="http://schemas.microsoft.com/office/drawing/2014/main" xmlns="" id="{65896FC2-2B94-43A2-B3B1-A345B0FAAA94}"/>
              </a:ext>
            </a:extLst>
          </p:cNvPr>
          <p:cNvGrpSpPr/>
          <p:nvPr/>
        </p:nvGrpSpPr>
        <p:grpSpPr>
          <a:xfrm>
            <a:off x="2979271" y="4082705"/>
            <a:ext cx="2122048" cy="798839"/>
            <a:chOff x="3249292" y="3808110"/>
            <a:chExt cx="2122048" cy="798839"/>
          </a:xfrm>
        </p:grpSpPr>
        <p:sp>
          <p:nvSpPr>
            <p:cNvPr id="69" name="Rectangle 68">
              <a:extLst>
                <a:ext uri="{FF2B5EF4-FFF2-40B4-BE49-F238E27FC236}">
                  <a16:creationId xmlns:a16="http://schemas.microsoft.com/office/drawing/2014/main" xmlns="" id="{A7278D94-15C3-45CB-9164-E52E4A4FF7A9}"/>
                </a:ext>
              </a:extLst>
            </p:cNvPr>
            <p:cNvSpPr/>
            <p:nvPr/>
          </p:nvSpPr>
          <p:spPr>
            <a:xfrm>
              <a:off x="3249292" y="3808110"/>
              <a:ext cx="2122048" cy="798839"/>
            </a:xfrm>
            <a:prstGeom prst="rect">
              <a:avLst/>
            </a:prstGeom>
            <a:solidFill>
              <a:schemeClr val="bg1"/>
            </a:solid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8" name="Rectangle 57">
              <a:extLst>
                <a:ext uri="{FF2B5EF4-FFF2-40B4-BE49-F238E27FC236}">
                  <a16:creationId xmlns:a16="http://schemas.microsoft.com/office/drawing/2014/main" xmlns="" id="{0B2F6A0D-AC1C-40C6-8F2C-9EA1850AB87C}"/>
                </a:ext>
              </a:extLst>
            </p:cNvPr>
            <p:cNvSpPr/>
            <p:nvPr/>
          </p:nvSpPr>
          <p:spPr>
            <a:xfrm>
              <a:off x="3468947" y="4162321"/>
              <a:ext cx="774975" cy="32643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92426034-3F66-4453-BBB8-3B23086A16D5}"/>
                </a:ext>
              </a:extLst>
            </p:cNvPr>
            <p:cNvSpPr/>
            <p:nvPr/>
          </p:nvSpPr>
          <p:spPr>
            <a:xfrm>
              <a:off x="4246998" y="4149763"/>
              <a:ext cx="1034849" cy="32643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xmlns="" id="{8B276FB7-AB0C-4416-86E9-934A7A049130}"/>
                </a:ext>
              </a:extLst>
            </p:cNvPr>
            <p:cNvGrpSpPr/>
            <p:nvPr/>
          </p:nvGrpSpPr>
          <p:grpSpPr>
            <a:xfrm>
              <a:off x="3316457" y="4159058"/>
              <a:ext cx="1956924" cy="326437"/>
              <a:chOff x="2720488" y="1367117"/>
              <a:chExt cx="1855247" cy="502023"/>
            </a:xfrm>
          </p:grpSpPr>
          <p:sp>
            <p:nvSpPr>
              <p:cNvPr id="47" name="Rectangle 46">
                <a:extLst>
                  <a:ext uri="{FF2B5EF4-FFF2-40B4-BE49-F238E27FC236}">
                    <a16:creationId xmlns:a16="http://schemas.microsoft.com/office/drawing/2014/main" xmlns="" id="{7B16A0BB-EA99-4861-BCE6-9C299AC5F1F5}"/>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8" name="Rectangle 47">
                <a:extLst>
                  <a:ext uri="{FF2B5EF4-FFF2-40B4-BE49-F238E27FC236}">
                    <a16:creationId xmlns:a16="http://schemas.microsoft.com/office/drawing/2014/main" xmlns="" id="{71A00829-8764-4478-A7BB-3F503958699B}"/>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9" name="Rectangle 48">
                <a:extLst>
                  <a:ext uri="{FF2B5EF4-FFF2-40B4-BE49-F238E27FC236}">
                    <a16:creationId xmlns:a16="http://schemas.microsoft.com/office/drawing/2014/main" xmlns="" id="{05F562EC-E985-496C-9E19-8EE882563E04}"/>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0" name="Rectangle 49">
                <a:extLst>
                  <a:ext uri="{FF2B5EF4-FFF2-40B4-BE49-F238E27FC236}">
                    <a16:creationId xmlns:a16="http://schemas.microsoft.com/office/drawing/2014/main" xmlns="" id="{33156B75-6CAA-4E07-9381-15AF85B16728}"/>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1" name="Rectangle 50">
                <a:extLst>
                  <a:ext uri="{FF2B5EF4-FFF2-40B4-BE49-F238E27FC236}">
                    <a16:creationId xmlns:a16="http://schemas.microsoft.com/office/drawing/2014/main" xmlns="" id="{403F4687-6AFC-4F6E-8A3B-8ABEAE0BC25B}"/>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52" name="Straight Connector 51">
                <a:extLst>
                  <a:ext uri="{FF2B5EF4-FFF2-40B4-BE49-F238E27FC236}">
                    <a16:creationId xmlns:a16="http://schemas.microsoft.com/office/drawing/2014/main" xmlns="" id="{0E3069AD-7E0D-490B-818F-596183E89C5D}"/>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53" name="Straight Connector 52">
                <a:extLst>
                  <a:ext uri="{FF2B5EF4-FFF2-40B4-BE49-F238E27FC236}">
                    <a16:creationId xmlns:a16="http://schemas.microsoft.com/office/drawing/2014/main" xmlns="" id="{A88BB4F3-649D-4DE9-9650-741F8217DA2B}"/>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9" name="Rectangle 58">
              <a:extLst>
                <a:ext uri="{FF2B5EF4-FFF2-40B4-BE49-F238E27FC236}">
                  <a16:creationId xmlns:a16="http://schemas.microsoft.com/office/drawing/2014/main" xmlns="" id="{30483D03-8141-403A-B7DB-24BE9072CBC9}"/>
                </a:ext>
              </a:extLst>
            </p:cNvPr>
            <p:cNvSpPr/>
            <p:nvPr/>
          </p:nvSpPr>
          <p:spPr>
            <a:xfrm>
              <a:off x="3740348" y="4157887"/>
              <a:ext cx="255312" cy="326437"/>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0" name="Rectangle 59">
              <a:extLst>
                <a:ext uri="{FF2B5EF4-FFF2-40B4-BE49-F238E27FC236}">
                  <a16:creationId xmlns:a16="http://schemas.microsoft.com/office/drawing/2014/main" xmlns="" id="{74BE5E12-9429-4630-92F6-2E446E7DF068}"/>
                </a:ext>
              </a:extLst>
            </p:cNvPr>
            <p:cNvSpPr/>
            <p:nvPr/>
          </p:nvSpPr>
          <p:spPr>
            <a:xfrm>
              <a:off x="3475369" y="4157887"/>
              <a:ext cx="255312" cy="326437"/>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0" name="TextBox 69">
              <a:extLst>
                <a:ext uri="{FF2B5EF4-FFF2-40B4-BE49-F238E27FC236}">
                  <a16:creationId xmlns:a16="http://schemas.microsoft.com/office/drawing/2014/main" xmlns="" id="{D853EC2F-A771-493D-A1BD-099F27D4121F}"/>
                </a:ext>
              </a:extLst>
            </p:cNvPr>
            <p:cNvSpPr txBox="1"/>
            <p:nvPr/>
          </p:nvSpPr>
          <p:spPr>
            <a:xfrm>
              <a:off x="3788203" y="3837338"/>
              <a:ext cx="1114416" cy="307777"/>
            </a:xfrm>
            <a:prstGeom prst="rect">
              <a:avLst/>
            </a:prstGeom>
            <a:noFill/>
          </p:spPr>
          <p:txBody>
            <a:bodyPr wrap="square" rtlCol="0">
              <a:spAutoFit/>
            </a:bodyPr>
            <a:lstStyle/>
            <a:p>
              <a:r>
                <a:rPr lang="en-US" sz="1400" b="1" dirty="0"/>
                <a:t>Rate Limit</a:t>
              </a:r>
            </a:p>
          </p:txBody>
        </p:sp>
      </p:grpSp>
    </p:spTree>
    <p:extLst>
      <p:ext uri="{BB962C8B-B14F-4D97-AF65-F5344CB8AC3E}">
        <p14:creationId xmlns:p14="http://schemas.microsoft.com/office/powerpoint/2010/main" val="275721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0" presetClass="path" presetSubtype="0" accel="50000" decel="50000" fill="hold" grpId="0" nodeType="withEffect">
                                  <p:stCondLst>
                                    <p:cond delay="0"/>
                                  </p:stCondLst>
                                  <p:childTnLst>
                                    <p:animMotion origin="layout" path="M 8.33333E-7 -1.11111E-6 L -0.02552 -1.11111E-6 C -0.03711 -1.11111E-6 -0.05104 -0.03264 -0.05104 -0.05926 L -0.05104 -0.11805 " pathEditMode="relative" rAng="0" ptsTypes="AAAA">
                                      <p:cBhvr>
                                        <p:cTn id="12" dur="2000" fill="hold"/>
                                        <p:tgtEl>
                                          <p:spTgt spid="54"/>
                                        </p:tgtEl>
                                        <p:attrNameLst>
                                          <p:attrName>ppt_x</p:attrName>
                                          <p:attrName>ppt_y</p:attrName>
                                        </p:attrNameLst>
                                      </p:cBhvr>
                                      <p:rCtr x="-2552" y="-5903"/>
                                    </p:animMotion>
                                  </p:childTnLst>
                                </p:cTn>
                              </p:par>
                              <p:par>
                                <p:cTn id="13" presetID="42" presetClass="path" presetSubtype="0" accel="50000" decel="50000" fill="hold" grpId="0" nodeType="withEffect">
                                  <p:stCondLst>
                                    <p:cond delay="0"/>
                                  </p:stCondLst>
                                  <p:childTnLst>
                                    <p:animMotion origin="layout" path="M 2.08333E-6 3.33333E-6 L -0.06289 0.00208 " pathEditMode="relative" rAng="0" ptsTypes="AA">
                                      <p:cBhvr>
                                        <p:cTn id="14" dur="2000" fill="hold"/>
                                        <p:tgtEl>
                                          <p:spTgt spid="5"/>
                                        </p:tgtEl>
                                        <p:attrNameLst>
                                          <p:attrName>ppt_x</p:attrName>
                                          <p:attrName>ppt_y</p:attrName>
                                        </p:attrNameLst>
                                      </p:cBhvr>
                                      <p:rCtr x="-3151" y="93"/>
                                    </p:animMotion>
                                  </p:childTnLst>
                                </p:cTn>
                              </p:par>
                              <p:par>
                                <p:cTn id="15" presetID="50" presetClass="path" presetSubtype="0" accel="50000" decel="50000" fill="hold" grpId="0" nodeType="withEffect">
                                  <p:stCondLst>
                                    <p:cond delay="0"/>
                                  </p:stCondLst>
                                  <p:childTnLst>
                                    <p:animMotion origin="layout" path="M 2.08333E-7 2.22222E-6 L -0.15117 2.22222E-6 C -0.21992 2.22222E-6 -0.30117 -0.1257 -0.30117 -0.22801 L -0.30117 -0.45301 " pathEditMode="relative" rAng="0" ptsTypes="AAAA">
                                      <p:cBhvr>
                                        <p:cTn id="16" dur="2000" fill="hold"/>
                                        <p:tgtEl>
                                          <p:spTgt spid="61"/>
                                        </p:tgtEl>
                                        <p:attrNameLst>
                                          <p:attrName>ppt_x</p:attrName>
                                          <p:attrName>ppt_y</p:attrName>
                                        </p:attrNameLst>
                                      </p:cBhvr>
                                      <p:rCtr x="-15065" y="-22662"/>
                                    </p:animMotion>
                                  </p:childTnLst>
                                </p:cTn>
                              </p:par>
                              <p:par>
                                <p:cTn id="17" presetID="10" presetClass="entr" presetSubtype="0" fill="hold" grpId="1" nodeType="withEffect">
                                  <p:stCondLst>
                                    <p:cond delay="50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par>
                                <p:cTn id="20" presetID="10" presetClass="entr" presetSubtype="0" fill="hold" grpId="1" nodeType="withEffect">
                                  <p:stCondLst>
                                    <p:cond delay="50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par>
                                <p:cTn id="23" presetID="50" presetClass="path" presetSubtype="0" accel="50000" decel="50000" fill="hold" grpId="0" nodeType="withEffect">
                                  <p:stCondLst>
                                    <p:cond delay="500"/>
                                  </p:stCondLst>
                                  <p:childTnLst>
                                    <p:animMotion origin="layout" path="M 8.33333E-7 -1.11111E-6 L -0.0362 -1.11111E-6 C -0.05247 -1.11111E-6 -0.07188 -0.03333 -0.07188 -0.06018 L -0.07188 -0.11898 " pathEditMode="relative" rAng="0" ptsTypes="AAAA">
                                      <p:cBhvr>
                                        <p:cTn id="24" dur="2000" fill="hold"/>
                                        <p:tgtEl>
                                          <p:spTgt spid="62"/>
                                        </p:tgtEl>
                                        <p:attrNameLst>
                                          <p:attrName>ppt_x</p:attrName>
                                          <p:attrName>ppt_y</p:attrName>
                                        </p:attrNameLst>
                                      </p:cBhvr>
                                      <p:rCtr x="-3594" y="-5949"/>
                                    </p:animMotion>
                                  </p:childTnLst>
                                </p:cTn>
                              </p:par>
                              <p:par>
                                <p:cTn id="25" presetID="50" presetClass="path" presetSubtype="0" accel="50000" decel="50000" fill="hold" grpId="0" nodeType="withEffect">
                                  <p:stCondLst>
                                    <p:cond delay="500"/>
                                  </p:stCondLst>
                                  <p:childTnLst>
                                    <p:animMotion origin="layout" path="M 8.33333E-7 -1.11111E-6 L -0.16198 -1.11111E-6 C -0.23529 -1.11111E-6 -0.32227 -0.12662 -0.32227 -0.22917 L -0.32227 -0.45509 " pathEditMode="relative" rAng="0" ptsTypes="AAAA">
                                      <p:cBhvr>
                                        <p:cTn id="26" dur="2000" fill="hold"/>
                                        <p:tgtEl>
                                          <p:spTgt spid="63"/>
                                        </p:tgtEl>
                                        <p:attrNameLst>
                                          <p:attrName>ppt_x</p:attrName>
                                          <p:attrName>ppt_y</p:attrName>
                                        </p:attrNameLst>
                                      </p:cBhvr>
                                      <p:rCtr x="-16120" y="-22755"/>
                                    </p:animMotion>
                                  </p:childTnLst>
                                </p:cTn>
                              </p:par>
                              <p:par>
                                <p:cTn id="27" presetID="10" presetClass="entr" presetSubtype="0" fill="hold" grpId="1" nodeType="withEffect">
                                  <p:stCondLst>
                                    <p:cond delay="100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par>
                                <p:cTn id="30" presetID="10" presetClass="entr" presetSubtype="0" fill="hold" grpId="1" nodeType="withEffect">
                                  <p:stCondLst>
                                    <p:cond delay="100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childTnLst>
                                </p:cTn>
                              </p:par>
                              <p:par>
                                <p:cTn id="33" presetID="50" presetClass="path" presetSubtype="0" accel="50000" decel="50000" fill="hold" grpId="0" nodeType="withEffect">
                                  <p:stCondLst>
                                    <p:cond delay="1000"/>
                                  </p:stCondLst>
                                  <p:childTnLst>
                                    <p:animMotion origin="layout" path="M 8.33333E-7 -1.11111E-6 L -0.04714 -1.11111E-6 C -0.06823 -1.11111E-6 -0.09336 -0.03287 -0.09336 -0.05903 L -0.09336 -0.11643 " pathEditMode="relative" rAng="0" ptsTypes="AAAA">
                                      <p:cBhvr>
                                        <p:cTn id="34" dur="2000" fill="hold"/>
                                        <p:tgtEl>
                                          <p:spTgt spid="66"/>
                                        </p:tgtEl>
                                        <p:attrNameLst>
                                          <p:attrName>ppt_x</p:attrName>
                                          <p:attrName>ppt_y</p:attrName>
                                        </p:attrNameLst>
                                      </p:cBhvr>
                                      <p:rCtr x="-4674" y="-5833"/>
                                    </p:animMotion>
                                  </p:childTnLst>
                                </p:cTn>
                              </p:par>
                              <p:par>
                                <p:cTn id="35" presetID="50" presetClass="path" presetSubtype="0" accel="50000" decel="50000" fill="hold" grpId="0" nodeType="withEffect">
                                  <p:stCondLst>
                                    <p:cond delay="1000"/>
                                  </p:stCondLst>
                                  <p:childTnLst>
                                    <p:animMotion origin="layout" path="M 4.16667E-7 -1.11111E-6 L -0.17253 -1.11111E-6 C -0.25052 -1.11111E-6 -0.34297 -0.12685 -0.34297 -0.22963 L -0.34297 -0.45509 " pathEditMode="relative" rAng="0" ptsTypes="AAAA">
                                      <p:cBhvr>
                                        <p:cTn id="36" dur="2000" fill="hold"/>
                                        <p:tgtEl>
                                          <p:spTgt spid="67"/>
                                        </p:tgtEl>
                                        <p:attrNameLst>
                                          <p:attrName>ppt_x</p:attrName>
                                          <p:attrName>ppt_y</p:attrName>
                                        </p:attrNameLst>
                                      </p:cBhvr>
                                      <p:rCtr x="-17148" y="-22755"/>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2" nodeType="clickEffect">
                                  <p:stCondLst>
                                    <p:cond delay="0"/>
                                  </p:stCondLst>
                                  <p:childTnLst>
                                    <p:animEffect transition="out" filter="fade">
                                      <p:cBhvr>
                                        <p:cTn id="45" dur="500"/>
                                        <p:tgtEl>
                                          <p:spTgt spid="54"/>
                                        </p:tgtEl>
                                      </p:cBhvr>
                                    </p:animEffect>
                                    <p:set>
                                      <p:cBhvr>
                                        <p:cTn id="46" dur="1" fill="hold">
                                          <p:stCondLst>
                                            <p:cond delay="499"/>
                                          </p:stCondLst>
                                        </p:cTn>
                                        <p:tgtEl>
                                          <p:spTgt spid="54"/>
                                        </p:tgtEl>
                                        <p:attrNameLst>
                                          <p:attrName>style.visibility</p:attrName>
                                        </p:attrNameLst>
                                      </p:cBhvr>
                                      <p:to>
                                        <p:strVal val="hidden"/>
                                      </p:to>
                                    </p:set>
                                  </p:childTnLst>
                                </p:cTn>
                              </p:par>
                              <p:par>
                                <p:cTn id="47" presetID="10" presetClass="exit" presetSubtype="0" fill="hold" grpId="2" nodeType="withEffect">
                                  <p:stCondLst>
                                    <p:cond delay="0"/>
                                  </p:stCondLst>
                                  <p:childTnLst>
                                    <p:animEffect transition="out" filter="fade">
                                      <p:cBhvr>
                                        <p:cTn id="48" dur="500"/>
                                        <p:tgtEl>
                                          <p:spTgt spid="61"/>
                                        </p:tgtEl>
                                      </p:cBhvr>
                                    </p:animEffect>
                                    <p:set>
                                      <p:cBhvr>
                                        <p:cTn id="49" dur="1" fill="hold">
                                          <p:stCondLst>
                                            <p:cond delay="499"/>
                                          </p:stCondLst>
                                        </p:cTn>
                                        <p:tgtEl>
                                          <p:spTgt spid="61"/>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500"/>
                                        <p:tgtEl>
                                          <p:spTgt spid="62"/>
                                        </p:tgtEl>
                                      </p:cBhvr>
                                    </p:animEffect>
                                    <p:set>
                                      <p:cBhvr>
                                        <p:cTn id="52" dur="1" fill="hold">
                                          <p:stCondLst>
                                            <p:cond delay="499"/>
                                          </p:stCondLst>
                                        </p:cTn>
                                        <p:tgtEl>
                                          <p:spTgt spid="62"/>
                                        </p:tgtEl>
                                        <p:attrNameLst>
                                          <p:attrName>style.visibility</p:attrName>
                                        </p:attrNameLst>
                                      </p:cBhvr>
                                      <p:to>
                                        <p:strVal val="hidden"/>
                                      </p:to>
                                    </p:set>
                                  </p:childTnLst>
                                </p:cTn>
                              </p:par>
                              <p:par>
                                <p:cTn id="53" presetID="10" presetClass="exit" presetSubtype="0" fill="hold" grpId="2" nodeType="withEffect">
                                  <p:stCondLst>
                                    <p:cond delay="0"/>
                                  </p:stCondLst>
                                  <p:childTnLst>
                                    <p:animEffect transition="out" filter="fade">
                                      <p:cBhvr>
                                        <p:cTn id="54" dur="500"/>
                                        <p:tgtEl>
                                          <p:spTgt spid="63"/>
                                        </p:tgtEl>
                                      </p:cBhvr>
                                    </p:animEffect>
                                    <p:set>
                                      <p:cBhvr>
                                        <p:cTn id="55" dur="1" fill="hold">
                                          <p:stCondLst>
                                            <p:cond delay="499"/>
                                          </p:stCondLst>
                                        </p:cTn>
                                        <p:tgtEl>
                                          <p:spTgt spid="63"/>
                                        </p:tgtEl>
                                        <p:attrNameLst>
                                          <p:attrName>style.visibility</p:attrName>
                                        </p:attrNameLst>
                                      </p:cBhvr>
                                      <p:to>
                                        <p:strVal val="hidden"/>
                                      </p:to>
                                    </p:set>
                                  </p:childTnLst>
                                </p:cTn>
                              </p:par>
                              <p:par>
                                <p:cTn id="56" presetID="10" presetClass="exit" presetSubtype="0" fill="hold" grpId="2" nodeType="withEffect">
                                  <p:stCondLst>
                                    <p:cond delay="0"/>
                                  </p:stCondLst>
                                  <p:childTnLst>
                                    <p:animEffect transition="out" filter="fade">
                                      <p:cBhvr>
                                        <p:cTn id="57" dur="500"/>
                                        <p:tgtEl>
                                          <p:spTgt spid="66"/>
                                        </p:tgtEl>
                                      </p:cBhvr>
                                    </p:animEffect>
                                    <p:set>
                                      <p:cBhvr>
                                        <p:cTn id="58" dur="1" fill="hold">
                                          <p:stCondLst>
                                            <p:cond delay="499"/>
                                          </p:stCondLst>
                                        </p:cTn>
                                        <p:tgtEl>
                                          <p:spTgt spid="66"/>
                                        </p:tgtEl>
                                        <p:attrNameLst>
                                          <p:attrName>style.visibility</p:attrName>
                                        </p:attrNameLst>
                                      </p:cBhvr>
                                      <p:to>
                                        <p:strVal val="hidden"/>
                                      </p:to>
                                    </p:set>
                                  </p:childTnLst>
                                </p:cTn>
                              </p:par>
                              <p:par>
                                <p:cTn id="59" presetID="10" presetClass="exit" presetSubtype="0" fill="hold" grpId="2" nodeType="withEffect">
                                  <p:stCondLst>
                                    <p:cond delay="0"/>
                                  </p:stCondLst>
                                  <p:childTnLst>
                                    <p:animEffect transition="out" filter="fade">
                                      <p:cBhvr>
                                        <p:cTn id="60" dur="500"/>
                                        <p:tgtEl>
                                          <p:spTgt spid="67"/>
                                        </p:tgtEl>
                                      </p:cBhvr>
                                    </p:animEffect>
                                    <p:set>
                                      <p:cBhvr>
                                        <p:cTn id="61" dur="1" fill="hold">
                                          <p:stCondLst>
                                            <p:cond delay="499"/>
                                          </p:stCondLst>
                                        </p:cTn>
                                        <p:tgtEl>
                                          <p:spTgt spid="67"/>
                                        </p:tgtEl>
                                        <p:attrNameLst>
                                          <p:attrName>style.visibility</p:attrName>
                                        </p:attrNameLst>
                                      </p:cBhvr>
                                      <p:to>
                                        <p:strVal val="hidden"/>
                                      </p:to>
                                    </p:set>
                                  </p:childTnLst>
                                </p:cTn>
                              </p:par>
                              <p:par>
                                <p:cTn id="62" presetID="42" presetClass="path" presetSubtype="0" accel="50000" decel="50000" fill="hold" grpId="1" nodeType="withEffect">
                                  <p:stCondLst>
                                    <p:cond delay="0"/>
                                  </p:stCondLst>
                                  <p:childTnLst>
                                    <p:animMotion origin="layout" path="M -0.06289 0.00208 L 1.04167E-6 -7.37257E-18 " pathEditMode="relative" rAng="0" ptsTypes="AA">
                                      <p:cBhvr>
                                        <p:cTn id="63" dur="2000" fill="hold"/>
                                        <p:tgtEl>
                                          <p:spTgt spid="5"/>
                                        </p:tgtEl>
                                        <p:attrNameLst>
                                          <p:attrName>ppt_x</p:attrName>
                                          <p:attrName>ppt_y</p:attrName>
                                        </p:attrNameLst>
                                      </p:cBhvr>
                                      <p:rCtr x="3177" y="0"/>
                                    </p:animMotion>
                                  </p:childTnLst>
                                </p:cTn>
                              </p:par>
                              <p:par>
                                <p:cTn id="64" presetID="42" presetClass="path" presetSubtype="0" accel="50000" decel="50000" fill="hold" grpId="1" nodeType="withEffect">
                                  <p:stCondLst>
                                    <p:cond delay="0"/>
                                  </p:stCondLst>
                                  <p:childTnLst>
                                    <p:animMotion origin="layout" path="M -4.16667E-7 -2.59259E-6 L 0.06354 0.00116 " pathEditMode="relative" rAng="0" ptsTypes="AA">
                                      <p:cBhvr>
                                        <p:cTn id="65" dur="2000" fill="hold"/>
                                        <p:tgtEl>
                                          <p:spTgt spid="57"/>
                                        </p:tgtEl>
                                        <p:attrNameLst>
                                          <p:attrName>ppt_x</p:attrName>
                                          <p:attrName>ppt_y</p:attrName>
                                        </p:attrNameLst>
                                      </p:cBhvr>
                                      <p:rCtr x="3177" y="46"/>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54" grpId="2" animBg="1"/>
      <p:bldP spid="61" grpId="0" animBg="1"/>
      <p:bldP spid="61" grpId="1" animBg="1"/>
      <p:bldP spid="61" grpId="2" animBg="1"/>
      <p:bldP spid="62" grpId="0" animBg="1"/>
      <p:bldP spid="62" grpId="1" animBg="1"/>
      <p:bldP spid="62" grpId="2" animBg="1"/>
      <p:bldP spid="63" grpId="0" animBg="1"/>
      <p:bldP spid="63" grpId="1" animBg="1"/>
      <p:bldP spid="63" grpId="2" animBg="1"/>
      <p:bldP spid="66" grpId="0" animBg="1"/>
      <p:bldP spid="66" grpId="1" animBg="1"/>
      <p:bldP spid="66" grpId="2" animBg="1"/>
      <p:bldP spid="67" grpId="0" animBg="1"/>
      <p:bldP spid="67" grpId="1" animBg="1"/>
      <p:bldP spid="67" grpId="2" animBg="1"/>
      <p:bldP spid="57" grpId="0" animBg="1"/>
      <p:bldP spid="57" grpId="1" animBg="1"/>
      <p:bldP spid="5" grpId="0" animBg="1"/>
      <p:bldP spid="5" grpId="1" animBg="1"/>
      <p:bldP spid="68" grpId="0" animBg="1"/>
      <p:bldP spid="3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3D4CB03A-B45A-49A0-B231-7964AA5DFE6B}"/>
              </a:ext>
            </a:extLst>
          </p:cNvPr>
          <p:cNvSpPr/>
          <p:nvPr/>
        </p:nvSpPr>
        <p:spPr>
          <a:xfrm>
            <a:off x="439393" y="2789001"/>
            <a:ext cx="660064" cy="83629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a:p>
            <a:pPr algn="ctr"/>
            <a:r>
              <a:rPr lang="en-US" dirty="0">
                <a:solidFill>
                  <a:schemeClr val="tx1"/>
                </a:solidFill>
              </a:rPr>
              <a:t>p3</a:t>
            </a:r>
          </a:p>
        </p:txBody>
      </p:sp>
      <p:sp>
        <p:nvSpPr>
          <p:cNvPr id="2" name="Title 1">
            <a:extLst>
              <a:ext uri="{FF2B5EF4-FFF2-40B4-BE49-F238E27FC236}">
                <a16:creationId xmlns:a16="http://schemas.microsoft.com/office/drawing/2014/main" xmlns="" id="{9251A93B-FEFC-4088-8CF6-2D9561EFBC5A}"/>
              </a:ext>
            </a:extLst>
          </p:cNvPr>
          <p:cNvSpPr>
            <a:spLocks noGrp="1"/>
          </p:cNvSpPr>
          <p:nvPr>
            <p:ph type="title"/>
          </p:nvPr>
        </p:nvSpPr>
        <p:spPr/>
        <p:txBody>
          <a:bodyPr/>
          <a:lstStyle/>
          <a:p>
            <a:r>
              <a:rPr lang="en-US" dirty="0"/>
              <a:t>Arbitrary reordering of buffered packets</a:t>
            </a:r>
          </a:p>
        </p:txBody>
      </p:sp>
      <p:sp>
        <p:nvSpPr>
          <p:cNvPr id="3" name="Content Placeholder 2">
            <a:extLst>
              <a:ext uri="{FF2B5EF4-FFF2-40B4-BE49-F238E27FC236}">
                <a16:creationId xmlns:a16="http://schemas.microsoft.com/office/drawing/2014/main" xmlns="" id="{F24BA21E-5F43-4052-96AC-426516EEDA4A}"/>
              </a:ext>
            </a:extLst>
          </p:cNvPr>
          <p:cNvSpPr>
            <a:spLocks noGrp="1"/>
          </p:cNvSpPr>
          <p:nvPr>
            <p:ph idx="1"/>
          </p:nvPr>
        </p:nvSpPr>
        <p:spPr>
          <a:xfrm>
            <a:off x="647700" y="1463040"/>
            <a:ext cx="10515600" cy="1053820"/>
          </a:xfrm>
        </p:spPr>
        <p:txBody>
          <a:bodyPr/>
          <a:lstStyle/>
          <a:p>
            <a:r>
              <a:rPr lang="en-US" dirty="0" err="1"/>
              <a:t>Pfabric</a:t>
            </a:r>
            <a:r>
              <a:rPr lang="en-US" dirty="0"/>
              <a:t> scheduling order:</a:t>
            </a:r>
          </a:p>
          <a:p>
            <a:pPr lvl="1"/>
            <a:r>
              <a:rPr lang="en-US" dirty="0"/>
              <a:t>SRPT with FIFO order within flows</a:t>
            </a:r>
          </a:p>
        </p:txBody>
      </p:sp>
      <p:sp>
        <p:nvSpPr>
          <p:cNvPr id="4" name="Slide Number Placeholder 3">
            <a:extLst>
              <a:ext uri="{FF2B5EF4-FFF2-40B4-BE49-F238E27FC236}">
                <a16:creationId xmlns:a16="http://schemas.microsoft.com/office/drawing/2014/main" xmlns="" id="{59495345-F78A-4D39-8F95-229125D3E402}"/>
              </a:ext>
            </a:extLst>
          </p:cNvPr>
          <p:cNvSpPr>
            <a:spLocks noGrp="1"/>
          </p:cNvSpPr>
          <p:nvPr>
            <p:ph type="sldNum" sz="quarter" idx="10"/>
          </p:nvPr>
        </p:nvSpPr>
        <p:spPr/>
        <p:txBody>
          <a:bodyPr/>
          <a:lstStyle/>
          <a:p>
            <a:r>
              <a:rPr lang="en-US"/>
              <a:t>&gt;&gt; </a:t>
            </a:r>
            <a:fld id="{626C978B-826E-438C-909A-E9C381D3FF04}" type="slidenum">
              <a:rPr lang="en-US" smtClean="0"/>
              <a:pPr/>
              <a:t>45</a:t>
            </a:fld>
            <a:endParaRPr lang="en-US" dirty="0"/>
          </a:p>
        </p:txBody>
      </p:sp>
      <p:sp>
        <p:nvSpPr>
          <p:cNvPr id="15" name="Rectangle 14">
            <a:extLst>
              <a:ext uri="{FF2B5EF4-FFF2-40B4-BE49-F238E27FC236}">
                <a16:creationId xmlns:a16="http://schemas.microsoft.com/office/drawing/2014/main" xmlns="" id="{DAD9D05D-B342-4C57-A42A-1E7F95E887D6}"/>
              </a:ext>
            </a:extLst>
          </p:cNvPr>
          <p:cNvSpPr/>
          <p:nvPr/>
        </p:nvSpPr>
        <p:spPr>
          <a:xfrm>
            <a:off x="439393" y="2789001"/>
            <a:ext cx="660064" cy="83629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a:p>
            <a:pPr algn="ctr"/>
            <a:r>
              <a:rPr lang="en-US" dirty="0">
                <a:solidFill>
                  <a:schemeClr val="tx1"/>
                </a:solidFill>
              </a:rPr>
              <a:t>p2</a:t>
            </a:r>
          </a:p>
        </p:txBody>
      </p:sp>
      <p:sp>
        <p:nvSpPr>
          <p:cNvPr id="14" name="Rectangle 13">
            <a:extLst>
              <a:ext uri="{FF2B5EF4-FFF2-40B4-BE49-F238E27FC236}">
                <a16:creationId xmlns:a16="http://schemas.microsoft.com/office/drawing/2014/main" xmlns="" id="{A00E3B83-239D-486E-884F-30BC5537357C}"/>
              </a:ext>
            </a:extLst>
          </p:cNvPr>
          <p:cNvSpPr/>
          <p:nvPr/>
        </p:nvSpPr>
        <p:spPr>
          <a:xfrm>
            <a:off x="439393" y="2789001"/>
            <a:ext cx="660064" cy="83629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a:p>
            <a:pPr algn="ctr"/>
            <a:r>
              <a:rPr lang="en-US" dirty="0">
                <a:solidFill>
                  <a:schemeClr val="tx1"/>
                </a:solidFill>
              </a:rPr>
              <a:t>p1</a:t>
            </a:r>
          </a:p>
        </p:txBody>
      </p:sp>
      <p:sp>
        <p:nvSpPr>
          <p:cNvPr id="13" name="Rectangle 12">
            <a:extLst>
              <a:ext uri="{FF2B5EF4-FFF2-40B4-BE49-F238E27FC236}">
                <a16:creationId xmlns:a16="http://schemas.microsoft.com/office/drawing/2014/main" xmlns="" id="{50AD34AE-C8BA-4F5D-A7E9-2C9B53830E2A}"/>
              </a:ext>
            </a:extLst>
          </p:cNvPr>
          <p:cNvSpPr/>
          <p:nvPr/>
        </p:nvSpPr>
        <p:spPr>
          <a:xfrm>
            <a:off x="439393" y="2789001"/>
            <a:ext cx="660064" cy="8362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7</a:t>
            </a:r>
          </a:p>
          <a:p>
            <a:pPr algn="ctr"/>
            <a:r>
              <a:rPr lang="en-US" sz="2000" dirty="0">
                <a:solidFill>
                  <a:schemeClr val="tx1"/>
                </a:solidFill>
              </a:rPr>
              <a:t>p0</a:t>
            </a:r>
          </a:p>
        </p:txBody>
      </p:sp>
      <p:grpSp>
        <p:nvGrpSpPr>
          <p:cNvPr id="5" name="Group 4">
            <a:extLst>
              <a:ext uri="{FF2B5EF4-FFF2-40B4-BE49-F238E27FC236}">
                <a16:creationId xmlns:a16="http://schemas.microsoft.com/office/drawing/2014/main" xmlns="" id="{DE105480-F6F8-475D-85A2-39AC3581B779}"/>
              </a:ext>
            </a:extLst>
          </p:cNvPr>
          <p:cNvGrpSpPr/>
          <p:nvPr/>
        </p:nvGrpSpPr>
        <p:grpSpPr>
          <a:xfrm>
            <a:off x="3111130" y="4095187"/>
            <a:ext cx="5059269" cy="836292"/>
            <a:chOff x="2720488" y="1367117"/>
            <a:chExt cx="1855247" cy="502023"/>
          </a:xfrm>
        </p:grpSpPr>
        <p:sp>
          <p:nvSpPr>
            <p:cNvPr id="6" name="Rectangle 5">
              <a:extLst>
                <a:ext uri="{FF2B5EF4-FFF2-40B4-BE49-F238E27FC236}">
                  <a16:creationId xmlns:a16="http://schemas.microsoft.com/office/drawing/2014/main" xmlns="" id="{37729CEC-E0F1-4D7D-B81A-35E4052B1350}"/>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 name="Rectangle 6">
              <a:extLst>
                <a:ext uri="{FF2B5EF4-FFF2-40B4-BE49-F238E27FC236}">
                  <a16:creationId xmlns:a16="http://schemas.microsoft.com/office/drawing/2014/main" xmlns="" id="{AB690A16-83E2-4818-94B4-1F86FDF265BA}"/>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3324D53D-9CC4-4F14-B4B9-54F98E00F081}"/>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F269B4A0-EADF-4753-9D7C-C0E17D68E9DA}"/>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86361FE6-E73E-4091-A399-FACF85B3223F}"/>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 name="Straight Connector 10">
              <a:extLst>
                <a:ext uri="{FF2B5EF4-FFF2-40B4-BE49-F238E27FC236}">
                  <a16:creationId xmlns:a16="http://schemas.microsoft.com/office/drawing/2014/main" xmlns="" id="{F905F227-6CDC-4E30-AC10-5F6268DD9EB2}"/>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2" name="Straight Connector 11">
              <a:extLst>
                <a:ext uri="{FF2B5EF4-FFF2-40B4-BE49-F238E27FC236}">
                  <a16:creationId xmlns:a16="http://schemas.microsoft.com/office/drawing/2014/main" xmlns="" id="{7677E2D7-21DB-47DC-80C3-FC19E3B19F5A}"/>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Tree>
    <p:extLst>
      <p:ext uri="{BB962C8B-B14F-4D97-AF65-F5344CB8AC3E}">
        <p14:creationId xmlns:p14="http://schemas.microsoft.com/office/powerpoint/2010/main" val="265529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1" nodeType="clickEffect">
                                  <p:stCondLst>
                                    <p:cond delay="0"/>
                                  </p:stCondLst>
                                  <p:childTnLst>
                                    <p:animMotion origin="layout" path="M 0.00039 0.00209 L 0.29063 0.00209 C 0.4207 0.00209 0.58099 0.0544 0.58099 0.09699 L 0.58099 0.19213 " pathEditMode="relative" rAng="0" ptsTypes="AAAA">
                                      <p:cBhvr>
                                        <p:cTn id="6" dur="2000" fill="hold"/>
                                        <p:tgtEl>
                                          <p:spTgt spid="13"/>
                                        </p:tgtEl>
                                        <p:attrNameLst>
                                          <p:attrName>ppt_x</p:attrName>
                                          <p:attrName>ppt_y</p:attrName>
                                        </p:attrNameLst>
                                      </p:cBhvr>
                                      <p:rCtr x="29023" y="949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500"/>
                            </p:stCondLst>
                            <p:childTnLst>
                              <p:par>
                                <p:cTn id="13" presetID="50" presetClass="path" presetSubtype="0" accel="50000" decel="50000" fill="hold" grpId="1" nodeType="afterEffect">
                                  <p:stCondLst>
                                    <p:cond delay="0"/>
                                  </p:stCondLst>
                                  <p:childTnLst>
                                    <p:animMotion origin="layout" path="M -1.04167E-6 -2.59259E-6 L 0.26341 -2.59259E-6 C 0.38138 -2.59259E-6 0.52695 0.05301 0.52695 0.09607 L 0.52695 0.19213 " pathEditMode="relative" rAng="0" ptsTypes="AAAA">
                                      <p:cBhvr>
                                        <p:cTn id="14" dur="2000" fill="hold"/>
                                        <p:tgtEl>
                                          <p:spTgt spid="14"/>
                                        </p:tgtEl>
                                        <p:attrNameLst>
                                          <p:attrName>ppt_x</p:attrName>
                                          <p:attrName>ppt_y</p:attrName>
                                        </p:attrNameLst>
                                      </p:cBhvr>
                                      <p:rCtr x="26341" y="960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500"/>
                            </p:stCondLst>
                            <p:childTnLst>
                              <p:par>
                                <p:cTn id="21" presetID="50" presetClass="path" presetSubtype="0" accel="50000" decel="50000" fill="hold" grpId="1" nodeType="afterEffect">
                                  <p:stCondLst>
                                    <p:cond delay="0"/>
                                  </p:stCondLst>
                                  <p:childTnLst>
                                    <p:animMotion origin="layout" path="M -1.04167E-6 -2.59259E-6 L 0.23581 -2.59259E-6 C 0.34141 -2.59259E-6 0.47175 0.05278 0.47175 0.09584 L 0.47175 0.1919 " pathEditMode="relative" rAng="0" ptsTypes="AAAA">
                                      <p:cBhvr>
                                        <p:cTn id="22" dur="2000" fill="hold"/>
                                        <p:tgtEl>
                                          <p:spTgt spid="15"/>
                                        </p:tgtEl>
                                        <p:attrNameLst>
                                          <p:attrName>ppt_x</p:attrName>
                                          <p:attrName>ppt_y</p:attrName>
                                        </p:attrNameLst>
                                      </p:cBhvr>
                                      <p:rCtr x="23581" y="9583"/>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500"/>
                            </p:stCondLst>
                            <p:childTnLst>
                              <p:par>
                                <p:cTn id="29" presetID="50" presetClass="path" presetSubtype="0" accel="50000" decel="50000" fill="hold" grpId="1" nodeType="afterEffect">
                                  <p:stCondLst>
                                    <p:cond delay="0"/>
                                  </p:stCondLst>
                                  <p:childTnLst>
                                    <p:animMotion origin="layout" path="M -1.04167E-6 -2.59259E-6 L 0.23581 -2.59259E-6 C 0.34141 -2.59259E-6 0.47175 0.05278 0.47175 0.09584 L 0.47175 0.1919 " pathEditMode="relative" rAng="0" ptsTypes="AAAA">
                                      <p:cBhvr>
                                        <p:cTn id="30" dur="2000" fill="hold"/>
                                        <p:tgtEl>
                                          <p:spTgt spid="16"/>
                                        </p:tgtEl>
                                        <p:attrNameLst>
                                          <p:attrName>ppt_x</p:attrName>
                                          <p:attrName>ppt_y</p:attrName>
                                        </p:attrNameLst>
                                      </p:cBhvr>
                                      <p:rCtr x="23581" y="9583"/>
                                    </p:animMotion>
                                  </p:childTnLst>
                                </p:cTn>
                              </p:par>
                              <p:par>
                                <p:cTn id="31" presetID="37" presetClass="path" presetSubtype="0" accel="50000" decel="50000" fill="hold" grpId="2" nodeType="withEffect">
                                  <p:stCondLst>
                                    <p:cond delay="0"/>
                                  </p:stCondLst>
                                  <p:childTnLst>
                                    <p:animMotion origin="layout" path="M 0.58203 0.19306 L 0.53828 0.38148 C 0.52917 0.42408 0.5155 0.44676 0.5013 0.44676 C 0.48503 0.44676 0.47201 0.42408 0.46289 0.38148 L 0.4194 0.19306 " pathEditMode="relative" rAng="0" ptsTypes="AAAAA">
                                      <p:cBhvr>
                                        <p:cTn id="32" dur="2000" fill="hold"/>
                                        <p:tgtEl>
                                          <p:spTgt spid="13"/>
                                        </p:tgtEl>
                                        <p:attrNameLst>
                                          <p:attrName>ppt_x</p:attrName>
                                          <p:attrName>ppt_y</p:attrName>
                                        </p:attrNameLst>
                                      </p:cBhvr>
                                      <p:rCtr x="-8138" y="12685"/>
                                    </p:animMotion>
                                  </p:childTnLst>
                                </p:cTn>
                              </p:par>
                              <p:par>
                                <p:cTn id="33" presetID="42" presetClass="path" presetSubtype="0" accel="50000" decel="50000" fill="hold" grpId="2" nodeType="withEffect">
                                  <p:stCondLst>
                                    <p:cond delay="0"/>
                                  </p:stCondLst>
                                  <p:childTnLst>
                                    <p:animMotion origin="layout" path="M 0.52695 0.19213 L 0.58112 0.19213 " pathEditMode="relative" rAng="0" ptsTypes="AA">
                                      <p:cBhvr>
                                        <p:cTn id="34" dur="2000" fill="hold"/>
                                        <p:tgtEl>
                                          <p:spTgt spid="14"/>
                                        </p:tgtEl>
                                        <p:attrNameLst>
                                          <p:attrName>ppt_x</p:attrName>
                                          <p:attrName>ppt_y</p:attrName>
                                        </p:attrNameLst>
                                      </p:cBhvr>
                                      <p:rCtr x="2708" y="0"/>
                                    </p:animMotion>
                                  </p:childTnLst>
                                </p:cTn>
                              </p:par>
                              <p:par>
                                <p:cTn id="35" presetID="42" presetClass="path" presetSubtype="0" accel="50000" decel="50000" fill="hold" grpId="2" nodeType="withEffect">
                                  <p:stCondLst>
                                    <p:cond delay="0"/>
                                  </p:stCondLst>
                                  <p:childTnLst>
                                    <p:animMotion origin="layout" path="M 0.47175 0.1919 L 0.52578 0.1919 " pathEditMode="relative" rAng="0" ptsTypes="AA">
                                      <p:cBhvr>
                                        <p:cTn id="36" dur="2000" fill="hold"/>
                                        <p:tgtEl>
                                          <p:spTgt spid="15"/>
                                        </p:tgtEl>
                                        <p:attrNameLst>
                                          <p:attrName>ppt_x</p:attrName>
                                          <p:attrName>ppt_y</p:attrName>
                                        </p:attrNameLst>
                                      </p:cBhvr>
                                      <p:rCtr x="269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5" grpId="0" animBg="1"/>
      <p:bldP spid="15" grpId="1" animBg="1"/>
      <p:bldP spid="15" grpId="2" animBg="1"/>
      <p:bldP spid="14" grpId="0" animBg="1"/>
      <p:bldP spid="14" grpId="1" animBg="1"/>
      <p:bldP spid="14" grpId="2" animBg="1"/>
      <p:bldP spid="13" grpId="1" animBg="1"/>
      <p:bldP spid="13" grpId="2"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2E0CA-4FFD-4A9F-8350-3CDF1C3FCA9F}"/>
              </a:ext>
            </a:extLst>
          </p:cNvPr>
          <p:cNvSpPr>
            <a:spLocks noGrp="1"/>
          </p:cNvSpPr>
          <p:nvPr>
            <p:ph type="title"/>
          </p:nvPr>
        </p:nvSpPr>
        <p:spPr/>
        <p:txBody>
          <a:bodyPr/>
          <a:lstStyle/>
          <a:p>
            <a:r>
              <a:rPr lang="en-US" dirty="0"/>
              <a:t>Approximate </a:t>
            </a:r>
            <a:r>
              <a:rPr lang="en-US" dirty="0" err="1"/>
              <a:t>Pfabric</a:t>
            </a:r>
            <a:endParaRPr lang="en-US" dirty="0"/>
          </a:p>
        </p:txBody>
      </p:sp>
      <p:sp>
        <p:nvSpPr>
          <p:cNvPr id="4" name="Slide Number Placeholder 3">
            <a:extLst>
              <a:ext uri="{FF2B5EF4-FFF2-40B4-BE49-F238E27FC236}">
                <a16:creationId xmlns:a16="http://schemas.microsoft.com/office/drawing/2014/main" xmlns="" id="{72D5C8CC-1254-4C86-ADF2-E6B4EF057169}"/>
              </a:ext>
            </a:extLst>
          </p:cNvPr>
          <p:cNvSpPr>
            <a:spLocks noGrp="1"/>
          </p:cNvSpPr>
          <p:nvPr>
            <p:ph type="sldNum" sz="quarter" idx="10"/>
          </p:nvPr>
        </p:nvSpPr>
        <p:spPr/>
        <p:txBody>
          <a:bodyPr/>
          <a:lstStyle/>
          <a:p>
            <a:r>
              <a:rPr lang="en-US"/>
              <a:t>&gt;&gt; </a:t>
            </a:r>
            <a:fld id="{626C978B-826E-438C-909A-E9C381D3FF04}" type="slidenum">
              <a:rPr lang="en-US" smtClean="0"/>
              <a:pPr/>
              <a:t>46</a:t>
            </a:fld>
            <a:endParaRPr lang="en-US" dirty="0"/>
          </a:p>
        </p:txBody>
      </p:sp>
      <p:grpSp>
        <p:nvGrpSpPr>
          <p:cNvPr id="7" name="Group 6">
            <a:extLst>
              <a:ext uri="{FF2B5EF4-FFF2-40B4-BE49-F238E27FC236}">
                <a16:creationId xmlns:a16="http://schemas.microsoft.com/office/drawing/2014/main" xmlns="" id="{579104A2-AB01-482D-B9A3-8D5E08B04FFE}"/>
              </a:ext>
            </a:extLst>
          </p:cNvPr>
          <p:cNvGrpSpPr/>
          <p:nvPr/>
        </p:nvGrpSpPr>
        <p:grpSpPr>
          <a:xfrm>
            <a:off x="4081791" y="1692578"/>
            <a:ext cx="4267444" cy="640136"/>
            <a:chOff x="2720488" y="1367117"/>
            <a:chExt cx="1855247" cy="502023"/>
          </a:xfrm>
        </p:grpSpPr>
        <p:sp>
          <p:nvSpPr>
            <p:cNvPr id="8" name="Rectangle 7">
              <a:extLst>
                <a:ext uri="{FF2B5EF4-FFF2-40B4-BE49-F238E27FC236}">
                  <a16:creationId xmlns:a16="http://schemas.microsoft.com/office/drawing/2014/main" xmlns="" id="{4AD4C270-EA0D-46F1-8F99-C89606062717}"/>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A6E542BC-6967-4B75-BAC4-7B5A6B3986B4}"/>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8FD73ED5-0D3E-4746-B668-C1DFAB5D14D3}"/>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Rectangle 10">
              <a:extLst>
                <a:ext uri="{FF2B5EF4-FFF2-40B4-BE49-F238E27FC236}">
                  <a16:creationId xmlns:a16="http://schemas.microsoft.com/office/drawing/2014/main" xmlns="" id="{C0D05B33-6038-44F5-9F84-C38599F3F18B}"/>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 name="Rectangle 11">
              <a:extLst>
                <a:ext uri="{FF2B5EF4-FFF2-40B4-BE49-F238E27FC236}">
                  <a16:creationId xmlns:a16="http://schemas.microsoft.com/office/drawing/2014/main" xmlns="" id="{B8A0C933-A030-4886-88E6-C2DC8A9EACBC}"/>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3" name="Straight Connector 12">
              <a:extLst>
                <a:ext uri="{FF2B5EF4-FFF2-40B4-BE49-F238E27FC236}">
                  <a16:creationId xmlns:a16="http://schemas.microsoft.com/office/drawing/2014/main" xmlns="" id="{8FA23CB4-C7FE-4E76-955B-6DFECA3560A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4" name="Straight Connector 13">
              <a:extLst>
                <a:ext uri="{FF2B5EF4-FFF2-40B4-BE49-F238E27FC236}">
                  <a16:creationId xmlns:a16="http://schemas.microsoft.com/office/drawing/2014/main" xmlns="" id="{BB7F81B7-1C35-46C2-998F-E222096B995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grpSp>
        <p:nvGrpSpPr>
          <p:cNvPr id="31" name="Group 30">
            <a:extLst>
              <a:ext uri="{FF2B5EF4-FFF2-40B4-BE49-F238E27FC236}">
                <a16:creationId xmlns:a16="http://schemas.microsoft.com/office/drawing/2014/main" xmlns="" id="{4BF48DEC-7012-466B-985D-DB8A09E1F1AD}"/>
              </a:ext>
            </a:extLst>
          </p:cNvPr>
          <p:cNvGrpSpPr/>
          <p:nvPr/>
        </p:nvGrpSpPr>
        <p:grpSpPr>
          <a:xfrm>
            <a:off x="1235555" y="3312060"/>
            <a:ext cx="4267444" cy="640136"/>
            <a:chOff x="2720488" y="1367117"/>
            <a:chExt cx="1855247" cy="502023"/>
          </a:xfrm>
        </p:grpSpPr>
        <p:sp>
          <p:nvSpPr>
            <p:cNvPr id="32" name="Rectangle 31">
              <a:extLst>
                <a:ext uri="{FF2B5EF4-FFF2-40B4-BE49-F238E27FC236}">
                  <a16:creationId xmlns:a16="http://schemas.microsoft.com/office/drawing/2014/main" xmlns="" id="{05EF514D-E747-4162-8E4E-6DC500475207}"/>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3" name="Rectangle 32">
              <a:extLst>
                <a:ext uri="{FF2B5EF4-FFF2-40B4-BE49-F238E27FC236}">
                  <a16:creationId xmlns:a16="http://schemas.microsoft.com/office/drawing/2014/main" xmlns="" id="{A161BF32-8A4D-47D0-A0A1-6BD7CEE9D798}"/>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4" name="Rectangle 33">
              <a:extLst>
                <a:ext uri="{FF2B5EF4-FFF2-40B4-BE49-F238E27FC236}">
                  <a16:creationId xmlns:a16="http://schemas.microsoft.com/office/drawing/2014/main" xmlns="" id="{072E1819-D0F7-4CEF-93E8-E23D8A1DA0FA}"/>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5" name="Rectangle 34">
              <a:extLst>
                <a:ext uri="{FF2B5EF4-FFF2-40B4-BE49-F238E27FC236}">
                  <a16:creationId xmlns:a16="http://schemas.microsoft.com/office/drawing/2014/main" xmlns="" id="{148FC939-2ADD-404D-817F-4C8C6A334657}"/>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6" name="Rectangle 35">
              <a:extLst>
                <a:ext uri="{FF2B5EF4-FFF2-40B4-BE49-F238E27FC236}">
                  <a16:creationId xmlns:a16="http://schemas.microsoft.com/office/drawing/2014/main" xmlns="" id="{451B6AC0-F975-435B-991B-56675743DE23}"/>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37" name="Straight Connector 36">
              <a:extLst>
                <a:ext uri="{FF2B5EF4-FFF2-40B4-BE49-F238E27FC236}">
                  <a16:creationId xmlns:a16="http://schemas.microsoft.com/office/drawing/2014/main" xmlns="" id="{8C4ECEA0-7FBF-446D-B995-9C35C8E058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38" name="Straight Connector 37">
              <a:extLst>
                <a:ext uri="{FF2B5EF4-FFF2-40B4-BE49-F238E27FC236}">
                  <a16:creationId xmlns:a16="http://schemas.microsoft.com/office/drawing/2014/main" xmlns="" id="{B9CAF066-1827-4FE0-9B13-404DC77E1B94}"/>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grpSp>
        <p:nvGrpSpPr>
          <p:cNvPr id="39" name="Group 38">
            <a:extLst>
              <a:ext uri="{FF2B5EF4-FFF2-40B4-BE49-F238E27FC236}">
                <a16:creationId xmlns:a16="http://schemas.microsoft.com/office/drawing/2014/main" xmlns="" id="{180C9C9E-A38C-41EC-A26C-03EB455DCF8D}"/>
              </a:ext>
            </a:extLst>
          </p:cNvPr>
          <p:cNvGrpSpPr/>
          <p:nvPr/>
        </p:nvGrpSpPr>
        <p:grpSpPr>
          <a:xfrm>
            <a:off x="6655839" y="3312060"/>
            <a:ext cx="4267444" cy="640136"/>
            <a:chOff x="2720488" y="1367117"/>
            <a:chExt cx="1855247" cy="502023"/>
          </a:xfrm>
        </p:grpSpPr>
        <p:sp>
          <p:nvSpPr>
            <p:cNvPr id="40" name="Rectangle 39">
              <a:extLst>
                <a:ext uri="{FF2B5EF4-FFF2-40B4-BE49-F238E27FC236}">
                  <a16:creationId xmlns:a16="http://schemas.microsoft.com/office/drawing/2014/main" xmlns="" id="{A225D144-84D2-4AE5-BD36-DA63CC2FB4DC}"/>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1" name="Rectangle 40">
              <a:extLst>
                <a:ext uri="{FF2B5EF4-FFF2-40B4-BE49-F238E27FC236}">
                  <a16:creationId xmlns:a16="http://schemas.microsoft.com/office/drawing/2014/main" xmlns="" id="{0972F1BC-99D4-4AD4-9173-498E621AF097}"/>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2" name="Rectangle 41">
              <a:extLst>
                <a:ext uri="{FF2B5EF4-FFF2-40B4-BE49-F238E27FC236}">
                  <a16:creationId xmlns:a16="http://schemas.microsoft.com/office/drawing/2014/main" xmlns="" id="{D6A5D4DD-8921-45D0-AF05-C8814BC40516}"/>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3" name="Rectangle 42">
              <a:extLst>
                <a:ext uri="{FF2B5EF4-FFF2-40B4-BE49-F238E27FC236}">
                  <a16:creationId xmlns:a16="http://schemas.microsoft.com/office/drawing/2014/main" xmlns="" id="{D27E05E6-CD75-457C-A400-62A5139F3325}"/>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4" name="Rectangle 43">
              <a:extLst>
                <a:ext uri="{FF2B5EF4-FFF2-40B4-BE49-F238E27FC236}">
                  <a16:creationId xmlns:a16="http://schemas.microsoft.com/office/drawing/2014/main" xmlns="" id="{4E847B2B-3D06-42DF-9B41-8340B17AE823}"/>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45" name="Straight Connector 44">
              <a:extLst>
                <a:ext uri="{FF2B5EF4-FFF2-40B4-BE49-F238E27FC236}">
                  <a16:creationId xmlns:a16="http://schemas.microsoft.com/office/drawing/2014/main" xmlns="" id="{87D2AA33-42B1-4117-B2AE-F3FD2676CA57}"/>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46" name="Straight Connector 45">
              <a:extLst>
                <a:ext uri="{FF2B5EF4-FFF2-40B4-BE49-F238E27FC236}">
                  <a16:creationId xmlns:a16="http://schemas.microsoft.com/office/drawing/2014/main" xmlns="" id="{726A4E9E-5BCD-4519-B5CB-6E121BC0F8DE}"/>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47" name="TextBox 46">
            <a:extLst>
              <a:ext uri="{FF2B5EF4-FFF2-40B4-BE49-F238E27FC236}">
                <a16:creationId xmlns:a16="http://schemas.microsoft.com/office/drawing/2014/main" xmlns="" id="{862D36B4-6A7D-464B-A3D7-C6058386D4F1}"/>
              </a:ext>
            </a:extLst>
          </p:cNvPr>
          <p:cNvSpPr txBox="1"/>
          <p:nvPr/>
        </p:nvSpPr>
        <p:spPr>
          <a:xfrm>
            <a:off x="5892546" y="1303699"/>
            <a:ext cx="800219" cy="369332"/>
          </a:xfrm>
          <a:prstGeom prst="rect">
            <a:avLst/>
          </a:prstGeom>
          <a:noFill/>
        </p:spPr>
        <p:txBody>
          <a:bodyPr wrap="none" rtlCol="0">
            <a:spAutoFit/>
          </a:bodyPr>
          <a:lstStyle/>
          <a:p>
            <a:r>
              <a:rPr lang="en-US" b="1" dirty="0"/>
              <a:t>SRPT</a:t>
            </a:r>
          </a:p>
        </p:txBody>
      </p:sp>
      <p:sp>
        <p:nvSpPr>
          <p:cNvPr id="48" name="TextBox 47">
            <a:extLst>
              <a:ext uri="{FF2B5EF4-FFF2-40B4-BE49-F238E27FC236}">
                <a16:creationId xmlns:a16="http://schemas.microsoft.com/office/drawing/2014/main" xmlns="" id="{5D31ACF9-4D1A-485D-A0C7-7FB569417C96}"/>
              </a:ext>
            </a:extLst>
          </p:cNvPr>
          <p:cNvSpPr txBox="1"/>
          <p:nvPr/>
        </p:nvSpPr>
        <p:spPr>
          <a:xfrm>
            <a:off x="2875860" y="2823172"/>
            <a:ext cx="787395" cy="369332"/>
          </a:xfrm>
          <a:prstGeom prst="rect">
            <a:avLst/>
          </a:prstGeom>
          <a:noFill/>
        </p:spPr>
        <p:txBody>
          <a:bodyPr wrap="none" rtlCol="0">
            <a:spAutoFit/>
          </a:bodyPr>
          <a:lstStyle/>
          <a:p>
            <a:r>
              <a:rPr lang="en-US" b="1" dirty="0"/>
              <a:t>FCFS</a:t>
            </a:r>
          </a:p>
        </p:txBody>
      </p:sp>
      <p:sp>
        <p:nvSpPr>
          <p:cNvPr id="49" name="TextBox 48">
            <a:extLst>
              <a:ext uri="{FF2B5EF4-FFF2-40B4-BE49-F238E27FC236}">
                <a16:creationId xmlns:a16="http://schemas.microsoft.com/office/drawing/2014/main" xmlns="" id="{9004F830-9E8C-4312-9F23-90BB7A046ACF}"/>
              </a:ext>
            </a:extLst>
          </p:cNvPr>
          <p:cNvSpPr txBox="1"/>
          <p:nvPr/>
        </p:nvSpPr>
        <p:spPr>
          <a:xfrm>
            <a:off x="8696254" y="2823172"/>
            <a:ext cx="787395" cy="369332"/>
          </a:xfrm>
          <a:prstGeom prst="rect">
            <a:avLst/>
          </a:prstGeom>
          <a:noFill/>
        </p:spPr>
        <p:txBody>
          <a:bodyPr wrap="none" rtlCol="0">
            <a:spAutoFit/>
          </a:bodyPr>
          <a:lstStyle/>
          <a:p>
            <a:r>
              <a:rPr lang="en-US" b="1" dirty="0"/>
              <a:t>FCFS</a:t>
            </a:r>
          </a:p>
        </p:txBody>
      </p:sp>
      <p:sp>
        <p:nvSpPr>
          <p:cNvPr id="50" name="Rectangle 49">
            <a:extLst>
              <a:ext uri="{FF2B5EF4-FFF2-40B4-BE49-F238E27FC236}">
                <a16:creationId xmlns:a16="http://schemas.microsoft.com/office/drawing/2014/main" xmlns="" id="{172BB556-30F3-4008-A18D-9BA47E86DB92}"/>
              </a:ext>
            </a:extLst>
          </p:cNvPr>
          <p:cNvSpPr/>
          <p:nvPr/>
        </p:nvSpPr>
        <p:spPr>
          <a:xfrm>
            <a:off x="1235555" y="4834206"/>
            <a:ext cx="565748" cy="64013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7</a:t>
            </a:r>
          </a:p>
          <a:p>
            <a:pPr algn="ctr"/>
            <a:r>
              <a:rPr lang="en-US" sz="2000" dirty="0">
                <a:solidFill>
                  <a:schemeClr val="tx1"/>
                </a:solidFill>
              </a:rPr>
              <a:t>p0</a:t>
            </a:r>
          </a:p>
        </p:txBody>
      </p:sp>
      <p:sp>
        <p:nvSpPr>
          <p:cNvPr id="51" name="Rectangle 50">
            <a:extLst>
              <a:ext uri="{FF2B5EF4-FFF2-40B4-BE49-F238E27FC236}">
                <a16:creationId xmlns:a16="http://schemas.microsoft.com/office/drawing/2014/main" xmlns="" id="{B78C6BC3-72C6-4C28-9089-4DCE813E5A3F}"/>
              </a:ext>
            </a:extLst>
          </p:cNvPr>
          <p:cNvSpPr/>
          <p:nvPr/>
        </p:nvSpPr>
        <p:spPr>
          <a:xfrm>
            <a:off x="4939004" y="3308619"/>
            <a:ext cx="565748" cy="64013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a:p>
            <a:pPr algn="ctr"/>
            <a:r>
              <a:rPr lang="en-US" sz="2000" dirty="0">
                <a:solidFill>
                  <a:schemeClr val="tx1"/>
                </a:solidFill>
              </a:rPr>
              <a:t>p0</a:t>
            </a:r>
          </a:p>
        </p:txBody>
      </p:sp>
      <p:sp>
        <p:nvSpPr>
          <p:cNvPr id="52" name="Rectangle 51">
            <a:extLst>
              <a:ext uri="{FF2B5EF4-FFF2-40B4-BE49-F238E27FC236}">
                <a16:creationId xmlns:a16="http://schemas.microsoft.com/office/drawing/2014/main" xmlns="" id="{F85A9D2E-CF97-4E9E-9862-DEA30BA9F15F}"/>
              </a:ext>
            </a:extLst>
          </p:cNvPr>
          <p:cNvSpPr/>
          <p:nvPr/>
        </p:nvSpPr>
        <p:spPr>
          <a:xfrm>
            <a:off x="1235555" y="4834206"/>
            <a:ext cx="565748" cy="64013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7</a:t>
            </a:r>
          </a:p>
          <a:p>
            <a:pPr algn="ctr"/>
            <a:r>
              <a:rPr lang="en-US" sz="2000" dirty="0">
                <a:solidFill>
                  <a:schemeClr val="tx1"/>
                </a:solidFill>
              </a:rPr>
              <a:t>p0</a:t>
            </a:r>
          </a:p>
        </p:txBody>
      </p:sp>
      <p:sp>
        <p:nvSpPr>
          <p:cNvPr id="53" name="Rectangle 52">
            <a:extLst>
              <a:ext uri="{FF2B5EF4-FFF2-40B4-BE49-F238E27FC236}">
                <a16:creationId xmlns:a16="http://schemas.microsoft.com/office/drawing/2014/main" xmlns="" id="{4CF0F28A-F41B-4E12-9348-A82F6605148A}"/>
              </a:ext>
            </a:extLst>
          </p:cNvPr>
          <p:cNvSpPr/>
          <p:nvPr/>
        </p:nvSpPr>
        <p:spPr>
          <a:xfrm>
            <a:off x="7783487" y="1692580"/>
            <a:ext cx="565748" cy="64013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7</a:t>
            </a:r>
          </a:p>
          <a:p>
            <a:pPr algn="ctr"/>
            <a:r>
              <a:rPr lang="en-US" sz="2000" dirty="0">
                <a:solidFill>
                  <a:schemeClr val="tx1"/>
                </a:solidFill>
              </a:rPr>
              <a:t>L</a:t>
            </a:r>
          </a:p>
        </p:txBody>
      </p:sp>
      <p:sp>
        <p:nvSpPr>
          <p:cNvPr id="54" name="Rectangle 53">
            <a:extLst>
              <a:ext uri="{FF2B5EF4-FFF2-40B4-BE49-F238E27FC236}">
                <a16:creationId xmlns:a16="http://schemas.microsoft.com/office/drawing/2014/main" xmlns="" id="{55C6FCFD-5879-4C53-B2BC-0D792B3EBF96}"/>
              </a:ext>
            </a:extLst>
          </p:cNvPr>
          <p:cNvSpPr/>
          <p:nvPr/>
        </p:nvSpPr>
        <p:spPr>
          <a:xfrm>
            <a:off x="1235555" y="4834206"/>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9</a:t>
            </a:r>
          </a:p>
          <a:p>
            <a:pPr algn="ctr"/>
            <a:r>
              <a:rPr lang="en-US" sz="2000" dirty="0">
                <a:solidFill>
                  <a:schemeClr val="tx1"/>
                </a:solidFill>
              </a:rPr>
              <a:t>p1</a:t>
            </a:r>
          </a:p>
        </p:txBody>
      </p:sp>
      <p:sp>
        <p:nvSpPr>
          <p:cNvPr id="55" name="Rectangle 54">
            <a:extLst>
              <a:ext uri="{FF2B5EF4-FFF2-40B4-BE49-F238E27FC236}">
                <a16:creationId xmlns:a16="http://schemas.microsoft.com/office/drawing/2014/main" xmlns="" id="{4F998B85-4209-477B-AEA8-BB8F625E9A34}"/>
              </a:ext>
            </a:extLst>
          </p:cNvPr>
          <p:cNvSpPr/>
          <p:nvPr/>
        </p:nvSpPr>
        <p:spPr>
          <a:xfrm>
            <a:off x="1235555" y="4834206"/>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9</a:t>
            </a:r>
          </a:p>
          <a:p>
            <a:pPr algn="ctr"/>
            <a:r>
              <a:rPr lang="en-US" sz="2000" dirty="0">
                <a:solidFill>
                  <a:schemeClr val="tx1"/>
                </a:solidFill>
              </a:rPr>
              <a:t>p1</a:t>
            </a:r>
          </a:p>
        </p:txBody>
      </p:sp>
      <p:sp>
        <p:nvSpPr>
          <p:cNvPr id="56" name="Rectangle 55">
            <a:extLst>
              <a:ext uri="{FF2B5EF4-FFF2-40B4-BE49-F238E27FC236}">
                <a16:creationId xmlns:a16="http://schemas.microsoft.com/office/drawing/2014/main" xmlns="" id="{297ED444-736C-40D1-9F31-C94EDD4643DC}"/>
              </a:ext>
            </a:extLst>
          </p:cNvPr>
          <p:cNvSpPr/>
          <p:nvPr/>
        </p:nvSpPr>
        <p:spPr>
          <a:xfrm>
            <a:off x="10366588" y="3317672"/>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a:p>
            <a:pPr algn="ctr"/>
            <a:r>
              <a:rPr lang="en-US" sz="2000" dirty="0">
                <a:solidFill>
                  <a:schemeClr val="tx1"/>
                </a:solidFill>
              </a:rPr>
              <a:t>p1</a:t>
            </a:r>
          </a:p>
        </p:txBody>
      </p:sp>
      <p:sp>
        <p:nvSpPr>
          <p:cNvPr id="57" name="Rectangle 56">
            <a:extLst>
              <a:ext uri="{FF2B5EF4-FFF2-40B4-BE49-F238E27FC236}">
                <a16:creationId xmlns:a16="http://schemas.microsoft.com/office/drawing/2014/main" xmlns="" id="{AEE08C67-FA15-4178-A07E-6E55A20DB2E0}"/>
              </a:ext>
            </a:extLst>
          </p:cNvPr>
          <p:cNvSpPr/>
          <p:nvPr/>
        </p:nvSpPr>
        <p:spPr>
          <a:xfrm>
            <a:off x="7222235" y="1692580"/>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9</a:t>
            </a:r>
          </a:p>
          <a:p>
            <a:pPr algn="ctr"/>
            <a:r>
              <a:rPr lang="en-US" sz="2000" dirty="0">
                <a:solidFill>
                  <a:schemeClr val="tx1"/>
                </a:solidFill>
              </a:rPr>
              <a:t>R</a:t>
            </a:r>
          </a:p>
        </p:txBody>
      </p:sp>
      <p:sp>
        <p:nvSpPr>
          <p:cNvPr id="58" name="Rectangle 57">
            <a:extLst>
              <a:ext uri="{FF2B5EF4-FFF2-40B4-BE49-F238E27FC236}">
                <a16:creationId xmlns:a16="http://schemas.microsoft.com/office/drawing/2014/main" xmlns="" id="{4B0B0EA1-E943-4A9C-AE5B-9B93A442632C}"/>
              </a:ext>
            </a:extLst>
          </p:cNvPr>
          <p:cNvSpPr/>
          <p:nvPr/>
        </p:nvSpPr>
        <p:spPr>
          <a:xfrm>
            <a:off x="1235555" y="4834206"/>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8</a:t>
            </a:r>
          </a:p>
          <a:p>
            <a:pPr algn="ctr"/>
            <a:r>
              <a:rPr lang="en-US" sz="2000" dirty="0">
                <a:solidFill>
                  <a:schemeClr val="tx1"/>
                </a:solidFill>
              </a:rPr>
              <a:t>p2</a:t>
            </a:r>
          </a:p>
        </p:txBody>
      </p:sp>
      <p:sp>
        <p:nvSpPr>
          <p:cNvPr id="59" name="Rectangle 58">
            <a:extLst>
              <a:ext uri="{FF2B5EF4-FFF2-40B4-BE49-F238E27FC236}">
                <a16:creationId xmlns:a16="http://schemas.microsoft.com/office/drawing/2014/main" xmlns="" id="{B22F2B9D-0B4C-4620-9E1A-8FF8545C7BD1}"/>
              </a:ext>
            </a:extLst>
          </p:cNvPr>
          <p:cNvSpPr/>
          <p:nvPr/>
        </p:nvSpPr>
        <p:spPr>
          <a:xfrm>
            <a:off x="1235555" y="4834206"/>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8</a:t>
            </a:r>
          </a:p>
          <a:p>
            <a:pPr algn="ctr"/>
            <a:r>
              <a:rPr lang="en-US" sz="2000" dirty="0">
                <a:solidFill>
                  <a:schemeClr val="tx1"/>
                </a:solidFill>
              </a:rPr>
              <a:t>p2</a:t>
            </a:r>
          </a:p>
        </p:txBody>
      </p:sp>
      <p:sp>
        <p:nvSpPr>
          <p:cNvPr id="60" name="Rectangle 59">
            <a:extLst>
              <a:ext uri="{FF2B5EF4-FFF2-40B4-BE49-F238E27FC236}">
                <a16:creationId xmlns:a16="http://schemas.microsoft.com/office/drawing/2014/main" xmlns="" id="{8D2E7A3A-6D81-40BC-807A-1CD24E7AAD9E}"/>
              </a:ext>
            </a:extLst>
          </p:cNvPr>
          <p:cNvSpPr/>
          <p:nvPr/>
        </p:nvSpPr>
        <p:spPr>
          <a:xfrm>
            <a:off x="9799087" y="3317672"/>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a:p>
            <a:pPr algn="ctr"/>
            <a:r>
              <a:rPr lang="en-US" sz="2000" dirty="0">
                <a:solidFill>
                  <a:schemeClr val="tx1"/>
                </a:solidFill>
              </a:rPr>
              <a:t>p2</a:t>
            </a:r>
          </a:p>
        </p:txBody>
      </p:sp>
      <p:sp>
        <p:nvSpPr>
          <p:cNvPr id="61" name="Rectangle 60">
            <a:extLst>
              <a:ext uri="{FF2B5EF4-FFF2-40B4-BE49-F238E27FC236}">
                <a16:creationId xmlns:a16="http://schemas.microsoft.com/office/drawing/2014/main" xmlns="" id="{8AABCBF6-75C3-4CA0-BCED-4447395E10E5}"/>
              </a:ext>
            </a:extLst>
          </p:cNvPr>
          <p:cNvSpPr/>
          <p:nvPr/>
        </p:nvSpPr>
        <p:spPr>
          <a:xfrm>
            <a:off x="7244712" y="1692578"/>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8</a:t>
            </a:r>
          </a:p>
          <a:p>
            <a:pPr algn="ctr"/>
            <a:r>
              <a:rPr lang="en-US" sz="2000" dirty="0">
                <a:solidFill>
                  <a:schemeClr val="tx1"/>
                </a:solidFill>
              </a:rPr>
              <a:t>R</a:t>
            </a:r>
          </a:p>
        </p:txBody>
      </p:sp>
      <p:sp>
        <p:nvSpPr>
          <p:cNvPr id="63" name="Rectangle 62">
            <a:extLst>
              <a:ext uri="{FF2B5EF4-FFF2-40B4-BE49-F238E27FC236}">
                <a16:creationId xmlns:a16="http://schemas.microsoft.com/office/drawing/2014/main" xmlns="" id="{BF660BD0-F194-43B2-BEEC-2CCFD477B7C5}"/>
              </a:ext>
            </a:extLst>
          </p:cNvPr>
          <p:cNvSpPr/>
          <p:nvPr/>
        </p:nvSpPr>
        <p:spPr>
          <a:xfrm>
            <a:off x="1268340" y="4834206"/>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6</a:t>
            </a:r>
          </a:p>
          <a:p>
            <a:pPr algn="ctr"/>
            <a:r>
              <a:rPr lang="en-US" sz="2000" dirty="0">
                <a:solidFill>
                  <a:schemeClr val="tx1"/>
                </a:solidFill>
              </a:rPr>
              <a:t>p3</a:t>
            </a:r>
          </a:p>
        </p:txBody>
      </p:sp>
      <p:sp>
        <p:nvSpPr>
          <p:cNvPr id="64" name="Rectangle 63">
            <a:extLst>
              <a:ext uri="{FF2B5EF4-FFF2-40B4-BE49-F238E27FC236}">
                <a16:creationId xmlns:a16="http://schemas.microsoft.com/office/drawing/2014/main" xmlns="" id="{4885C8E4-7A25-43D3-9B8C-E0B690FCDFA6}"/>
              </a:ext>
            </a:extLst>
          </p:cNvPr>
          <p:cNvSpPr/>
          <p:nvPr/>
        </p:nvSpPr>
        <p:spPr>
          <a:xfrm>
            <a:off x="1235555" y="4834206"/>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6</a:t>
            </a:r>
          </a:p>
          <a:p>
            <a:pPr algn="ctr"/>
            <a:r>
              <a:rPr lang="en-US" sz="2000" dirty="0">
                <a:solidFill>
                  <a:schemeClr val="tx1"/>
                </a:solidFill>
              </a:rPr>
              <a:t>p3</a:t>
            </a:r>
          </a:p>
        </p:txBody>
      </p:sp>
      <p:sp>
        <p:nvSpPr>
          <p:cNvPr id="65" name="Rectangle 64">
            <a:extLst>
              <a:ext uri="{FF2B5EF4-FFF2-40B4-BE49-F238E27FC236}">
                <a16:creationId xmlns:a16="http://schemas.microsoft.com/office/drawing/2014/main" xmlns="" id="{B515B72B-55FC-4ED7-BFA1-F6D99A0D8C87}"/>
              </a:ext>
            </a:extLst>
          </p:cNvPr>
          <p:cNvSpPr/>
          <p:nvPr/>
        </p:nvSpPr>
        <p:spPr>
          <a:xfrm>
            <a:off x="9254702" y="3317672"/>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a:p>
            <a:pPr algn="ctr"/>
            <a:r>
              <a:rPr lang="en-US" sz="2000" dirty="0">
                <a:solidFill>
                  <a:schemeClr val="tx1"/>
                </a:solidFill>
              </a:rPr>
              <a:t>p3</a:t>
            </a:r>
          </a:p>
        </p:txBody>
      </p:sp>
      <p:sp>
        <p:nvSpPr>
          <p:cNvPr id="66" name="Rectangle 65">
            <a:extLst>
              <a:ext uri="{FF2B5EF4-FFF2-40B4-BE49-F238E27FC236}">
                <a16:creationId xmlns:a16="http://schemas.microsoft.com/office/drawing/2014/main" xmlns="" id="{205BE670-F3D0-4B68-92C3-10F2C913139D}"/>
              </a:ext>
            </a:extLst>
          </p:cNvPr>
          <p:cNvSpPr/>
          <p:nvPr/>
        </p:nvSpPr>
        <p:spPr>
          <a:xfrm>
            <a:off x="7801469" y="1692578"/>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6</a:t>
            </a:r>
          </a:p>
          <a:p>
            <a:pPr algn="ctr"/>
            <a:r>
              <a:rPr lang="en-US" sz="2000" dirty="0">
                <a:solidFill>
                  <a:schemeClr val="tx1"/>
                </a:solidFill>
              </a:rPr>
              <a:t>R</a:t>
            </a:r>
          </a:p>
        </p:txBody>
      </p:sp>
      <p:grpSp>
        <p:nvGrpSpPr>
          <p:cNvPr id="72" name="Group 71">
            <a:extLst>
              <a:ext uri="{FF2B5EF4-FFF2-40B4-BE49-F238E27FC236}">
                <a16:creationId xmlns:a16="http://schemas.microsoft.com/office/drawing/2014/main" xmlns="" id="{BB44BDEA-017D-45EF-8F2A-FEAC1872ABD9}"/>
              </a:ext>
            </a:extLst>
          </p:cNvPr>
          <p:cNvGrpSpPr/>
          <p:nvPr/>
        </p:nvGrpSpPr>
        <p:grpSpPr>
          <a:xfrm>
            <a:off x="6176799" y="4625117"/>
            <a:ext cx="2521047" cy="640134"/>
            <a:chOff x="6740955" y="5439920"/>
            <a:chExt cx="2521047" cy="640134"/>
          </a:xfrm>
        </p:grpSpPr>
        <p:sp>
          <p:nvSpPr>
            <p:cNvPr id="67" name="Rectangle 66">
              <a:extLst>
                <a:ext uri="{FF2B5EF4-FFF2-40B4-BE49-F238E27FC236}">
                  <a16:creationId xmlns:a16="http://schemas.microsoft.com/office/drawing/2014/main" xmlns="" id="{25160FC8-934D-4C49-AFB5-A158F2512AAB}"/>
                </a:ext>
              </a:extLst>
            </p:cNvPr>
            <p:cNvSpPr/>
            <p:nvPr/>
          </p:nvSpPr>
          <p:spPr>
            <a:xfrm>
              <a:off x="8696254" y="5439920"/>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p1</a:t>
              </a:r>
            </a:p>
          </p:txBody>
        </p:sp>
        <p:sp>
          <p:nvSpPr>
            <p:cNvPr id="68" name="Rectangle 67">
              <a:extLst>
                <a:ext uri="{FF2B5EF4-FFF2-40B4-BE49-F238E27FC236}">
                  <a16:creationId xmlns:a16="http://schemas.microsoft.com/office/drawing/2014/main" xmlns="" id="{DA20314B-3E0C-4233-9097-6B8E8E6495C6}"/>
                </a:ext>
              </a:extLst>
            </p:cNvPr>
            <p:cNvSpPr/>
            <p:nvPr/>
          </p:nvSpPr>
          <p:spPr>
            <a:xfrm>
              <a:off x="8044036" y="5439920"/>
              <a:ext cx="565748" cy="64013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p0</a:t>
              </a:r>
            </a:p>
          </p:txBody>
        </p:sp>
        <p:sp>
          <p:nvSpPr>
            <p:cNvPr id="69" name="Rectangle 68">
              <a:extLst>
                <a:ext uri="{FF2B5EF4-FFF2-40B4-BE49-F238E27FC236}">
                  <a16:creationId xmlns:a16="http://schemas.microsoft.com/office/drawing/2014/main" xmlns="" id="{29341085-BAC9-4233-B111-56856B9F83BB}"/>
                </a:ext>
              </a:extLst>
            </p:cNvPr>
            <p:cNvSpPr/>
            <p:nvPr/>
          </p:nvSpPr>
          <p:spPr>
            <a:xfrm>
              <a:off x="7393173" y="5439920"/>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p2</a:t>
              </a:r>
            </a:p>
          </p:txBody>
        </p:sp>
        <p:sp>
          <p:nvSpPr>
            <p:cNvPr id="70" name="Rectangle 69">
              <a:extLst>
                <a:ext uri="{FF2B5EF4-FFF2-40B4-BE49-F238E27FC236}">
                  <a16:creationId xmlns:a16="http://schemas.microsoft.com/office/drawing/2014/main" xmlns="" id="{AB75C6BA-FFA4-4CBB-9D34-939A192FBAEF}"/>
                </a:ext>
              </a:extLst>
            </p:cNvPr>
            <p:cNvSpPr/>
            <p:nvPr/>
          </p:nvSpPr>
          <p:spPr>
            <a:xfrm>
              <a:off x="6740955" y="5439920"/>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p3</a:t>
              </a:r>
            </a:p>
          </p:txBody>
        </p:sp>
      </p:grpSp>
      <p:sp>
        <p:nvSpPr>
          <p:cNvPr id="71" name="TextBox 70">
            <a:extLst>
              <a:ext uri="{FF2B5EF4-FFF2-40B4-BE49-F238E27FC236}">
                <a16:creationId xmlns:a16="http://schemas.microsoft.com/office/drawing/2014/main" xmlns="" id="{D1DC1738-36E0-42F0-BC3B-361181AB18A4}"/>
              </a:ext>
            </a:extLst>
          </p:cNvPr>
          <p:cNvSpPr txBox="1"/>
          <p:nvPr/>
        </p:nvSpPr>
        <p:spPr>
          <a:xfrm>
            <a:off x="3321439" y="4760518"/>
            <a:ext cx="2800767" cy="369332"/>
          </a:xfrm>
          <a:prstGeom prst="rect">
            <a:avLst/>
          </a:prstGeom>
          <a:noFill/>
        </p:spPr>
        <p:txBody>
          <a:bodyPr wrap="none" rtlCol="0">
            <a:spAutoFit/>
          </a:bodyPr>
          <a:lstStyle/>
          <a:p>
            <a:r>
              <a:rPr lang="en-US" b="1" dirty="0"/>
              <a:t>Final Scheduling Order:</a:t>
            </a:r>
          </a:p>
        </p:txBody>
      </p:sp>
      <p:grpSp>
        <p:nvGrpSpPr>
          <p:cNvPr id="79" name="Group 78">
            <a:extLst>
              <a:ext uri="{FF2B5EF4-FFF2-40B4-BE49-F238E27FC236}">
                <a16:creationId xmlns:a16="http://schemas.microsoft.com/office/drawing/2014/main" xmlns="" id="{56352405-FC2A-4A66-92C0-641A5D09B064}"/>
              </a:ext>
            </a:extLst>
          </p:cNvPr>
          <p:cNvGrpSpPr/>
          <p:nvPr/>
        </p:nvGrpSpPr>
        <p:grpSpPr>
          <a:xfrm>
            <a:off x="6174221" y="5489681"/>
            <a:ext cx="2518234" cy="645629"/>
            <a:chOff x="6174221" y="6060049"/>
            <a:chExt cx="2518234" cy="645629"/>
          </a:xfrm>
        </p:grpSpPr>
        <p:sp>
          <p:nvSpPr>
            <p:cNvPr id="74" name="Rectangle 73">
              <a:extLst>
                <a:ext uri="{FF2B5EF4-FFF2-40B4-BE49-F238E27FC236}">
                  <a16:creationId xmlns:a16="http://schemas.microsoft.com/office/drawing/2014/main" xmlns="" id="{9F4535A5-0221-4113-AE71-055EB1EBCD8B}"/>
                </a:ext>
              </a:extLst>
            </p:cNvPr>
            <p:cNvSpPr/>
            <p:nvPr/>
          </p:nvSpPr>
          <p:spPr>
            <a:xfrm>
              <a:off x="8126707" y="6065544"/>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p1</a:t>
              </a:r>
            </a:p>
          </p:txBody>
        </p:sp>
        <p:sp>
          <p:nvSpPr>
            <p:cNvPr id="75" name="Rectangle 74">
              <a:extLst>
                <a:ext uri="{FF2B5EF4-FFF2-40B4-BE49-F238E27FC236}">
                  <a16:creationId xmlns:a16="http://schemas.microsoft.com/office/drawing/2014/main" xmlns="" id="{E4E1FD0E-007A-4F81-86DB-909791DE0B39}"/>
                </a:ext>
              </a:extLst>
            </p:cNvPr>
            <p:cNvSpPr/>
            <p:nvPr/>
          </p:nvSpPr>
          <p:spPr>
            <a:xfrm>
              <a:off x="6174221" y="6060049"/>
              <a:ext cx="565748" cy="64013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p0</a:t>
              </a:r>
            </a:p>
          </p:txBody>
        </p:sp>
        <p:sp>
          <p:nvSpPr>
            <p:cNvPr id="76" name="Rectangle 75">
              <a:extLst>
                <a:ext uri="{FF2B5EF4-FFF2-40B4-BE49-F238E27FC236}">
                  <a16:creationId xmlns:a16="http://schemas.microsoft.com/office/drawing/2014/main" xmlns="" id="{5B0930F6-C696-43A4-8D69-C199E1D3FD30}"/>
                </a:ext>
              </a:extLst>
            </p:cNvPr>
            <p:cNvSpPr/>
            <p:nvPr/>
          </p:nvSpPr>
          <p:spPr>
            <a:xfrm>
              <a:off x="7479880" y="6065544"/>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p2</a:t>
              </a:r>
            </a:p>
          </p:txBody>
        </p:sp>
        <p:sp>
          <p:nvSpPr>
            <p:cNvPr id="77" name="Rectangle 76">
              <a:extLst>
                <a:ext uri="{FF2B5EF4-FFF2-40B4-BE49-F238E27FC236}">
                  <a16:creationId xmlns:a16="http://schemas.microsoft.com/office/drawing/2014/main" xmlns="" id="{8A873FDB-37B8-4183-85D3-7B8F8C033921}"/>
                </a:ext>
              </a:extLst>
            </p:cNvPr>
            <p:cNvSpPr/>
            <p:nvPr/>
          </p:nvSpPr>
          <p:spPr>
            <a:xfrm>
              <a:off x="6829017" y="6060049"/>
              <a:ext cx="565748" cy="6401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p3</a:t>
              </a:r>
            </a:p>
          </p:txBody>
        </p:sp>
      </p:grpSp>
      <p:sp>
        <p:nvSpPr>
          <p:cNvPr id="78" name="TextBox 77">
            <a:extLst>
              <a:ext uri="{FF2B5EF4-FFF2-40B4-BE49-F238E27FC236}">
                <a16:creationId xmlns:a16="http://schemas.microsoft.com/office/drawing/2014/main" xmlns="" id="{AE9ACB85-9CC1-4DDE-A713-8FFE3EFD3919}"/>
              </a:ext>
            </a:extLst>
          </p:cNvPr>
          <p:cNvSpPr txBox="1"/>
          <p:nvPr/>
        </p:nvSpPr>
        <p:spPr>
          <a:xfrm>
            <a:off x="3048719" y="5571506"/>
            <a:ext cx="3044423" cy="369332"/>
          </a:xfrm>
          <a:prstGeom prst="rect">
            <a:avLst/>
          </a:prstGeom>
          <a:noFill/>
        </p:spPr>
        <p:txBody>
          <a:bodyPr wrap="none" rtlCol="0">
            <a:spAutoFit/>
          </a:bodyPr>
          <a:lstStyle/>
          <a:p>
            <a:r>
              <a:rPr lang="en-US" b="1" dirty="0" err="1"/>
              <a:t>Pfabric</a:t>
            </a:r>
            <a:r>
              <a:rPr lang="en-US" b="1" dirty="0"/>
              <a:t> Scheduling Order:</a:t>
            </a:r>
          </a:p>
        </p:txBody>
      </p:sp>
    </p:spTree>
    <p:extLst>
      <p:ext uri="{BB962C8B-B14F-4D97-AF65-F5344CB8AC3E}">
        <p14:creationId xmlns:p14="http://schemas.microsoft.com/office/powerpoint/2010/main" val="50989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500"/>
                            </p:stCondLst>
                            <p:childTnLst>
                              <p:par>
                                <p:cTn id="12" presetID="50" presetClass="path" presetSubtype="0" accel="50000" decel="50000" fill="hold" grpId="1" nodeType="afterEffect">
                                  <p:stCondLst>
                                    <p:cond delay="0"/>
                                  </p:stCondLst>
                                  <p:childTnLst>
                                    <p:animMotion origin="layout" path="M 8.33333E-7 1.11111E-6 L 0.15312 1.11111E-6 C 0.22161 1.11111E-6 0.30625 -0.06181 0.30625 -0.11181 L 0.30625 -0.22338 " pathEditMode="relative" rAng="0" ptsTypes="AAAA">
                                      <p:cBhvr>
                                        <p:cTn id="13" dur="2000" fill="hold"/>
                                        <p:tgtEl>
                                          <p:spTgt spid="50"/>
                                        </p:tgtEl>
                                        <p:attrNameLst>
                                          <p:attrName>ppt_x</p:attrName>
                                          <p:attrName>ppt_y</p:attrName>
                                        </p:attrNameLst>
                                      </p:cBhvr>
                                      <p:rCtr x="15313" y="-11181"/>
                                    </p:animMotion>
                                  </p:childTnLst>
                                </p:cTn>
                              </p:par>
                              <p:par>
                                <p:cTn id="14" presetID="50" presetClass="path" presetSubtype="0" accel="50000" decel="50000" fill="hold" grpId="1" nodeType="withEffect">
                                  <p:stCondLst>
                                    <p:cond delay="0"/>
                                  </p:stCondLst>
                                  <p:childTnLst>
                                    <p:animMotion origin="layout" path="M 8.33333E-7 1.11111E-6 L 0.26849 1.11111E-6 C 0.38854 1.11111E-6 0.53698 -0.12639 0.53698 -0.2287 L 0.53698 -0.45625 " pathEditMode="relative" rAng="0" ptsTypes="AAAA">
                                      <p:cBhvr>
                                        <p:cTn id="15" dur="2000" fill="hold"/>
                                        <p:tgtEl>
                                          <p:spTgt spid="52"/>
                                        </p:tgtEl>
                                        <p:attrNameLst>
                                          <p:attrName>ppt_x</p:attrName>
                                          <p:attrName>ppt_y</p:attrName>
                                        </p:attrNameLst>
                                      </p:cBhvr>
                                      <p:rCtr x="26849" y="-22824"/>
                                    </p:animMotion>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xit" presetSubtype="0" fill="hold" grpId="2" nodeType="withEffect">
                                  <p:stCondLst>
                                    <p:cond delay="0"/>
                                  </p:stCondLst>
                                  <p:childTnLst>
                                    <p:animEffect transition="out" filter="fade">
                                      <p:cBhvr>
                                        <p:cTn id="24" dur="500"/>
                                        <p:tgtEl>
                                          <p:spTgt spid="52"/>
                                        </p:tgtEl>
                                      </p:cBhvr>
                                    </p:animEffect>
                                    <p:set>
                                      <p:cBhvr>
                                        <p:cTn id="25" dur="1" fill="hold">
                                          <p:stCondLst>
                                            <p:cond delay="499"/>
                                          </p:stCondLst>
                                        </p:cTn>
                                        <p:tgtEl>
                                          <p:spTgt spid="52"/>
                                        </p:tgtEl>
                                        <p:attrNameLst>
                                          <p:attrName>style.visibility</p:attrName>
                                        </p:attrNameLst>
                                      </p:cBhvr>
                                      <p:to>
                                        <p:strVal val="hidden"/>
                                      </p:to>
                                    </p:set>
                                  </p:childTnLst>
                                </p:cTn>
                              </p:par>
                              <p:par>
                                <p:cTn id="26" presetID="10" presetClass="exit" presetSubtype="0" fill="hold" grpId="2" nodeType="withEffect">
                                  <p:stCondLst>
                                    <p:cond delay="0"/>
                                  </p:stCondLst>
                                  <p:childTnLst>
                                    <p:animEffect transition="out" filter="fade">
                                      <p:cBhvr>
                                        <p:cTn id="27" dur="500"/>
                                        <p:tgtEl>
                                          <p:spTgt spid="50"/>
                                        </p:tgtEl>
                                      </p:cBhvr>
                                    </p:animEffect>
                                    <p:set>
                                      <p:cBhvr>
                                        <p:cTn id="28" dur="1" fill="hold">
                                          <p:stCondLst>
                                            <p:cond delay="499"/>
                                          </p:stCondLst>
                                        </p:cTn>
                                        <p:tgtEl>
                                          <p:spTgt spid="5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childTnLst>
                          </p:cTn>
                        </p:par>
                        <p:par>
                          <p:cTn id="37" fill="hold">
                            <p:stCondLst>
                              <p:cond delay="500"/>
                            </p:stCondLst>
                            <p:childTnLst>
                              <p:par>
                                <p:cTn id="38" presetID="50" presetClass="path" presetSubtype="0" accel="50000" decel="50000" fill="hold" grpId="1" nodeType="afterEffect">
                                  <p:stCondLst>
                                    <p:cond delay="0"/>
                                  </p:stCondLst>
                                  <p:childTnLst>
                                    <p:animMotion origin="layout" path="M 8.33333E-7 1.11111E-6 L 0.24544 1.11111E-6 C 0.35547 1.11111E-6 0.49115 -0.12662 0.49115 -0.22894 L 0.49115 -0.45625 " pathEditMode="relative" rAng="0" ptsTypes="AAAA">
                                      <p:cBhvr>
                                        <p:cTn id="39" dur="2000" fill="hold"/>
                                        <p:tgtEl>
                                          <p:spTgt spid="55"/>
                                        </p:tgtEl>
                                        <p:attrNameLst>
                                          <p:attrName>ppt_x</p:attrName>
                                          <p:attrName>ppt_y</p:attrName>
                                        </p:attrNameLst>
                                      </p:cBhvr>
                                      <p:rCtr x="24557" y="-22824"/>
                                    </p:animMotion>
                                  </p:childTnLst>
                                </p:cTn>
                              </p:par>
                              <p:par>
                                <p:cTn id="40" presetID="50" presetClass="path" presetSubtype="0" accel="50000" decel="50000" fill="hold" grpId="1" nodeType="withEffect">
                                  <p:stCondLst>
                                    <p:cond delay="0"/>
                                  </p:stCondLst>
                                  <p:childTnLst>
                                    <p:animMotion origin="layout" path="M 8.33333E-7 1.11111E-6 L 0.37435 1.11111E-6 C 0.54206 1.11111E-6 0.74883 -0.06111 0.74883 -0.11065 L 0.74883 -0.2206 " pathEditMode="relative" rAng="0" ptsTypes="AAAA">
                                      <p:cBhvr>
                                        <p:cTn id="41" dur="2000" fill="hold"/>
                                        <p:tgtEl>
                                          <p:spTgt spid="54"/>
                                        </p:tgtEl>
                                        <p:attrNameLst>
                                          <p:attrName>ppt_x</p:attrName>
                                          <p:attrName>ppt_y</p:attrName>
                                        </p:attrNameLst>
                                      </p:cBhvr>
                                      <p:rCtr x="37435" y="-11042"/>
                                    </p:animMotion>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xit" presetSubtype="0" fill="hold" grpId="2" nodeType="withEffect">
                                  <p:stCondLst>
                                    <p:cond delay="0"/>
                                  </p:stCondLst>
                                  <p:childTnLst>
                                    <p:animEffect transition="out" filter="fade">
                                      <p:cBhvr>
                                        <p:cTn id="50" dur="500"/>
                                        <p:tgtEl>
                                          <p:spTgt spid="54"/>
                                        </p:tgtEl>
                                      </p:cBhvr>
                                    </p:animEffect>
                                    <p:set>
                                      <p:cBhvr>
                                        <p:cTn id="51" dur="1" fill="hold">
                                          <p:stCondLst>
                                            <p:cond delay="499"/>
                                          </p:stCondLst>
                                        </p:cTn>
                                        <p:tgtEl>
                                          <p:spTgt spid="54"/>
                                        </p:tgtEl>
                                        <p:attrNameLst>
                                          <p:attrName>style.visibility</p:attrName>
                                        </p:attrNameLst>
                                      </p:cBhvr>
                                      <p:to>
                                        <p:strVal val="hidden"/>
                                      </p:to>
                                    </p:set>
                                  </p:childTnLst>
                                </p:cTn>
                              </p:par>
                              <p:par>
                                <p:cTn id="52" presetID="10" presetClass="exit" presetSubtype="0" fill="hold" grpId="2" nodeType="withEffect">
                                  <p:stCondLst>
                                    <p:cond delay="0"/>
                                  </p:stCondLst>
                                  <p:childTnLst>
                                    <p:animEffect transition="out" filter="fade">
                                      <p:cBhvr>
                                        <p:cTn id="53" dur="500"/>
                                        <p:tgtEl>
                                          <p:spTgt spid="55"/>
                                        </p:tgtEl>
                                      </p:cBhvr>
                                    </p:animEffect>
                                    <p:set>
                                      <p:cBhvr>
                                        <p:cTn id="54" dur="1" fill="hold">
                                          <p:stCondLst>
                                            <p:cond delay="499"/>
                                          </p:stCondLst>
                                        </p:cTn>
                                        <p:tgtEl>
                                          <p:spTgt spid="5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500"/>
                            </p:stCondLst>
                            <p:childTnLst>
                              <p:par>
                                <p:cTn id="64" presetID="50" presetClass="path" presetSubtype="0" accel="50000" decel="50000" fill="hold" grpId="1" nodeType="afterEffect">
                                  <p:stCondLst>
                                    <p:cond delay="0"/>
                                  </p:stCondLst>
                                  <p:childTnLst>
                                    <p:animMotion origin="layout" path="M 8.33333E-7 1.11111E-6 L 0.35091 1.11111E-6 C 0.5082 1.11111E-6 0.70247 -0.06227 0.70247 -0.11227 L 0.70247 -0.22222 " pathEditMode="relative" rAng="0" ptsTypes="AAAA">
                                      <p:cBhvr>
                                        <p:cTn id="65" dur="2000" fill="hold"/>
                                        <p:tgtEl>
                                          <p:spTgt spid="58"/>
                                        </p:tgtEl>
                                        <p:attrNameLst>
                                          <p:attrName>ppt_x</p:attrName>
                                          <p:attrName>ppt_y</p:attrName>
                                        </p:attrNameLst>
                                      </p:cBhvr>
                                      <p:rCtr x="35117" y="-11111"/>
                                    </p:animMotion>
                                  </p:childTnLst>
                                </p:cTn>
                              </p:par>
                              <p:par>
                                <p:cTn id="66" presetID="50" presetClass="path" presetSubtype="0" accel="50000" decel="50000" fill="hold" grpId="1" nodeType="withEffect">
                                  <p:stCondLst>
                                    <p:cond delay="0"/>
                                  </p:stCondLst>
                                  <p:childTnLst>
                                    <p:animMotion origin="layout" path="M -0.00026 0.00093 L 0.24492 0.00093 C 0.35495 0.00093 0.49102 -0.12777 0.49102 -0.23078 L 0.49102 -0.4581 " pathEditMode="relative" rAng="0" ptsTypes="AAAA">
                                      <p:cBhvr>
                                        <p:cTn id="67" dur="2000" fill="hold"/>
                                        <p:tgtEl>
                                          <p:spTgt spid="59"/>
                                        </p:tgtEl>
                                        <p:attrNameLst>
                                          <p:attrName>ppt_x</p:attrName>
                                          <p:attrName>ppt_y</p:attrName>
                                        </p:attrNameLst>
                                      </p:cBhvr>
                                      <p:rCtr x="24557" y="-22963"/>
                                    </p:animMotion>
                                  </p:childTnLst>
                                </p:cTn>
                              </p:par>
                              <p:par>
                                <p:cTn id="68" presetID="42" presetClass="path" presetSubtype="0" accel="50000" decel="50000" fill="hold" grpId="1" nodeType="withEffect">
                                  <p:stCondLst>
                                    <p:cond delay="0"/>
                                  </p:stCondLst>
                                  <p:childTnLst>
                                    <p:animMotion origin="layout" path="M -4.79167E-6 2.96296E-6 L -0.04401 0.00115 " pathEditMode="relative" rAng="0" ptsTypes="AA">
                                      <p:cBhvr>
                                        <p:cTn id="69" dur="2000" fill="hold"/>
                                        <p:tgtEl>
                                          <p:spTgt spid="57"/>
                                        </p:tgtEl>
                                        <p:attrNameLst>
                                          <p:attrName>ppt_x</p:attrName>
                                          <p:attrName>ppt_y</p:attrName>
                                        </p:attrNameLst>
                                      </p:cBhvr>
                                      <p:rCtr x="-2201" y="46"/>
                                    </p:animMotion>
                                  </p:childTnLst>
                                </p:cTn>
                              </p:par>
                            </p:childTnLst>
                          </p:cTn>
                        </p:par>
                        <p:par>
                          <p:cTn id="70" fill="hold">
                            <p:stCondLst>
                              <p:cond delay="2500"/>
                            </p:stCondLst>
                            <p:childTnLst>
                              <p:par>
                                <p:cTn id="71" presetID="10" presetClass="entr" presetSubtype="0" fill="hold" grpId="0" nodeType="after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500"/>
                                        <p:tgtEl>
                                          <p:spTgt spid="61"/>
                                        </p:tgtEl>
                                      </p:cBhvr>
                                    </p:animEffect>
                                  </p:childTnLst>
                                </p:cTn>
                              </p:par>
                              <p:par>
                                <p:cTn id="77" presetID="10" presetClass="exit" presetSubtype="0" fill="hold" grpId="2" nodeType="withEffect">
                                  <p:stCondLst>
                                    <p:cond delay="0"/>
                                  </p:stCondLst>
                                  <p:childTnLst>
                                    <p:animEffect transition="out" filter="fade">
                                      <p:cBhvr>
                                        <p:cTn id="78" dur="500"/>
                                        <p:tgtEl>
                                          <p:spTgt spid="58"/>
                                        </p:tgtEl>
                                      </p:cBhvr>
                                    </p:animEffect>
                                    <p:set>
                                      <p:cBhvr>
                                        <p:cTn id="79" dur="1" fill="hold">
                                          <p:stCondLst>
                                            <p:cond delay="499"/>
                                          </p:stCondLst>
                                        </p:cTn>
                                        <p:tgtEl>
                                          <p:spTgt spid="58"/>
                                        </p:tgtEl>
                                        <p:attrNameLst>
                                          <p:attrName>style.visibility</p:attrName>
                                        </p:attrNameLst>
                                      </p:cBhvr>
                                      <p:to>
                                        <p:strVal val="hidden"/>
                                      </p:to>
                                    </p:set>
                                  </p:childTnLst>
                                </p:cTn>
                              </p:par>
                              <p:par>
                                <p:cTn id="80" presetID="10" presetClass="exit" presetSubtype="0" fill="hold" grpId="3" nodeType="withEffect">
                                  <p:stCondLst>
                                    <p:cond delay="0"/>
                                  </p:stCondLst>
                                  <p:childTnLst>
                                    <p:animEffect transition="out" filter="fade">
                                      <p:cBhvr>
                                        <p:cTn id="81" dur="500"/>
                                        <p:tgtEl>
                                          <p:spTgt spid="55"/>
                                        </p:tgtEl>
                                      </p:cBhvr>
                                    </p:animEffect>
                                    <p:set>
                                      <p:cBhvr>
                                        <p:cTn id="82" dur="1" fill="hold">
                                          <p:stCondLst>
                                            <p:cond delay="499"/>
                                          </p:stCondLst>
                                        </p:cTn>
                                        <p:tgtEl>
                                          <p:spTgt spid="55"/>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500"/>
                                        <p:tgtEl>
                                          <p:spTgt spid="59"/>
                                        </p:tgtEl>
                                      </p:cBhvr>
                                    </p:animEffect>
                                    <p:set>
                                      <p:cBhvr>
                                        <p:cTn id="85" dur="1" fill="hold">
                                          <p:stCondLst>
                                            <p:cond delay="499"/>
                                          </p:stCondLst>
                                        </p:cTn>
                                        <p:tgtEl>
                                          <p:spTgt spid="5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fade">
                                      <p:cBhvr>
                                        <p:cTn id="93" dur="500"/>
                                        <p:tgtEl>
                                          <p:spTgt spid="64"/>
                                        </p:tgtEl>
                                      </p:cBhvr>
                                    </p:animEffect>
                                  </p:childTnLst>
                                </p:cTn>
                              </p:par>
                            </p:childTnLst>
                          </p:cTn>
                        </p:par>
                        <p:par>
                          <p:cTn id="94" fill="hold">
                            <p:stCondLst>
                              <p:cond delay="500"/>
                            </p:stCondLst>
                            <p:childTnLst>
                              <p:par>
                                <p:cTn id="95" presetID="50" presetClass="path" presetSubtype="0" accel="50000" decel="50000" fill="hold" grpId="1" nodeType="afterEffect">
                                  <p:stCondLst>
                                    <p:cond delay="0"/>
                                  </p:stCondLst>
                                  <p:childTnLst>
                                    <p:animMotion origin="layout" path="M -3.54167E-6 1.11111E-6 L 0.26654 1.11111E-6 C 0.38607 1.11111E-6 0.53373 -0.12847 0.53373 -0.23056 L 0.53373 -0.45625 " pathEditMode="relative" rAng="0" ptsTypes="AAAA">
                                      <p:cBhvr>
                                        <p:cTn id="96" dur="2000" fill="hold"/>
                                        <p:tgtEl>
                                          <p:spTgt spid="63"/>
                                        </p:tgtEl>
                                        <p:attrNameLst>
                                          <p:attrName>ppt_x</p:attrName>
                                          <p:attrName>ppt_y</p:attrName>
                                        </p:attrNameLst>
                                      </p:cBhvr>
                                      <p:rCtr x="26680" y="-22824"/>
                                    </p:animMotion>
                                  </p:childTnLst>
                                </p:cTn>
                              </p:par>
                              <p:par>
                                <p:cTn id="97" presetID="50" presetClass="path" presetSubtype="0" accel="50000" decel="50000" fill="hold" grpId="1" nodeType="withEffect">
                                  <p:stCondLst>
                                    <p:cond delay="0"/>
                                  </p:stCondLst>
                                  <p:childTnLst>
                                    <p:animMotion origin="layout" path="M 8.33333E-7 1.11111E-6 L 0.32891 1.11111E-6 C 0.47643 1.11111E-6 0.65872 -0.06296 0.65872 -0.11273 L 0.65872 -0.22083 " pathEditMode="relative" rAng="0" ptsTypes="AAAA">
                                      <p:cBhvr>
                                        <p:cTn id="98" dur="2000" fill="hold"/>
                                        <p:tgtEl>
                                          <p:spTgt spid="64"/>
                                        </p:tgtEl>
                                        <p:attrNameLst>
                                          <p:attrName>ppt_x</p:attrName>
                                          <p:attrName>ppt_y</p:attrName>
                                        </p:attrNameLst>
                                      </p:cBhvr>
                                      <p:rCtr x="32930" y="-11042"/>
                                    </p:animMotion>
                                  </p:childTnLst>
                                </p:cTn>
                              </p:par>
                              <p:par>
                                <p:cTn id="99" presetID="42" presetClass="path" presetSubtype="0" accel="50000" decel="50000" fill="hold" grpId="1" nodeType="withEffect">
                                  <p:stCondLst>
                                    <p:cond delay="0"/>
                                  </p:stCondLst>
                                  <p:childTnLst>
                                    <p:animMotion origin="layout" path="M 1.45833E-6 2.96296E-6 L -0.04609 4.44444E-6 " pathEditMode="relative" rAng="0" ptsTypes="AA">
                                      <p:cBhvr>
                                        <p:cTn id="100" dur="2000" fill="hold"/>
                                        <p:tgtEl>
                                          <p:spTgt spid="53"/>
                                        </p:tgtEl>
                                        <p:attrNameLst>
                                          <p:attrName>ppt_x</p:attrName>
                                          <p:attrName>ppt_y</p:attrName>
                                        </p:attrNameLst>
                                      </p:cBhvr>
                                      <p:rCtr x="-2292" y="-23"/>
                                    </p:animMotion>
                                  </p:childTnLst>
                                </p:cTn>
                              </p:par>
                              <p:par>
                                <p:cTn id="101" presetID="42" presetClass="path" presetSubtype="0" accel="50000" decel="50000" fill="hold" grpId="1" nodeType="withEffect">
                                  <p:stCondLst>
                                    <p:cond delay="0"/>
                                  </p:stCondLst>
                                  <p:childTnLst>
                                    <p:animMotion origin="layout" path="M 2.08333E-6 2.96296E-6 L -0.04597 0.00116 " pathEditMode="relative" rAng="0" ptsTypes="AA">
                                      <p:cBhvr>
                                        <p:cTn id="102" dur="2000" fill="hold"/>
                                        <p:tgtEl>
                                          <p:spTgt spid="61"/>
                                        </p:tgtEl>
                                        <p:attrNameLst>
                                          <p:attrName>ppt_x</p:attrName>
                                          <p:attrName>ppt_y</p:attrName>
                                        </p:attrNameLst>
                                      </p:cBhvr>
                                      <p:rCtr x="-2292" y="-23"/>
                                    </p:animMotion>
                                  </p:childTnLst>
                                </p:cTn>
                              </p:par>
                              <p:par>
                                <p:cTn id="103" presetID="42" presetClass="path" presetSubtype="0" accel="50000" decel="50000" fill="hold" grpId="2" nodeType="withEffect">
                                  <p:stCondLst>
                                    <p:cond delay="0"/>
                                  </p:stCondLst>
                                  <p:childTnLst>
                                    <p:animMotion origin="layout" path="M -0.04401 0.00115 L -0.08971 0.00115 " pathEditMode="relative" rAng="0" ptsTypes="AA">
                                      <p:cBhvr>
                                        <p:cTn id="104" dur="2000" fill="hold"/>
                                        <p:tgtEl>
                                          <p:spTgt spid="57"/>
                                        </p:tgtEl>
                                        <p:attrNameLst>
                                          <p:attrName>ppt_x</p:attrName>
                                          <p:attrName>ppt_y</p:attrName>
                                        </p:attrNameLst>
                                      </p:cBhvr>
                                      <p:rCtr x="-2292" y="0"/>
                                    </p:animMotion>
                                  </p:childTnLst>
                                </p:cTn>
                              </p:par>
                            </p:childTnLst>
                          </p:cTn>
                        </p:par>
                        <p:par>
                          <p:cTn id="105" fill="hold">
                            <p:stCondLst>
                              <p:cond delay="2500"/>
                            </p:stCondLst>
                            <p:childTnLst>
                              <p:par>
                                <p:cTn id="106" presetID="10" presetClass="entr" presetSubtype="0" fill="hold" grpId="0" nodeType="afterEffect">
                                  <p:stCondLst>
                                    <p:cond delay="0"/>
                                  </p:stCondLst>
                                  <p:childTnLst>
                                    <p:set>
                                      <p:cBhvr>
                                        <p:cTn id="107" dur="1" fill="hold">
                                          <p:stCondLst>
                                            <p:cond delay="0"/>
                                          </p:stCondLst>
                                        </p:cTn>
                                        <p:tgtEl>
                                          <p:spTgt spid="65"/>
                                        </p:tgtEl>
                                        <p:attrNameLst>
                                          <p:attrName>style.visibility</p:attrName>
                                        </p:attrNameLst>
                                      </p:cBhvr>
                                      <p:to>
                                        <p:strVal val="visible"/>
                                      </p:to>
                                    </p:set>
                                    <p:animEffect transition="in" filter="fade">
                                      <p:cBhvr>
                                        <p:cTn id="108" dur="500"/>
                                        <p:tgtEl>
                                          <p:spTgt spid="6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fade">
                                      <p:cBhvr>
                                        <p:cTn id="111" dur="500"/>
                                        <p:tgtEl>
                                          <p:spTgt spid="66"/>
                                        </p:tgtEl>
                                      </p:cBhvr>
                                    </p:animEffect>
                                  </p:childTnLst>
                                </p:cTn>
                              </p:par>
                              <p:par>
                                <p:cTn id="112" presetID="10" presetClass="exit" presetSubtype="0" fill="hold" grpId="2" nodeType="withEffect">
                                  <p:stCondLst>
                                    <p:cond delay="0"/>
                                  </p:stCondLst>
                                  <p:childTnLst>
                                    <p:animEffect transition="out" filter="fade">
                                      <p:cBhvr>
                                        <p:cTn id="113" dur="500"/>
                                        <p:tgtEl>
                                          <p:spTgt spid="63"/>
                                        </p:tgtEl>
                                      </p:cBhvr>
                                    </p:animEffect>
                                    <p:set>
                                      <p:cBhvr>
                                        <p:cTn id="114" dur="1" fill="hold">
                                          <p:stCondLst>
                                            <p:cond delay="499"/>
                                          </p:stCondLst>
                                        </p:cTn>
                                        <p:tgtEl>
                                          <p:spTgt spid="63"/>
                                        </p:tgtEl>
                                        <p:attrNameLst>
                                          <p:attrName>style.visibility</p:attrName>
                                        </p:attrNameLst>
                                      </p:cBhvr>
                                      <p:to>
                                        <p:strVal val="hidden"/>
                                      </p:to>
                                    </p:set>
                                  </p:childTnLst>
                                </p:cTn>
                              </p:par>
                              <p:par>
                                <p:cTn id="115" presetID="10" presetClass="exit" presetSubtype="0" fill="hold" grpId="2" nodeType="withEffect">
                                  <p:stCondLst>
                                    <p:cond delay="0"/>
                                  </p:stCondLst>
                                  <p:childTnLst>
                                    <p:animEffect transition="out" filter="fade">
                                      <p:cBhvr>
                                        <p:cTn id="116" dur="500"/>
                                        <p:tgtEl>
                                          <p:spTgt spid="64"/>
                                        </p:tgtEl>
                                      </p:cBhvr>
                                    </p:animEffect>
                                    <p:set>
                                      <p:cBhvr>
                                        <p:cTn id="117" dur="1" fill="hold">
                                          <p:stCondLst>
                                            <p:cond delay="499"/>
                                          </p:stCondLst>
                                        </p:cTn>
                                        <p:tgtEl>
                                          <p:spTgt spid="64"/>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fade">
                                      <p:cBhvr>
                                        <p:cTn id="122" dur="500"/>
                                        <p:tgtEl>
                                          <p:spTgt spid="71"/>
                                        </p:tgtEl>
                                      </p:cBhvr>
                                    </p:animEffect>
                                  </p:childTnLst>
                                </p:cTn>
                              </p:par>
                              <p:par>
                                <p:cTn id="123" presetID="10" presetClass="entr" presetSubtype="0" fill="hold" nodeType="withEffect">
                                  <p:stCondLst>
                                    <p:cond delay="0"/>
                                  </p:stCondLst>
                                  <p:childTnLst>
                                    <p:set>
                                      <p:cBhvr>
                                        <p:cTn id="124" dur="1" fill="hold">
                                          <p:stCondLst>
                                            <p:cond delay="0"/>
                                          </p:stCondLst>
                                        </p:cTn>
                                        <p:tgtEl>
                                          <p:spTgt spid="72"/>
                                        </p:tgtEl>
                                        <p:attrNameLst>
                                          <p:attrName>style.visibility</p:attrName>
                                        </p:attrNameLst>
                                      </p:cBhvr>
                                      <p:to>
                                        <p:strVal val="visible"/>
                                      </p:to>
                                    </p:set>
                                    <p:animEffect transition="in" filter="fade">
                                      <p:cBhvr>
                                        <p:cTn id="125" dur="500"/>
                                        <p:tgtEl>
                                          <p:spTgt spid="72"/>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fade">
                                      <p:cBhvr>
                                        <p:cTn id="130" dur="500"/>
                                        <p:tgtEl>
                                          <p:spTgt spid="78"/>
                                        </p:tgtEl>
                                      </p:cBhvr>
                                    </p:animEffect>
                                  </p:childTnLst>
                                </p:cTn>
                              </p:par>
                              <p:par>
                                <p:cTn id="131" presetID="10" presetClass="entr" presetSubtype="0" fill="hold" nodeType="withEffect">
                                  <p:stCondLst>
                                    <p:cond delay="0"/>
                                  </p:stCondLst>
                                  <p:childTnLst>
                                    <p:set>
                                      <p:cBhvr>
                                        <p:cTn id="132" dur="1" fill="hold">
                                          <p:stCondLst>
                                            <p:cond delay="0"/>
                                          </p:stCondLst>
                                        </p:cTn>
                                        <p:tgtEl>
                                          <p:spTgt spid="79"/>
                                        </p:tgtEl>
                                        <p:attrNameLst>
                                          <p:attrName>style.visibility</p:attrName>
                                        </p:attrNameLst>
                                      </p:cBhvr>
                                      <p:to>
                                        <p:strVal val="visible"/>
                                      </p:to>
                                    </p:set>
                                    <p:animEffect transition="in" filter="fade">
                                      <p:cBhvr>
                                        <p:cTn id="13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1" grpId="0" animBg="1"/>
      <p:bldP spid="52" grpId="0" animBg="1"/>
      <p:bldP spid="52" grpId="1" animBg="1"/>
      <p:bldP spid="52" grpId="2" animBg="1"/>
      <p:bldP spid="53" grpId="0" animBg="1"/>
      <p:bldP spid="53" grpId="1" animBg="1"/>
      <p:bldP spid="54" grpId="0" animBg="1"/>
      <p:bldP spid="54" grpId="1" animBg="1"/>
      <p:bldP spid="54" grpId="2" animBg="1"/>
      <p:bldP spid="55" grpId="0" animBg="1"/>
      <p:bldP spid="55" grpId="1" animBg="1"/>
      <p:bldP spid="55" grpId="2" animBg="1"/>
      <p:bldP spid="55" grpId="3" animBg="1"/>
      <p:bldP spid="56" grpId="0" animBg="1"/>
      <p:bldP spid="57" grpId="0" animBg="1"/>
      <p:bldP spid="57" grpId="1" animBg="1"/>
      <p:bldP spid="57" grpId="2" animBg="1"/>
      <p:bldP spid="58" grpId="0" animBg="1"/>
      <p:bldP spid="58" grpId="1" animBg="1"/>
      <p:bldP spid="58" grpId="2" animBg="1"/>
      <p:bldP spid="59" grpId="0" animBg="1"/>
      <p:bldP spid="59" grpId="1" animBg="1"/>
      <p:bldP spid="59" grpId="2" animBg="1"/>
      <p:bldP spid="60" grpId="0" animBg="1"/>
      <p:bldP spid="61" grpId="0" animBg="1"/>
      <p:bldP spid="61" grpId="1" animBg="1"/>
      <p:bldP spid="63" grpId="0" animBg="1"/>
      <p:bldP spid="63" grpId="1" animBg="1"/>
      <p:bldP spid="63" grpId="2" animBg="1"/>
      <p:bldP spid="64" grpId="0" animBg="1"/>
      <p:bldP spid="64" grpId="1" animBg="1"/>
      <p:bldP spid="64" grpId="2" animBg="1"/>
      <p:bldP spid="65" grpId="0" animBg="1"/>
      <p:bldP spid="66" grpId="0" animBg="1"/>
      <p:bldP spid="71" grpId="0"/>
      <p:bldP spid="7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D61978-37F2-471D-AC47-59FD8896C07C}"/>
              </a:ext>
            </a:extLst>
          </p:cNvPr>
          <p:cNvSpPr>
            <a:spLocks noGrp="1"/>
          </p:cNvSpPr>
          <p:nvPr>
            <p:ph type="title"/>
          </p:nvPr>
        </p:nvSpPr>
        <p:spPr/>
        <p:txBody>
          <a:bodyPr/>
          <a:lstStyle/>
          <a:p>
            <a:r>
              <a:rPr lang="en-US" dirty="0"/>
              <a:t>Soft Rate Limiting</a:t>
            </a:r>
          </a:p>
        </p:txBody>
      </p:sp>
      <p:sp>
        <p:nvSpPr>
          <p:cNvPr id="3" name="Content Placeholder 2">
            <a:extLst>
              <a:ext uri="{FF2B5EF4-FFF2-40B4-BE49-F238E27FC236}">
                <a16:creationId xmlns:a16="http://schemas.microsoft.com/office/drawing/2014/main" xmlns="" id="{DD54C93A-54D4-401F-B134-B70C6C4A313A}"/>
              </a:ext>
            </a:extLst>
          </p:cNvPr>
          <p:cNvSpPr>
            <a:spLocks noGrp="1"/>
          </p:cNvSpPr>
          <p:nvPr>
            <p:ph idx="1"/>
          </p:nvPr>
        </p:nvSpPr>
        <p:spPr/>
        <p:txBody>
          <a:bodyPr/>
          <a:lstStyle/>
          <a:p>
            <a:pPr>
              <a:lnSpc>
                <a:spcPct val="150000"/>
              </a:lnSpc>
            </a:pPr>
            <a:r>
              <a:rPr lang="en-US" dirty="0"/>
              <a:t>“Rate limit flow A to 2 Gbps only if the egress link is congested”</a:t>
            </a:r>
          </a:p>
          <a:p>
            <a:pPr>
              <a:lnSpc>
                <a:spcPct val="150000"/>
              </a:lnSpc>
            </a:pPr>
            <a:r>
              <a:rPr lang="en-US" dirty="0"/>
              <a:t>Hard vs. Soft Rate Limiting:</a:t>
            </a:r>
          </a:p>
          <a:p>
            <a:pPr lvl="1">
              <a:lnSpc>
                <a:spcPct val="150000"/>
              </a:lnSpc>
            </a:pPr>
            <a:r>
              <a:rPr lang="en-US" b="1" dirty="0"/>
              <a:t>Hard</a:t>
            </a:r>
            <a:r>
              <a:rPr lang="en-US" dirty="0"/>
              <a:t> – hold packets until time to send (non work conserving)</a:t>
            </a:r>
          </a:p>
          <a:p>
            <a:pPr lvl="1">
              <a:lnSpc>
                <a:spcPct val="150000"/>
              </a:lnSpc>
            </a:pPr>
            <a:r>
              <a:rPr lang="en-US" b="1" dirty="0"/>
              <a:t>Soft</a:t>
            </a:r>
            <a:r>
              <a:rPr lang="en-US" dirty="0"/>
              <a:t> – packets can be sent if bandwidth is available (work conserving)</a:t>
            </a:r>
          </a:p>
        </p:txBody>
      </p:sp>
      <p:sp>
        <p:nvSpPr>
          <p:cNvPr id="4" name="Slide Number Placeholder 3">
            <a:extLst>
              <a:ext uri="{FF2B5EF4-FFF2-40B4-BE49-F238E27FC236}">
                <a16:creationId xmlns:a16="http://schemas.microsoft.com/office/drawing/2014/main" xmlns="" id="{27BB208C-00F8-4FD1-88A6-291D1EB9E282}"/>
              </a:ext>
            </a:extLst>
          </p:cNvPr>
          <p:cNvSpPr>
            <a:spLocks noGrp="1"/>
          </p:cNvSpPr>
          <p:nvPr>
            <p:ph type="sldNum" sz="quarter" idx="10"/>
          </p:nvPr>
        </p:nvSpPr>
        <p:spPr/>
        <p:txBody>
          <a:bodyPr/>
          <a:lstStyle/>
          <a:p>
            <a:r>
              <a:rPr lang="en-US"/>
              <a:t>&gt;&gt; </a:t>
            </a:r>
            <a:fld id="{626C978B-826E-438C-909A-E9C381D3FF04}" type="slidenum">
              <a:rPr lang="en-US" smtClean="0"/>
              <a:pPr/>
              <a:t>47</a:t>
            </a:fld>
            <a:endParaRPr lang="en-US" dirty="0"/>
          </a:p>
        </p:txBody>
      </p:sp>
    </p:spTree>
    <p:extLst>
      <p:ext uri="{BB962C8B-B14F-4D97-AF65-F5344CB8AC3E}">
        <p14:creationId xmlns:p14="http://schemas.microsoft.com/office/powerpoint/2010/main" val="2181143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Soft Rate Limiting</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48</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3" y="247760"/>
            <a:ext cx="3417221"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9" name="Group 208">
            <a:extLst>
              <a:ext uri="{FF2B5EF4-FFF2-40B4-BE49-F238E27FC236}">
                <a16:creationId xmlns:a16="http://schemas.microsoft.com/office/drawing/2014/main" xmlns="" id="{D24A4DA9-FE0B-43CF-B9F6-7669B7D97F82}"/>
              </a:ext>
            </a:extLst>
          </p:cNvPr>
          <p:cNvGrpSpPr/>
          <p:nvPr/>
        </p:nvGrpSpPr>
        <p:grpSpPr>
          <a:xfrm>
            <a:off x="11176203" y="2259481"/>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xmlns="" id="{147A5A02-D286-4E7C-93FC-8E16AB34BEA9}"/>
              </a:ext>
            </a:extLst>
          </p:cNvPr>
          <p:cNvGrpSpPr/>
          <p:nvPr/>
        </p:nvGrpSpPr>
        <p:grpSpPr>
          <a:xfrm>
            <a:off x="7510763" y="2216308"/>
            <a:ext cx="320922" cy="588169"/>
            <a:chOff x="7959564" y="2236105"/>
            <a:chExt cx="320922" cy="588169"/>
          </a:xfrm>
        </p:grpSpPr>
        <p:sp>
          <p:nvSpPr>
            <p:cNvPr id="154" name="TextBox 153">
              <a:extLst>
                <a:ext uri="{FF2B5EF4-FFF2-40B4-BE49-F238E27FC236}">
                  <a16:creationId xmlns:a16="http://schemas.microsoft.com/office/drawing/2014/main" xmlns="" id="{4992DB66-542B-40F9-8C52-3DB69F8D0792}"/>
                </a:ext>
              </a:extLst>
            </p:cNvPr>
            <p:cNvSpPr txBox="1"/>
            <p:nvPr/>
          </p:nvSpPr>
          <p:spPr>
            <a:xfrm>
              <a:off x="7959564" y="2236105"/>
              <a:ext cx="320922" cy="276999"/>
            </a:xfrm>
            <a:prstGeom prst="rect">
              <a:avLst/>
            </a:prstGeom>
            <a:noFill/>
          </p:spPr>
          <p:txBody>
            <a:bodyPr wrap="none" rtlCol="0">
              <a:spAutoFit/>
            </a:bodyPr>
            <a:lstStyle/>
            <a:p>
              <a:r>
                <a:rPr lang="en-US" sz="1200" b="1" dirty="0"/>
                <a:t>t7</a:t>
              </a:r>
            </a:p>
          </p:txBody>
        </p:sp>
        <p:sp>
          <p:nvSpPr>
            <p:cNvPr id="155" name="Rectangle 154">
              <a:extLst>
                <a:ext uri="{FF2B5EF4-FFF2-40B4-BE49-F238E27FC236}">
                  <a16:creationId xmlns:a16="http://schemas.microsoft.com/office/drawing/2014/main" xmlns="" id="{BD6E8505-E727-497C-9157-C10A4DCF4A6A}"/>
                </a:ext>
              </a:extLst>
            </p:cNvPr>
            <p:cNvSpPr/>
            <p:nvPr/>
          </p:nvSpPr>
          <p:spPr>
            <a:xfrm rot="16200000">
              <a:off x="8079034" y="2484698"/>
              <a:ext cx="91387" cy="11125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xmlns="" id="{44D1C443-BD58-48D3-B5F3-6A33BE42C4E2}"/>
                </a:ext>
              </a:extLst>
            </p:cNvPr>
            <p:cNvSpPr/>
            <p:nvPr/>
          </p:nvSpPr>
          <p:spPr>
            <a:xfrm rot="16200000">
              <a:off x="8078205" y="2604348"/>
              <a:ext cx="91387" cy="111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xmlns="" id="{F9EEBEF6-14CA-45CC-9C59-7CB4A8F30968}"/>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8" name="Straight Arrow Connector 147">
            <a:extLst>
              <a:ext uri="{FF2B5EF4-FFF2-40B4-BE49-F238E27FC236}">
                <a16:creationId xmlns:a16="http://schemas.microsoft.com/office/drawing/2014/main" xmlns="" id="{F7FFB20D-AD79-47CA-8EC1-D6A3979DE62A}"/>
              </a:ext>
            </a:extLst>
          </p:cNvPr>
          <p:cNvCxnSpPr>
            <a:cxnSpLocks/>
          </p:cNvCxnSpPr>
          <p:nvPr/>
        </p:nvCxnSpPr>
        <p:spPr>
          <a:xfrm flipH="1" flipV="1">
            <a:off x="9888511" y="612098"/>
            <a:ext cx="456367" cy="3650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xmlns="" id="{7BBC01B1-0830-4E50-B5A3-F558FFDB326A}"/>
              </a:ext>
            </a:extLst>
          </p:cNvPr>
          <p:cNvGrpSpPr/>
          <p:nvPr/>
        </p:nvGrpSpPr>
        <p:grpSpPr>
          <a:xfrm>
            <a:off x="9481010" y="210313"/>
            <a:ext cx="1683768" cy="1532365"/>
            <a:chOff x="9481010" y="210313"/>
            <a:chExt cx="1683768" cy="1532365"/>
          </a:xfrm>
        </p:grpSpPr>
        <p:grpSp>
          <p:nvGrpSpPr>
            <p:cNvPr id="150" name="Group 149">
              <a:extLst>
                <a:ext uri="{FF2B5EF4-FFF2-40B4-BE49-F238E27FC236}">
                  <a16:creationId xmlns:a16="http://schemas.microsoft.com/office/drawing/2014/main" xmlns="" id="{D81018EE-65B3-4F35-9416-E48EE6600897}"/>
                </a:ext>
              </a:extLst>
            </p:cNvPr>
            <p:cNvGrpSpPr/>
            <p:nvPr/>
          </p:nvGrpSpPr>
          <p:grpSpPr>
            <a:xfrm>
              <a:off x="9532767" y="210313"/>
              <a:ext cx="1568698" cy="1523714"/>
              <a:chOff x="6889708" y="2963328"/>
              <a:chExt cx="726321" cy="762229"/>
            </a:xfrm>
          </p:grpSpPr>
          <p:sp>
            <p:nvSpPr>
              <p:cNvPr id="169" name="Oval 168">
                <a:extLst>
                  <a:ext uri="{FF2B5EF4-FFF2-40B4-BE49-F238E27FC236}">
                    <a16:creationId xmlns:a16="http://schemas.microsoft.com/office/drawing/2014/main" xmlns="" id="{BECDE89A-C37E-4D0D-98DA-92B27CA6BAB3}"/>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xmlns="" id="{01B70059-54B7-433E-A93F-9BFFF848D8A2}"/>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51" name="TextBox 150">
              <a:extLst>
                <a:ext uri="{FF2B5EF4-FFF2-40B4-BE49-F238E27FC236}">
                  <a16:creationId xmlns:a16="http://schemas.microsoft.com/office/drawing/2014/main" xmlns="" id="{D5C68571-A79A-4FBF-8E05-8EA5502C72DB}"/>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63" name="TextBox 162">
              <a:extLst>
                <a:ext uri="{FF2B5EF4-FFF2-40B4-BE49-F238E27FC236}">
                  <a16:creationId xmlns:a16="http://schemas.microsoft.com/office/drawing/2014/main" xmlns="" id="{6CCFB0A0-E9BD-4B06-A6FE-34CA5E7A2BA5}"/>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64" name="TextBox 163">
              <a:extLst>
                <a:ext uri="{FF2B5EF4-FFF2-40B4-BE49-F238E27FC236}">
                  <a16:creationId xmlns:a16="http://schemas.microsoft.com/office/drawing/2014/main" xmlns="" id="{FF195C1A-EC52-4DEA-B818-F40838AB93EB}"/>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65" name="TextBox 164">
              <a:extLst>
                <a:ext uri="{FF2B5EF4-FFF2-40B4-BE49-F238E27FC236}">
                  <a16:creationId xmlns:a16="http://schemas.microsoft.com/office/drawing/2014/main" xmlns="" id="{06529F2A-DF94-4615-ADC0-B77B61B275E8}"/>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66" name="TextBox 165">
              <a:extLst>
                <a:ext uri="{FF2B5EF4-FFF2-40B4-BE49-F238E27FC236}">
                  <a16:creationId xmlns:a16="http://schemas.microsoft.com/office/drawing/2014/main" xmlns="" id="{3356CC4F-9187-4E8A-B587-7A883244C1FA}"/>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67" name="TextBox 166">
              <a:extLst>
                <a:ext uri="{FF2B5EF4-FFF2-40B4-BE49-F238E27FC236}">
                  <a16:creationId xmlns:a16="http://schemas.microsoft.com/office/drawing/2014/main" xmlns="" id="{8B465E6B-7860-4EA4-88DC-DCFDD30AB72A}"/>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68" name="TextBox 167">
              <a:extLst>
                <a:ext uri="{FF2B5EF4-FFF2-40B4-BE49-F238E27FC236}">
                  <a16:creationId xmlns:a16="http://schemas.microsoft.com/office/drawing/2014/main" xmlns="" id="{0510C1A4-528F-4BCE-83B3-257008625FEF}"/>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grpSp>
        <p:nvGrpSpPr>
          <p:cNvPr id="102" name="Group 101">
            <a:extLst>
              <a:ext uri="{FF2B5EF4-FFF2-40B4-BE49-F238E27FC236}">
                <a16:creationId xmlns:a16="http://schemas.microsoft.com/office/drawing/2014/main" xmlns="" id="{7042DF98-5833-4557-9855-BD745543C5CF}"/>
              </a:ext>
            </a:extLst>
          </p:cNvPr>
          <p:cNvGrpSpPr/>
          <p:nvPr/>
        </p:nvGrpSpPr>
        <p:grpSpPr>
          <a:xfrm>
            <a:off x="6258072" y="4750396"/>
            <a:ext cx="975288" cy="535731"/>
            <a:chOff x="4409952" y="6219213"/>
            <a:chExt cx="975288" cy="535731"/>
          </a:xfrm>
        </p:grpSpPr>
        <p:sp>
          <p:nvSpPr>
            <p:cNvPr id="107" name="Rectangle 106">
              <a:extLst>
                <a:ext uri="{FF2B5EF4-FFF2-40B4-BE49-F238E27FC236}">
                  <a16:creationId xmlns:a16="http://schemas.microsoft.com/office/drawing/2014/main" xmlns="" id="{B3C21F11-E0D5-4FC8-B5B2-8D0DC3A8B29B}"/>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xmlns="" id="{F4657868-852B-4148-8BFD-C65496621DA1}"/>
                </a:ext>
              </a:extLst>
            </p:cNvPr>
            <p:cNvSpPr/>
            <p:nvPr/>
          </p:nvSpPr>
          <p:spPr>
            <a:xfrm>
              <a:off x="5207417" y="6414700"/>
              <a:ext cx="160221" cy="1447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xmlns="" id="{A32DEF20-7E3A-4D22-B3D1-0EC3D9B02E35}"/>
                </a:ext>
              </a:extLst>
            </p:cNvPr>
            <p:cNvSpPr/>
            <p:nvPr/>
          </p:nvSpPr>
          <p:spPr>
            <a:xfrm>
              <a:off x="4409952" y="6610187"/>
              <a:ext cx="975288" cy="1447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7" name="TextBox 116">
            <a:extLst>
              <a:ext uri="{FF2B5EF4-FFF2-40B4-BE49-F238E27FC236}">
                <a16:creationId xmlns:a16="http://schemas.microsoft.com/office/drawing/2014/main" xmlns="" id="{2D156ECE-D0D4-4BE7-8B32-A5D369C56E91}"/>
              </a:ext>
            </a:extLst>
          </p:cNvPr>
          <p:cNvSpPr txBox="1"/>
          <p:nvPr/>
        </p:nvSpPr>
        <p:spPr>
          <a:xfrm>
            <a:off x="11018021" y="3321442"/>
            <a:ext cx="474810" cy="276999"/>
          </a:xfrm>
          <a:prstGeom prst="rect">
            <a:avLst/>
          </a:prstGeom>
          <a:noFill/>
        </p:spPr>
        <p:txBody>
          <a:bodyPr wrap="none" rtlCol="0">
            <a:spAutoFit/>
          </a:bodyPr>
          <a:lstStyle/>
          <a:p>
            <a:r>
              <a:rPr lang="en-US" sz="1200" b="1" dirty="0"/>
              <a:t>&amp;p2</a:t>
            </a:r>
          </a:p>
        </p:txBody>
      </p:sp>
      <p:sp>
        <p:nvSpPr>
          <p:cNvPr id="118" name="TextBox 117">
            <a:extLst>
              <a:ext uri="{FF2B5EF4-FFF2-40B4-BE49-F238E27FC236}">
                <a16:creationId xmlns:a16="http://schemas.microsoft.com/office/drawing/2014/main" xmlns="" id="{A50134CB-0968-49FD-952C-9A88009F97C0}"/>
              </a:ext>
            </a:extLst>
          </p:cNvPr>
          <p:cNvSpPr txBox="1"/>
          <p:nvPr/>
        </p:nvSpPr>
        <p:spPr>
          <a:xfrm>
            <a:off x="7625113" y="401420"/>
            <a:ext cx="689612" cy="276999"/>
          </a:xfrm>
          <a:prstGeom prst="rect">
            <a:avLst/>
          </a:prstGeom>
          <a:noFill/>
        </p:spPr>
        <p:txBody>
          <a:bodyPr wrap="none" rtlCol="0">
            <a:spAutoFit/>
          </a:bodyPr>
          <a:lstStyle/>
          <a:p>
            <a:r>
              <a:rPr lang="en-US" sz="1200" b="1" dirty="0">
                <a:solidFill>
                  <a:srgbClr val="C00000"/>
                </a:solidFill>
              </a:rPr>
              <a:t>default</a:t>
            </a:r>
          </a:p>
        </p:txBody>
      </p:sp>
      <p:cxnSp>
        <p:nvCxnSpPr>
          <p:cNvPr id="120" name="Straight Arrow Connector 119">
            <a:extLst>
              <a:ext uri="{FF2B5EF4-FFF2-40B4-BE49-F238E27FC236}">
                <a16:creationId xmlns:a16="http://schemas.microsoft.com/office/drawing/2014/main" xmlns="" id="{48E42136-9DD8-4381-AC7E-FE8FA277C07C}"/>
              </a:ext>
            </a:extLst>
          </p:cNvPr>
          <p:cNvCxnSpPr>
            <a:cxnSpLocks/>
            <a:stCxn id="118" idx="2"/>
          </p:cNvCxnSpPr>
          <p:nvPr/>
        </p:nvCxnSpPr>
        <p:spPr>
          <a:xfrm flipH="1">
            <a:off x="7718713" y="678419"/>
            <a:ext cx="251206" cy="14594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xmlns="" id="{DABB0306-1DDA-437E-8989-4FF099CD8EF0}"/>
              </a:ext>
            </a:extLst>
          </p:cNvPr>
          <p:cNvSpPr/>
          <p:nvPr/>
        </p:nvSpPr>
        <p:spPr>
          <a:xfrm>
            <a:off x="8811754" y="2194560"/>
            <a:ext cx="327394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3" name="Cloud 102">
            <a:extLst>
              <a:ext uri="{FF2B5EF4-FFF2-40B4-BE49-F238E27FC236}">
                <a16:creationId xmlns:a16="http://schemas.microsoft.com/office/drawing/2014/main" xmlns="" id="{535451B1-9FB4-449B-83E3-3C235AF64E23}"/>
              </a:ext>
            </a:extLst>
          </p:cNvPr>
          <p:cNvSpPr/>
          <p:nvPr/>
        </p:nvSpPr>
        <p:spPr>
          <a:xfrm>
            <a:off x="885856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5" name="Group 104">
            <a:extLst>
              <a:ext uri="{FF2B5EF4-FFF2-40B4-BE49-F238E27FC236}">
                <a16:creationId xmlns:a16="http://schemas.microsoft.com/office/drawing/2014/main" xmlns="" id="{EF056FA2-8376-492A-9CF1-061712BA71D7}"/>
              </a:ext>
            </a:extLst>
          </p:cNvPr>
          <p:cNvGrpSpPr/>
          <p:nvPr/>
        </p:nvGrpSpPr>
        <p:grpSpPr>
          <a:xfrm>
            <a:off x="9154884" y="2286704"/>
            <a:ext cx="2415711" cy="391186"/>
            <a:chOff x="2720488" y="1367117"/>
            <a:chExt cx="1855247" cy="502023"/>
          </a:xfrm>
        </p:grpSpPr>
        <p:sp>
          <p:nvSpPr>
            <p:cNvPr id="106" name="Rectangle 105">
              <a:extLst>
                <a:ext uri="{FF2B5EF4-FFF2-40B4-BE49-F238E27FC236}">
                  <a16:creationId xmlns:a16="http://schemas.microsoft.com/office/drawing/2014/main" xmlns="" id="{0B44062A-E598-4AFC-A191-EE6C2F6C2BD4}"/>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9" name="Rectangle 118">
              <a:extLst>
                <a:ext uri="{FF2B5EF4-FFF2-40B4-BE49-F238E27FC236}">
                  <a16:creationId xmlns:a16="http://schemas.microsoft.com/office/drawing/2014/main" xmlns="" id="{6BBF45CE-8B26-46B0-BD13-53EE09A1F08E}"/>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1" name="Rectangle 120">
              <a:extLst>
                <a:ext uri="{FF2B5EF4-FFF2-40B4-BE49-F238E27FC236}">
                  <a16:creationId xmlns:a16="http://schemas.microsoft.com/office/drawing/2014/main" xmlns="" id="{72342565-7E82-424A-B6D5-425E2D47B57D}"/>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2" name="Rectangle 121">
              <a:extLst>
                <a:ext uri="{FF2B5EF4-FFF2-40B4-BE49-F238E27FC236}">
                  <a16:creationId xmlns:a16="http://schemas.microsoft.com/office/drawing/2014/main" xmlns="" id="{C1171B9C-C1C3-431B-B941-B7ABD271E9EF}"/>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23" name="Rectangle 122">
              <a:extLst>
                <a:ext uri="{FF2B5EF4-FFF2-40B4-BE49-F238E27FC236}">
                  <a16:creationId xmlns:a16="http://schemas.microsoft.com/office/drawing/2014/main" xmlns="" id="{170DB7E4-DF42-43F6-B9F5-42AC30C539C5}"/>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4" name="Straight Connector 123">
              <a:extLst>
                <a:ext uri="{FF2B5EF4-FFF2-40B4-BE49-F238E27FC236}">
                  <a16:creationId xmlns:a16="http://schemas.microsoft.com/office/drawing/2014/main" xmlns="" id="{34E07D09-0071-49B6-81E9-149C4EEF3B7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25" name="Straight Connector 124">
              <a:extLst>
                <a:ext uri="{FF2B5EF4-FFF2-40B4-BE49-F238E27FC236}">
                  <a16:creationId xmlns:a16="http://schemas.microsoft.com/office/drawing/2014/main" xmlns="" id="{1F796505-171B-4E5D-8728-BA52BA478064}"/>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47" name="Cloud 146">
            <a:extLst>
              <a:ext uri="{FF2B5EF4-FFF2-40B4-BE49-F238E27FC236}">
                <a16:creationId xmlns:a16="http://schemas.microsoft.com/office/drawing/2014/main" xmlns="" id="{7F5210A9-E9DB-46BB-98FC-2C1ED4E100D1}"/>
              </a:ext>
            </a:extLst>
          </p:cNvPr>
          <p:cNvSpPr/>
          <p:nvPr/>
        </p:nvSpPr>
        <p:spPr>
          <a:xfrm>
            <a:off x="1058825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52" name="Rectangle 151">
            <a:extLst>
              <a:ext uri="{FF2B5EF4-FFF2-40B4-BE49-F238E27FC236}">
                <a16:creationId xmlns:a16="http://schemas.microsoft.com/office/drawing/2014/main" xmlns="" id="{C116B894-8942-4FD3-9CBD-B87BD9B01F79}"/>
              </a:ext>
            </a:extLst>
          </p:cNvPr>
          <p:cNvSpPr/>
          <p:nvPr/>
        </p:nvSpPr>
        <p:spPr>
          <a:xfrm>
            <a:off x="1039946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58" name="TextBox 157">
            <a:extLst>
              <a:ext uri="{FF2B5EF4-FFF2-40B4-BE49-F238E27FC236}">
                <a16:creationId xmlns:a16="http://schemas.microsoft.com/office/drawing/2014/main" xmlns="" id="{FC071097-A4C8-4275-ABB4-77E5EA557696}"/>
              </a:ext>
            </a:extLst>
          </p:cNvPr>
          <p:cNvSpPr txBox="1"/>
          <p:nvPr/>
        </p:nvSpPr>
        <p:spPr>
          <a:xfrm>
            <a:off x="915488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59" name="TextBox 158">
            <a:extLst>
              <a:ext uri="{FF2B5EF4-FFF2-40B4-BE49-F238E27FC236}">
                <a16:creationId xmlns:a16="http://schemas.microsoft.com/office/drawing/2014/main" xmlns="" id="{2F3ED22D-83EA-4082-AB5A-70492236A16F}"/>
              </a:ext>
            </a:extLst>
          </p:cNvPr>
          <p:cNvSpPr txBox="1"/>
          <p:nvPr/>
        </p:nvSpPr>
        <p:spPr>
          <a:xfrm>
            <a:off x="10807728" y="28862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160" name="Group 159">
            <a:extLst>
              <a:ext uri="{FF2B5EF4-FFF2-40B4-BE49-F238E27FC236}">
                <a16:creationId xmlns:a16="http://schemas.microsoft.com/office/drawing/2014/main" xmlns="" id="{733DCD87-1546-4BAC-AD5D-0048E8EBE78B}"/>
              </a:ext>
            </a:extLst>
          </p:cNvPr>
          <p:cNvGrpSpPr/>
          <p:nvPr/>
        </p:nvGrpSpPr>
        <p:grpSpPr>
          <a:xfrm>
            <a:off x="5929082" y="2234661"/>
            <a:ext cx="1852661" cy="594744"/>
            <a:chOff x="2720488" y="1367117"/>
            <a:chExt cx="1855247" cy="502023"/>
          </a:xfrm>
        </p:grpSpPr>
        <p:sp>
          <p:nvSpPr>
            <p:cNvPr id="161" name="Rectangle 160">
              <a:extLst>
                <a:ext uri="{FF2B5EF4-FFF2-40B4-BE49-F238E27FC236}">
                  <a16:creationId xmlns:a16="http://schemas.microsoft.com/office/drawing/2014/main" xmlns="" id="{01CCD045-B6DC-47DF-87C5-A0C3442A4E34}"/>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62" name="Rectangle 161">
              <a:extLst>
                <a:ext uri="{FF2B5EF4-FFF2-40B4-BE49-F238E27FC236}">
                  <a16:creationId xmlns:a16="http://schemas.microsoft.com/office/drawing/2014/main" xmlns="" id="{A5823F69-FE83-47C3-A1A6-64FBA0D9D31E}"/>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1" name="Rectangle 170">
              <a:extLst>
                <a:ext uri="{FF2B5EF4-FFF2-40B4-BE49-F238E27FC236}">
                  <a16:creationId xmlns:a16="http://schemas.microsoft.com/office/drawing/2014/main" xmlns="" id="{8332AB3D-5EBE-49F7-9045-512D79E956C0}"/>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2" name="Rectangle 171">
              <a:extLst>
                <a:ext uri="{FF2B5EF4-FFF2-40B4-BE49-F238E27FC236}">
                  <a16:creationId xmlns:a16="http://schemas.microsoft.com/office/drawing/2014/main" xmlns="" id="{C078A659-FFFA-450A-BC8C-1720AED3310B}"/>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3" name="Rectangle 172">
              <a:extLst>
                <a:ext uri="{FF2B5EF4-FFF2-40B4-BE49-F238E27FC236}">
                  <a16:creationId xmlns:a16="http://schemas.microsoft.com/office/drawing/2014/main" xmlns="" id="{4BAD6B46-04CE-49FD-A409-66F5DD5D592E}"/>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74" name="Straight Connector 173">
              <a:extLst>
                <a:ext uri="{FF2B5EF4-FFF2-40B4-BE49-F238E27FC236}">
                  <a16:creationId xmlns:a16="http://schemas.microsoft.com/office/drawing/2014/main" xmlns="" id="{9A91EF1E-6F44-495C-81CA-DD4CE6B90FA9}"/>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75" name="Straight Connector 174">
              <a:extLst>
                <a:ext uri="{FF2B5EF4-FFF2-40B4-BE49-F238E27FC236}">
                  <a16:creationId xmlns:a16="http://schemas.microsoft.com/office/drawing/2014/main" xmlns="" id="{9F62ED03-BB92-4C7F-988D-C6E2D9AF95B8}"/>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76" name="Rectangle 175">
            <a:extLst>
              <a:ext uri="{FF2B5EF4-FFF2-40B4-BE49-F238E27FC236}">
                <a16:creationId xmlns:a16="http://schemas.microsoft.com/office/drawing/2014/main" xmlns="" id="{E6DF279F-C2B5-4525-9DEC-1E3B60C775C4}"/>
              </a:ext>
            </a:extLst>
          </p:cNvPr>
          <p:cNvSpPr/>
          <p:nvPr/>
        </p:nvSpPr>
        <p:spPr>
          <a:xfrm>
            <a:off x="5412704" y="2196031"/>
            <a:ext cx="3102731" cy="1568028"/>
          </a:xfrm>
          <a:prstGeom prst="rect">
            <a:avLst/>
          </a:prstGeom>
          <a:no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77" name="Cloud 176">
            <a:extLst>
              <a:ext uri="{FF2B5EF4-FFF2-40B4-BE49-F238E27FC236}">
                <a16:creationId xmlns:a16="http://schemas.microsoft.com/office/drawing/2014/main" xmlns="" id="{E357C178-C04D-4BBF-8D0F-71A64AAC5084}"/>
              </a:ext>
            </a:extLst>
          </p:cNvPr>
          <p:cNvSpPr/>
          <p:nvPr/>
        </p:nvSpPr>
        <p:spPr>
          <a:xfrm>
            <a:off x="5471973" y="2891603"/>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80" name="TextBox 179">
            <a:extLst>
              <a:ext uri="{FF2B5EF4-FFF2-40B4-BE49-F238E27FC236}">
                <a16:creationId xmlns:a16="http://schemas.microsoft.com/office/drawing/2014/main" xmlns="" id="{D9510082-ED16-4028-ABCB-ABEDCA082FC6}"/>
              </a:ext>
            </a:extLst>
          </p:cNvPr>
          <p:cNvSpPr txBox="1"/>
          <p:nvPr/>
        </p:nvSpPr>
        <p:spPr>
          <a:xfrm>
            <a:off x="5766870" y="2930234"/>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1" name="Cloud 180">
            <a:extLst>
              <a:ext uri="{FF2B5EF4-FFF2-40B4-BE49-F238E27FC236}">
                <a16:creationId xmlns:a16="http://schemas.microsoft.com/office/drawing/2014/main" xmlns="" id="{B8FD2CE9-31D9-4933-87B9-CBF8AAFCCE4C}"/>
              </a:ext>
            </a:extLst>
          </p:cNvPr>
          <p:cNvSpPr/>
          <p:nvPr/>
        </p:nvSpPr>
        <p:spPr>
          <a:xfrm>
            <a:off x="7104112" y="2866429"/>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82" name="TextBox 181">
            <a:extLst>
              <a:ext uri="{FF2B5EF4-FFF2-40B4-BE49-F238E27FC236}">
                <a16:creationId xmlns:a16="http://schemas.microsoft.com/office/drawing/2014/main" xmlns="" id="{102B60F3-E560-4EC9-B2ED-FA1BA618995F}"/>
              </a:ext>
            </a:extLst>
          </p:cNvPr>
          <p:cNvSpPr txBox="1"/>
          <p:nvPr/>
        </p:nvSpPr>
        <p:spPr>
          <a:xfrm>
            <a:off x="7323581" y="2928905"/>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3" name="Rectangle 182">
            <a:extLst>
              <a:ext uri="{FF2B5EF4-FFF2-40B4-BE49-F238E27FC236}">
                <a16:creationId xmlns:a16="http://schemas.microsoft.com/office/drawing/2014/main" xmlns="" id="{2A17D1A2-6DFA-430C-A4DE-1F2FD9F80C2C}"/>
              </a:ext>
            </a:extLst>
          </p:cNvPr>
          <p:cNvSpPr/>
          <p:nvPr/>
        </p:nvSpPr>
        <p:spPr>
          <a:xfrm>
            <a:off x="6958264" y="3540800"/>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7" name="Rectangle: Rounded Corners 6">
            <a:extLst>
              <a:ext uri="{FF2B5EF4-FFF2-40B4-BE49-F238E27FC236}">
                <a16:creationId xmlns:a16="http://schemas.microsoft.com/office/drawing/2014/main" xmlns="" id="{108340CA-58B2-4195-A019-E6F04BFEDAD8}"/>
              </a:ext>
            </a:extLst>
          </p:cNvPr>
          <p:cNvSpPr/>
          <p:nvPr/>
        </p:nvSpPr>
        <p:spPr>
          <a:xfrm>
            <a:off x="8780914" y="4227591"/>
            <a:ext cx="2932364"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if there are multiple shaping nodes?</a:t>
            </a:r>
          </a:p>
        </p:txBody>
      </p:sp>
      <p:sp>
        <p:nvSpPr>
          <p:cNvPr id="126" name="TextBox 125">
            <a:extLst>
              <a:ext uri="{FF2B5EF4-FFF2-40B4-BE49-F238E27FC236}">
                <a16:creationId xmlns:a16="http://schemas.microsoft.com/office/drawing/2014/main" xmlns="" id="{F85DEE5D-8C3B-46EB-A7F4-AA9046AA0F1D}"/>
              </a:ext>
            </a:extLst>
          </p:cNvPr>
          <p:cNvSpPr txBox="1"/>
          <p:nvPr/>
        </p:nvSpPr>
        <p:spPr>
          <a:xfrm>
            <a:off x="7864606" y="3186409"/>
            <a:ext cx="295274" cy="276999"/>
          </a:xfrm>
          <a:prstGeom prst="rect">
            <a:avLst/>
          </a:prstGeom>
          <a:noFill/>
        </p:spPr>
        <p:txBody>
          <a:bodyPr wrap="none" rtlCol="0">
            <a:spAutoFit/>
          </a:bodyPr>
          <a:lstStyle/>
          <a:p>
            <a:r>
              <a:rPr lang="en-US" sz="1200" b="1" dirty="0">
                <a:solidFill>
                  <a:srgbClr val="C00000"/>
                </a:solidFill>
              </a:rPr>
              <a:t>R</a:t>
            </a:r>
          </a:p>
        </p:txBody>
      </p:sp>
    </p:spTree>
    <p:extLst>
      <p:ext uri="{BB962C8B-B14F-4D97-AF65-F5344CB8AC3E}">
        <p14:creationId xmlns:p14="http://schemas.microsoft.com/office/powerpoint/2010/main" val="362191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3.33333E-6 -2.22222E-6 L 0.00703 0.11806 " pathEditMode="relative" rAng="0" ptsTypes="AA">
                                      <p:cBhvr>
                                        <p:cTn id="11" dur="2000" fill="hold"/>
                                        <p:tgtEl>
                                          <p:spTgt spid="153"/>
                                        </p:tgtEl>
                                        <p:attrNameLst>
                                          <p:attrName>ppt_x</p:attrName>
                                          <p:attrName>ppt_y</p:attrName>
                                        </p:attrNameLst>
                                      </p:cBhvr>
                                      <p:rCtr x="352" y="5903"/>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par>
                                <p:cTn id="16" presetID="42" presetClass="path" presetSubtype="0" accel="50000" decel="50000" fill="hold" grpId="1" nodeType="withEffect">
                                  <p:stCondLst>
                                    <p:cond delay="0"/>
                                  </p:stCondLst>
                                  <p:childTnLst>
                                    <p:animMotion origin="layout" path="M -1.45833E-6 -2.22222E-6 L 0.07656 -0.12477 " pathEditMode="relative" rAng="0" ptsTypes="AA">
                                      <p:cBhvr>
                                        <p:cTn id="17" dur="2000" fill="hold"/>
                                        <p:tgtEl>
                                          <p:spTgt spid="126"/>
                                        </p:tgtEl>
                                        <p:attrNameLst>
                                          <p:attrName>ppt_x</p:attrName>
                                          <p:attrName>ppt_y</p:attrName>
                                        </p:attrNameLst>
                                      </p:cBhvr>
                                      <p:rCtr x="3828" y="-6250"/>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2.29167E-6 4.81481E-6 L -0.01315 0.12569 " pathEditMode="relative" rAng="0" ptsTypes="AA">
                                      <p:cBhvr>
                                        <p:cTn id="21" dur="2000" fill="hold"/>
                                        <p:tgtEl>
                                          <p:spTgt spid="209"/>
                                        </p:tgtEl>
                                        <p:attrNameLst>
                                          <p:attrName>ppt_x</p:attrName>
                                          <p:attrName>ppt_y</p:attrName>
                                        </p:attrNameLst>
                                      </p:cBhvr>
                                      <p:rCtr x="-664" y="6273"/>
                                    </p:animMotion>
                                  </p:childTnLst>
                                </p:cTn>
                              </p:par>
                              <p:par>
                                <p:cTn id="22" presetID="10" presetClass="exit" presetSubtype="0" fill="hold" grpId="2" nodeType="withEffect">
                                  <p:stCondLst>
                                    <p:cond delay="0"/>
                                  </p:stCondLst>
                                  <p:childTnLst>
                                    <p:animEffect transition="out" filter="fade">
                                      <p:cBhvr>
                                        <p:cTn id="23" dur="500"/>
                                        <p:tgtEl>
                                          <p:spTgt spid="126"/>
                                        </p:tgtEl>
                                      </p:cBhvr>
                                    </p:animEffect>
                                    <p:set>
                                      <p:cBhvr>
                                        <p:cTn id="24" dur="1" fill="hold">
                                          <p:stCondLst>
                                            <p:cond delay="499"/>
                                          </p:stCondLst>
                                        </p:cTn>
                                        <p:tgtEl>
                                          <p:spTgt spid="1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53"/>
                                        </p:tgtEl>
                                      </p:cBhvr>
                                    </p:animEffect>
                                    <p:set>
                                      <p:cBhvr>
                                        <p:cTn id="29" dur="1" fill="hold">
                                          <p:stCondLst>
                                            <p:cond delay="499"/>
                                          </p:stCondLst>
                                        </p:cTn>
                                        <p:tgtEl>
                                          <p:spTgt spid="153"/>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09"/>
                                        </p:tgtEl>
                                      </p:cBhvr>
                                    </p:animEffect>
                                    <p:set>
                                      <p:cBhvr>
                                        <p:cTn id="32" dur="1" fill="hold">
                                          <p:stCondLst>
                                            <p:cond delay="499"/>
                                          </p:stCondLst>
                                        </p:cTn>
                                        <p:tgtEl>
                                          <p:spTgt spid="209"/>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fade">
                                      <p:cBhvr>
                                        <p:cTn id="35" dur="500"/>
                                        <p:tgtEl>
                                          <p:spTgt spid="117"/>
                                        </p:tgtEl>
                                      </p:cBhvr>
                                    </p:animEffect>
                                  </p:childTnLst>
                                </p:cTn>
                              </p:par>
                              <p:par>
                                <p:cTn id="36" presetID="42" presetClass="path" presetSubtype="0" accel="50000" decel="50000" fill="hold" grpId="2" nodeType="withEffect">
                                  <p:stCondLst>
                                    <p:cond delay="0"/>
                                  </p:stCondLst>
                                  <p:childTnLst>
                                    <p:animMotion origin="layout" path="M 2.91667E-6 1.85185E-6 L -0.33711 0.17361 " pathEditMode="relative" rAng="0" ptsTypes="AA">
                                      <p:cBhvr>
                                        <p:cTn id="37" dur="2000" fill="hold"/>
                                        <p:tgtEl>
                                          <p:spTgt spid="117"/>
                                        </p:tgtEl>
                                        <p:attrNameLst>
                                          <p:attrName>ppt_x</p:attrName>
                                          <p:attrName>ppt_y</p:attrName>
                                        </p:attrNameLst>
                                      </p:cBhvr>
                                      <p:rCtr x="-16862" y="8681"/>
                                    </p:animMotion>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fade">
                                      <p:cBhvr>
                                        <p:cTn id="42" dur="500"/>
                                        <p:tgtEl>
                                          <p:spTgt spid="102"/>
                                        </p:tgtEl>
                                      </p:cBhvr>
                                    </p:animEffect>
                                  </p:childTnLst>
                                </p:cTn>
                              </p:par>
                            </p:childTnLst>
                          </p:cTn>
                        </p:par>
                        <p:par>
                          <p:cTn id="43" fill="hold">
                            <p:stCondLst>
                              <p:cond delay="500"/>
                            </p:stCondLst>
                            <p:childTnLst>
                              <p:par>
                                <p:cTn id="44" presetID="42" presetClass="path" presetSubtype="0" accel="50000" decel="50000" fill="hold" nodeType="afterEffect">
                                  <p:stCondLst>
                                    <p:cond delay="0"/>
                                  </p:stCondLst>
                                  <p:childTnLst>
                                    <p:animMotion origin="layout" path="M 4.79167E-6 -2.96296E-6 L 0.13489 0.09468 " pathEditMode="relative" rAng="0" ptsTypes="AA">
                                      <p:cBhvr>
                                        <p:cTn id="45" dur="2000" fill="hold"/>
                                        <p:tgtEl>
                                          <p:spTgt spid="102"/>
                                        </p:tgtEl>
                                        <p:attrNameLst>
                                          <p:attrName>ppt_x</p:attrName>
                                          <p:attrName>ppt_y</p:attrName>
                                        </p:attrNameLst>
                                      </p:cBhvr>
                                      <p:rCtr x="6745" y="4722"/>
                                    </p:animMotion>
                                  </p:childTnLst>
                                </p:cTn>
                              </p:par>
                              <p:par>
                                <p:cTn id="46" presetID="10" presetClass="exit" presetSubtype="0" fill="hold" grpId="0" nodeType="withEffect">
                                  <p:stCondLst>
                                    <p:cond delay="0"/>
                                  </p:stCondLst>
                                  <p:childTnLst>
                                    <p:animEffect transition="out" filter="fade">
                                      <p:cBhvr>
                                        <p:cTn id="47" dur="500"/>
                                        <p:tgtEl>
                                          <p:spTgt spid="206"/>
                                        </p:tgtEl>
                                      </p:cBhvr>
                                    </p:animEffect>
                                    <p:set>
                                      <p:cBhvr>
                                        <p:cTn id="48" dur="1" fill="hold">
                                          <p:stCondLst>
                                            <p:cond delay="499"/>
                                          </p:stCondLst>
                                        </p:cTn>
                                        <p:tgtEl>
                                          <p:spTgt spid="206"/>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17"/>
                                        </p:tgtEl>
                                      </p:cBhvr>
                                    </p:animEffect>
                                    <p:set>
                                      <p:cBhvr>
                                        <p:cTn id="51" dur="1" fill="hold">
                                          <p:stCondLst>
                                            <p:cond delay="499"/>
                                          </p:stCondLst>
                                        </p:cTn>
                                        <p:tgtEl>
                                          <p:spTgt spid="117"/>
                                        </p:tgtEl>
                                        <p:attrNameLst>
                                          <p:attrName>style.visibility</p:attrName>
                                        </p:attrNameLst>
                                      </p:cBhvr>
                                      <p:to>
                                        <p:strVal val="hidden"/>
                                      </p:to>
                                    </p:set>
                                  </p:childTnLst>
                                </p:cTn>
                              </p:par>
                            </p:childTnLst>
                          </p:cTn>
                        </p:par>
                        <p:par>
                          <p:cTn id="52" fill="hold">
                            <p:stCondLst>
                              <p:cond delay="2500"/>
                            </p:stCondLst>
                            <p:childTnLst>
                              <p:par>
                                <p:cTn id="53" presetID="42" presetClass="path" presetSubtype="0" accel="50000" decel="50000" fill="hold" nodeType="afterEffect">
                                  <p:stCondLst>
                                    <p:cond delay="0"/>
                                  </p:stCondLst>
                                  <p:childTnLst>
                                    <p:animMotion origin="layout" path="M 0.13489 0.09467 L 0.52786 0.09491 " pathEditMode="relative" rAng="0" ptsTypes="AA">
                                      <p:cBhvr>
                                        <p:cTn id="54" dur="2000" fill="hold"/>
                                        <p:tgtEl>
                                          <p:spTgt spid="102"/>
                                        </p:tgtEl>
                                        <p:attrNameLst>
                                          <p:attrName>ppt_x</p:attrName>
                                          <p:attrName>ppt_y</p:attrName>
                                        </p:attrNameLst>
                                      </p:cBhvr>
                                      <p:rCtr x="19648"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117" grpId="0"/>
      <p:bldP spid="117" grpId="1"/>
      <p:bldP spid="117" grpId="2"/>
      <p:bldP spid="7" grpId="0" animBg="1"/>
      <p:bldP spid="126" grpId="0"/>
      <p:bldP spid="126" grpId="1"/>
      <p:bldP spid="126" grpId="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2317D-F18A-4969-854D-FC3C79B8F724}"/>
              </a:ext>
            </a:extLst>
          </p:cNvPr>
          <p:cNvSpPr>
            <a:spLocks noGrp="1"/>
          </p:cNvSpPr>
          <p:nvPr>
            <p:ph type="title"/>
          </p:nvPr>
        </p:nvSpPr>
        <p:spPr/>
        <p:txBody>
          <a:bodyPr/>
          <a:lstStyle/>
          <a:p>
            <a:r>
              <a:rPr lang="en-US" dirty="0"/>
              <a:t>Ingress Logic Limitations</a:t>
            </a:r>
          </a:p>
        </p:txBody>
      </p:sp>
      <p:sp>
        <p:nvSpPr>
          <p:cNvPr id="3" name="Content Placeholder 2">
            <a:extLst>
              <a:ext uri="{FF2B5EF4-FFF2-40B4-BE49-F238E27FC236}">
                <a16:creationId xmlns:a16="http://schemas.microsoft.com/office/drawing/2014/main" xmlns="" id="{B0581889-1E77-4931-B7BF-E630E69E6233}"/>
              </a:ext>
            </a:extLst>
          </p:cNvPr>
          <p:cNvSpPr>
            <a:spLocks noGrp="1"/>
          </p:cNvSpPr>
          <p:nvPr>
            <p:ph idx="1"/>
          </p:nvPr>
        </p:nvSpPr>
        <p:spPr/>
        <p:txBody>
          <a:bodyPr/>
          <a:lstStyle/>
          <a:p>
            <a:r>
              <a:rPr lang="en-US" dirty="0"/>
              <a:t>Drop policy:</a:t>
            </a:r>
          </a:p>
          <a:p>
            <a:pPr lvl="1"/>
            <a:r>
              <a:rPr lang="en-US" dirty="0"/>
              <a:t>No drop head algorithms (unless using speedup)</a:t>
            </a:r>
          </a:p>
          <a:p>
            <a:r>
              <a:rPr lang="en-US" dirty="0"/>
              <a:t>No algorithms that must programmatically update state in the packet buffer</a:t>
            </a:r>
          </a:p>
        </p:txBody>
      </p:sp>
      <p:sp>
        <p:nvSpPr>
          <p:cNvPr id="4" name="Slide Number Placeholder 3">
            <a:extLst>
              <a:ext uri="{FF2B5EF4-FFF2-40B4-BE49-F238E27FC236}">
                <a16:creationId xmlns:a16="http://schemas.microsoft.com/office/drawing/2014/main" xmlns="" id="{DEA9D846-91D5-4926-98BB-4B46C68E0BC7}"/>
              </a:ext>
            </a:extLst>
          </p:cNvPr>
          <p:cNvSpPr>
            <a:spLocks noGrp="1"/>
          </p:cNvSpPr>
          <p:nvPr>
            <p:ph type="sldNum" sz="quarter" idx="10"/>
          </p:nvPr>
        </p:nvSpPr>
        <p:spPr/>
        <p:txBody>
          <a:bodyPr/>
          <a:lstStyle/>
          <a:p>
            <a:r>
              <a:rPr lang="en-US"/>
              <a:t>&gt;&gt; </a:t>
            </a:r>
            <a:fld id="{626C978B-826E-438C-909A-E9C381D3FF04}" type="slidenum">
              <a:rPr lang="en-US" smtClean="0"/>
              <a:pPr/>
              <a:t>49</a:t>
            </a:fld>
            <a:endParaRPr lang="en-US" dirty="0"/>
          </a:p>
        </p:txBody>
      </p:sp>
    </p:spTree>
    <p:extLst>
      <p:ext uri="{BB962C8B-B14F-4D97-AF65-F5344CB8AC3E}">
        <p14:creationId xmlns:p14="http://schemas.microsoft.com/office/powerpoint/2010/main" val="374434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611D3-0995-433C-AF67-0CBE4371905B}"/>
              </a:ext>
            </a:extLst>
          </p:cNvPr>
          <p:cNvSpPr>
            <a:spLocks noGrp="1"/>
          </p:cNvSpPr>
          <p:nvPr>
            <p:ph type="title"/>
          </p:nvPr>
        </p:nvSpPr>
        <p:spPr>
          <a:xfrm>
            <a:off x="621792" y="210312"/>
            <a:ext cx="10541508" cy="502920"/>
          </a:xfrm>
        </p:spPr>
        <p:txBody>
          <a:bodyPr/>
          <a:lstStyle/>
          <a:p>
            <a:r>
              <a:rPr lang="en-US" dirty="0"/>
              <a:t>Why should we care about Traffic Management?</a:t>
            </a:r>
          </a:p>
        </p:txBody>
      </p:sp>
      <p:sp>
        <p:nvSpPr>
          <p:cNvPr id="3" name="Content Placeholder 2">
            <a:extLst>
              <a:ext uri="{FF2B5EF4-FFF2-40B4-BE49-F238E27FC236}">
                <a16:creationId xmlns:a16="http://schemas.microsoft.com/office/drawing/2014/main" xmlns="" id="{4E579369-713F-4AF3-977D-9104277BF6DF}"/>
              </a:ext>
            </a:extLst>
          </p:cNvPr>
          <p:cNvSpPr>
            <a:spLocks noGrp="1"/>
          </p:cNvSpPr>
          <p:nvPr>
            <p:ph idx="1"/>
          </p:nvPr>
        </p:nvSpPr>
        <p:spPr>
          <a:xfrm>
            <a:off x="621791" y="934160"/>
            <a:ext cx="10733145" cy="5713528"/>
          </a:xfrm>
        </p:spPr>
        <p:txBody>
          <a:bodyPr/>
          <a:lstStyle/>
          <a:p>
            <a:r>
              <a:rPr lang="en-US" dirty="0"/>
              <a:t>Lots of different types of traffic w/ different characteristics and requirements:</a:t>
            </a:r>
          </a:p>
          <a:p>
            <a:pPr lvl="1"/>
            <a:r>
              <a:rPr lang="en-US" dirty="0"/>
              <a:t>Characteristics: burstiness, packet sizes, flow sizes, flow rates</a:t>
            </a:r>
          </a:p>
          <a:p>
            <a:pPr lvl="1"/>
            <a:r>
              <a:rPr lang="en-US" dirty="0"/>
              <a:t>Requirements: throughput, latency, loss, jitter, reordering, flow completion time, tail latency</a:t>
            </a:r>
          </a:p>
          <a:p>
            <a:r>
              <a:rPr lang="en-US" dirty="0"/>
              <a:t>Network operators have a wide range of objectives:</a:t>
            </a:r>
          </a:p>
          <a:p>
            <a:pPr lvl="1"/>
            <a:r>
              <a:rPr lang="en-US" dirty="0"/>
              <a:t>Meet all SLAs</a:t>
            </a:r>
          </a:p>
          <a:p>
            <a:pPr lvl="1"/>
            <a:r>
              <a:rPr lang="en-US" dirty="0"/>
              <a:t>Maximize network utilization</a:t>
            </a:r>
          </a:p>
          <a:p>
            <a:pPr lvl="1"/>
            <a:r>
              <a:rPr lang="en-US" dirty="0"/>
              <a:t>Achieve fairness</a:t>
            </a:r>
          </a:p>
          <a:p>
            <a:r>
              <a:rPr lang="en-US" dirty="0"/>
              <a:t>Network devices are picking up more functionality</a:t>
            </a:r>
          </a:p>
          <a:p>
            <a:endParaRPr lang="en-US" dirty="0"/>
          </a:p>
          <a:p>
            <a:endParaRPr lang="en-US" dirty="0"/>
          </a:p>
          <a:p>
            <a:endParaRPr lang="en-US" dirty="0"/>
          </a:p>
          <a:p>
            <a:r>
              <a:rPr lang="en-US" dirty="0"/>
              <a:t>About </a:t>
            </a:r>
            <a:r>
              <a:rPr lang="en-US" dirty="0">
                <a:solidFill>
                  <a:srgbClr val="FF0000"/>
                </a:solidFill>
              </a:rPr>
              <a:t>50%</a:t>
            </a:r>
            <a:r>
              <a:rPr lang="en-US" dirty="0"/>
              <a:t> of a modern </a:t>
            </a:r>
            <a:r>
              <a:rPr lang="en-US" i="1" dirty="0"/>
              <a:t>programmable switch chip</a:t>
            </a:r>
            <a:r>
              <a:rPr lang="en-US" dirty="0"/>
              <a:t> is dedicated to buffering and traffic management logic – but </a:t>
            </a:r>
            <a:r>
              <a:rPr lang="en-US" i="1" dirty="0"/>
              <a:t>is not programmable</a:t>
            </a:r>
            <a:r>
              <a:rPr lang="en-US" dirty="0"/>
              <a:t>!</a:t>
            </a:r>
          </a:p>
        </p:txBody>
      </p:sp>
      <p:sp>
        <p:nvSpPr>
          <p:cNvPr id="4" name="Slide Number Placeholder 3">
            <a:extLst>
              <a:ext uri="{FF2B5EF4-FFF2-40B4-BE49-F238E27FC236}">
                <a16:creationId xmlns:a16="http://schemas.microsoft.com/office/drawing/2014/main" xmlns="" id="{E853666C-8A35-4439-BA1B-5678DE331175}"/>
              </a:ext>
            </a:extLst>
          </p:cNvPr>
          <p:cNvSpPr>
            <a:spLocks noGrp="1"/>
          </p:cNvSpPr>
          <p:nvPr>
            <p:ph type="sldNum" sz="quarter" idx="10"/>
          </p:nvPr>
        </p:nvSpPr>
        <p:spPr/>
        <p:txBody>
          <a:bodyPr/>
          <a:lstStyle/>
          <a:p>
            <a:r>
              <a:rPr lang="en-US"/>
              <a:t>&gt;&gt; </a:t>
            </a:r>
            <a:fld id="{626C978B-826E-438C-909A-E9C381D3FF04}" type="slidenum">
              <a:rPr lang="en-US" smtClean="0"/>
              <a:pPr/>
              <a:t>5</a:t>
            </a:fld>
            <a:endParaRPr lang="en-US" dirty="0"/>
          </a:p>
        </p:txBody>
      </p:sp>
      <p:grpSp>
        <p:nvGrpSpPr>
          <p:cNvPr id="8" name="Group 7"/>
          <p:cNvGrpSpPr/>
          <p:nvPr/>
        </p:nvGrpSpPr>
        <p:grpSpPr>
          <a:xfrm>
            <a:off x="736660" y="2758143"/>
            <a:ext cx="10426640" cy="2129073"/>
            <a:chOff x="736660" y="2758143"/>
            <a:chExt cx="10426640" cy="2129073"/>
          </a:xfrm>
        </p:grpSpPr>
        <p:sp>
          <p:nvSpPr>
            <p:cNvPr id="5" name="Rectangle 4">
              <a:extLst>
                <a:ext uri="{FF2B5EF4-FFF2-40B4-BE49-F238E27FC236}">
                  <a16:creationId xmlns:a16="http://schemas.microsoft.com/office/drawing/2014/main" xmlns="" id="{758F4E7B-1A6F-4888-9E1F-12F0A5171C70}"/>
                </a:ext>
              </a:extLst>
            </p:cNvPr>
            <p:cNvSpPr/>
            <p:nvPr/>
          </p:nvSpPr>
          <p:spPr>
            <a:xfrm>
              <a:off x="736660" y="3972816"/>
              <a:ext cx="1837854"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network programmability</a:t>
              </a:r>
            </a:p>
          </p:txBody>
        </p:sp>
        <p:sp>
          <p:nvSpPr>
            <p:cNvPr id="6" name="Rectangle 5">
              <a:extLst>
                <a:ext uri="{FF2B5EF4-FFF2-40B4-BE49-F238E27FC236}">
                  <a16:creationId xmlns:a16="http://schemas.microsoft.com/office/drawing/2014/main" xmlns="" id="{3C2503D9-1969-4CE5-B7A6-E3FF3F5AED54}"/>
                </a:ext>
              </a:extLst>
            </p:cNvPr>
            <p:cNvSpPr/>
            <p:nvPr/>
          </p:nvSpPr>
          <p:spPr>
            <a:xfrm>
              <a:off x="3363674" y="3972816"/>
              <a:ext cx="1837854"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types of traffic</a:t>
              </a:r>
            </a:p>
          </p:txBody>
        </p:sp>
        <p:sp>
          <p:nvSpPr>
            <p:cNvPr id="7" name="Rectangle 6">
              <a:extLst>
                <a:ext uri="{FF2B5EF4-FFF2-40B4-BE49-F238E27FC236}">
                  <a16:creationId xmlns:a16="http://schemas.microsoft.com/office/drawing/2014/main" xmlns="" id="{3002031D-88D0-49A3-9346-9BE3F21BE04D}"/>
                </a:ext>
              </a:extLst>
            </p:cNvPr>
            <p:cNvSpPr/>
            <p:nvPr/>
          </p:nvSpPr>
          <p:spPr>
            <a:xfrm>
              <a:off x="5894117" y="3972816"/>
              <a:ext cx="1837854"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TM requirements!</a:t>
              </a:r>
            </a:p>
          </p:txBody>
        </p:sp>
        <p:cxnSp>
          <p:nvCxnSpPr>
            <p:cNvPr id="9" name="Straight Arrow Connector 8">
              <a:extLst>
                <a:ext uri="{FF2B5EF4-FFF2-40B4-BE49-F238E27FC236}">
                  <a16:creationId xmlns:a16="http://schemas.microsoft.com/office/drawing/2014/main" xmlns="" id="{85509BDB-3CFA-4854-B6EA-D80FA7AED20D}"/>
                </a:ext>
              </a:extLst>
            </p:cNvPr>
            <p:cNvCxnSpPr>
              <a:cxnSpLocks/>
              <a:stCxn id="5" idx="3"/>
              <a:endCxn id="6" idx="1"/>
            </p:cNvCxnSpPr>
            <p:nvPr/>
          </p:nvCxnSpPr>
          <p:spPr>
            <a:xfrm>
              <a:off x="2574514" y="4430016"/>
              <a:ext cx="7891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3EE73419-B468-489C-9138-8E5F2E1EA430}"/>
                </a:ext>
              </a:extLst>
            </p:cNvPr>
            <p:cNvCxnSpPr>
              <a:cxnSpLocks/>
              <a:stCxn id="6" idx="3"/>
              <a:endCxn id="7" idx="1"/>
            </p:cNvCxnSpPr>
            <p:nvPr/>
          </p:nvCxnSpPr>
          <p:spPr>
            <a:xfrm>
              <a:off x="5201528" y="4430016"/>
              <a:ext cx="69258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74846A16-3988-41F2-A485-21515755F353}"/>
                </a:ext>
              </a:extLst>
            </p:cNvPr>
            <p:cNvSpPr/>
            <p:nvPr/>
          </p:nvSpPr>
          <p:spPr>
            <a:xfrm>
              <a:off x="9228876" y="2758143"/>
              <a:ext cx="1934424"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complicated ASICs</a:t>
              </a:r>
            </a:p>
          </p:txBody>
        </p:sp>
        <p:sp>
          <p:nvSpPr>
            <p:cNvPr id="16" name="Rectangle 15">
              <a:extLst>
                <a:ext uri="{FF2B5EF4-FFF2-40B4-BE49-F238E27FC236}">
                  <a16:creationId xmlns:a16="http://schemas.microsoft.com/office/drawing/2014/main" xmlns="" id="{A0FA8EF2-B07E-4355-BDB7-7954A2A784A3}"/>
                </a:ext>
              </a:extLst>
            </p:cNvPr>
            <p:cNvSpPr/>
            <p:nvPr/>
          </p:nvSpPr>
          <p:spPr>
            <a:xfrm>
              <a:off x="9228875" y="3972816"/>
              <a:ext cx="193442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Embrace programmability!</a:t>
              </a:r>
            </a:p>
          </p:txBody>
        </p:sp>
        <p:cxnSp>
          <p:nvCxnSpPr>
            <p:cNvPr id="17" name="Straight Arrow Connector 16">
              <a:extLst>
                <a:ext uri="{FF2B5EF4-FFF2-40B4-BE49-F238E27FC236}">
                  <a16:creationId xmlns:a16="http://schemas.microsoft.com/office/drawing/2014/main" xmlns="" id="{A3CFEE43-44D9-41EC-97E6-07662D7E6805}"/>
                </a:ext>
              </a:extLst>
            </p:cNvPr>
            <p:cNvCxnSpPr>
              <a:cxnSpLocks/>
              <a:stCxn id="7" idx="3"/>
            </p:cNvCxnSpPr>
            <p:nvPr/>
          </p:nvCxnSpPr>
          <p:spPr>
            <a:xfrm flipV="1">
              <a:off x="7731971" y="3264335"/>
              <a:ext cx="1496904" cy="11656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29F577C7-C673-4728-94F9-925D78B071B7}"/>
                </a:ext>
              </a:extLst>
            </p:cNvPr>
            <p:cNvCxnSpPr>
              <a:cxnSpLocks/>
              <a:stCxn id="7" idx="3"/>
              <a:endCxn id="16" idx="1"/>
            </p:cNvCxnSpPr>
            <p:nvPr/>
          </p:nvCxnSpPr>
          <p:spPr>
            <a:xfrm>
              <a:off x="7731971" y="4430016"/>
              <a:ext cx="149690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happy face">
              <a:extLst>
                <a:ext uri="{FF2B5EF4-FFF2-40B4-BE49-F238E27FC236}">
                  <a16:creationId xmlns:a16="http://schemas.microsoft.com/office/drawing/2014/main" xmlns="" id="{DA781593-23B5-486C-9582-8C27F9C987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9716" y="4079984"/>
              <a:ext cx="601505" cy="5709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xmlns="" id="{E0D18D8D-B274-422B-B7B7-759429812D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3673" y="3413759"/>
              <a:ext cx="516802" cy="5168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4497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4D05C2-329A-49A4-B420-E25B9539EC3E}"/>
              </a:ext>
            </a:extLst>
          </p:cNvPr>
          <p:cNvSpPr>
            <a:spLocks noGrp="1"/>
          </p:cNvSpPr>
          <p:nvPr>
            <p:ph type="title"/>
          </p:nvPr>
        </p:nvSpPr>
        <p:spPr/>
        <p:txBody>
          <a:bodyPr/>
          <a:lstStyle/>
          <a:p>
            <a:r>
              <a:rPr lang="en-US" dirty="0"/>
              <a:t>Best Effort for Traffic Shaping</a:t>
            </a:r>
          </a:p>
        </p:txBody>
      </p:sp>
      <p:sp>
        <p:nvSpPr>
          <p:cNvPr id="3" name="Content Placeholder 2">
            <a:extLst>
              <a:ext uri="{FF2B5EF4-FFF2-40B4-BE49-F238E27FC236}">
                <a16:creationId xmlns:a16="http://schemas.microsoft.com/office/drawing/2014/main" xmlns="" id="{AAFDAF3B-FB5A-4710-A52B-6C146B9C3574}"/>
              </a:ext>
            </a:extLst>
          </p:cNvPr>
          <p:cNvSpPr>
            <a:spLocks noGrp="1"/>
          </p:cNvSpPr>
          <p:nvPr>
            <p:ph idx="1"/>
          </p:nvPr>
        </p:nvSpPr>
        <p:spPr/>
        <p:txBody>
          <a:bodyPr/>
          <a:lstStyle/>
          <a:p>
            <a:r>
              <a:rPr lang="en-US" dirty="0"/>
              <a:t>Shaping operations cause conflicts</a:t>
            </a:r>
          </a:p>
          <a:p>
            <a:pPr lvl="1"/>
            <a:r>
              <a:rPr lang="en-US" dirty="0"/>
              <a:t>Scheduling and shaping transactions commit at same time</a:t>
            </a:r>
          </a:p>
          <a:p>
            <a:pPr lvl="1"/>
            <a:r>
              <a:rPr lang="en-US" dirty="0"/>
              <a:t>Resolved in favor of scheduling transactions</a:t>
            </a:r>
          </a:p>
          <a:p>
            <a:pPr lvl="1"/>
            <a:r>
              <a:rPr lang="en-US" dirty="0"/>
              <a:t>Rationale: scheduling algorithms must run at line rate, shaping algorithms can afford to be delayed a few cycles</a:t>
            </a:r>
          </a:p>
        </p:txBody>
      </p:sp>
      <p:sp>
        <p:nvSpPr>
          <p:cNvPr id="4" name="Slide Number Placeholder 3">
            <a:extLst>
              <a:ext uri="{FF2B5EF4-FFF2-40B4-BE49-F238E27FC236}">
                <a16:creationId xmlns:a16="http://schemas.microsoft.com/office/drawing/2014/main" xmlns="" id="{EB99B1C2-275B-4C2C-813A-FA929B01A30B}"/>
              </a:ext>
            </a:extLst>
          </p:cNvPr>
          <p:cNvSpPr>
            <a:spLocks noGrp="1"/>
          </p:cNvSpPr>
          <p:nvPr>
            <p:ph type="sldNum" sz="quarter" idx="10"/>
          </p:nvPr>
        </p:nvSpPr>
        <p:spPr/>
        <p:txBody>
          <a:bodyPr/>
          <a:lstStyle/>
          <a:p>
            <a:r>
              <a:rPr lang="en-US"/>
              <a:t>&gt;&gt; </a:t>
            </a:r>
            <a:fld id="{626C978B-826E-438C-909A-E9C381D3FF04}" type="slidenum">
              <a:rPr lang="en-US" smtClean="0"/>
              <a:pPr/>
              <a:t>50</a:t>
            </a:fld>
            <a:endParaRPr lang="en-US" dirty="0"/>
          </a:p>
        </p:txBody>
      </p:sp>
    </p:spTree>
    <p:extLst>
      <p:ext uri="{BB962C8B-B14F-4D97-AF65-F5344CB8AC3E}">
        <p14:creationId xmlns:p14="http://schemas.microsoft.com/office/powerpoint/2010/main" val="3133374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tangle 226">
            <a:extLst>
              <a:ext uri="{FF2B5EF4-FFF2-40B4-BE49-F238E27FC236}">
                <a16:creationId xmlns:a16="http://schemas.microsoft.com/office/drawing/2014/main" xmlns="" id="{AB9E27AC-4C3F-4807-8850-776F47A0BD7F}"/>
              </a:ext>
            </a:extLst>
          </p:cNvPr>
          <p:cNvSpPr/>
          <p:nvPr/>
        </p:nvSpPr>
        <p:spPr>
          <a:xfrm>
            <a:off x="6486704" y="5505061"/>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121" name="Rectangle 120">
            <a:extLst>
              <a:ext uri="{FF2B5EF4-FFF2-40B4-BE49-F238E27FC236}">
                <a16:creationId xmlns:a16="http://schemas.microsoft.com/office/drawing/2014/main" xmlns="" id="{AEDD1776-6CCB-4FC7-8819-BCDF421120C5}"/>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xmlns="" id="{AF71B960-9FE1-4784-B418-96A8C68AE977}"/>
              </a:ext>
            </a:extLst>
          </p:cNvPr>
          <p:cNvSpPr/>
          <p:nvPr/>
        </p:nvSpPr>
        <p:spPr>
          <a:xfrm>
            <a:off x="6738260" y="6076325"/>
            <a:ext cx="517341"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p3</a:t>
            </a:r>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Enqueue Conflict</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51</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5887045" y="5499659"/>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3" name="Group 202">
            <a:extLst>
              <a:ext uri="{FF2B5EF4-FFF2-40B4-BE49-F238E27FC236}">
                <a16:creationId xmlns:a16="http://schemas.microsoft.com/office/drawing/2014/main" xmlns="" id="{E538B62D-6B64-4B64-B201-D1A08826A703}"/>
              </a:ext>
            </a:extLst>
          </p:cNvPr>
          <p:cNvGrpSpPr/>
          <p:nvPr/>
        </p:nvGrpSpPr>
        <p:grpSpPr>
          <a:xfrm>
            <a:off x="11175606" y="2251473"/>
            <a:ext cx="474810" cy="422856"/>
            <a:chOff x="3556735" y="2255034"/>
            <a:chExt cx="474810" cy="422856"/>
          </a:xfrm>
        </p:grpSpPr>
        <p:sp>
          <p:nvSpPr>
            <p:cNvPr id="204" name="TextBox 203">
              <a:extLst>
                <a:ext uri="{FF2B5EF4-FFF2-40B4-BE49-F238E27FC236}">
                  <a16:creationId xmlns:a16="http://schemas.microsoft.com/office/drawing/2014/main" xmlns="" id="{472B3173-8B35-4860-B510-599EFA1B4FDC}"/>
                </a:ext>
              </a:extLst>
            </p:cNvPr>
            <p:cNvSpPr txBox="1"/>
            <p:nvPr/>
          </p:nvSpPr>
          <p:spPr>
            <a:xfrm>
              <a:off x="3556735" y="2400891"/>
              <a:ext cx="474810" cy="276999"/>
            </a:xfrm>
            <a:prstGeom prst="rect">
              <a:avLst/>
            </a:prstGeom>
            <a:noFill/>
          </p:spPr>
          <p:txBody>
            <a:bodyPr wrap="none" rtlCol="0">
              <a:spAutoFit/>
            </a:bodyPr>
            <a:lstStyle/>
            <a:p>
              <a:r>
                <a:rPr lang="en-US" sz="1200" b="1" dirty="0"/>
                <a:t>&amp;p3</a:t>
              </a:r>
            </a:p>
          </p:txBody>
        </p:sp>
        <p:sp>
          <p:nvSpPr>
            <p:cNvPr id="205" name="TextBox 204">
              <a:extLst>
                <a:ext uri="{FF2B5EF4-FFF2-40B4-BE49-F238E27FC236}">
                  <a16:creationId xmlns:a16="http://schemas.microsoft.com/office/drawing/2014/main" xmlns="" id="{5B5C08DD-B7EF-49C9-93B5-15F31D16A8AB}"/>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209" name="Group 208">
            <a:extLst>
              <a:ext uri="{FF2B5EF4-FFF2-40B4-BE49-F238E27FC236}">
                <a16:creationId xmlns:a16="http://schemas.microsoft.com/office/drawing/2014/main" xmlns="" id="{D24A4DA9-FE0B-43CF-B9F6-7669B7D97F82}"/>
              </a:ext>
            </a:extLst>
          </p:cNvPr>
          <p:cNvGrpSpPr/>
          <p:nvPr/>
        </p:nvGrpSpPr>
        <p:grpSpPr>
          <a:xfrm>
            <a:off x="10860437" y="2261362"/>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xmlns="" id="{003AC07A-5EB7-4795-A6AC-2C2D4A0B81BD}"/>
              </a:ext>
            </a:extLst>
          </p:cNvPr>
          <p:cNvGrpSpPr/>
          <p:nvPr/>
        </p:nvGrpSpPr>
        <p:grpSpPr>
          <a:xfrm>
            <a:off x="7497247" y="2207871"/>
            <a:ext cx="320922" cy="588169"/>
            <a:chOff x="7959564" y="2236105"/>
            <a:chExt cx="320922" cy="588169"/>
          </a:xfrm>
        </p:grpSpPr>
        <p:sp>
          <p:nvSpPr>
            <p:cNvPr id="148" name="TextBox 147">
              <a:extLst>
                <a:ext uri="{FF2B5EF4-FFF2-40B4-BE49-F238E27FC236}">
                  <a16:creationId xmlns:a16="http://schemas.microsoft.com/office/drawing/2014/main" xmlns="" id="{CF7ABA79-AB58-4493-A6BE-32FE5799B269}"/>
                </a:ext>
              </a:extLst>
            </p:cNvPr>
            <p:cNvSpPr txBox="1"/>
            <p:nvPr/>
          </p:nvSpPr>
          <p:spPr>
            <a:xfrm>
              <a:off x="7959564" y="2236105"/>
              <a:ext cx="320922" cy="276999"/>
            </a:xfrm>
            <a:prstGeom prst="rect">
              <a:avLst/>
            </a:prstGeom>
            <a:noFill/>
          </p:spPr>
          <p:txBody>
            <a:bodyPr wrap="none" rtlCol="0">
              <a:spAutoFit/>
            </a:bodyPr>
            <a:lstStyle/>
            <a:p>
              <a:r>
                <a:rPr lang="en-US" sz="1200" b="1" dirty="0"/>
                <a:t>t4</a:t>
              </a:r>
            </a:p>
          </p:txBody>
        </p:sp>
        <p:sp>
          <p:nvSpPr>
            <p:cNvPr id="149" name="Rectangle 148">
              <a:extLst>
                <a:ext uri="{FF2B5EF4-FFF2-40B4-BE49-F238E27FC236}">
                  <a16:creationId xmlns:a16="http://schemas.microsoft.com/office/drawing/2014/main" xmlns="" id="{03990F6E-7182-4021-B62B-4D184EDCED57}"/>
                </a:ext>
              </a:extLst>
            </p:cNvPr>
            <p:cNvSpPr/>
            <p:nvPr/>
          </p:nvSpPr>
          <p:spPr>
            <a:xfrm rot="16200000">
              <a:off x="8079034" y="2484698"/>
              <a:ext cx="91387" cy="11125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9">
              <a:extLst>
                <a:ext uri="{FF2B5EF4-FFF2-40B4-BE49-F238E27FC236}">
                  <a16:creationId xmlns:a16="http://schemas.microsoft.com/office/drawing/2014/main" xmlns="" id="{1297BC0D-9AD6-4B8B-9507-E27D4F6633F1}"/>
                </a:ext>
              </a:extLst>
            </p:cNvPr>
            <p:cNvSpPr/>
            <p:nvPr/>
          </p:nvSpPr>
          <p:spPr>
            <a:xfrm rot="16200000">
              <a:off x="8075117" y="2603826"/>
              <a:ext cx="91387" cy="11125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xmlns="" id="{E677CFA4-7F97-4556-B112-D111600C8214}"/>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xmlns="" id="{147A5A02-D286-4E7C-93FC-8E16AB34BEA9}"/>
              </a:ext>
            </a:extLst>
          </p:cNvPr>
          <p:cNvGrpSpPr/>
          <p:nvPr/>
        </p:nvGrpSpPr>
        <p:grpSpPr>
          <a:xfrm>
            <a:off x="7267044" y="2201956"/>
            <a:ext cx="320922" cy="588169"/>
            <a:chOff x="7959564" y="2236105"/>
            <a:chExt cx="320922" cy="588169"/>
          </a:xfrm>
        </p:grpSpPr>
        <p:sp>
          <p:nvSpPr>
            <p:cNvPr id="154" name="TextBox 153">
              <a:extLst>
                <a:ext uri="{FF2B5EF4-FFF2-40B4-BE49-F238E27FC236}">
                  <a16:creationId xmlns:a16="http://schemas.microsoft.com/office/drawing/2014/main" xmlns="" id="{4992DB66-542B-40F9-8C52-3DB69F8D0792}"/>
                </a:ext>
              </a:extLst>
            </p:cNvPr>
            <p:cNvSpPr txBox="1"/>
            <p:nvPr/>
          </p:nvSpPr>
          <p:spPr>
            <a:xfrm>
              <a:off x="7959564" y="2236105"/>
              <a:ext cx="320922" cy="276999"/>
            </a:xfrm>
            <a:prstGeom prst="rect">
              <a:avLst/>
            </a:prstGeom>
            <a:noFill/>
          </p:spPr>
          <p:txBody>
            <a:bodyPr wrap="none" rtlCol="0">
              <a:spAutoFit/>
            </a:bodyPr>
            <a:lstStyle/>
            <a:p>
              <a:r>
                <a:rPr lang="en-US" sz="1200" b="1" dirty="0"/>
                <a:t>t7</a:t>
              </a:r>
            </a:p>
          </p:txBody>
        </p:sp>
        <p:sp>
          <p:nvSpPr>
            <p:cNvPr id="155" name="Rectangle 154">
              <a:extLst>
                <a:ext uri="{FF2B5EF4-FFF2-40B4-BE49-F238E27FC236}">
                  <a16:creationId xmlns:a16="http://schemas.microsoft.com/office/drawing/2014/main" xmlns="" id="{BD6E8505-E727-497C-9157-C10A4DCF4A6A}"/>
                </a:ext>
              </a:extLst>
            </p:cNvPr>
            <p:cNvSpPr/>
            <p:nvPr/>
          </p:nvSpPr>
          <p:spPr>
            <a:xfrm rot="16200000">
              <a:off x="8079034" y="2484698"/>
              <a:ext cx="91387" cy="11125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xmlns="" id="{44D1C443-BD58-48D3-B5F3-6A33BE42C4E2}"/>
                </a:ext>
              </a:extLst>
            </p:cNvPr>
            <p:cNvSpPr/>
            <p:nvPr/>
          </p:nvSpPr>
          <p:spPr>
            <a:xfrm rot="16200000">
              <a:off x="8078205" y="2604348"/>
              <a:ext cx="91387" cy="111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xmlns="" id="{F9EEBEF6-14CA-45CC-9C59-7CB4A8F30968}"/>
                </a:ext>
              </a:extLst>
            </p:cNvPr>
            <p:cNvSpPr/>
            <p:nvPr/>
          </p:nvSpPr>
          <p:spPr>
            <a:xfrm rot="16200000">
              <a:off x="8078205" y="2722955"/>
              <a:ext cx="91387" cy="1112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xmlns="" id="{823C8859-47C9-465B-9B94-C5FABD988609}"/>
              </a:ext>
            </a:extLst>
          </p:cNvPr>
          <p:cNvGrpSpPr/>
          <p:nvPr/>
        </p:nvGrpSpPr>
        <p:grpSpPr>
          <a:xfrm>
            <a:off x="7339868" y="316118"/>
            <a:ext cx="279244" cy="438758"/>
            <a:chOff x="3652147" y="2255034"/>
            <a:chExt cx="279244" cy="438758"/>
          </a:xfrm>
        </p:grpSpPr>
        <p:sp>
          <p:nvSpPr>
            <p:cNvPr id="161" name="TextBox 160">
              <a:extLst>
                <a:ext uri="{FF2B5EF4-FFF2-40B4-BE49-F238E27FC236}">
                  <a16:creationId xmlns:a16="http://schemas.microsoft.com/office/drawing/2014/main" xmlns="" id="{43E6E382-7D59-4521-BAD7-74720DB20EB2}"/>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162" name="TextBox 161">
              <a:extLst>
                <a:ext uri="{FF2B5EF4-FFF2-40B4-BE49-F238E27FC236}">
                  <a16:creationId xmlns:a16="http://schemas.microsoft.com/office/drawing/2014/main" xmlns="" id="{7527D48D-59AF-43C1-9AAF-41FCCC172FF7}"/>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sp>
        <p:nvSpPr>
          <p:cNvPr id="163" name="Rectangle 162">
            <a:extLst>
              <a:ext uri="{FF2B5EF4-FFF2-40B4-BE49-F238E27FC236}">
                <a16:creationId xmlns:a16="http://schemas.microsoft.com/office/drawing/2014/main" xmlns="" id="{83C4840A-8CF1-42CC-9CA9-C7F33AE0A96B}"/>
              </a:ext>
            </a:extLst>
          </p:cNvPr>
          <p:cNvSpPr/>
          <p:nvPr/>
        </p:nvSpPr>
        <p:spPr>
          <a:xfrm rot="16200000">
            <a:off x="7711498" y="3251281"/>
            <a:ext cx="160221" cy="1447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a:extLst>
              <a:ext uri="{FF2B5EF4-FFF2-40B4-BE49-F238E27FC236}">
                <a16:creationId xmlns:a16="http://schemas.microsoft.com/office/drawing/2014/main" xmlns="" id="{CC3CCD4C-F564-4505-84FD-D354D9B40155}"/>
              </a:ext>
            </a:extLst>
          </p:cNvPr>
          <p:cNvSpPr/>
          <p:nvPr/>
        </p:nvSpPr>
        <p:spPr>
          <a:xfrm rot="16200000">
            <a:off x="7711497" y="3417780"/>
            <a:ext cx="160221" cy="1447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xmlns="" id="{333BAF2F-7FB9-400D-AD42-CB6AC0F94C1E}"/>
              </a:ext>
            </a:extLst>
          </p:cNvPr>
          <p:cNvSpPr/>
          <p:nvPr/>
        </p:nvSpPr>
        <p:spPr>
          <a:xfrm rot="16200000">
            <a:off x="7706385" y="3583409"/>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xmlns="" id="{81F7BBC8-DCF9-4E99-9E02-54568B4DD9F6}"/>
              </a:ext>
            </a:extLst>
          </p:cNvPr>
          <p:cNvSpPr txBox="1"/>
          <p:nvPr/>
        </p:nvSpPr>
        <p:spPr>
          <a:xfrm>
            <a:off x="7881835" y="3254452"/>
            <a:ext cx="295274" cy="276999"/>
          </a:xfrm>
          <a:prstGeom prst="rect">
            <a:avLst/>
          </a:prstGeom>
          <a:noFill/>
        </p:spPr>
        <p:txBody>
          <a:bodyPr wrap="none" rtlCol="0">
            <a:spAutoFit/>
          </a:bodyPr>
          <a:lstStyle/>
          <a:p>
            <a:r>
              <a:rPr lang="en-US" sz="1200" b="1" dirty="0">
                <a:solidFill>
                  <a:srgbClr val="C00000"/>
                </a:solidFill>
              </a:rPr>
              <a:t>R</a:t>
            </a:r>
          </a:p>
        </p:txBody>
      </p:sp>
      <p:cxnSp>
        <p:nvCxnSpPr>
          <p:cNvPr id="170" name="Straight Arrow Connector 169">
            <a:extLst>
              <a:ext uri="{FF2B5EF4-FFF2-40B4-BE49-F238E27FC236}">
                <a16:creationId xmlns:a16="http://schemas.microsoft.com/office/drawing/2014/main" xmlns="" id="{C2793AB2-E33B-4C08-84F9-0A35AD04C740}"/>
              </a:ext>
            </a:extLst>
          </p:cNvPr>
          <p:cNvCxnSpPr>
            <a:cxnSpLocks/>
            <a:endCxn id="190" idx="2"/>
          </p:cNvCxnSpPr>
          <p:nvPr/>
        </p:nvCxnSpPr>
        <p:spPr>
          <a:xfrm flipV="1">
            <a:off x="6364561" y="731090"/>
            <a:ext cx="787922" cy="28712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xmlns="" id="{80CDBAC4-113F-4D4C-A317-A9E000740289}"/>
              </a:ext>
            </a:extLst>
          </p:cNvPr>
          <p:cNvCxnSpPr>
            <a:cxnSpLocks/>
          </p:cNvCxnSpPr>
          <p:nvPr/>
        </p:nvCxnSpPr>
        <p:spPr>
          <a:xfrm>
            <a:off x="10344877" y="977165"/>
            <a:ext cx="0" cy="492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2" name="Group 171">
            <a:extLst>
              <a:ext uri="{FF2B5EF4-FFF2-40B4-BE49-F238E27FC236}">
                <a16:creationId xmlns:a16="http://schemas.microsoft.com/office/drawing/2014/main" xmlns="" id="{2469CAE3-955E-4B24-9334-2F2AFCEDB81B}"/>
              </a:ext>
            </a:extLst>
          </p:cNvPr>
          <p:cNvGrpSpPr/>
          <p:nvPr/>
        </p:nvGrpSpPr>
        <p:grpSpPr>
          <a:xfrm>
            <a:off x="9481010" y="210313"/>
            <a:ext cx="1683768" cy="1532365"/>
            <a:chOff x="9481010" y="210313"/>
            <a:chExt cx="1683768" cy="1532365"/>
          </a:xfrm>
        </p:grpSpPr>
        <p:grpSp>
          <p:nvGrpSpPr>
            <p:cNvPr id="176" name="Group 175">
              <a:extLst>
                <a:ext uri="{FF2B5EF4-FFF2-40B4-BE49-F238E27FC236}">
                  <a16:creationId xmlns:a16="http://schemas.microsoft.com/office/drawing/2014/main" xmlns="" id="{713A9D7B-B532-4AC7-A83C-BC76F7A444C8}"/>
                </a:ext>
              </a:extLst>
            </p:cNvPr>
            <p:cNvGrpSpPr/>
            <p:nvPr/>
          </p:nvGrpSpPr>
          <p:grpSpPr>
            <a:xfrm>
              <a:off x="9532767" y="210313"/>
              <a:ext cx="1568698" cy="1523714"/>
              <a:chOff x="6889708" y="2963328"/>
              <a:chExt cx="726321" cy="762229"/>
            </a:xfrm>
          </p:grpSpPr>
          <p:sp>
            <p:nvSpPr>
              <p:cNvPr id="215" name="Oval 214">
                <a:extLst>
                  <a:ext uri="{FF2B5EF4-FFF2-40B4-BE49-F238E27FC236}">
                    <a16:creationId xmlns:a16="http://schemas.microsoft.com/office/drawing/2014/main" xmlns="" id="{95B273E2-74C4-4D4B-903F-AAF7476698E3}"/>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a:extLst>
                  <a:ext uri="{FF2B5EF4-FFF2-40B4-BE49-F238E27FC236}">
                    <a16:creationId xmlns:a16="http://schemas.microsoft.com/office/drawing/2014/main" xmlns="" id="{43D32099-FCA1-4B87-B2E6-1CD6AD31311A}"/>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200" name="TextBox 199">
              <a:extLst>
                <a:ext uri="{FF2B5EF4-FFF2-40B4-BE49-F238E27FC236}">
                  <a16:creationId xmlns:a16="http://schemas.microsoft.com/office/drawing/2014/main" xmlns="" id="{DA1BCBF5-73B8-40B3-BB4C-F90A88DBBECF}"/>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201" name="TextBox 200">
              <a:extLst>
                <a:ext uri="{FF2B5EF4-FFF2-40B4-BE49-F238E27FC236}">
                  <a16:creationId xmlns:a16="http://schemas.microsoft.com/office/drawing/2014/main" xmlns="" id="{F352D1B3-F859-4824-9D83-F09F74EEBCDA}"/>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202" name="TextBox 201">
              <a:extLst>
                <a:ext uri="{FF2B5EF4-FFF2-40B4-BE49-F238E27FC236}">
                  <a16:creationId xmlns:a16="http://schemas.microsoft.com/office/drawing/2014/main" xmlns="" id="{860CAA42-A10D-4673-9619-B207DD680B86}"/>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208" name="TextBox 207">
              <a:extLst>
                <a:ext uri="{FF2B5EF4-FFF2-40B4-BE49-F238E27FC236}">
                  <a16:creationId xmlns:a16="http://schemas.microsoft.com/office/drawing/2014/main" xmlns="" id="{1BAF392D-3B6B-4841-86AB-DCD82B9E78D1}"/>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212" name="TextBox 211">
              <a:extLst>
                <a:ext uri="{FF2B5EF4-FFF2-40B4-BE49-F238E27FC236}">
                  <a16:creationId xmlns:a16="http://schemas.microsoft.com/office/drawing/2014/main" xmlns="" id="{2A1C72DB-C763-40B6-96B5-2C04B7779C78}"/>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213" name="TextBox 212">
              <a:extLst>
                <a:ext uri="{FF2B5EF4-FFF2-40B4-BE49-F238E27FC236}">
                  <a16:creationId xmlns:a16="http://schemas.microsoft.com/office/drawing/2014/main" xmlns="" id="{168E948B-6022-4CC3-98F7-A6E7DBAFCA89}"/>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214" name="TextBox 213">
              <a:extLst>
                <a:ext uri="{FF2B5EF4-FFF2-40B4-BE49-F238E27FC236}">
                  <a16:creationId xmlns:a16="http://schemas.microsoft.com/office/drawing/2014/main" xmlns="" id="{27DC5160-8887-4D80-A22F-A84A03E462D3}"/>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18" name="Rectangle 117">
            <a:extLst>
              <a:ext uri="{FF2B5EF4-FFF2-40B4-BE49-F238E27FC236}">
                <a16:creationId xmlns:a16="http://schemas.microsoft.com/office/drawing/2014/main" xmlns="" id="{9AD9E483-7A8F-48F1-AA1C-1C2CDDD9358D}"/>
              </a:ext>
            </a:extLst>
          </p:cNvPr>
          <p:cNvSpPr/>
          <p:nvPr/>
        </p:nvSpPr>
        <p:spPr>
          <a:xfrm rot="16200000">
            <a:off x="5992568" y="4237503"/>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xmlns="" id="{72B64ED9-A78A-4C00-BDAA-0DD3DBB1E42C}"/>
              </a:ext>
            </a:extLst>
          </p:cNvPr>
          <p:cNvSpPr/>
          <p:nvPr/>
        </p:nvSpPr>
        <p:spPr>
          <a:xfrm rot="16200000">
            <a:off x="6188055" y="4237503"/>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xmlns="" id="{5EB14027-490E-4368-9777-6E886BAEC34F}"/>
              </a:ext>
            </a:extLst>
          </p:cNvPr>
          <p:cNvSpPr/>
          <p:nvPr/>
        </p:nvSpPr>
        <p:spPr>
          <a:xfrm rot="16200000">
            <a:off x="6383542" y="423750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xmlns="" id="{83F5FEFF-70DD-4921-8A38-A7907A172CBE}"/>
              </a:ext>
            </a:extLst>
          </p:cNvPr>
          <p:cNvSpPr/>
          <p:nvPr/>
        </p:nvSpPr>
        <p:spPr>
          <a:xfrm>
            <a:off x="6629899" y="4229775"/>
            <a:ext cx="487568" cy="160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&amp;p4</a:t>
            </a:r>
          </a:p>
        </p:txBody>
      </p:sp>
      <p:grpSp>
        <p:nvGrpSpPr>
          <p:cNvPr id="123" name="Group 122">
            <a:extLst>
              <a:ext uri="{FF2B5EF4-FFF2-40B4-BE49-F238E27FC236}">
                <a16:creationId xmlns:a16="http://schemas.microsoft.com/office/drawing/2014/main" xmlns="" id="{731E808E-BB41-4232-A525-B850816279E3}"/>
              </a:ext>
            </a:extLst>
          </p:cNvPr>
          <p:cNvGrpSpPr/>
          <p:nvPr/>
        </p:nvGrpSpPr>
        <p:grpSpPr>
          <a:xfrm>
            <a:off x="456896" y="4657447"/>
            <a:ext cx="691750" cy="1474094"/>
            <a:chOff x="460055" y="4903836"/>
            <a:chExt cx="691750" cy="1474094"/>
          </a:xfrm>
        </p:grpSpPr>
        <p:sp>
          <p:nvSpPr>
            <p:cNvPr id="124" name="Rectangle 123">
              <a:extLst>
                <a:ext uri="{FF2B5EF4-FFF2-40B4-BE49-F238E27FC236}">
                  <a16:creationId xmlns:a16="http://schemas.microsoft.com/office/drawing/2014/main" xmlns="" id="{1CF2A512-A049-4544-A1EF-3286F63B6E7C}"/>
                </a:ext>
              </a:extLst>
            </p:cNvPr>
            <p:cNvSpPr/>
            <p:nvPr/>
          </p:nvSpPr>
          <p:spPr>
            <a:xfrm>
              <a:off x="991584" y="5234707"/>
              <a:ext cx="160221" cy="1447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xmlns="" id="{8C608E91-5F9D-47FD-BD0B-95F566E82F87}"/>
                </a:ext>
              </a:extLst>
            </p:cNvPr>
            <p:cNvSpPr/>
            <p:nvPr/>
          </p:nvSpPr>
          <p:spPr>
            <a:xfrm>
              <a:off x="991584" y="5430194"/>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xmlns="" id="{516D07FF-A8EC-4B16-968A-233E22C4A260}"/>
                </a:ext>
              </a:extLst>
            </p:cNvPr>
            <p:cNvSpPr/>
            <p:nvPr/>
          </p:nvSpPr>
          <p:spPr>
            <a:xfrm>
              <a:off x="991584" y="5625681"/>
              <a:ext cx="160221" cy="1447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xmlns="" id="{D6A258B8-CC43-4773-BA88-98E8D71EB2B3}"/>
                </a:ext>
              </a:extLst>
            </p:cNvPr>
            <p:cNvSpPr/>
            <p:nvPr/>
          </p:nvSpPr>
          <p:spPr>
            <a:xfrm>
              <a:off x="991584" y="5821168"/>
              <a:ext cx="160221" cy="1447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xmlns="" id="{C41C85ED-D954-45D1-A783-9803C328F4A1}"/>
                </a:ext>
              </a:extLst>
            </p:cNvPr>
            <p:cNvSpPr/>
            <p:nvPr/>
          </p:nvSpPr>
          <p:spPr>
            <a:xfrm>
              <a:off x="991584" y="6016655"/>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xmlns="" id="{BA740307-FE0F-4833-9C79-C8C3F167A4F1}"/>
                </a:ext>
              </a:extLst>
            </p:cNvPr>
            <p:cNvSpPr/>
            <p:nvPr/>
          </p:nvSpPr>
          <p:spPr>
            <a:xfrm>
              <a:off x="460055" y="6233164"/>
              <a:ext cx="691749"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xmlns="" id="{192A3E3E-A56E-4716-9E30-126924309A94}"/>
                </a:ext>
              </a:extLst>
            </p:cNvPr>
            <p:cNvSpPr txBox="1"/>
            <p:nvPr/>
          </p:nvSpPr>
          <p:spPr>
            <a:xfrm>
              <a:off x="460056" y="4903836"/>
              <a:ext cx="393056" cy="307777"/>
            </a:xfrm>
            <a:prstGeom prst="rect">
              <a:avLst/>
            </a:prstGeom>
            <a:noFill/>
          </p:spPr>
          <p:txBody>
            <a:bodyPr wrap="none" rtlCol="0">
              <a:spAutoFit/>
            </a:bodyPr>
            <a:lstStyle/>
            <a:p>
              <a:r>
                <a:rPr lang="en-US" sz="1400" b="1" dirty="0"/>
                <a:t>p4</a:t>
              </a:r>
            </a:p>
          </p:txBody>
        </p:sp>
      </p:grpSp>
      <p:grpSp>
        <p:nvGrpSpPr>
          <p:cNvPr id="175" name="Group 174">
            <a:extLst>
              <a:ext uri="{FF2B5EF4-FFF2-40B4-BE49-F238E27FC236}">
                <a16:creationId xmlns:a16="http://schemas.microsoft.com/office/drawing/2014/main" xmlns="" id="{ABCCEFCA-78E6-4A10-9B87-ADD059CDE92A}"/>
              </a:ext>
            </a:extLst>
          </p:cNvPr>
          <p:cNvGrpSpPr/>
          <p:nvPr/>
        </p:nvGrpSpPr>
        <p:grpSpPr>
          <a:xfrm>
            <a:off x="4607129" y="4657049"/>
            <a:ext cx="636750" cy="1477476"/>
            <a:chOff x="4003208" y="4878874"/>
            <a:chExt cx="636750" cy="1477476"/>
          </a:xfrm>
        </p:grpSpPr>
        <p:sp>
          <p:nvSpPr>
            <p:cNvPr id="177" name="Rectangle 176">
              <a:extLst>
                <a:ext uri="{FF2B5EF4-FFF2-40B4-BE49-F238E27FC236}">
                  <a16:creationId xmlns:a16="http://schemas.microsoft.com/office/drawing/2014/main" xmlns="" id="{A334F37E-FA5D-4737-A35C-E65B80C4E17E}"/>
                </a:ext>
              </a:extLst>
            </p:cNvPr>
            <p:cNvSpPr/>
            <p:nvPr/>
          </p:nvSpPr>
          <p:spPr>
            <a:xfrm>
              <a:off x="4462135" y="5234149"/>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a:extLst>
                <a:ext uri="{FF2B5EF4-FFF2-40B4-BE49-F238E27FC236}">
                  <a16:creationId xmlns:a16="http://schemas.microsoft.com/office/drawing/2014/main" xmlns="" id="{71A0096A-72D6-46EA-8A2F-11284A3BB3BE}"/>
                </a:ext>
              </a:extLst>
            </p:cNvPr>
            <p:cNvSpPr/>
            <p:nvPr/>
          </p:nvSpPr>
          <p:spPr>
            <a:xfrm>
              <a:off x="4462135" y="5429636"/>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xmlns="" id="{518DBA2E-EAB3-466A-8FBD-77E8CE513C62}"/>
                </a:ext>
              </a:extLst>
            </p:cNvPr>
            <p:cNvSpPr/>
            <p:nvPr/>
          </p:nvSpPr>
          <p:spPr>
            <a:xfrm>
              <a:off x="4462135" y="562512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xmlns="" id="{71276138-C1F6-4B5C-8E32-3AE322B14F02}"/>
                </a:ext>
              </a:extLst>
            </p:cNvPr>
            <p:cNvSpPr/>
            <p:nvPr/>
          </p:nvSpPr>
          <p:spPr>
            <a:xfrm>
              <a:off x="4462135" y="5820610"/>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a:extLst>
                <a:ext uri="{FF2B5EF4-FFF2-40B4-BE49-F238E27FC236}">
                  <a16:creationId xmlns:a16="http://schemas.microsoft.com/office/drawing/2014/main" xmlns="" id="{F26EC417-EDC5-4078-A47A-6F60D840498B}"/>
                </a:ext>
              </a:extLst>
            </p:cNvPr>
            <p:cNvSpPr/>
            <p:nvPr/>
          </p:nvSpPr>
          <p:spPr>
            <a:xfrm>
              <a:off x="4462135" y="6016097"/>
              <a:ext cx="160221" cy="1447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xmlns="" id="{FAFCFF7B-F8DD-4297-BCB5-F45F460B042A}"/>
                </a:ext>
              </a:extLst>
            </p:cNvPr>
            <p:cNvSpPr/>
            <p:nvPr/>
          </p:nvSpPr>
          <p:spPr>
            <a:xfrm>
              <a:off x="4003208" y="6208600"/>
              <a:ext cx="636750" cy="147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xmlns="" id="{E5878483-0268-404D-998E-284A1AAEB1B1}"/>
                </a:ext>
              </a:extLst>
            </p:cNvPr>
            <p:cNvSpPr txBox="1"/>
            <p:nvPr/>
          </p:nvSpPr>
          <p:spPr>
            <a:xfrm>
              <a:off x="4003208" y="4878874"/>
              <a:ext cx="393056" cy="307777"/>
            </a:xfrm>
            <a:prstGeom prst="rect">
              <a:avLst/>
            </a:prstGeom>
            <a:noFill/>
          </p:spPr>
          <p:txBody>
            <a:bodyPr wrap="none" rtlCol="0">
              <a:spAutoFit/>
            </a:bodyPr>
            <a:lstStyle/>
            <a:p>
              <a:r>
                <a:rPr lang="en-US" sz="1400" b="1" dirty="0"/>
                <a:t>p4</a:t>
              </a:r>
            </a:p>
          </p:txBody>
        </p:sp>
      </p:grpSp>
      <p:grpSp>
        <p:nvGrpSpPr>
          <p:cNvPr id="218" name="Group 217">
            <a:extLst>
              <a:ext uri="{FF2B5EF4-FFF2-40B4-BE49-F238E27FC236}">
                <a16:creationId xmlns:a16="http://schemas.microsoft.com/office/drawing/2014/main" xmlns="" id="{4431D6C4-63B5-47F1-964A-8FE264DA33FB}"/>
              </a:ext>
            </a:extLst>
          </p:cNvPr>
          <p:cNvGrpSpPr/>
          <p:nvPr/>
        </p:nvGrpSpPr>
        <p:grpSpPr>
          <a:xfrm>
            <a:off x="6325540" y="5379292"/>
            <a:ext cx="652914" cy="535731"/>
            <a:chOff x="6536036" y="5365501"/>
            <a:chExt cx="652914" cy="535731"/>
          </a:xfrm>
        </p:grpSpPr>
        <p:sp>
          <p:nvSpPr>
            <p:cNvPr id="219" name="Rectangle 218">
              <a:extLst>
                <a:ext uri="{FF2B5EF4-FFF2-40B4-BE49-F238E27FC236}">
                  <a16:creationId xmlns:a16="http://schemas.microsoft.com/office/drawing/2014/main" xmlns="" id="{7917C2F2-013E-44C4-95BD-BA19B89B5AD5}"/>
                </a:ext>
              </a:extLst>
            </p:cNvPr>
            <p:cNvSpPr/>
            <p:nvPr/>
          </p:nvSpPr>
          <p:spPr>
            <a:xfrm>
              <a:off x="7011127" y="5365501"/>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a:extLst>
                <a:ext uri="{FF2B5EF4-FFF2-40B4-BE49-F238E27FC236}">
                  <a16:creationId xmlns:a16="http://schemas.microsoft.com/office/drawing/2014/main" xmlns="" id="{B65B516A-52DB-4106-BAE5-C417CFA928BC}"/>
                </a:ext>
              </a:extLst>
            </p:cNvPr>
            <p:cNvSpPr/>
            <p:nvPr/>
          </p:nvSpPr>
          <p:spPr>
            <a:xfrm>
              <a:off x="7011127" y="5560988"/>
              <a:ext cx="160221" cy="1447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xmlns="" id="{772FEE2E-064C-4416-88FA-A05C7A5FC4C7}"/>
                </a:ext>
              </a:extLst>
            </p:cNvPr>
            <p:cNvSpPr/>
            <p:nvPr/>
          </p:nvSpPr>
          <p:spPr>
            <a:xfrm>
              <a:off x="6536036" y="5756475"/>
              <a:ext cx="652914" cy="1447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5" name="TextBox 224">
            <a:extLst>
              <a:ext uri="{FF2B5EF4-FFF2-40B4-BE49-F238E27FC236}">
                <a16:creationId xmlns:a16="http://schemas.microsoft.com/office/drawing/2014/main" xmlns="" id="{46D4D5D8-6288-4A10-9B25-59C49D020F76}"/>
              </a:ext>
            </a:extLst>
          </p:cNvPr>
          <p:cNvSpPr txBox="1"/>
          <p:nvPr/>
        </p:nvSpPr>
        <p:spPr>
          <a:xfrm>
            <a:off x="5104257" y="3897444"/>
            <a:ext cx="279244" cy="276999"/>
          </a:xfrm>
          <a:prstGeom prst="rect">
            <a:avLst/>
          </a:prstGeom>
          <a:noFill/>
        </p:spPr>
        <p:txBody>
          <a:bodyPr wrap="none" rtlCol="0">
            <a:spAutoFit/>
          </a:bodyPr>
          <a:lstStyle/>
          <a:p>
            <a:r>
              <a:rPr lang="en-US" sz="1200" b="1" dirty="0">
                <a:solidFill>
                  <a:srgbClr val="0070C0"/>
                </a:solidFill>
              </a:rPr>
              <a:t>L</a:t>
            </a:r>
          </a:p>
        </p:txBody>
      </p:sp>
      <p:cxnSp>
        <p:nvCxnSpPr>
          <p:cNvPr id="226" name="Straight Arrow Connector 225">
            <a:extLst>
              <a:ext uri="{FF2B5EF4-FFF2-40B4-BE49-F238E27FC236}">
                <a16:creationId xmlns:a16="http://schemas.microsoft.com/office/drawing/2014/main" xmlns="" id="{1BCACC18-42F3-4806-8CD8-C5B2BC0DCB0B}"/>
              </a:ext>
            </a:extLst>
          </p:cNvPr>
          <p:cNvCxnSpPr>
            <a:cxnSpLocks/>
            <a:endCxn id="111" idx="2"/>
          </p:cNvCxnSpPr>
          <p:nvPr/>
        </p:nvCxnSpPr>
        <p:spPr>
          <a:xfrm flipV="1">
            <a:off x="2634073" y="2677890"/>
            <a:ext cx="837141" cy="26824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xmlns="" id="{73A77E02-4E89-4951-9363-7A7EFE12690E}"/>
              </a:ext>
            </a:extLst>
          </p:cNvPr>
          <p:cNvGrpSpPr/>
          <p:nvPr/>
        </p:nvGrpSpPr>
        <p:grpSpPr>
          <a:xfrm>
            <a:off x="3233275" y="2261362"/>
            <a:ext cx="474810" cy="422856"/>
            <a:chOff x="3556735" y="2255034"/>
            <a:chExt cx="474810" cy="422856"/>
          </a:xfrm>
        </p:grpSpPr>
        <p:sp>
          <p:nvSpPr>
            <p:cNvPr id="232" name="TextBox 231">
              <a:extLst>
                <a:ext uri="{FF2B5EF4-FFF2-40B4-BE49-F238E27FC236}">
                  <a16:creationId xmlns:a16="http://schemas.microsoft.com/office/drawing/2014/main" xmlns="" id="{E08C3A7C-59C6-4AEB-98FB-087B2E6305CD}"/>
                </a:ext>
              </a:extLst>
            </p:cNvPr>
            <p:cNvSpPr txBox="1"/>
            <p:nvPr/>
          </p:nvSpPr>
          <p:spPr>
            <a:xfrm>
              <a:off x="3556735" y="2400891"/>
              <a:ext cx="474810" cy="276999"/>
            </a:xfrm>
            <a:prstGeom prst="rect">
              <a:avLst/>
            </a:prstGeom>
            <a:noFill/>
          </p:spPr>
          <p:txBody>
            <a:bodyPr wrap="none" rtlCol="0">
              <a:spAutoFit/>
            </a:bodyPr>
            <a:lstStyle/>
            <a:p>
              <a:r>
                <a:rPr lang="en-US" sz="1200" b="1" dirty="0"/>
                <a:t>&amp;p4</a:t>
              </a:r>
            </a:p>
          </p:txBody>
        </p:sp>
        <p:sp>
          <p:nvSpPr>
            <p:cNvPr id="233" name="TextBox 232">
              <a:extLst>
                <a:ext uri="{FF2B5EF4-FFF2-40B4-BE49-F238E27FC236}">
                  <a16:creationId xmlns:a16="http://schemas.microsoft.com/office/drawing/2014/main" xmlns="" id="{CC78EC00-075B-483D-9210-712FCCFEE10B}"/>
                </a:ext>
              </a:extLst>
            </p:cNvPr>
            <p:cNvSpPr txBox="1"/>
            <p:nvPr/>
          </p:nvSpPr>
          <p:spPr>
            <a:xfrm>
              <a:off x="3659327" y="2255034"/>
              <a:ext cx="269626" cy="276999"/>
            </a:xfrm>
            <a:prstGeom prst="rect">
              <a:avLst/>
            </a:prstGeom>
            <a:noFill/>
          </p:spPr>
          <p:txBody>
            <a:bodyPr wrap="none" rtlCol="0">
              <a:spAutoFit/>
            </a:bodyPr>
            <a:lstStyle/>
            <a:p>
              <a:r>
                <a:rPr lang="en-US" sz="1200" b="1" dirty="0"/>
                <a:t>5</a:t>
              </a:r>
            </a:p>
          </p:txBody>
        </p:sp>
      </p:grpSp>
      <p:grpSp>
        <p:nvGrpSpPr>
          <p:cNvPr id="234" name="Group 233">
            <a:extLst>
              <a:ext uri="{FF2B5EF4-FFF2-40B4-BE49-F238E27FC236}">
                <a16:creationId xmlns:a16="http://schemas.microsoft.com/office/drawing/2014/main" xmlns="" id="{AC0F203C-9906-43B5-A4CD-E6EFE785212B}"/>
              </a:ext>
            </a:extLst>
          </p:cNvPr>
          <p:cNvGrpSpPr/>
          <p:nvPr/>
        </p:nvGrpSpPr>
        <p:grpSpPr>
          <a:xfrm>
            <a:off x="7004944" y="305093"/>
            <a:ext cx="279244" cy="438758"/>
            <a:chOff x="3652147" y="2255034"/>
            <a:chExt cx="279244" cy="438758"/>
          </a:xfrm>
        </p:grpSpPr>
        <p:sp>
          <p:nvSpPr>
            <p:cNvPr id="235" name="TextBox 234">
              <a:extLst>
                <a:ext uri="{FF2B5EF4-FFF2-40B4-BE49-F238E27FC236}">
                  <a16:creationId xmlns:a16="http://schemas.microsoft.com/office/drawing/2014/main" xmlns="" id="{10EA191B-55FD-4A2A-92F3-CB2279146A34}"/>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236" name="TextBox 235">
              <a:extLst>
                <a:ext uri="{FF2B5EF4-FFF2-40B4-BE49-F238E27FC236}">
                  <a16:creationId xmlns:a16="http://schemas.microsoft.com/office/drawing/2014/main" xmlns="" id="{3D7F82AB-190D-429A-B4B7-EAE147CCB7F3}"/>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sp>
        <p:nvSpPr>
          <p:cNvPr id="167" name="Rectangle 166">
            <a:extLst>
              <a:ext uri="{FF2B5EF4-FFF2-40B4-BE49-F238E27FC236}">
                <a16:creationId xmlns:a16="http://schemas.microsoft.com/office/drawing/2014/main" xmlns="" id="{09AB9CBE-E047-47F8-9CEB-9ED14E58A0CC}"/>
              </a:ext>
            </a:extLst>
          </p:cNvPr>
          <p:cNvSpPr/>
          <p:nvPr/>
        </p:nvSpPr>
        <p:spPr>
          <a:xfrm rot="16200000">
            <a:off x="5998060" y="4237448"/>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xmlns="" id="{B9C9F373-79A3-4F04-84D4-C093B1D7013E}"/>
              </a:ext>
            </a:extLst>
          </p:cNvPr>
          <p:cNvSpPr/>
          <p:nvPr/>
        </p:nvSpPr>
        <p:spPr>
          <a:xfrm rot="16200000">
            <a:off x="6193547" y="4237448"/>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xmlns="" id="{C32840E5-D3EE-48F3-A518-6EAE0FE73445}"/>
              </a:ext>
            </a:extLst>
          </p:cNvPr>
          <p:cNvSpPr/>
          <p:nvPr/>
        </p:nvSpPr>
        <p:spPr>
          <a:xfrm rot="16200000">
            <a:off x="6389034" y="4237448"/>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xmlns="" id="{9AE2B203-6C83-4AF0-AC5D-845BACBA860D}"/>
              </a:ext>
            </a:extLst>
          </p:cNvPr>
          <p:cNvSpPr/>
          <p:nvPr/>
        </p:nvSpPr>
        <p:spPr>
          <a:xfrm>
            <a:off x="8811754" y="2194560"/>
            <a:ext cx="327394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29" name="Cloud 228">
            <a:extLst>
              <a:ext uri="{FF2B5EF4-FFF2-40B4-BE49-F238E27FC236}">
                <a16:creationId xmlns:a16="http://schemas.microsoft.com/office/drawing/2014/main" xmlns="" id="{FC8F444A-D91C-4E84-AF1A-9A4CE7CC443E}"/>
              </a:ext>
            </a:extLst>
          </p:cNvPr>
          <p:cNvSpPr/>
          <p:nvPr/>
        </p:nvSpPr>
        <p:spPr>
          <a:xfrm>
            <a:off x="885856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230" name="Group 229">
            <a:extLst>
              <a:ext uri="{FF2B5EF4-FFF2-40B4-BE49-F238E27FC236}">
                <a16:creationId xmlns:a16="http://schemas.microsoft.com/office/drawing/2014/main" xmlns="" id="{4F318CD4-2D65-4DA7-8C3C-32D7D68946AF}"/>
              </a:ext>
            </a:extLst>
          </p:cNvPr>
          <p:cNvGrpSpPr/>
          <p:nvPr/>
        </p:nvGrpSpPr>
        <p:grpSpPr>
          <a:xfrm>
            <a:off x="9154884" y="2286704"/>
            <a:ext cx="2415711" cy="391186"/>
            <a:chOff x="2720488" y="1367117"/>
            <a:chExt cx="1855247" cy="502023"/>
          </a:xfrm>
        </p:grpSpPr>
        <p:sp>
          <p:nvSpPr>
            <p:cNvPr id="237" name="Rectangle 236">
              <a:extLst>
                <a:ext uri="{FF2B5EF4-FFF2-40B4-BE49-F238E27FC236}">
                  <a16:creationId xmlns:a16="http://schemas.microsoft.com/office/drawing/2014/main" xmlns="" id="{337410E7-BC79-4F56-BBE9-674F79FA2A7A}"/>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38" name="Rectangle 237">
              <a:extLst>
                <a:ext uri="{FF2B5EF4-FFF2-40B4-BE49-F238E27FC236}">
                  <a16:creationId xmlns:a16="http://schemas.microsoft.com/office/drawing/2014/main" xmlns="" id="{2914C636-E991-43BC-88EC-FB9B8559886B}"/>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39" name="Rectangle 238">
              <a:extLst>
                <a:ext uri="{FF2B5EF4-FFF2-40B4-BE49-F238E27FC236}">
                  <a16:creationId xmlns:a16="http://schemas.microsoft.com/office/drawing/2014/main" xmlns="" id="{D32652F3-6049-4C45-96B0-8FBFFD879C7E}"/>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40" name="Rectangle 239">
              <a:extLst>
                <a:ext uri="{FF2B5EF4-FFF2-40B4-BE49-F238E27FC236}">
                  <a16:creationId xmlns:a16="http://schemas.microsoft.com/office/drawing/2014/main" xmlns="" id="{3BC2268C-39A9-492F-809F-C3A914AFF5EB}"/>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41" name="Rectangle 240">
              <a:extLst>
                <a:ext uri="{FF2B5EF4-FFF2-40B4-BE49-F238E27FC236}">
                  <a16:creationId xmlns:a16="http://schemas.microsoft.com/office/drawing/2014/main" xmlns="" id="{0D2CDDA0-9EE3-4618-9B36-6C4A1627A01E}"/>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242" name="Straight Connector 241">
              <a:extLst>
                <a:ext uri="{FF2B5EF4-FFF2-40B4-BE49-F238E27FC236}">
                  <a16:creationId xmlns:a16="http://schemas.microsoft.com/office/drawing/2014/main" xmlns="" id="{23CDB362-B46A-4A03-913B-4DE42959FFF8}"/>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243" name="Straight Connector 242">
              <a:extLst>
                <a:ext uri="{FF2B5EF4-FFF2-40B4-BE49-F238E27FC236}">
                  <a16:creationId xmlns:a16="http://schemas.microsoft.com/office/drawing/2014/main" xmlns="" id="{31E86875-D3DC-4D52-BF37-5FAAFE308114}"/>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244" name="Cloud 243">
            <a:extLst>
              <a:ext uri="{FF2B5EF4-FFF2-40B4-BE49-F238E27FC236}">
                <a16:creationId xmlns:a16="http://schemas.microsoft.com/office/drawing/2014/main" xmlns="" id="{C0197D8D-AD30-4692-ACC3-76D5B2799481}"/>
              </a:ext>
            </a:extLst>
          </p:cNvPr>
          <p:cNvSpPr/>
          <p:nvPr/>
        </p:nvSpPr>
        <p:spPr>
          <a:xfrm>
            <a:off x="1058825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45" name="Rectangle 244">
            <a:extLst>
              <a:ext uri="{FF2B5EF4-FFF2-40B4-BE49-F238E27FC236}">
                <a16:creationId xmlns:a16="http://schemas.microsoft.com/office/drawing/2014/main" xmlns="" id="{9DFB13E1-B43C-4785-A5B2-532E1AB659D3}"/>
              </a:ext>
            </a:extLst>
          </p:cNvPr>
          <p:cNvSpPr/>
          <p:nvPr/>
        </p:nvSpPr>
        <p:spPr>
          <a:xfrm>
            <a:off x="1039946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246" name="TextBox 245">
            <a:extLst>
              <a:ext uri="{FF2B5EF4-FFF2-40B4-BE49-F238E27FC236}">
                <a16:creationId xmlns:a16="http://schemas.microsoft.com/office/drawing/2014/main" xmlns="" id="{3ABC1E11-A1DB-4B13-ACFB-564B0E08FAB6}"/>
              </a:ext>
            </a:extLst>
          </p:cNvPr>
          <p:cNvSpPr txBox="1"/>
          <p:nvPr/>
        </p:nvSpPr>
        <p:spPr>
          <a:xfrm>
            <a:off x="915488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247" name="TextBox 246">
            <a:extLst>
              <a:ext uri="{FF2B5EF4-FFF2-40B4-BE49-F238E27FC236}">
                <a16:creationId xmlns:a16="http://schemas.microsoft.com/office/drawing/2014/main" xmlns="" id="{1383C268-6468-455E-A72C-8F70291A5515}"/>
              </a:ext>
            </a:extLst>
          </p:cNvPr>
          <p:cNvSpPr txBox="1"/>
          <p:nvPr/>
        </p:nvSpPr>
        <p:spPr>
          <a:xfrm>
            <a:off x="10807728" y="28862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48" name="Group 247">
            <a:extLst>
              <a:ext uri="{FF2B5EF4-FFF2-40B4-BE49-F238E27FC236}">
                <a16:creationId xmlns:a16="http://schemas.microsoft.com/office/drawing/2014/main" xmlns="" id="{5E80E330-0F93-4A5D-8915-F154808A8482}"/>
              </a:ext>
            </a:extLst>
          </p:cNvPr>
          <p:cNvGrpSpPr/>
          <p:nvPr/>
        </p:nvGrpSpPr>
        <p:grpSpPr>
          <a:xfrm>
            <a:off x="5929082" y="2234661"/>
            <a:ext cx="1852661" cy="594744"/>
            <a:chOff x="2720488" y="1367117"/>
            <a:chExt cx="1855247" cy="502023"/>
          </a:xfrm>
        </p:grpSpPr>
        <p:sp>
          <p:nvSpPr>
            <p:cNvPr id="249" name="Rectangle 248">
              <a:extLst>
                <a:ext uri="{FF2B5EF4-FFF2-40B4-BE49-F238E27FC236}">
                  <a16:creationId xmlns:a16="http://schemas.microsoft.com/office/drawing/2014/main" xmlns="" id="{BFDA3038-08CB-4F2D-B10F-FC93539EE2A1}"/>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50" name="Rectangle 249">
              <a:extLst>
                <a:ext uri="{FF2B5EF4-FFF2-40B4-BE49-F238E27FC236}">
                  <a16:creationId xmlns:a16="http://schemas.microsoft.com/office/drawing/2014/main" xmlns="" id="{03C6CE03-BD23-418A-B332-7209A242892C}"/>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51" name="Rectangle 250">
              <a:extLst>
                <a:ext uri="{FF2B5EF4-FFF2-40B4-BE49-F238E27FC236}">
                  <a16:creationId xmlns:a16="http://schemas.microsoft.com/office/drawing/2014/main" xmlns="" id="{90107C34-3737-4054-AB3C-40F5FDE6EC40}"/>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52" name="Rectangle 251">
              <a:extLst>
                <a:ext uri="{FF2B5EF4-FFF2-40B4-BE49-F238E27FC236}">
                  <a16:creationId xmlns:a16="http://schemas.microsoft.com/office/drawing/2014/main" xmlns="" id="{ACA6A5F4-4AED-4E4A-9E0E-C6EC5B39694A}"/>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53" name="Rectangle 252">
              <a:extLst>
                <a:ext uri="{FF2B5EF4-FFF2-40B4-BE49-F238E27FC236}">
                  <a16:creationId xmlns:a16="http://schemas.microsoft.com/office/drawing/2014/main" xmlns="" id="{B14E1E08-DAD1-4229-BD3C-C4E2143A381E}"/>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254" name="Straight Connector 253">
              <a:extLst>
                <a:ext uri="{FF2B5EF4-FFF2-40B4-BE49-F238E27FC236}">
                  <a16:creationId xmlns:a16="http://schemas.microsoft.com/office/drawing/2014/main" xmlns="" id="{7C85D940-FD9B-4586-866F-9A1B19031E8D}"/>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255" name="Straight Connector 254">
              <a:extLst>
                <a:ext uri="{FF2B5EF4-FFF2-40B4-BE49-F238E27FC236}">
                  <a16:creationId xmlns:a16="http://schemas.microsoft.com/office/drawing/2014/main" xmlns="" id="{869D9B0A-85C7-4490-9D42-49681AFA3F6B}"/>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256" name="Rectangle 255">
            <a:extLst>
              <a:ext uri="{FF2B5EF4-FFF2-40B4-BE49-F238E27FC236}">
                <a16:creationId xmlns:a16="http://schemas.microsoft.com/office/drawing/2014/main" xmlns="" id="{D91ABD57-F80F-483C-8098-16DA4EC89AD9}"/>
              </a:ext>
            </a:extLst>
          </p:cNvPr>
          <p:cNvSpPr/>
          <p:nvPr/>
        </p:nvSpPr>
        <p:spPr>
          <a:xfrm>
            <a:off x="5412704" y="2196031"/>
            <a:ext cx="3102731" cy="1568028"/>
          </a:xfrm>
          <a:prstGeom prst="rect">
            <a:avLst/>
          </a:prstGeom>
          <a:noFill/>
          <a:ln w="28575" cap="flat" cmpd="sng" algn="ctr">
            <a:solidFill>
              <a:srgbClr val="FF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57" name="Cloud 256">
            <a:extLst>
              <a:ext uri="{FF2B5EF4-FFF2-40B4-BE49-F238E27FC236}">
                <a16:creationId xmlns:a16="http://schemas.microsoft.com/office/drawing/2014/main" xmlns="" id="{CE3EEB0D-FD51-47AD-AA0F-03CDB29FE3E5}"/>
              </a:ext>
            </a:extLst>
          </p:cNvPr>
          <p:cNvSpPr/>
          <p:nvPr/>
        </p:nvSpPr>
        <p:spPr>
          <a:xfrm>
            <a:off x="5471973" y="2891603"/>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58" name="TextBox 257">
            <a:extLst>
              <a:ext uri="{FF2B5EF4-FFF2-40B4-BE49-F238E27FC236}">
                <a16:creationId xmlns:a16="http://schemas.microsoft.com/office/drawing/2014/main" xmlns="" id="{7AAA1ECE-F0DD-48EC-A979-12E44A7C2161}"/>
              </a:ext>
            </a:extLst>
          </p:cNvPr>
          <p:cNvSpPr txBox="1"/>
          <p:nvPr/>
        </p:nvSpPr>
        <p:spPr>
          <a:xfrm>
            <a:off x="5766870" y="2930234"/>
            <a:ext cx="968535" cy="307777"/>
          </a:xfrm>
          <a:prstGeom prst="rect">
            <a:avLst/>
          </a:prstGeom>
          <a:noFill/>
        </p:spPr>
        <p:txBody>
          <a:bodyPr wrap="none" rtlCol="0">
            <a:spAutoFit/>
          </a:bodyPr>
          <a:lstStyle/>
          <a:p>
            <a:r>
              <a:rPr lang="en-US" sz="1400" b="1" dirty="0" err="1"/>
              <a:t>enq</a:t>
            </a:r>
            <a:r>
              <a:rPr lang="en-US" sz="1400" b="1" dirty="0"/>
              <a:t> logic</a:t>
            </a:r>
          </a:p>
        </p:txBody>
      </p:sp>
      <p:sp>
        <p:nvSpPr>
          <p:cNvPr id="259" name="Cloud 258">
            <a:extLst>
              <a:ext uri="{FF2B5EF4-FFF2-40B4-BE49-F238E27FC236}">
                <a16:creationId xmlns:a16="http://schemas.microsoft.com/office/drawing/2014/main" xmlns="" id="{032C11F2-261E-48AC-851A-33E0A6BEAA72}"/>
              </a:ext>
            </a:extLst>
          </p:cNvPr>
          <p:cNvSpPr/>
          <p:nvPr/>
        </p:nvSpPr>
        <p:spPr>
          <a:xfrm>
            <a:off x="7104112" y="2866429"/>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260" name="TextBox 259">
            <a:extLst>
              <a:ext uri="{FF2B5EF4-FFF2-40B4-BE49-F238E27FC236}">
                <a16:creationId xmlns:a16="http://schemas.microsoft.com/office/drawing/2014/main" xmlns="" id="{83028537-C5B8-4CF6-AFAE-BDA7216CE1DE}"/>
              </a:ext>
            </a:extLst>
          </p:cNvPr>
          <p:cNvSpPr txBox="1"/>
          <p:nvPr/>
        </p:nvSpPr>
        <p:spPr>
          <a:xfrm>
            <a:off x="7323581" y="2928905"/>
            <a:ext cx="968535" cy="307777"/>
          </a:xfrm>
          <a:prstGeom prst="rect">
            <a:avLst/>
          </a:prstGeom>
          <a:noFill/>
        </p:spPr>
        <p:txBody>
          <a:bodyPr wrap="none" rtlCol="0">
            <a:spAutoFit/>
          </a:bodyPr>
          <a:lstStyle/>
          <a:p>
            <a:r>
              <a:rPr lang="en-US" sz="1400" b="1" dirty="0" err="1"/>
              <a:t>deq</a:t>
            </a:r>
            <a:r>
              <a:rPr lang="en-US" sz="1400" b="1" dirty="0"/>
              <a:t> logic</a:t>
            </a:r>
          </a:p>
        </p:txBody>
      </p:sp>
      <p:sp>
        <p:nvSpPr>
          <p:cNvPr id="261" name="Rectangle 260">
            <a:extLst>
              <a:ext uri="{FF2B5EF4-FFF2-40B4-BE49-F238E27FC236}">
                <a16:creationId xmlns:a16="http://schemas.microsoft.com/office/drawing/2014/main" xmlns="" id="{12882F3C-1ACA-4317-BA17-5D1CC320E401}"/>
              </a:ext>
            </a:extLst>
          </p:cNvPr>
          <p:cNvSpPr/>
          <p:nvPr/>
        </p:nvSpPr>
        <p:spPr>
          <a:xfrm>
            <a:off x="6958264" y="3540800"/>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pic>
        <p:nvPicPr>
          <p:cNvPr id="1026" name="Picture 2" descr="Image result for question mark">
            <a:extLst>
              <a:ext uri="{FF2B5EF4-FFF2-40B4-BE49-F238E27FC236}">
                <a16:creationId xmlns:a16="http://schemas.microsoft.com/office/drawing/2014/main" xmlns="" id="{08A15FCE-B7AB-45FA-9292-D529160F76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4230" y="539582"/>
            <a:ext cx="1531874" cy="153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84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4.07407E-6 L 0.12005 0.00093 " pathEditMode="relative" rAng="0" ptsTypes="AA">
                                      <p:cBhvr>
                                        <p:cTn id="6" dur="2000" fill="hold"/>
                                        <p:tgtEl>
                                          <p:spTgt spid="123"/>
                                        </p:tgtEl>
                                        <p:attrNameLst>
                                          <p:attrName>ppt_x</p:attrName>
                                          <p:attrName>ppt_y</p:attrName>
                                        </p:attrNameLst>
                                      </p:cBhvr>
                                      <p:rCtr x="6003" y="46"/>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23"/>
                                        </p:tgtEl>
                                      </p:cBhvr>
                                    </p:animEffect>
                                    <p:set>
                                      <p:cBhvr>
                                        <p:cTn id="11" dur="1" fill="hold">
                                          <p:stCondLst>
                                            <p:cond delay="499"/>
                                          </p:stCondLst>
                                        </p:cTn>
                                        <p:tgtEl>
                                          <p:spTgt spid="123"/>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75"/>
                                        </p:tgtEl>
                                        <p:attrNameLst>
                                          <p:attrName>style.visibility</p:attrName>
                                        </p:attrNameLst>
                                      </p:cBhvr>
                                      <p:to>
                                        <p:strVal val="visible"/>
                                      </p:to>
                                    </p:set>
                                    <p:animEffect transition="in" filter="fade">
                                      <p:cBhvr>
                                        <p:cTn id="14" dur="500"/>
                                        <p:tgtEl>
                                          <p:spTgt spid="175"/>
                                        </p:tgtEl>
                                      </p:cBhvr>
                                    </p:animEffect>
                                  </p:childTnLst>
                                </p:cTn>
                              </p:par>
                              <p:par>
                                <p:cTn id="15" presetID="42" presetClass="path" presetSubtype="0" accel="50000" decel="50000" fill="hold" nodeType="withEffect">
                                  <p:stCondLst>
                                    <p:cond delay="0"/>
                                  </p:stCondLst>
                                  <p:childTnLst>
                                    <p:animMotion origin="layout" path="M -0.21576 0.00069 L 3.75E-6 4.44444E-6 " pathEditMode="relative" rAng="0" ptsTypes="AA">
                                      <p:cBhvr>
                                        <p:cTn id="16" dur="2000" fill="hold"/>
                                        <p:tgtEl>
                                          <p:spTgt spid="175"/>
                                        </p:tgtEl>
                                        <p:attrNameLst>
                                          <p:attrName>ppt_x</p:attrName>
                                          <p:attrName>ppt_y</p:attrName>
                                        </p:attrNameLst>
                                      </p:cBhvr>
                                      <p:rCtr x="10781" y="-46"/>
                                    </p:animMotion>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218"/>
                                        </p:tgtEl>
                                        <p:attrNameLst>
                                          <p:attrName>style.visibility</p:attrName>
                                        </p:attrNameLst>
                                      </p:cBhvr>
                                      <p:to>
                                        <p:strVal val="visible"/>
                                      </p:to>
                                    </p:set>
                                    <p:animEffect transition="in" filter="fade">
                                      <p:cBhvr>
                                        <p:cTn id="20" dur="500"/>
                                        <p:tgtEl>
                                          <p:spTgt spid="218"/>
                                        </p:tgtEl>
                                      </p:cBhvr>
                                    </p:animEffect>
                                  </p:childTnLst>
                                </p:cTn>
                              </p:par>
                              <p:par>
                                <p:cTn id="21" presetID="42" presetClass="path" presetSubtype="0" accel="50000" decel="50000" fill="hold" nodeType="withEffect">
                                  <p:stCondLst>
                                    <p:cond delay="0"/>
                                  </p:stCondLst>
                                  <p:childTnLst>
                                    <p:animMotion origin="layout" path="M -0.14258 0.03264 L -2.91667E-6 3.7037E-7 " pathEditMode="relative" rAng="0" ptsTypes="AA">
                                      <p:cBhvr>
                                        <p:cTn id="22" dur="2000" fill="hold"/>
                                        <p:tgtEl>
                                          <p:spTgt spid="218"/>
                                        </p:tgtEl>
                                        <p:attrNameLst>
                                          <p:attrName>ppt_x</p:attrName>
                                          <p:attrName>ppt_y</p:attrName>
                                        </p:attrNameLst>
                                      </p:cBhvr>
                                      <p:rCtr x="7122" y="-1644"/>
                                    </p:animMotion>
                                  </p:childTnLst>
                                </p:cTn>
                              </p:par>
                            </p:childTnLst>
                          </p:cTn>
                        </p:par>
                        <p:par>
                          <p:cTn id="23" fill="hold">
                            <p:stCondLst>
                              <p:cond delay="4000"/>
                            </p:stCondLst>
                            <p:childTnLst>
                              <p:par>
                                <p:cTn id="24" presetID="10" presetClass="exit" presetSubtype="0" fill="hold" nodeType="afterEffect">
                                  <p:stCondLst>
                                    <p:cond delay="0"/>
                                  </p:stCondLst>
                                  <p:childTnLst>
                                    <p:animEffect transition="out" filter="fade">
                                      <p:cBhvr>
                                        <p:cTn id="25" dur="500"/>
                                        <p:tgtEl>
                                          <p:spTgt spid="218"/>
                                        </p:tgtEl>
                                      </p:cBhvr>
                                    </p:animEffect>
                                    <p:set>
                                      <p:cBhvr>
                                        <p:cTn id="26" dur="1" fill="hold">
                                          <p:stCondLst>
                                            <p:cond delay="499"/>
                                          </p:stCondLst>
                                        </p:cTn>
                                        <p:tgtEl>
                                          <p:spTgt spid="218"/>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227"/>
                                        </p:tgtEl>
                                        <p:attrNameLst>
                                          <p:attrName>style.visibility</p:attrName>
                                        </p:attrNameLst>
                                      </p:cBhvr>
                                      <p:to>
                                        <p:strVal val="visible"/>
                                      </p:to>
                                    </p:set>
                                    <p:animEffect transition="in" filter="fade">
                                      <p:cBhvr>
                                        <p:cTn id="29" dur="500"/>
                                        <p:tgtEl>
                                          <p:spTgt spid="227"/>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22"/>
                                        </p:tgtEl>
                                        <p:attrNameLst>
                                          <p:attrName>style.visibility</p:attrName>
                                        </p:attrNameLst>
                                      </p:cBhvr>
                                      <p:to>
                                        <p:strVal val="visible"/>
                                      </p:to>
                                    </p:set>
                                    <p:animEffect transition="in" filter="fade">
                                      <p:cBhvr>
                                        <p:cTn id="32" dur="500"/>
                                        <p:tgtEl>
                                          <p:spTgt spid="122"/>
                                        </p:tgtEl>
                                      </p:cBhvr>
                                    </p:animEffect>
                                  </p:childTnLst>
                                </p:cTn>
                              </p:par>
                              <p:par>
                                <p:cTn id="33" presetID="42" presetClass="path" presetSubtype="0" accel="50000" decel="50000" fill="hold" grpId="0" nodeType="withEffect">
                                  <p:stCondLst>
                                    <p:cond delay="0"/>
                                  </p:stCondLst>
                                  <p:childTnLst>
                                    <p:animMotion origin="layout" path="M -0.00234 0.19769 L -1.875E-6 -7.40741E-7 " pathEditMode="relative" rAng="0" ptsTypes="AA">
                                      <p:cBhvr>
                                        <p:cTn id="34" dur="2000" fill="hold"/>
                                        <p:tgtEl>
                                          <p:spTgt spid="122"/>
                                        </p:tgtEl>
                                        <p:attrNameLst>
                                          <p:attrName>ppt_x</p:attrName>
                                          <p:attrName>ppt_y</p:attrName>
                                        </p:attrNameLst>
                                      </p:cBhvr>
                                      <p:rCtr x="117" y="-9884"/>
                                    </p:animMotion>
                                  </p:childTnLst>
                                </p:cTn>
                              </p:par>
                              <p:par>
                                <p:cTn id="35" presetID="10" presetClass="entr" presetSubtype="0" fill="hold" grpId="1"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fade">
                                      <p:cBhvr>
                                        <p:cTn id="40" dur="500"/>
                                        <p:tgtEl>
                                          <p:spTgt spid="119"/>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fade">
                                      <p:cBhvr>
                                        <p:cTn id="43" dur="500"/>
                                        <p:tgtEl>
                                          <p:spTgt spid="120"/>
                                        </p:tgtEl>
                                      </p:cBhvr>
                                    </p:animEffect>
                                  </p:childTnLst>
                                </p:cTn>
                              </p:par>
                              <p:par>
                                <p:cTn id="44" presetID="50" presetClass="path" presetSubtype="0" accel="50000" decel="50000" fill="hold" grpId="0" nodeType="withEffect">
                                  <p:stCondLst>
                                    <p:cond delay="0"/>
                                  </p:stCondLst>
                                  <p:childTnLst>
                                    <p:animMotion origin="layout" path="M -0.07565 0.11111 L -0.03789 0.11111 C -0.02097 0.11111 3.75E-6 0.08055 3.75E-6 0.05555 L 3.75E-6 4.81481E-6 " pathEditMode="relative" rAng="0" ptsTypes="AAAA">
                                      <p:cBhvr>
                                        <p:cTn id="45" dur="2000" fill="hold"/>
                                        <p:tgtEl>
                                          <p:spTgt spid="118"/>
                                        </p:tgtEl>
                                        <p:attrNameLst>
                                          <p:attrName>ppt_x</p:attrName>
                                          <p:attrName>ppt_y</p:attrName>
                                        </p:attrNameLst>
                                      </p:cBhvr>
                                      <p:rCtr x="3776" y="-5556"/>
                                    </p:animMotion>
                                  </p:childTnLst>
                                </p:cTn>
                              </p:par>
                              <p:par>
                                <p:cTn id="46" presetID="50" presetClass="path" presetSubtype="0" accel="50000" decel="50000" fill="hold" grpId="0" nodeType="withEffect">
                                  <p:stCondLst>
                                    <p:cond delay="0"/>
                                  </p:stCondLst>
                                  <p:childTnLst>
                                    <p:animMotion origin="layout" path="M -0.09128 0.14305 L -0.0457 0.14305 C -0.02526 0.14305 -8.33333E-7 0.10347 -8.33333E-7 0.07153 L -8.33333E-7 2.22222E-6 " pathEditMode="relative" rAng="0" ptsTypes="AAAA">
                                      <p:cBhvr>
                                        <p:cTn id="47" dur="2000" fill="hold"/>
                                        <p:tgtEl>
                                          <p:spTgt spid="119"/>
                                        </p:tgtEl>
                                        <p:attrNameLst>
                                          <p:attrName>ppt_x</p:attrName>
                                          <p:attrName>ppt_y</p:attrName>
                                        </p:attrNameLst>
                                      </p:cBhvr>
                                      <p:rCtr x="4557" y="-7153"/>
                                    </p:animMotion>
                                  </p:childTnLst>
                                </p:cTn>
                              </p:par>
                              <p:par>
                                <p:cTn id="48" presetID="50" presetClass="path" presetSubtype="0" accel="50000" decel="50000" fill="hold" grpId="0" nodeType="withEffect">
                                  <p:stCondLst>
                                    <p:cond delay="0"/>
                                  </p:stCondLst>
                                  <p:childTnLst>
                                    <p:animMotion origin="layout" path="M -0.1082 0.1706 L -0.05417 0.1706 C -0.02995 0.1706 6.25E-7 0.12384 6.25E-7 0.08518 L 6.25E-7 4.81481E-6 " pathEditMode="relative" rAng="0" ptsTypes="AAAA">
                                      <p:cBhvr>
                                        <p:cTn id="49" dur="2000" fill="hold"/>
                                        <p:tgtEl>
                                          <p:spTgt spid="120"/>
                                        </p:tgtEl>
                                        <p:attrNameLst>
                                          <p:attrName>ppt_x</p:attrName>
                                          <p:attrName>ppt_y</p:attrName>
                                        </p:attrNameLst>
                                      </p:cBhvr>
                                      <p:rCtr x="5404" y="-8542"/>
                                    </p:animMotion>
                                  </p:childTnLst>
                                </p:cTn>
                              </p:par>
                            </p:childTnLst>
                          </p:cTn>
                        </p:par>
                        <p:par>
                          <p:cTn id="50" fill="hold">
                            <p:stCondLst>
                              <p:cond delay="6000"/>
                            </p:stCondLst>
                            <p:childTnLst>
                              <p:par>
                                <p:cTn id="51" presetID="10" presetClass="exit" presetSubtype="0" fill="hold" nodeType="afterEffect">
                                  <p:stCondLst>
                                    <p:cond delay="0"/>
                                  </p:stCondLst>
                                  <p:childTnLst>
                                    <p:animEffect transition="out" filter="fade">
                                      <p:cBhvr>
                                        <p:cTn id="52" dur="500"/>
                                        <p:tgtEl>
                                          <p:spTgt spid="175"/>
                                        </p:tgtEl>
                                      </p:cBhvr>
                                    </p:animEffect>
                                    <p:set>
                                      <p:cBhvr>
                                        <p:cTn id="53" dur="1" fill="hold">
                                          <p:stCondLst>
                                            <p:cond delay="499"/>
                                          </p:stCondLst>
                                        </p:cTn>
                                        <p:tgtEl>
                                          <p:spTgt spid="175"/>
                                        </p:tgtEl>
                                        <p:attrNameLst>
                                          <p:attrName>style.visibility</p:attrName>
                                        </p:attrNameLst>
                                      </p:cBhvr>
                                      <p:to>
                                        <p:strVal val="hidden"/>
                                      </p:to>
                                    </p:set>
                                  </p:childTnLst>
                                </p:cTn>
                              </p:par>
                              <p:par>
                                <p:cTn id="54" presetID="10" presetClass="entr" presetSubtype="0" fill="hold" grpId="1" nodeType="withEffect">
                                  <p:stCondLst>
                                    <p:cond delay="0"/>
                                  </p:stCondLst>
                                  <p:childTnLst>
                                    <p:set>
                                      <p:cBhvr>
                                        <p:cTn id="55" dur="1" fill="hold">
                                          <p:stCondLst>
                                            <p:cond delay="0"/>
                                          </p:stCondLst>
                                        </p:cTn>
                                        <p:tgtEl>
                                          <p:spTgt spid="167"/>
                                        </p:tgtEl>
                                        <p:attrNameLst>
                                          <p:attrName>style.visibility</p:attrName>
                                        </p:attrNameLst>
                                      </p:cBhvr>
                                      <p:to>
                                        <p:strVal val="visible"/>
                                      </p:to>
                                    </p:set>
                                    <p:animEffect transition="in" filter="fade">
                                      <p:cBhvr>
                                        <p:cTn id="56" dur="500"/>
                                        <p:tgtEl>
                                          <p:spTgt spid="167"/>
                                        </p:tgtEl>
                                      </p:cBhvr>
                                    </p:animEffect>
                                  </p:childTnLst>
                                </p:cTn>
                              </p:par>
                              <p:par>
                                <p:cTn id="57" presetID="10" presetClass="entr" presetSubtype="0" fill="hold" grpId="1" nodeType="withEffect">
                                  <p:stCondLst>
                                    <p:cond delay="0"/>
                                  </p:stCondLst>
                                  <p:childTnLst>
                                    <p:set>
                                      <p:cBhvr>
                                        <p:cTn id="58" dur="1" fill="hold">
                                          <p:stCondLst>
                                            <p:cond delay="0"/>
                                          </p:stCondLst>
                                        </p:cTn>
                                        <p:tgtEl>
                                          <p:spTgt spid="168"/>
                                        </p:tgtEl>
                                        <p:attrNameLst>
                                          <p:attrName>style.visibility</p:attrName>
                                        </p:attrNameLst>
                                      </p:cBhvr>
                                      <p:to>
                                        <p:strVal val="visible"/>
                                      </p:to>
                                    </p:set>
                                    <p:animEffect transition="in" filter="fade">
                                      <p:cBhvr>
                                        <p:cTn id="59" dur="500"/>
                                        <p:tgtEl>
                                          <p:spTgt spid="168"/>
                                        </p:tgtEl>
                                      </p:cBhvr>
                                    </p:animEffect>
                                  </p:childTnLst>
                                </p:cTn>
                              </p:par>
                              <p:par>
                                <p:cTn id="60" presetID="10" presetClass="entr" presetSubtype="0" fill="hold" grpId="1" nodeType="withEffect">
                                  <p:stCondLst>
                                    <p:cond delay="0"/>
                                  </p:stCondLst>
                                  <p:childTnLst>
                                    <p:set>
                                      <p:cBhvr>
                                        <p:cTn id="61" dur="1" fill="hold">
                                          <p:stCondLst>
                                            <p:cond delay="0"/>
                                          </p:stCondLst>
                                        </p:cTn>
                                        <p:tgtEl>
                                          <p:spTgt spid="169"/>
                                        </p:tgtEl>
                                        <p:attrNameLst>
                                          <p:attrName>style.visibility</p:attrName>
                                        </p:attrNameLst>
                                      </p:cBhvr>
                                      <p:to>
                                        <p:strVal val="visible"/>
                                      </p:to>
                                    </p:set>
                                    <p:animEffect transition="in" filter="fade">
                                      <p:cBhvr>
                                        <p:cTn id="62" dur="500"/>
                                        <p:tgtEl>
                                          <p:spTgt spid="169"/>
                                        </p:tgtEl>
                                      </p:cBhvr>
                                    </p:animEffect>
                                  </p:childTnLst>
                                </p:cTn>
                              </p:par>
                            </p:childTnLst>
                          </p:cTn>
                        </p:par>
                      </p:childTnLst>
                    </p:cTn>
                  </p:par>
                  <p:par>
                    <p:cTn id="63" fill="hold">
                      <p:stCondLst>
                        <p:cond delay="indefinite"/>
                      </p:stCondLst>
                      <p:childTnLst>
                        <p:par>
                          <p:cTn id="64" fill="hold">
                            <p:stCondLst>
                              <p:cond delay="0"/>
                            </p:stCondLst>
                            <p:childTnLst>
                              <p:par>
                                <p:cTn id="65" presetID="50" presetClass="path" presetSubtype="0" accel="50000" decel="50000" fill="hold" grpId="2" nodeType="clickEffect">
                                  <p:stCondLst>
                                    <p:cond delay="0"/>
                                  </p:stCondLst>
                                  <p:childTnLst>
                                    <p:animMotion origin="layout" path="M 3.33333E-6 1.85185E-6 L -0.18815 1.85185E-6 C -0.27253 1.85185E-6 -0.37631 -0.03727 -0.37631 -0.06713 L -0.37631 -0.13426 " pathEditMode="relative" rAng="0" ptsTypes="AAAA">
                                      <p:cBhvr>
                                        <p:cTn id="66" dur="2000" fill="hold"/>
                                        <p:tgtEl>
                                          <p:spTgt spid="118"/>
                                        </p:tgtEl>
                                        <p:attrNameLst>
                                          <p:attrName>ppt_x</p:attrName>
                                          <p:attrName>ppt_y</p:attrName>
                                        </p:attrNameLst>
                                      </p:cBhvr>
                                      <p:rCtr x="-18815" y="-6713"/>
                                    </p:animMotion>
                                  </p:childTnLst>
                                </p:cTn>
                              </p:par>
                              <p:par>
                                <p:cTn id="67" presetID="50" presetClass="path" presetSubtype="0" accel="50000" decel="50000" fill="hold" grpId="2" nodeType="withEffect">
                                  <p:stCondLst>
                                    <p:cond delay="0"/>
                                  </p:stCondLst>
                                  <p:childTnLst>
                                    <p:animMotion origin="layout" path="M -2.29167E-6 1.85185E-6 L -0.18815 1.85185E-6 C -0.27252 1.85185E-6 -0.3763 -0.03727 -0.3763 -0.06713 L -0.3763 -0.13426 " pathEditMode="relative" rAng="0" ptsTypes="AAAA">
                                      <p:cBhvr>
                                        <p:cTn id="68" dur="2000" fill="hold"/>
                                        <p:tgtEl>
                                          <p:spTgt spid="119"/>
                                        </p:tgtEl>
                                        <p:attrNameLst>
                                          <p:attrName>ppt_x</p:attrName>
                                          <p:attrName>ppt_y</p:attrName>
                                        </p:attrNameLst>
                                      </p:cBhvr>
                                      <p:rCtr x="-18815" y="-6713"/>
                                    </p:animMotion>
                                  </p:childTnLst>
                                </p:cTn>
                              </p:par>
                              <p:par>
                                <p:cTn id="69" presetID="50" presetClass="path" presetSubtype="0" accel="50000" decel="50000" fill="hold" grpId="2" nodeType="withEffect">
                                  <p:stCondLst>
                                    <p:cond delay="0"/>
                                  </p:stCondLst>
                                  <p:childTnLst>
                                    <p:animMotion origin="layout" path="M 2.08333E-6 1.85185E-6 L -0.18815 1.85185E-6 C -0.27253 1.85185E-6 -0.3763 -0.03727 -0.3763 -0.06713 L -0.3763 -0.13426 " pathEditMode="relative" rAng="0" ptsTypes="AAAA">
                                      <p:cBhvr>
                                        <p:cTn id="70" dur="2000" fill="hold"/>
                                        <p:tgtEl>
                                          <p:spTgt spid="120"/>
                                        </p:tgtEl>
                                        <p:attrNameLst>
                                          <p:attrName>ppt_x</p:attrName>
                                          <p:attrName>ppt_y</p:attrName>
                                        </p:attrNameLst>
                                      </p:cBhvr>
                                      <p:rCtr x="-18815" y="-6713"/>
                                    </p:animMotion>
                                  </p:childTnLst>
                                </p:cTn>
                              </p:par>
                              <p:par>
                                <p:cTn id="71" presetID="50" presetClass="path" presetSubtype="0" accel="50000" decel="50000" fill="hold" grpId="2" nodeType="withEffect">
                                  <p:stCondLst>
                                    <p:cond delay="0"/>
                                  </p:stCondLst>
                                  <p:childTnLst>
                                    <p:animMotion origin="layout" path="M -1.875E-6 -7.40741E-7 L -0.18476 -7.40741E-7 C -0.26745 -7.40741E-7 -0.3694 -0.03773 -0.3694 -0.06805 L -0.3694 -0.13542 " pathEditMode="relative" rAng="0" ptsTypes="AAAA">
                                      <p:cBhvr>
                                        <p:cTn id="72" dur="2000" fill="hold"/>
                                        <p:tgtEl>
                                          <p:spTgt spid="122"/>
                                        </p:tgtEl>
                                        <p:attrNameLst>
                                          <p:attrName>ppt_x</p:attrName>
                                          <p:attrName>ppt_y</p:attrName>
                                        </p:attrNameLst>
                                      </p:cBhvr>
                                      <p:rCtr x="-18477" y="-6782"/>
                                    </p:animMotion>
                                  </p:childTnLst>
                                </p:cTn>
                              </p:par>
                            </p:childTnLst>
                          </p:cTn>
                        </p:par>
                        <p:par>
                          <p:cTn id="73" fill="hold">
                            <p:stCondLst>
                              <p:cond delay="2000"/>
                            </p:stCondLst>
                            <p:childTnLst>
                              <p:par>
                                <p:cTn id="74" presetID="10" presetClass="entr" presetSubtype="0" fill="hold" nodeType="afterEffect">
                                  <p:stCondLst>
                                    <p:cond delay="0"/>
                                  </p:stCondLst>
                                  <p:childTnLst>
                                    <p:set>
                                      <p:cBhvr>
                                        <p:cTn id="75" dur="1" fill="hold">
                                          <p:stCondLst>
                                            <p:cond delay="0"/>
                                          </p:stCondLst>
                                        </p:cTn>
                                        <p:tgtEl>
                                          <p:spTgt spid="226"/>
                                        </p:tgtEl>
                                        <p:attrNameLst>
                                          <p:attrName>style.visibility</p:attrName>
                                        </p:attrNameLst>
                                      </p:cBhvr>
                                      <p:to>
                                        <p:strVal val="visible"/>
                                      </p:to>
                                    </p:set>
                                    <p:animEffect transition="in" filter="fade">
                                      <p:cBhvr>
                                        <p:cTn id="76" dur="500"/>
                                        <p:tgtEl>
                                          <p:spTgt spid="226"/>
                                        </p:tgtEl>
                                      </p:cBhvr>
                                    </p:animEffect>
                                  </p:childTnLst>
                                </p:cTn>
                              </p:par>
                              <p:par>
                                <p:cTn id="77" presetID="10" presetClass="entr" presetSubtype="0" fill="hold" nodeType="withEffect">
                                  <p:stCondLst>
                                    <p:cond delay="0"/>
                                  </p:stCondLst>
                                  <p:childTnLst>
                                    <p:set>
                                      <p:cBhvr>
                                        <p:cTn id="78" dur="1" fill="hold">
                                          <p:stCondLst>
                                            <p:cond delay="0"/>
                                          </p:stCondLst>
                                        </p:cTn>
                                        <p:tgtEl>
                                          <p:spTgt spid="231"/>
                                        </p:tgtEl>
                                        <p:attrNameLst>
                                          <p:attrName>style.visibility</p:attrName>
                                        </p:attrNameLst>
                                      </p:cBhvr>
                                      <p:to>
                                        <p:strVal val="visible"/>
                                      </p:to>
                                    </p:set>
                                    <p:animEffect transition="in" filter="fade">
                                      <p:cBhvr>
                                        <p:cTn id="79" dur="500"/>
                                        <p:tgtEl>
                                          <p:spTgt spid="231"/>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5E-6 -4.81481E-6 L 0.01029 0.11991 " pathEditMode="relative" rAng="0" ptsTypes="AA">
                                      <p:cBhvr>
                                        <p:cTn id="83" dur="2000" fill="hold"/>
                                        <p:tgtEl>
                                          <p:spTgt spid="147"/>
                                        </p:tgtEl>
                                        <p:attrNameLst>
                                          <p:attrName>ppt_x</p:attrName>
                                          <p:attrName>ppt_y</p:attrName>
                                        </p:attrNameLst>
                                      </p:cBhvr>
                                      <p:rCtr x="482" y="6111"/>
                                    </p:animMotion>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63"/>
                                        </p:tgtEl>
                                        <p:attrNameLst>
                                          <p:attrName>style.visibility</p:attrName>
                                        </p:attrNameLst>
                                      </p:cBhvr>
                                      <p:to>
                                        <p:strVal val="visible"/>
                                      </p:to>
                                    </p:set>
                                    <p:animEffect transition="in" filter="fade">
                                      <p:cBhvr>
                                        <p:cTn id="88" dur="500"/>
                                        <p:tgtEl>
                                          <p:spTgt spid="16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4"/>
                                        </p:tgtEl>
                                        <p:attrNameLst>
                                          <p:attrName>style.visibility</p:attrName>
                                        </p:attrNameLst>
                                      </p:cBhvr>
                                      <p:to>
                                        <p:strVal val="visible"/>
                                      </p:to>
                                    </p:set>
                                    <p:animEffect transition="in" filter="fade">
                                      <p:cBhvr>
                                        <p:cTn id="91" dur="500"/>
                                        <p:tgtEl>
                                          <p:spTgt spid="16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65"/>
                                        </p:tgtEl>
                                        <p:attrNameLst>
                                          <p:attrName>style.visibility</p:attrName>
                                        </p:attrNameLst>
                                      </p:cBhvr>
                                      <p:to>
                                        <p:strVal val="visible"/>
                                      </p:to>
                                    </p:set>
                                    <p:animEffect transition="in" filter="fade">
                                      <p:cBhvr>
                                        <p:cTn id="94" dur="500"/>
                                        <p:tgtEl>
                                          <p:spTgt spid="16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6"/>
                                        </p:tgtEl>
                                        <p:attrNameLst>
                                          <p:attrName>style.visibility</p:attrName>
                                        </p:attrNameLst>
                                      </p:cBhvr>
                                      <p:to>
                                        <p:strVal val="visible"/>
                                      </p:to>
                                    </p:set>
                                    <p:animEffect transition="in" filter="fade">
                                      <p:cBhvr>
                                        <p:cTn id="97" dur="500"/>
                                        <p:tgtEl>
                                          <p:spTgt spid="166"/>
                                        </p:tgtEl>
                                      </p:cBhvr>
                                    </p:animEffect>
                                  </p:childTnLst>
                                </p:cTn>
                              </p:par>
                              <p:par>
                                <p:cTn id="98" presetID="10" presetClass="exit" presetSubtype="0" fill="hold" nodeType="withEffect">
                                  <p:stCondLst>
                                    <p:cond delay="0"/>
                                  </p:stCondLst>
                                  <p:childTnLst>
                                    <p:animEffect transition="out" filter="fade">
                                      <p:cBhvr>
                                        <p:cTn id="99" dur="500"/>
                                        <p:tgtEl>
                                          <p:spTgt spid="147"/>
                                        </p:tgtEl>
                                      </p:cBhvr>
                                    </p:animEffect>
                                    <p:set>
                                      <p:cBhvr>
                                        <p:cTn id="100" dur="1" fill="hold">
                                          <p:stCondLst>
                                            <p:cond delay="499"/>
                                          </p:stCondLst>
                                        </p:cTn>
                                        <p:tgtEl>
                                          <p:spTgt spid="147"/>
                                        </p:tgtEl>
                                        <p:attrNameLst>
                                          <p:attrName>style.visibility</p:attrName>
                                        </p:attrNameLst>
                                      </p:cBhvr>
                                      <p:to>
                                        <p:strVal val="hidden"/>
                                      </p:to>
                                    </p:set>
                                  </p:childTnLst>
                                </p:cTn>
                              </p:par>
                            </p:childTnLst>
                          </p:cTn>
                        </p:par>
                        <p:par>
                          <p:cTn id="101" fill="hold">
                            <p:stCondLst>
                              <p:cond delay="500"/>
                            </p:stCondLst>
                            <p:childTnLst>
                              <p:par>
                                <p:cTn id="102" presetID="50" presetClass="path" presetSubtype="0" accel="50000" decel="50000" fill="hold" grpId="1" nodeType="afterEffect">
                                  <p:stCondLst>
                                    <p:cond delay="0"/>
                                  </p:stCondLst>
                                  <p:childTnLst>
                                    <p:animMotion origin="layout" path="M -0.00065 0.00023 L -0.09596 0.00023 C -0.13867 0.00023 -0.19088 -0.07755 -0.19088 -0.14097 L -0.19088 -0.28055 " pathEditMode="relative" rAng="0" ptsTypes="AAAA">
                                      <p:cBhvr>
                                        <p:cTn id="103" dur="2000" fill="hold"/>
                                        <p:tgtEl>
                                          <p:spTgt spid="163"/>
                                        </p:tgtEl>
                                        <p:attrNameLst>
                                          <p:attrName>ppt_x</p:attrName>
                                          <p:attrName>ppt_y</p:attrName>
                                        </p:attrNameLst>
                                      </p:cBhvr>
                                      <p:rCtr x="-9518" y="-14051"/>
                                    </p:animMotion>
                                  </p:childTnLst>
                                </p:cTn>
                              </p:par>
                              <p:par>
                                <p:cTn id="104" presetID="50" presetClass="path" presetSubtype="0" accel="50000" decel="50000" fill="hold" grpId="1" nodeType="withEffect">
                                  <p:stCondLst>
                                    <p:cond delay="0"/>
                                  </p:stCondLst>
                                  <p:childTnLst>
                                    <p:animMotion origin="layout" path="M -8.33333E-7 3.7037E-6 L -0.10325 3.7037E-6 C -0.14935 3.7037E-6 -0.20573 -0.08449 -0.20573 -0.15255 L -0.20573 -0.30301 " pathEditMode="relative" rAng="0" ptsTypes="AAAA">
                                      <p:cBhvr>
                                        <p:cTn id="105" dur="2000" fill="hold"/>
                                        <p:tgtEl>
                                          <p:spTgt spid="164"/>
                                        </p:tgtEl>
                                        <p:attrNameLst>
                                          <p:attrName>ppt_x</p:attrName>
                                          <p:attrName>ppt_y</p:attrName>
                                        </p:attrNameLst>
                                      </p:cBhvr>
                                      <p:rCtr x="-10286" y="-15162"/>
                                    </p:animMotion>
                                  </p:childTnLst>
                                </p:cTn>
                              </p:par>
                              <p:par>
                                <p:cTn id="106" presetID="50" presetClass="path" presetSubtype="0" accel="50000" decel="50000" fill="hold" grpId="1" nodeType="withEffect">
                                  <p:stCondLst>
                                    <p:cond delay="0"/>
                                  </p:stCondLst>
                                  <p:childTnLst>
                                    <p:animMotion origin="layout" path="M -1.66667E-6 -3.7037E-7 L -0.11159 -3.7037E-7 C -0.16146 -3.7037E-7 -0.22239 -0.09097 -0.22239 -0.16389 L -0.22239 -0.32616 " pathEditMode="relative" rAng="0" ptsTypes="AAAA">
                                      <p:cBhvr>
                                        <p:cTn id="107" dur="2000" fill="hold"/>
                                        <p:tgtEl>
                                          <p:spTgt spid="165"/>
                                        </p:tgtEl>
                                        <p:attrNameLst>
                                          <p:attrName>ppt_x</p:attrName>
                                          <p:attrName>ppt_y</p:attrName>
                                        </p:attrNameLst>
                                      </p:cBhvr>
                                      <p:rCtr x="-11120" y="-16319"/>
                                    </p:animMotion>
                                  </p:childTnLst>
                                </p:cTn>
                              </p:par>
                              <p:par>
                                <p:cTn id="108" presetID="42" presetClass="path" presetSubtype="0" accel="50000" decel="50000" fill="hold" grpId="1" nodeType="withEffect">
                                  <p:stCondLst>
                                    <p:cond delay="0"/>
                                  </p:stCondLst>
                                  <p:childTnLst>
                                    <p:animMotion origin="layout" path="M -3.75E-6 4.07407E-6 L -0.16797 -0.28889 " pathEditMode="relative" rAng="0" ptsTypes="AA">
                                      <p:cBhvr>
                                        <p:cTn id="109" dur="2000" fill="hold"/>
                                        <p:tgtEl>
                                          <p:spTgt spid="166"/>
                                        </p:tgtEl>
                                        <p:attrNameLst>
                                          <p:attrName>ppt_x</p:attrName>
                                          <p:attrName>ppt_y</p:attrName>
                                        </p:attrNameLst>
                                      </p:cBhvr>
                                      <p:rCtr x="-8424" y="-14051"/>
                                    </p:animMotion>
                                  </p:childTnLst>
                                </p:cTn>
                              </p:par>
                              <p:par>
                                <p:cTn id="110" presetID="1" presetClass="entr" presetSubtype="0" fill="hold" grpId="1" nodeType="withEffect">
                                  <p:stCondLst>
                                    <p:cond delay="0"/>
                                  </p:stCondLst>
                                  <p:childTnLst>
                                    <p:set>
                                      <p:cBhvr>
                                        <p:cTn id="111" dur="1" fill="hold">
                                          <p:stCondLst>
                                            <p:cond delay="0"/>
                                          </p:stCondLst>
                                        </p:cTn>
                                        <p:tgtEl>
                                          <p:spTgt spid="225"/>
                                        </p:tgtEl>
                                        <p:attrNameLst>
                                          <p:attrName>style.visibility</p:attrName>
                                        </p:attrNameLst>
                                      </p:cBhvr>
                                      <p:to>
                                        <p:strVal val="visible"/>
                                      </p:to>
                                    </p:set>
                                  </p:childTnLst>
                                </p:cTn>
                              </p:par>
                              <p:par>
                                <p:cTn id="112" presetID="42" presetClass="path" presetSubtype="0" accel="50000" decel="50000" fill="hold" grpId="0" nodeType="withEffect">
                                  <p:stCondLst>
                                    <p:cond delay="0"/>
                                  </p:stCondLst>
                                  <p:childTnLst>
                                    <p:animMotion origin="layout" path="M 1.875E-6 4.07407E-6 L 0.06055 -0.38264 " pathEditMode="relative" rAng="0" ptsTypes="AA">
                                      <p:cBhvr>
                                        <p:cTn id="113" dur="2000" fill="hold"/>
                                        <p:tgtEl>
                                          <p:spTgt spid="225"/>
                                        </p:tgtEl>
                                        <p:attrNameLst>
                                          <p:attrName>ppt_x</p:attrName>
                                          <p:attrName>ppt_y</p:attrName>
                                        </p:attrNameLst>
                                      </p:cBhvr>
                                      <p:rCtr x="3177" y="-19028"/>
                                    </p:animMotion>
                                  </p:childTnLst>
                                </p:cTn>
                              </p:par>
                              <p:par>
                                <p:cTn id="114" presetID="42" presetClass="path" presetSubtype="0" accel="50000" decel="50000" fill="hold" grpId="2" nodeType="withEffect">
                                  <p:stCondLst>
                                    <p:cond delay="0"/>
                                  </p:stCondLst>
                                  <p:childTnLst>
                                    <p:animMotion origin="layout" path="M 2.5E-6 -7.40741E-7 L -0.08281 -0.42269 " pathEditMode="relative" rAng="0" ptsTypes="AA">
                                      <p:cBhvr>
                                        <p:cTn id="115" dur="2000" fill="hold"/>
                                        <p:tgtEl>
                                          <p:spTgt spid="167"/>
                                        </p:tgtEl>
                                        <p:attrNameLst>
                                          <p:attrName>ppt_x</p:attrName>
                                          <p:attrName>ppt_y</p:attrName>
                                        </p:attrNameLst>
                                      </p:cBhvr>
                                      <p:rCtr x="-4010" y="-21019"/>
                                    </p:animMotion>
                                  </p:childTnLst>
                                </p:cTn>
                              </p:par>
                              <p:par>
                                <p:cTn id="116" presetID="42" presetClass="path" presetSubtype="0" accel="50000" decel="50000" fill="hold" grpId="2" nodeType="withEffect">
                                  <p:stCondLst>
                                    <p:cond delay="0"/>
                                  </p:stCondLst>
                                  <p:childTnLst>
                                    <p:animMotion origin="layout" path="M -3.125E-6 -7.40741E-7 L -0.0819 -0.4243 " pathEditMode="relative" rAng="0" ptsTypes="AA">
                                      <p:cBhvr>
                                        <p:cTn id="117" dur="2000" fill="hold"/>
                                        <p:tgtEl>
                                          <p:spTgt spid="168"/>
                                        </p:tgtEl>
                                        <p:attrNameLst>
                                          <p:attrName>ppt_x</p:attrName>
                                          <p:attrName>ppt_y</p:attrName>
                                        </p:attrNameLst>
                                      </p:cBhvr>
                                      <p:rCtr x="-4049" y="-21273"/>
                                    </p:animMotion>
                                  </p:childTnLst>
                                </p:cTn>
                              </p:par>
                              <p:par>
                                <p:cTn id="118" presetID="42" presetClass="path" presetSubtype="0" accel="50000" decel="50000" fill="hold" grpId="2" nodeType="withEffect">
                                  <p:stCondLst>
                                    <p:cond delay="0"/>
                                  </p:stCondLst>
                                  <p:childTnLst>
                                    <p:animMotion origin="layout" path="M 1.04167E-6 -7.40741E-7 L -0.08359 -0.42523 " pathEditMode="relative" rAng="0" ptsTypes="AA">
                                      <p:cBhvr>
                                        <p:cTn id="119" dur="2000" fill="hold"/>
                                        <p:tgtEl>
                                          <p:spTgt spid="169"/>
                                        </p:tgtEl>
                                        <p:attrNameLst>
                                          <p:attrName>ppt_x</p:attrName>
                                          <p:attrName>ppt_y</p:attrName>
                                        </p:attrNameLst>
                                      </p:cBhvr>
                                      <p:rCtr x="-4128" y="-21134"/>
                                    </p:animMotion>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nodeType="clickEffect">
                                  <p:stCondLst>
                                    <p:cond delay="0"/>
                                  </p:stCondLst>
                                  <p:childTnLst>
                                    <p:set>
                                      <p:cBhvr>
                                        <p:cTn id="123" dur="1" fill="hold">
                                          <p:stCondLst>
                                            <p:cond delay="0"/>
                                          </p:stCondLst>
                                        </p:cTn>
                                        <p:tgtEl>
                                          <p:spTgt spid="1026"/>
                                        </p:tgtEl>
                                        <p:attrNameLst>
                                          <p:attrName>style.visibility</p:attrName>
                                        </p:attrNameLst>
                                      </p:cBhvr>
                                      <p:to>
                                        <p:strVal val="visible"/>
                                      </p:to>
                                    </p:set>
                                    <p:anim calcmode="lin" valueType="num">
                                      <p:cBhvr additive="base">
                                        <p:cTn id="124" dur="500" fill="hold"/>
                                        <p:tgtEl>
                                          <p:spTgt spid="1026"/>
                                        </p:tgtEl>
                                        <p:attrNameLst>
                                          <p:attrName>ppt_x</p:attrName>
                                        </p:attrNameLst>
                                      </p:cBhvr>
                                      <p:tavLst>
                                        <p:tav tm="0">
                                          <p:val>
                                            <p:strVal val="#ppt_x"/>
                                          </p:val>
                                        </p:tav>
                                        <p:tav tm="100000">
                                          <p:val>
                                            <p:strVal val="#ppt_x"/>
                                          </p:val>
                                        </p:tav>
                                      </p:tavLst>
                                    </p:anim>
                                    <p:anim calcmode="lin" valueType="num">
                                      <p:cBhvr additive="base">
                                        <p:cTn id="12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nodeType="clickEffect">
                                  <p:stCondLst>
                                    <p:cond delay="0"/>
                                  </p:stCondLst>
                                  <p:childTnLst>
                                    <p:animEffect transition="out" filter="fade">
                                      <p:cBhvr>
                                        <p:cTn id="129" dur="500"/>
                                        <p:tgtEl>
                                          <p:spTgt spid="1026"/>
                                        </p:tgtEl>
                                      </p:cBhvr>
                                    </p:animEffect>
                                    <p:set>
                                      <p:cBhvr>
                                        <p:cTn id="130" dur="1" fill="hold">
                                          <p:stCondLst>
                                            <p:cond delay="499"/>
                                          </p:stCondLst>
                                        </p:cTn>
                                        <p:tgtEl>
                                          <p:spTgt spid="1026"/>
                                        </p:tgtEl>
                                        <p:attrNameLst>
                                          <p:attrName>style.visibility</p:attrName>
                                        </p:attrNameLst>
                                      </p:cBhvr>
                                      <p:to>
                                        <p:strVal val="hidden"/>
                                      </p:to>
                                    </p:set>
                                  </p:childTnLst>
                                </p:cTn>
                              </p:par>
                              <p:par>
                                <p:cTn id="131" presetID="42" presetClass="path" presetSubtype="0" accel="50000" decel="50000" fill="hold" grpId="2" nodeType="withEffect">
                                  <p:stCondLst>
                                    <p:cond delay="0"/>
                                  </p:stCondLst>
                                  <p:childTnLst>
                                    <p:animMotion origin="layout" path="M -0.19088 -0.28055 L -2.5E-6 -7.40741E-7 " pathEditMode="relative" rAng="0" ptsTypes="AA">
                                      <p:cBhvr>
                                        <p:cTn id="132" dur="2000" fill="hold"/>
                                        <p:tgtEl>
                                          <p:spTgt spid="163"/>
                                        </p:tgtEl>
                                        <p:attrNameLst>
                                          <p:attrName>ppt_x</p:attrName>
                                          <p:attrName>ppt_y</p:attrName>
                                        </p:attrNameLst>
                                      </p:cBhvr>
                                      <p:rCtr x="9544" y="14028"/>
                                    </p:animMotion>
                                  </p:childTnLst>
                                </p:cTn>
                              </p:par>
                              <p:par>
                                <p:cTn id="133" presetID="42" presetClass="path" presetSubtype="0" accel="50000" decel="50000" fill="hold" grpId="2" nodeType="withEffect">
                                  <p:stCondLst>
                                    <p:cond delay="0"/>
                                  </p:stCondLst>
                                  <p:childTnLst>
                                    <p:animMotion origin="layout" path="M -0.20651 -0.30486 L -3.33333E-6 3.7037E-6 " pathEditMode="relative" rAng="0" ptsTypes="AA">
                                      <p:cBhvr>
                                        <p:cTn id="134" dur="2000" fill="hold"/>
                                        <p:tgtEl>
                                          <p:spTgt spid="164"/>
                                        </p:tgtEl>
                                        <p:attrNameLst>
                                          <p:attrName>ppt_x</p:attrName>
                                          <p:attrName>ppt_y</p:attrName>
                                        </p:attrNameLst>
                                      </p:cBhvr>
                                      <p:rCtr x="10352" y="15231"/>
                                    </p:animMotion>
                                  </p:childTnLst>
                                </p:cTn>
                              </p:par>
                              <p:par>
                                <p:cTn id="135" presetID="42" presetClass="path" presetSubtype="0" accel="50000" decel="50000" fill="hold" grpId="2" nodeType="withEffect">
                                  <p:stCondLst>
                                    <p:cond delay="0"/>
                                  </p:stCondLst>
                                  <p:childTnLst>
                                    <p:animMotion origin="layout" path="M -0.2224 -0.32616 L -1.66667E-6 -3.7037E-7 " pathEditMode="relative" rAng="0" ptsTypes="AA">
                                      <p:cBhvr>
                                        <p:cTn id="136" dur="2000" fill="hold"/>
                                        <p:tgtEl>
                                          <p:spTgt spid="165"/>
                                        </p:tgtEl>
                                        <p:attrNameLst>
                                          <p:attrName>ppt_x</p:attrName>
                                          <p:attrName>ppt_y</p:attrName>
                                        </p:attrNameLst>
                                      </p:cBhvr>
                                      <p:rCtr x="11146" y="16296"/>
                                    </p:animMotion>
                                  </p:childTnLst>
                                </p:cTn>
                              </p:par>
                              <p:par>
                                <p:cTn id="137" presetID="42" presetClass="path" presetSubtype="0" accel="50000" decel="50000" fill="hold" grpId="2" nodeType="withEffect">
                                  <p:stCondLst>
                                    <p:cond delay="0"/>
                                  </p:stCondLst>
                                  <p:childTnLst>
                                    <p:animMotion origin="layout" path="M -0.16797 -0.28889 L -3.75E-6 4.07407E-6 " pathEditMode="relative" rAng="0" ptsTypes="AA">
                                      <p:cBhvr>
                                        <p:cTn id="138" dur="2000" fill="hold"/>
                                        <p:tgtEl>
                                          <p:spTgt spid="166"/>
                                        </p:tgtEl>
                                        <p:attrNameLst>
                                          <p:attrName>ppt_x</p:attrName>
                                          <p:attrName>ppt_y</p:attrName>
                                        </p:attrNameLst>
                                      </p:cBhvr>
                                      <p:rCtr x="8411" y="14444"/>
                                    </p:animMotion>
                                  </p:childTnLst>
                                </p:cTn>
                              </p:par>
                            </p:childTnLst>
                          </p:cTn>
                        </p:par>
                        <p:par>
                          <p:cTn id="139" fill="hold">
                            <p:stCondLst>
                              <p:cond delay="2000"/>
                            </p:stCondLst>
                            <p:childTnLst>
                              <p:par>
                                <p:cTn id="140" presetID="10" presetClass="exit" presetSubtype="0" fill="hold" grpId="3" nodeType="afterEffect">
                                  <p:stCondLst>
                                    <p:cond delay="0"/>
                                  </p:stCondLst>
                                  <p:childTnLst>
                                    <p:animEffect transition="out" filter="fade">
                                      <p:cBhvr>
                                        <p:cTn id="141" dur="500"/>
                                        <p:tgtEl>
                                          <p:spTgt spid="163"/>
                                        </p:tgtEl>
                                      </p:cBhvr>
                                    </p:animEffect>
                                    <p:set>
                                      <p:cBhvr>
                                        <p:cTn id="142" dur="1" fill="hold">
                                          <p:stCondLst>
                                            <p:cond delay="499"/>
                                          </p:stCondLst>
                                        </p:cTn>
                                        <p:tgtEl>
                                          <p:spTgt spid="163"/>
                                        </p:tgtEl>
                                        <p:attrNameLst>
                                          <p:attrName>style.visibility</p:attrName>
                                        </p:attrNameLst>
                                      </p:cBhvr>
                                      <p:to>
                                        <p:strVal val="hidden"/>
                                      </p:to>
                                    </p:set>
                                  </p:childTnLst>
                                </p:cTn>
                              </p:par>
                              <p:par>
                                <p:cTn id="143" presetID="10" presetClass="exit" presetSubtype="0" fill="hold" grpId="3" nodeType="withEffect">
                                  <p:stCondLst>
                                    <p:cond delay="0"/>
                                  </p:stCondLst>
                                  <p:childTnLst>
                                    <p:animEffect transition="out" filter="fade">
                                      <p:cBhvr>
                                        <p:cTn id="144" dur="500"/>
                                        <p:tgtEl>
                                          <p:spTgt spid="164"/>
                                        </p:tgtEl>
                                      </p:cBhvr>
                                    </p:animEffect>
                                    <p:set>
                                      <p:cBhvr>
                                        <p:cTn id="145" dur="1" fill="hold">
                                          <p:stCondLst>
                                            <p:cond delay="499"/>
                                          </p:stCondLst>
                                        </p:cTn>
                                        <p:tgtEl>
                                          <p:spTgt spid="164"/>
                                        </p:tgtEl>
                                        <p:attrNameLst>
                                          <p:attrName>style.visibility</p:attrName>
                                        </p:attrNameLst>
                                      </p:cBhvr>
                                      <p:to>
                                        <p:strVal val="hidden"/>
                                      </p:to>
                                    </p:set>
                                  </p:childTnLst>
                                </p:cTn>
                              </p:par>
                              <p:par>
                                <p:cTn id="146" presetID="10" presetClass="exit" presetSubtype="0" fill="hold" grpId="3" nodeType="withEffect">
                                  <p:stCondLst>
                                    <p:cond delay="0"/>
                                  </p:stCondLst>
                                  <p:childTnLst>
                                    <p:animEffect transition="out" filter="fade">
                                      <p:cBhvr>
                                        <p:cTn id="147" dur="500"/>
                                        <p:tgtEl>
                                          <p:spTgt spid="165"/>
                                        </p:tgtEl>
                                      </p:cBhvr>
                                    </p:animEffect>
                                    <p:set>
                                      <p:cBhvr>
                                        <p:cTn id="148" dur="1" fill="hold">
                                          <p:stCondLst>
                                            <p:cond delay="499"/>
                                          </p:stCondLst>
                                        </p:cTn>
                                        <p:tgtEl>
                                          <p:spTgt spid="165"/>
                                        </p:tgtEl>
                                        <p:attrNameLst>
                                          <p:attrName>style.visibility</p:attrName>
                                        </p:attrNameLst>
                                      </p:cBhvr>
                                      <p:to>
                                        <p:strVal val="hidden"/>
                                      </p:to>
                                    </p:set>
                                  </p:childTnLst>
                                </p:cTn>
                              </p:par>
                              <p:par>
                                <p:cTn id="149" presetID="10" presetClass="entr" presetSubtype="0" fill="hold" nodeType="withEffect">
                                  <p:stCondLst>
                                    <p:cond delay="0"/>
                                  </p:stCondLst>
                                  <p:childTnLst>
                                    <p:set>
                                      <p:cBhvr>
                                        <p:cTn id="150" dur="1" fill="hold">
                                          <p:stCondLst>
                                            <p:cond delay="0"/>
                                          </p:stCondLst>
                                        </p:cTn>
                                        <p:tgtEl>
                                          <p:spTgt spid="147"/>
                                        </p:tgtEl>
                                        <p:attrNameLst>
                                          <p:attrName>style.visibility</p:attrName>
                                        </p:attrNameLst>
                                      </p:cBhvr>
                                      <p:to>
                                        <p:strVal val="visible"/>
                                      </p:to>
                                    </p:set>
                                    <p:animEffect transition="in" filter="fade">
                                      <p:cBhvr>
                                        <p:cTn id="151" dur="500"/>
                                        <p:tgtEl>
                                          <p:spTgt spid="147"/>
                                        </p:tgtEl>
                                      </p:cBhvr>
                                    </p:animEffect>
                                  </p:childTnLst>
                                </p:cTn>
                              </p:par>
                              <p:par>
                                <p:cTn id="152" presetID="42" presetClass="path" presetSubtype="0" accel="50000" decel="50000" fill="hold" nodeType="withEffect">
                                  <p:stCondLst>
                                    <p:cond delay="0"/>
                                  </p:stCondLst>
                                  <p:childTnLst>
                                    <p:animMotion origin="layout" path="M 0.01029 0.11991 L 5E-6 -4.81481E-6 " pathEditMode="relative" rAng="0" ptsTypes="AA">
                                      <p:cBhvr>
                                        <p:cTn id="153" dur="2000" fill="hold"/>
                                        <p:tgtEl>
                                          <p:spTgt spid="147"/>
                                        </p:tgtEl>
                                        <p:attrNameLst>
                                          <p:attrName>ppt_x</p:attrName>
                                          <p:attrName>ppt_y</p:attrName>
                                        </p:attrNameLst>
                                      </p:cBhvr>
                                      <p:rCtr x="-521" y="-5995"/>
                                    </p:animMotion>
                                  </p:childTnLst>
                                </p:cTn>
                              </p:par>
                            </p:childTnLst>
                          </p:cTn>
                        </p:par>
                        <p:par>
                          <p:cTn id="154" fill="hold">
                            <p:stCondLst>
                              <p:cond delay="4000"/>
                            </p:stCondLst>
                            <p:childTnLst>
                              <p:par>
                                <p:cTn id="155" presetID="10" presetClass="entr" presetSubtype="0" fill="hold" nodeType="after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fade">
                                      <p:cBhvr>
                                        <p:cTn id="157" dur="500"/>
                                        <p:tgtEl>
                                          <p:spTgt spid="170"/>
                                        </p:tgtEl>
                                      </p:cBhvr>
                                    </p:animEffect>
                                  </p:childTnLst>
                                </p:cTn>
                              </p:par>
                              <p:par>
                                <p:cTn id="158" presetID="10" presetClass="entr" presetSubtype="0" fill="hold" nodeType="withEffect">
                                  <p:stCondLst>
                                    <p:cond delay="0"/>
                                  </p:stCondLst>
                                  <p:childTnLst>
                                    <p:set>
                                      <p:cBhvr>
                                        <p:cTn id="159" dur="1" fill="hold">
                                          <p:stCondLst>
                                            <p:cond delay="0"/>
                                          </p:stCondLst>
                                        </p:cTn>
                                        <p:tgtEl>
                                          <p:spTgt spid="234"/>
                                        </p:tgtEl>
                                        <p:attrNameLst>
                                          <p:attrName>style.visibility</p:attrName>
                                        </p:attrNameLst>
                                      </p:cBhvr>
                                      <p:to>
                                        <p:strVal val="visible"/>
                                      </p:to>
                                    </p:set>
                                    <p:animEffect transition="in" filter="fade">
                                      <p:cBhvr>
                                        <p:cTn id="160"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163" grpId="0" animBg="1"/>
      <p:bldP spid="163" grpId="1" animBg="1"/>
      <p:bldP spid="163" grpId="2" animBg="1"/>
      <p:bldP spid="163" grpId="3" animBg="1"/>
      <p:bldP spid="164" grpId="0" animBg="1"/>
      <p:bldP spid="164" grpId="1" animBg="1"/>
      <p:bldP spid="164" grpId="2" animBg="1"/>
      <p:bldP spid="164" grpId="3" animBg="1"/>
      <p:bldP spid="165" grpId="0" animBg="1"/>
      <p:bldP spid="165" grpId="1" animBg="1"/>
      <p:bldP spid="165" grpId="2" animBg="1"/>
      <p:bldP spid="165" grpId="3" animBg="1"/>
      <p:bldP spid="166" grpId="0"/>
      <p:bldP spid="166" grpId="1"/>
      <p:bldP spid="166" grpId="2"/>
      <p:bldP spid="118" grpId="0" animBg="1"/>
      <p:bldP spid="118" grpId="1" animBg="1"/>
      <p:bldP spid="118" grpId="2" animBg="1"/>
      <p:bldP spid="119" grpId="0" animBg="1"/>
      <p:bldP spid="119" grpId="1" animBg="1"/>
      <p:bldP spid="119" grpId="2" animBg="1"/>
      <p:bldP spid="120" grpId="0" animBg="1"/>
      <p:bldP spid="120" grpId="1" animBg="1"/>
      <p:bldP spid="120" grpId="2" animBg="1"/>
      <p:bldP spid="122" grpId="0" animBg="1"/>
      <p:bldP spid="122" grpId="1" animBg="1"/>
      <p:bldP spid="122" grpId="2" animBg="1"/>
      <p:bldP spid="225" grpId="0"/>
      <p:bldP spid="225" grpId="1"/>
      <p:bldP spid="167" grpId="1" animBg="1"/>
      <p:bldP spid="167" grpId="2" animBg="1"/>
      <p:bldP spid="168" grpId="1" animBg="1"/>
      <p:bldP spid="168" grpId="2" animBg="1"/>
      <p:bldP spid="169" grpId="1" animBg="1"/>
      <p:bldP spid="169" grpId="2"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77652-2B3D-4F8E-BF36-B98DC354F6D0}"/>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xmlns="" id="{0A9672E9-4357-4033-A4E9-DBA2AE3B1534}"/>
              </a:ext>
            </a:extLst>
          </p:cNvPr>
          <p:cNvSpPr>
            <a:spLocks noGrp="1"/>
          </p:cNvSpPr>
          <p:nvPr>
            <p:ph idx="1"/>
          </p:nvPr>
        </p:nvSpPr>
        <p:spPr/>
        <p:txBody>
          <a:bodyPr/>
          <a:lstStyle/>
          <a:p>
            <a:r>
              <a:rPr lang="en-US" dirty="0"/>
              <a:t>1 enqueue and 1 dequeue at each level of tree per time slot</a:t>
            </a:r>
          </a:p>
          <a:p>
            <a:r>
              <a:rPr lang="en-US" dirty="0"/>
              <a:t>Need to deal with wrap around of rank values</a:t>
            </a:r>
          </a:p>
        </p:txBody>
      </p:sp>
      <p:sp>
        <p:nvSpPr>
          <p:cNvPr id="4" name="Slide Number Placeholder 3">
            <a:extLst>
              <a:ext uri="{FF2B5EF4-FFF2-40B4-BE49-F238E27FC236}">
                <a16:creationId xmlns:a16="http://schemas.microsoft.com/office/drawing/2014/main" xmlns="" id="{C5668380-9CBB-4ED1-A515-6EA60210B8B2}"/>
              </a:ext>
            </a:extLst>
          </p:cNvPr>
          <p:cNvSpPr>
            <a:spLocks noGrp="1"/>
          </p:cNvSpPr>
          <p:nvPr>
            <p:ph type="sldNum" sz="quarter" idx="10"/>
          </p:nvPr>
        </p:nvSpPr>
        <p:spPr/>
        <p:txBody>
          <a:bodyPr/>
          <a:lstStyle/>
          <a:p>
            <a:r>
              <a:rPr lang="en-US"/>
              <a:t>&gt;&gt; </a:t>
            </a:r>
            <a:fld id="{626C978B-826E-438C-909A-E9C381D3FF04}" type="slidenum">
              <a:rPr lang="en-US" smtClean="0"/>
              <a:pPr/>
              <a:t>52</a:t>
            </a:fld>
            <a:endParaRPr lang="en-US" dirty="0"/>
          </a:p>
        </p:txBody>
      </p:sp>
    </p:spTree>
    <p:extLst>
      <p:ext uri="{BB962C8B-B14F-4D97-AF65-F5344CB8AC3E}">
        <p14:creationId xmlns:p14="http://schemas.microsoft.com/office/powerpoint/2010/main" val="1031782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0454F-91DD-4768-9CA5-C16AAF0DB3D2}"/>
              </a:ext>
            </a:extLst>
          </p:cNvPr>
          <p:cNvSpPr>
            <a:spLocks noGrp="1"/>
          </p:cNvSpPr>
          <p:nvPr>
            <p:ph type="title"/>
          </p:nvPr>
        </p:nvSpPr>
        <p:spPr/>
        <p:txBody>
          <a:bodyPr/>
          <a:lstStyle/>
          <a:p>
            <a:r>
              <a:rPr lang="en-US" dirty="0"/>
              <a:t>Scheduling Demonstration</a:t>
            </a:r>
          </a:p>
        </p:txBody>
      </p:sp>
    </p:spTree>
    <p:extLst>
      <p:ext uri="{BB962C8B-B14F-4D97-AF65-F5344CB8AC3E}">
        <p14:creationId xmlns:p14="http://schemas.microsoft.com/office/powerpoint/2010/main" val="2616783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DFE9F1-8955-4010-8DEF-BC3C3C565A6B}"/>
              </a:ext>
            </a:extLst>
          </p:cNvPr>
          <p:cNvSpPr>
            <a:spLocks noGrp="1"/>
          </p:cNvSpPr>
          <p:nvPr>
            <p:ph type="title"/>
          </p:nvPr>
        </p:nvSpPr>
        <p:spPr/>
        <p:txBody>
          <a:bodyPr/>
          <a:lstStyle/>
          <a:p>
            <a:r>
              <a:rPr lang="en-US" dirty="0"/>
              <a:t>Scheduling</a:t>
            </a:r>
          </a:p>
        </p:txBody>
      </p:sp>
      <p:sp>
        <p:nvSpPr>
          <p:cNvPr id="4" name="Slide Number Placeholder 3">
            <a:extLst>
              <a:ext uri="{FF2B5EF4-FFF2-40B4-BE49-F238E27FC236}">
                <a16:creationId xmlns:a16="http://schemas.microsoft.com/office/drawing/2014/main" xmlns="" id="{205C9888-4895-4B4D-9AAB-1D6B4271D7B3}"/>
              </a:ext>
            </a:extLst>
          </p:cNvPr>
          <p:cNvSpPr>
            <a:spLocks noGrp="1"/>
          </p:cNvSpPr>
          <p:nvPr>
            <p:ph type="sldNum" sz="quarter" idx="10"/>
          </p:nvPr>
        </p:nvSpPr>
        <p:spPr/>
        <p:txBody>
          <a:bodyPr/>
          <a:lstStyle/>
          <a:p>
            <a:r>
              <a:rPr lang="en-US"/>
              <a:t>&gt;&gt; </a:t>
            </a:r>
            <a:fld id="{626C978B-826E-438C-909A-E9C381D3FF04}" type="slidenum">
              <a:rPr lang="en-US" smtClean="0"/>
              <a:pPr/>
              <a:t>54</a:t>
            </a:fld>
            <a:endParaRPr lang="en-US" dirty="0"/>
          </a:p>
        </p:txBody>
      </p:sp>
      <p:sp>
        <p:nvSpPr>
          <p:cNvPr id="5" name="Rectangle 4">
            <a:extLst>
              <a:ext uri="{FF2B5EF4-FFF2-40B4-BE49-F238E27FC236}">
                <a16:creationId xmlns:a16="http://schemas.microsoft.com/office/drawing/2014/main" xmlns="" id="{87944E3F-E596-4E51-91B1-0718F8EA371E}"/>
              </a:ext>
            </a:extLst>
          </p:cNvPr>
          <p:cNvSpPr/>
          <p:nvPr/>
        </p:nvSpPr>
        <p:spPr>
          <a:xfrm>
            <a:off x="5320683" y="1156694"/>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 name="Group 5">
            <a:extLst>
              <a:ext uri="{FF2B5EF4-FFF2-40B4-BE49-F238E27FC236}">
                <a16:creationId xmlns:a16="http://schemas.microsoft.com/office/drawing/2014/main" xmlns="" id="{86FB4FCA-6590-48F0-BE13-629BB9D7A670}"/>
              </a:ext>
            </a:extLst>
          </p:cNvPr>
          <p:cNvGrpSpPr/>
          <p:nvPr/>
        </p:nvGrpSpPr>
        <p:grpSpPr>
          <a:xfrm>
            <a:off x="5529688" y="1556113"/>
            <a:ext cx="1132624" cy="199291"/>
            <a:chOff x="2720488" y="1367117"/>
            <a:chExt cx="1855247" cy="502023"/>
          </a:xfrm>
        </p:grpSpPr>
        <p:sp>
          <p:nvSpPr>
            <p:cNvPr id="7" name="Rectangle 6">
              <a:extLst>
                <a:ext uri="{FF2B5EF4-FFF2-40B4-BE49-F238E27FC236}">
                  <a16:creationId xmlns:a16="http://schemas.microsoft.com/office/drawing/2014/main" xmlns="" id="{C232BBE6-37E9-4D56-A89C-73FF57C1F18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88B46D96-A10D-4E1E-A545-67F143CA2EC8}"/>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5BB3C12D-3EE6-446B-A5A0-315A50BB0206}"/>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831415F3-2967-467A-83D2-8FEB29D71C67}"/>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Rectangle 10">
              <a:extLst>
                <a:ext uri="{FF2B5EF4-FFF2-40B4-BE49-F238E27FC236}">
                  <a16:creationId xmlns:a16="http://schemas.microsoft.com/office/drawing/2014/main" xmlns="" id="{B55EE030-35A3-41D5-91E8-1DB22E259382}"/>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 name="Straight Connector 11">
              <a:extLst>
                <a:ext uri="{FF2B5EF4-FFF2-40B4-BE49-F238E27FC236}">
                  <a16:creationId xmlns:a16="http://schemas.microsoft.com/office/drawing/2014/main" xmlns="" id="{BD74C61B-AEF9-48DC-A09B-4F49E237AC7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3" name="Straight Connector 12">
              <a:extLst>
                <a:ext uri="{FF2B5EF4-FFF2-40B4-BE49-F238E27FC236}">
                  <a16:creationId xmlns:a16="http://schemas.microsoft.com/office/drawing/2014/main" xmlns="" id="{7EB74D4F-606A-4C3D-BBFF-2D5F086A9234}"/>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4" name="TextBox 13">
            <a:extLst>
              <a:ext uri="{FF2B5EF4-FFF2-40B4-BE49-F238E27FC236}">
                <a16:creationId xmlns:a16="http://schemas.microsoft.com/office/drawing/2014/main" xmlns="" id="{98DFA958-59F5-4B78-A239-E23723C358D5}"/>
              </a:ext>
            </a:extLst>
          </p:cNvPr>
          <p:cNvSpPr txBox="1"/>
          <p:nvPr/>
        </p:nvSpPr>
        <p:spPr>
          <a:xfrm>
            <a:off x="5571083" y="1174556"/>
            <a:ext cx="1148071" cy="307777"/>
          </a:xfrm>
          <a:prstGeom prst="rect">
            <a:avLst/>
          </a:prstGeom>
          <a:noFill/>
        </p:spPr>
        <p:txBody>
          <a:bodyPr wrap="none" rtlCol="0">
            <a:spAutoFit/>
          </a:bodyPr>
          <a:lstStyle/>
          <a:p>
            <a:r>
              <a:rPr lang="en-US" sz="1400" b="1" dirty="0"/>
              <a:t>Scheduling</a:t>
            </a:r>
          </a:p>
        </p:txBody>
      </p:sp>
      <p:sp>
        <p:nvSpPr>
          <p:cNvPr id="33" name="Rectangle 32">
            <a:extLst>
              <a:ext uri="{FF2B5EF4-FFF2-40B4-BE49-F238E27FC236}">
                <a16:creationId xmlns:a16="http://schemas.microsoft.com/office/drawing/2014/main" xmlns="" id="{A16F694C-8A84-4977-B38B-B9C8A8F633E6}"/>
              </a:ext>
            </a:extLst>
          </p:cNvPr>
          <p:cNvSpPr/>
          <p:nvPr/>
        </p:nvSpPr>
        <p:spPr>
          <a:xfrm>
            <a:off x="3770049" y="3292091"/>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34" name="Group 33">
            <a:extLst>
              <a:ext uri="{FF2B5EF4-FFF2-40B4-BE49-F238E27FC236}">
                <a16:creationId xmlns:a16="http://schemas.microsoft.com/office/drawing/2014/main" xmlns="" id="{EC19B178-F8F4-45BC-B95B-C9745D0A5B91}"/>
              </a:ext>
            </a:extLst>
          </p:cNvPr>
          <p:cNvGrpSpPr/>
          <p:nvPr/>
        </p:nvGrpSpPr>
        <p:grpSpPr>
          <a:xfrm>
            <a:off x="3979054" y="3691510"/>
            <a:ext cx="1132624" cy="199291"/>
            <a:chOff x="2720488" y="1367117"/>
            <a:chExt cx="1855247" cy="502023"/>
          </a:xfrm>
        </p:grpSpPr>
        <p:sp>
          <p:nvSpPr>
            <p:cNvPr id="35" name="Rectangle 34">
              <a:extLst>
                <a:ext uri="{FF2B5EF4-FFF2-40B4-BE49-F238E27FC236}">
                  <a16:creationId xmlns:a16="http://schemas.microsoft.com/office/drawing/2014/main" xmlns="" id="{0222D2AD-7C5E-429B-A997-482F926562D6}"/>
                </a:ext>
              </a:extLst>
            </p:cNvPr>
            <p:cNvSpPr/>
            <p:nvPr/>
          </p:nvSpPr>
          <p:spPr>
            <a:xfrm>
              <a:off x="4333688" y="1367117"/>
              <a:ext cx="242047" cy="502023"/>
            </a:xfrm>
            <a:prstGeom prst="rect">
              <a:avLst/>
            </a:prstGeom>
            <a:noFill/>
            <a:ln w="381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6" name="Rectangle 35">
              <a:extLst>
                <a:ext uri="{FF2B5EF4-FFF2-40B4-BE49-F238E27FC236}">
                  <a16:creationId xmlns:a16="http://schemas.microsoft.com/office/drawing/2014/main" xmlns="" id="{F9C550EE-6114-46A4-B4D3-487CD6EBDCC1}"/>
                </a:ext>
              </a:extLst>
            </p:cNvPr>
            <p:cNvSpPr/>
            <p:nvPr/>
          </p:nvSpPr>
          <p:spPr>
            <a:xfrm>
              <a:off x="4091641" y="1367117"/>
              <a:ext cx="242047" cy="502023"/>
            </a:xfrm>
            <a:prstGeom prst="rect">
              <a:avLst/>
            </a:prstGeom>
            <a:noFill/>
            <a:ln w="381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7" name="Rectangle 36">
              <a:extLst>
                <a:ext uri="{FF2B5EF4-FFF2-40B4-BE49-F238E27FC236}">
                  <a16:creationId xmlns:a16="http://schemas.microsoft.com/office/drawing/2014/main" xmlns="" id="{56DF1848-3B0C-4594-A041-B4BCAF325A49}"/>
                </a:ext>
              </a:extLst>
            </p:cNvPr>
            <p:cNvSpPr/>
            <p:nvPr/>
          </p:nvSpPr>
          <p:spPr>
            <a:xfrm>
              <a:off x="3849594" y="1367117"/>
              <a:ext cx="242047" cy="502023"/>
            </a:xfrm>
            <a:prstGeom prst="rect">
              <a:avLst/>
            </a:prstGeom>
            <a:noFill/>
            <a:ln w="381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8" name="Rectangle 37">
              <a:extLst>
                <a:ext uri="{FF2B5EF4-FFF2-40B4-BE49-F238E27FC236}">
                  <a16:creationId xmlns:a16="http://schemas.microsoft.com/office/drawing/2014/main" xmlns="" id="{AA148694-235B-43E8-9481-AF8087D221A7}"/>
                </a:ext>
              </a:extLst>
            </p:cNvPr>
            <p:cNvSpPr/>
            <p:nvPr/>
          </p:nvSpPr>
          <p:spPr>
            <a:xfrm>
              <a:off x="3607547" y="1367117"/>
              <a:ext cx="242047" cy="502023"/>
            </a:xfrm>
            <a:prstGeom prst="rect">
              <a:avLst/>
            </a:prstGeom>
            <a:noFill/>
            <a:ln w="381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39" name="Rectangle 38">
              <a:extLst>
                <a:ext uri="{FF2B5EF4-FFF2-40B4-BE49-F238E27FC236}">
                  <a16:creationId xmlns:a16="http://schemas.microsoft.com/office/drawing/2014/main" xmlns="" id="{B97E847C-7B1B-458A-86CC-CB30980A95F9}"/>
                </a:ext>
              </a:extLst>
            </p:cNvPr>
            <p:cNvSpPr/>
            <p:nvPr/>
          </p:nvSpPr>
          <p:spPr>
            <a:xfrm>
              <a:off x="3365500" y="1367117"/>
              <a:ext cx="242047" cy="502023"/>
            </a:xfrm>
            <a:prstGeom prst="rect">
              <a:avLst/>
            </a:prstGeom>
            <a:noFill/>
            <a:ln w="381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40" name="Straight Connector 39">
              <a:extLst>
                <a:ext uri="{FF2B5EF4-FFF2-40B4-BE49-F238E27FC236}">
                  <a16:creationId xmlns:a16="http://schemas.microsoft.com/office/drawing/2014/main" xmlns="" id="{0F506EBB-23CB-4A65-B07E-F4F665933CC7}"/>
                </a:ext>
              </a:extLst>
            </p:cNvPr>
            <p:cNvCxnSpPr/>
            <p:nvPr/>
          </p:nvCxnSpPr>
          <p:spPr>
            <a:xfrm flipH="1">
              <a:off x="2720488" y="1367117"/>
              <a:ext cx="645012" cy="0"/>
            </a:xfrm>
            <a:prstGeom prst="line">
              <a:avLst/>
            </a:prstGeom>
            <a:noFill/>
            <a:ln w="38100" cap="flat" cmpd="sng" algn="ctr">
              <a:solidFill>
                <a:srgbClr val="0070C0"/>
              </a:solidFill>
              <a:prstDash val="solid"/>
              <a:miter lim="800000"/>
            </a:ln>
            <a:effectLst/>
          </p:spPr>
        </p:cxnSp>
        <p:cxnSp>
          <p:nvCxnSpPr>
            <p:cNvPr id="41" name="Straight Connector 40">
              <a:extLst>
                <a:ext uri="{FF2B5EF4-FFF2-40B4-BE49-F238E27FC236}">
                  <a16:creationId xmlns:a16="http://schemas.microsoft.com/office/drawing/2014/main" xmlns="" id="{DC66EFF8-AAC8-4FD7-BE0D-CAD345C1E2CD}"/>
                </a:ext>
              </a:extLst>
            </p:cNvPr>
            <p:cNvCxnSpPr/>
            <p:nvPr/>
          </p:nvCxnSpPr>
          <p:spPr>
            <a:xfrm flipH="1">
              <a:off x="2720488" y="1869140"/>
              <a:ext cx="645012" cy="0"/>
            </a:xfrm>
            <a:prstGeom prst="line">
              <a:avLst/>
            </a:prstGeom>
            <a:noFill/>
            <a:ln w="38100" cap="flat" cmpd="sng" algn="ctr">
              <a:solidFill>
                <a:srgbClr val="0070C0"/>
              </a:solidFill>
              <a:prstDash val="solid"/>
              <a:miter lim="800000"/>
            </a:ln>
            <a:effectLst/>
          </p:spPr>
        </p:cxnSp>
      </p:grpSp>
      <p:sp>
        <p:nvSpPr>
          <p:cNvPr id="42" name="TextBox 41">
            <a:extLst>
              <a:ext uri="{FF2B5EF4-FFF2-40B4-BE49-F238E27FC236}">
                <a16:creationId xmlns:a16="http://schemas.microsoft.com/office/drawing/2014/main" xmlns="" id="{1B40185E-5BE5-4ED3-9813-8FA0170FE7C8}"/>
              </a:ext>
            </a:extLst>
          </p:cNvPr>
          <p:cNvSpPr txBox="1"/>
          <p:nvPr/>
        </p:nvSpPr>
        <p:spPr>
          <a:xfrm>
            <a:off x="3995214" y="3337492"/>
            <a:ext cx="1148071" cy="307777"/>
          </a:xfrm>
          <a:prstGeom prst="rect">
            <a:avLst/>
          </a:prstGeom>
          <a:noFill/>
        </p:spPr>
        <p:txBody>
          <a:bodyPr wrap="none" rtlCol="0">
            <a:spAutoFit/>
          </a:bodyPr>
          <a:lstStyle/>
          <a:p>
            <a:r>
              <a:rPr lang="en-US" sz="1400" b="1" dirty="0"/>
              <a:t>Scheduling</a:t>
            </a:r>
          </a:p>
        </p:txBody>
      </p:sp>
      <p:sp>
        <p:nvSpPr>
          <p:cNvPr id="43" name="Oval 42">
            <a:extLst>
              <a:ext uri="{FF2B5EF4-FFF2-40B4-BE49-F238E27FC236}">
                <a16:creationId xmlns:a16="http://schemas.microsoft.com/office/drawing/2014/main" xmlns="" id="{E97A68E8-CABC-4B4C-9803-4ADE19ADCB55}"/>
              </a:ext>
            </a:extLst>
          </p:cNvPr>
          <p:cNvSpPr/>
          <p:nvPr/>
        </p:nvSpPr>
        <p:spPr>
          <a:xfrm>
            <a:off x="4096205" y="4489632"/>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a:t>
            </a:r>
          </a:p>
        </p:txBody>
      </p:sp>
      <p:cxnSp>
        <p:nvCxnSpPr>
          <p:cNvPr id="45" name="Straight Connector 44">
            <a:extLst>
              <a:ext uri="{FF2B5EF4-FFF2-40B4-BE49-F238E27FC236}">
                <a16:creationId xmlns:a16="http://schemas.microsoft.com/office/drawing/2014/main" xmlns="" id="{B594BBDD-3DAE-4D4A-A0DF-1A66A464DE0C}"/>
              </a:ext>
            </a:extLst>
          </p:cNvPr>
          <p:cNvCxnSpPr>
            <a:cxnSpLocks/>
            <a:stCxn id="5" idx="2"/>
            <a:endCxn id="33" idx="0"/>
          </p:cNvCxnSpPr>
          <p:nvPr/>
        </p:nvCxnSpPr>
        <p:spPr>
          <a:xfrm flipH="1">
            <a:off x="4545366" y="1955533"/>
            <a:ext cx="1550634" cy="13365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FCB85100-DDBE-4371-9AC2-D8C23CC55E8C}"/>
              </a:ext>
            </a:extLst>
          </p:cNvPr>
          <p:cNvCxnSpPr>
            <a:cxnSpLocks/>
            <a:stCxn id="5" idx="2"/>
            <a:endCxn id="52" idx="0"/>
          </p:cNvCxnSpPr>
          <p:nvPr/>
        </p:nvCxnSpPr>
        <p:spPr>
          <a:xfrm>
            <a:off x="6096000" y="1955533"/>
            <a:ext cx="1853876" cy="12903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247035A4-9891-4547-8491-11FC11BC7737}"/>
              </a:ext>
            </a:extLst>
          </p:cNvPr>
          <p:cNvCxnSpPr>
            <a:cxnSpLocks/>
            <a:stCxn id="33" idx="2"/>
            <a:endCxn id="43" idx="0"/>
          </p:cNvCxnSpPr>
          <p:nvPr/>
        </p:nvCxnSpPr>
        <p:spPr>
          <a:xfrm>
            <a:off x="4545366" y="4090930"/>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xmlns="" id="{AAF5DED1-3652-4A24-8797-656C77765730}"/>
              </a:ext>
            </a:extLst>
          </p:cNvPr>
          <p:cNvSpPr/>
          <p:nvPr/>
        </p:nvSpPr>
        <p:spPr>
          <a:xfrm>
            <a:off x="7174559" y="3245849"/>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53" name="Group 52">
            <a:extLst>
              <a:ext uri="{FF2B5EF4-FFF2-40B4-BE49-F238E27FC236}">
                <a16:creationId xmlns:a16="http://schemas.microsoft.com/office/drawing/2014/main" xmlns="" id="{A67F7EA8-D658-42F6-9CD9-036AE61C3D64}"/>
              </a:ext>
            </a:extLst>
          </p:cNvPr>
          <p:cNvGrpSpPr/>
          <p:nvPr/>
        </p:nvGrpSpPr>
        <p:grpSpPr>
          <a:xfrm>
            <a:off x="7383564" y="3645268"/>
            <a:ext cx="1132624" cy="199291"/>
            <a:chOff x="2720488" y="1367117"/>
            <a:chExt cx="1855247" cy="502023"/>
          </a:xfrm>
        </p:grpSpPr>
        <p:sp>
          <p:nvSpPr>
            <p:cNvPr id="54" name="Rectangle 53">
              <a:extLst>
                <a:ext uri="{FF2B5EF4-FFF2-40B4-BE49-F238E27FC236}">
                  <a16:creationId xmlns:a16="http://schemas.microsoft.com/office/drawing/2014/main" xmlns="" id="{2ADF65F5-71DF-4D89-82C1-93895D3E1D40}"/>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5" name="Rectangle 54">
              <a:extLst>
                <a:ext uri="{FF2B5EF4-FFF2-40B4-BE49-F238E27FC236}">
                  <a16:creationId xmlns:a16="http://schemas.microsoft.com/office/drawing/2014/main" xmlns="" id="{AFFA716B-7B04-46C3-8771-87AE3D6ED38D}"/>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6" name="Rectangle 55">
              <a:extLst>
                <a:ext uri="{FF2B5EF4-FFF2-40B4-BE49-F238E27FC236}">
                  <a16:creationId xmlns:a16="http://schemas.microsoft.com/office/drawing/2014/main" xmlns="" id="{43B73C2D-15E7-45C9-802B-B7DD4110BFAA}"/>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7" name="Rectangle 56">
              <a:extLst>
                <a:ext uri="{FF2B5EF4-FFF2-40B4-BE49-F238E27FC236}">
                  <a16:creationId xmlns:a16="http://schemas.microsoft.com/office/drawing/2014/main" xmlns="" id="{D34E586C-8E17-4133-B9B7-3E7F16557793}"/>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8" name="Rectangle 57">
              <a:extLst>
                <a:ext uri="{FF2B5EF4-FFF2-40B4-BE49-F238E27FC236}">
                  <a16:creationId xmlns:a16="http://schemas.microsoft.com/office/drawing/2014/main" xmlns="" id="{856EED82-34E8-44FB-A7F3-ACC0FD8CC119}"/>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59" name="Straight Connector 58">
              <a:extLst>
                <a:ext uri="{FF2B5EF4-FFF2-40B4-BE49-F238E27FC236}">
                  <a16:creationId xmlns:a16="http://schemas.microsoft.com/office/drawing/2014/main" xmlns="" id="{8FB7002B-B91E-4C46-838D-20EB950B9F8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60" name="Straight Connector 59">
              <a:extLst>
                <a:ext uri="{FF2B5EF4-FFF2-40B4-BE49-F238E27FC236}">
                  <a16:creationId xmlns:a16="http://schemas.microsoft.com/office/drawing/2014/main" xmlns="" id="{B901DA67-A739-48AE-8F92-3B418EEE20C2}"/>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61" name="TextBox 60">
            <a:extLst>
              <a:ext uri="{FF2B5EF4-FFF2-40B4-BE49-F238E27FC236}">
                <a16:creationId xmlns:a16="http://schemas.microsoft.com/office/drawing/2014/main" xmlns="" id="{DAD9669C-45D2-4573-AA0C-1DBA7AABC4BA}"/>
              </a:ext>
            </a:extLst>
          </p:cNvPr>
          <p:cNvSpPr txBox="1"/>
          <p:nvPr/>
        </p:nvSpPr>
        <p:spPr>
          <a:xfrm>
            <a:off x="7427484" y="3283249"/>
            <a:ext cx="1148071" cy="307777"/>
          </a:xfrm>
          <a:prstGeom prst="rect">
            <a:avLst/>
          </a:prstGeom>
          <a:noFill/>
        </p:spPr>
        <p:txBody>
          <a:bodyPr wrap="none" rtlCol="0">
            <a:spAutoFit/>
          </a:bodyPr>
          <a:lstStyle/>
          <a:p>
            <a:r>
              <a:rPr lang="en-US" sz="1400" b="1" dirty="0"/>
              <a:t>Scheduling</a:t>
            </a:r>
          </a:p>
        </p:txBody>
      </p:sp>
      <p:sp>
        <p:nvSpPr>
          <p:cNvPr id="82" name="Oval 81">
            <a:extLst>
              <a:ext uri="{FF2B5EF4-FFF2-40B4-BE49-F238E27FC236}">
                <a16:creationId xmlns:a16="http://schemas.microsoft.com/office/drawing/2014/main" xmlns="" id="{815FFDDA-6045-4DE5-9840-0B008938D1FC}"/>
              </a:ext>
            </a:extLst>
          </p:cNvPr>
          <p:cNvSpPr/>
          <p:nvPr/>
        </p:nvSpPr>
        <p:spPr>
          <a:xfrm>
            <a:off x="7555921" y="4444107"/>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B</a:t>
            </a:r>
          </a:p>
        </p:txBody>
      </p:sp>
      <p:cxnSp>
        <p:nvCxnSpPr>
          <p:cNvPr id="83" name="Straight Connector 82">
            <a:extLst>
              <a:ext uri="{FF2B5EF4-FFF2-40B4-BE49-F238E27FC236}">
                <a16:creationId xmlns:a16="http://schemas.microsoft.com/office/drawing/2014/main" xmlns="" id="{18EC593E-C9C3-4A3D-9D4C-30FA2EDD1EC8}"/>
              </a:ext>
            </a:extLst>
          </p:cNvPr>
          <p:cNvCxnSpPr>
            <a:cxnSpLocks/>
            <a:endCxn id="82" idx="0"/>
          </p:cNvCxnSpPr>
          <p:nvPr/>
        </p:nvCxnSpPr>
        <p:spPr>
          <a:xfrm>
            <a:off x="8005082" y="4045405"/>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ontent Placeholder 2">
            <a:extLst>
              <a:ext uri="{FF2B5EF4-FFF2-40B4-BE49-F238E27FC236}">
                <a16:creationId xmlns:a16="http://schemas.microsoft.com/office/drawing/2014/main" xmlns="" id="{FAD51A69-C06B-47BB-B92A-AD16208A88DC}"/>
              </a:ext>
            </a:extLst>
          </p:cNvPr>
          <p:cNvSpPr>
            <a:spLocks noGrp="1"/>
          </p:cNvSpPr>
          <p:nvPr>
            <p:ph idx="1"/>
          </p:nvPr>
        </p:nvSpPr>
        <p:spPr>
          <a:xfrm>
            <a:off x="425513" y="1463040"/>
            <a:ext cx="4756981" cy="4759404"/>
          </a:xfrm>
        </p:spPr>
        <p:txBody>
          <a:bodyPr/>
          <a:lstStyle/>
          <a:p>
            <a:r>
              <a:rPr lang="en-US" dirty="0"/>
              <a:t>Goal:</a:t>
            </a:r>
          </a:p>
          <a:p>
            <a:pPr lvl="1"/>
            <a:r>
              <a:rPr lang="en-US" dirty="0"/>
              <a:t>Enqueue 3 packets</a:t>
            </a:r>
          </a:p>
          <a:p>
            <a:pPr lvl="1"/>
            <a:r>
              <a:rPr lang="en-US" dirty="0"/>
              <a:t>Dequeue 3 packets</a:t>
            </a:r>
          </a:p>
        </p:txBody>
      </p:sp>
    </p:spTree>
    <p:extLst>
      <p:ext uri="{BB962C8B-B14F-4D97-AF65-F5344CB8AC3E}">
        <p14:creationId xmlns:p14="http://schemas.microsoft.com/office/powerpoint/2010/main" val="1588459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D93924FB-2056-43A2-BFB3-BFD171CA988F}"/>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 name="Title 1"/>
          <p:cNvSpPr>
            <a:spLocks noGrp="1"/>
          </p:cNvSpPr>
          <p:nvPr>
            <p:ph type="title"/>
          </p:nvPr>
        </p:nvSpPr>
        <p:spPr>
          <a:xfrm>
            <a:off x="621792" y="210312"/>
            <a:ext cx="3774472" cy="502920"/>
          </a:xfrm>
        </p:spPr>
        <p:txBody>
          <a:bodyPr/>
          <a:lstStyle/>
          <a:p>
            <a:r>
              <a:rPr lang="en-US" dirty="0"/>
              <a:t>Enqueue Packet 1</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55</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sp>
        <p:nvSpPr>
          <p:cNvPr id="83" name="Rectangle 82">
            <a:extLst>
              <a:ext uri="{FF2B5EF4-FFF2-40B4-BE49-F238E27FC236}">
                <a16:creationId xmlns:a16="http://schemas.microsoft.com/office/drawing/2014/main" xmlns="" id="{6F877FEE-3AFB-4A65-BCF6-B395847AF23C}"/>
              </a:ext>
            </a:extLst>
          </p:cNvPr>
          <p:cNvSpPr/>
          <p:nvPr/>
        </p:nvSpPr>
        <p:spPr>
          <a:xfrm rot="16200000">
            <a:off x="5992568" y="4237503"/>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xmlns="" id="{E7EEB0DE-5370-4836-99C5-F3D792A26EFF}"/>
              </a:ext>
            </a:extLst>
          </p:cNvPr>
          <p:cNvSpPr/>
          <p:nvPr/>
        </p:nvSpPr>
        <p:spPr>
          <a:xfrm rot="16200000">
            <a:off x="6188055" y="4237503"/>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7B789D99-0AC7-4321-80C8-D14D3D97B9EE}"/>
              </a:ext>
            </a:extLst>
          </p:cNvPr>
          <p:cNvSpPr/>
          <p:nvPr/>
        </p:nvSpPr>
        <p:spPr>
          <a:xfrm rot="16200000">
            <a:off x="6383542" y="423750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FCBF474-1499-414A-8C2E-EFCDCE33E6E7}"/>
              </a:ext>
            </a:extLst>
          </p:cNvPr>
          <p:cNvSpPr/>
          <p:nvPr/>
        </p:nvSpPr>
        <p:spPr>
          <a:xfrm>
            <a:off x="6629899" y="4229775"/>
            <a:ext cx="487568" cy="160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&amp;p1</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30" name="Rectangle 129">
            <a:extLst>
              <a:ext uri="{FF2B5EF4-FFF2-40B4-BE49-F238E27FC236}">
                <a16:creationId xmlns:a16="http://schemas.microsoft.com/office/drawing/2014/main" xmlns="" id="{B5E475C5-4141-49BD-B0BF-576A2FA7A595}"/>
              </a:ext>
            </a:extLst>
          </p:cNvPr>
          <p:cNvSpPr/>
          <p:nvPr/>
        </p:nvSpPr>
        <p:spPr>
          <a:xfrm>
            <a:off x="8309304"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1" name="Cloud 130">
            <a:extLst>
              <a:ext uri="{FF2B5EF4-FFF2-40B4-BE49-F238E27FC236}">
                <a16:creationId xmlns:a16="http://schemas.microsoft.com/office/drawing/2014/main" xmlns="" id="{21DD1238-0570-4D12-A548-59A43B082A8C}"/>
              </a:ext>
            </a:extLst>
          </p:cNvPr>
          <p:cNvSpPr/>
          <p:nvPr/>
        </p:nvSpPr>
        <p:spPr>
          <a:xfrm>
            <a:off x="838943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32" name="Group 131">
            <a:extLst>
              <a:ext uri="{FF2B5EF4-FFF2-40B4-BE49-F238E27FC236}">
                <a16:creationId xmlns:a16="http://schemas.microsoft.com/office/drawing/2014/main" xmlns="" id="{CDBE837E-9E19-46CA-B7D2-40E0A6E2FA88}"/>
              </a:ext>
            </a:extLst>
          </p:cNvPr>
          <p:cNvGrpSpPr/>
          <p:nvPr/>
        </p:nvGrpSpPr>
        <p:grpSpPr>
          <a:xfrm>
            <a:off x="8685754" y="2286704"/>
            <a:ext cx="2415711" cy="391186"/>
            <a:chOff x="2720488" y="1367117"/>
            <a:chExt cx="1855247" cy="502023"/>
          </a:xfrm>
        </p:grpSpPr>
        <p:sp>
          <p:nvSpPr>
            <p:cNvPr id="133" name="Rectangle 132">
              <a:extLst>
                <a:ext uri="{FF2B5EF4-FFF2-40B4-BE49-F238E27FC236}">
                  <a16:creationId xmlns:a16="http://schemas.microsoft.com/office/drawing/2014/main" xmlns="" id="{90660313-148E-4AF9-92E2-30BE537ED26E}"/>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4" name="Rectangle 133">
              <a:extLst>
                <a:ext uri="{FF2B5EF4-FFF2-40B4-BE49-F238E27FC236}">
                  <a16:creationId xmlns:a16="http://schemas.microsoft.com/office/drawing/2014/main" xmlns="" id="{300D2FB4-F220-4D66-9882-920CB4FB1EC5}"/>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5" name="Rectangle 134">
              <a:extLst>
                <a:ext uri="{FF2B5EF4-FFF2-40B4-BE49-F238E27FC236}">
                  <a16:creationId xmlns:a16="http://schemas.microsoft.com/office/drawing/2014/main" xmlns="" id="{9BC9AE45-4AAF-4300-8029-ACF71F1320B9}"/>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6" name="Rectangle 135">
              <a:extLst>
                <a:ext uri="{FF2B5EF4-FFF2-40B4-BE49-F238E27FC236}">
                  <a16:creationId xmlns:a16="http://schemas.microsoft.com/office/drawing/2014/main" xmlns="" id="{129F13DB-AA3E-4FA8-905D-AB6D00B269B7}"/>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7" name="Rectangle 136">
              <a:extLst>
                <a:ext uri="{FF2B5EF4-FFF2-40B4-BE49-F238E27FC236}">
                  <a16:creationId xmlns:a16="http://schemas.microsoft.com/office/drawing/2014/main" xmlns="" id="{8FF6E75B-5426-493C-B372-21318C958094}"/>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38" name="Straight Connector 137">
              <a:extLst>
                <a:ext uri="{FF2B5EF4-FFF2-40B4-BE49-F238E27FC236}">
                  <a16:creationId xmlns:a16="http://schemas.microsoft.com/office/drawing/2014/main" xmlns="" id="{B5DAF0AC-6A18-4F6D-9710-51B3F10D0DD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39" name="Straight Connector 138">
              <a:extLst>
                <a:ext uri="{FF2B5EF4-FFF2-40B4-BE49-F238E27FC236}">
                  <a16:creationId xmlns:a16="http://schemas.microsoft.com/office/drawing/2014/main" xmlns="" id="{807C442F-3D15-4509-9C93-26AE27527103}"/>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40" name="Cloud 139">
            <a:extLst>
              <a:ext uri="{FF2B5EF4-FFF2-40B4-BE49-F238E27FC236}">
                <a16:creationId xmlns:a16="http://schemas.microsoft.com/office/drawing/2014/main" xmlns="" id="{1E719180-1A6C-418B-956D-1589FDA06F5D}"/>
              </a:ext>
            </a:extLst>
          </p:cNvPr>
          <p:cNvSpPr/>
          <p:nvPr/>
        </p:nvSpPr>
        <p:spPr>
          <a:xfrm>
            <a:off x="1011912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1" name="Rectangle 140">
            <a:extLst>
              <a:ext uri="{FF2B5EF4-FFF2-40B4-BE49-F238E27FC236}">
                <a16:creationId xmlns:a16="http://schemas.microsoft.com/office/drawing/2014/main" xmlns="" id="{FEAE8C6F-50A8-4940-AFEC-C7F9A1829B44}"/>
              </a:ext>
            </a:extLst>
          </p:cNvPr>
          <p:cNvSpPr/>
          <p:nvPr/>
        </p:nvSpPr>
        <p:spPr>
          <a:xfrm>
            <a:off x="993033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9" name="TextBox 178">
            <a:extLst>
              <a:ext uri="{FF2B5EF4-FFF2-40B4-BE49-F238E27FC236}">
                <a16:creationId xmlns:a16="http://schemas.microsoft.com/office/drawing/2014/main" xmlns="" id="{044A3293-8004-46F9-BF5E-3AF603EEAF2A}"/>
              </a:ext>
            </a:extLst>
          </p:cNvPr>
          <p:cNvSpPr txBox="1"/>
          <p:nvPr/>
        </p:nvSpPr>
        <p:spPr>
          <a:xfrm>
            <a:off x="868575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5" name="TextBox 184">
            <a:extLst>
              <a:ext uri="{FF2B5EF4-FFF2-40B4-BE49-F238E27FC236}">
                <a16:creationId xmlns:a16="http://schemas.microsoft.com/office/drawing/2014/main" xmlns="" id="{FCC7C95D-50E0-4959-AE6D-64FE7086335B}"/>
              </a:ext>
            </a:extLst>
          </p:cNvPr>
          <p:cNvSpPr txBox="1"/>
          <p:nvPr/>
        </p:nvSpPr>
        <p:spPr>
          <a:xfrm>
            <a:off x="10338598"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12" name="Group 211">
            <a:extLst>
              <a:ext uri="{FF2B5EF4-FFF2-40B4-BE49-F238E27FC236}">
                <a16:creationId xmlns:a16="http://schemas.microsoft.com/office/drawing/2014/main" xmlns="" id="{FC246EDE-8646-4931-B8F4-36CCCC4382D7}"/>
              </a:ext>
            </a:extLst>
          </p:cNvPr>
          <p:cNvGrpSpPr/>
          <p:nvPr/>
        </p:nvGrpSpPr>
        <p:grpSpPr>
          <a:xfrm>
            <a:off x="7339868" y="316118"/>
            <a:ext cx="279244" cy="438758"/>
            <a:chOff x="3652147" y="2255034"/>
            <a:chExt cx="279244" cy="438758"/>
          </a:xfrm>
        </p:grpSpPr>
        <p:sp>
          <p:nvSpPr>
            <p:cNvPr id="213" name="TextBox 212">
              <a:extLst>
                <a:ext uri="{FF2B5EF4-FFF2-40B4-BE49-F238E27FC236}">
                  <a16:creationId xmlns:a16="http://schemas.microsoft.com/office/drawing/2014/main" xmlns="" id="{04DAB89B-585F-4A37-BEAB-843868D63953}"/>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214" name="TextBox 213">
              <a:extLst>
                <a:ext uri="{FF2B5EF4-FFF2-40B4-BE49-F238E27FC236}">
                  <a16:creationId xmlns:a16="http://schemas.microsoft.com/office/drawing/2014/main" xmlns="" id="{83872C74-FFAC-4A40-9841-38A1874216A5}"/>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30" name="Group 29">
            <a:extLst>
              <a:ext uri="{FF2B5EF4-FFF2-40B4-BE49-F238E27FC236}">
                <a16:creationId xmlns:a16="http://schemas.microsoft.com/office/drawing/2014/main" xmlns="" id="{77119FFB-3BC9-4959-8E9B-8C43C0927599}"/>
              </a:ext>
            </a:extLst>
          </p:cNvPr>
          <p:cNvGrpSpPr/>
          <p:nvPr/>
        </p:nvGrpSpPr>
        <p:grpSpPr>
          <a:xfrm>
            <a:off x="456896" y="4657447"/>
            <a:ext cx="691750" cy="1474094"/>
            <a:chOff x="460055" y="4903836"/>
            <a:chExt cx="691750" cy="1474094"/>
          </a:xfrm>
        </p:grpSpPr>
        <p:sp>
          <p:nvSpPr>
            <p:cNvPr id="7" name="Rectangle 6"/>
            <p:cNvSpPr/>
            <p:nvPr/>
          </p:nvSpPr>
          <p:spPr>
            <a:xfrm>
              <a:off x="991584" y="5234707"/>
              <a:ext cx="160221" cy="1447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991584" y="5430194"/>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91584" y="5625681"/>
              <a:ext cx="160221" cy="1447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991584" y="5821168"/>
              <a:ext cx="160221" cy="1447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991584" y="6016655"/>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16209FCA-159E-4B6F-911D-58F988217DE4}"/>
                </a:ext>
              </a:extLst>
            </p:cNvPr>
            <p:cNvSpPr/>
            <p:nvPr/>
          </p:nvSpPr>
          <p:spPr>
            <a:xfrm>
              <a:off x="460055" y="6233164"/>
              <a:ext cx="691749"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7B8BE323-1E72-4012-8B0B-A2DE663CFF06}"/>
                </a:ext>
              </a:extLst>
            </p:cNvPr>
            <p:cNvSpPr txBox="1"/>
            <p:nvPr/>
          </p:nvSpPr>
          <p:spPr>
            <a:xfrm>
              <a:off x="460056" y="4903836"/>
              <a:ext cx="393056" cy="307777"/>
            </a:xfrm>
            <a:prstGeom prst="rect">
              <a:avLst/>
            </a:prstGeom>
            <a:noFill/>
          </p:spPr>
          <p:txBody>
            <a:bodyPr wrap="none" rtlCol="0">
              <a:spAutoFit/>
            </a:bodyPr>
            <a:lstStyle/>
            <a:p>
              <a:r>
                <a:rPr lang="en-US" sz="1400" b="1" dirty="0"/>
                <a:t>p1</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xmlns="" id="{84140D96-87CB-4688-A2C3-A19DE8890C77}"/>
              </a:ext>
            </a:extLst>
          </p:cNvPr>
          <p:cNvGrpSpPr/>
          <p:nvPr/>
        </p:nvGrpSpPr>
        <p:grpSpPr>
          <a:xfrm>
            <a:off x="4607129" y="4657049"/>
            <a:ext cx="636750" cy="1477476"/>
            <a:chOff x="4003208" y="4878874"/>
            <a:chExt cx="636750" cy="1477476"/>
          </a:xfrm>
        </p:grpSpPr>
        <p:sp>
          <p:nvSpPr>
            <p:cNvPr id="180" name="Rectangle 179"/>
            <p:cNvSpPr/>
            <p:nvPr/>
          </p:nvSpPr>
          <p:spPr>
            <a:xfrm>
              <a:off x="4462135" y="5234149"/>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p:cNvSpPr/>
            <p:nvPr/>
          </p:nvSpPr>
          <p:spPr>
            <a:xfrm>
              <a:off x="4462135" y="5429636"/>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4462135" y="562512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4462135" y="5820610"/>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p:cNvSpPr/>
            <p:nvPr/>
          </p:nvSpPr>
          <p:spPr>
            <a:xfrm>
              <a:off x="4462135" y="6016097"/>
              <a:ext cx="160221" cy="1447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7E21857A-7E5D-468A-8D2B-53D414D112AB}"/>
                </a:ext>
              </a:extLst>
            </p:cNvPr>
            <p:cNvSpPr/>
            <p:nvPr/>
          </p:nvSpPr>
          <p:spPr>
            <a:xfrm>
              <a:off x="4003208" y="6208600"/>
              <a:ext cx="636750" cy="147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TextBox 218">
              <a:extLst>
                <a:ext uri="{FF2B5EF4-FFF2-40B4-BE49-F238E27FC236}">
                  <a16:creationId xmlns:a16="http://schemas.microsoft.com/office/drawing/2014/main" xmlns="" id="{F05BF150-DC5A-4DC3-9578-065D0E861E78}"/>
                </a:ext>
              </a:extLst>
            </p:cNvPr>
            <p:cNvSpPr txBox="1"/>
            <p:nvPr/>
          </p:nvSpPr>
          <p:spPr>
            <a:xfrm>
              <a:off x="4003208" y="4878874"/>
              <a:ext cx="393056" cy="307777"/>
            </a:xfrm>
            <a:prstGeom prst="rect">
              <a:avLst/>
            </a:prstGeom>
            <a:noFill/>
          </p:spPr>
          <p:txBody>
            <a:bodyPr wrap="none" rtlCol="0">
              <a:spAutoFit/>
            </a:bodyPr>
            <a:lstStyle/>
            <a:p>
              <a:r>
                <a:rPr lang="en-US" sz="1400" b="1" dirty="0"/>
                <a:t>p1</a:t>
              </a:r>
            </a:p>
          </p:txBody>
        </p:sp>
      </p:grpSp>
      <p:grpSp>
        <p:nvGrpSpPr>
          <p:cNvPr id="31" name="Group 30">
            <a:extLst>
              <a:ext uri="{FF2B5EF4-FFF2-40B4-BE49-F238E27FC236}">
                <a16:creationId xmlns:a16="http://schemas.microsoft.com/office/drawing/2014/main" xmlns="" id="{43657D56-5B12-47A6-993C-F939CCD36A2B}"/>
              </a:ext>
            </a:extLst>
          </p:cNvPr>
          <p:cNvGrpSpPr/>
          <p:nvPr/>
        </p:nvGrpSpPr>
        <p:grpSpPr>
          <a:xfrm>
            <a:off x="6536036" y="5365501"/>
            <a:ext cx="652914" cy="535731"/>
            <a:chOff x="6536036" y="5365501"/>
            <a:chExt cx="652914" cy="535731"/>
          </a:xfrm>
        </p:grpSpPr>
        <p:sp>
          <p:nvSpPr>
            <p:cNvPr id="226" name="Rectangle 225">
              <a:extLst>
                <a:ext uri="{FF2B5EF4-FFF2-40B4-BE49-F238E27FC236}">
                  <a16:creationId xmlns:a16="http://schemas.microsoft.com/office/drawing/2014/main" xmlns="" id="{9AABE8EC-F135-4630-B7D8-A0AA1D86B5F3}"/>
                </a:ext>
              </a:extLst>
            </p:cNvPr>
            <p:cNvSpPr/>
            <p:nvPr/>
          </p:nvSpPr>
          <p:spPr>
            <a:xfrm>
              <a:off x="7011127" y="5365501"/>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xmlns="" id="{E477D0EC-C770-463C-936A-298785E93ACB}"/>
                </a:ext>
              </a:extLst>
            </p:cNvPr>
            <p:cNvSpPr/>
            <p:nvPr/>
          </p:nvSpPr>
          <p:spPr>
            <a:xfrm>
              <a:off x="7011127" y="5560988"/>
              <a:ext cx="160221" cy="1447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xmlns="" id="{D3BCA957-E523-4549-B3A5-4B5C2CF46DEB}"/>
                </a:ext>
              </a:extLst>
            </p:cNvPr>
            <p:cNvSpPr/>
            <p:nvPr/>
          </p:nvSpPr>
          <p:spPr>
            <a:xfrm>
              <a:off x="6536036" y="5756475"/>
              <a:ext cx="652914" cy="1447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3" name="TextBox 232">
            <a:extLst>
              <a:ext uri="{FF2B5EF4-FFF2-40B4-BE49-F238E27FC236}">
                <a16:creationId xmlns:a16="http://schemas.microsoft.com/office/drawing/2014/main" xmlns="" id="{6E73D331-77B3-480C-AE84-54FF84BDA0EE}"/>
              </a:ext>
            </a:extLst>
          </p:cNvPr>
          <p:cNvSpPr txBox="1"/>
          <p:nvPr/>
        </p:nvSpPr>
        <p:spPr>
          <a:xfrm>
            <a:off x="6880810" y="4020554"/>
            <a:ext cx="279244" cy="276999"/>
          </a:xfrm>
          <a:prstGeom prst="rect">
            <a:avLst/>
          </a:prstGeom>
          <a:noFill/>
        </p:spPr>
        <p:txBody>
          <a:bodyPr wrap="none" rtlCol="0">
            <a:spAutoFit/>
          </a:bodyPr>
          <a:lstStyle/>
          <a:p>
            <a:r>
              <a:rPr lang="en-US" sz="1200" b="1" dirty="0">
                <a:solidFill>
                  <a:srgbClr val="0070C0"/>
                </a:solidFill>
              </a:rPr>
              <a:t>L</a:t>
            </a:r>
          </a:p>
        </p:txBody>
      </p:sp>
      <p:cxnSp>
        <p:nvCxnSpPr>
          <p:cNvPr id="235" name="Straight Arrow Connector 234">
            <a:extLst>
              <a:ext uri="{FF2B5EF4-FFF2-40B4-BE49-F238E27FC236}">
                <a16:creationId xmlns:a16="http://schemas.microsoft.com/office/drawing/2014/main" xmlns="" id="{410400AE-EE50-4F3A-B69E-C292B46B6B8E}"/>
              </a:ext>
            </a:extLst>
          </p:cNvPr>
          <p:cNvCxnSpPr>
            <a:cxnSpLocks/>
            <a:endCxn id="110" idx="2"/>
          </p:cNvCxnSpPr>
          <p:nvPr/>
        </p:nvCxnSpPr>
        <p:spPr>
          <a:xfrm flipV="1">
            <a:off x="2634073" y="2677890"/>
            <a:ext cx="1152309" cy="2682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xmlns="" id="{FACFF5D4-BC9A-4421-86DB-2594E902D7E9}"/>
              </a:ext>
            </a:extLst>
          </p:cNvPr>
          <p:cNvCxnSpPr>
            <a:cxnSpLocks/>
          </p:cNvCxnSpPr>
          <p:nvPr/>
        </p:nvCxnSpPr>
        <p:spPr>
          <a:xfrm flipV="1">
            <a:off x="6335032" y="744265"/>
            <a:ext cx="1152309" cy="2682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xmlns="" id="{5745F312-BD69-489F-A10A-7523792DA368}"/>
              </a:ext>
            </a:extLst>
          </p:cNvPr>
          <p:cNvCxnSpPr>
            <a:cxnSpLocks/>
          </p:cNvCxnSpPr>
          <p:nvPr/>
        </p:nvCxnSpPr>
        <p:spPr>
          <a:xfrm flipV="1">
            <a:off x="10344877" y="546757"/>
            <a:ext cx="285416" cy="4304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xmlns="" id="{2039CBA1-89D6-4AA8-B6C5-F1E6AA32C8DC}"/>
              </a:ext>
            </a:extLst>
          </p:cNvPr>
          <p:cNvGrpSpPr/>
          <p:nvPr/>
        </p:nvGrpSpPr>
        <p:grpSpPr>
          <a:xfrm>
            <a:off x="9481010" y="210313"/>
            <a:ext cx="1683768" cy="1532365"/>
            <a:chOff x="9481010" y="210313"/>
            <a:chExt cx="1683768" cy="1532365"/>
          </a:xfrm>
        </p:grpSpPr>
        <p:grpSp>
          <p:nvGrpSpPr>
            <p:cNvPr id="244" name="Group 243">
              <a:extLst>
                <a:ext uri="{FF2B5EF4-FFF2-40B4-BE49-F238E27FC236}">
                  <a16:creationId xmlns:a16="http://schemas.microsoft.com/office/drawing/2014/main" xmlns="" id="{882D79AA-0C0C-479D-9D78-AC5AAB5865ED}"/>
                </a:ext>
              </a:extLst>
            </p:cNvPr>
            <p:cNvGrpSpPr/>
            <p:nvPr/>
          </p:nvGrpSpPr>
          <p:grpSpPr>
            <a:xfrm>
              <a:off x="9532767" y="210313"/>
              <a:ext cx="1568698" cy="1523714"/>
              <a:chOff x="6889708" y="2963328"/>
              <a:chExt cx="726321" cy="762229"/>
            </a:xfrm>
          </p:grpSpPr>
          <p:sp>
            <p:nvSpPr>
              <p:cNvPr id="245" name="Oval 244">
                <a:extLst>
                  <a:ext uri="{FF2B5EF4-FFF2-40B4-BE49-F238E27FC236}">
                    <a16:creationId xmlns:a16="http://schemas.microsoft.com/office/drawing/2014/main" xmlns="" id="{6397AE60-EFCD-4E8C-B728-D6A3112274F8}"/>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a:extLst>
                  <a:ext uri="{FF2B5EF4-FFF2-40B4-BE49-F238E27FC236}">
                    <a16:creationId xmlns:a16="http://schemas.microsoft.com/office/drawing/2014/main" xmlns="" id="{220B5F01-FE7D-411F-A32B-C12B4E5113EA}"/>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250" name="TextBox 249">
              <a:extLst>
                <a:ext uri="{FF2B5EF4-FFF2-40B4-BE49-F238E27FC236}">
                  <a16:creationId xmlns:a16="http://schemas.microsoft.com/office/drawing/2014/main" xmlns="" id="{23AF3049-495E-46E7-8875-72E0EFC5FB15}"/>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251" name="TextBox 250">
              <a:extLst>
                <a:ext uri="{FF2B5EF4-FFF2-40B4-BE49-F238E27FC236}">
                  <a16:creationId xmlns:a16="http://schemas.microsoft.com/office/drawing/2014/main" xmlns="" id="{2C28C36F-CFA6-48DE-955F-10695A601284}"/>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252" name="TextBox 251">
              <a:extLst>
                <a:ext uri="{FF2B5EF4-FFF2-40B4-BE49-F238E27FC236}">
                  <a16:creationId xmlns:a16="http://schemas.microsoft.com/office/drawing/2014/main" xmlns="" id="{876E0908-8DA7-4557-A617-5A8A7AE77DDA}"/>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253" name="TextBox 252">
              <a:extLst>
                <a:ext uri="{FF2B5EF4-FFF2-40B4-BE49-F238E27FC236}">
                  <a16:creationId xmlns:a16="http://schemas.microsoft.com/office/drawing/2014/main" xmlns="" id="{FE592CE4-1E70-43E0-BA8E-0D139C03BADA}"/>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254" name="TextBox 253">
              <a:extLst>
                <a:ext uri="{FF2B5EF4-FFF2-40B4-BE49-F238E27FC236}">
                  <a16:creationId xmlns:a16="http://schemas.microsoft.com/office/drawing/2014/main" xmlns="" id="{F0D6136D-0159-4A37-9434-2B41B7E6FD6E}"/>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255" name="TextBox 254">
              <a:extLst>
                <a:ext uri="{FF2B5EF4-FFF2-40B4-BE49-F238E27FC236}">
                  <a16:creationId xmlns:a16="http://schemas.microsoft.com/office/drawing/2014/main" xmlns="" id="{83C8BFA9-8EA4-4349-956F-B73CF95C5EEF}"/>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256" name="TextBox 255">
              <a:extLst>
                <a:ext uri="{FF2B5EF4-FFF2-40B4-BE49-F238E27FC236}">
                  <a16:creationId xmlns:a16="http://schemas.microsoft.com/office/drawing/2014/main" xmlns="" id="{5A52CA87-299F-4481-A6DE-20512FE1FFB7}"/>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17" name="Rectangle 116">
            <a:extLst>
              <a:ext uri="{FF2B5EF4-FFF2-40B4-BE49-F238E27FC236}">
                <a16:creationId xmlns:a16="http://schemas.microsoft.com/office/drawing/2014/main" xmlns="" id="{2C473E3C-F969-462D-96B0-49DFAACFDF42}"/>
              </a:ext>
            </a:extLst>
          </p:cNvPr>
          <p:cNvSpPr/>
          <p:nvPr/>
        </p:nvSpPr>
        <p:spPr>
          <a:xfrm rot="16200000">
            <a:off x="5992568" y="4236460"/>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5C88347C-2F10-47A2-8E83-866F6F404ED4}"/>
              </a:ext>
            </a:extLst>
          </p:cNvPr>
          <p:cNvSpPr/>
          <p:nvPr/>
        </p:nvSpPr>
        <p:spPr>
          <a:xfrm rot="16200000">
            <a:off x="6188055" y="4236460"/>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9A418762-7341-4092-903E-3068DF722A1B}"/>
              </a:ext>
            </a:extLst>
          </p:cNvPr>
          <p:cNvSpPr/>
          <p:nvPr/>
        </p:nvSpPr>
        <p:spPr>
          <a:xfrm rot="16200000">
            <a:off x="6383542" y="4236460"/>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16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4.07407E-6 L 0.12005 0.00093 " pathEditMode="relative" rAng="0" ptsTypes="AA">
                                      <p:cBhvr>
                                        <p:cTn id="6" dur="2000" fill="hold"/>
                                        <p:tgtEl>
                                          <p:spTgt spid="30"/>
                                        </p:tgtEl>
                                        <p:attrNameLst>
                                          <p:attrName>ppt_x</p:attrName>
                                          <p:attrName>ppt_y</p:attrName>
                                        </p:attrNameLst>
                                      </p:cBhvr>
                                      <p:rCtr x="6003" y="46"/>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0"/>
                                        </p:tgtEl>
                                      </p:cBhvr>
                                    </p:animEffect>
                                    <p:set>
                                      <p:cBhvr>
                                        <p:cTn id="11" dur="1" fill="hold">
                                          <p:stCondLst>
                                            <p:cond delay="499"/>
                                          </p:stCondLst>
                                        </p:cTn>
                                        <p:tgtEl>
                                          <p:spTgt spid="30"/>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42" presetClass="path" presetSubtype="0" accel="50000" decel="50000" fill="hold" nodeType="withEffect">
                                  <p:stCondLst>
                                    <p:cond delay="0"/>
                                  </p:stCondLst>
                                  <p:childTnLst>
                                    <p:animMotion origin="layout" path="M -0.21576 0.00069 L 3.75E-6 4.44444E-6 " pathEditMode="relative" rAng="0" ptsTypes="AA">
                                      <p:cBhvr>
                                        <p:cTn id="16" dur="2000" fill="hold"/>
                                        <p:tgtEl>
                                          <p:spTgt spid="27"/>
                                        </p:tgtEl>
                                        <p:attrNameLst>
                                          <p:attrName>ppt_x</p:attrName>
                                          <p:attrName>ppt_y</p:attrName>
                                        </p:attrNameLst>
                                      </p:cBhvr>
                                      <p:rCtr x="10781" y="-46"/>
                                    </p:animMotion>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42" presetClass="path" presetSubtype="0" accel="50000" decel="50000" fill="hold" nodeType="withEffect">
                                  <p:stCondLst>
                                    <p:cond delay="0"/>
                                  </p:stCondLst>
                                  <p:childTnLst>
                                    <p:animMotion origin="layout" path="M -0.1599 0.03426 L -4.16667E-7 3.7037E-6 " pathEditMode="relative" rAng="0" ptsTypes="AA">
                                      <p:cBhvr>
                                        <p:cTn id="22" dur="2000" fill="hold"/>
                                        <p:tgtEl>
                                          <p:spTgt spid="31"/>
                                        </p:tgtEl>
                                        <p:attrNameLst>
                                          <p:attrName>ppt_x</p:attrName>
                                          <p:attrName>ppt_y</p:attrName>
                                        </p:attrNameLst>
                                      </p:cBhvr>
                                      <p:rCtr x="7995" y="-1713"/>
                                    </p:animMotion>
                                  </p:childTnLst>
                                </p:cTn>
                              </p:par>
                            </p:childTnLst>
                          </p:cTn>
                        </p:par>
                        <p:par>
                          <p:cTn id="23" fill="hold">
                            <p:stCondLst>
                              <p:cond delay="4000"/>
                            </p:stCondLst>
                            <p:childTnLst>
                              <p:par>
                                <p:cTn id="24" presetID="10" presetClass="entr" presetSubtype="0" fill="hold" grpId="0" nodeType="afterEffect">
                                  <p:stCondLst>
                                    <p:cond delay="0"/>
                                  </p:stCondLst>
                                  <p:childTnLst>
                                    <p:set>
                                      <p:cBhvr>
                                        <p:cTn id="25" dur="1" fill="hold">
                                          <p:stCondLst>
                                            <p:cond delay="0"/>
                                          </p:stCondLst>
                                        </p:cTn>
                                        <p:tgtEl>
                                          <p:spTgt spid="82"/>
                                        </p:tgtEl>
                                        <p:attrNameLst>
                                          <p:attrName>style.visibility</p:attrName>
                                        </p:attrNameLst>
                                      </p:cBhvr>
                                      <p:to>
                                        <p:strVal val="visible"/>
                                      </p:to>
                                    </p:set>
                                    <p:animEffect transition="in" filter="fade">
                                      <p:cBhvr>
                                        <p:cTn id="26" dur="500"/>
                                        <p:tgtEl>
                                          <p:spTgt spid="82"/>
                                        </p:tgtEl>
                                      </p:cBhvr>
                                    </p:animEffect>
                                  </p:childTnLst>
                                </p:cTn>
                              </p:par>
                            </p:childTnLst>
                          </p:cTn>
                        </p:par>
                        <p:par>
                          <p:cTn id="27" fill="hold">
                            <p:stCondLst>
                              <p:cond delay="4500"/>
                            </p:stCondLst>
                            <p:childTnLst>
                              <p:par>
                                <p:cTn id="28" presetID="10" presetClass="exit" presetSubtype="0" fill="hold" nodeType="afterEffect">
                                  <p:stCondLst>
                                    <p:cond delay="0"/>
                                  </p:stCondLst>
                                  <p:childTnLst>
                                    <p:animEffect transition="out" filter="fade">
                                      <p:cBhvr>
                                        <p:cTn id="29" dur="500"/>
                                        <p:tgtEl>
                                          <p:spTgt spid="31"/>
                                        </p:tgtEl>
                                      </p:cBhvr>
                                    </p:animEffect>
                                    <p:set>
                                      <p:cBhvr>
                                        <p:cTn id="30" dur="1" fill="hold">
                                          <p:stCondLst>
                                            <p:cond delay="499"/>
                                          </p:stCondLst>
                                        </p:cTn>
                                        <p:tgtEl>
                                          <p:spTgt spid="31"/>
                                        </p:tgtEl>
                                        <p:attrNameLst>
                                          <p:attrName>style.visibility</p:attrName>
                                        </p:attrNameLst>
                                      </p:cBhvr>
                                      <p:to>
                                        <p:strVal val="hidden"/>
                                      </p:to>
                                    </p:set>
                                  </p:childTnLst>
                                </p:cTn>
                              </p:par>
                              <p:par>
                                <p:cTn id="31" presetID="10" presetClass="entr"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42" presetClass="path" presetSubtype="0" accel="50000" decel="50000" fill="hold" grpId="0" nodeType="withEffect">
                                  <p:stCondLst>
                                    <p:cond delay="0"/>
                                  </p:stCondLst>
                                  <p:childTnLst>
                                    <p:animMotion origin="layout" path="M 0.01211 0.19815 L -1.04167E-6 7.40741E-7 " pathEditMode="relative" rAng="0" ptsTypes="AA">
                                      <p:cBhvr>
                                        <p:cTn id="35" dur="2000" fill="hold"/>
                                        <p:tgtEl>
                                          <p:spTgt spid="15"/>
                                        </p:tgtEl>
                                        <p:attrNameLst>
                                          <p:attrName>ppt_x</p:attrName>
                                          <p:attrName>ppt_y</p:attrName>
                                        </p:attrNameLst>
                                      </p:cBhvr>
                                      <p:rCtr x="-638" y="-9606"/>
                                    </p:animMotion>
                                  </p:childTnLst>
                                </p:cTn>
                              </p:par>
                              <p:par>
                                <p:cTn id="36" presetID="10" presetClass="entr" presetSubtype="0" fill="hold" grpId="1" nodeType="with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500"/>
                                        <p:tgtEl>
                                          <p:spTgt spid="83"/>
                                        </p:tgtEl>
                                      </p:cBhvr>
                                    </p:animEffect>
                                  </p:childTnLst>
                                </p:cTn>
                              </p:par>
                              <p:par>
                                <p:cTn id="39" presetID="10" presetClass="entr" presetSubtype="0" fill="hold" grpId="1" nodeType="with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fade">
                                      <p:cBhvr>
                                        <p:cTn id="41" dur="500"/>
                                        <p:tgtEl>
                                          <p:spTgt spid="84"/>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fade">
                                      <p:cBhvr>
                                        <p:cTn id="44" dur="500"/>
                                        <p:tgtEl>
                                          <p:spTgt spid="85"/>
                                        </p:tgtEl>
                                      </p:cBhvr>
                                    </p:animEffect>
                                  </p:childTnLst>
                                </p:cTn>
                              </p:par>
                              <p:par>
                                <p:cTn id="45" presetID="50" presetClass="path" presetSubtype="0" accel="50000" decel="50000" fill="hold" grpId="0" nodeType="withEffect">
                                  <p:stCondLst>
                                    <p:cond delay="0"/>
                                  </p:stCondLst>
                                  <p:childTnLst>
                                    <p:animMotion origin="layout" path="M -0.07565 0.11111 L -0.03789 0.11111 C -0.02097 0.11111 3.75E-6 0.08055 3.75E-6 0.05555 L 3.75E-6 4.81481E-6 " pathEditMode="relative" rAng="0" ptsTypes="AAAA">
                                      <p:cBhvr>
                                        <p:cTn id="46" dur="2000" fill="hold"/>
                                        <p:tgtEl>
                                          <p:spTgt spid="83"/>
                                        </p:tgtEl>
                                        <p:attrNameLst>
                                          <p:attrName>ppt_x</p:attrName>
                                          <p:attrName>ppt_y</p:attrName>
                                        </p:attrNameLst>
                                      </p:cBhvr>
                                      <p:rCtr x="3776" y="-5556"/>
                                    </p:animMotion>
                                  </p:childTnLst>
                                </p:cTn>
                              </p:par>
                              <p:par>
                                <p:cTn id="47" presetID="50" presetClass="path" presetSubtype="0" accel="50000" decel="50000" fill="hold" grpId="0" nodeType="withEffect">
                                  <p:stCondLst>
                                    <p:cond delay="0"/>
                                  </p:stCondLst>
                                  <p:childTnLst>
                                    <p:animMotion origin="layout" path="M -0.09128 0.14305 L -0.0457 0.14305 C -0.02526 0.14305 -8.33333E-7 0.10347 -8.33333E-7 0.07153 L -8.33333E-7 2.22222E-6 " pathEditMode="relative" rAng="0" ptsTypes="AAAA">
                                      <p:cBhvr>
                                        <p:cTn id="48" dur="2000" fill="hold"/>
                                        <p:tgtEl>
                                          <p:spTgt spid="84"/>
                                        </p:tgtEl>
                                        <p:attrNameLst>
                                          <p:attrName>ppt_x</p:attrName>
                                          <p:attrName>ppt_y</p:attrName>
                                        </p:attrNameLst>
                                      </p:cBhvr>
                                      <p:rCtr x="4557" y="-7153"/>
                                    </p:animMotion>
                                  </p:childTnLst>
                                </p:cTn>
                              </p:par>
                              <p:par>
                                <p:cTn id="49" presetID="50" presetClass="path" presetSubtype="0" accel="50000" decel="50000" fill="hold" grpId="0" nodeType="withEffect">
                                  <p:stCondLst>
                                    <p:cond delay="0"/>
                                  </p:stCondLst>
                                  <p:childTnLst>
                                    <p:animMotion origin="layout" path="M -0.1082 0.1706 L -0.05417 0.1706 C -0.02995 0.1706 6.25E-7 0.12384 6.25E-7 0.08518 L 6.25E-7 4.81481E-6 " pathEditMode="relative" rAng="0" ptsTypes="AAAA">
                                      <p:cBhvr>
                                        <p:cTn id="50" dur="2000" fill="hold"/>
                                        <p:tgtEl>
                                          <p:spTgt spid="85"/>
                                        </p:tgtEl>
                                        <p:attrNameLst>
                                          <p:attrName>ppt_x</p:attrName>
                                          <p:attrName>ppt_y</p:attrName>
                                        </p:attrNameLst>
                                      </p:cBhvr>
                                      <p:rCtr x="5404" y="-8542"/>
                                    </p:animMotion>
                                  </p:childTnLst>
                                </p:cTn>
                              </p:par>
                            </p:childTnLst>
                          </p:cTn>
                        </p:par>
                        <p:par>
                          <p:cTn id="51" fill="hold">
                            <p:stCondLst>
                              <p:cond delay="6500"/>
                            </p:stCondLst>
                            <p:childTnLst>
                              <p:par>
                                <p:cTn id="52" presetID="1" presetClass="entr" presetSubtype="0" fill="hold" grpId="1" nodeType="afterEffect">
                                  <p:stCondLst>
                                    <p:cond delay="0"/>
                                  </p:stCondLst>
                                  <p:childTnLst>
                                    <p:set>
                                      <p:cBhvr>
                                        <p:cTn id="53" dur="1" fill="hold">
                                          <p:stCondLst>
                                            <p:cond delay="0"/>
                                          </p:stCondLst>
                                        </p:cTn>
                                        <p:tgtEl>
                                          <p:spTgt spid="117"/>
                                        </p:tgtEl>
                                        <p:attrNameLst>
                                          <p:attrName>style.visibility</p:attrName>
                                        </p:attrNameLst>
                                      </p:cBhvr>
                                      <p:to>
                                        <p:strVal val="visible"/>
                                      </p:to>
                                    </p:set>
                                  </p:childTnLst>
                                </p:cTn>
                              </p:par>
                            </p:childTnLst>
                          </p:cTn>
                        </p:par>
                        <p:par>
                          <p:cTn id="54" fill="hold">
                            <p:stCondLst>
                              <p:cond delay="6500"/>
                            </p:stCondLst>
                            <p:childTnLst>
                              <p:par>
                                <p:cTn id="55" presetID="1" presetClass="entr" presetSubtype="0" fill="hold" grpId="1" nodeType="afterEffect">
                                  <p:stCondLst>
                                    <p:cond delay="0"/>
                                  </p:stCondLst>
                                  <p:childTnLst>
                                    <p:set>
                                      <p:cBhvr>
                                        <p:cTn id="56" dur="1" fill="hold">
                                          <p:stCondLst>
                                            <p:cond delay="0"/>
                                          </p:stCondLst>
                                        </p:cTn>
                                        <p:tgtEl>
                                          <p:spTgt spid="118"/>
                                        </p:tgtEl>
                                        <p:attrNameLst>
                                          <p:attrName>style.visibility</p:attrName>
                                        </p:attrNameLst>
                                      </p:cBhvr>
                                      <p:to>
                                        <p:strVal val="visible"/>
                                      </p:to>
                                    </p:set>
                                  </p:childTnLst>
                                </p:cTn>
                              </p:par>
                            </p:childTnLst>
                          </p:cTn>
                        </p:par>
                        <p:par>
                          <p:cTn id="57" fill="hold">
                            <p:stCondLst>
                              <p:cond delay="6500"/>
                            </p:stCondLst>
                            <p:childTnLst>
                              <p:par>
                                <p:cTn id="58" presetID="1" presetClass="entr" presetSubtype="0" fill="hold" grpId="1" nodeType="afterEffect">
                                  <p:stCondLst>
                                    <p:cond delay="0"/>
                                  </p:stCondLst>
                                  <p:childTnLst>
                                    <p:set>
                                      <p:cBhvr>
                                        <p:cTn id="59" dur="1" fill="hold">
                                          <p:stCondLst>
                                            <p:cond delay="0"/>
                                          </p:stCondLst>
                                        </p:cTn>
                                        <p:tgtEl>
                                          <p:spTgt spid="119"/>
                                        </p:tgtEl>
                                        <p:attrNameLst>
                                          <p:attrName>style.visibility</p:attrName>
                                        </p:attrNameLst>
                                      </p:cBhvr>
                                      <p:to>
                                        <p:strVal val="visible"/>
                                      </p:to>
                                    </p:set>
                                  </p:childTnLst>
                                </p:cTn>
                              </p:par>
                            </p:childTnLst>
                          </p:cTn>
                        </p:par>
                        <p:par>
                          <p:cTn id="60" fill="hold">
                            <p:stCondLst>
                              <p:cond delay="6500"/>
                            </p:stCondLst>
                            <p:childTnLst>
                              <p:par>
                                <p:cTn id="61" presetID="10" presetClass="exit" presetSubtype="0" fill="hold" nodeType="afterEffect">
                                  <p:stCondLst>
                                    <p:cond delay="0"/>
                                  </p:stCondLst>
                                  <p:childTnLst>
                                    <p:animEffect transition="out" filter="fade">
                                      <p:cBhvr>
                                        <p:cTn id="62" dur="500"/>
                                        <p:tgtEl>
                                          <p:spTgt spid="27"/>
                                        </p:tgtEl>
                                      </p:cBhvr>
                                    </p:animEffect>
                                    <p:set>
                                      <p:cBhvr>
                                        <p:cTn id="63" dur="1" fill="hold">
                                          <p:stCondLst>
                                            <p:cond delay="499"/>
                                          </p:stCondLst>
                                        </p:cTn>
                                        <p:tgtEl>
                                          <p:spTgt spid="2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50" presetClass="path" presetSubtype="0" accel="50000" decel="50000" fill="hold" grpId="2" nodeType="clickEffect">
                                  <p:stCondLst>
                                    <p:cond delay="0"/>
                                  </p:stCondLst>
                                  <p:childTnLst>
                                    <p:animMotion origin="layout" path="M 3.33333E-6 1.85185E-6 L -0.18815 1.85185E-6 C -0.27253 1.85185E-6 -0.37631 -0.03727 -0.37631 -0.06713 L -0.37631 -0.13426 " pathEditMode="relative" rAng="0" ptsTypes="AAAA">
                                      <p:cBhvr>
                                        <p:cTn id="67" dur="2000" fill="hold"/>
                                        <p:tgtEl>
                                          <p:spTgt spid="83"/>
                                        </p:tgtEl>
                                        <p:attrNameLst>
                                          <p:attrName>ppt_x</p:attrName>
                                          <p:attrName>ppt_y</p:attrName>
                                        </p:attrNameLst>
                                      </p:cBhvr>
                                      <p:rCtr x="-18815" y="-6713"/>
                                    </p:animMotion>
                                  </p:childTnLst>
                                </p:cTn>
                              </p:par>
                              <p:par>
                                <p:cTn id="68" presetID="50" presetClass="path" presetSubtype="0" accel="50000" decel="50000" fill="hold" grpId="2" nodeType="withEffect">
                                  <p:stCondLst>
                                    <p:cond delay="0"/>
                                  </p:stCondLst>
                                  <p:childTnLst>
                                    <p:animMotion origin="layout" path="M -2.29167E-6 1.85185E-6 L -0.18815 1.85185E-6 C -0.27252 1.85185E-6 -0.3763 -0.03727 -0.3763 -0.06713 L -0.3763 -0.13426 " pathEditMode="relative" rAng="0" ptsTypes="AAAA">
                                      <p:cBhvr>
                                        <p:cTn id="69" dur="2000" fill="hold"/>
                                        <p:tgtEl>
                                          <p:spTgt spid="84"/>
                                        </p:tgtEl>
                                        <p:attrNameLst>
                                          <p:attrName>ppt_x</p:attrName>
                                          <p:attrName>ppt_y</p:attrName>
                                        </p:attrNameLst>
                                      </p:cBhvr>
                                      <p:rCtr x="-18815" y="-6713"/>
                                    </p:animMotion>
                                  </p:childTnLst>
                                </p:cTn>
                              </p:par>
                              <p:par>
                                <p:cTn id="70" presetID="50" presetClass="path" presetSubtype="0" accel="50000" decel="50000" fill="hold" grpId="2" nodeType="withEffect">
                                  <p:stCondLst>
                                    <p:cond delay="0"/>
                                  </p:stCondLst>
                                  <p:childTnLst>
                                    <p:animMotion origin="layout" path="M 2.08333E-6 1.85185E-6 L -0.18815 1.85185E-6 C -0.27253 1.85185E-6 -0.3763 -0.03727 -0.3763 -0.06713 L -0.3763 -0.13426 " pathEditMode="relative" rAng="0" ptsTypes="AAAA">
                                      <p:cBhvr>
                                        <p:cTn id="71" dur="2000" fill="hold"/>
                                        <p:tgtEl>
                                          <p:spTgt spid="85"/>
                                        </p:tgtEl>
                                        <p:attrNameLst>
                                          <p:attrName>ppt_x</p:attrName>
                                          <p:attrName>ppt_y</p:attrName>
                                        </p:attrNameLst>
                                      </p:cBhvr>
                                      <p:rCtr x="-18815" y="-6713"/>
                                    </p:animMotion>
                                  </p:childTnLst>
                                </p:cTn>
                              </p:par>
                              <p:par>
                                <p:cTn id="72" presetID="50" presetClass="path" presetSubtype="0" accel="50000" decel="50000" fill="hold" grpId="2" nodeType="withEffect">
                                  <p:stCondLst>
                                    <p:cond delay="0"/>
                                  </p:stCondLst>
                                  <p:childTnLst>
                                    <p:animMotion origin="layout" path="M -1.875E-6 -7.40741E-7 L -0.18476 -7.40741E-7 C -0.26745 -7.40741E-7 -0.3694 -0.03773 -0.3694 -0.06805 L -0.3694 -0.13542 " pathEditMode="relative" rAng="0" ptsTypes="AAAA">
                                      <p:cBhvr>
                                        <p:cTn id="73" dur="2000" fill="hold"/>
                                        <p:tgtEl>
                                          <p:spTgt spid="15"/>
                                        </p:tgtEl>
                                        <p:attrNameLst>
                                          <p:attrName>ppt_x</p:attrName>
                                          <p:attrName>ppt_y</p:attrName>
                                        </p:attrNameLst>
                                      </p:cBhvr>
                                      <p:rCtr x="-18477" y="-6782"/>
                                    </p:animMotion>
                                  </p:childTnLst>
                                </p:cTn>
                              </p:par>
                              <p:par>
                                <p:cTn id="74" presetID="42" presetClass="path" presetSubtype="0" accel="50000" decel="50000" fill="hold" grpId="0" nodeType="withEffect">
                                  <p:stCondLst>
                                    <p:cond delay="0"/>
                                  </p:stCondLst>
                                  <p:childTnLst>
                                    <p:animMotion origin="layout" path="M 3.125E-6 -7.40741E-7 L -0.06511 -0.42153 " pathEditMode="relative" rAng="0" ptsTypes="AA">
                                      <p:cBhvr>
                                        <p:cTn id="75" dur="2000" fill="hold"/>
                                        <p:tgtEl>
                                          <p:spTgt spid="117"/>
                                        </p:tgtEl>
                                        <p:attrNameLst>
                                          <p:attrName>ppt_x</p:attrName>
                                          <p:attrName>ppt_y</p:attrName>
                                        </p:attrNameLst>
                                      </p:cBhvr>
                                      <p:rCtr x="-3255" y="-21088"/>
                                    </p:animMotion>
                                  </p:childTnLst>
                                </p:cTn>
                              </p:par>
                              <p:par>
                                <p:cTn id="76" presetID="42" presetClass="path" presetSubtype="0" accel="50000" decel="50000" fill="hold" grpId="0" nodeType="withEffect">
                                  <p:stCondLst>
                                    <p:cond delay="0"/>
                                  </p:stCondLst>
                                  <p:childTnLst>
                                    <p:animMotion origin="layout" path="M -2.5E-6 -7.40741E-7 L -0.06432 -0.42153 " pathEditMode="relative" rAng="0" ptsTypes="AA">
                                      <p:cBhvr>
                                        <p:cTn id="77" dur="2000" fill="hold"/>
                                        <p:tgtEl>
                                          <p:spTgt spid="118"/>
                                        </p:tgtEl>
                                        <p:attrNameLst>
                                          <p:attrName>ppt_x</p:attrName>
                                          <p:attrName>ppt_y</p:attrName>
                                        </p:attrNameLst>
                                      </p:cBhvr>
                                      <p:rCtr x="-3216" y="-21088"/>
                                    </p:animMotion>
                                  </p:childTnLst>
                                </p:cTn>
                              </p:par>
                              <p:par>
                                <p:cTn id="78" presetID="42" presetClass="path" presetSubtype="0" accel="50000" decel="50000" fill="hold" grpId="0" nodeType="withEffect">
                                  <p:stCondLst>
                                    <p:cond delay="0"/>
                                  </p:stCondLst>
                                  <p:childTnLst>
                                    <p:animMotion origin="layout" path="M 1.875E-6 -7.40741E-7 L -0.06302 -0.42153 " pathEditMode="relative" rAng="0" ptsTypes="AA">
                                      <p:cBhvr>
                                        <p:cTn id="79" dur="2000" fill="hold"/>
                                        <p:tgtEl>
                                          <p:spTgt spid="119"/>
                                        </p:tgtEl>
                                        <p:attrNameLst>
                                          <p:attrName>ppt_x</p:attrName>
                                          <p:attrName>ppt_y</p:attrName>
                                        </p:attrNameLst>
                                      </p:cBhvr>
                                      <p:rCtr x="-3151" y="-21088"/>
                                    </p:animMotion>
                                  </p:childTnLst>
                                </p:cTn>
                              </p:par>
                              <p:par>
                                <p:cTn id="80" presetID="1" presetClass="entr" presetSubtype="0" fill="hold" grpId="1" nodeType="withEffect">
                                  <p:stCondLst>
                                    <p:cond delay="0"/>
                                  </p:stCondLst>
                                  <p:childTnLst>
                                    <p:set>
                                      <p:cBhvr>
                                        <p:cTn id="81" dur="1" fill="hold">
                                          <p:stCondLst>
                                            <p:cond delay="0"/>
                                          </p:stCondLst>
                                        </p:cTn>
                                        <p:tgtEl>
                                          <p:spTgt spid="233"/>
                                        </p:tgtEl>
                                        <p:attrNameLst>
                                          <p:attrName>style.visibility</p:attrName>
                                        </p:attrNameLst>
                                      </p:cBhvr>
                                      <p:to>
                                        <p:strVal val="visible"/>
                                      </p:to>
                                    </p:set>
                                  </p:childTnLst>
                                </p:cTn>
                              </p:par>
                              <p:par>
                                <p:cTn id="82" presetID="42" presetClass="path" presetSubtype="0" accel="50000" decel="50000" fill="hold" grpId="0" nodeType="withEffect">
                                  <p:stCondLst>
                                    <p:cond delay="0"/>
                                  </p:stCondLst>
                                  <p:childTnLst>
                                    <p:animMotion origin="layout" path="M -1.25E-6 -1.48148E-6 L -0.0845 -0.40231 " pathEditMode="relative" rAng="0" ptsTypes="AA">
                                      <p:cBhvr>
                                        <p:cTn id="83" dur="2000" fill="hold"/>
                                        <p:tgtEl>
                                          <p:spTgt spid="233"/>
                                        </p:tgtEl>
                                        <p:attrNameLst>
                                          <p:attrName>ppt_x</p:attrName>
                                          <p:attrName>ppt_y</p:attrName>
                                        </p:attrNameLst>
                                      </p:cBhvr>
                                      <p:rCtr x="-4232" y="-20116"/>
                                    </p:animMotion>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par>
                                <p:cTn id="88" presetID="10" presetClass="entr" presetSubtype="0" fill="hold" nodeType="withEffect">
                                  <p:stCondLst>
                                    <p:cond delay="0"/>
                                  </p:stCondLst>
                                  <p:childTnLst>
                                    <p:set>
                                      <p:cBhvr>
                                        <p:cTn id="89" dur="1" fill="hold">
                                          <p:stCondLst>
                                            <p:cond delay="0"/>
                                          </p:stCondLst>
                                        </p:cTn>
                                        <p:tgtEl>
                                          <p:spTgt spid="235"/>
                                        </p:tgtEl>
                                        <p:attrNameLst>
                                          <p:attrName>style.visibility</p:attrName>
                                        </p:attrNameLst>
                                      </p:cBhvr>
                                      <p:to>
                                        <p:strVal val="visible"/>
                                      </p:to>
                                    </p:set>
                                    <p:animEffect transition="in" filter="fade">
                                      <p:cBhvr>
                                        <p:cTn id="90" dur="500"/>
                                        <p:tgtEl>
                                          <p:spTgt spid="235"/>
                                        </p:tgtEl>
                                      </p:cBhvr>
                                    </p:animEffect>
                                  </p:childTnLst>
                                </p:cTn>
                              </p:par>
                              <p:par>
                                <p:cTn id="91" presetID="10" presetClass="entr" presetSubtype="0" fill="hold" nodeType="withEffect">
                                  <p:stCondLst>
                                    <p:cond delay="0"/>
                                  </p:stCondLst>
                                  <p:childTnLst>
                                    <p:set>
                                      <p:cBhvr>
                                        <p:cTn id="92" dur="1" fill="hold">
                                          <p:stCondLst>
                                            <p:cond delay="0"/>
                                          </p:stCondLst>
                                        </p:cTn>
                                        <p:tgtEl>
                                          <p:spTgt spid="212"/>
                                        </p:tgtEl>
                                        <p:attrNameLst>
                                          <p:attrName>style.visibility</p:attrName>
                                        </p:attrNameLst>
                                      </p:cBhvr>
                                      <p:to>
                                        <p:strVal val="visible"/>
                                      </p:to>
                                    </p:set>
                                    <p:animEffect transition="in" filter="fade">
                                      <p:cBhvr>
                                        <p:cTn id="93" dur="500"/>
                                        <p:tgtEl>
                                          <p:spTgt spid="212"/>
                                        </p:tgtEl>
                                      </p:cBhvr>
                                    </p:animEffect>
                                  </p:childTnLst>
                                </p:cTn>
                              </p:par>
                              <p:par>
                                <p:cTn id="94" presetID="10" presetClass="entr" presetSubtype="0" fill="hold" nodeType="withEffect">
                                  <p:stCondLst>
                                    <p:cond delay="0"/>
                                  </p:stCondLst>
                                  <p:childTnLst>
                                    <p:set>
                                      <p:cBhvr>
                                        <p:cTn id="95" dur="1" fill="hold">
                                          <p:stCondLst>
                                            <p:cond delay="0"/>
                                          </p:stCondLst>
                                        </p:cTn>
                                        <p:tgtEl>
                                          <p:spTgt spid="239"/>
                                        </p:tgtEl>
                                        <p:attrNameLst>
                                          <p:attrName>style.visibility</p:attrName>
                                        </p:attrNameLst>
                                      </p:cBhvr>
                                      <p:to>
                                        <p:strVal val="visible"/>
                                      </p:to>
                                    </p:set>
                                    <p:animEffect transition="in" filter="fade">
                                      <p:cBhvr>
                                        <p:cTn id="96"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3" grpId="1" animBg="1"/>
      <p:bldP spid="83" grpId="2" animBg="1"/>
      <p:bldP spid="84" grpId="0" animBg="1"/>
      <p:bldP spid="84" grpId="1" animBg="1"/>
      <p:bldP spid="84" grpId="2" animBg="1"/>
      <p:bldP spid="85" grpId="0" animBg="1"/>
      <p:bldP spid="85" grpId="1" animBg="1"/>
      <p:bldP spid="85" grpId="2" animBg="1"/>
      <p:bldP spid="15" grpId="0" animBg="1"/>
      <p:bldP spid="15" grpId="1" animBg="1"/>
      <p:bldP spid="15" grpId="2" animBg="1"/>
      <p:bldP spid="233" grpId="0"/>
      <p:bldP spid="233" grpId="1"/>
      <p:bldP spid="117" grpId="0" animBg="1"/>
      <p:bldP spid="117" grpId="1" animBg="1"/>
      <p:bldP spid="118" grpId="0" animBg="1"/>
      <p:bldP spid="118" grpId="1" animBg="1"/>
      <p:bldP spid="119" grpId="0" animBg="1"/>
      <p:bldP spid="119"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xmlns="" id="{B1747C40-473F-420B-9B59-D5FF50CB7D9E}"/>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Enqueue Packet 2</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56</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sp>
        <p:nvSpPr>
          <p:cNvPr id="83" name="Rectangle 82">
            <a:extLst>
              <a:ext uri="{FF2B5EF4-FFF2-40B4-BE49-F238E27FC236}">
                <a16:creationId xmlns:a16="http://schemas.microsoft.com/office/drawing/2014/main" xmlns="" id="{6F877FEE-3AFB-4A65-BCF6-B395847AF23C}"/>
              </a:ext>
            </a:extLst>
          </p:cNvPr>
          <p:cNvSpPr/>
          <p:nvPr/>
        </p:nvSpPr>
        <p:spPr>
          <a:xfrm rot="16200000">
            <a:off x="5992568" y="4237503"/>
            <a:ext cx="160221" cy="1447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xmlns="" id="{E7EEB0DE-5370-4836-99C5-F3D792A26EFF}"/>
              </a:ext>
            </a:extLst>
          </p:cNvPr>
          <p:cNvSpPr/>
          <p:nvPr/>
        </p:nvSpPr>
        <p:spPr>
          <a:xfrm rot="16200000">
            <a:off x="6188055" y="4237503"/>
            <a:ext cx="160221" cy="1447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7B789D99-0AC7-4321-80C8-D14D3D97B9EE}"/>
              </a:ext>
            </a:extLst>
          </p:cNvPr>
          <p:cNvSpPr/>
          <p:nvPr/>
        </p:nvSpPr>
        <p:spPr>
          <a:xfrm rot="16200000">
            <a:off x="6383542" y="423750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FCBF474-1499-414A-8C2E-EFCDCE33E6E7}"/>
              </a:ext>
            </a:extLst>
          </p:cNvPr>
          <p:cNvSpPr/>
          <p:nvPr/>
        </p:nvSpPr>
        <p:spPr>
          <a:xfrm>
            <a:off x="6629899" y="4229775"/>
            <a:ext cx="487568" cy="160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&amp;p2</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30" name="Rectangle 129">
            <a:extLst>
              <a:ext uri="{FF2B5EF4-FFF2-40B4-BE49-F238E27FC236}">
                <a16:creationId xmlns:a16="http://schemas.microsoft.com/office/drawing/2014/main" xmlns="" id="{B5E475C5-4141-49BD-B0BF-576A2FA7A595}"/>
              </a:ext>
            </a:extLst>
          </p:cNvPr>
          <p:cNvSpPr/>
          <p:nvPr/>
        </p:nvSpPr>
        <p:spPr>
          <a:xfrm>
            <a:off x="8309304"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1" name="Cloud 130">
            <a:extLst>
              <a:ext uri="{FF2B5EF4-FFF2-40B4-BE49-F238E27FC236}">
                <a16:creationId xmlns:a16="http://schemas.microsoft.com/office/drawing/2014/main" xmlns="" id="{21DD1238-0570-4D12-A548-59A43B082A8C}"/>
              </a:ext>
            </a:extLst>
          </p:cNvPr>
          <p:cNvSpPr/>
          <p:nvPr/>
        </p:nvSpPr>
        <p:spPr>
          <a:xfrm>
            <a:off x="838943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32" name="Group 131">
            <a:extLst>
              <a:ext uri="{FF2B5EF4-FFF2-40B4-BE49-F238E27FC236}">
                <a16:creationId xmlns:a16="http://schemas.microsoft.com/office/drawing/2014/main" xmlns="" id="{CDBE837E-9E19-46CA-B7D2-40E0A6E2FA88}"/>
              </a:ext>
            </a:extLst>
          </p:cNvPr>
          <p:cNvGrpSpPr/>
          <p:nvPr/>
        </p:nvGrpSpPr>
        <p:grpSpPr>
          <a:xfrm>
            <a:off x="8685754" y="2286704"/>
            <a:ext cx="2415711" cy="391186"/>
            <a:chOff x="2720488" y="1367117"/>
            <a:chExt cx="1855247" cy="502023"/>
          </a:xfrm>
        </p:grpSpPr>
        <p:sp>
          <p:nvSpPr>
            <p:cNvPr id="133" name="Rectangle 132">
              <a:extLst>
                <a:ext uri="{FF2B5EF4-FFF2-40B4-BE49-F238E27FC236}">
                  <a16:creationId xmlns:a16="http://schemas.microsoft.com/office/drawing/2014/main" xmlns="" id="{90660313-148E-4AF9-92E2-30BE537ED26E}"/>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4" name="Rectangle 133">
              <a:extLst>
                <a:ext uri="{FF2B5EF4-FFF2-40B4-BE49-F238E27FC236}">
                  <a16:creationId xmlns:a16="http://schemas.microsoft.com/office/drawing/2014/main" xmlns="" id="{300D2FB4-F220-4D66-9882-920CB4FB1EC5}"/>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5" name="Rectangle 134">
              <a:extLst>
                <a:ext uri="{FF2B5EF4-FFF2-40B4-BE49-F238E27FC236}">
                  <a16:creationId xmlns:a16="http://schemas.microsoft.com/office/drawing/2014/main" xmlns="" id="{9BC9AE45-4AAF-4300-8029-ACF71F1320B9}"/>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6" name="Rectangle 135">
              <a:extLst>
                <a:ext uri="{FF2B5EF4-FFF2-40B4-BE49-F238E27FC236}">
                  <a16:creationId xmlns:a16="http://schemas.microsoft.com/office/drawing/2014/main" xmlns="" id="{129F13DB-AA3E-4FA8-905D-AB6D00B269B7}"/>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7" name="Rectangle 136">
              <a:extLst>
                <a:ext uri="{FF2B5EF4-FFF2-40B4-BE49-F238E27FC236}">
                  <a16:creationId xmlns:a16="http://schemas.microsoft.com/office/drawing/2014/main" xmlns="" id="{8FF6E75B-5426-493C-B372-21318C958094}"/>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38" name="Straight Connector 137">
              <a:extLst>
                <a:ext uri="{FF2B5EF4-FFF2-40B4-BE49-F238E27FC236}">
                  <a16:creationId xmlns:a16="http://schemas.microsoft.com/office/drawing/2014/main" xmlns="" id="{B5DAF0AC-6A18-4F6D-9710-51B3F10D0DD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39" name="Straight Connector 138">
              <a:extLst>
                <a:ext uri="{FF2B5EF4-FFF2-40B4-BE49-F238E27FC236}">
                  <a16:creationId xmlns:a16="http://schemas.microsoft.com/office/drawing/2014/main" xmlns="" id="{807C442F-3D15-4509-9C93-26AE27527103}"/>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40" name="Cloud 139">
            <a:extLst>
              <a:ext uri="{FF2B5EF4-FFF2-40B4-BE49-F238E27FC236}">
                <a16:creationId xmlns:a16="http://schemas.microsoft.com/office/drawing/2014/main" xmlns="" id="{1E719180-1A6C-418B-956D-1589FDA06F5D}"/>
              </a:ext>
            </a:extLst>
          </p:cNvPr>
          <p:cNvSpPr/>
          <p:nvPr/>
        </p:nvSpPr>
        <p:spPr>
          <a:xfrm>
            <a:off x="1011912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1" name="Rectangle 140">
            <a:extLst>
              <a:ext uri="{FF2B5EF4-FFF2-40B4-BE49-F238E27FC236}">
                <a16:creationId xmlns:a16="http://schemas.microsoft.com/office/drawing/2014/main" xmlns="" id="{FEAE8C6F-50A8-4940-AFEC-C7F9A1829B44}"/>
              </a:ext>
            </a:extLst>
          </p:cNvPr>
          <p:cNvSpPr/>
          <p:nvPr/>
        </p:nvSpPr>
        <p:spPr>
          <a:xfrm>
            <a:off x="993033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9" name="TextBox 178">
            <a:extLst>
              <a:ext uri="{FF2B5EF4-FFF2-40B4-BE49-F238E27FC236}">
                <a16:creationId xmlns:a16="http://schemas.microsoft.com/office/drawing/2014/main" xmlns="" id="{044A3293-8004-46F9-BF5E-3AF603EEAF2A}"/>
              </a:ext>
            </a:extLst>
          </p:cNvPr>
          <p:cNvSpPr txBox="1"/>
          <p:nvPr/>
        </p:nvSpPr>
        <p:spPr>
          <a:xfrm>
            <a:off x="8685754"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5" name="TextBox 184">
            <a:extLst>
              <a:ext uri="{FF2B5EF4-FFF2-40B4-BE49-F238E27FC236}">
                <a16:creationId xmlns:a16="http://schemas.microsoft.com/office/drawing/2014/main" xmlns="" id="{FCC7C95D-50E0-4959-AE6D-64FE7086335B}"/>
              </a:ext>
            </a:extLst>
          </p:cNvPr>
          <p:cNvSpPr txBox="1"/>
          <p:nvPr/>
        </p:nvSpPr>
        <p:spPr>
          <a:xfrm>
            <a:off x="10338598"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9" name="Group 208">
            <a:extLst>
              <a:ext uri="{FF2B5EF4-FFF2-40B4-BE49-F238E27FC236}">
                <a16:creationId xmlns:a16="http://schemas.microsoft.com/office/drawing/2014/main" xmlns="" id="{D24A4DA9-FE0B-43CF-B9F6-7669B7D97F82}"/>
              </a:ext>
            </a:extLst>
          </p:cNvPr>
          <p:cNvGrpSpPr/>
          <p:nvPr/>
        </p:nvGrpSpPr>
        <p:grpSpPr>
          <a:xfrm>
            <a:off x="10706476" y="2263162"/>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grpSp>
        <p:nvGrpSpPr>
          <p:cNvPr id="212" name="Group 211">
            <a:extLst>
              <a:ext uri="{FF2B5EF4-FFF2-40B4-BE49-F238E27FC236}">
                <a16:creationId xmlns:a16="http://schemas.microsoft.com/office/drawing/2014/main" xmlns="" id="{FC246EDE-8646-4931-B8F4-36CCCC4382D7}"/>
              </a:ext>
            </a:extLst>
          </p:cNvPr>
          <p:cNvGrpSpPr/>
          <p:nvPr/>
        </p:nvGrpSpPr>
        <p:grpSpPr>
          <a:xfrm>
            <a:off x="7339868" y="316118"/>
            <a:ext cx="279244" cy="438758"/>
            <a:chOff x="3652147" y="2255034"/>
            <a:chExt cx="279244" cy="438758"/>
          </a:xfrm>
        </p:grpSpPr>
        <p:sp>
          <p:nvSpPr>
            <p:cNvPr id="213" name="TextBox 212">
              <a:extLst>
                <a:ext uri="{FF2B5EF4-FFF2-40B4-BE49-F238E27FC236}">
                  <a16:creationId xmlns:a16="http://schemas.microsoft.com/office/drawing/2014/main" xmlns="" id="{04DAB89B-585F-4A37-BEAB-843868D63953}"/>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214" name="TextBox 213">
              <a:extLst>
                <a:ext uri="{FF2B5EF4-FFF2-40B4-BE49-F238E27FC236}">
                  <a16:creationId xmlns:a16="http://schemas.microsoft.com/office/drawing/2014/main" xmlns="" id="{83872C74-FFAC-4A40-9841-38A1874216A5}"/>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216" name="Group 215">
            <a:extLst>
              <a:ext uri="{FF2B5EF4-FFF2-40B4-BE49-F238E27FC236}">
                <a16:creationId xmlns:a16="http://schemas.microsoft.com/office/drawing/2014/main" xmlns="" id="{80AEAB0F-B6D5-405A-9BFC-3E31DAF1A0BE}"/>
              </a:ext>
            </a:extLst>
          </p:cNvPr>
          <p:cNvGrpSpPr/>
          <p:nvPr/>
        </p:nvGrpSpPr>
        <p:grpSpPr>
          <a:xfrm>
            <a:off x="6043912" y="847810"/>
            <a:ext cx="295274" cy="438758"/>
            <a:chOff x="3652147" y="2255034"/>
            <a:chExt cx="295274" cy="438758"/>
          </a:xfrm>
        </p:grpSpPr>
        <p:sp>
          <p:nvSpPr>
            <p:cNvPr id="217" name="TextBox 216">
              <a:extLst>
                <a:ext uri="{FF2B5EF4-FFF2-40B4-BE49-F238E27FC236}">
                  <a16:creationId xmlns:a16="http://schemas.microsoft.com/office/drawing/2014/main" xmlns="" id="{84A47FB4-01E9-47C8-8CD8-E452B3F86EBC}"/>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218" name="TextBox 217">
              <a:extLst>
                <a:ext uri="{FF2B5EF4-FFF2-40B4-BE49-F238E27FC236}">
                  <a16:creationId xmlns:a16="http://schemas.microsoft.com/office/drawing/2014/main" xmlns="" id="{600E32F2-75E4-41D9-8977-1ACDCECCCF25}"/>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grpSp>
        <p:nvGrpSpPr>
          <p:cNvPr id="30" name="Group 29">
            <a:extLst>
              <a:ext uri="{FF2B5EF4-FFF2-40B4-BE49-F238E27FC236}">
                <a16:creationId xmlns:a16="http://schemas.microsoft.com/office/drawing/2014/main" xmlns="" id="{77119FFB-3BC9-4959-8E9B-8C43C0927599}"/>
              </a:ext>
            </a:extLst>
          </p:cNvPr>
          <p:cNvGrpSpPr/>
          <p:nvPr/>
        </p:nvGrpSpPr>
        <p:grpSpPr>
          <a:xfrm>
            <a:off x="158204" y="4657447"/>
            <a:ext cx="990442" cy="1474094"/>
            <a:chOff x="161363" y="4903836"/>
            <a:chExt cx="990442" cy="1474094"/>
          </a:xfrm>
        </p:grpSpPr>
        <p:sp>
          <p:nvSpPr>
            <p:cNvPr id="7" name="Rectangle 6"/>
            <p:cNvSpPr/>
            <p:nvPr/>
          </p:nvSpPr>
          <p:spPr>
            <a:xfrm>
              <a:off x="991584" y="5234707"/>
              <a:ext cx="160221" cy="1447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991584" y="5430194"/>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91584" y="5625681"/>
              <a:ext cx="160221" cy="1447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991584" y="5821168"/>
              <a:ext cx="160221" cy="1447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991584" y="6016655"/>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16209FCA-159E-4B6F-911D-58F988217DE4}"/>
                </a:ext>
              </a:extLst>
            </p:cNvPr>
            <p:cNvSpPr/>
            <p:nvPr/>
          </p:nvSpPr>
          <p:spPr>
            <a:xfrm>
              <a:off x="161363" y="6233164"/>
              <a:ext cx="990442"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7B8BE323-1E72-4012-8B0B-A2DE663CFF06}"/>
                </a:ext>
              </a:extLst>
            </p:cNvPr>
            <p:cNvSpPr txBox="1"/>
            <p:nvPr/>
          </p:nvSpPr>
          <p:spPr>
            <a:xfrm>
              <a:off x="460056" y="4903836"/>
              <a:ext cx="393056" cy="307777"/>
            </a:xfrm>
            <a:prstGeom prst="rect">
              <a:avLst/>
            </a:prstGeom>
            <a:noFill/>
          </p:spPr>
          <p:txBody>
            <a:bodyPr wrap="none" rtlCol="0">
              <a:spAutoFit/>
            </a:bodyPr>
            <a:lstStyle/>
            <a:p>
              <a:r>
                <a:rPr lang="en-US" sz="1400" b="1" dirty="0"/>
                <a:t>p2</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xmlns="" id="{84140D96-87CB-4688-A2C3-A19DE8890C77}"/>
              </a:ext>
            </a:extLst>
          </p:cNvPr>
          <p:cNvGrpSpPr/>
          <p:nvPr/>
        </p:nvGrpSpPr>
        <p:grpSpPr>
          <a:xfrm>
            <a:off x="4253437" y="4657049"/>
            <a:ext cx="990442" cy="1477476"/>
            <a:chOff x="3649516" y="4878874"/>
            <a:chExt cx="990442" cy="1477476"/>
          </a:xfrm>
        </p:grpSpPr>
        <p:sp>
          <p:nvSpPr>
            <p:cNvPr id="180" name="Rectangle 179"/>
            <p:cNvSpPr/>
            <p:nvPr/>
          </p:nvSpPr>
          <p:spPr>
            <a:xfrm>
              <a:off x="4462135" y="5234149"/>
              <a:ext cx="160221" cy="1447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p:cNvSpPr/>
            <p:nvPr/>
          </p:nvSpPr>
          <p:spPr>
            <a:xfrm>
              <a:off x="4462135" y="5429636"/>
              <a:ext cx="160221" cy="1447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4462135" y="562512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4462135" y="5820610"/>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p:cNvSpPr/>
            <p:nvPr/>
          </p:nvSpPr>
          <p:spPr>
            <a:xfrm>
              <a:off x="4462135" y="6016097"/>
              <a:ext cx="160221" cy="1447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7E21857A-7E5D-468A-8D2B-53D414D112AB}"/>
                </a:ext>
              </a:extLst>
            </p:cNvPr>
            <p:cNvSpPr/>
            <p:nvPr/>
          </p:nvSpPr>
          <p:spPr>
            <a:xfrm>
              <a:off x="3649516" y="6211584"/>
              <a:ext cx="990442"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TextBox 218">
              <a:extLst>
                <a:ext uri="{FF2B5EF4-FFF2-40B4-BE49-F238E27FC236}">
                  <a16:creationId xmlns:a16="http://schemas.microsoft.com/office/drawing/2014/main" xmlns="" id="{F05BF150-DC5A-4DC3-9578-065D0E861E78}"/>
                </a:ext>
              </a:extLst>
            </p:cNvPr>
            <p:cNvSpPr txBox="1"/>
            <p:nvPr/>
          </p:nvSpPr>
          <p:spPr>
            <a:xfrm>
              <a:off x="4003208" y="4878874"/>
              <a:ext cx="393056" cy="307777"/>
            </a:xfrm>
            <a:prstGeom prst="rect">
              <a:avLst/>
            </a:prstGeom>
            <a:noFill/>
          </p:spPr>
          <p:txBody>
            <a:bodyPr wrap="none" rtlCol="0">
              <a:spAutoFit/>
            </a:bodyPr>
            <a:lstStyle/>
            <a:p>
              <a:r>
                <a:rPr lang="en-US" sz="1400" b="1" dirty="0"/>
                <a:t>p2</a:t>
              </a:r>
            </a:p>
          </p:txBody>
        </p:sp>
      </p:grpSp>
      <p:grpSp>
        <p:nvGrpSpPr>
          <p:cNvPr id="3" name="Group 2">
            <a:extLst>
              <a:ext uri="{FF2B5EF4-FFF2-40B4-BE49-F238E27FC236}">
                <a16:creationId xmlns:a16="http://schemas.microsoft.com/office/drawing/2014/main" xmlns="" id="{AA73312B-A725-4463-8ACF-F2B04413B2E2}"/>
              </a:ext>
            </a:extLst>
          </p:cNvPr>
          <p:cNvGrpSpPr/>
          <p:nvPr/>
        </p:nvGrpSpPr>
        <p:grpSpPr>
          <a:xfrm>
            <a:off x="6184508" y="4720575"/>
            <a:ext cx="990442" cy="535740"/>
            <a:chOff x="4394798" y="6219213"/>
            <a:chExt cx="990442" cy="535740"/>
          </a:xfrm>
        </p:grpSpPr>
        <p:sp>
          <p:nvSpPr>
            <p:cNvPr id="117" name="Rectangle 116">
              <a:extLst>
                <a:ext uri="{FF2B5EF4-FFF2-40B4-BE49-F238E27FC236}">
                  <a16:creationId xmlns:a16="http://schemas.microsoft.com/office/drawing/2014/main" xmlns="" id="{AE99B052-0E04-4ECA-94F6-61951631FC2B}"/>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CC6E1F2D-1239-48B9-8B1C-B6AFA08D61E1}"/>
                </a:ext>
              </a:extLst>
            </p:cNvPr>
            <p:cNvSpPr/>
            <p:nvPr/>
          </p:nvSpPr>
          <p:spPr>
            <a:xfrm>
              <a:off x="5207417" y="6414700"/>
              <a:ext cx="160221" cy="1447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F37F627B-647E-4830-A114-FB6133DE270D}"/>
                </a:ext>
              </a:extLst>
            </p:cNvPr>
            <p:cNvSpPr/>
            <p:nvPr/>
          </p:nvSpPr>
          <p:spPr>
            <a:xfrm>
              <a:off x="4394798" y="6610187"/>
              <a:ext cx="990442"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0" name="Straight Arrow Connector 119">
            <a:extLst>
              <a:ext uri="{FF2B5EF4-FFF2-40B4-BE49-F238E27FC236}">
                <a16:creationId xmlns:a16="http://schemas.microsoft.com/office/drawing/2014/main" xmlns="" id="{F5ADE941-FB44-4F1E-8623-2F6143D8D052}"/>
              </a:ext>
            </a:extLst>
          </p:cNvPr>
          <p:cNvCxnSpPr>
            <a:cxnSpLocks/>
          </p:cNvCxnSpPr>
          <p:nvPr/>
        </p:nvCxnSpPr>
        <p:spPr>
          <a:xfrm flipV="1">
            <a:off x="9807752" y="2686018"/>
            <a:ext cx="1152309" cy="2682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D3D02AEC-73CA-4CB3-B68A-50A5CEB05DA5}"/>
              </a:ext>
            </a:extLst>
          </p:cNvPr>
          <p:cNvSpPr txBox="1"/>
          <p:nvPr/>
        </p:nvSpPr>
        <p:spPr>
          <a:xfrm>
            <a:off x="6639672" y="3561067"/>
            <a:ext cx="295274" cy="276999"/>
          </a:xfrm>
          <a:prstGeom prst="rect">
            <a:avLst/>
          </a:prstGeom>
          <a:noFill/>
        </p:spPr>
        <p:txBody>
          <a:bodyPr wrap="none" rtlCol="0">
            <a:spAutoFit/>
          </a:bodyPr>
          <a:lstStyle/>
          <a:p>
            <a:r>
              <a:rPr lang="en-US" sz="1200" b="1" dirty="0">
                <a:solidFill>
                  <a:srgbClr val="C00000"/>
                </a:solidFill>
              </a:rPr>
              <a:t>R</a:t>
            </a:r>
          </a:p>
        </p:txBody>
      </p:sp>
      <p:cxnSp>
        <p:nvCxnSpPr>
          <p:cNvPr id="123" name="Straight Arrow Connector 122">
            <a:extLst>
              <a:ext uri="{FF2B5EF4-FFF2-40B4-BE49-F238E27FC236}">
                <a16:creationId xmlns:a16="http://schemas.microsoft.com/office/drawing/2014/main" xmlns="" id="{F852C38B-AD30-48F2-8106-83B296D2DE7F}"/>
              </a:ext>
            </a:extLst>
          </p:cNvPr>
          <p:cNvCxnSpPr>
            <a:cxnSpLocks/>
          </p:cNvCxnSpPr>
          <p:nvPr/>
        </p:nvCxnSpPr>
        <p:spPr>
          <a:xfrm flipV="1">
            <a:off x="6364561" y="749968"/>
            <a:ext cx="1152309" cy="2682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xmlns="" id="{49FB6D35-36CA-48FE-935B-607ABC975516}"/>
              </a:ext>
            </a:extLst>
          </p:cNvPr>
          <p:cNvCxnSpPr>
            <a:cxnSpLocks/>
          </p:cNvCxnSpPr>
          <p:nvPr/>
        </p:nvCxnSpPr>
        <p:spPr>
          <a:xfrm>
            <a:off x="10344877" y="977165"/>
            <a:ext cx="4641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xmlns="" id="{9A946FF2-0AC8-45E5-A68B-FD04613E1BEF}"/>
              </a:ext>
            </a:extLst>
          </p:cNvPr>
          <p:cNvGrpSpPr/>
          <p:nvPr/>
        </p:nvGrpSpPr>
        <p:grpSpPr>
          <a:xfrm>
            <a:off x="9481010" y="210313"/>
            <a:ext cx="1683768" cy="1532365"/>
            <a:chOff x="9481010" y="210313"/>
            <a:chExt cx="1683768" cy="1532365"/>
          </a:xfrm>
        </p:grpSpPr>
        <p:grpSp>
          <p:nvGrpSpPr>
            <p:cNvPr id="127" name="Group 126">
              <a:extLst>
                <a:ext uri="{FF2B5EF4-FFF2-40B4-BE49-F238E27FC236}">
                  <a16:creationId xmlns:a16="http://schemas.microsoft.com/office/drawing/2014/main" xmlns="" id="{8CF1BD8D-146C-41AD-94C7-ED30423417AC}"/>
                </a:ext>
              </a:extLst>
            </p:cNvPr>
            <p:cNvGrpSpPr/>
            <p:nvPr/>
          </p:nvGrpSpPr>
          <p:grpSpPr>
            <a:xfrm>
              <a:off x="9532767" y="210313"/>
              <a:ext cx="1568698" cy="1523714"/>
              <a:chOff x="6889708" y="2963328"/>
              <a:chExt cx="726321" cy="762229"/>
            </a:xfrm>
          </p:grpSpPr>
          <p:sp>
            <p:nvSpPr>
              <p:cNvPr id="148" name="Oval 147">
                <a:extLst>
                  <a:ext uri="{FF2B5EF4-FFF2-40B4-BE49-F238E27FC236}">
                    <a16:creationId xmlns:a16="http://schemas.microsoft.com/office/drawing/2014/main" xmlns="" id="{D864EC42-3232-4B05-9A71-B4DF087FDF41}"/>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xmlns="" id="{5D21EEF0-5569-4E24-AD89-89B3AF1FF0EB}"/>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28" name="TextBox 127">
              <a:extLst>
                <a:ext uri="{FF2B5EF4-FFF2-40B4-BE49-F238E27FC236}">
                  <a16:creationId xmlns:a16="http://schemas.microsoft.com/office/drawing/2014/main" xmlns="" id="{79C5F694-0AEE-4E6E-879C-7EE1FC7DB77C}"/>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29" name="TextBox 128">
              <a:extLst>
                <a:ext uri="{FF2B5EF4-FFF2-40B4-BE49-F238E27FC236}">
                  <a16:creationId xmlns:a16="http://schemas.microsoft.com/office/drawing/2014/main" xmlns="" id="{F16D4876-E8EB-441F-A966-9CF0F9D4048E}"/>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42" name="TextBox 141">
              <a:extLst>
                <a:ext uri="{FF2B5EF4-FFF2-40B4-BE49-F238E27FC236}">
                  <a16:creationId xmlns:a16="http://schemas.microsoft.com/office/drawing/2014/main" xmlns="" id="{CC351F02-E0E5-4713-874C-311585F0DC11}"/>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43" name="TextBox 142">
              <a:extLst>
                <a:ext uri="{FF2B5EF4-FFF2-40B4-BE49-F238E27FC236}">
                  <a16:creationId xmlns:a16="http://schemas.microsoft.com/office/drawing/2014/main" xmlns="" id="{35F0BA2B-BA16-47B3-A10B-272F8A0B3E0C}"/>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45" name="TextBox 144">
              <a:extLst>
                <a:ext uri="{FF2B5EF4-FFF2-40B4-BE49-F238E27FC236}">
                  <a16:creationId xmlns:a16="http://schemas.microsoft.com/office/drawing/2014/main" xmlns="" id="{17184C2D-A075-42F1-9353-1BCEDA0986E7}"/>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46" name="TextBox 145">
              <a:extLst>
                <a:ext uri="{FF2B5EF4-FFF2-40B4-BE49-F238E27FC236}">
                  <a16:creationId xmlns:a16="http://schemas.microsoft.com/office/drawing/2014/main" xmlns="" id="{E2EE23D6-139D-49C7-9D76-557494A51415}"/>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47" name="TextBox 146">
              <a:extLst>
                <a:ext uri="{FF2B5EF4-FFF2-40B4-BE49-F238E27FC236}">
                  <a16:creationId xmlns:a16="http://schemas.microsoft.com/office/drawing/2014/main" xmlns="" id="{345743DC-EA89-4E66-92DE-AF54C84FD959}"/>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21" name="Rectangle 120">
            <a:extLst>
              <a:ext uri="{FF2B5EF4-FFF2-40B4-BE49-F238E27FC236}">
                <a16:creationId xmlns:a16="http://schemas.microsoft.com/office/drawing/2014/main" xmlns="" id="{8A32F578-6D22-41DF-A266-E30F3510315F}"/>
              </a:ext>
            </a:extLst>
          </p:cNvPr>
          <p:cNvSpPr/>
          <p:nvPr/>
        </p:nvSpPr>
        <p:spPr>
          <a:xfrm rot="16200000">
            <a:off x="5996267" y="4229666"/>
            <a:ext cx="160221" cy="1447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xmlns="" id="{20E9ED15-534F-41B5-87C1-07E80D593F9F}"/>
              </a:ext>
            </a:extLst>
          </p:cNvPr>
          <p:cNvSpPr/>
          <p:nvPr/>
        </p:nvSpPr>
        <p:spPr>
          <a:xfrm rot="16200000">
            <a:off x="6191754" y="4229666"/>
            <a:ext cx="160221" cy="1447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xmlns="" id="{75F7F1E6-E86F-4CDF-954C-7E5B1BC28BCA}"/>
              </a:ext>
            </a:extLst>
          </p:cNvPr>
          <p:cNvSpPr/>
          <p:nvPr/>
        </p:nvSpPr>
        <p:spPr>
          <a:xfrm rot="16200000">
            <a:off x="6387241" y="4229666"/>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03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4.07407E-6 L 0.12057 -0.00208 " pathEditMode="relative" rAng="0" ptsTypes="AA">
                                      <p:cBhvr>
                                        <p:cTn id="6" dur="2000" fill="hold"/>
                                        <p:tgtEl>
                                          <p:spTgt spid="30"/>
                                        </p:tgtEl>
                                        <p:attrNameLst>
                                          <p:attrName>ppt_x</p:attrName>
                                          <p:attrName>ppt_y</p:attrName>
                                        </p:attrNameLst>
                                      </p:cBhvr>
                                      <p:rCtr x="6029" y="-116"/>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0"/>
                                        </p:tgtEl>
                                      </p:cBhvr>
                                    </p:animEffect>
                                    <p:set>
                                      <p:cBhvr>
                                        <p:cTn id="11" dur="1" fill="hold">
                                          <p:stCondLst>
                                            <p:cond delay="499"/>
                                          </p:stCondLst>
                                        </p:cTn>
                                        <p:tgtEl>
                                          <p:spTgt spid="30"/>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42" presetClass="path" presetSubtype="0" accel="50000" decel="50000" fill="hold" nodeType="withEffect">
                                  <p:stCondLst>
                                    <p:cond delay="0"/>
                                  </p:stCondLst>
                                  <p:childTnLst>
                                    <p:animMotion origin="layout" path="M -0.21523 -0.00232 L -2.29167E-6 -2.96296E-6 " pathEditMode="relative" rAng="0" ptsTypes="AA">
                                      <p:cBhvr>
                                        <p:cTn id="16" dur="2000" fill="hold"/>
                                        <p:tgtEl>
                                          <p:spTgt spid="27"/>
                                        </p:tgtEl>
                                        <p:attrNameLst>
                                          <p:attrName>ppt_x</p:attrName>
                                          <p:attrName>ppt_y</p:attrName>
                                        </p:attrNameLst>
                                      </p:cBhvr>
                                      <p:rCtr x="10729" y="162"/>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42" presetClass="path" presetSubtype="0" accel="50000" decel="50000" fill="hold" nodeType="withEffect">
                                  <p:stCondLst>
                                    <p:cond delay="0"/>
                                  </p:stCondLst>
                                  <p:childTnLst>
                                    <p:animMotion origin="layout" path="M -0.15899 0.12825 L 3.33333E-6 2.25514E-17 " pathEditMode="relative" rAng="0" ptsTypes="AA">
                                      <p:cBhvr>
                                        <p:cTn id="21" dur="2000" fill="hold"/>
                                        <p:tgtEl>
                                          <p:spTgt spid="3"/>
                                        </p:tgtEl>
                                        <p:attrNameLst>
                                          <p:attrName>ppt_x</p:attrName>
                                          <p:attrName>ppt_y</p:attrName>
                                        </p:attrNameLst>
                                      </p:cBhvr>
                                      <p:rCtr x="7943" y="-6227"/>
                                    </p:animMotion>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206"/>
                                        </p:tgtEl>
                                        <p:attrNameLst>
                                          <p:attrName>style.visibility</p:attrName>
                                        </p:attrNameLst>
                                      </p:cBhvr>
                                      <p:to>
                                        <p:strVal val="visible"/>
                                      </p:to>
                                    </p:set>
                                    <p:animEffect transition="in" filter="fade">
                                      <p:cBhvr>
                                        <p:cTn id="25" dur="500"/>
                                        <p:tgtEl>
                                          <p:spTgt spid="206"/>
                                        </p:tgtEl>
                                      </p:cBhvr>
                                    </p:animEffect>
                                  </p:childTnLst>
                                </p:cTn>
                              </p:par>
                            </p:childTnLst>
                          </p:cTn>
                        </p:par>
                        <p:par>
                          <p:cTn id="26" fill="hold">
                            <p:stCondLst>
                              <p:cond delay="4500"/>
                            </p:stCondLst>
                            <p:childTnLst>
                              <p:par>
                                <p:cTn id="27" presetID="10" presetClass="exit" presetSubtype="0" fill="hold" nodeType="after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5000"/>
                            </p:stCondLst>
                            <p:childTnLst>
                              <p:par>
                                <p:cTn id="31" presetID="1" presetClass="entr" presetSubtype="0"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50" presetClass="path" presetSubtype="0" accel="50000" decel="50000" fill="hold" grpId="1" nodeType="withEffect">
                                  <p:stCondLst>
                                    <p:cond delay="0"/>
                                  </p:stCondLst>
                                  <p:childTnLst>
                                    <p:animMotion origin="layout" path="M -0.07591 0.11436 L -0.03802 0.11436 C -0.02097 0.11436 3.125E-6 0.08288 3.125E-6 0.05718 L 3.125E-6 -4.81481E-6 " pathEditMode="relative" rAng="0" ptsTypes="AAAA">
                                      <p:cBhvr>
                                        <p:cTn id="38" dur="2000" fill="hold"/>
                                        <p:tgtEl>
                                          <p:spTgt spid="83"/>
                                        </p:tgtEl>
                                        <p:attrNameLst>
                                          <p:attrName>ppt_x</p:attrName>
                                          <p:attrName>ppt_y</p:attrName>
                                        </p:attrNameLst>
                                      </p:cBhvr>
                                      <p:rCtr x="3789" y="-5718"/>
                                    </p:animMotion>
                                  </p:childTnLst>
                                </p:cTn>
                              </p:par>
                              <p:par>
                                <p:cTn id="39" presetID="50" presetClass="path" presetSubtype="0" accel="50000" decel="50000" fill="hold" grpId="1" nodeType="withEffect">
                                  <p:stCondLst>
                                    <p:cond delay="0"/>
                                  </p:stCondLst>
                                  <p:childTnLst>
                                    <p:animMotion origin="layout" path="M -0.09231 0.14444 L -0.04622 0.14444 C -0.02552 0.14444 -2.91667E-6 0.10463 -2.91667E-6 0.07222 L -2.91667E-6 2.22222E-6 " pathEditMode="relative" rAng="0" ptsTypes="AAAA">
                                      <p:cBhvr>
                                        <p:cTn id="40" dur="2000" fill="hold"/>
                                        <p:tgtEl>
                                          <p:spTgt spid="84"/>
                                        </p:tgtEl>
                                        <p:attrNameLst>
                                          <p:attrName>ppt_x</p:attrName>
                                          <p:attrName>ppt_y</p:attrName>
                                        </p:attrNameLst>
                                      </p:cBhvr>
                                      <p:rCtr x="4609" y="-7222"/>
                                    </p:animMotion>
                                  </p:childTnLst>
                                </p:cTn>
                              </p:par>
                              <p:par>
                                <p:cTn id="41" presetID="50" presetClass="path" presetSubtype="0" accel="50000" decel="50000" fill="hold" grpId="1" nodeType="withEffect">
                                  <p:stCondLst>
                                    <p:cond delay="0"/>
                                  </p:stCondLst>
                                  <p:childTnLst>
                                    <p:animMotion origin="layout" path="M -0.10885 0.17083 L -0.05456 0.17083 C -0.03008 0.17083 8.33333E-7 0.12407 8.33333E-7 0.08541 L 8.33333E-7 2.22222E-6 " pathEditMode="relative" rAng="0" ptsTypes="AAAA">
                                      <p:cBhvr>
                                        <p:cTn id="42" dur="2000" fill="hold"/>
                                        <p:tgtEl>
                                          <p:spTgt spid="85"/>
                                        </p:tgtEl>
                                        <p:attrNameLst>
                                          <p:attrName>ppt_x</p:attrName>
                                          <p:attrName>ppt_y</p:attrName>
                                        </p:attrNameLst>
                                      </p:cBhvr>
                                      <p:rCtr x="5443" y="-8542"/>
                                    </p:animMotion>
                                  </p:childTnLst>
                                </p:cTn>
                              </p:par>
                              <p:par>
                                <p:cTn id="43" presetID="10" presetClass="entr"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42" presetClass="path" presetSubtype="0" accel="50000" decel="50000" fill="hold" grpId="2" nodeType="withEffect">
                                  <p:stCondLst>
                                    <p:cond delay="0"/>
                                  </p:stCondLst>
                                  <p:childTnLst>
                                    <p:animMotion origin="layout" path="M 0.01459 0.10255 L -2.5E-6 4.81481E-6 " pathEditMode="relative" rAng="0" ptsTypes="AA">
                                      <p:cBhvr>
                                        <p:cTn id="47" dur="2000" fill="hold"/>
                                        <p:tgtEl>
                                          <p:spTgt spid="15"/>
                                        </p:tgtEl>
                                        <p:attrNameLst>
                                          <p:attrName>ppt_x</p:attrName>
                                          <p:attrName>ppt_y</p:attrName>
                                        </p:attrNameLst>
                                      </p:cBhvr>
                                      <p:rCtr x="-716" y="-5093"/>
                                    </p:animMotion>
                                  </p:childTnLst>
                                </p:cTn>
                              </p:par>
                            </p:childTnLst>
                          </p:cTn>
                        </p:par>
                        <p:par>
                          <p:cTn id="48" fill="hold">
                            <p:stCondLst>
                              <p:cond delay="7000"/>
                            </p:stCondLst>
                            <p:childTnLst>
                              <p:par>
                                <p:cTn id="49" presetID="1" presetClass="entr" presetSubtype="0" fill="hold" grpId="0" nodeType="afterEffect">
                                  <p:stCondLst>
                                    <p:cond delay="0"/>
                                  </p:stCondLst>
                                  <p:childTnLst>
                                    <p:set>
                                      <p:cBhvr>
                                        <p:cTn id="50" dur="1" fill="hold">
                                          <p:stCondLst>
                                            <p:cond delay="0"/>
                                          </p:stCondLst>
                                        </p:cTn>
                                        <p:tgtEl>
                                          <p:spTgt spid="1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0" presetClass="path" presetSubtype="0" accel="50000" decel="50000" fill="hold" grpId="2" nodeType="clickEffect">
                                  <p:stCondLst>
                                    <p:cond delay="0"/>
                                  </p:stCondLst>
                                  <p:childTnLst>
                                    <p:animMotion origin="layout" path="M 3.125E-6 -7.40741E-7 L 0.10703 -7.40741E-7 C 0.15494 -7.40741E-7 0.21432 -0.03611 0.21432 -0.06528 L 0.21432 -0.13032 " pathEditMode="relative" rAng="0" ptsTypes="AAAA">
                                      <p:cBhvr>
                                        <p:cTn id="58" dur="2000" fill="hold"/>
                                        <p:tgtEl>
                                          <p:spTgt spid="83"/>
                                        </p:tgtEl>
                                        <p:attrNameLst>
                                          <p:attrName>ppt_x</p:attrName>
                                          <p:attrName>ppt_y</p:attrName>
                                        </p:attrNameLst>
                                      </p:cBhvr>
                                      <p:rCtr x="10716" y="-6528"/>
                                    </p:animMotion>
                                  </p:childTnLst>
                                </p:cTn>
                              </p:par>
                              <p:par>
                                <p:cTn id="59" presetID="50" presetClass="path" presetSubtype="0" accel="50000" decel="50000" fill="hold" grpId="2" nodeType="withEffect">
                                  <p:stCondLst>
                                    <p:cond delay="0"/>
                                  </p:stCondLst>
                                  <p:childTnLst>
                                    <p:animMotion origin="layout" path="M 1.45833E-6 -7.40741E-7 L 0.10703 -7.40741E-7 C 0.15521 -7.40741E-7 0.21471 -0.03611 0.21471 -0.06528 L 0.21471 -0.13032 " pathEditMode="relative" rAng="0" ptsTypes="AAAA">
                                      <p:cBhvr>
                                        <p:cTn id="60" dur="2000" fill="hold"/>
                                        <p:tgtEl>
                                          <p:spTgt spid="84"/>
                                        </p:tgtEl>
                                        <p:attrNameLst>
                                          <p:attrName>ppt_x</p:attrName>
                                          <p:attrName>ppt_y</p:attrName>
                                        </p:attrNameLst>
                                      </p:cBhvr>
                                      <p:rCtr x="10729" y="-6528"/>
                                    </p:animMotion>
                                  </p:childTnLst>
                                </p:cTn>
                              </p:par>
                              <p:par>
                                <p:cTn id="61" presetID="50" presetClass="path" presetSubtype="0" accel="50000" decel="50000" fill="hold" grpId="2" nodeType="withEffect">
                                  <p:stCondLst>
                                    <p:cond delay="0"/>
                                  </p:stCondLst>
                                  <p:childTnLst>
                                    <p:animMotion origin="layout" path="M -2.5E-6 -7.40741E-7 L 0.11042 -7.40741E-7 C 0.16003 -7.40741E-7 0.22123 -0.03611 0.22123 -0.06528 L 0.22123 -0.13032 " pathEditMode="relative" rAng="0" ptsTypes="AAAA">
                                      <p:cBhvr>
                                        <p:cTn id="62" dur="2000" fill="hold"/>
                                        <p:tgtEl>
                                          <p:spTgt spid="85"/>
                                        </p:tgtEl>
                                        <p:attrNameLst>
                                          <p:attrName>ppt_x</p:attrName>
                                          <p:attrName>ppt_y</p:attrName>
                                        </p:attrNameLst>
                                      </p:cBhvr>
                                      <p:rCtr x="11055" y="-6528"/>
                                    </p:animMotion>
                                  </p:childTnLst>
                                </p:cTn>
                              </p:par>
                              <p:par>
                                <p:cTn id="63" presetID="50" presetClass="path" presetSubtype="0" accel="50000" decel="50000" fill="hold" grpId="3" nodeType="withEffect">
                                  <p:stCondLst>
                                    <p:cond delay="0"/>
                                  </p:stCondLst>
                                  <p:childTnLst>
                                    <p:animMotion origin="layout" path="M -1.875E-6 -7.40741E-7 L 0.10873 -7.40741E-7 C 0.15742 -7.40741E-7 0.21758 -0.03565 0.21758 -0.06435 L 0.21758 -0.1287 " pathEditMode="relative" rAng="0" ptsTypes="AAAA">
                                      <p:cBhvr>
                                        <p:cTn id="64" dur="2000" fill="hold"/>
                                        <p:tgtEl>
                                          <p:spTgt spid="15"/>
                                        </p:tgtEl>
                                        <p:attrNameLst>
                                          <p:attrName>ppt_x</p:attrName>
                                          <p:attrName>ppt_y</p:attrName>
                                        </p:attrNameLst>
                                      </p:cBhvr>
                                      <p:rCtr x="10872" y="-6435"/>
                                    </p:animMotion>
                                  </p:childTnLst>
                                </p:cTn>
                              </p:par>
                              <p:par>
                                <p:cTn id="65" presetID="42" presetClass="path" presetSubtype="0" accel="50000" decel="50000" fill="hold" grpId="1" nodeType="withEffect">
                                  <p:stCondLst>
                                    <p:cond delay="0"/>
                                  </p:stCondLst>
                                  <p:childTnLst>
                                    <p:animMotion origin="layout" path="M 2.70833E-6 -4.81481E-6 L -0.06263 -0.41365 " pathEditMode="relative" rAng="0" ptsTypes="AA">
                                      <p:cBhvr>
                                        <p:cTn id="66" dur="2000" fill="hold"/>
                                        <p:tgtEl>
                                          <p:spTgt spid="121"/>
                                        </p:tgtEl>
                                        <p:attrNameLst>
                                          <p:attrName>ppt_x</p:attrName>
                                          <p:attrName>ppt_y</p:attrName>
                                        </p:attrNameLst>
                                      </p:cBhvr>
                                      <p:rCtr x="-3138" y="-20694"/>
                                    </p:animMotion>
                                  </p:childTnLst>
                                </p:cTn>
                              </p:par>
                              <p:par>
                                <p:cTn id="67" presetID="42" presetClass="path" presetSubtype="0" accel="50000" decel="50000" fill="hold" grpId="1" nodeType="withEffect">
                                  <p:stCondLst>
                                    <p:cond delay="0"/>
                                  </p:stCondLst>
                                  <p:childTnLst>
                                    <p:animMotion origin="layout" path="M -2.91667E-6 -4.81481E-6 L -0.05625 -0.41365 " pathEditMode="relative" rAng="0" ptsTypes="AA">
                                      <p:cBhvr>
                                        <p:cTn id="68" dur="2000" fill="hold"/>
                                        <p:tgtEl>
                                          <p:spTgt spid="122"/>
                                        </p:tgtEl>
                                        <p:attrNameLst>
                                          <p:attrName>ppt_x</p:attrName>
                                          <p:attrName>ppt_y</p:attrName>
                                        </p:attrNameLst>
                                      </p:cBhvr>
                                      <p:rCtr x="-2812" y="-20694"/>
                                    </p:animMotion>
                                  </p:childTnLst>
                                </p:cTn>
                              </p:par>
                              <p:par>
                                <p:cTn id="69" presetID="42" presetClass="path" presetSubtype="0" accel="50000" decel="50000" fill="hold" grpId="1" nodeType="withEffect">
                                  <p:stCondLst>
                                    <p:cond delay="0"/>
                                  </p:stCondLst>
                                  <p:childTnLst>
                                    <p:animMotion origin="layout" path="M 1.45833E-6 -4.81481E-6 L -0.05195 -0.41365 " pathEditMode="relative" rAng="0" ptsTypes="AA">
                                      <p:cBhvr>
                                        <p:cTn id="70" dur="2000" fill="hold"/>
                                        <p:tgtEl>
                                          <p:spTgt spid="150"/>
                                        </p:tgtEl>
                                        <p:attrNameLst>
                                          <p:attrName>ppt_x</p:attrName>
                                          <p:attrName>ppt_y</p:attrName>
                                        </p:attrNameLst>
                                      </p:cBhvr>
                                      <p:rCtr x="-2604" y="-20694"/>
                                    </p:animMotion>
                                  </p:childTnLst>
                                </p:cTn>
                              </p:par>
                              <p:par>
                                <p:cTn id="71" presetID="1" presetClass="entr" presetSubtype="0"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childTnLst>
                                </p:cTn>
                              </p:par>
                              <p:par>
                                <p:cTn id="73" presetID="42" presetClass="path" presetSubtype="0" accel="50000" decel="50000" fill="hold" grpId="1" nodeType="withEffect">
                                  <p:stCondLst>
                                    <p:cond delay="0"/>
                                  </p:stCondLst>
                                  <p:childTnLst>
                                    <p:animMotion origin="layout" path="M -6.25E-7 -1.85185E-6 L -0.05664 -0.32569 " pathEditMode="relative" rAng="0" ptsTypes="AA">
                                      <p:cBhvr>
                                        <p:cTn id="74" dur="2000" fill="hold"/>
                                        <p:tgtEl>
                                          <p:spTgt spid="5"/>
                                        </p:tgtEl>
                                        <p:attrNameLst>
                                          <p:attrName>ppt_x</p:attrName>
                                          <p:attrName>ppt_y</p:attrName>
                                        </p:attrNameLst>
                                      </p:cBhvr>
                                      <p:rCtr x="-2839" y="-16296"/>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09"/>
                                        </p:tgtEl>
                                        <p:attrNameLst>
                                          <p:attrName>style.visibility</p:attrName>
                                        </p:attrNameLst>
                                      </p:cBhvr>
                                      <p:to>
                                        <p:strVal val="visible"/>
                                      </p:to>
                                    </p:set>
                                    <p:animEffect transition="in" filter="fade">
                                      <p:cBhvr>
                                        <p:cTn id="79" dur="500"/>
                                        <p:tgtEl>
                                          <p:spTgt spid="209"/>
                                        </p:tgtEl>
                                      </p:cBhvr>
                                    </p:animEffect>
                                  </p:childTnLst>
                                </p:cTn>
                              </p:par>
                              <p:par>
                                <p:cTn id="80" presetID="10" presetClass="entr" presetSubtype="0" fill="hold" nodeType="withEffect">
                                  <p:stCondLst>
                                    <p:cond delay="0"/>
                                  </p:stCondLst>
                                  <p:childTnLst>
                                    <p:set>
                                      <p:cBhvr>
                                        <p:cTn id="81" dur="1" fill="hold">
                                          <p:stCondLst>
                                            <p:cond delay="0"/>
                                          </p:stCondLst>
                                        </p:cTn>
                                        <p:tgtEl>
                                          <p:spTgt spid="120"/>
                                        </p:tgtEl>
                                        <p:attrNameLst>
                                          <p:attrName>style.visibility</p:attrName>
                                        </p:attrNameLst>
                                      </p:cBhvr>
                                      <p:to>
                                        <p:strVal val="visible"/>
                                      </p:to>
                                    </p:set>
                                    <p:animEffect transition="in" filter="fade">
                                      <p:cBhvr>
                                        <p:cTn id="82" dur="500"/>
                                        <p:tgtEl>
                                          <p:spTgt spid="120"/>
                                        </p:tgtEl>
                                      </p:cBhvr>
                                    </p:animEffect>
                                  </p:childTnLst>
                                </p:cTn>
                              </p:par>
                              <p:par>
                                <p:cTn id="83" presetID="10" presetClass="entr" presetSubtype="0" fill="hold" nodeType="withEffect">
                                  <p:stCondLst>
                                    <p:cond delay="0"/>
                                  </p:stCondLst>
                                  <p:childTnLst>
                                    <p:set>
                                      <p:cBhvr>
                                        <p:cTn id="84" dur="1" fill="hold">
                                          <p:stCondLst>
                                            <p:cond delay="0"/>
                                          </p:stCondLst>
                                        </p:cTn>
                                        <p:tgtEl>
                                          <p:spTgt spid="216"/>
                                        </p:tgtEl>
                                        <p:attrNameLst>
                                          <p:attrName>style.visibility</p:attrName>
                                        </p:attrNameLst>
                                      </p:cBhvr>
                                      <p:to>
                                        <p:strVal val="visible"/>
                                      </p:to>
                                    </p:set>
                                    <p:animEffect transition="in" filter="fade">
                                      <p:cBhvr>
                                        <p:cTn id="85" dur="500"/>
                                        <p:tgtEl>
                                          <p:spTgt spid="216"/>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123"/>
                                        </p:tgtEl>
                                        <p:attrNameLst>
                                          <p:attrName>style.visibility</p:attrName>
                                        </p:attrNameLst>
                                      </p:cBhvr>
                                      <p:to>
                                        <p:strVal val="visible"/>
                                      </p:to>
                                    </p:set>
                                    <p:animEffect transition="in" filter="fade">
                                      <p:cBhvr>
                                        <p:cTn id="89" dur="500"/>
                                        <p:tgtEl>
                                          <p:spTgt spid="123"/>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nodeType="clickEffect">
                                  <p:stCondLst>
                                    <p:cond delay="0"/>
                                  </p:stCondLst>
                                  <p:childTnLst>
                                    <p:animMotion origin="layout" path="M -1.45833E-6 7.40741E-7 L -0.0263 -0.00046 " pathEditMode="relative" rAng="0" ptsTypes="AA">
                                      <p:cBhvr>
                                        <p:cTn id="93" dur="2000" fill="hold"/>
                                        <p:tgtEl>
                                          <p:spTgt spid="212"/>
                                        </p:tgtEl>
                                        <p:attrNameLst>
                                          <p:attrName>ppt_x</p:attrName>
                                          <p:attrName>ppt_y</p:attrName>
                                        </p:attrNameLst>
                                      </p:cBhvr>
                                      <p:rCtr x="-1315" y="-23"/>
                                    </p:animMotion>
                                  </p:childTnLst>
                                </p:cTn>
                              </p:par>
                              <p:par>
                                <p:cTn id="94" presetID="42" presetClass="path" presetSubtype="0" accel="50000" decel="50000" fill="hold" nodeType="withEffect">
                                  <p:stCondLst>
                                    <p:cond delay="0"/>
                                  </p:stCondLst>
                                  <p:childTnLst>
                                    <p:animMotion origin="layout" path="M -2.5E-6 4.44444E-6 L 0.1056 -0.07755 " pathEditMode="relative" rAng="0" ptsTypes="AA">
                                      <p:cBhvr>
                                        <p:cTn id="95" dur="2000" fill="hold"/>
                                        <p:tgtEl>
                                          <p:spTgt spid="216"/>
                                        </p:tgtEl>
                                        <p:attrNameLst>
                                          <p:attrName>ppt_x</p:attrName>
                                          <p:attrName>ppt_y</p:attrName>
                                        </p:attrNameLst>
                                      </p:cBhvr>
                                      <p:rCtr x="5260" y="-3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83" grpId="0" animBg="1"/>
      <p:bldP spid="83" grpId="1" animBg="1"/>
      <p:bldP spid="83" grpId="2" animBg="1"/>
      <p:bldP spid="84" grpId="0" animBg="1"/>
      <p:bldP spid="84" grpId="1" animBg="1"/>
      <p:bldP spid="84" grpId="2" animBg="1"/>
      <p:bldP spid="85" grpId="0" animBg="1"/>
      <p:bldP spid="85" grpId="1" animBg="1"/>
      <p:bldP spid="85" grpId="2" animBg="1"/>
      <p:bldP spid="15" grpId="1" animBg="1"/>
      <p:bldP spid="15" grpId="2" animBg="1"/>
      <p:bldP spid="15" grpId="3" animBg="1"/>
      <p:bldP spid="5" grpId="0"/>
      <p:bldP spid="5" grpId="1"/>
      <p:bldP spid="121" grpId="0" animBg="1"/>
      <p:bldP spid="121" grpId="1" animBg="1"/>
      <p:bldP spid="122" grpId="0" animBg="1"/>
      <p:bldP spid="122" grpId="1" animBg="1"/>
      <p:bldP spid="150" grpId="0" animBg="1"/>
      <p:bldP spid="150"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xmlns="" id="{AEDD1776-6CCB-4FC7-8819-BCDF421120C5}"/>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xmlns="" id="{AF71B960-9FE1-4784-B418-96A8C68AE977}"/>
              </a:ext>
            </a:extLst>
          </p:cNvPr>
          <p:cNvSpPr/>
          <p:nvPr/>
        </p:nvSpPr>
        <p:spPr>
          <a:xfrm>
            <a:off x="6738260" y="6076325"/>
            <a:ext cx="517341"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p3</a:t>
            </a:r>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Enqueue Packet 3</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57</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sp>
        <p:nvSpPr>
          <p:cNvPr id="83" name="Rectangle 82">
            <a:extLst>
              <a:ext uri="{FF2B5EF4-FFF2-40B4-BE49-F238E27FC236}">
                <a16:creationId xmlns:a16="http://schemas.microsoft.com/office/drawing/2014/main" xmlns="" id="{6F877FEE-3AFB-4A65-BCF6-B395847AF23C}"/>
              </a:ext>
            </a:extLst>
          </p:cNvPr>
          <p:cNvSpPr/>
          <p:nvPr/>
        </p:nvSpPr>
        <p:spPr>
          <a:xfrm rot="16200000">
            <a:off x="5992568" y="4237503"/>
            <a:ext cx="160221" cy="1447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xmlns="" id="{E7EEB0DE-5370-4836-99C5-F3D792A26EFF}"/>
              </a:ext>
            </a:extLst>
          </p:cNvPr>
          <p:cNvSpPr/>
          <p:nvPr/>
        </p:nvSpPr>
        <p:spPr>
          <a:xfrm rot="16200000">
            <a:off x="6188055" y="4237503"/>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7B789D99-0AC7-4321-80C8-D14D3D97B9EE}"/>
              </a:ext>
            </a:extLst>
          </p:cNvPr>
          <p:cNvSpPr/>
          <p:nvPr/>
        </p:nvSpPr>
        <p:spPr>
          <a:xfrm rot="16200000">
            <a:off x="6383542" y="423750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FCBF474-1499-414A-8C2E-EFCDCE33E6E7}"/>
              </a:ext>
            </a:extLst>
          </p:cNvPr>
          <p:cNvSpPr/>
          <p:nvPr/>
        </p:nvSpPr>
        <p:spPr>
          <a:xfrm>
            <a:off x="6629899" y="4229775"/>
            <a:ext cx="487568" cy="160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&amp;p3</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30" name="Rectangle 129">
            <a:extLst>
              <a:ext uri="{FF2B5EF4-FFF2-40B4-BE49-F238E27FC236}">
                <a16:creationId xmlns:a16="http://schemas.microsoft.com/office/drawing/2014/main" xmlns="" id="{B5E475C5-4141-49BD-B0BF-576A2FA7A595}"/>
              </a:ext>
            </a:extLst>
          </p:cNvPr>
          <p:cNvSpPr/>
          <p:nvPr/>
        </p:nvSpPr>
        <p:spPr>
          <a:xfrm>
            <a:off x="8309304"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1" name="Cloud 130">
            <a:extLst>
              <a:ext uri="{FF2B5EF4-FFF2-40B4-BE49-F238E27FC236}">
                <a16:creationId xmlns:a16="http://schemas.microsoft.com/office/drawing/2014/main" xmlns="" id="{21DD1238-0570-4D12-A548-59A43B082A8C}"/>
              </a:ext>
            </a:extLst>
          </p:cNvPr>
          <p:cNvSpPr/>
          <p:nvPr/>
        </p:nvSpPr>
        <p:spPr>
          <a:xfrm>
            <a:off x="838943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32" name="Group 131">
            <a:extLst>
              <a:ext uri="{FF2B5EF4-FFF2-40B4-BE49-F238E27FC236}">
                <a16:creationId xmlns:a16="http://schemas.microsoft.com/office/drawing/2014/main" xmlns="" id="{CDBE837E-9E19-46CA-B7D2-40E0A6E2FA88}"/>
              </a:ext>
            </a:extLst>
          </p:cNvPr>
          <p:cNvGrpSpPr/>
          <p:nvPr/>
        </p:nvGrpSpPr>
        <p:grpSpPr>
          <a:xfrm>
            <a:off x="8685754" y="2286704"/>
            <a:ext cx="2415711" cy="391186"/>
            <a:chOff x="2720488" y="1367117"/>
            <a:chExt cx="1855247" cy="502023"/>
          </a:xfrm>
        </p:grpSpPr>
        <p:sp>
          <p:nvSpPr>
            <p:cNvPr id="133" name="Rectangle 132">
              <a:extLst>
                <a:ext uri="{FF2B5EF4-FFF2-40B4-BE49-F238E27FC236}">
                  <a16:creationId xmlns:a16="http://schemas.microsoft.com/office/drawing/2014/main" xmlns="" id="{90660313-148E-4AF9-92E2-30BE537ED26E}"/>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4" name="Rectangle 133">
              <a:extLst>
                <a:ext uri="{FF2B5EF4-FFF2-40B4-BE49-F238E27FC236}">
                  <a16:creationId xmlns:a16="http://schemas.microsoft.com/office/drawing/2014/main" xmlns="" id="{300D2FB4-F220-4D66-9882-920CB4FB1EC5}"/>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5" name="Rectangle 134">
              <a:extLst>
                <a:ext uri="{FF2B5EF4-FFF2-40B4-BE49-F238E27FC236}">
                  <a16:creationId xmlns:a16="http://schemas.microsoft.com/office/drawing/2014/main" xmlns="" id="{9BC9AE45-4AAF-4300-8029-ACF71F1320B9}"/>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6" name="Rectangle 135">
              <a:extLst>
                <a:ext uri="{FF2B5EF4-FFF2-40B4-BE49-F238E27FC236}">
                  <a16:creationId xmlns:a16="http://schemas.microsoft.com/office/drawing/2014/main" xmlns="" id="{129F13DB-AA3E-4FA8-905D-AB6D00B269B7}"/>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7" name="Rectangle 136">
              <a:extLst>
                <a:ext uri="{FF2B5EF4-FFF2-40B4-BE49-F238E27FC236}">
                  <a16:creationId xmlns:a16="http://schemas.microsoft.com/office/drawing/2014/main" xmlns="" id="{8FF6E75B-5426-493C-B372-21318C958094}"/>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38" name="Straight Connector 137">
              <a:extLst>
                <a:ext uri="{FF2B5EF4-FFF2-40B4-BE49-F238E27FC236}">
                  <a16:creationId xmlns:a16="http://schemas.microsoft.com/office/drawing/2014/main" xmlns="" id="{B5DAF0AC-6A18-4F6D-9710-51B3F10D0DD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39" name="Straight Connector 138">
              <a:extLst>
                <a:ext uri="{FF2B5EF4-FFF2-40B4-BE49-F238E27FC236}">
                  <a16:creationId xmlns:a16="http://schemas.microsoft.com/office/drawing/2014/main" xmlns="" id="{807C442F-3D15-4509-9C93-26AE27527103}"/>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40" name="Cloud 139">
            <a:extLst>
              <a:ext uri="{FF2B5EF4-FFF2-40B4-BE49-F238E27FC236}">
                <a16:creationId xmlns:a16="http://schemas.microsoft.com/office/drawing/2014/main" xmlns="" id="{1E719180-1A6C-418B-956D-1589FDA06F5D}"/>
              </a:ext>
            </a:extLst>
          </p:cNvPr>
          <p:cNvSpPr/>
          <p:nvPr/>
        </p:nvSpPr>
        <p:spPr>
          <a:xfrm>
            <a:off x="1011912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1" name="Rectangle 140">
            <a:extLst>
              <a:ext uri="{FF2B5EF4-FFF2-40B4-BE49-F238E27FC236}">
                <a16:creationId xmlns:a16="http://schemas.microsoft.com/office/drawing/2014/main" xmlns="" id="{FEAE8C6F-50A8-4940-AFEC-C7F9A1829B44}"/>
              </a:ext>
            </a:extLst>
          </p:cNvPr>
          <p:cNvSpPr/>
          <p:nvPr/>
        </p:nvSpPr>
        <p:spPr>
          <a:xfrm>
            <a:off x="993033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9" name="TextBox 178">
            <a:extLst>
              <a:ext uri="{FF2B5EF4-FFF2-40B4-BE49-F238E27FC236}">
                <a16:creationId xmlns:a16="http://schemas.microsoft.com/office/drawing/2014/main" xmlns="" id="{044A3293-8004-46F9-BF5E-3AF603EEAF2A}"/>
              </a:ext>
            </a:extLst>
          </p:cNvPr>
          <p:cNvSpPr txBox="1"/>
          <p:nvPr/>
        </p:nvSpPr>
        <p:spPr>
          <a:xfrm>
            <a:off x="8598202"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5" name="TextBox 184">
            <a:extLst>
              <a:ext uri="{FF2B5EF4-FFF2-40B4-BE49-F238E27FC236}">
                <a16:creationId xmlns:a16="http://schemas.microsoft.com/office/drawing/2014/main" xmlns="" id="{FCC7C95D-50E0-4959-AE6D-64FE7086335B}"/>
              </a:ext>
            </a:extLst>
          </p:cNvPr>
          <p:cNvSpPr txBox="1"/>
          <p:nvPr/>
        </p:nvSpPr>
        <p:spPr>
          <a:xfrm>
            <a:off x="10338598"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3" name="Group 202">
            <a:extLst>
              <a:ext uri="{FF2B5EF4-FFF2-40B4-BE49-F238E27FC236}">
                <a16:creationId xmlns:a16="http://schemas.microsoft.com/office/drawing/2014/main" xmlns="" id="{E538B62D-6B64-4B64-B201-D1A08826A703}"/>
              </a:ext>
            </a:extLst>
          </p:cNvPr>
          <p:cNvGrpSpPr/>
          <p:nvPr/>
        </p:nvGrpSpPr>
        <p:grpSpPr>
          <a:xfrm>
            <a:off x="9446611" y="2842125"/>
            <a:ext cx="474810" cy="422856"/>
            <a:chOff x="3556735" y="2255034"/>
            <a:chExt cx="474810" cy="422856"/>
          </a:xfrm>
        </p:grpSpPr>
        <p:sp>
          <p:nvSpPr>
            <p:cNvPr id="204" name="TextBox 203">
              <a:extLst>
                <a:ext uri="{FF2B5EF4-FFF2-40B4-BE49-F238E27FC236}">
                  <a16:creationId xmlns:a16="http://schemas.microsoft.com/office/drawing/2014/main" xmlns="" id="{472B3173-8B35-4860-B510-599EFA1B4FDC}"/>
                </a:ext>
              </a:extLst>
            </p:cNvPr>
            <p:cNvSpPr txBox="1"/>
            <p:nvPr/>
          </p:nvSpPr>
          <p:spPr>
            <a:xfrm>
              <a:off x="3556735" y="2400891"/>
              <a:ext cx="474810" cy="276999"/>
            </a:xfrm>
            <a:prstGeom prst="rect">
              <a:avLst/>
            </a:prstGeom>
            <a:noFill/>
          </p:spPr>
          <p:txBody>
            <a:bodyPr wrap="none" rtlCol="0">
              <a:spAutoFit/>
            </a:bodyPr>
            <a:lstStyle/>
            <a:p>
              <a:r>
                <a:rPr lang="en-US" sz="1200" b="1" dirty="0"/>
                <a:t>&amp;p3</a:t>
              </a:r>
            </a:p>
          </p:txBody>
        </p:sp>
        <p:sp>
          <p:nvSpPr>
            <p:cNvPr id="205" name="TextBox 204">
              <a:extLst>
                <a:ext uri="{FF2B5EF4-FFF2-40B4-BE49-F238E27FC236}">
                  <a16:creationId xmlns:a16="http://schemas.microsoft.com/office/drawing/2014/main" xmlns="" id="{5B5C08DD-B7EF-49C9-93B5-15F31D16A8AB}"/>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209" name="Group 208">
            <a:extLst>
              <a:ext uri="{FF2B5EF4-FFF2-40B4-BE49-F238E27FC236}">
                <a16:creationId xmlns:a16="http://schemas.microsoft.com/office/drawing/2014/main" xmlns="" id="{D24A4DA9-FE0B-43CF-B9F6-7669B7D97F82}"/>
              </a:ext>
            </a:extLst>
          </p:cNvPr>
          <p:cNvGrpSpPr/>
          <p:nvPr/>
        </p:nvGrpSpPr>
        <p:grpSpPr>
          <a:xfrm>
            <a:off x="10706476" y="2263162"/>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grpSp>
        <p:nvGrpSpPr>
          <p:cNvPr id="212" name="Group 211">
            <a:extLst>
              <a:ext uri="{FF2B5EF4-FFF2-40B4-BE49-F238E27FC236}">
                <a16:creationId xmlns:a16="http://schemas.microsoft.com/office/drawing/2014/main" xmlns="" id="{FC246EDE-8646-4931-B8F4-36CCCC4382D7}"/>
              </a:ext>
            </a:extLst>
          </p:cNvPr>
          <p:cNvGrpSpPr/>
          <p:nvPr/>
        </p:nvGrpSpPr>
        <p:grpSpPr>
          <a:xfrm>
            <a:off x="7021285" y="304620"/>
            <a:ext cx="279244" cy="438758"/>
            <a:chOff x="3652147" y="2255034"/>
            <a:chExt cx="279244" cy="438758"/>
          </a:xfrm>
        </p:grpSpPr>
        <p:sp>
          <p:nvSpPr>
            <p:cNvPr id="213" name="TextBox 212">
              <a:extLst>
                <a:ext uri="{FF2B5EF4-FFF2-40B4-BE49-F238E27FC236}">
                  <a16:creationId xmlns:a16="http://schemas.microsoft.com/office/drawing/2014/main" xmlns="" id="{04DAB89B-585F-4A37-BEAB-843868D63953}"/>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214" name="TextBox 213">
              <a:extLst>
                <a:ext uri="{FF2B5EF4-FFF2-40B4-BE49-F238E27FC236}">
                  <a16:creationId xmlns:a16="http://schemas.microsoft.com/office/drawing/2014/main" xmlns="" id="{83872C74-FFAC-4A40-9841-38A1874216A5}"/>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216" name="Group 215">
            <a:extLst>
              <a:ext uri="{FF2B5EF4-FFF2-40B4-BE49-F238E27FC236}">
                <a16:creationId xmlns:a16="http://schemas.microsoft.com/office/drawing/2014/main" xmlns="" id="{80AEAB0F-B6D5-405A-9BFC-3E31DAF1A0BE}"/>
              </a:ext>
            </a:extLst>
          </p:cNvPr>
          <p:cNvGrpSpPr/>
          <p:nvPr/>
        </p:nvGrpSpPr>
        <p:grpSpPr>
          <a:xfrm>
            <a:off x="6043912" y="847810"/>
            <a:ext cx="295274" cy="438758"/>
            <a:chOff x="3652147" y="2255034"/>
            <a:chExt cx="295274" cy="438758"/>
          </a:xfrm>
        </p:grpSpPr>
        <p:sp>
          <p:nvSpPr>
            <p:cNvPr id="217" name="TextBox 216">
              <a:extLst>
                <a:ext uri="{FF2B5EF4-FFF2-40B4-BE49-F238E27FC236}">
                  <a16:creationId xmlns:a16="http://schemas.microsoft.com/office/drawing/2014/main" xmlns="" id="{84A47FB4-01E9-47C8-8CD8-E452B3F86EBC}"/>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218" name="TextBox 217">
              <a:extLst>
                <a:ext uri="{FF2B5EF4-FFF2-40B4-BE49-F238E27FC236}">
                  <a16:creationId xmlns:a16="http://schemas.microsoft.com/office/drawing/2014/main" xmlns="" id="{600E32F2-75E4-41D9-8977-1ACDCECCCF25}"/>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grpSp>
        <p:nvGrpSpPr>
          <p:cNvPr id="30" name="Group 29">
            <a:extLst>
              <a:ext uri="{FF2B5EF4-FFF2-40B4-BE49-F238E27FC236}">
                <a16:creationId xmlns:a16="http://schemas.microsoft.com/office/drawing/2014/main" xmlns="" id="{77119FFB-3BC9-4959-8E9B-8C43C0927599}"/>
              </a:ext>
            </a:extLst>
          </p:cNvPr>
          <p:cNvGrpSpPr/>
          <p:nvPr/>
        </p:nvGrpSpPr>
        <p:grpSpPr>
          <a:xfrm>
            <a:off x="-206438" y="4657447"/>
            <a:ext cx="1355084" cy="1471162"/>
            <a:chOff x="-203279" y="4903836"/>
            <a:chExt cx="1355084" cy="1471162"/>
          </a:xfrm>
        </p:grpSpPr>
        <p:sp>
          <p:nvSpPr>
            <p:cNvPr id="7" name="Rectangle 6"/>
            <p:cNvSpPr/>
            <p:nvPr/>
          </p:nvSpPr>
          <p:spPr>
            <a:xfrm>
              <a:off x="991584" y="5234707"/>
              <a:ext cx="160221" cy="1447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991584" y="5430194"/>
              <a:ext cx="160221" cy="1447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91584" y="5625681"/>
              <a:ext cx="160221" cy="1447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991584" y="5821168"/>
              <a:ext cx="160221" cy="1447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991584" y="6016655"/>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16209FCA-159E-4B6F-911D-58F988217DE4}"/>
                </a:ext>
              </a:extLst>
            </p:cNvPr>
            <p:cNvSpPr/>
            <p:nvPr/>
          </p:nvSpPr>
          <p:spPr>
            <a:xfrm>
              <a:off x="-203279" y="6233164"/>
              <a:ext cx="1355084" cy="14183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7B8BE323-1E72-4012-8B0B-A2DE663CFF06}"/>
                </a:ext>
              </a:extLst>
            </p:cNvPr>
            <p:cNvSpPr txBox="1"/>
            <p:nvPr/>
          </p:nvSpPr>
          <p:spPr>
            <a:xfrm>
              <a:off x="460056" y="4903836"/>
              <a:ext cx="393056" cy="307777"/>
            </a:xfrm>
            <a:prstGeom prst="rect">
              <a:avLst/>
            </a:prstGeom>
            <a:noFill/>
          </p:spPr>
          <p:txBody>
            <a:bodyPr wrap="none" rtlCol="0">
              <a:spAutoFit/>
            </a:bodyPr>
            <a:lstStyle/>
            <a:p>
              <a:r>
                <a:rPr lang="en-US" sz="1400" b="1" dirty="0"/>
                <a:t>p3</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xmlns="" id="{84140D96-87CB-4688-A2C3-A19DE8890C77}"/>
              </a:ext>
            </a:extLst>
          </p:cNvPr>
          <p:cNvGrpSpPr/>
          <p:nvPr/>
        </p:nvGrpSpPr>
        <p:grpSpPr>
          <a:xfrm>
            <a:off x="3822970" y="4657049"/>
            <a:ext cx="1420909" cy="1477346"/>
            <a:chOff x="3219049" y="4878874"/>
            <a:chExt cx="1420909" cy="1477346"/>
          </a:xfrm>
        </p:grpSpPr>
        <p:sp>
          <p:nvSpPr>
            <p:cNvPr id="180" name="Rectangle 179"/>
            <p:cNvSpPr/>
            <p:nvPr/>
          </p:nvSpPr>
          <p:spPr>
            <a:xfrm>
              <a:off x="4462135" y="5234149"/>
              <a:ext cx="160221" cy="1447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p:cNvSpPr/>
            <p:nvPr/>
          </p:nvSpPr>
          <p:spPr>
            <a:xfrm>
              <a:off x="4462135" y="5429636"/>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4462135" y="5625123"/>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4462135" y="5820610"/>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p:cNvSpPr/>
            <p:nvPr/>
          </p:nvSpPr>
          <p:spPr>
            <a:xfrm>
              <a:off x="4462135" y="6016097"/>
              <a:ext cx="160221" cy="1447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7E21857A-7E5D-468A-8D2B-53D414D112AB}"/>
                </a:ext>
              </a:extLst>
            </p:cNvPr>
            <p:cNvSpPr/>
            <p:nvPr/>
          </p:nvSpPr>
          <p:spPr>
            <a:xfrm>
              <a:off x="3219049" y="6211584"/>
              <a:ext cx="1420909" cy="14463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TextBox 218">
              <a:extLst>
                <a:ext uri="{FF2B5EF4-FFF2-40B4-BE49-F238E27FC236}">
                  <a16:creationId xmlns:a16="http://schemas.microsoft.com/office/drawing/2014/main" xmlns="" id="{F05BF150-DC5A-4DC3-9578-065D0E861E78}"/>
                </a:ext>
              </a:extLst>
            </p:cNvPr>
            <p:cNvSpPr txBox="1"/>
            <p:nvPr/>
          </p:nvSpPr>
          <p:spPr>
            <a:xfrm>
              <a:off x="4003208" y="4878874"/>
              <a:ext cx="393056" cy="307777"/>
            </a:xfrm>
            <a:prstGeom prst="rect">
              <a:avLst/>
            </a:prstGeom>
            <a:noFill/>
          </p:spPr>
          <p:txBody>
            <a:bodyPr wrap="none" rtlCol="0">
              <a:spAutoFit/>
            </a:bodyPr>
            <a:lstStyle/>
            <a:p>
              <a:r>
                <a:rPr lang="en-US" sz="1400" b="1" dirty="0"/>
                <a:t>p3</a:t>
              </a:r>
            </a:p>
          </p:txBody>
        </p:sp>
      </p:grpSp>
      <p:grpSp>
        <p:nvGrpSpPr>
          <p:cNvPr id="3" name="Group 2">
            <a:extLst>
              <a:ext uri="{FF2B5EF4-FFF2-40B4-BE49-F238E27FC236}">
                <a16:creationId xmlns:a16="http://schemas.microsoft.com/office/drawing/2014/main" xmlns="" id="{AA73312B-A725-4463-8ACF-F2B04413B2E2}"/>
              </a:ext>
            </a:extLst>
          </p:cNvPr>
          <p:cNvGrpSpPr/>
          <p:nvPr/>
        </p:nvGrpSpPr>
        <p:grpSpPr>
          <a:xfrm>
            <a:off x="5567725" y="5938908"/>
            <a:ext cx="1623080" cy="535740"/>
            <a:chOff x="3762160" y="6219213"/>
            <a:chExt cx="1623080" cy="535740"/>
          </a:xfrm>
        </p:grpSpPr>
        <p:sp>
          <p:nvSpPr>
            <p:cNvPr id="117" name="Rectangle 116">
              <a:extLst>
                <a:ext uri="{FF2B5EF4-FFF2-40B4-BE49-F238E27FC236}">
                  <a16:creationId xmlns:a16="http://schemas.microsoft.com/office/drawing/2014/main" xmlns="" id="{AE99B052-0E04-4ECA-94F6-61951631FC2B}"/>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CC6E1F2D-1239-48B9-8B1C-B6AFA08D61E1}"/>
                </a:ext>
              </a:extLst>
            </p:cNvPr>
            <p:cNvSpPr/>
            <p:nvPr/>
          </p:nvSpPr>
          <p:spPr>
            <a:xfrm>
              <a:off x="5207417" y="6414700"/>
              <a:ext cx="160221" cy="1447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F37F627B-647E-4830-A114-FB6133DE270D}"/>
                </a:ext>
              </a:extLst>
            </p:cNvPr>
            <p:cNvSpPr/>
            <p:nvPr/>
          </p:nvSpPr>
          <p:spPr>
            <a:xfrm>
              <a:off x="3762160" y="6610187"/>
              <a:ext cx="1623080"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0" name="Straight Arrow Connector 119">
            <a:extLst>
              <a:ext uri="{FF2B5EF4-FFF2-40B4-BE49-F238E27FC236}">
                <a16:creationId xmlns:a16="http://schemas.microsoft.com/office/drawing/2014/main" xmlns="" id="{F5ADE941-FB44-4F1E-8623-2F6143D8D052}"/>
              </a:ext>
            </a:extLst>
          </p:cNvPr>
          <p:cNvCxnSpPr>
            <a:cxnSpLocks/>
          </p:cNvCxnSpPr>
          <p:nvPr/>
        </p:nvCxnSpPr>
        <p:spPr>
          <a:xfrm flipV="1">
            <a:off x="9807752" y="2686018"/>
            <a:ext cx="1152309" cy="2682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D3D02AEC-73CA-4CB3-B68A-50A5CEB05DA5}"/>
              </a:ext>
            </a:extLst>
          </p:cNvPr>
          <p:cNvSpPr txBox="1"/>
          <p:nvPr/>
        </p:nvSpPr>
        <p:spPr>
          <a:xfrm>
            <a:off x="6866645" y="4030013"/>
            <a:ext cx="295274" cy="276999"/>
          </a:xfrm>
          <a:prstGeom prst="rect">
            <a:avLst/>
          </a:prstGeom>
          <a:noFill/>
        </p:spPr>
        <p:txBody>
          <a:bodyPr wrap="none" rtlCol="0">
            <a:spAutoFit/>
          </a:bodyPr>
          <a:lstStyle/>
          <a:p>
            <a:r>
              <a:rPr lang="en-US" sz="1200" b="1" dirty="0">
                <a:solidFill>
                  <a:srgbClr val="C00000"/>
                </a:solidFill>
              </a:rPr>
              <a:t>R</a:t>
            </a:r>
          </a:p>
        </p:txBody>
      </p:sp>
      <p:cxnSp>
        <p:nvCxnSpPr>
          <p:cNvPr id="123" name="Straight Arrow Connector 122">
            <a:extLst>
              <a:ext uri="{FF2B5EF4-FFF2-40B4-BE49-F238E27FC236}">
                <a16:creationId xmlns:a16="http://schemas.microsoft.com/office/drawing/2014/main" xmlns="" id="{F852C38B-AD30-48F2-8106-83B296D2DE7F}"/>
              </a:ext>
            </a:extLst>
          </p:cNvPr>
          <p:cNvCxnSpPr>
            <a:cxnSpLocks/>
          </p:cNvCxnSpPr>
          <p:nvPr/>
        </p:nvCxnSpPr>
        <p:spPr>
          <a:xfrm flipV="1">
            <a:off x="6364561" y="763507"/>
            <a:ext cx="982074" cy="2547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xmlns="" id="{12472557-BE39-49B0-97AB-FC43A713EB82}"/>
              </a:ext>
            </a:extLst>
          </p:cNvPr>
          <p:cNvGrpSpPr/>
          <p:nvPr/>
        </p:nvGrpSpPr>
        <p:grpSpPr>
          <a:xfrm>
            <a:off x="7319317" y="301271"/>
            <a:ext cx="295274" cy="438758"/>
            <a:chOff x="3652147" y="2255034"/>
            <a:chExt cx="295274" cy="438758"/>
          </a:xfrm>
        </p:grpSpPr>
        <p:sp>
          <p:nvSpPr>
            <p:cNvPr id="124" name="TextBox 123">
              <a:extLst>
                <a:ext uri="{FF2B5EF4-FFF2-40B4-BE49-F238E27FC236}">
                  <a16:creationId xmlns:a16="http://schemas.microsoft.com/office/drawing/2014/main" xmlns="" id="{55ABFD6A-0065-4D54-AF63-BBDCB6C22241}"/>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125" name="TextBox 124">
              <a:extLst>
                <a:ext uri="{FF2B5EF4-FFF2-40B4-BE49-F238E27FC236}">
                  <a16:creationId xmlns:a16="http://schemas.microsoft.com/office/drawing/2014/main" xmlns="" id="{38E95024-CF0C-41CA-A5FC-513D05451E8C}"/>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cxnSp>
        <p:nvCxnSpPr>
          <p:cNvPr id="129" name="Straight Arrow Connector 128">
            <a:extLst>
              <a:ext uri="{FF2B5EF4-FFF2-40B4-BE49-F238E27FC236}">
                <a16:creationId xmlns:a16="http://schemas.microsoft.com/office/drawing/2014/main" xmlns="" id="{51577797-B482-4AE9-AEC3-A87D0D646300}"/>
              </a:ext>
            </a:extLst>
          </p:cNvPr>
          <p:cNvCxnSpPr>
            <a:cxnSpLocks/>
          </p:cNvCxnSpPr>
          <p:nvPr/>
        </p:nvCxnSpPr>
        <p:spPr>
          <a:xfrm>
            <a:off x="10344877" y="977165"/>
            <a:ext cx="361599" cy="3801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2" name="Group 141">
            <a:extLst>
              <a:ext uri="{FF2B5EF4-FFF2-40B4-BE49-F238E27FC236}">
                <a16:creationId xmlns:a16="http://schemas.microsoft.com/office/drawing/2014/main" xmlns="" id="{FDEA6E33-834B-432E-8943-039A9B5318EB}"/>
              </a:ext>
            </a:extLst>
          </p:cNvPr>
          <p:cNvGrpSpPr/>
          <p:nvPr/>
        </p:nvGrpSpPr>
        <p:grpSpPr>
          <a:xfrm>
            <a:off x="9481010" y="210313"/>
            <a:ext cx="1683768" cy="1532365"/>
            <a:chOff x="9481010" y="210313"/>
            <a:chExt cx="1683768" cy="1532365"/>
          </a:xfrm>
        </p:grpSpPr>
        <p:grpSp>
          <p:nvGrpSpPr>
            <p:cNvPr id="143" name="Group 142">
              <a:extLst>
                <a:ext uri="{FF2B5EF4-FFF2-40B4-BE49-F238E27FC236}">
                  <a16:creationId xmlns:a16="http://schemas.microsoft.com/office/drawing/2014/main" xmlns="" id="{AF227CC1-F496-4940-B5F3-EDE6AF4011A3}"/>
                </a:ext>
              </a:extLst>
            </p:cNvPr>
            <p:cNvGrpSpPr/>
            <p:nvPr/>
          </p:nvGrpSpPr>
          <p:grpSpPr>
            <a:xfrm>
              <a:off x="9532767" y="210313"/>
              <a:ext cx="1568698" cy="1523714"/>
              <a:chOff x="6889708" y="2963328"/>
              <a:chExt cx="726321" cy="762229"/>
            </a:xfrm>
          </p:grpSpPr>
          <p:sp>
            <p:nvSpPr>
              <p:cNvPr id="152" name="Oval 151">
                <a:extLst>
                  <a:ext uri="{FF2B5EF4-FFF2-40B4-BE49-F238E27FC236}">
                    <a16:creationId xmlns:a16="http://schemas.microsoft.com/office/drawing/2014/main" xmlns="" id="{30D1B5DA-786C-45A7-943A-EF63CA9B7465}"/>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xmlns="" id="{A8757203-C6BC-42F5-92AA-CC7534468590}"/>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45" name="TextBox 144">
              <a:extLst>
                <a:ext uri="{FF2B5EF4-FFF2-40B4-BE49-F238E27FC236}">
                  <a16:creationId xmlns:a16="http://schemas.microsoft.com/office/drawing/2014/main" xmlns="" id="{5E9D74BD-1F02-4091-842E-7CF50967D15F}"/>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46" name="TextBox 145">
              <a:extLst>
                <a:ext uri="{FF2B5EF4-FFF2-40B4-BE49-F238E27FC236}">
                  <a16:creationId xmlns:a16="http://schemas.microsoft.com/office/drawing/2014/main" xmlns="" id="{3178C373-6F9D-4050-B25C-0F24077430ED}"/>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47" name="TextBox 146">
              <a:extLst>
                <a:ext uri="{FF2B5EF4-FFF2-40B4-BE49-F238E27FC236}">
                  <a16:creationId xmlns:a16="http://schemas.microsoft.com/office/drawing/2014/main" xmlns="" id="{F3DE0C0A-5BB3-4B3B-B943-A35172C09746}"/>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48" name="TextBox 147">
              <a:extLst>
                <a:ext uri="{FF2B5EF4-FFF2-40B4-BE49-F238E27FC236}">
                  <a16:creationId xmlns:a16="http://schemas.microsoft.com/office/drawing/2014/main" xmlns="" id="{716700AF-B257-45D0-99BE-DC616363841B}"/>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49" name="TextBox 148">
              <a:extLst>
                <a:ext uri="{FF2B5EF4-FFF2-40B4-BE49-F238E27FC236}">
                  <a16:creationId xmlns:a16="http://schemas.microsoft.com/office/drawing/2014/main" xmlns="" id="{A7648242-CEA8-4F7C-B41C-4A42E61F91D2}"/>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50" name="TextBox 149">
              <a:extLst>
                <a:ext uri="{FF2B5EF4-FFF2-40B4-BE49-F238E27FC236}">
                  <a16:creationId xmlns:a16="http://schemas.microsoft.com/office/drawing/2014/main" xmlns="" id="{75148A20-6C94-4F5C-92F6-1AD742E46C19}"/>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51" name="TextBox 150">
              <a:extLst>
                <a:ext uri="{FF2B5EF4-FFF2-40B4-BE49-F238E27FC236}">
                  <a16:creationId xmlns:a16="http://schemas.microsoft.com/office/drawing/2014/main" xmlns="" id="{6250C326-5E4E-42F9-8859-06CCEEE0D622}"/>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
        <p:nvSpPr>
          <p:cNvPr id="126" name="Rectangle 125">
            <a:extLst>
              <a:ext uri="{FF2B5EF4-FFF2-40B4-BE49-F238E27FC236}">
                <a16:creationId xmlns:a16="http://schemas.microsoft.com/office/drawing/2014/main" xmlns="" id="{55970D4F-9EBC-4B5E-BFD1-6E094EDB5898}"/>
              </a:ext>
            </a:extLst>
          </p:cNvPr>
          <p:cNvSpPr/>
          <p:nvPr/>
        </p:nvSpPr>
        <p:spPr>
          <a:xfrm rot="16200000">
            <a:off x="5993953" y="4250520"/>
            <a:ext cx="160221" cy="1447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xmlns="" id="{D71604F0-B2C2-4BE7-AE2A-F6A0AC8A2F45}"/>
              </a:ext>
            </a:extLst>
          </p:cNvPr>
          <p:cNvSpPr/>
          <p:nvPr/>
        </p:nvSpPr>
        <p:spPr>
          <a:xfrm rot="16200000">
            <a:off x="6189440" y="4250520"/>
            <a:ext cx="160221" cy="1447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xmlns="" id="{D74B956D-B3C2-4238-AFAC-72041AB0E364}"/>
              </a:ext>
            </a:extLst>
          </p:cNvPr>
          <p:cNvSpPr/>
          <p:nvPr/>
        </p:nvSpPr>
        <p:spPr>
          <a:xfrm rot="16200000">
            <a:off x="6384927" y="4250520"/>
            <a:ext cx="160221" cy="1447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72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2.59259E-6 L 0.12057 -0.00208 " pathEditMode="relative" rAng="0" ptsTypes="AA">
                                      <p:cBhvr>
                                        <p:cTn id="6" dur="2000" fill="hold"/>
                                        <p:tgtEl>
                                          <p:spTgt spid="30"/>
                                        </p:tgtEl>
                                        <p:attrNameLst>
                                          <p:attrName>ppt_x</p:attrName>
                                          <p:attrName>ppt_y</p:attrName>
                                        </p:attrNameLst>
                                      </p:cBhvr>
                                      <p:rCtr x="6029" y="-116"/>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0"/>
                                        </p:tgtEl>
                                      </p:cBhvr>
                                    </p:animEffect>
                                    <p:set>
                                      <p:cBhvr>
                                        <p:cTn id="11" dur="1" fill="hold">
                                          <p:stCondLst>
                                            <p:cond delay="499"/>
                                          </p:stCondLst>
                                        </p:cTn>
                                        <p:tgtEl>
                                          <p:spTgt spid="30"/>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42" presetClass="path" presetSubtype="0" accel="50000" decel="50000" fill="hold" nodeType="withEffect">
                                  <p:stCondLst>
                                    <p:cond delay="0"/>
                                  </p:stCondLst>
                                  <p:childTnLst>
                                    <p:animMotion origin="layout" path="M -0.21523 -0.00232 L -4.79167E-6 4.44444E-6 " pathEditMode="relative" rAng="0" ptsTypes="AA">
                                      <p:cBhvr>
                                        <p:cTn id="16" dur="2000" fill="hold"/>
                                        <p:tgtEl>
                                          <p:spTgt spid="27"/>
                                        </p:tgtEl>
                                        <p:attrNameLst>
                                          <p:attrName>ppt_x</p:attrName>
                                          <p:attrName>ppt_y</p:attrName>
                                        </p:attrNameLst>
                                      </p:cBhvr>
                                      <p:rCtr x="10755" y="116"/>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42" presetClass="path" presetSubtype="0" accel="50000" decel="50000" fill="hold" nodeType="withEffect">
                                  <p:stCondLst>
                                    <p:cond delay="0"/>
                                  </p:stCondLst>
                                  <p:childTnLst>
                                    <p:animMotion origin="layout" path="M -0.15951 -0.04953 L 2.91667E-6 -2.59259E-6 " pathEditMode="relative" rAng="0" ptsTypes="AA">
                                      <p:cBhvr>
                                        <p:cTn id="21" dur="2000" fill="hold"/>
                                        <p:tgtEl>
                                          <p:spTgt spid="3"/>
                                        </p:tgtEl>
                                        <p:attrNameLst>
                                          <p:attrName>ppt_x</p:attrName>
                                          <p:attrName>ppt_y</p:attrName>
                                        </p:attrNameLst>
                                      </p:cBhvr>
                                      <p:rCtr x="7969" y="2477"/>
                                    </p:animMotion>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childTnLst>
                          </p:cTn>
                        </p:par>
                        <p:par>
                          <p:cTn id="26" fill="hold">
                            <p:stCondLst>
                              <p:cond delay="4500"/>
                            </p:stCondLst>
                            <p:childTnLst>
                              <p:par>
                                <p:cTn id="27" presetID="10" presetClass="exit" presetSubtype="0" fill="hold" nodeType="after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5000"/>
                            </p:stCondLst>
                            <p:childTnLst>
                              <p:par>
                                <p:cTn id="31" presetID="1" presetClass="entr" presetSubtype="0"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50" presetClass="path" presetSubtype="0" accel="50000" decel="50000" fill="hold" grpId="1" nodeType="withEffect">
                                  <p:stCondLst>
                                    <p:cond delay="0"/>
                                  </p:stCondLst>
                                  <p:childTnLst>
                                    <p:animMotion origin="layout" path="M -0.07591 0.11436 L -0.03802 0.11436 C -0.02097 0.11436 3.125E-6 0.08288 3.125E-6 0.05718 L 3.125E-6 -4.81481E-6 " pathEditMode="relative" rAng="0" ptsTypes="AAAA">
                                      <p:cBhvr>
                                        <p:cTn id="38" dur="2000" fill="hold"/>
                                        <p:tgtEl>
                                          <p:spTgt spid="83"/>
                                        </p:tgtEl>
                                        <p:attrNameLst>
                                          <p:attrName>ppt_x</p:attrName>
                                          <p:attrName>ppt_y</p:attrName>
                                        </p:attrNameLst>
                                      </p:cBhvr>
                                      <p:rCtr x="3789" y="-5718"/>
                                    </p:animMotion>
                                  </p:childTnLst>
                                </p:cTn>
                              </p:par>
                              <p:par>
                                <p:cTn id="39" presetID="50" presetClass="path" presetSubtype="0" accel="50000" decel="50000" fill="hold" grpId="1" nodeType="withEffect">
                                  <p:stCondLst>
                                    <p:cond delay="0"/>
                                  </p:stCondLst>
                                  <p:childTnLst>
                                    <p:animMotion origin="layout" path="M -0.09231 0.14444 L -0.04622 0.14444 C -0.02552 0.14444 -2.91667E-6 0.10463 -2.91667E-6 0.07222 L -2.91667E-6 2.22222E-6 " pathEditMode="relative" rAng="0" ptsTypes="AAAA">
                                      <p:cBhvr>
                                        <p:cTn id="40" dur="2000" fill="hold"/>
                                        <p:tgtEl>
                                          <p:spTgt spid="84"/>
                                        </p:tgtEl>
                                        <p:attrNameLst>
                                          <p:attrName>ppt_x</p:attrName>
                                          <p:attrName>ppt_y</p:attrName>
                                        </p:attrNameLst>
                                      </p:cBhvr>
                                      <p:rCtr x="4609" y="-7222"/>
                                    </p:animMotion>
                                  </p:childTnLst>
                                </p:cTn>
                              </p:par>
                              <p:par>
                                <p:cTn id="41" presetID="50" presetClass="path" presetSubtype="0" accel="50000" decel="50000" fill="hold" grpId="1" nodeType="withEffect">
                                  <p:stCondLst>
                                    <p:cond delay="0"/>
                                  </p:stCondLst>
                                  <p:childTnLst>
                                    <p:animMotion origin="layout" path="M -0.10885 0.17083 L -0.05456 0.17083 C -0.03008 0.17083 8.33333E-7 0.12407 8.33333E-7 0.08541 L 8.33333E-7 2.22222E-6 " pathEditMode="relative" rAng="0" ptsTypes="AAAA">
                                      <p:cBhvr>
                                        <p:cTn id="42" dur="2000" fill="hold"/>
                                        <p:tgtEl>
                                          <p:spTgt spid="85"/>
                                        </p:tgtEl>
                                        <p:attrNameLst>
                                          <p:attrName>ppt_x</p:attrName>
                                          <p:attrName>ppt_y</p:attrName>
                                        </p:attrNameLst>
                                      </p:cBhvr>
                                      <p:rCtr x="5443" y="-8542"/>
                                    </p:animMotion>
                                  </p:childTnLst>
                                </p:cTn>
                              </p:par>
                              <p:par>
                                <p:cTn id="43" presetID="10" presetClass="entr"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42" presetClass="path" presetSubtype="0" accel="50000" decel="50000" fill="hold" grpId="2" nodeType="withEffect">
                                  <p:stCondLst>
                                    <p:cond delay="0"/>
                                  </p:stCondLst>
                                  <p:childTnLst>
                                    <p:animMotion origin="layout" path="M 0.01315 0.28032 L -1.875E-6 -7.40741E-7 " pathEditMode="relative" rAng="0" ptsTypes="AA">
                                      <p:cBhvr>
                                        <p:cTn id="47" dur="2000" fill="hold"/>
                                        <p:tgtEl>
                                          <p:spTgt spid="15"/>
                                        </p:tgtEl>
                                        <p:attrNameLst>
                                          <p:attrName>ppt_x</p:attrName>
                                          <p:attrName>ppt_y</p:attrName>
                                        </p:attrNameLst>
                                      </p:cBhvr>
                                      <p:rCtr x="-664" y="-14028"/>
                                    </p:animMotion>
                                  </p:childTnLst>
                                </p:cTn>
                              </p:par>
                            </p:childTnLst>
                          </p:cTn>
                        </p:par>
                        <p:par>
                          <p:cTn id="48" fill="hold">
                            <p:stCondLst>
                              <p:cond delay="7000"/>
                            </p:stCondLst>
                            <p:childTnLst>
                              <p:par>
                                <p:cTn id="49" presetID="1" presetClass="entr" presetSubtype="0" fill="hold" grpId="0" nodeType="afterEffect">
                                  <p:stCondLst>
                                    <p:cond delay="0"/>
                                  </p:stCondLst>
                                  <p:childTnLst>
                                    <p:set>
                                      <p:cBhvr>
                                        <p:cTn id="50" dur="1" fill="hold">
                                          <p:stCondLst>
                                            <p:cond delay="0"/>
                                          </p:stCondLst>
                                        </p:cTn>
                                        <p:tgtEl>
                                          <p:spTgt spid="1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0" presetClass="path" presetSubtype="0" accel="50000" decel="50000" fill="hold" grpId="2" nodeType="clickEffect">
                                  <p:stCondLst>
                                    <p:cond delay="0"/>
                                  </p:stCondLst>
                                  <p:childTnLst>
                                    <p:animMotion origin="layout" path="M 3.125E-6 -7.40741E-7 L 0.10703 -7.40741E-7 C 0.15494 -7.40741E-7 0.21432 -0.03611 0.21432 -0.06528 L 0.21432 -0.13032 " pathEditMode="relative" rAng="0" ptsTypes="AAAA">
                                      <p:cBhvr>
                                        <p:cTn id="58" dur="2000" fill="hold"/>
                                        <p:tgtEl>
                                          <p:spTgt spid="83"/>
                                        </p:tgtEl>
                                        <p:attrNameLst>
                                          <p:attrName>ppt_x</p:attrName>
                                          <p:attrName>ppt_y</p:attrName>
                                        </p:attrNameLst>
                                      </p:cBhvr>
                                      <p:rCtr x="10716" y="-6528"/>
                                    </p:animMotion>
                                  </p:childTnLst>
                                </p:cTn>
                              </p:par>
                              <p:par>
                                <p:cTn id="59" presetID="50" presetClass="path" presetSubtype="0" accel="50000" decel="50000" fill="hold" grpId="2" nodeType="withEffect">
                                  <p:stCondLst>
                                    <p:cond delay="0"/>
                                  </p:stCondLst>
                                  <p:childTnLst>
                                    <p:animMotion origin="layout" path="M 1.45833E-6 -7.40741E-7 L 0.10703 -7.40741E-7 C 0.15521 -7.40741E-7 0.21471 -0.03611 0.21471 -0.06528 L 0.21471 -0.13032 " pathEditMode="relative" rAng="0" ptsTypes="AAAA">
                                      <p:cBhvr>
                                        <p:cTn id="60" dur="2000" fill="hold"/>
                                        <p:tgtEl>
                                          <p:spTgt spid="84"/>
                                        </p:tgtEl>
                                        <p:attrNameLst>
                                          <p:attrName>ppt_x</p:attrName>
                                          <p:attrName>ppt_y</p:attrName>
                                        </p:attrNameLst>
                                      </p:cBhvr>
                                      <p:rCtr x="10729" y="-6528"/>
                                    </p:animMotion>
                                  </p:childTnLst>
                                </p:cTn>
                              </p:par>
                              <p:par>
                                <p:cTn id="61" presetID="50" presetClass="path" presetSubtype="0" accel="50000" decel="50000" fill="hold" grpId="2" nodeType="withEffect">
                                  <p:stCondLst>
                                    <p:cond delay="0"/>
                                  </p:stCondLst>
                                  <p:childTnLst>
                                    <p:animMotion origin="layout" path="M -2.5E-6 -7.40741E-7 L 0.11042 -7.40741E-7 C 0.16003 -7.40741E-7 0.22123 -0.03611 0.22123 -0.06528 L 0.22123 -0.13032 " pathEditMode="relative" rAng="0" ptsTypes="AAAA">
                                      <p:cBhvr>
                                        <p:cTn id="62" dur="2000" fill="hold"/>
                                        <p:tgtEl>
                                          <p:spTgt spid="85"/>
                                        </p:tgtEl>
                                        <p:attrNameLst>
                                          <p:attrName>ppt_x</p:attrName>
                                          <p:attrName>ppt_y</p:attrName>
                                        </p:attrNameLst>
                                      </p:cBhvr>
                                      <p:rCtr x="11055" y="-6528"/>
                                    </p:animMotion>
                                  </p:childTnLst>
                                </p:cTn>
                              </p:par>
                              <p:par>
                                <p:cTn id="63" presetID="50" presetClass="path" presetSubtype="0" accel="50000" decel="50000" fill="hold" grpId="3" nodeType="withEffect">
                                  <p:stCondLst>
                                    <p:cond delay="0"/>
                                  </p:stCondLst>
                                  <p:childTnLst>
                                    <p:animMotion origin="layout" path="M -1.875E-6 -7.40741E-7 L 0.10873 -7.40741E-7 C 0.15742 -7.40741E-7 0.21758 -0.03565 0.21758 -0.06435 L 0.21758 -0.1287 " pathEditMode="relative" rAng="0" ptsTypes="AAAA">
                                      <p:cBhvr>
                                        <p:cTn id="64" dur="2000" fill="hold"/>
                                        <p:tgtEl>
                                          <p:spTgt spid="15"/>
                                        </p:tgtEl>
                                        <p:attrNameLst>
                                          <p:attrName>ppt_x</p:attrName>
                                          <p:attrName>ppt_y</p:attrName>
                                        </p:attrNameLst>
                                      </p:cBhvr>
                                      <p:rCtr x="10872" y="-6435"/>
                                    </p:animMotion>
                                  </p:childTnLst>
                                </p:cTn>
                              </p:par>
                              <p:par>
                                <p:cTn id="65" presetID="42" presetClass="path" presetSubtype="0" accel="50000" decel="50000" fill="hold" grpId="1" nodeType="withEffect">
                                  <p:stCondLst>
                                    <p:cond delay="0"/>
                                  </p:stCondLst>
                                  <p:childTnLst>
                                    <p:animMotion origin="layout" path="M 2.91667E-6 -4.07407E-6 L -0.06589 -0.42314 " pathEditMode="relative" rAng="0" ptsTypes="AA">
                                      <p:cBhvr>
                                        <p:cTn id="66" dur="2000" fill="hold"/>
                                        <p:tgtEl>
                                          <p:spTgt spid="126"/>
                                        </p:tgtEl>
                                        <p:attrNameLst>
                                          <p:attrName>ppt_x</p:attrName>
                                          <p:attrName>ppt_y</p:attrName>
                                        </p:attrNameLst>
                                      </p:cBhvr>
                                      <p:rCtr x="-3294" y="-21157"/>
                                    </p:animMotion>
                                  </p:childTnLst>
                                </p:cTn>
                              </p:par>
                              <p:par>
                                <p:cTn id="67" presetID="42" presetClass="path" presetSubtype="0" accel="50000" decel="50000" fill="hold" grpId="1" nodeType="withEffect">
                                  <p:stCondLst>
                                    <p:cond delay="0"/>
                                  </p:stCondLst>
                                  <p:childTnLst>
                                    <p:animMotion origin="layout" path="M -2.70833E-6 -4.07407E-6 L -0.05989 -0.42314 " pathEditMode="relative" rAng="0" ptsTypes="AA">
                                      <p:cBhvr>
                                        <p:cTn id="68" dur="2000" fill="hold"/>
                                        <p:tgtEl>
                                          <p:spTgt spid="127"/>
                                        </p:tgtEl>
                                        <p:attrNameLst>
                                          <p:attrName>ppt_x</p:attrName>
                                          <p:attrName>ppt_y</p:attrName>
                                        </p:attrNameLst>
                                      </p:cBhvr>
                                      <p:rCtr x="-2995" y="-21157"/>
                                    </p:animMotion>
                                  </p:childTnLst>
                                </p:cTn>
                              </p:par>
                              <p:par>
                                <p:cTn id="69" presetID="42" presetClass="path" presetSubtype="0" accel="50000" decel="50000" fill="hold" grpId="1" nodeType="withEffect">
                                  <p:stCondLst>
                                    <p:cond delay="0"/>
                                  </p:stCondLst>
                                  <p:childTnLst>
                                    <p:animMotion origin="layout" path="M 1.66667E-6 -4.07407E-6 L -0.0556 -0.42314 " pathEditMode="relative" rAng="0" ptsTypes="AA">
                                      <p:cBhvr>
                                        <p:cTn id="70" dur="2000" fill="hold"/>
                                        <p:tgtEl>
                                          <p:spTgt spid="128"/>
                                        </p:tgtEl>
                                        <p:attrNameLst>
                                          <p:attrName>ppt_x</p:attrName>
                                          <p:attrName>ppt_y</p:attrName>
                                        </p:attrNameLst>
                                      </p:cBhvr>
                                      <p:rCtr x="-2786" y="-21157"/>
                                    </p:animMotion>
                                  </p:childTnLst>
                                </p:cTn>
                              </p:par>
                              <p:par>
                                <p:cTn id="71" presetID="10" presetClass="entr" presetSubtype="0"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fade">
                                      <p:cBhvr>
                                        <p:cTn id="73" dur="500"/>
                                        <p:tgtEl>
                                          <p:spTgt spid="5"/>
                                        </p:tgtEl>
                                      </p:cBhvr>
                                    </p:animEffect>
                                  </p:childTnLst>
                                </p:cTn>
                              </p:par>
                              <p:par>
                                <p:cTn id="74" presetID="42" presetClass="path" presetSubtype="0" accel="50000" decel="50000" fill="hold" grpId="1" nodeType="withEffect">
                                  <p:stCondLst>
                                    <p:cond delay="0"/>
                                  </p:stCondLst>
                                  <p:childTnLst>
                                    <p:animMotion origin="layout" path="M -4.16667E-7 -3.7037E-7 L -0.07891 -0.40069 " pathEditMode="relative" rAng="0" ptsTypes="AA">
                                      <p:cBhvr>
                                        <p:cTn id="75" dur="2000" fill="hold"/>
                                        <p:tgtEl>
                                          <p:spTgt spid="5"/>
                                        </p:tgtEl>
                                        <p:attrNameLst>
                                          <p:attrName>ppt_x</p:attrName>
                                          <p:attrName>ppt_y</p:attrName>
                                        </p:attrNameLst>
                                      </p:cBhvr>
                                      <p:rCtr x="-3945" y="-20046"/>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03"/>
                                        </p:tgtEl>
                                        <p:attrNameLst>
                                          <p:attrName>style.visibility</p:attrName>
                                        </p:attrNameLst>
                                      </p:cBhvr>
                                      <p:to>
                                        <p:strVal val="visible"/>
                                      </p:to>
                                    </p:set>
                                    <p:animEffect transition="in" filter="fade">
                                      <p:cBhvr>
                                        <p:cTn id="80" dur="500"/>
                                        <p:tgtEl>
                                          <p:spTgt spid="203"/>
                                        </p:tgtEl>
                                      </p:cBhvr>
                                    </p:animEffect>
                                  </p:childTnLst>
                                </p:cTn>
                              </p:par>
                              <p:par>
                                <p:cTn id="81" presetID="10" presetClass="entr" presetSubtype="0" fill="hold" nodeType="withEffect">
                                  <p:stCondLst>
                                    <p:cond delay="0"/>
                                  </p:stCondLst>
                                  <p:childTnLst>
                                    <p:set>
                                      <p:cBhvr>
                                        <p:cTn id="82" dur="1" fill="hold">
                                          <p:stCondLst>
                                            <p:cond delay="0"/>
                                          </p:stCondLst>
                                        </p:cTn>
                                        <p:tgtEl>
                                          <p:spTgt spid="216"/>
                                        </p:tgtEl>
                                        <p:attrNameLst>
                                          <p:attrName>style.visibility</p:attrName>
                                        </p:attrNameLst>
                                      </p:cBhvr>
                                      <p:to>
                                        <p:strVal val="visible"/>
                                      </p:to>
                                    </p:set>
                                    <p:animEffect transition="in" filter="fade">
                                      <p:cBhvr>
                                        <p:cTn id="83" dur="500"/>
                                        <p:tgtEl>
                                          <p:spTgt spid="216"/>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120"/>
                                        </p:tgtEl>
                                        <p:attrNameLst>
                                          <p:attrName>style.visibility</p:attrName>
                                        </p:attrNameLst>
                                      </p:cBhvr>
                                      <p:to>
                                        <p:strVal val="visible"/>
                                      </p:to>
                                    </p:set>
                                    <p:animEffect transition="in" filter="fade">
                                      <p:cBhvr>
                                        <p:cTn id="87" dur="500"/>
                                        <p:tgtEl>
                                          <p:spTgt spid="120"/>
                                        </p:tgtEl>
                                      </p:cBhvr>
                                    </p:animEffect>
                                  </p:childTnLst>
                                </p:cTn>
                              </p:par>
                              <p:par>
                                <p:cTn id="88" presetID="10" presetClass="entr" presetSubtype="0" fill="hold" nodeType="withEffect">
                                  <p:stCondLst>
                                    <p:cond delay="0"/>
                                  </p:stCondLst>
                                  <p:childTnLst>
                                    <p:set>
                                      <p:cBhvr>
                                        <p:cTn id="89" dur="1" fill="hold">
                                          <p:stCondLst>
                                            <p:cond delay="0"/>
                                          </p:stCondLst>
                                        </p:cTn>
                                        <p:tgtEl>
                                          <p:spTgt spid="123"/>
                                        </p:tgtEl>
                                        <p:attrNameLst>
                                          <p:attrName>style.visibility</p:attrName>
                                        </p:attrNameLst>
                                      </p:cBhvr>
                                      <p:to>
                                        <p:strVal val="visible"/>
                                      </p:to>
                                    </p:set>
                                    <p:animEffect transition="in" filter="fade">
                                      <p:cBhvr>
                                        <p:cTn id="90" dur="500"/>
                                        <p:tgtEl>
                                          <p:spTgt spid="123"/>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nodeType="clickEffect">
                                  <p:stCondLst>
                                    <p:cond delay="0"/>
                                  </p:stCondLst>
                                  <p:childTnLst>
                                    <p:animMotion origin="layout" path="M 3.95833E-6 3.7037E-7 L -0.02592 3.7037E-7 " pathEditMode="relative" rAng="0" ptsTypes="AA">
                                      <p:cBhvr>
                                        <p:cTn id="94" dur="2000" fill="hold"/>
                                        <p:tgtEl>
                                          <p:spTgt spid="209"/>
                                        </p:tgtEl>
                                        <p:attrNameLst>
                                          <p:attrName>ppt_x</p:attrName>
                                          <p:attrName>ppt_y</p:attrName>
                                        </p:attrNameLst>
                                      </p:cBhvr>
                                      <p:rCtr x="-1302" y="0"/>
                                    </p:animMotion>
                                  </p:childTnLst>
                                </p:cTn>
                              </p:par>
                              <p:par>
                                <p:cTn id="95" presetID="42" presetClass="path" presetSubtype="0" accel="50000" decel="50000" fill="hold" nodeType="withEffect">
                                  <p:stCondLst>
                                    <p:cond delay="0"/>
                                  </p:stCondLst>
                                  <p:childTnLst>
                                    <p:animMotion origin="layout" path="M -8.33333E-7 1.11111E-6 L 0.10326 -0.08426 " pathEditMode="relative" rAng="0" ptsTypes="AA">
                                      <p:cBhvr>
                                        <p:cTn id="96" dur="2000" fill="hold"/>
                                        <p:tgtEl>
                                          <p:spTgt spid="203"/>
                                        </p:tgtEl>
                                        <p:attrNameLst>
                                          <p:attrName>ppt_x</p:attrName>
                                          <p:attrName>ppt_y</p:attrName>
                                        </p:attrNameLst>
                                      </p:cBhvr>
                                      <p:rCtr x="5234" y="-4190"/>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nodeType="clickEffect">
                                  <p:stCondLst>
                                    <p:cond delay="0"/>
                                  </p:stCondLst>
                                  <p:childTnLst>
                                    <p:animMotion origin="layout" path="M 2.08333E-7 1.11111E-6 L -0.02591 0.00162 " pathEditMode="relative" rAng="0" ptsTypes="AA">
                                      <p:cBhvr>
                                        <p:cTn id="100" dur="2000" fill="hold"/>
                                        <p:tgtEl>
                                          <p:spTgt spid="212"/>
                                        </p:tgtEl>
                                        <p:attrNameLst>
                                          <p:attrName>ppt_x</p:attrName>
                                          <p:attrName>ppt_y</p:attrName>
                                        </p:attrNameLst>
                                      </p:cBhvr>
                                      <p:rCtr x="-1302" y="69"/>
                                    </p:animMotion>
                                  </p:childTnLst>
                                </p:cTn>
                              </p:par>
                              <p:par>
                                <p:cTn id="101" presetID="42" presetClass="path" presetSubtype="0" accel="50000" decel="50000" fill="hold" nodeType="withEffect">
                                  <p:stCondLst>
                                    <p:cond delay="0"/>
                                  </p:stCondLst>
                                  <p:childTnLst>
                                    <p:animMotion origin="layout" path="M -2.5E-6 4.44444E-6 L 0.07956 -0.07916 " pathEditMode="relative" rAng="0" ptsTypes="AA">
                                      <p:cBhvr>
                                        <p:cTn id="102" dur="2000" fill="hold"/>
                                        <p:tgtEl>
                                          <p:spTgt spid="216"/>
                                        </p:tgtEl>
                                        <p:attrNameLst>
                                          <p:attrName>ppt_x</p:attrName>
                                          <p:attrName>ppt_y</p:attrName>
                                        </p:attrNameLst>
                                      </p:cBhvr>
                                      <p:rCtr x="3997"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83" grpId="0" animBg="1"/>
      <p:bldP spid="83" grpId="1" animBg="1"/>
      <p:bldP spid="83" grpId="2" animBg="1"/>
      <p:bldP spid="84" grpId="0" animBg="1"/>
      <p:bldP spid="84" grpId="1" animBg="1"/>
      <p:bldP spid="84" grpId="2" animBg="1"/>
      <p:bldP spid="85" grpId="0" animBg="1"/>
      <p:bldP spid="85" grpId="1" animBg="1"/>
      <p:bldP spid="85" grpId="2" animBg="1"/>
      <p:bldP spid="15" grpId="1" animBg="1"/>
      <p:bldP spid="15" grpId="2" animBg="1"/>
      <p:bldP spid="15" grpId="3" animBg="1"/>
      <p:bldP spid="5" grpId="0"/>
      <p:bldP spid="5" grpId="1"/>
      <p:bldP spid="126" grpId="0" animBg="1"/>
      <p:bldP spid="126" grpId="1" animBg="1"/>
      <p:bldP spid="127" grpId="0" animBg="1"/>
      <p:bldP spid="127" grpId="1" animBg="1"/>
      <p:bldP spid="128" grpId="0" animBg="1"/>
      <p:bldP spid="128"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xmlns="" id="{AEDD1776-6CCB-4FC7-8819-BCDF421120C5}"/>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xmlns="" id="{AF71B960-9FE1-4784-B418-96A8C68AE977}"/>
              </a:ext>
            </a:extLst>
          </p:cNvPr>
          <p:cNvSpPr/>
          <p:nvPr/>
        </p:nvSpPr>
        <p:spPr>
          <a:xfrm>
            <a:off x="6738260" y="6076325"/>
            <a:ext cx="517341"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p3</a:t>
            </a:r>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Dequeue Packet 3</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58</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30" name="Rectangle 129">
            <a:extLst>
              <a:ext uri="{FF2B5EF4-FFF2-40B4-BE49-F238E27FC236}">
                <a16:creationId xmlns:a16="http://schemas.microsoft.com/office/drawing/2014/main" xmlns="" id="{B5E475C5-4141-49BD-B0BF-576A2FA7A595}"/>
              </a:ext>
            </a:extLst>
          </p:cNvPr>
          <p:cNvSpPr/>
          <p:nvPr/>
        </p:nvSpPr>
        <p:spPr>
          <a:xfrm>
            <a:off x="8309304"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1" name="Cloud 130">
            <a:extLst>
              <a:ext uri="{FF2B5EF4-FFF2-40B4-BE49-F238E27FC236}">
                <a16:creationId xmlns:a16="http://schemas.microsoft.com/office/drawing/2014/main" xmlns="" id="{21DD1238-0570-4D12-A548-59A43B082A8C}"/>
              </a:ext>
            </a:extLst>
          </p:cNvPr>
          <p:cNvSpPr/>
          <p:nvPr/>
        </p:nvSpPr>
        <p:spPr>
          <a:xfrm>
            <a:off x="838943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32" name="Group 131">
            <a:extLst>
              <a:ext uri="{FF2B5EF4-FFF2-40B4-BE49-F238E27FC236}">
                <a16:creationId xmlns:a16="http://schemas.microsoft.com/office/drawing/2014/main" xmlns="" id="{CDBE837E-9E19-46CA-B7D2-40E0A6E2FA88}"/>
              </a:ext>
            </a:extLst>
          </p:cNvPr>
          <p:cNvGrpSpPr/>
          <p:nvPr/>
        </p:nvGrpSpPr>
        <p:grpSpPr>
          <a:xfrm>
            <a:off x="8685754" y="2286704"/>
            <a:ext cx="2415711" cy="391186"/>
            <a:chOff x="2720488" y="1367117"/>
            <a:chExt cx="1855247" cy="502023"/>
          </a:xfrm>
        </p:grpSpPr>
        <p:sp>
          <p:nvSpPr>
            <p:cNvPr id="133" name="Rectangle 132">
              <a:extLst>
                <a:ext uri="{FF2B5EF4-FFF2-40B4-BE49-F238E27FC236}">
                  <a16:creationId xmlns:a16="http://schemas.microsoft.com/office/drawing/2014/main" xmlns="" id="{90660313-148E-4AF9-92E2-30BE537ED26E}"/>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4" name="Rectangle 133">
              <a:extLst>
                <a:ext uri="{FF2B5EF4-FFF2-40B4-BE49-F238E27FC236}">
                  <a16:creationId xmlns:a16="http://schemas.microsoft.com/office/drawing/2014/main" xmlns="" id="{300D2FB4-F220-4D66-9882-920CB4FB1EC5}"/>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5" name="Rectangle 134">
              <a:extLst>
                <a:ext uri="{FF2B5EF4-FFF2-40B4-BE49-F238E27FC236}">
                  <a16:creationId xmlns:a16="http://schemas.microsoft.com/office/drawing/2014/main" xmlns="" id="{9BC9AE45-4AAF-4300-8029-ACF71F1320B9}"/>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6" name="Rectangle 135">
              <a:extLst>
                <a:ext uri="{FF2B5EF4-FFF2-40B4-BE49-F238E27FC236}">
                  <a16:creationId xmlns:a16="http://schemas.microsoft.com/office/drawing/2014/main" xmlns="" id="{129F13DB-AA3E-4FA8-905D-AB6D00B269B7}"/>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7" name="Rectangle 136">
              <a:extLst>
                <a:ext uri="{FF2B5EF4-FFF2-40B4-BE49-F238E27FC236}">
                  <a16:creationId xmlns:a16="http://schemas.microsoft.com/office/drawing/2014/main" xmlns="" id="{8FF6E75B-5426-493C-B372-21318C958094}"/>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38" name="Straight Connector 137">
              <a:extLst>
                <a:ext uri="{FF2B5EF4-FFF2-40B4-BE49-F238E27FC236}">
                  <a16:creationId xmlns:a16="http://schemas.microsoft.com/office/drawing/2014/main" xmlns="" id="{B5DAF0AC-6A18-4F6D-9710-51B3F10D0DD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39" name="Straight Connector 138">
              <a:extLst>
                <a:ext uri="{FF2B5EF4-FFF2-40B4-BE49-F238E27FC236}">
                  <a16:creationId xmlns:a16="http://schemas.microsoft.com/office/drawing/2014/main" xmlns="" id="{807C442F-3D15-4509-9C93-26AE27527103}"/>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40" name="Cloud 139">
            <a:extLst>
              <a:ext uri="{FF2B5EF4-FFF2-40B4-BE49-F238E27FC236}">
                <a16:creationId xmlns:a16="http://schemas.microsoft.com/office/drawing/2014/main" xmlns="" id="{1E719180-1A6C-418B-956D-1589FDA06F5D}"/>
              </a:ext>
            </a:extLst>
          </p:cNvPr>
          <p:cNvSpPr/>
          <p:nvPr/>
        </p:nvSpPr>
        <p:spPr>
          <a:xfrm>
            <a:off x="1011912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1" name="Rectangle 140">
            <a:extLst>
              <a:ext uri="{FF2B5EF4-FFF2-40B4-BE49-F238E27FC236}">
                <a16:creationId xmlns:a16="http://schemas.microsoft.com/office/drawing/2014/main" xmlns="" id="{FEAE8C6F-50A8-4940-AFEC-C7F9A1829B44}"/>
              </a:ext>
            </a:extLst>
          </p:cNvPr>
          <p:cNvSpPr/>
          <p:nvPr/>
        </p:nvSpPr>
        <p:spPr>
          <a:xfrm>
            <a:off x="993033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9" name="TextBox 178">
            <a:extLst>
              <a:ext uri="{FF2B5EF4-FFF2-40B4-BE49-F238E27FC236}">
                <a16:creationId xmlns:a16="http://schemas.microsoft.com/office/drawing/2014/main" xmlns="" id="{044A3293-8004-46F9-BF5E-3AF603EEAF2A}"/>
              </a:ext>
            </a:extLst>
          </p:cNvPr>
          <p:cNvSpPr txBox="1"/>
          <p:nvPr/>
        </p:nvSpPr>
        <p:spPr>
          <a:xfrm>
            <a:off x="8598202"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5" name="TextBox 184">
            <a:extLst>
              <a:ext uri="{FF2B5EF4-FFF2-40B4-BE49-F238E27FC236}">
                <a16:creationId xmlns:a16="http://schemas.microsoft.com/office/drawing/2014/main" xmlns="" id="{FCC7C95D-50E0-4959-AE6D-64FE7086335B}"/>
              </a:ext>
            </a:extLst>
          </p:cNvPr>
          <p:cNvSpPr txBox="1"/>
          <p:nvPr/>
        </p:nvSpPr>
        <p:spPr>
          <a:xfrm>
            <a:off x="10338598"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3" name="Group 202">
            <a:extLst>
              <a:ext uri="{FF2B5EF4-FFF2-40B4-BE49-F238E27FC236}">
                <a16:creationId xmlns:a16="http://schemas.microsoft.com/office/drawing/2014/main" xmlns="" id="{E538B62D-6B64-4B64-B201-D1A08826A703}"/>
              </a:ext>
            </a:extLst>
          </p:cNvPr>
          <p:cNvGrpSpPr/>
          <p:nvPr/>
        </p:nvGrpSpPr>
        <p:grpSpPr>
          <a:xfrm>
            <a:off x="10718975" y="2250991"/>
            <a:ext cx="474810" cy="422856"/>
            <a:chOff x="3556735" y="2255034"/>
            <a:chExt cx="474810" cy="422856"/>
          </a:xfrm>
        </p:grpSpPr>
        <p:sp>
          <p:nvSpPr>
            <p:cNvPr id="204" name="TextBox 203">
              <a:extLst>
                <a:ext uri="{FF2B5EF4-FFF2-40B4-BE49-F238E27FC236}">
                  <a16:creationId xmlns:a16="http://schemas.microsoft.com/office/drawing/2014/main" xmlns="" id="{472B3173-8B35-4860-B510-599EFA1B4FDC}"/>
                </a:ext>
              </a:extLst>
            </p:cNvPr>
            <p:cNvSpPr txBox="1"/>
            <p:nvPr/>
          </p:nvSpPr>
          <p:spPr>
            <a:xfrm>
              <a:off x="3556735" y="2400891"/>
              <a:ext cx="474810" cy="276999"/>
            </a:xfrm>
            <a:prstGeom prst="rect">
              <a:avLst/>
            </a:prstGeom>
            <a:noFill/>
          </p:spPr>
          <p:txBody>
            <a:bodyPr wrap="none" rtlCol="0">
              <a:spAutoFit/>
            </a:bodyPr>
            <a:lstStyle/>
            <a:p>
              <a:r>
                <a:rPr lang="en-US" sz="1200" b="1" dirty="0"/>
                <a:t>&amp;p3</a:t>
              </a:r>
            </a:p>
          </p:txBody>
        </p:sp>
        <p:sp>
          <p:nvSpPr>
            <p:cNvPr id="205" name="TextBox 204">
              <a:extLst>
                <a:ext uri="{FF2B5EF4-FFF2-40B4-BE49-F238E27FC236}">
                  <a16:creationId xmlns:a16="http://schemas.microsoft.com/office/drawing/2014/main" xmlns="" id="{5B5C08DD-B7EF-49C9-93B5-15F31D16A8AB}"/>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209" name="Group 208">
            <a:extLst>
              <a:ext uri="{FF2B5EF4-FFF2-40B4-BE49-F238E27FC236}">
                <a16:creationId xmlns:a16="http://schemas.microsoft.com/office/drawing/2014/main" xmlns="" id="{D24A4DA9-FE0B-43CF-B9F6-7669B7D97F82}"/>
              </a:ext>
            </a:extLst>
          </p:cNvPr>
          <p:cNvGrpSpPr/>
          <p:nvPr/>
        </p:nvGrpSpPr>
        <p:grpSpPr>
          <a:xfrm>
            <a:off x="10401649" y="2250991"/>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grpSp>
        <p:nvGrpSpPr>
          <p:cNvPr id="212" name="Group 211">
            <a:extLst>
              <a:ext uri="{FF2B5EF4-FFF2-40B4-BE49-F238E27FC236}">
                <a16:creationId xmlns:a16="http://schemas.microsoft.com/office/drawing/2014/main" xmlns="" id="{FC246EDE-8646-4931-B8F4-36CCCC4382D7}"/>
              </a:ext>
            </a:extLst>
          </p:cNvPr>
          <p:cNvGrpSpPr/>
          <p:nvPr/>
        </p:nvGrpSpPr>
        <p:grpSpPr>
          <a:xfrm>
            <a:off x="6706098" y="304903"/>
            <a:ext cx="279244" cy="438758"/>
            <a:chOff x="3652147" y="2255034"/>
            <a:chExt cx="279244" cy="438758"/>
          </a:xfrm>
        </p:grpSpPr>
        <p:sp>
          <p:nvSpPr>
            <p:cNvPr id="213" name="TextBox 212">
              <a:extLst>
                <a:ext uri="{FF2B5EF4-FFF2-40B4-BE49-F238E27FC236}">
                  <a16:creationId xmlns:a16="http://schemas.microsoft.com/office/drawing/2014/main" xmlns="" id="{04DAB89B-585F-4A37-BEAB-843868D63953}"/>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214" name="TextBox 213">
              <a:extLst>
                <a:ext uri="{FF2B5EF4-FFF2-40B4-BE49-F238E27FC236}">
                  <a16:creationId xmlns:a16="http://schemas.microsoft.com/office/drawing/2014/main" xmlns="" id="{83872C74-FFAC-4A40-9841-38A1874216A5}"/>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grpSp>
        <p:nvGrpSpPr>
          <p:cNvPr id="216" name="Group 215">
            <a:extLst>
              <a:ext uri="{FF2B5EF4-FFF2-40B4-BE49-F238E27FC236}">
                <a16:creationId xmlns:a16="http://schemas.microsoft.com/office/drawing/2014/main" xmlns="" id="{80AEAB0F-B6D5-405A-9BFC-3E31DAF1A0BE}"/>
              </a:ext>
            </a:extLst>
          </p:cNvPr>
          <p:cNvGrpSpPr/>
          <p:nvPr/>
        </p:nvGrpSpPr>
        <p:grpSpPr>
          <a:xfrm>
            <a:off x="7028829" y="300330"/>
            <a:ext cx="295274" cy="438758"/>
            <a:chOff x="3652147" y="2255034"/>
            <a:chExt cx="295274" cy="438758"/>
          </a:xfrm>
        </p:grpSpPr>
        <p:sp>
          <p:nvSpPr>
            <p:cNvPr id="217" name="TextBox 216">
              <a:extLst>
                <a:ext uri="{FF2B5EF4-FFF2-40B4-BE49-F238E27FC236}">
                  <a16:creationId xmlns:a16="http://schemas.microsoft.com/office/drawing/2014/main" xmlns="" id="{84A47FB4-01E9-47C8-8CD8-E452B3F86EBC}"/>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218" name="TextBox 217">
              <a:extLst>
                <a:ext uri="{FF2B5EF4-FFF2-40B4-BE49-F238E27FC236}">
                  <a16:creationId xmlns:a16="http://schemas.microsoft.com/office/drawing/2014/main" xmlns="" id="{600E32F2-75E4-41D9-8977-1ACDCECCCF25}"/>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AA73312B-A725-4463-8ACF-F2B04413B2E2}"/>
              </a:ext>
            </a:extLst>
          </p:cNvPr>
          <p:cNvGrpSpPr/>
          <p:nvPr/>
        </p:nvGrpSpPr>
        <p:grpSpPr>
          <a:xfrm>
            <a:off x="5567725" y="5938908"/>
            <a:ext cx="1623080" cy="535740"/>
            <a:chOff x="3762160" y="6219213"/>
            <a:chExt cx="1623080" cy="535740"/>
          </a:xfrm>
        </p:grpSpPr>
        <p:sp>
          <p:nvSpPr>
            <p:cNvPr id="117" name="Rectangle 116">
              <a:extLst>
                <a:ext uri="{FF2B5EF4-FFF2-40B4-BE49-F238E27FC236}">
                  <a16:creationId xmlns:a16="http://schemas.microsoft.com/office/drawing/2014/main" xmlns="" id="{AE99B052-0E04-4ECA-94F6-61951631FC2B}"/>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CC6E1F2D-1239-48B9-8B1C-B6AFA08D61E1}"/>
                </a:ext>
              </a:extLst>
            </p:cNvPr>
            <p:cNvSpPr/>
            <p:nvPr/>
          </p:nvSpPr>
          <p:spPr>
            <a:xfrm>
              <a:off x="5207417" y="6414700"/>
              <a:ext cx="160221" cy="1447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F37F627B-647E-4830-A114-FB6133DE270D}"/>
                </a:ext>
              </a:extLst>
            </p:cNvPr>
            <p:cNvSpPr/>
            <p:nvPr/>
          </p:nvSpPr>
          <p:spPr>
            <a:xfrm>
              <a:off x="3762160" y="6610187"/>
              <a:ext cx="1623080" cy="14476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2" name="Group 121">
            <a:extLst>
              <a:ext uri="{FF2B5EF4-FFF2-40B4-BE49-F238E27FC236}">
                <a16:creationId xmlns:a16="http://schemas.microsoft.com/office/drawing/2014/main" xmlns="" id="{12472557-BE39-49B0-97AB-FC43A713EB82}"/>
              </a:ext>
            </a:extLst>
          </p:cNvPr>
          <p:cNvGrpSpPr/>
          <p:nvPr/>
        </p:nvGrpSpPr>
        <p:grpSpPr>
          <a:xfrm>
            <a:off x="7319317" y="301271"/>
            <a:ext cx="295274" cy="438758"/>
            <a:chOff x="3652147" y="2255034"/>
            <a:chExt cx="295274" cy="438758"/>
          </a:xfrm>
        </p:grpSpPr>
        <p:sp>
          <p:nvSpPr>
            <p:cNvPr id="124" name="TextBox 123">
              <a:extLst>
                <a:ext uri="{FF2B5EF4-FFF2-40B4-BE49-F238E27FC236}">
                  <a16:creationId xmlns:a16="http://schemas.microsoft.com/office/drawing/2014/main" xmlns="" id="{55ABFD6A-0065-4D54-AF63-BBDCB6C22241}"/>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125" name="TextBox 124">
              <a:extLst>
                <a:ext uri="{FF2B5EF4-FFF2-40B4-BE49-F238E27FC236}">
                  <a16:creationId xmlns:a16="http://schemas.microsoft.com/office/drawing/2014/main" xmlns="" id="{38E95024-CF0C-41CA-A5FC-513D05451E8C}"/>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sp>
        <p:nvSpPr>
          <p:cNvPr id="128" name="TextBox 127">
            <a:extLst>
              <a:ext uri="{FF2B5EF4-FFF2-40B4-BE49-F238E27FC236}">
                <a16:creationId xmlns:a16="http://schemas.microsoft.com/office/drawing/2014/main" xmlns="" id="{0AB5C150-7CB6-4797-AEC5-5FE7F2DAC10E}"/>
              </a:ext>
            </a:extLst>
          </p:cNvPr>
          <p:cNvSpPr txBox="1"/>
          <p:nvPr/>
        </p:nvSpPr>
        <p:spPr>
          <a:xfrm>
            <a:off x="7198998" y="1346177"/>
            <a:ext cx="295274" cy="276999"/>
          </a:xfrm>
          <a:prstGeom prst="rect">
            <a:avLst/>
          </a:prstGeom>
          <a:noFill/>
        </p:spPr>
        <p:txBody>
          <a:bodyPr wrap="none" rtlCol="0">
            <a:spAutoFit/>
          </a:bodyPr>
          <a:lstStyle/>
          <a:p>
            <a:r>
              <a:rPr lang="en-US" sz="1200" b="1" dirty="0">
                <a:solidFill>
                  <a:srgbClr val="C00000"/>
                </a:solidFill>
              </a:rPr>
              <a:t>R</a:t>
            </a:r>
          </a:p>
        </p:txBody>
      </p:sp>
      <p:cxnSp>
        <p:nvCxnSpPr>
          <p:cNvPr id="8" name="Straight Arrow Connector 7">
            <a:extLst>
              <a:ext uri="{FF2B5EF4-FFF2-40B4-BE49-F238E27FC236}">
                <a16:creationId xmlns:a16="http://schemas.microsoft.com/office/drawing/2014/main" xmlns="" id="{4817D864-7DA0-4146-914E-E3DCBC20F111}"/>
              </a:ext>
            </a:extLst>
          </p:cNvPr>
          <p:cNvCxnSpPr>
            <a:cxnSpLocks/>
          </p:cNvCxnSpPr>
          <p:nvPr/>
        </p:nvCxnSpPr>
        <p:spPr>
          <a:xfrm flipH="1">
            <a:off x="10068101" y="3358698"/>
            <a:ext cx="485608" cy="131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xmlns="" id="{53EE9683-567A-41A7-8A31-755DE4B3B441}"/>
              </a:ext>
            </a:extLst>
          </p:cNvPr>
          <p:cNvSpPr txBox="1"/>
          <p:nvPr/>
        </p:nvSpPr>
        <p:spPr>
          <a:xfrm>
            <a:off x="10565385" y="3281478"/>
            <a:ext cx="474810" cy="276999"/>
          </a:xfrm>
          <a:prstGeom prst="rect">
            <a:avLst/>
          </a:prstGeom>
          <a:noFill/>
        </p:spPr>
        <p:txBody>
          <a:bodyPr wrap="none" rtlCol="0">
            <a:spAutoFit/>
          </a:bodyPr>
          <a:lstStyle/>
          <a:p>
            <a:r>
              <a:rPr lang="en-US" sz="1200" b="1" dirty="0"/>
              <a:t>&amp;p3</a:t>
            </a:r>
          </a:p>
        </p:txBody>
      </p:sp>
      <p:cxnSp>
        <p:nvCxnSpPr>
          <p:cNvPr id="146" name="Straight Arrow Connector 145">
            <a:extLst>
              <a:ext uri="{FF2B5EF4-FFF2-40B4-BE49-F238E27FC236}">
                <a16:creationId xmlns:a16="http://schemas.microsoft.com/office/drawing/2014/main" xmlns="" id="{D936E2AE-AEC0-4BBB-8F75-1DC8B6CE65D7}"/>
              </a:ext>
            </a:extLst>
          </p:cNvPr>
          <p:cNvCxnSpPr>
            <a:cxnSpLocks/>
          </p:cNvCxnSpPr>
          <p:nvPr/>
        </p:nvCxnSpPr>
        <p:spPr>
          <a:xfrm>
            <a:off x="10344877" y="977165"/>
            <a:ext cx="0" cy="492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xmlns="" id="{1A9A8DE6-F2C4-482C-9D8E-D872310480E9}"/>
              </a:ext>
            </a:extLst>
          </p:cNvPr>
          <p:cNvGrpSpPr/>
          <p:nvPr/>
        </p:nvGrpSpPr>
        <p:grpSpPr>
          <a:xfrm>
            <a:off x="9481010" y="210313"/>
            <a:ext cx="1683768" cy="1532365"/>
            <a:chOff x="9481010" y="210313"/>
            <a:chExt cx="1683768" cy="1532365"/>
          </a:xfrm>
        </p:grpSpPr>
        <p:grpSp>
          <p:nvGrpSpPr>
            <p:cNvPr id="148" name="Group 147">
              <a:extLst>
                <a:ext uri="{FF2B5EF4-FFF2-40B4-BE49-F238E27FC236}">
                  <a16:creationId xmlns:a16="http://schemas.microsoft.com/office/drawing/2014/main" xmlns="" id="{27ACBFAE-C692-4F37-82D1-287147A4ADCF}"/>
                </a:ext>
              </a:extLst>
            </p:cNvPr>
            <p:cNvGrpSpPr/>
            <p:nvPr/>
          </p:nvGrpSpPr>
          <p:grpSpPr>
            <a:xfrm>
              <a:off x="9532767" y="210313"/>
              <a:ext cx="1568698" cy="1523714"/>
              <a:chOff x="6889708" y="2963328"/>
              <a:chExt cx="726321" cy="762229"/>
            </a:xfrm>
          </p:grpSpPr>
          <p:sp>
            <p:nvSpPr>
              <p:cNvPr id="156" name="Oval 155">
                <a:extLst>
                  <a:ext uri="{FF2B5EF4-FFF2-40B4-BE49-F238E27FC236}">
                    <a16:creationId xmlns:a16="http://schemas.microsoft.com/office/drawing/2014/main" xmlns="" id="{85977224-DE14-4899-9C9F-EB4165A94CE1}"/>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xmlns="" id="{20F97C38-A7B2-4B57-B89D-64A64545DFCF}"/>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49" name="TextBox 148">
              <a:extLst>
                <a:ext uri="{FF2B5EF4-FFF2-40B4-BE49-F238E27FC236}">
                  <a16:creationId xmlns:a16="http://schemas.microsoft.com/office/drawing/2014/main" xmlns="" id="{B448A1B1-7B3A-483F-817B-20D47FEA3E91}"/>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50" name="TextBox 149">
              <a:extLst>
                <a:ext uri="{FF2B5EF4-FFF2-40B4-BE49-F238E27FC236}">
                  <a16:creationId xmlns:a16="http://schemas.microsoft.com/office/drawing/2014/main" xmlns="" id="{F83E7144-62A8-4130-9FDD-1CA4081AC1D6}"/>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51" name="TextBox 150">
              <a:extLst>
                <a:ext uri="{FF2B5EF4-FFF2-40B4-BE49-F238E27FC236}">
                  <a16:creationId xmlns:a16="http://schemas.microsoft.com/office/drawing/2014/main" xmlns="" id="{541B4238-AD1E-467A-BE4B-A6EA0F49AB5C}"/>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52" name="TextBox 151">
              <a:extLst>
                <a:ext uri="{FF2B5EF4-FFF2-40B4-BE49-F238E27FC236}">
                  <a16:creationId xmlns:a16="http://schemas.microsoft.com/office/drawing/2014/main" xmlns="" id="{0C7B9C28-1EC8-460F-BF5A-277102C3DC0C}"/>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53" name="TextBox 152">
              <a:extLst>
                <a:ext uri="{FF2B5EF4-FFF2-40B4-BE49-F238E27FC236}">
                  <a16:creationId xmlns:a16="http://schemas.microsoft.com/office/drawing/2014/main" xmlns="" id="{CC360BCC-F00D-4558-A847-FE261973A228}"/>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54" name="TextBox 153">
              <a:extLst>
                <a:ext uri="{FF2B5EF4-FFF2-40B4-BE49-F238E27FC236}">
                  <a16:creationId xmlns:a16="http://schemas.microsoft.com/office/drawing/2014/main" xmlns="" id="{42F3052D-73D7-4FE3-A8A8-3E8109E4E361}"/>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55" name="TextBox 154">
              <a:extLst>
                <a:ext uri="{FF2B5EF4-FFF2-40B4-BE49-F238E27FC236}">
                  <a16:creationId xmlns:a16="http://schemas.microsoft.com/office/drawing/2014/main" xmlns="" id="{5B4B5AB7-E2DF-462E-A4C2-8F01838FC9AE}"/>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Tree>
    <p:extLst>
      <p:ext uri="{BB962C8B-B14F-4D97-AF65-F5344CB8AC3E}">
        <p14:creationId xmlns:p14="http://schemas.microsoft.com/office/powerpoint/2010/main" val="164237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07407E-6 L -0.01107 0.12361 " pathEditMode="relative" rAng="0" ptsTypes="AA">
                                      <p:cBhvr>
                                        <p:cTn id="6" dur="2000" fill="hold"/>
                                        <p:tgtEl>
                                          <p:spTgt spid="122"/>
                                        </p:tgtEl>
                                        <p:attrNameLst>
                                          <p:attrName>ppt_x</p:attrName>
                                          <p:attrName>ppt_y</p:attrName>
                                        </p:attrNameLst>
                                      </p:cBhvr>
                                      <p:rCtr x="-560" y="6181"/>
                                    </p:animMotion>
                                  </p:childTnLst>
                                </p:cTn>
                              </p:par>
                              <p:par>
                                <p:cTn id="7" presetID="42" presetClass="path" presetSubtype="0" accel="50000" decel="50000" fill="hold" nodeType="withEffect">
                                  <p:stCondLst>
                                    <p:cond delay="0"/>
                                  </p:stCondLst>
                                  <p:childTnLst>
                                    <p:animMotion origin="layout" path="M -1.875E-6 -4.44444E-6 L 0.02383 0.00023 " pathEditMode="relative" rAng="0" ptsTypes="AA">
                                      <p:cBhvr>
                                        <p:cTn id="8" dur="2000" fill="hold"/>
                                        <p:tgtEl>
                                          <p:spTgt spid="216"/>
                                        </p:tgtEl>
                                        <p:attrNameLst>
                                          <p:attrName>ppt_x</p:attrName>
                                          <p:attrName>ppt_y</p:attrName>
                                        </p:attrNameLst>
                                      </p:cBhvr>
                                      <p:rCtr x="1211" y="-69"/>
                                    </p:animMotion>
                                  </p:childTnLst>
                                </p:cTn>
                              </p:par>
                              <p:par>
                                <p:cTn id="9" presetID="42" presetClass="path" presetSubtype="0" accel="50000" decel="50000" fill="hold" nodeType="withEffect">
                                  <p:stCondLst>
                                    <p:cond delay="0"/>
                                  </p:stCondLst>
                                  <p:childTnLst>
                                    <p:animMotion origin="layout" path="M 1.66667E-6 1.11111E-6 L 0.02721 -0.00069 " pathEditMode="relative" rAng="0" ptsTypes="AA">
                                      <p:cBhvr>
                                        <p:cTn id="10" dur="2000" fill="hold"/>
                                        <p:tgtEl>
                                          <p:spTgt spid="212"/>
                                        </p:tgtEl>
                                        <p:attrNameLst>
                                          <p:attrName>ppt_x</p:attrName>
                                          <p:attrName>ppt_y</p:attrName>
                                        </p:attrNameLst>
                                      </p:cBhvr>
                                      <p:rCtr x="1341" y="-93"/>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fade">
                                      <p:cBhvr>
                                        <p:cTn id="15" dur="500"/>
                                        <p:tgtEl>
                                          <p:spTgt spid="128"/>
                                        </p:tgtEl>
                                      </p:cBhvr>
                                    </p:animEffect>
                                  </p:childTnLst>
                                </p:cTn>
                              </p:par>
                              <p:par>
                                <p:cTn id="16" presetID="42" presetClass="path" presetSubtype="0" accel="50000" decel="50000" fill="hold" grpId="1" nodeType="withEffect">
                                  <p:stCondLst>
                                    <p:cond delay="0"/>
                                  </p:stCondLst>
                                  <p:childTnLst>
                                    <p:animMotion origin="layout" path="M -4.16667E-6 4.81481E-6 L 0.29584 0.10208 " pathEditMode="relative" rAng="0" ptsTypes="AA">
                                      <p:cBhvr>
                                        <p:cTn id="17" dur="2000" fill="hold"/>
                                        <p:tgtEl>
                                          <p:spTgt spid="128"/>
                                        </p:tgtEl>
                                        <p:attrNameLst>
                                          <p:attrName>ppt_x</p:attrName>
                                          <p:attrName>ppt_y</p:attrName>
                                        </p:attrNameLst>
                                      </p:cBhvr>
                                      <p:rCtr x="14792" y="5093"/>
                                    </p:animMotion>
                                  </p:childTnLst>
                                </p:cTn>
                              </p:par>
                              <p:par>
                                <p:cTn id="18" presetID="10" presetClass="exit" presetSubtype="0" fill="hold" nodeType="withEffect">
                                  <p:stCondLst>
                                    <p:cond delay="0"/>
                                  </p:stCondLst>
                                  <p:childTnLst>
                                    <p:animEffect transition="out" filter="fade">
                                      <p:cBhvr>
                                        <p:cTn id="19" dur="500"/>
                                        <p:tgtEl>
                                          <p:spTgt spid="122"/>
                                        </p:tgtEl>
                                      </p:cBhvr>
                                    </p:animEffect>
                                    <p:set>
                                      <p:cBhvr>
                                        <p:cTn id="20" dur="1" fill="hold">
                                          <p:stCondLst>
                                            <p:cond delay="499"/>
                                          </p:stCondLst>
                                        </p:cTn>
                                        <p:tgtEl>
                                          <p:spTgt spid="1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2.29167E-6 2.22222E-6 L -0.01354 0.12477 " pathEditMode="relative" rAng="0" ptsTypes="AA">
                                      <p:cBhvr>
                                        <p:cTn id="24" dur="2000" fill="hold"/>
                                        <p:tgtEl>
                                          <p:spTgt spid="203"/>
                                        </p:tgtEl>
                                        <p:attrNameLst>
                                          <p:attrName>ppt_x</p:attrName>
                                          <p:attrName>ppt_y</p:attrName>
                                        </p:attrNameLst>
                                      </p:cBhvr>
                                      <p:rCtr x="-677" y="6227"/>
                                    </p:animMotion>
                                  </p:childTnLst>
                                </p:cTn>
                              </p:par>
                              <p:par>
                                <p:cTn id="25" presetID="42" presetClass="path" presetSubtype="0" accel="50000" decel="50000" fill="hold" nodeType="withEffect">
                                  <p:stCondLst>
                                    <p:cond delay="0"/>
                                  </p:stCondLst>
                                  <p:childTnLst>
                                    <p:animMotion origin="layout" path="M 3.95833E-6 2.22222E-6 L 0.02605 4.81481E-6 " pathEditMode="relative" rAng="0" ptsTypes="AA">
                                      <p:cBhvr>
                                        <p:cTn id="26" dur="2000" fill="hold"/>
                                        <p:tgtEl>
                                          <p:spTgt spid="209"/>
                                        </p:tgtEl>
                                        <p:attrNameLst>
                                          <p:attrName>ppt_x</p:attrName>
                                          <p:attrName>ppt_y</p:attrName>
                                        </p:attrNameLst>
                                      </p:cBhvr>
                                      <p:rCtr x="1263" y="46"/>
                                    </p:animMotion>
                                  </p:childTnLst>
                                </p:cTn>
                              </p:par>
                              <p:par>
                                <p:cTn id="27" presetID="10" presetClass="exit" presetSubtype="0" fill="hold" grpId="2" nodeType="withEffect">
                                  <p:stCondLst>
                                    <p:cond delay="0"/>
                                  </p:stCondLst>
                                  <p:childTnLst>
                                    <p:animEffect transition="out" filter="fade">
                                      <p:cBhvr>
                                        <p:cTn id="28" dur="500"/>
                                        <p:tgtEl>
                                          <p:spTgt spid="128"/>
                                        </p:tgtEl>
                                      </p:cBhvr>
                                    </p:animEffect>
                                    <p:set>
                                      <p:cBhvr>
                                        <p:cTn id="29" dur="1" fill="hold">
                                          <p:stCondLst>
                                            <p:cond delay="499"/>
                                          </p:stCondLst>
                                        </p:cTn>
                                        <p:tgtEl>
                                          <p:spTgt spid="12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8" presetClass="emph" presetSubtype="0" fill="hold" grpId="0" nodeType="withEffect">
                                  <p:stCondLst>
                                    <p:cond delay="0"/>
                                  </p:stCondLst>
                                  <p:childTnLst>
                                    <p:animRot by="21600000">
                                      <p:cBhvr>
                                        <p:cTn id="36" dur="1000" fill="hold"/>
                                        <p:tgtEl>
                                          <p:spTgt spid="141"/>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3"/>
                                        </p:tgtEl>
                                        <p:attrNameLst>
                                          <p:attrName>style.visibility</p:attrName>
                                        </p:attrNameLst>
                                      </p:cBhvr>
                                      <p:to>
                                        <p:strVal val="visible"/>
                                      </p:to>
                                    </p:set>
                                    <p:animEffect transition="in" filter="fade">
                                      <p:cBhvr>
                                        <p:cTn id="41" dur="500"/>
                                        <p:tgtEl>
                                          <p:spTgt spid="143"/>
                                        </p:tgtEl>
                                      </p:cBhvr>
                                    </p:animEffect>
                                  </p:childTnLst>
                                </p:cTn>
                              </p:par>
                              <p:par>
                                <p:cTn id="42" presetID="42" presetClass="path" presetSubtype="0" accel="50000" decel="50000" fill="hold" grpId="1" nodeType="withEffect">
                                  <p:stCondLst>
                                    <p:cond delay="0"/>
                                  </p:stCondLst>
                                  <p:childTnLst>
                                    <p:animMotion origin="layout" path="M 2.5E-6 -1.11111E-6 L -0.31315 0.19283 " pathEditMode="relative" rAng="0" ptsTypes="AA">
                                      <p:cBhvr>
                                        <p:cTn id="43" dur="2000" fill="hold"/>
                                        <p:tgtEl>
                                          <p:spTgt spid="143"/>
                                        </p:tgtEl>
                                        <p:attrNameLst>
                                          <p:attrName>ppt_x</p:attrName>
                                          <p:attrName>ppt_y</p:attrName>
                                        </p:attrNameLst>
                                      </p:cBhvr>
                                      <p:rCtr x="-15664" y="9630"/>
                                    </p:animMotion>
                                  </p:childTnLst>
                                </p:cTn>
                              </p:par>
                              <p:par>
                                <p:cTn id="44" presetID="10" presetClass="exit" presetSubtype="0" fill="hold"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203"/>
                                        </p:tgtEl>
                                      </p:cBhvr>
                                    </p:animEffect>
                                    <p:set>
                                      <p:cBhvr>
                                        <p:cTn id="49" dur="1" fill="hold">
                                          <p:stCondLst>
                                            <p:cond delay="499"/>
                                          </p:stCondLst>
                                        </p:cTn>
                                        <p:tgtEl>
                                          <p:spTgt spid="20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par>
                                <p:cTn id="55" presetID="10" presetClass="exit" presetSubtype="0" fill="hold" grpId="2" nodeType="withEffect">
                                  <p:stCondLst>
                                    <p:cond delay="0"/>
                                  </p:stCondLst>
                                  <p:childTnLst>
                                    <p:animEffect transition="out" filter="fade">
                                      <p:cBhvr>
                                        <p:cTn id="56" dur="500"/>
                                        <p:tgtEl>
                                          <p:spTgt spid="143"/>
                                        </p:tgtEl>
                                      </p:cBhvr>
                                    </p:animEffect>
                                    <p:set>
                                      <p:cBhvr>
                                        <p:cTn id="57" dur="1" fill="hold">
                                          <p:stCondLst>
                                            <p:cond delay="499"/>
                                          </p:stCondLst>
                                        </p:cTn>
                                        <p:tgtEl>
                                          <p:spTgt spid="143"/>
                                        </p:tgtEl>
                                        <p:attrNameLst>
                                          <p:attrName>style.visibility</p:attrName>
                                        </p:attrNameLst>
                                      </p:cBhvr>
                                      <p:to>
                                        <p:strVal val="hidden"/>
                                      </p:to>
                                    </p:set>
                                  </p:childTnLst>
                                </p:cTn>
                              </p:par>
                              <p:par>
                                <p:cTn id="58" presetID="42" presetClass="path" presetSubtype="0" accel="50000" decel="50000" fill="hold" nodeType="withEffect">
                                  <p:stCondLst>
                                    <p:cond delay="0"/>
                                  </p:stCondLst>
                                  <p:childTnLst>
                                    <p:animMotion origin="layout" path="M 2.91667E-6 -2.59259E-6 L 0.15833 -0.09166 " pathEditMode="relative" rAng="0" ptsTypes="AA">
                                      <p:cBhvr>
                                        <p:cTn id="59" dur="2000" fill="hold"/>
                                        <p:tgtEl>
                                          <p:spTgt spid="3"/>
                                        </p:tgtEl>
                                        <p:attrNameLst>
                                          <p:attrName>ppt_x</p:attrName>
                                          <p:attrName>ppt_y</p:attrName>
                                        </p:attrNameLst>
                                      </p:cBhvr>
                                      <p:rCtr x="7917" y="-4583"/>
                                    </p:animMotion>
                                  </p:childTnLst>
                                </p:cTn>
                              </p:par>
                              <p:par>
                                <p:cTn id="60" presetID="10" presetClass="exit" presetSubtype="0" fill="hold" grpId="0" nodeType="withEffect">
                                  <p:stCondLst>
                                    <p:cond delay="0"/>
                                  </p:stCondLst>
                                  <p:childTnLst>
                                    <p:animEffect transition="out" filter="fade">
                                      <p:cBhvr>
                                        <p:cTn id="61" dur="500"/>
                                        <p:tgtEl>
                                          <p:spTgt spid="207"/>
                                        </p:tgtEl>
                                      </p:cBhvr>
                                    </p:animEffect>
                                    <p:set>
                                      <p:cBhvr>
                                        <p:cTn id="62" dur="1" fill="hold">
                                          <p:stCondLst>
                                            <p:cond delay="499"/>
                                          </p:stCondLst>
                                        </p:cTn>
                                        <p:tgtEl>
                                          <p:spTgt spid="207"/>
                                        </p:tgtEl>
                                        <p:attrNameLst>
                                          <p:attrName>style.visibility</p:attrName>
                                        </p:attrNameLst>
                                      </p:cBhvr>
                                      <p:to>
                                        <p:strVal val="hidden"/>
                                      </p:to>
                                    </p:set>
                                  </p:childTnLst>
                                </p:cTn>
                              </p:par>
                            </p:childTnLst>
                          </p:cTn>
                        </p:par>
                        <p:par>
                          <p:cTn id="63" fill="hold">
                            <p:stCondLst>
                              <p:cond delay="2000"/>
                            </p:stCondLst>
                            <p:childTnLst>
                              <p:par>
                                <p:cTn id="64" presetID="42" presetClass="path" presetSubtype="0" accel="50000" decel="50000" fill="hold" nodeType="afterEffect">
                                  <p:stCondLst>
                                    <p:cond delay="0"/>
                                  </p:stCondLst>
                                  <p:childTnLst>
                                    <p:animMotion origin="layout" path="M 0.15833 -0.09166 L 0.55052 -0.08518 " pathEditMode="relative" rAng="0" ptsTypes="AA">
                                      <p:cBhvr>
                                        <p:cTn id="65" dur="2000" fill="hold"/>
                                        <p:tgtEl>
                                          <p:spTgt spid="3"/>
                                        </p:tgtEl>
                                        <p:attrNameLst>
                                          <p:attrName>ppt_x</p:attrName>
                                          <p:attrName>ppt_y</p:attrName>
                                        </p:attrNameLst>
                                      </p:cBhvr>
                                      <p:rCtr x="19609"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141" grpId="0" animBg="1"/>
      <p:bldP spid="128" grpId="0"/>
      <p:bldP spid="128" grpId="1"/>
      <p:bldP spid="128" grpId="2"/>
      <p:bldP spid="143" grpId="0"/>
      <p:bldP spid="143" grpId="1"/>
      <p:bldP spid="143" grpId="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xmlns="" id="{AEDD1776-6CCB-4FC7-8819-BCDF421120C5}"/>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xmlns="" id="{48A30023-1479-42A6-A79E-C15A3BD945DE}"/>
              </a:ext>
            </a:extLst>
          </p:cNvPr>
          <p:cNvSpPr/>
          <p:nvPr/>
        </p:nvSpPr>
        <p:spPr>
          <a:xfrm>
            <a:off x="6826290" y="4889996"/>
            <a:ext cx="419470" cy="3122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 name="Title 1"/>
          <p:cNvSpPr>
            <a:spLocks noGrp="1"/>
          </p:cNvSpPr>
          <p:nvPr>
            <p:ph type="title"/>
          </p:nvPr>
        </p:nvSpPr>
        <p:spPr>
          <a:xfrm>
            <a:off x="621792" y="210312"/>
            <a:ext cx="3774472" cy="502920"/>
          </a:xfrm>
        </p:spPr>
        <p:txBody>
          <a:bodyPr/>
          <a:lstStyle/>
          <a:p>
            <a:r>
              <a:rPr lang="en-US" dirty="0"/>
              <a:t>Dequeue Packet 2</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59</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30" name="Rectangle 129">
            <a:extLst>
              <a:ext uri="{FF2B5EF4-FFF2-40B4-BE49-F238E27FC236}">
                <a16:creationId xmlns:a16="http://schemas.microsoft.com/office/drawing/2014/main" xmlns="" id="{B5E475C5-4141-49BD-B0BF-576A2FA7A595}"/>
              </a:ext>
            </a:extLst>
          </p:cNvPr>
          <p:cNvSpPr/>
          <p:nvPr/>
        </p:nvSpPr>
        <p:spPr>
          <a:xfrm>
            <a:off x="8309304"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1" name="Cloud 130">
            <a:extLst>
              <a:ext uri="{FF2B5EF4-FFF2-40B4-BE49-F238E27FC236}">
                <a16:creationId xmlns:a16="http://schemas.microsoft.com/office/drawing/2014/main" xmlns="" id="{21DD1238-0570-4D12-A548-59A43B082A8C}"/>
              </a:ext>
            </a:extLst>
          </p:cNvPr>
          <p:cNvSpPr/>
          <p:nvPr/>
        </p:nvSpPr>
        <p:spPr>
          <a:xfrm>
            <a:off x="838943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32" name="Group 131">
            <a:extLst>
              <a:ext uri="{FF2B5EF4-FFF2-40B4-BE49-F238E27FC236}">
                <a16:creationId xmlns:a16="http://schemas.microsoft.com/office/drawing/2014/main" xmlns="" id="{CDBE837E-9E19-46CA-B7D2-40E0A6E2FA88}"/>
              </a:ext>
            </a:extLst>
          </p:cNvPr>
          <p:cNvGrpSpPr/>
          <p:nvPr/>
        </p:nvGrpSpPr>
        <p:grpSpPr>
          <a:xfrm>
            <a:off x="8685754" y="2286704"/>
            <a:ext cx="2415711" cy="391186"/>
            <a:chOff x="2720488" y="1367117"/>
            <a:chExt cx="1855247" cy="502023"/>
          </a:xfrm>
        </p:grpSpPr>
        <p:sp>
          <p:nvSpPr>
            <p:cNvPr id="133" name="Rectangle 132">
              <a:extLst>
                <a:ext uri="{FF2B5EF4-FFF2-40B4-BE49-F238E27FC236}">
                  <a16:creationId xmlns:a16="http://schemas.microsoft.com/office/drawing/2014/main" xmlns="" id="{90660313-148E-4AF9-92E2-30BE537ED26E}"/>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4" name="Rectangle 133">
              <a:extLst>
                <a:ext uri="{FF2B5EF4-FFF2-40B4-BE49-F238E27FC236}">
                  <a16:creationId xmlns:a16="http://schemas.microsoft.com/office/drawing/2014/main" xmlns="" id="{300D2FB4-F220-4D66-9882-920CB4FB1EC5}"/>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5" name="Rectangle 134">
              <a:extLst>
                <a:ext uri="{FF2B5EF4-FFF2-40B4-BE49-F238E27FC236}">
                  <a16:creationId xmlns:a16="http://schemas.microsoft.com/office/drawing/2014/main" xmlns="" id="{9BC9AE45-4AAF-4300-8029-ACF71F1320B9}"/>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6" name="Rectangle 135">
              <a:extLst>
                <a:ext uri="{FF2B5EF4-FFF2-40B4-BE49-F238E27FC236}">
                  <a16:creationId xmlns:a16="http://schemas.microsoft.com/office/drawing/2014/main" xmlns="" id="{129F13DB-AA3E-4FA8-905D-AB6D00B269B7}"/>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7" name="Rectangle 136">
              <a:extLst>
                <a:ext uri="{FF2B5EF4-FFF2-40B4-BE49-F238E27FC236}">
                  <a16:creationId xmlns:a16="http://schemas.microsoft.com/office/drawing/2014/main" xmlns="" id="{8FF6E75B-5426-493C-B372-21318C958094}"/>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38" name="Straight Connector 137">
              <a:extLst>
                <a:ext uri="{FF2B5EF4-FFF2-40B4-BE49-F238E27FC236}">
                  <a16:creationId xmlns:a16="http://schemas.microsoft.com/office/drawing/2014/main" xmlns="" id="{B5DAF0AC-6A18-4F6D-9710-51B3F10D0DD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39" name="Straight Connector 138">
              <a:extLst>
                <a:ext uri="{FF2B5EF4-FFF2-40B4-BE49-F238E27FC236}">
                  <a16:creationId xmlns:a16="http://schemas.microsoft.com/office/drawing/2014/main" xmlns="" id="{807C442F-3D15-4509-9C93-26AE27527103}"/>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40" name="Cloud 139">
            <a:extLst>
              <a:ext uri="{FF2B5EF4-FFF2-40B4-BE49-F238E27FC236}">
                <a16:creationId xmlns:a16="http://schemas.microsoft.com/office/drawing/2014/main" xmlns="" id="{1E719180-1A6C-418B-956D-1589FDA06F5D}"/>
              </a:ext>
            </a:extLst>
          </p:cNvPr>
          <p:cNvSpPr/>
          <p:nvPr/>
        </p:nvSpPr>
        <p:spPr>
          <a:xfrm>
            <a:off x="1011912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1" name="Rectangle 140">
            <a:extLst>
              <a:ext uri="{FF2B5EF4-FFF2-40B4-BE49-F238E27FC236}">
                <a16:creationId xmlns:a16="http://schemas.microsoft.com/office/drawing/2014/main" xmlns="" id="{FEAE8C6F-50A8-4940-AFEC-C7F9A1829B44}"/>
              </a:ext>
            </a:extLst>
          </p:cNvPr>
          <p:cNvSpPr/>
          <p:nvPr/>
        </p:nvSpPr>
        <p:spPr>
          <a:xfrm>
            <a:off x="993033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9" name="TextBox 178">
            <a:extLst>
              <a:ext uri="{FF2B5EF4-FFF2-40B4-BE49-F238E27FC236}">
                <a16:creationId xmlns:a16="http://schemas.microsoft.com/office/drawing/2014/main" xmlns="" id="{044A3293-8004-46F9-BF5E-3AF603EEAF2A}"/>
              </a:ext>
            </a:extLst>
          </p:cNvPr>
          <p:cNvSpPr txBox="1"/>
          <p:nvPr/>
        </p:nvSpPr>
        <p:spPr>
          <a:xfrm>
            <a:off x="8598202"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5" name="TextBox 184">
            <a:extLst>
              <a:ext uri="{FF2B5EF4-FFF2-40B4-BE49-F238E27FC236}">
                <a16:creationId xmlns:a16="http://schemas.microsoft.com/office/drawing/2014/main" xmlns="" id="{FCC7C95D-50E0-4959-AE6D-64FE7086335B}"/>
              </a:ext>
            </a:extLst>
          </p:cNvPr>
          <p:cNvSpPr txBox="1"/>
          <p:nvPr/>
        </p:nvSpPr>
        <p:spPr>
          <a:xfrm>
            <a:off x="10338598"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09" name="Group 208">
            <a:extLst>
              <a:ext uri="{FF2B5EF4-FFF2-40B4-BE49-F238E27FC236}">
                <a16:creationId xmlns:a16="http://schemas.microsoft.com/office/drawing/2014/main" xmlns="" id="{D24A4DA9-FE0B-43CF-B9F6-7669B7D97F82}"/>
              </a:ext>
            </a:extLst>
          </p:cNvPr>
          <p:cNvGrpSpPr/>
          <p:nvPr/>
        </p:nvGrpSpPr>
        <p:grpSpPr>
          <a:xfrm>
            <a:off x="10701050" y="2255034"/>
            <a:ext cx="474810" cy="422856"/>
            <a:chOff x="3556735" y="2255034"/>
            <a:chExt cx="474810" cy="422856"/>
          </a:xfrm>
        </p:grpSpPr>
        <p:sp>
          <p:nvSpPr>
            <p:cNvPr id="210" name="TextBox 209">
              <a:extLst>
                <a:ext uri="{FF2B5EF4-FFF2-40B4-BE49-F238E27FC236}">
                  <a16:creationId xmlns:a16="http://schemas.microsoft.com/office/drawing/2014/main" xmlns="" id="{A2381125-524D-42BF-8FF1-94065D91041C}"/>
                </a:ext>
              </a:extLst>
            </p:cNvPr>
            <p:cNvSpPr txBox="1"/>
            <p:nvPr/>
          </p:nvSpPr>
          <p:spPr>
            <a:xfrm>
              <a:off x="3556735" y="2400891"/>
              <a:ext cx="474810" cy="276999"/>
            </a:xfrm>
            <a:prstGeom prst="rect">
              <a:avLst/>
            </a:prstGeom>
            <a:noFill/>
          </p:spPr>
          <p:txBody>
            <a:bodyPr wrap="none" rtlCol="0">
              <a:spAutoFit/>
            </a:bodyPr>
            <a:lstStyle/>
            <a:p>
              <a:r>
                <a:rPr lang="en-US" sz="1200" b="1" dirty="0"/>
                <a:t>&amp;p2</a:t>
              </a:r>
            </a:p>
          </p:txBody>
        </p:sp>
        <p:sp>
          <p:nvSpPr>
            <p:cNvPr id="211" name="TextBox 210">
              <a:extLst>
                <a:ext uri="{FF2B5EF4-FFF2-40B4-BE49-F238E27FC236}">
                  <a16:creationId xmlns:a16="http://schemas.microsoft.com/office/drawing/2014/main" xmlns="" id="{779296C1-83E3-487F-A2DA-AA7F39ABC2B0}"/>
                </a:ext>
              </a:extLst>
            </p:cNvPr>
            <p:cNvSpPr txBox="1"/>
            <p:nvPr/>
          </p:nvSpPr>
          <p:spPr>
            <a:xfrm>
              <a:off x="3659327" y="2255034"/>
              <a:ext cx="269626" cy="276999"/>
            </a:xfrm>
            <a:prstGeom prst="rect">
              <a:avLst/>
            </a:prstGeom>
            <a:noFill/>
          </p:spPr>
          <p:txBody>
            <a:bodyPr wrap="none" rtlCol="0">
              <a:spAutoFit/>
            </a:bodyPr>
            <a:lstStyle/>
            <a:p>
              <a:r>
                <a:rPr lang="en-US" sz="1200" b="1" dirty="0"/>
                <a:t>7</a:t>
              </a:r>
            </a:p>
          </p:txBody>
        </p:sp>
      </p:grpSp>
      <p:grpSp>
        <p:nvGrpSpPr>
          <p:cNvPr id="212" name="Group 211">
            <a:extLst>
              <a:ext uri="{FF2B5EF4-FFF2-40B4-BE49-F238E27FC236}">
                <a16:creationId xmlns:a16="http://schemas.microsoft.com/office/drawing/2014/main" xmlns="" id="{FC246EDE-8646-4931-B8F4-36CCCC4382D7}"/>
              </a:ext>
            </a:extLst>
          </p:cNvPr>
          <p:cNvGrpSpPr/>
          <p:nvPr/>
        </p:nvGrpSpPr>
        <p:grpSpPr>
          <a:xfrm>
            <a:off x="7013923" y="304903"/>
            <a:ext cx="279244" cy="438758"/>
            <a:chOff x="3652147" y="2255034"/>
            <a:chExt cx="279244" cy="438758"/>
          </a:xfrm>
        </p:grpSpPr>
        <p:sp>
          <p:nvSpPr>
            <p:cNvPr id="213" name="TextBox 212">
              <a:extLst>
                <a:ext uri="{FF2B5EF4-FFF2-40B4-BE49-F238E27FC236}">
                  <a16:creationId xmlns:a16="http://schemas.microsoft.com/office/drawing/2014/main" xmlns="" id="{04DAB89B-585F-4A37-BEAB-843868D63953}"/>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214" name="TextBox 213">
              <a:extLst>
                <a:ext uri="{FF2B5EF4-FFF2-40B4-BE49-F238E27FC236}">
                  <a16:creationId xmlns:a16="http://schemas.microsoft.com/office/drawing/2014/main" xmlns="" id="{83872C74-FFAC-4A40-9841-38A1874216A5}"/>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AA73312B-A725-4463-8ACF-F2B04413B2E2}"/>
              </a:ext>
            </a:extLst>
          </p:cNvPr>
          <p:cNvGrpSpPr/>
          <p:nvPr/>
        </p:nvGrpSpPr>
        <p:grpSpPr>
          <a:xfrm>
            <a:off x="6014624" y="4727595"/>
            <a:ext cx="1221923" cy="542406"/>
            <a:chOff x="4163316" y="6219213"/>
            <a:chExt cx="1221923" cy="542406"/>
          </a:xfrm>
        </p:grpSpPr>
        <p:sp>
          <p:nvSpPr>
            <p:cNvPr id="117" name="Rectangle 116">
              <a:extLst>
                <a:ext uri="{FF2B5EF4-FFF2-40B4-BE49-F238E27FC236}">
                  <a16:creationId xmlns:a16="http://schemas.microsoft.com/office/drawing/2014/main" xmlns="" id="{AE99B052-0E04-4ECA-94F6-61951631FC2B}"/>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CC6E1F2D-1239-48B9-8B1C-B6AFA08D61E1}"/>
                </a:ext>
              </a:extLst>
            </p:cNvPr>
            <p:cNvSpPr/>
            <p:nvPr/>
          </p:nvSpPr>
          <p:spPr>
            <a:xfrm>
              <a:off x="5207417" y="6414700"/>
              <a:ext cx="160221" cy="1447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F37F627B-647E-4830-A114-FB6133DE270D}"/>
                </a:ext>
              </a:extLst>
            </p:cNvPr>
            <p:cNvSpPr/>
            <p:nvPr/>
          </p:nvSpPr>
          <p:spPr>
            <a:xfrm>
              <a:off x="4163316" y="6610186"/>
              <a:ext cx="1221923" cy="15143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2" name="Group 121">
            <a:extLst>
              <a:ext uri="{FF2B5EF4-FFF2-40B4-BE49-F238E27FC236}">
                <a16:creationId xmlns:a16="http://schemas.microsoft.com/office/drawing/2014/main" xmlns="" id="{12472557-BE39-49B0-97AB-FC43A713EB82}"/>
              </a:ext>
            </a:extLst>
          </p:cNvPr>
          <p:cNvGrpSpPr/>
          <p:nvPr/>
        </p:nvGrpSpPr>
        <p:grpSpPr>
          <a:xfrm>
            <a:off x="7319317" y="301271"/>
            <a:ext cx="295274" cy="438758"/>
            <a:chOff x="3652147" y="2255034"/>
            <a:chExt cx="295274" cy="438758"/>
          </a:xfrm>
        </p:grpSpPr>
        <p:sp>
          <p:nvSpPr>
            <p:cNvPr id="124" name="TextBox 123">
              <a:extLst>
                <a:ext uri="{FF2B5EF4-FFF2-40B4-BE49-F238E27FC236}">
                  <a16:creationId xmlns:a16="http://schemas.microsoft.com/office/drawing/2014/main" xmlns="" id="{55ABFD6A-0065-4D54-AF63-BBDCB6C22241}"/>
                </a:ext>
              </a:extLst>
            </p:cNvPr>
            <p:cNvSpPr txBox="1"/>
            <p:nvPr/>
          </p:nvSpPr>
          <p:spPr>
            <a:xfrm>
              <a:off x="3652147" y="2416793"/>
              <a:ext cx="295274" cy="276999"/>
            </a:xfrm>
            <a:prstGeom prst="rect">
              <a:avLst/>
            </a:prstGeom>
            <a:noFill/>
          </p:spPr>
          <p:txBody>
            <a:bodyPr wrap="none" rtlCol="0">
              <a:spAutoFit/>
            </a:bodyPr>
            <a:lstStyle/>
            <a:p>
              <a:r>
                <a:rPr lang="en-US" sz="1200" b="1" dirty="0">
                  <a:solidFill>
                    <a:srgbClr val="C00000"/>
                  </a:solidFill>
                </a:rPr>
                <a:t>R</a:t>
              </a:r>
            </a:p>
          </p:txBody>
        </p:sp>
        <p:sp>
          <p:nvSpPr>
            <p:cNvPr id="125" name="TextBox 124">
              <a:extLst>
                <a:ext uri="{FF2B5EF4-FFF2-40B4-BE49-F238E27FC236}">
                  <a16:creationId xmlns:a16="http://schemas.microsoft.com/office/drawing/2014/main" xmlns="" id="{38E95024-CF0C-41CA-A5FC-513D05451E8C}"/>
                </a:ext>
              </a:extLst>
            </p:cNvPr>
            <p:cNvSpPr txBox="1"/>
            <p:nvPr/>
          </p:nvSpPr>
          <p:spPr>
            <a:xfrm>
              <a:off x="3659327" y="2255034"/>
              <a:ext cx="269626" cy="276999"/>
            </a:xfrm>
            <a:prstGeom prst="rect">
              <a:avLst/>
            </a:prstGeom>
            <a:noFill/>
          </p:spPr>
          <p:txBody>
            <a:bodyPr wrap="none" rtlCol="0">
              <a:spAutoFit/>
            </a:bodyPr>
            <a:lstStyle/>
            <a:p>
              <a:r>
                <a:rPr lang="en-US" sz="1200" b="1" dirty="0"/>
                <a:t>1</a:t>
              </a:r>
            </a:p>
          </p:txBody>
        </p:sp>
      </p:grpSp>
      <p:sp>
        <p:nvSpPr>
          <p:cNvPr id="128" name="TextBox 127">
            <a:extLst>
              <a:ext uri="{FF2B5EF4-FFF2-40B4-BE49-F238E27FC236}">
                <a16:creationId xmlns:a16="http://schemas.microsoft.com/office/drawing/2014/main" xmlns="" id="{0AB5C150-7CB6-4797-AEC5-5FE7F2DAC10E}"/>
              </a:ext>
            </a:extLst>
          </p:cNvPr>
          <p:cNvSpPr txBox="1"/>
          <p:nvPr/>
        </p:nvSpPr>
        <p:spPr>
          <a:xfrm>
            <a:off x="7198998" y="1346177"/>
            <a:ext cx="295274" cy="276999"/>
          </a:xfrm>
          <a:prstGeom prst="rect">
            <a:avLst/>
          </a:prstGeom>
          <a:noFill/>
        </p:spPr>
        <p:txBody>
          <a:bodyPr wrap="none" rtlCol="0">
            <a:spAutoFit/>
          </a:bodyPr>
          <a:lstStyle/>
          <a:p>
            <a:r>
              <a:rPr lang="en-US" sz="1200" b="1" dirty="0">
                <a:solidFill>
                  <a:srgbClr val="C00000"/>
                </a:solidFill>
              </a:rPr>
              <a:t>R</a:t>
            </a:r>
          </a:p>
        </p:txBody>
      </p:sp>
      <p:cxnSp>
        <p:nvCxnSpPr>
          <p:cNvPr id="8" name="Straight Arrow Connector 7">
            <a:extLst>
              <a:ext uri="{FF2B5EF4-FFF2-40B4-BE49-F238E27FC236}">
                <a16:creationId xmlns:a16="http://schemas.microsoft.com/office/drawing/2014/main" xmlns="" id="{4817D864-7DA0-4146-914E-E3DCBC20F111}"/>
              </a:ext>
            </a:extLst>
          </p:cNvPr>
          <p:cNvCxnSpPr>
            <a:cxnSpLocks/>
          </p:cNvCxnSpPr>
          <p:nvPr/>
        </p:nvCxnSpPr>
        <p:spPr>
          <a:xfrm flipH="1">
            <a:off x="10068101" y="3358698"/>
            <a:ext cx="485608" cy="131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xmlns="" id="{53EE9683-567A-41A7-8A31-755DE4B3B441}"/>
              </a:ext>
            </a:extLst>
          </p:cNvPr>
          <p:cNvSpPr txBox="1"/>
          <p:nvPr/>
        </p:nvSpPr>
        <p:spPr>
          <a:xfrm>
            <a:off x="10565385" y="3281478"/>
            <a:ext cx="474810" cy="276999"/>
          </a:xfrm>
          <a:prstGeom prst="rect">
            <a:avLst/>
          </a:prstGeom>
          <a:noFill/>
        </p:spPr>
        <p:txBody>
          <a:bodyPr wrap="none" rtlCol="0">
            <a:spAutoFit/>
          </a:bodyPr>
          <a:lstStyle/>
          <a:p>
            <a:r>
              <a:rPr lang="en-US" sz="1200" b="1" dirty="0"/>
              <a:t>&amp;p2</a:t>
            </a:r>
          </a:p>
        </p:txBody>
      </p:sp>
      <p:cxnSp>
        <p:nvCxnSpPr>
          <p:cNvPr id="101" name="Straight Arrow Connector 100">
            <a:extLst>
              <a:ext uri="{FF2B5EF4-FFF2-40B4-BE49-F238E27FC236}">
                <a16:creationId xmlns:a16="http://schemas.microsoft.com/office/drawing/2014/main" xmlns="" id="{B07177EE-FA22-4F64-B564-97A407B1F1BC}"/>
              </a:ext>
            </a:extLst>
          </p:cNvPr>
          <p:cNvCxnSpPr>
            <a:cxnSpLocks/>
          </p:cNvCxnSpPr>
          <p:nvPr/>
        </p:nvCxnSpPr>
        <p:spPr>
          <a:xfrm flipH="1">
            <a:off x="9950607" y="977165"/>
            <a:ext cx="394270" cy="3690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xmlns="" id="{7BDB5C8A-B465-4E0F-BCC4-A3DA47112AB5}"/>
              </a:ext>
            </a:extLst>
          </p:cNvPr>
          <p:cNvGrpSpPr/>
          <p:nvPr/>
        </p:nvGrpSpPr>
        <p:grpSpPr>
          <a:xfrm>
            <a:off x="9481010" y="210313"/>
            <a:ext cx="1683768" cy="1532365"/>
            <a:chOff x="9481010" y="210313"/>
            <a:chExt cx="1683768" cy="1532365"/>
          </a:xfrm>
        </p:grpSpPr>
        <p:grpSp>
          <p:nvGrpSpPr>
            <p:cNvPr id="103" name="Group 102">
              <a:extLst>
                <a:ext uri="{FF2B5EF4-FFF2-40B4-BE49-F238E27FC236}">
                  <a16:creationId xmlns:a16="http://schemas.microsoft.com/office/drawing/2014/main" xmlns="" id="{718ECE51-5AB7-4C61-9AD4-AF6528BD181A}"/>
                </a:ext>
              </a:extLst>
            </p:cNvPr>
            <p:cNvGrpSpPr/>
            <p:nvPr/>
          </p:nvGrpSpPr>
          <p:grpSpPr>
            <a:xfrm>
              <a:off x="9532767" y="210313"/>
              <a:ext cx="1568698" cy="1523714"/>
              <a:chOff x="6889708" y="2963328"/>
              <a:chExt cx="726321" cy="762229"/>
            </a:xfrm>
          </p:grpSpPr>
          <p:sp>
            <p:nvSpPr>
              <p:cNvPr id="126" name="Oval 125">
                <a:extLst>
                  <a:ext uri="{FF2B5EF4-FFF2-40B4-BE49-F238E27FC236}">
                    <a16:creationId xmlns:a16="http://schemas.microsoft.com/office/drawing/2014/main" xmlns="" id="{F15AA959-B168-46C6-B103-91191A32827C}"/>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xmlns="" id="{271E4263-1E91-42B9-82AF-E4F8DC2D0223}"/>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105" name="TextBox 104">
              <a:extLst>
                <a:ext uri="{FF2B5EF4-FFF2-40B4-BE49-F238E27FC236}">
                  <a16:creationId xmlns:a16="http://schemas.microsoft.com/office/drawing/2014/main" xmlns="" id="{72B89163-2854-4321-BAA0-EB3099B59AEC}"/>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106" name="TextBox 105">
              <a:extLst>
                <a:ext uri="{FF2B5EF4-FFF2-40B4-BE49-F238E27FC236}">
                  <a16:creationId xmlns:a16="http://schemas.microsoft.com/office/drawing/2014/main" xmlns="" id="{EA1E7257-6753-4291-B17F-CBDDA9226A05}"/>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07" name="TextBox 106">
              <a:extLst>
                <a:ext uri="{FF2B5EF4-FFF2-40B4-BE49-F238E27FC236}">
                  <a16:creationId xmlns:a16="http://schemas.microsoft.com/office/drawing/2014/main" xmlns="" id="{987BB997-5856-4540-94BD-832B1DA193ED}"/>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08" name="TextBox 107">
              <a:extLst>
                <a:ext uri="{FF2B5EF4-FFF2-40B4-BE49-F238E27FC236}">
                  <a16:creationId xmlns:a16="http://schemas.microsoft.com/office/drawing/2014/main" xmlns="" id="{8BB730A4-5DAF-4906-9C07-B2D92A53EDB1}"/>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09" name="TextBox 108">
              <a:extLst>
                <a:ext uri="{FF2B5EF4-FFF2-40B4-BE49-F238E27FC236}">
                  <a16:creationId xmlns:a16="http://schemas.microsoft.com/office/drawing/2014/main" xmlns="" id="{55551BCE-8B8C-4F5C-915B-0A46FC6754BF}"/>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20" name="TextBox 119">
              <a:extLst>
                <a:ext uri="{FF2B5EF4-FFF2-40B4-BE49-F238E27FC236}">
                  <a16:creationId xmlns:a16="http://schemas.microsoft.com/office/drawing/2014/main" xmlns="" id="{5DF7840E-4B6F-4F04-91DB-4C9DCF5F877A}"/>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23" name="TextBox 122">
              <a:extLst>
                <a:ext uri="{FF2B5EF4-FFF2-40B4-BE49-F238E27FC236}">
                  <a16:creationId xmlns:a16="http://schemas.microsoft.com/office/drawing/2014/main" xmlns="" id="{0AFE5F11-42FB-4A18-BD80-4783A998A3B3}"/>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Tree>
    <p:extLst>
      <p:ext uri="{BB962C8B-B14F-4D97-AF65-F5344CB8AC3E}">
        <p14:creationId xmlns:p14="http://schemas.microsoft.com/office/powerpoint/2010/main" val="427661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07407E-6 L -0.01107 0.12361 " pathEditMode="relative" rAng="0" ptsTypes="AA">
                                      <p:cBhvr>
                                        <p:cTn id="6" dur="2000" fill="hold"/>
                                        <p:tgtEl>
                                          <p:spTgt spid="122"/>
                                        </p:tgtEl>
                                        <p:attrNameLst>
                                          <p:attrName>ppt_x</p:attrName>
                                          <p:attrName>ppt_y</p:attrName>
                                        </p:attrNameLst>
                                      </p:cBhvr>
                                      <p:rCtr x="-560" y="6181"/>
                                    </p:animMotion>
                                  </p:childTnLst>
                                </p:cTn>
                              </p:par>
                              <p:par>
                                <p:cTn id="7" presetID="42" presetClass="path" presetSubtype="0" accel="50000" decel="50000" fill="hold" nodeType="withEffect">
                                  <p:stCondLst>
                                    <p:cond delay="0"/>
                                  </p:stCondLst>
                                  <p:childTnLst>
                                    <p:animMotion origin="layout" path="M 1.25E-6 1.11111E-6 L 0.02721 -0.0007 " pathEditMode="relative" rAng="0" ptsTypes="AA">
                                      <p:cBhvr>
                                        <p:cTn id="8" dur="2000" fill="hold"/>
                                        <p:tgtEl>
                                          <p:spTgt spid="212"/>
                                        </p:tgtEl>
                                        <p:attrNameLst>
                                          <p:attrName>ppt_x</p:attrName>
                                          <p:attrName>ppt_y</p:attrName>
                                        </p:attrNameLst>
                                      </p:cBhvr>
                                      <p:rCtr x="1354" y="-46"/>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500"/>
                                        <p:tgtEl>
                                          <p:spTgt spid="128"/>
                                        </p:tgtEl>
                                      </p:cBhvr>
                                    </p:animEffect>
                                  </p:childTnLst>
                                </p:cTn>
                              </p:par>
                              <p:par>
                                <p:cTn id="14" presetID="42" presetClass="path" presetSubtype="0" accel="50000" decel="50000" fill="hold" grpId="1" nodeType="withEffect">
                                  <p:stCondLst>
                                    <p:cond delay="0"/>
                                  </p:stCondLst>
                                  <p:childTnLst>
                                    <p:animMotion origin="layout" path="M -4.16667E-6 4.81481E-6 L 0.29584 0.10208 " pathEditMode="relative" rAng="0" ptsTypes="AA">
                                      <p:cBhvr>
                                        <p:cTn id="15" dur="2000" fill="hold"/>
                                        <p:tgtEl>
                                          <p:spTgt spid="128"/>
                                        </p:tgtEl>
                                        <p:attrNameLst>
                                          <p:attrName>ppt_x</p:attrName>
                                          <p:attrName>ppt_y</p:attrName>
                                        </p:attrNameLst>
                                      </p:cBhvr>
                                      <p:rCtr x="14792" y="5093"/>
                                    </p:animMotion>
                                  </p:childTnLst>
                                </p:cTn>
                              </p:par>
                              <p:par>
                                <p:cTn id="16" presetID="10" presetClass="exit" presetSubtype="0" fill="hold" nodeType="withEffect">
                                  <p:stCondLst>
                                    <p:cond delay="0"/>
                                  </p:stCondLst>
                                  <p:childTnLst>
                                    <p:animEffect transition="out" filter="fade">
                                      <p:cBhvr>
                                        <p:cTn id="17" dur="500"/>
                                        <p:tgtEl>
                                          <p:spTgt spid="122"/>
                                        </p:tgtEl>
                                      </p:cBhvr>
                                    </p:animEffect>
                                    <p:set>
                                      <p:cBhvr>
                                        <p:cTn id="18" dur="1" fill="hold">
                                          <p:stCondLst>
                                            <p:cond delay="499"/>
                                          </p:stCondLst>
                                        </p:cTn>
                                        <p:tgtEl>
                                          <p:spTgt spid="1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58333E-6 -7.40741E-7 L -0.0086 0.13032 " pathEditMode="relative" rAng="0" ptsTypes="AA">
                                      <p:cBhvr>
                                        <p:cTn id="22" dur="2000" fill="hold"/>
                                        <p:tgtEl>
                                          <p:spTgt spid="209"/>
                                        </p:tgtEl>
                                        <p:attrNameLst>
                                          <p:attrName>ppt_x</p:attrName>
                                          <p:attrName>ppt_y</p:attrName>
                                        </p:attrNameLst>
                                      </p:cBhvr>
                                      <p:rCtr x="-430" y="6505"/>
                                    </p:animMotion>
                                  </p:childTnLst>
                                </p:cTn>
                              </p:par>
                              <p:par>
                                <p:cTn id="23" presetID="10" presetClass="exit" presetSubtype="0" fill="hold" grpId="2" nodeType="withEffect">
                                  <p:stCondLst>
                                    <p:cond delay="0"/>
                                  </p:stCondLst>
                                  <p:childTnLst>
                                    <p:animEffect transition="out" filter="fade">
                                      <p:cBhvr>
                                        <p:cTn id="24" dur="500"/>
                                        <p:tgtEl>
                                          <p:spTgt spid="128"/>
                                        </p:tgtEl>
                                      </p:cBhvr>
                                    </p:animEffect>
                                    <p:set>
                                      <p:cBhvr>
                                        <p:cTn id="25" dur="1" fill="hold">
                                          <p:stCondLst>
                                            <p:cond delay="499"/>
                                          </p:stCondLst>
                                        </p:cTn>
                                        <p:tgtEl>
                                          <p:spTgt spid="12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8" presetClass="emph" presetSubtype="0" fill="hold" grpId="0" nodeType="withEffect">
                                  <p:stCondLst>
                                    <p:cond delay="0"/>
                                  </p:stCondLst>
                                  <p:childTnLst>
                                    <p:animRot by="21600000">
                                      <p:cBhvr>
                                        <p:cTn id="32" dur="1000" fill="hold"/>
                                        <p:tgtEl>
                                          <p:spTgt spid="141"/>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fade">
                                      <p:cBhvr>
                                        <p:cTn id="37" dur="500"/>
                                        <p:tgtEl>
                                          <p:spTgt spid="143"/>
                                        </p:tgtEl>
                                      </p:cBhvr>
                                    </p:animEffec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09"/>
                                        </p:tgtEl>
                                      </p:cBhvr>
                                    </p:animEffect>
                                    <p:set>
                                      <p:cBhvr>
                                        <p:cTn id="43" dur="1" fill="hold">
                                          <p:stCondLst>
                                            <p:cond delay="499"/>
                                          </p:stCondLst>
                                        </p:cTn>
                                        <p:tgtEl>
                                          <p:spTgt spid="20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3" nodeType="clickEffect">
                                  <p:stCondLst>
                                    <p:cond delay="0"/>
                                  </p:stCondLst>
                                  <p:childTnLst>
                                    <p:animMotion origin="layout" path="M 2.5E-6 -1.11111E-6 L -0.31068 0.19283 " pathEditMode="relative" rAng="0" ptsTypes="AA">
                                      <p:cBhvr>
                                        <p:cTn id="47" dur="2000" fill="hold"/>
                                        <p:tgtEl>
                                          <p:spTgt spid="143"/>
                                        </p:tgtEl>
                                        <p:attrNameLst>
                                          <p:attrName>ppt_x</p:attrName>
                                          <p:attrName>ppt_y</p:attrName>
                                        </p:attrNameLst>
                                      </p:cBhvr>
                                      <p:rCtr x="-15534" y="9630"/>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206"/>
                                        </p:tgtEl>
                                      </p:cBhvr>
                                    </p:animEffect>
                                    <p:set>
                                      <p:cBhvr>
                                        <p:cTn id="57" dur="1" fill="hold">
                                          <p:stCondLst>
                                            <p:cond delay="499"/>
                                          </p:stCondLst>
                                        </p:cTn>
                                        <p:tgtEl>
                                          <p:spTgt spid="206"/>
                                        </p:tgtEl>
                                        <p:attrNameLst>
                                          <p:attrName>style.visibility</p:attrName>
                                        </p:attrNameLst>
                                      </p:cBhvr>
                                      <p:to>
                                        <p:strVal val="hidden"/>
                                      </p:to>
                                    </p:set>
                                  </p:childTnLst>
                                </p:cTn>
                              </p:par>
                              <p:par>
                                <p:cTn id="58" presetID="10" presetClass="exit" presetSubtype="0" fill="hold" grpId="2" nodeType="withEffect">
                                  <p:stCondLst>
                                    <p:cond delay="0"/>
                                  </p:stCondLst>
                                  <p:childTnLst>
                                    <p:animEffect transition="out" filter="fade">
                                      <p:cBhvr>
                                        <p:cTn id="59" dur="500"/>
                                        <p:tgtEl>
                                          <p:spTgt spid="143"/>
                                        </p:tgtEl>
                                      </p:cBhvr>
                                    </p:animEffect>
                                    <p:set>
                                      <p:cBhvr>
                                        <p:cTn id="60" dur="1" fill="hold">
                                          <p:stCondLst>
                                            <p:cond delay="499"/>
                                          </p:stCondLst>
                                        </p:cTn>
                                        <p:tgtEl>
                                          <p:spTgt spid="143"/>
                                        </p:tgtEl>
                                        <p:attrNameLst>
                                          <p:attrName>style.visibility</p:attrName>
                                        </p:attrNameLst>
                                      </p:cBhvr>
                                      <p:to>
                                        <p:strVal val="hidden"/>
                                      </p:to>
                                    </p:set>
                                  </p:childTnLst>
                                </p:cTn>
                              </p:par>
                              <p:par>
                                <p:cTn id="61" presetID="42" presetClass="path" presetSubtype="0" accel="50000" decel="50000" fill="hold" nodeType="withEffect">
                                  <p:stCondLst>
                                    <p:cond delay="0"/>
                                  </p:stCondLst>
                                  <p:childTnLst>
                                    <p:animMotion origin="layout" path="M 6.25E-7 4.81481E-6 L 0.15612 0.08194 " pathEditMode="relative" rAng="0" ptsTypes="AA">
                                      <p:cBhvr>
                                        <p:cTn id="62" dur="2000" fill="hold"/>
                                        <p:tgtEl>
                                          <p:spTgt spid="3"/>
                                        </p:tgtEl>
                                        <p:attrNameLst>
                                          <p:attrName>ppt_x</p:attrName>
                                          <p:attrName>ppt_y</p:attrName>
                                        </p:attrNameLst>
                                      </p:cBhvr>
                                      <p:rCtr x="7799" y="4097"/>
                                    </p:animMotion>
                                  </p:childTnLst>
                                </p:cTn>
                              </p:par>
                            </p:childTnLst>
                          </p:cTn>
                        </p:par>
                        <p:par>
                          <p:cTn id="63" fill="hold">
                            <p:stCondLst>
                              <p:cond delay="2000"/>
                            </p:stCondLst>
                            <p:childTnLst>
                              <p:par>
                                <p:cTn id="64" presetID="42" presetClass="path" presetSubtype="0" accel="50000" decel="50000" fill="hold" nodeType="afterEffect">
                                  <p:stCondLst>
                                    <p:cond delay="0"/>
                                  </p:stCondLst>
                                  <p:childTnLst>
                                    <p:animMotion origin="layout" path="M 0.15612 0.08194 L 0.54831 0.08842 " pathEditMode="relative" rAng="0" ptsTypes="AA">
                                      <p:cBhvr>
                                        <p:cTn id="65" dur="2000" fill="hold"/>
                                        <p:tgtEl>
                                          <p:spTgt spid="3"/>
                                        </p:tgtEl>
                                        <p:attrNameLst>
                                          <p:attrName>ppt_x</p:attrName>
                                          <p:attrName>ppt_y</p:attrName>
                                        </p:attrNameLst>
                                      </p:cBhvr>
                                      <p:rCtr x="19609"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141" grpId="0" animBg="1"/>
      <p:bldP spid="128" grpId="0"/>
      <p:bldP spid="128" grpId="1"/>
      <p:bldP spid="128" grpId="2"/>
      <p:bldP spid="143" grpId="0"/>
      <p:bldP spid="143" grpId="2"/>
      <p:bldP spid="143" grpId="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009BE-75CC-4A35-A6D4-2B7412129204}"/>
              </a:ext>
            </a:extLst>
          </p:cNvPr>
          <p:cNvSpPr>
            <a:spLocks noGrp="1"/>
          </p:cNvSpPr>
          <p:nvPr>
            <p:ph type="title"/>
          </p:nvPr>
        </p:nvSpPr>
        <p:spPr/>
        <p:txBody>
          <a:bodyPr/>
          <a:lstStyle/>
          <a:p>
            <a:r>
              <a:rPr lang="en-US" dirty="0"/>
              <a:t>Why should we care about Traffic Management?</a:t>
            </a:r>
          </a:p>
        </p:txBody>
      </p:sp>
      <p:sp>
        <p:nvSpPr>
          <p:cNvPr id="3" name="Content Placeholder 2">
            <a:extLst>
              <a:ext uri="{FF2B5EF4-FFF2-40B4-BE49-F238E27FC236}">
                <a16:creationId xmlns:a16="http://schemas.microsoft.com/office/drawing/2014/main" xmlns="" id="{15ADA905-A906-49A3-9EE6-4E28FFCB624B}"/>
              </a:ext>
            </a:extLst>
          </p:cNvPr>
          <p:cNvSpPr>
            <a:spLocks noGrp="1"/>
          </p:cNvSpPr>
          <p:nvPr>
            <p:ph idx="1"/>
          </p:nvPr>
        </p:nvSpPr>
        <p:spPr>
          <a:xfrm>
            <a:off x="647700" y="1463040"/>
            <a:ext cx="10515600" cy="4109624"/>
          </a:xfrm>
        </p:spPr>
        <p:txBody>
          <a:bodyPr/>
          <a:lstStyle/>
          <a:p>
            <a:pPr>
              <a:lnSpc>
                <a:spcPct val="150000"/>
              </a:lnSpc>
            </a:pPr>
            <a:r>
              <a:rPr lang="en-US" dirty="0"/>
              <a:t>WAN links are expensive </a:t>
            </a:r>
            <a:r>
              <a:rPr lang="en-US" dirty="0">
                <a:sym typeface="Wingdings" panose="05000000000000000000" pitchFamily="2" charset="2"/>
              </a:rPr>
              <a:t> want to make best use of them by prioritizing traffic</a:t>
            </a:r>
          </a:p>
          <a:p>
            <a:pPr>
              <a:lnSpc>
                <a:spcPct val="150000"/>
              </a:lnSpc>
            </a:pPr>
            <a:r>
              <a:rPr lang="en-US" dirty="0">
                <a:sym typeface="Wingdings" panose="05000000000000000000" pitchFamily="2" charset="2"/>
              </a:rPr>
              <a:t>Modern congestion control algorithms rely on accurate packet pacing (e.g. BBR[1], Timely[2])</a:t>
            </a:r>
          </a:p>
          <a:p>
            <a:pPr>
              <a:lnSpc>
                <a:spcPct val="150000"/>
              </a:lnSpc>
            </a:pPr>
            <a:r>
              <a:rPr lang="en-US" dirty="0">
                <a:sym typeface="Wingdings" panose="05000000000000000000" pitchFamily="2" charset="2"/>
              </a:rPr>
              <a:t>Performance isolation for thousands of VMs (millions of flows) per server</a:t>
            </a:r>
          </a:p>
        </p:txBody>
      </p:sp>
      <p:sp>
        <p:nvSpPr>
          <p:cNvPr id="4" name="Slide Number Placeholder 3">
            <a:extLst>
              <a:ext uri="{FF2B5EF4-FFF2-40B4-BE49-F238E27FC236}">
                <a16:creationId xmlns:a16="http://schemas.microsoft.com/office/drawing/2014/main" xmlns="" id="{97A213F8-B961-4A64-848C-A44983919004}"/>
              </a:ext>
            </a:extLst>
          </p:cNvPr>
          <p:cNvSpPr>
            <a:spLocks noGrp="1"/>
          </p:cNvSpPr>
          <p:nvPr>
            <p:ph type="sldNum" sz="quarter" idx="10"/>
          </p:nvPr>
        </p:nvSpPr>
        <p:spPr/>
        <p:txBody>
          <a:bodyPr/>
          <a:lstStyle/>
          <a:p>
            <a:r>
              <a:rPr lang="en-US"/>
              <a:t>&gt;&gt; </a:t>
            </a:r>
            <a:fld id="{626C978B-826E-438C-909A-E9C381D3FF04}" type="slidenum">
              <a:rPr lang="en-US" smtClean="0"/>
              <a:pPr/>
              <a:t>6</a:t>
            </a:fld>
            <a:endParaRPr lang="en-US" dirty="0"/>
          </a:p>
        </p:txBody>
      </p:sp>
      <p:sp>
        <p:nvSpPr>
          <p:cNvPr id="5" name="TextBox 4">
            <a:extLst>
              <a:ext uri="{FF2B5EF4-FFF2-40B4-BE49-F238E27FC236}">
                <a16:creationId xmlns:a16="http://schemas.microsoft.com/office/drawing/2014/main" xmlns="" id="{601BD065-0A58-419E-89BC-C3529F605FB1}"/>
              </a:ext>
            </a:extLst>
          </p:cNvPr>
          <p:cNvSpPr txBox="1"/>
          <p:nvPr/>
        </p:nvSpPr>
        <p:spPr>
          <a:xfrm>
            <a:off x="440445" y="5661295"/>
            <a:ext cx="11311110" cy="600164"/>
          </a:xfrm>
          <a:prstGeom prst="rect">
            <a:avLst/>
          </a:prstGeom>
          <a:noFill/>
        </p:spPr>
        <p:txBody>
          <a:bodyPr wrap="none" rtlCol="0">
            <a:spAutoFit/>
          </a:bodyPr>
          <a:lstStyle/>
          <a:p>
            <a:r>
              <a:rPr lang="en-US" sz="1100" dirty="0"/>
              <a:t>[1] Cardwell, Neal, et al. "BBR: Congestion-based congestion control." </a:t>
            </a:r>
            <a:r>
              <a:rPr lang="en-US" sz="1100" i="1" dirty="0"/>
              <a:t>Queue</a:t>
            </a:r>
            <a:r>
              <a:rPr lang="en-US" sz="1100" dirty="0"/>
              <a:t> 14.5 (2016): 50.</a:t>
            </a:r>
          </a:p>
          <a:p>
            <a:r>
              <a:rPr lang="en-US" sz="1100" dirty="0"/>
              <a:t>[2] Mittal, Radhika, et al. "TIMELY: RTT-based Congestion Control for the Datacenter." </a:t>
            </a:r>
            <a:r>
              <a:rPr lang="en-US" sz="1100" i="1" dirty="0"/>
              <a:t>ACM SIGCOMM Computer Communication Review</a:t>
            </a:r>
            <a:r>
              <a:rPr lang="en-US" sz="1100" dirty="0"/>
              <a:t>. Vol. 45. No. 4. ACM, 2015.</a:t>
            </a:r>
          </a:p>
          <a:p>
            <a:r>
              <a:rPr lang="en-US" sz="1100" dirty="0"/>
              <a:t>[3] Saeed, Ahmed, et al. "Carousel: Scalable traffic shaping at end hosts." Proceedings of the Conference of the ACM Special Interest Group on Data Communication. ACM, 2017.</a:t>
            </a:r>
          </a:p>
        </p:txBody>
      </p:sp>
    </p:spTree>
    <p:extLst>
      <p:ext uri="{BB962C8B-B14F-4D97-AF65-F5344CB8AC3E}">
        <p14:creationId xmlns:p14="http://schemas.microsoft.com/office/powerpoint/2010/main" val="33027762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xmlns="" id="{AEDD1776-6CCB-4FC7-8819-BCDF421120C5}"/>
              </a:ext>
            </a:extLst>
          </p:cNvPr>
          <p:cNvSpPr/>
          <p:nvPr/>
        </p:nvSpPr>
        <p:spPr>
          <a:xfrm>
            <a:off x="6862368" y="5506549"/>
            <a:ext cx="393292" cy="2829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21" name="Arrow: Right 220">
            <a:extLst>
              <a:ext uri="{FF2B5EF4-FFF2-40B4-BE49-F238E27FC236}">
                <a16:creationId xmlns:a16="http://schemas.microsoft.com/office/drawing/2014/main" xmlns="" id="{6BB9B369-9407-4CC7-A882-FC2B32A7FA27}"/>
              </a:ext>
            </a:extLst>
          </p:cNvPr>
          <p:cNvSpPr/>
          <p:nvPr/>
        </p:nvSpPr>
        <p:spPr>
          <a:xfrm>
            <a:off x="0" y="5296316"/>
            <a:ext cx="1620510"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1792" y="210312"/>
            <a:ext cx="3774472" cy="502920"/>
          </a:xfrm>
        </p:spPr>
        <p:txBody>
          <a:bodyPr/>
          <a:lstStyle/>
          <a:p>
            <a:r>
              <a:rPr lang="en-US" dirty="0"/>
              <a:t>Dequeue Packet 1</a:t>
            </a:r>
          </a:p>
        </p:txBody>
      </p:sp>
      <p:sp>
        <p:nvSpPr>
          <p:cNvPr id="4" name="Slide Number Placeholder 3"/>
          <p:cNvSpPr>
            <a:spLocks noGrp="1"/>
          </p:cNvSpPr>
          <p:nvPr>
            <p:ph type="sldNum" sz="quarter" idx="10"/>
          </p:nvPr>
        </p:nvSpPr>
        <p:spPr/>
        <p:txBody>
          <a:bodyPr/>
          <a:lstStyle/>
          <a:p>
            <a:r>
              <a:rPr lang="en-US"/>
              <a:t>&gt;&gt; </a:t>
            </a:r>
            <a:fld id="{626C978B-826E-438C-909A-E9C381D3FF04}" type="slidenum">
              <a:rPr lang="en-US" smtClean="0"/>
              <a:pPr/>
              <a:t>60</a:t>
            </a:fld>
            <a:endParaRPr lang="en-US" dirty="0"/>
          </a:p>
        </p:txBody>
      </p:sp>
      <p:cxnSp>
        <p:nvCxnSpPr>
          <p:cNvPr id="24" name="Straight Arrow Connector 23"/>
          <p:cNvCxnSpPr/>
          <p:nvPr/>
        </p:nvCxnSpPr>
        <p:spPr>
          <a:xfrm flipV="1">
            <a:off x="6639672" y="4596957"/>
            <a:ext cx="1204" cy="306879"/>
          </a:xfrm>
          <a:prstGeom prst="straightConnector1">
            <a:avLst/>
          </a:prstGeom>
          <a:noFill/>
          <a:ln w="38100" cap="flat" cmpd="sng" algn="ctr">
            <a:solidFill>
              <a:schemeClr val="tx1"/>
            </a:solidFill>
            <a:prstDash val="solid"/>
            <a:miter lim="800000"/>
            <a:tailEnd type="triangle"/>
          </a:ln>
          <a:effectLst/>
        </p:spPr>
      </p:cxnSp>
      <p:sp>
        <p:nvSpPr>
          <p:cNvPr id="72" name="Cloud 71"/>
          <p:cNvSpPr/>
          <p:nvPr/>
        </p:nvSpPr>
        <p:spPr>
          <a:xfrm>
            <a:off x="5567725" y="3817962"/>
            <a:ext cx="2074022" cy="784218"/>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95" name="Rectangle 94"/>
          <p:cNvSpPr/>
          <p:nvPr/>
        </p:nvSpPr>
        <p:spPr>
          <a:xfrm>
            <a:off x="1151805"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6" name="Cloud 95"/>
          <p:cNvSpPr/>
          <p:nvPr/>
        </p:nvSpPr>
        <p:spPr>
          <a:xfrm>
            <a:off x="1231939"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04" name="Group 103"/>
          <p:cNvGrpSpPr/>
          <p:nvPr/>
        </p:nvGrpSpPr>
        <p:grpSpPr>
          <a:xfrm>
            <a:off x="1528255" y="2286704"/>
            <a:ext cx="2415711" cy="391186"/>
            <a:chOff x="2720488" y="1367117"/>
            <a:chExt cx="1855247" cy="502023"/>
          </a:xfrm>
        </p:grpSpPr>
        <p:sp>
          <p:nvSpPr>
            <p:cNvPr id="110" name="Rectangle 109"/>
            <p:cNvSpPr/>
            <p:nvPr/>
          </p:nvSpPr>
          <p:spPr>
            <a:xfrm>
              <a:off x="4333688"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1" name="Rectangle 110"/>
            <p:cNvSpPr/>
            <p:nvPr/>
          </p:nvSpPr>
          <p:spPr>
            <a:xfrm>
              <a:off x="4091641"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2" name="Rectangle 111"/>
            <p:cNvSpPr/>
            <p:nvPr/>
          </p:nvSpPr>
          <p:spPr>
            <a:xfrm>
              <a:off x="3849594"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3" name="Rectangle 112"/>
            <p:cNvSpPr/>
            <p:nvPr/>
          </p:nvSpPr>
          <p:spPr>
            <a:xfrm>
              <a:off x="3607547"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4" name="Rectangle 113"/>
            <p:cNvSpPr/>
            <p:nvPr/>
          </p:nvSpPr>
          <p:spPr>
            <a:xfrm>
              <a:off x="3365500" y="1367117"/>
              <a:ext cx="242047" cy="502023"/>
            </a:xfrm>
            <a:prstGeom prst="rect">
              <a:avLst/>
            </a:prstGeom>
            <a:noFill/>
            <a:ln w="3810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5" name="Straight Connector 114"/>
            <p:cNvCxnSpPr/>
            <p:nvPr/>
          </p:nvCxnSpPr>
          <p:spPr>
            <a:xfrm flipH="1">
              <a:off x="2720488" y="1367117"/>
              <a:ext cx="645012" cy="0"/>
            </a:xfrm>
            <a:prstGeom prst="line">
              <a:avLst/>
            </a:prstGeom>
            <a:noFill/>
            <a:ln w="38100" cap="flat" cmpd="sng" algn="ctr">
              <a:solidFill>
                <a:srgbClr val="4472C4">
                  <a:lumMod val="75000"/>
                </a:srgbClr>
              </a:solidFill>
              <a:prstDash val="solid"/>
              <a:miter lim="800000"/>
            </a:ln>
            <a:effectLst/>
          </p:spPr>
        </p:cxnSp>
        <p:cxnSp>
          <p:nvCxnSpPr>
            <p:cNvPr id="116" name="Straight Connector 115"/>
            <p:cNvCxnSpPr/>
            <p:nvPr/>
          </p:nvCxnSpPr>
          <p:spPr>
            <a:xfrm flipH="1">
              <a:off x="2720488" y="1869140"/>
              <a:ext cx="645012" cy="0"/>
            </a:xfrm>
            <a:prstGeom prst="line">
              <a:avLst/>
            </a:prstGeom>
            <a:noFill/>
            <a:ln w="38100" cap="flat" cmpd="sng" algn="ctr">
              <a:solidFill>
                <a:srgbClr val="4472C4">
                  <a:lumMod val="75000"/>
                </a:srgbClr>
              </a:solidFill>
              <a:prstDash val="solid"/>
              <a:miter lim="800000"/>
            </a:ln>
            <a:effectLst/>
          </p:spPr>
        </p:cxnSp>
      </p:grpSp>
      <p:sp>
        <p:nvSpPr>
          <p:cNvPr id="98" name="Cloud 97"/>
          <p:cNvSpPr/>
          <p:nvPr/>
        </p:nvSpPr>
        <p:spPr>
          <a:xfrm>
            <a:off x="2961630"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4" name="Rectangle 143"/>
          <p:cNvSpPr/>
          <p:nvPr/>
        </p:nvSpPr>
        <p:spPr>
          <a:xfrm>
            <a:off x="2772840"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8" name="Cloud 177"/>
          <p:cNvSpPr/>
          <p:nvPr/>
        </p:nvSpPr>
        <p:spPr>
          <a:xfrm>
            <a:off x="1648817" y="5336060"/>
            <a:ext cx="1795047" cy="823684"/>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
                <a:cs typeface=""/>
              </a:rPr>
              <a:t>Classification / Policing /</a:t>
            </a:r>
          </a:p>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a:ea typeface=""/>
                <a:cs typeface=""/>
              </a:rPr>
              <a:t>Drop Policy</a:t>
            </a:r>
            <a:endParaRPr kumimoji="0" lang="en-US" sz="12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63" name="Rectangle 62">
            <a:extLst>
              <a:ext uri="{FF2B5EF4-FFF2-40B4-BE49-F238E27FC236}">
                <a16:creationId xmlns:a16="http://schemas.microsoft.com/office/drawing/2014/main" xmlns="" id="{E1710080-EDB5-44B8-AF0E-05EF8E1C19FF}"/>
              </a:ext>
            </a:extLst>
          </p:cNvPr>
          <p:cNvSpPr/>
          <p:nvPr/>
        </p:nvSpPr>
        <p:spPr>
          <a:xfrm>
            <a:off x="5958012" y="4888969"/>
            <a:ext cx="1297648" cy="1510935"/>
          </a:xfrm>
          <a:prstGeom prst="rect">
            <a:avLst/>
          </a:prstGeom>
          <a:noFill/>
          <a:ln w="381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64" name="TextBox 63">
            <a:extLst>
              <a:ext uri="{FF2B5EF4-FFF2-40B4-BE49-F238E27FC236}">
                <a16:creationId xmlns:a16="http://schemas.microsoft.com/office/drawing/2014/main" xmlns="" id="{22B8BE10-9147-40F1-9B7A-F615ED4C2CDA}"/>
              </a:ext>
            </a:extLst>
          </p:cNvPr>
          <p:cNvSpPr txBox="1"/>
          <p:nvPr/>
        </p:nvSpPr>
        <p:spPr>
          <a:xfrm>
            <a:off x="5981480" y="4878874"/>
            <a:ext cx="811440"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1</a:t>
            </a:r>
          </a:p>
        </p:txBody>
      </p:sp>
      <p:grpSp>
        <p:nvGrpSpPr>
          <p:cNvPr id="65" name="Group 64">
            <a:extLst>
              <a:ext uri="{FF2B5EF4-FFF2-40B4-BE49-F238E27FC236}">
                <a16:creationId xmlns:a16="http://schemas.microsoft.com/office/drawing/2014/main" xmlns="" id="{57CCC3F1-A099-4F11-8389-0FAF69F4910E}"/>
              </a:ext>
            </a:extLst>
          </p:cNvPr>
          <p:cNvGrpSpPr/>
          <p:nvPr/>
        </p:nvGrpSpPr>
        <p:grpSpPr>
          <a:xfrm>
            <a:off x="5958012" y="5208819"/>
            <a:ext cx="1297648" cy="871234"/>
            <a:chOff x="4179729" y="7302624"/>
            <a:chExt cx="1652765" cy="751537"/>
          </a:xfrm>
        </p:grpSpPr>
        <p:cxnSp>
          <p:nvCxnSpPr>
            <p:cNvPr id="66" name="Straight Connector 65">
              <a:extLst>
                <a:ext uri="{FF2B5EF4-FFF2-40B4-BE49-F238E27FC236}">
                  <a16:creationId xmlns:a16="http://schemas.microsoft.com/office/drawing/2014/main" xmlns="" id="{D951E22F-1FD4-417D-B03B-D92507641D5D}"/>
                </a:ext>
              </a:extLst>
            </p:cNvPr>
            <p:cNvCxnSpPr/>
            <p:nvPr/>
          </p:nvCxnSpPr>
          <p:spPr>
            <a:xfrm>
              <a:off x="4192338" y="7302624"/>
              <a:ext cx="1640156" cy="0"/>
            </a:xfrm>
            <a:prstGeom prst="line">
              <a:avLst/>
            </a:prstGeom>
            <a:noFill/>
            <a:ln w="38100" cap="flat" cmpd="sng" algn="ctr">
              <a:solidFill>
                <a:sysClr val="windowText" lastClr="000000"/>
              </a:solidFill>
              <a:prstDash val="sysDash"/>
              <a:miter lim="800000"/>
            </a:ln>
            <a:effectLst/>
          </p:spPr>
        </p:cxnSp>
        <p:cxnSp>
          <p:nvCxnSpPr>
            <p:cNvPr id="67" name="Straight Connector 66">
              <a:extLst>
                <a:ext uri="{FF2B5EF4-FFF2-40B4-BE49-F238E27FC236}">
                  <a16:creationId xmlns:a16="http://schemas.microsoft.com/office/drawing/2014/main" xmlns="" id="{CC8E5FDC-3E81-49DC-914A-A5953399E6F0}"/>
                </a:ext>
              </a:extLst>
            </p:cNvPr>
            <p:cNvCxnSpPr/>
            <p:nvPr/>
          </p:nvCxnSpPr>
          <p:spPr>
            <a:xfrm>
              <a:off x="4192338" y="7557610"/>
              <a:ext cx="1640156" cy="0"/>
            </a:xfrm>
            <a:prstGeom prst="line">
              <a:avLst/>
            </a:prstGeom>
            <a:noFill/>
            <a:ln w="38100" cap="flat" cmpd="sng" algn="ctr">
              <a:solidFill>
                <a:sysClr val="windowText" lastClr="000000"/>
              </a:solidFill>
              <a:prstDash val="sysDash"/>
              <a:miter lim="800000"/>
            </a:ln>
            <a:effectLst/>
          </p:spPr>
        </p:cxnSp>
        <p:cxnSp>
          <p:nvCxnSpPr>
            <p:cNvPr id="68" name="Straight Connector 67">
              <a:extLst>
                <a:ext uri="{FF2B5EF4-FFF2-40B4-BE49-F238E27FC236}">
                  <a16:creationId xmlns:a16="http://schemas.microsoft.com/office/drawing/2014/main" xmlns="" id="{B25F8110-EFDC-4C9D-A762-1DEBA89DCF04}"/>
                </a:ext>
              </a:extLst>
            </p:cNvPr>
            <p:cNvCxnSpPr/>
            <p:nvPr/>
          </p:nvCxnSpPr>
          <p:spPr>
            <a:xfrm>
              <a:off x="4179729" y="7805885"/>
              <a:ext cx="1640156" cy="0"/>
            </a:xfrm>
            <a:prstGeom prst="line">
              <a:avLst/>
            </a:prstGeom>
            <a:noFill/>
            <a:ln w="38100" cap="flat" cmpd="sng" algn="ctr">
              <a:solidFill>
                <a:sysClr val="windowText" lastClr="000000"/>
              </a:solidFill>
              <a:prstDash val="sysDash"/>
              <a:miter lim="800000"/>
            </a:ln>
            <a:effectLst/>
          </p:spPr>
        </p:cxnSp>
        <p:cxnSp>
          <p:nvCxnSpPr>
            <p:cNvPr id="69" name="Straight Connector 68">
              <a:extLst>
                <a:ext uri="{FF2B5EF4-FFF2-40B4-BE49-F238E27FC236}">
                  <a16:creationId xmlns:a16="http://schemas.microsoft.com/office/drawing/2014/main" xmlns="" id="{284A1EF3-188B-4BE9-8E83-7C0A2B8F7DD6}"/>
                </a:ext>
              </a:extLst>
            </p:cNvPr>
            <p:cNvCxnSpPr/>
            <p:nvPr/>
          </p:nvCxnSpPr>
          <p:spPr>
            <a:xfrm>
              <a:off x="4179729" y="8054161"/>
              <a:ext cx="1640156" cy="0"/>
            </a:xfrm>
            <a:prstGeom prst="line">
              <a:avLst/>
            </a:prstGeom>
            <a:noFill/>
            <a:ln w="38100" cap="flat" cmpd="sng" algn="ctr">
              <a:solidFill>
                <a:sysClr val="windowText" lastClr="000000"/>
              </a:solidFill>
              <a:prstDash val="sysDash"/>
              <a:miter lim="800000"/>
            </a:ln>
            <a:effectLst/>
          </p:spPr>
        </p:cxnSp>
      </p:grpSp>
      <p:sp>
        <p:nvSpPr>
          <p:cNvPr id="70" name="TextBox 69">
            <a:extLst>
              <a:ext uri="{FF2B5EF4-FFF2-40B4-BE49-F238E27FC236}">
                <a16:creationId xmlns:a16="http://schemas.microsoft.com/office/drawing/2014/main" xmlns="" id="{0D8057AE-6E73-4659-8F04-057EDF2B8792}"/>
              </a:ext>
            </a:extLst>
          </p:cNvPr>
          <p:cNvSpPr txBox="1"/>
          <p:nvPr/>
        </p:nvSpPr>
        <p:spPr>
          <a:xfrm>
            <a:off x="6014625" y="5497662"/>
            <a:ext cx="764952"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a:t>
            </a:r>
            <a:r>
              <a:rPr lang="en-US" sz="1400" b="1" dirty="0" err="1">
                <a:solidFill>
                  <a:prstClr val="black"/>
                </a:solidFill>
                <a:latin typeface="Calibri" panose="020F0502020204030204"/>
              </a:rPr>
              <a:t>i</a:t>
            </a:r>
            <a:endParaRPr lang="en-US" sz="1400" b="1" dirty="0">
              <a:solidFill>
                <a:prstClr val="black"/>
              </a:solidFill>
              <a:latin typeface="Calibri" panose="020F0502020204030204"/>
            </a:endParaRPr>
          </a:p>
        </p:txBody>
      </p:sp>
      <p:sp>
        <p:nvSpPr>
          <p:cNvPr id="71" name="TextBox 70">
            <a:extLst>
              <a:ext uri="{FF2B5EF4-FFF2-40B4-BE49-F238E27FC236}">
                <a16:creationId xmlns:a16="http://schemas.microsoft.com/office/drawing/2014/main" xmlns="" id="{AE59BD73-654A-41C1-AE15-406389D794DC}"/>
              </a:ext>
            </a:extLst>
          </p:cNvPr>
          <p:cNvSpPr txBox="1"/>
          <p:nvPr/>
        </p:nvSpPr>
        <p:spPr>
          <a:xfrm>
            <a:off x="5967853" y="6097912"/>
            <a:ext cx="838691" cy="307777"/>
          </a:xfrm>
          <a:prstGeom prst="rect">
            <a:avLst/>
          </a:prstGeom>
          <a:noFill/>
        </p:spPr>
        <p:txBody>
          <a:bodyPr wrap="none" rtlCol="0">
            <a:spAutoFit/>
          </a:bodyPr>
          <a:lstStyle/>
          <a:p>
            <a:pPr algn="ctr" defTabSz="685800"/>
            <a:r>
              <a:rPr lang="en-US" sz="1400" b="1" dirty="0">
                <a:solidFill>
                  <a:prstClr val="black"/>
                </a:solidFill>
                <a:latin typeface="Calibri" panose="020F0502020204030204"/>
              </a:rPr>
              <a:t>Queue N</a:t>
            </a:r>
          </a:p>
        </p:txBody>
      </p:sp>
      <p:sp>
        <p:nvSpPr>
          <p:cNvPr id="73" name="TextBox 72">
            <a:extLst>
              <a:ext uri="{FF2B5EF4-FFF2-40B4-BE49-F238E27FC236}">
                <a16:creationId xmlns:a16="http://schemas.microsoft.com/office/drawing/2014/main" xmlns="" id="{111CD5A9-4502-4B55-B2FF-8294916D83DF}"/>
              </a:ext>
            </a:extLst>
          </p:cNvPr>
          <p:cNvSpPr txBox="1"/>
          <p:nvPr/>
        </p:nvSpPr>
        <p:spPr>
          <a:xfrm>
            <a:off x="6198162" y="5228506"/>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4" name="TextBox 73">
            <a:extLst>
              <a:ext uri="{FF2B5EF4-FFF2-40B4-BE49-F238E27FC236}">
                <a16:creationId xmlns:a16="http://schemas.microsoft.com/office/drawing/2014/main" xmlns="" id="{2D857163-6185-4789-858B-3B4C3D548DA7}"/>
              </a:ext>
            </a:extLst>
          </p:cNvPr>
          <p:cNvSpPr txBox="1"/>
          <p:nvPr/>
        </p:nvSpPr>
        <p:spPr>
          <a:xfrm>
            <a:off x="6215517" y="5815798"/>
            <a:ext cx="343365" cy="246221"/>
          </a:xfrm>
          <a:prstGeom prst="rect">
            <a:avLst/>
          </a:prstGeom>
          <a:noFill/>
        </p:spPr>
        <p:txBody>
          <a:bodyPr wrap="none" rtlCol="0">
            <a:spAutoFit/>
          </a:bodyPr>
          <a:lstStyle/>
          <a:p>
            <a:pPr algn="ctr" defTabSz="685800"/>
            <a:r>
              <a:rPr lang="en-US" sz="1000" b="1" dirty="0">
                <a:solidFill>
                  <a:prstClr val="black"/>
                </a:solidFill>
                <a:latin typeface="Calibri" panose="020F0502020204030204"/>
              </a:rPr>
              <a:t>. . .</a:t>
            </a:r>
          </a:p>
        </p:txBody>
      </p:sp>
      <p:sp>
        <p:nvSpPr>
          <p:cNvPr id="75" name="Rectangle 74">
            <a:extLst>
              <a:ext uri="{FF2B5EF4-FFF2-40B4-BE49-F238E27FC236}">
                <a16:creationId xmlns:a16="http://schemas.microsoft.com/office/drawing/2014/main" xmlns="" id="{5E1B1F8A-1FC8-4705-8064-51A30098C16D}"/>
              </a:ext>
            </a:extLst>
          </p:cNvPr>
          <p:cNvSpPr/>
          <p:nvPr/>
        </p:nvSpPr>
        <p:spPr>
          <a:xfrm>
            <a:off x="6113114" y="6402366"/>
            <a:ext cx="983244" cy="258537"/>
          </a:xfrm>
          <a:prstGeom prst="rect">
            <a:avLst/>
          </a:prstGeom>
          <a:noFill/>
          <a:ln w="317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black"/>
                </a:solidFill>
                <a:effectLst/>
                <a:uLnTx/>
                <a:uFillTx/>
                <a:latin typeface="Calibri" panose="020F0502020204030204"/>
                <a:ea typeface=""/>
                <a:cs typeface=""/>
              </a:rPr>
              <a:t>State</a:t>
            </a:r>
          </a:p>
        </p:txBody>
      </p:sp>
      <p:grpSp>
        <p:nvGrpSpPr>
          <p:cNvPr id="22" name="Group 21">
            <a:extLst>
              <a:ext uri="{FF2B5EF4-FFF2-40B4-BE49-F238E27FC236}">
                <a16:creationId xmlns:a16="http://schemas.microsoft.com/office/drawing/2014/main" xmlns="" id="{6071B369-E19F-43B5-8279-C1D81C213F5A}"/>
              </a:ext>
            </a:extLst>
          </p:cNvPr>
          <p:cNvGrpSpPr/>
          <p:nvPr/>
        </p:nvGrpSpPr>
        <p:grpSpPr>
          <a:xfrm>
            <a:off x="3556735" y="2255034"/>
            <a:ext cx="474810" cy="422856"/>
            <a:chOff x="3556735" y="2255034"/>
            <a:chExt cx="474810" cy="422856"/>
          </a:xfrm>
        </p:grpSpPr>
        <p:sp>
          <p:nvSpPr>
            <p:cNvPr id="18" name="TextBox 17">
              <a:extLst>
                <a:ext uri="{FF2B5EF4-FFF2-40B4-BE49-F238E27FC236}">
                  <a16:creationId xmlns:a16="http://schemas.microsoft.com/office/drawing/2014/main" xmlns="" id="{07D9788C-4BD2-4CC2-AC95-01056F2A5125}"/>
                </a:ext>
              </a:extLst>
            </p:cNvPr>
            <p:cNvSpPr txBox="1"/>
            <p:nvPr/>
          </p:nvSpPr>
          <p:spPr>
            <a:xfrm>
              <a:off x="3556735" y="2400891"/>
              <a:ext cx="474810" cy="276999"/>
            </a:xfrm>
            <a:prstGeom prst="rect">
              <a:avLst/>
            </a:prstGeom>
            <a:noFill/>
          </p:spPr>
          <p:txBody>
            <a:bodyPr wrap="none" rtlCol="0">
              <a:spAutoFit/>
            </a:bodyPr>
            <a:lstStyle/>
            <a:p>
              <a:r>
                <a:rPr lang="en-US" sz="1200" b="1" dirty="0"/>
                <a:t>&amp;p1</a:t>
              </a:r>
            </a:p>
          </p:txBody>
        </p:sp>
        <p:sp>
          <p:nvSpPr>
            <p:cNvPr id="19" name="TextBox 18">
              <a:extLst>
                <a:ext uri="{FF2B5EF4-FFF2-40B4-BE49-F238E27FC236}">
                  <a16:creationId xmlns:a16="http://schemas.microsoft.com/office/drawing/2014/main" xmlns="" id="{11018CD7-7BC6-4D95-82BD-3B7C63C243BA}"/>
                </a:ext>
              </a:extLst>
            </p:cNvPr>
            <p:cNvSpPr txBox="1"/>
            <p:nvPr/>
          </p:nvSpPr>
          <p:spPr>
            <a:xfrm>
              <a:off x="3659327" y="2255034"/>
              <a:ext cx="269626" cy="276999"/>
            </a:xfrm>
            <a:prstGeom prst="rect">
              <a:avLst/>
            </a:prstGeom>
            <a:noFill/>
          </p:spPr>
          <p:txBody>
            <a:bodyPr wrap="none" rtlCol="0">
              <a:spAutoFit/>
            </a:bodyPr>
            <a:lstStyle/>
            <a:p>
              <a:r>
                <a:rPr lang="en-US" sz="1200" b="1" dirty="0"/>
                <a:t>3</a:t>
              </a:r>
            </a:p>
          </p:txBody>
        </p:sp>
      </p:grpSp>
      <p:sp>
        <p:nvSpPr>
          <p:cNvPr id="21" name="TextBox 20">
            <a:extLst>
              <a:ext uri="{FF2B5EF4-FFF2-40B4-BE49-F238E27FC236}">
                <a16:creationId xmlns:a16="http://schemas.microsoft.com/office/drawing/2014/main" xmlns="" id="{F47BE328-0685-44C5-865D-CDE77408ECD3}"/>
              </a:ext>
            </a:extLst>
          </p:cNvPr>
          <p:cNvSpPr txBox="1"/>
          <p:nvPr/>
        </p:nvSpPr>
        <p:spPr>
          <a:xfrm>
            <a:off x="1528255"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97" name="TextBox 96">
            <a:extLst>
              <a:ext uri="{FF2B5EF4-FFF2-40B4-BE49-F238E27FC236}">
                <a16:creationId xmlns:a16="http://schemas.microsoft.com/office/drawing/2014/main" xmlns="" id="{3A38F920-E785-4F58-8754-EC67650FFC44}"/>
              </a:ext>
            </a:extLst>
          </p:cNvPr>
          <p:cNvSpPr txBox="1"/>
          <p:nvPr/>
        </p:nvSpPr>
        <p:spPr>
          <a:xfrm>
            <a:off x="3181099"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30" name="Rectangle 129">
            <a:extLst>
              <a:ext uri="{FF2B5EF4-FFF2-40B4-BE49-F238E27FC236}">
                <a16:creationId xmlns:a16="http://schemas.microsoft.com/office/drawing/2014/main" xmlns="" id="{B5E475C5-4141-49BD-B0BF-576A2FA7A595}"/>
              </a:ext>
            </a:extLst>
          </p:cNvPr>
          <p:cNvSpPr/>
          <p:nvPr/>
        </p:nvSpPr>
        <p:spPr>
          <a:xfrm>
            <a:off x="8309304" y="21945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1" name="Cloud 130">
            <a:extLst>
              <a:ext uri="{FF2B5EF4-FFF2-40B4-BE49-F238E27FC236}">
                <a16:creationId xmlns:a16="http://schemas.microsoft.com/office/drawing/2014/main" xmlns="" id="{21DD1238-0570-4D12-A548-59A43B082A8C}"/>
              </a:ext>
            </a:extLst>
          </p:cNvPr>
          <p:cNvSpPr/>
          <p:nvPr/>
        </p:nvSpPr>
        <p:spPr>
          <a:xfrm>
            <a:off x="8389438" y="28175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32" name="Group 131">
            <a:extLst>
              <a:ext uri="{FF2B5EF4-FFF2-40B4-BE49-F238E27FC236}">
                <a16:creationId xmlns:a16="http://schemas.microsoft.com/office/drawing/2014/main" xmlns="" id="{CDBE837E-9E19-46CA-B7D2-40E0A6E2FA88}"/>
              </a:ext>
            </a:extLst>
          </p:cNvPr>
          <p:cNvGrpSpPr/>
          <p:nvPr/>
        </p:nvGrpSpPr>
        <p:grpSpPr>
          <a:xfrm>
            <a:off x="8685754" y="2286704"/>
            <a:ext cx="2415711" cy="391186"/>
            <a:chOff x="2720488" y="1367117"/>
            <a:chExt cx="1855247" cy="502023"/>
          </a:xfrm>
        </p:grpSpPr>
        <p:sp>
          <p:nvSpPr>
            <p:cNvPr id="133" name="Rectangle 132">
              <a:extLst>
                <a:ext uri="{FF2B5EF4-FFF2-40B4-BE49-F238E27FC236}">
                  <a16:creationId xmlns:a16="http://schemas.microsoft.com/office/drawing/2014/main" xmlns="" id="{90660313-148E-4AF9-92E2-30BE537ED26E}"/>
                </a:ext>
              </a:extLst>
            </p:cNvPr>
            <p:cNvSpPr/>
            <p:nvPr/>
          </p:nvSpPr>
          <p:spPr>
            <a:xfrm>
              <a:off x="4333688"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4" name="Rectangle 133">
              <a:extLst>
                <a:ext uri="{FF2B5EF4-FFF2-40B4-BE49-F238E27FC236}">
                  <a16:creationId xmlns:a16="http://schemas.microsoft.com/office/drawing/2014/main" xmlns="" id="{300D2FB4-F220-4D66-9882-920CB4FB1EC5}"/>
                </a:ext>
              </a:extLst>
            </p:cNvPr>
            <p:cNvSpPr/>
            <p:nvPr/>
          </p:nvSpPr>
          <p:spPr>
            <a:xfrm>
              <a:off x="4091641"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5" name="Rectangle 134">
              <a:extLst>
                <a:ext uri="{FF2B5EF4-FFF2-40B4-BE49-F238E27FC236}">
                  <a16:creationId xmlns:a16="http://schemas.microsoft.com/office/drawing/2014/main" xmlns="" id="{9BC9AE45-4AAF-4300-8029-ACF71F1320B9}"/>
                </a:ext>
              </a:extLst>
            </p:cNvPr>
            <p:cNvSpPr/>
            <p:nvPr/>
          </p:nvSpPr>
          <p:spPr>
            <a:xfrm>
              <a:off x="3849594"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6" name="Rectangle 135">
              <a:extLst>
                <a:ext uri="{FF2B5EF4-FFF2-40B4-BE49-F238E27FC236}">
                  <a16:creationId xmlns:a16="http://schemas.microsoft.com/office/drawing/2014/main" xmlns="" id="{129F13DB-AA3E-4FA8-905D-AB6D00B269B7}"/>
                </a:ext>
              </a:extLst>
            </p:cNvPr>
            <p:cNvSpPr/>
            <p:nvPr/>
          </p:nvSpPr>
          <p:spPr>
            <a:xfrm>
              <a:off x="3607547"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37" name="Rectangle 136">
              <a:extLst>
                <a:ext uri="{FF2B5EF4-FFF2-40B4-BE49-F238E27FC236}">
                  <a16:creationId xmlns:a16="http://schemas.microsoft.com/office/drawing/2014/main" xmlns="" id="{8FF6E75B-5426-493C-B372-21318C958094}"/>
                </a:ext>
              </a:extLst>
            </p:cNvPr>
            <p:cNvSpPr/>
            <p:nvPr/>
          </p:nvSpPr>
          <p:spPr>
            <a:xfrm>
              <a:off x="3365500" y="1367117"/>
              <a:ext cx="242047" cy="502023"/>
            </a:xfrm>
            <a:prstGeom prst="rect">
              <a:avLst/>
            </a:prstGeom>
            <a:noFill/>
            <a:ln w="3810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38" name="Straight Connector 137">
              <a:extLst>
                <a:ext uri="{FF2B5EF4-FFF2-40B4-BE49-F238E27FC236}">
                  <a16:creationId xmlns:a16="http://schemas.microsoft.com/office/drawing/2014/main" xmlns="" id="{B5DAF0AC-6A18-4F6D-9710-51B3F10D0DDA}"/>
                </a:ext>
              </a:extLst>
            </p:cNvPr>
            <p:cNvCxnSpPr/>
            <p:nvPr/>
          </p:nvCxnSpPr>
          <p:spPr>
            <a:xfrm flipH="1">
              <a:off x="2720488" y="1367117"/>
              <a:ext cx="645012" cy="0"/>
            </a:xfrm>
            <a:prstGeom prst="line">
              <a:avLst/>
            </a:prstGeom>
            <a:noFill/>
            <a:ln w="38100" cap="flat" cmpd="sng" algn="ctr">
              <a:solidFill>
                <a:srgbClr val="C00000"/>
              </a:solidFill>
              <a:prstDash val="solid"/>
              <a:miter lim="800000"/>
            </a:ln>
            <a:effectLst/>
          </p:spPr>
        </p:cxnSp>
        <p:cxnSp>
          <p:nvCxnSpPr>
            <p:cNvPr id="139" name="Straight Connector 138">
              <a:extLst>
                <a:ext uri="{FF2B5EF4-FFF2-40B4-BE49-F238E27FC236}">
                  <a16:creationId xmlns:a16="http://schemas.microsoft.com/office/drawing/2014/main" xmlns="" id="{807C442F-3D15-4509-9C93-26AE27527103}"/>
                </a:ext>
              </a:extLst>
            </p:cNvPr>
            <p:cNvCxnSpPr/>
            <p:nvPr/>
          </p:nvCxnSpPr>
          <p:spPr>
            <a:xfrm flipH="1">
              <a:off x="2720488" y="1869140"/>
              <a:ext cx="645012" cy="0"/>
            </a:xfrm>
            <a:prstGeom prst="line">
              <a:avLst/>
            </a:prstGeom>
            <a:noFill/>
            <a:ln w="38100" cap="flat" cmpd="sng" algn="ctr">
              <a:solidFill>
                <a:srgbClr val="C00000"/>
              </a:solidFill>
              <a:prstDash val="solid"/>
              <a:miter lim="800000"/>
            </a:ln>
            <a:effectLst/>
          </p:spPr>
        </p:cxnSp>
      </p:grpSp>
      <p:sp>
        <p:nvSpPr>
          <p:cNvPr id="140" name="Cloud 139">
            <a:extLst>
              <a:ext uri="{FF2B5EF4-FFF2-40B4-BE49-F238E27FC236}">
                <a16:creationId xmlns:a16="http://schemas.microsoft.com/office/drawing/2014/main" xmlns="" id="{1E719180-1A6C-418B-956D-1589FDA06F5D}"/>
              </a:ext>
            </a:extLst>
          </p:cNvPr>
          <p:cNvSpPr/>
          <p:nvPr/>
        </p:nvSpPr>
        <p:spPr>
          <a:xfrm>
            <a:off x="10119129" y="28237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41" name="Rectangle 140">
            <a:extLst>
              <a:ext uri="{FF2B5EF4-FFF2-40B4-BE49-F238E27FC236}">
                <a16:creationId xmlns:a16="http://schemas.microsoft.com/office/drawing/2014/main" xmlns="" id="{FEAE8C6F-50A8-4940-AFEC-C7F9A1829B44}"/>
              </a:ext>
            </a:extLst>
          </p:cNvPr>
          <p:cNvSpPr/>
          <p:nvPr/>
        </p:nvSpPr>
        <p:spPr>
          <a:xfrm>
            <a:off x="9930339" y="34983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79" name="TextBox 178">
            <a:extLst>
              <a:ext uri="{FF2B5EF4-FFF2-40B4-BE49-F238E27FC236}">
                <a16:creationId xmlns:a16="http://schemas.microsoft.com/office/drawing/2014/main" xmlns="" id="{044A3293-8004-46F9-BF5E-3AF603EEAF2A}"/>
              </a:ext>
            </a:extLst>
          </p:cNvPr>
          <p:cNvSpPr txBox="1"/>
          <p:nvPr/>
        </p:nvSpPr>
        <p:spPr>
          <a:xfrm>
            <a:off x="8598202" y="28996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85" name="TextBox 184">
            <a:extLst>
              <a:ext uri="{FF2B5EF4-FFF2-40B4-BE49-F238E27FC236}">
                <a16:creationId xmlns:a16="http://schemas.microsoft.com/office/drawing/2014/main" xmlns="" id="{FCC7C95D-50E0-4959-AE6D-64FE7086335B}"/>
              </a:ext>
            </a:extLst>
          </p:cNvPr>
          <p:cNvSpPr txBox="1"/>
          <p:nvPr/>
        </p:nvSpPr>
        <p:spPr>
          <a:xfrm>
            <a:off x="10338598" y="2886223"/>
            <a:ext cx="968535" cy="307777"/>
          </a:xfrm>
          <a:prstGeom prst="rect">
            <a:avLst/>
          </a:prstGeom>
          <a:noFill/>
        </p:spPr>
        <p:txBody>
          <a:bodyPr wrap="none" rtlCol="0">
            <a:spAutoFit/>
          </a:bodyPr>
          <a:lstStyle/>
          <a:p>
            <a:r>
              <a:rPr lang="en-US" sz="1400" b="1" dirty="0" err="1"/>
              <a:t>deq</a:t>
            </a:r>
            <a:r>
              <a:rPr lang="en-US" sz="1400" b="1" dirty="0"/>
              <a:t> logic</a:t>
            </a:r>
          </a:p>
        </p:txBody>
      </p:sp>
      <p:sp>
        <p:nvSpPr>
          <p:cNvPr id="186" name="Rectangle 185">
            <a:extLst>
              <a:ext uri="{FF2B5EF4-FFF2-40B4-BE49-F238E27FC236}">
                <a16:creationId xmlns:a16="http://schemas.microsoft.com/office/drawing/2014/main" xmlns="" id="{1531B31A-68A6-4879-BAFB-8F141139FCEF}"/>
              </a:ext>
            </a:extLst>
          </p:cNvPr>
          <p:cNvSpPr/>
          <p:nvPr/>
        </p:nvSpPr>
        <p:spPr>
          <a:xfrm>
            <a:off x="4833074" y="247760"/>
            <a:ext cx="3307260" cy="1568028"/>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87" name="Cloud 186">
            <a:extLst>
              <a:ext uri="{FF2B5EF4-FFF2-40B4-BE49-F238E27FC236}">
                <a16:creationId xmlns:a16="http://schemas.microsoft.com/office/drawing/2014/main" xmlns="" id="{13257E4A-D86E-440D-BB40-A87DBA8BC246}"/>
              </a:ext>
            </a:extLst>
          </p:cNvPr>
          <p:cNvSpPr/>
          <p:nvPr/>
        </p:nvSpPr>
        <p:spPr>
          <a:xfrm>
            <a:off x="4913208" y="870745"/>
            <a:ext cx="1561169" cy="855817"/>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grpSp>
        <p:nvGrpSpPr>
          <p:cNvPr id="188" name="Group 187">
            <a:extLst>
              <a:ext uri="{FF2B5EF4-FFF2-40B4-BE49-F238E27FC236}">
                <a16:creationId xmlns:a16="http://schemas.microsoft.com/office/drawing/2014/main" xmlns="" id="{059CF398-3FC7-4A69-A70B-2A7908BAD141}"/>
              </a:ext>
            </a:extLst>
          </p:cNvPr>
          <p:cNvGrpSpPr/>
          <p:nvPr/>
        </p:nvGrpSpPr>
        <p:grpSpPr>
          <a:xfrm>
            <a:off x="5209524" y="339904"/>
            <a:ext cx="2415711" cy="391186"/>
            <a:chOff x="2720488" y="1367117"/>
            <a:chExt cx="1855247" cy="502023"/>
          </a:xfrm>
        </p:grpSpPr>
        <p:sp>
          <p:nvSpPr>
            <p:cNvPr id="189" name="Rectangle 188">
              <a:extLst>
                <a:ext uri="{FF2B5EF4-FFF2-40B4-BE49-F238E27FC236}">
                  <a16:creationId xmlns:a16="http://schemas.microsoft.com/office/drawing/2014/main" xmlns="" id="{FEC51A90-2730-4DBE-AB2E-B173314D7A6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0" name="Rectangle 189">
              <a:extLst>
                <a:ext uri="{FF2B5EF4-FFF2-40B4-BE49-F238E27FC236}">
                  <a16:creationId xmlns:a16="http://schemas.microsoft.com/office/drawing/2014/main" xmlns="" id="{03A29BB2-6B1F-4E8C-91FC-CE033FC3A141}"/>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1" name="Rectangle 190">
              <a:extLst>
                <a:ext uri="{FF2B5EF4-FFF2-40B4-BE49-F238E27FC236}">
                  <a16:creationId xmlns:a16="http://schemas.microsoft.com/office/drawing/2014/main" xmlns="" id="{4EB84968-9634-48FE-B3D9-96F84403A8E0}"/>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2" name="Rectangle 191">
              <a:extLst>
                <a:ext uri="{FF2B5EF4-FFF2-40B4-BE49-F238E27FC236}">
                  <a16:creationId xmlns:a16="http://schemas.microsoft.com/office/drawing/2014/main" xmlns="" id="{3010294C-D3AE-402C-A6BE-42663B6EF0E1}"/>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93" name="Rectangle 192">
              <a:extLst>
                <a:ext uri="{FF2B5EF4-FFF2-40B4-BE49-F238E27FC236}">
                  <a16:creationId xmlns:a16="http://schemas.microsoft.com/office/drawing/2014/main" xmlns="" id="{68055B86-2E4F-4001-9DCC-0A2B0D9EFEE4}"/>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94" name="Straight Connector 193">
              <a:extLst>
                <a:ext uri="{FF2B5EF4-FFF2-40B4-BE49-F238E27FC236}">
                  <a16:creationId xmlns:a16="http://schemas.microsoft.com/office/drawing/2014/main" xmlns="" id="{073B77C0-3721-4AA7-8B86-291430E9BA9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95" name="Straight Connector 194">
              <a:extLst>
                <a:ext uri="{FF2B5EF4-FFF2-40B4-BE49-F238E27FC236}">
                  <a16:creationId xmlns:a16="http://schemas.microsoft.com/office/drawing/2014/main" xmlns="" id="{7DFC800D-7969-4BBD-8A5C-58BB7B29354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96" name="Cloud 195">
            <a:extLst>
              <a:ext uri="{FF2B5EF4-FFF2-40B4-BE49-F238E27FC236}">
                <a16:creationId xmlns:a16="http://schemas.microsoft.com/office/drawing/2014/main" xmlns="" id="{A6E08B81-9421-4260-ACDE-8DA2F3FB6AC7}"/>
              </a:ext>
            </a:extLst>
          </p:cNvPr>
          <p:cNvSpPr/>
          <p:nvPr/>
        </p:nvSpPr>
        <p:spPr>
          <a:xfrm>
            <a:off x="6642899" y="876947"/>
            <a:ext cx="1340353" cy="839450"/>
          </a:xfrm>
          <a:prstGeom prst="cloud">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black"/>
              </a:solidFill>
              <a:effectLst/>
              <a:uLnTx/>
              <a:uFillTx/>
              <a:latin typeface="Calibri" panose="020F0502020204030204"/>
              <a:ea typeface=""/>
              <a:cs typeface=""/>
            </a:endParaRPr>
          </a:p>
        </p:txBody>
      </p:sp>
      <p:sp>
        <p:nvSpPr>
          <p:cNvPr id="197" name="Rectangle 196">
            <a:extLst>
              <a:ext uri="{FF2B5EF4-FFF2-40B4-BE49-F238E27FC236}">
                <a16:creationId xmlns:a16="http://schemas.microsoft.com/office/drawing/2014/main" xmlns="" id="{346564A8-BF2E-4781-B253-851466ACC830}"/>
              </a:ext>
            </a:extLst>
          </p:cNvPr>
          <p:cNvSpPr/>
          <p:nvPr/>
        </p:nvSpPr>
        <p:spPr>
          <a:xfrm>
            <a:off x="6454109" y="1551553"/>
            <a:ext cx="141976" cy="164844"/>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
                <a:cs typeface=""/>
              </a:rPr>
              <a:t>S</a:t>
            </a:r>
          </a:p>
        </p:txBody>
      </p:sp>
      <p:sp>
        <p:nvSpPr>
          <p:cNvPr id="198" name="TextBox 197">
            <a:extLst>
              <a:ext uri="{FF2B5EF4-FFF2-40B4-BE49-F238E27FC236}">
                <a16:creationId xmlns:a16="http://schemas.microsoft.com/office/drawing/2014/main" xmlns="" id="{3639A23F-D1A5-4C4C-AD96-E87953182FE0}"/>
              </a:ext>
            </a:extLst>
          </p:cNvPr>
          <p:cNvSpPr txBox="1"/>
          <p:nvPr/>
        </p:nvSpPr>
        <p:spPr>
          <a:xfrm>
            <a:off x="5209524" y="952865"/>
            <a:ext cx="968535" cy="307777"/>
          </a:xfrm>
          <a:prstGeom prst="rect">
            <a:avLst/>
          </a:prstGeom>
          <a:noFill/>
        </p:spPr>
        <p:txBody>
          <a:bodyPr wrap="none" rtlCol="0">
            <a:spAutoFit/>
          </a:bodyPr>
          <a:lstStyle/>
          <a:p>
            <a:r>
              <a:rPr lang="en-US" sz="1400" b="1" dirty="0" err="1"/>
              <a:t>enq</a:t>
            </a:r>
            <a:r>
              <a:rPr lang="en-US" sz="1400" b="1" dirty="0"/>
              <a:t> logic</a:t>
            </a:r>
          </a:p>
        </p:txBody>
      </p:sp>
      <p:sp>
        <p:nvSpPr>
          <p:cNvPr id="199" name="TextBox 198">
            <a:extLst>
              <a:ext uri="{FF2B5EF4-FFF2-40B4-BE49-F238E27FC236}">
                <a16:creationId xmlns:a16="http://schemas.microsoft.com/office/drawing/2014/main" xmlns="" id="{7F66E907-83E7-4C37-87F1-23E02CAE9252}"/>
              </a:ext>
            </a:extLst>
          </p:cNvPr>
          <p:cNvSpPr txBox="1"/>
          <p:nvPr/>
        </p:nvSpPr>
        <p:spPr>
          <a:xfrm>
            <a:off x="6862368" y="939423"/>
            <a:ext cx="968535" cy="307777"/>
          </a:xfrm>
          <a:prstGeom prst="rect">
            <a:avLst/>
          </a:prstGeom>
          <a:noFill/>
        </p:spPr>
        <p:txBody>
          <a:bodyPr wrap="none" rtlCol="0">
            <a:spAutoFit/>
          </a:bodyPr>
          <a:lstStyle/>
          <a:p>
            <a:r>
              <a:rPr lang="en-US" sz="1400" b="1" dirty="0" err="1"/>
              <a:t>deq</a:t>
            </a:r>
            <a:r>
              <a:rPr lang="en-US" sz="1400" b="1" dirty="0"/>
              <a:t> logic</a:t>
            </a:r>
          </a:p>
        </p:txBody>
      </p:sp>
      <p:grpSp>
        <p:nvGrpSpPr>
          <p:cNvPr id="212" name="Group 211">
            <a:extLst>
              <a:ext uri="{FF2B5EF4-FFF2-40B4-BE49-F238E27FC236}">
                <a16:creationId xmlns:a16="http://schemas.microsoft.com/office/drawing/2014/main" xmlns="" id="{FC246EDE-8646-4931-B8F4-36CCCC4382D7}"/>
              </a:ext>
            </a:extLst>
          </p:cNvPr>
          <p:cNvGrpSpPr/>
          <p:nvPr/>
        </p:nvGrpSpPr>
        <p:grpSpPr>
          <a:xfrm>
            <a:off x="7320854" y="312774"/>
            <a:ext cx="279244" cy="438758"/>
            <a:chOff x="3652147" y="2255034"/>
            <a:chExt cx="279244" cy="438758"/>
          </a:xfrm>
        </p:grpSpPr>
        <p:sp>
          <p:nvSpPr>
            <p:cNvPr id="213" name="TextBox 212">
              <a:extLst>
                <a:ext uri="{FF2B5EF4-FFF2-40B4-BE49-F238E27FC236}">
                  <a16:creationId xmlns:a16="http://schemas.microsoft.com/office/drawing/2014/main" xmlns="" id="{04DAB89B-585F-4A37-BEAB-843868D63953}"/>
                </a:ext>
              </a:extLst>
            </p:cNvPr>
            <p:cNvSpPr txBox="1"/>
            <p:nvPr/>
          </p:nvSpPr>
          <p:spPr>
            <a:xfrm>
              <a:off x="3652147" y="2416793"/>
              <a:ext cx="279244" cy="276999"/>
            </a:xfrm>
            <a:prstGeom prst="rect">
              <a:avLst/>
            </a:prstGeom>
            <a:noFill/>
          </p:spPr>
          <p:txBody>
            <a:bodyPr wrap="none" rtlCol="0">
              <a:spAutoFit/>
            </a:bodyPr>
            <a:lstStyle/>
            <a:p>
              <a:r>
                <a:rPr lang="en-US" sz="1200" b="1" dirty="0">
                  <a:solidFill>
                    <a:srgbClr val="0070C0"/>
                  </a:solidFill>
                </a:rPr>
                <a:t>L</a:t>
              </a:r>
            </a:p>
          </p:txBody>
        </p:sp>
        <p:sp>
          <p:nvSpPr>
            <p:cNvPr id="214" name="TextBox 213">
              <a:extLst>
                <a:ext uri="{FF2B5EF4-FFF2-40B4-BE49-F238E27FC236}">
                  <a16:creationId xmlns:a16="http://schemas.microsoft.com/office/drawing/2014/main" xmlns="" id="{83872C74-FFAC-4A40-9841-38A1874216A5}"/>
                </a:ext>
              </a:extLst>
            </p:cNvPr>
            <p:cNvSpPr txBox="1"/>
            <p:nvPr/>
          </p:nvSpPr>
          <p:spPr>
            <a:xfrm>
              <a:off x="3659327" y="2255034"/>
              <a:ext cx="269626" cy="276999"/>
            </a:xfrm>
            <a:prstGeom prst="rect">
              <a:avLst/>
            </a:prstGeom>
            <a:noFill/>
          </p:spPr>
          <p:txBody>
            <a:bodyPr wrap="none" rtlCol="0">
              <a:spAutoFit/>
            </a:bodyPr>
            <a:lstStyle/>
            <a:p>
              <a:r>
                <a:rPr lang="en-US" sz="1200" b="1" dirty="0"/>
                <a:t>2</a:t>
              </a:r>
            </a:p>
          </p:txBody>
        </p:sp>
      </p:grpSp>
      <p:sp>
        <p:nvSpPr>
          <p:cNvPr id="220" name="TextBox 219">
            <a:extLst>
              <a:ext uri="{FF2B5EF4-FFF2-40B4-BE49-F238E27FC236}">
                <a16:creationId xmlns:a16="http://schemas.microsoft.com/office/drawing/2014/main" xmlns="" id="{BF7016F6-93AF-4BD3-BC54-BC4B1201A63D}"/>
              </a:ext>
            </a:extLst>
          </p:cNvPr>
          <p:cNvSpPr txBox="1"/>
          <p:nvPr/>
        </p:nvSpPr>
        <p:spPr>
          <a:xfrm>
            <a:off x="5917854" y="3866666"/>
            <a:ext cx="1356462" cy="307777"/>
          </a:xfrm>
          <a:prstGeom prst="rect">
            <a:avLst/>
          </a:prstGeom>
          <a:noFill/>
        </p:spPr>
        <p:txBody>
          <a:bodyPr wrap="none" rtlCol="0">
            <a:spAutoFit/>
          </a:bodyPr>
          <a:lstStyle/>
          <a:p>
            <a:r>
              <a:rPr lang="en-US" sz="1400" b="1" dirty="0"/>
              <a:t>compute path</a:t>
            </a:r>
          </a:p>
        </p:txBody>
      </p:sp>
      <p:sp>
        <p:nvSpPr>
          <p:cNvPr id="28" name="Arrow: Right 27">
            <a:extLst>
              <a:ext uri="{FF2B5EF4-FFF2-40B4-BE49-F238E27FC236}">
                <a16:creationId xmlns:a16="http://schemas.microsoft.com/office/drawing/2014/main" xmlns="" id="{B0DDD24E-BCD6-4453-BE13-9EF246AF5C46}"/>
              </a:ext>
            </a:extLst>
          </p:cNvPr>
          <p:cNvSpPr/>
          <p:nvPr/>
        </p:nvSpPr>
        <p:spPr>
          <a:xfrm>
            <a:off x="3662215" y="5288068"/>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xmlns="" id="{9B94C65B-633E-4E57-A8FA-3C8B109B9C87}"/>
              </a:ext>
            </a:extLst>
          </p:cNvPr>
          <p:cNvSpPr/>
          <p:nvPr/>
        </p:nvSpPr>
        <p:spPr>
          <a:xfrm>
            <a:off x="7460476" y="5254850"/>
            <a:ext cx="2151801" cy="846457"/>
          </a:xfrm>
          <a:prstGeom prst="rightArrow">
            <a:avLst/>
          </a:prstGeom>
          <a:solidFill>
            <a:schemeClr val="accent4">
              <a:lumMod val="20000"/>
              <a:lumOff val="80000"/>
            </a:schemeClr>
          </a:solidFill>
          <a:ln>
            <a:solidFill>
              <a:schemeClr val="tx1">
                <a:lumMod val="25000"/>
                <a:lumOff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AA73312B-A725-4463-8ACF-F2B04413B2E2}"/>
              </a:ext>
            </a:extLst>
          </p:cNvPr>
          <p:cNvGrpSpPr/>
          <p:nvPr/>
        </p:nvGrpSpPr>
        <p:grpSpPr>
          <a:xfrm>
            <a:off x="6532451" y="5369149"/>
            <a:ext cx="695021" cy="531006"/>
            <a:chOff x="4690218" y="6219213"/>
            <a:chExt cx="695021" cy="531006"/>
          </a:xfrm>
        </p:grpSpPr>
        <p:sp>
          <p:nvSpPr>
            <p:cNvPr id="117" name="Rectangle 116">
              <a:extLst>
                <a:ext uri="{FF2B5EF4-FFF2-40B4-BE49-F238E27FC236}">
                  <a16:creationId xmlns:a16="http://schemas.microsoft.com/office/drawing/2014/main" xmlns="" id="{AE99B052-0E04-4ECA-94F6-61951631FC2B}"/>
                </a:ext>
              </a:extLst>
            </p:cNvPr>
            <p:cNvSpPr/>
            <p:nvPr/>
          </p:nvSpPr>
          <p:spPr>
            <a:xfrm>
              <a:off x="5207417" y="6219213"/>
              <a:ext cx="160221" cy="1447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CC6E1F2D-1239-48B9-8B1C-B6AFA08D61E1}"/>
                </a:ext>
              </a:extLst>
            </p:cNvPr>
            <p:cNvSpPr/>
            <p:nvPr/>
          </p:nvSpPr>
          <p:spPr>
            <a:xfrm>
              <a:off x="5207417" y="6414700"/>
              <a:ext cx="160221" cy="1447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xmlns="" id="{F37F627B-647E-4830-A114-FB6133DE270D}"/>
                </a:ext>
              </a:extLst>
            </p:cNvPr>
            <p:cNvSpPr/>
            <p:nvPr/>
          </p:nvSpPr>
          <p:spPr>
            <a:xfrm>
              <a:off x="4690218" y="6610186"/>
              <a:ext cx="695021" cy="14003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8" name="TextBox 127">
            <a:extLst>
              <a:ext uri="{FF2B5EF4-FFF2-40B4-BE49-F238E27FC236}">
                <a16:creationId xmlns:a16="http://schemas.microsoft.com/office/drawing/2014/main" xmlns="" id="{0AB5C150-7CB6-4797-AEC5-5FE7F2DAC10E}"/>
              </a:ext>
            </a:extLst>
          </p:cNvPr>
          <p:cNvSpPr txBox="1"/>
          <p:nvPr/>
        </p:nvSpPr>
        <p:spPr>
          <a:xfrm>
            <a:off x="7198998" y="1346177"/>
            <a:ext cx="279244" cy="276999"/>
          </a:xfrm>
          <a:prstGeom prst="rect">
            <a:avLst/>
          </a:prstGeom>
          <a:noFill/>
        </p:spPr>
        <p:txBody>
          <a:bodyPr wrap="none" rtlCol="0">
            <a:spAutoFit/>
          </a:bodyPr>
          <a:lstStyle/>
          <a:p>
            <a:r>
              <a:rPr lang="en-US" sz="1200" b="1" dirty="0">
                <a:solidFill>
                  <a:srgbClr val="0070C0"/>
                </a:solidFill>
              </a:rPr>
              <a:t>L</a:t>
            </a:r>
          </a:p>
        </p:txBody>
      </p:sp>
      <p:sp>
        <p:nvSpPr>
          <p:cNvPr id="143" name="TextBox 142">
            <a:extLst>
              <a:ext uri="{FF2B5EF4-FFF2-40B4-BE49-F238E27FC236}">
                <a16:creationId xmlns:a16="http://schemas.microsoft.com/office/drawing/2014/main" xmlns="" id="{53EE9683-567A-41A7-8A31-755DE4B3B441}"/>
              </a:ext>
            </a:extLst>
          </p:cNvPr>
          <p:cNvSpPr txBox="1"/>
          <p:nvPr/>
        </p:nvSpPr>
        <p:spPr>
          <a:xfrm>
            <a:off x="3421922" y="3275623"/>
            <a:ext cx="474810" cy="276999"/>
          </a:xfrm>
          <a:prstGeom prst="rect">
            <a:avLst/>
          </a:prstGeom>
          <a:noFill/>
        </p:spPr>
        <p:txBody>
          <a:bodyPr wrap="none" rtlCol="0">
            <a:spAutoFit/>
          </a:bodyPr>
          <a:lstStyle/>
          <a:p>
            <a:r>
              <a:rPr lang="en-US" sz="1200" b="1" dirty="0"/>
              <a:t>&amp;p1</a:t>
            </a:r>
          </a:p>
        </p:txBody>
      </p:sp>
      <p:cxnSp>
        <p:nvCxnSpPr>
          <p:cNvPr id="90" name="Straight Arrow Connector 89">
            <a:extLst>
              <a:ext uri="{FF2B5EF4-FFF2-40B4-BE49-F238E27FC236}">
                <a16:creationId xmlns:a16="http://schemas.microsoft.com/office/drawing/2014/main" xmlns="" id="{9695D9B9-DD7F-4D14-B9EC-44F4A08A3772}"/>
              </a:ext>
            </a:extLst>
          </p:cNvPr>
          <p:cNvCxnSpPr>
            <a:cxnSpLocks/>
          </p:cNvCxnSpPr>
          <p:nvPr/>
        </p:nvCxnSpPr>
        <p:spPr>
          <a:xfrm flipH="1">
            <a:off x="2915322" y="3375038"/>
            <a:ext cx="485608" cy="131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376C1025-B559-4AA3-B2BA-398BC9B99CC0}"/>
              </a:ext>
            </a:extLst>
          </p:cNvPr>
          <p:cNvCxnSpPr>
            <a:cxnSpLocks/>
          </p:cNvCxnSpPr>
          <p:nvPr/>
        </p:nvCxnSpPr>
        <p:spPr>
          <a:xfrm flipH="1">
            <a:off x="9716568" y="977165"/>
            <a:ext cx="62830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xmlns="" id="{F1F8C1E2-274B-4837-8EAC-D62D4B965EA0}"/>
              </a:ext>
            </a:extLst>
          </p:cNvPr>
          <p:cNvGrpSpPr/>
          <p:nvPr/>
        </p:nvGrpSpPr>
        <p:grpSpPr>
          <a:xfrm>
            <a:off x="9481010" y="210313"/>
            <a:ext cx="1683768" cy="1532365"/>
            <a:chOff x="9481010" y="210313"/>
            <a:chExt cx="1683768" cy="1532365"/>
          </a:xfrm>
        </p:grpSpPr>
        <p:grpSp>
          <p:nvGrpSpPr>
            <p:cNvPr id="93" name="Group 92">
              <a:extLst>
                <a:ext uri="{FF2B5EF4-FFF2-40B4-BE49-F238E27FC236}">
                  <a16:creationId xmlns:a16="http://schemas.microsoft.com/office/drawing/2014/main" xmlns="" id="{FD8EBE9C-D442-45D7-9972-3746DD3F5641}"/>
                </a:ext>
              </a:extLst>
            </p:cNvPr>
            <p:cNvGrpSpPr/>
            <p:nvPr/>
          </p:nvGrpSpPr>
          <p:grpSpPr>
            <a:xfrm>
              <a:off x="9532767" y="210313"/>
              <a:ext cx="1568698" cy="1523714"/>
              <a:chOff x="6889708" y="2963328"/>
              <a:chExt cx="726321" cy="762229"/>
            </a:xfrm>
          </p:grpSpPr>
          <p:sp>
            <p:nvSpPr>
              <p:cNvPr id="106" name="Oval 105">
                <a:extLst>
                  <a:ext uri="{FF2B5EF4-FFF2-40B4-BE49-F238E27FC236}">
                    <a16:creationId xmlns:a16="http://schemas.microsoft.com/office/drawing/2014/main" xmlns="" id="{2F7912EF-9DAC-4378-BF63-B5C82A9B58D2}"/>
                  </a:ext>
                </a:extLst>
              </p:cNvPr>
              <p:cNvSpPr/>
              <p:nvPr/>
            </p:nvSpPr>
            <p:spPr>
              <a:xfrm>
                <a:off x="6889708" y="2963328"/>
                <a:ext cx="726321" cy="762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xmlns="" id="{1E2EFCE4-52A1-4085-A007-8DEA73F3E0F9}"/>
                  </a:ext>
                </a:extLst>
              </p:cNvPr>
              <p:cNvSpPr txBox="1"/>
              <p:nvPr/>
            </p:nvSpPr>
            <p:spPr>
              <a:xfrm>
                <a:off x="7358668" y="3028156"/>
                <a:ext cx="160459" cy="138567"/>
              </a:xfrm>
              <a:prstGeom prst="rect">
                <a:avLst/>
              </a:prstGeom>
              <a:noFill/>
            </p:spPr>
            <p:txBody>
              <a:bodyPr wrap="square" rtlCol="0">
                <a:spAutoFit/>
              </a:bodyPr>
              <a:lstStyle/>
              <a:p>
                <a:r>
                  <a:rPr lang="en-US" sz="1200" b="1" dirty="0"/>
                  <a:t>t1</a:t>
                </a:r>
              </a:p>
            </p:txBody>
          </p:sp>
        </p:grpSp>
        <p:sp>
          <p:nvSpPr>
            <p:cNvPr id="94" name="TextBox 93">
              <a:extLst>
                <a:ext uri="{FF2B5EF4-FFF2-40B4-BE49-F238E27FC236}">
                  <a16:creationId xmlns:a16="http://schemas.microsoft.com/office/drawing/2014/main" xmlns="" id="{E004B58B-662B-4131-AD05-6F58D72324F1}"/>
                </a:ext>
              </a:extLst>
            </p:cNvPr>
            <p:cNvSpPr txBox="1"/>
            <p:nvPr/>
          </p:nvSpPr>
          <p:spPr>
            <a:xfrm>
              <a:off x="10818221" y="818629"/>
              <a:ext cx="346557" cy="276999"/>
            </a:xfrm>
            <a:prstGeom prst="rect">
              <a:avLst/>
            </a:prstGeom>
            <a:noFill/>
          </p:spPr>
          <p:txBody>
            <a:bodyPr wrap="square" rtlCol="0">
              <a:spAutoFit/>
            </a:bodyPr>
            <a:lstStyle/>
            <a:p>
              <a:r>
                <a:rPr lang="en-US" sz="1200" b="1" dirty="0"/>
                <a:t>t2</a:t>
              </a:r>
            </a:p>
          </p:txBody>
        </p:sp>
        <p:sp>
          <p:nvSpPr>
            <p:cNvPr id="99" name="TextBox 98">
              <a:extLst>
                <a:ext uri="{FF2B5EF4-FFF2-40B4-BE49-F238E27FC236}">
                  <a16:creationId xmlns:a16="http://schemas.microsoft.com/office/drawing/2014/main" xmlns="" id="{F1CCDC8A-9E2C-4749-BFF9-F2A91CC16004}"/>
                </a:ext>
              </a:extLst>
            </p:cNvPr>
            <p:cNvSpPr txBox="1"/>
            <p:nvPr/>
          </p:nvSpPr>
          <p:spPr>
            <a:xfrm>
              <a:off x="10595235" y="1296672"/>
              <a:ext cx="346557" cy="276999"/>
            </a:xfrm>
            <a:prstGeom prst="rect">
              <a:avLst/>
            </a:prstGeom>
            <a:noFill/>
          </p:spPr>
          <p:txBody>
            <a:bodyPr wrap="square" rtlCol="0">
              <a:spAutoFit/>
            </a:bodyPr>
            <a:lstStyle/>
            <a:p>
              <a:r>
                <a:rPr lang="en-US" sz="1200" b="1" dirty="0"/>
                <a:t>t3</a:t>
              </a:r>
            </a:p>
          </p:txBody>
        </p:sp>
        <p:sp>
          <p:nvSpPr>
            <p:cNvPr id="100" name="TextBox 99">
              <a:extLst>
                <a:ext uri="{FF2B5EF4-FFF2-40B4-BE49-F238E27FC236}">
                  <a16:creationId xmlns:a16="http://schemas.microsoft.com/office/drawing/2014/main" xmlns="" id="{DCE86759-D341-4993-BD7A-DFE56976C142}"/>
                </a:ext>
              </a:extLst>
            </p:cNvPr>
            <p:cNvSpPr txBox="1"/>
            <p:nvPr/>
          </p:nvSpPr>
          <p:spPr>
            <a:xfrm>
              <a:off x="10201578" y="1465679"/>
              <a:ext cx="346557" cy="276999"/>
            </a:xfrm>
            <a:prstGeom prst="rect">
              <a:avLst/>
            </a:prstGeom>
            <a:noFill/>
          </p:spPr>
          <p:txBody>
            <a:bodyPr wrap="square" rtlCol="0">
              <a:spAutoFit/>
            </a:bodyPr>
            <a:lstStyle/>
            <a:p>
              <a:r>
                <a:rPr lang="en-US" sz="1200" b="1" dirty="0"/>
                <a:t>t4</a:t>
              </a:r>
            </a:p>
          </p:txBody>
        </p:sp>
        <p:sp>
          <p:nvSpPr>
            <p:cNvPr id="101" name="TextBox 100">
              <a:extLst>
                <a:ext uri="{FF2B5EF4-FFF2-40B4-BE49-F238E27FC236}">
                  <a16:creationId xmlns:a16="http://schemas.microsoft.com/office/drawing/2014/main" xmlns="" id="{B9CFD6AB-3364-4F6C-9BEF-A38C2C198B78}"/>
                </a:ext>
              </a:extLst>
            </p:cNvPr>
            <p:cNvSpPr txBox="1"/>
            <p:nvPr/>
          </p:nvSpPr>
          <p:spPr>
            <a:xfrm>
              <a:off x="9690017" y="1296672"/>
              <a:ext cx="346557" cy="276999"/>
            </a:xfrm>
            <a:prstGeom prst="rect">
              <a:avLst/>
            </a:prstGeom>
            <a:noFill/>
          </p:spPr>
          <p:txBody>
            <a:bodyPr wrap="square" rtlCol="0">
              <a:spAutoFit/>
            </a:bodyPr>
            <a:lstStyle/>
            <a:p>
              <a:r>
                <a:rPr lang="en-US" sz="1200" b="1" dirty="0"/>
                <a:t>t5</a:t>
              </a:r>
            </a:p>
          </p:txBody>
        </p:sp>
        <p:sp>
          <p:nvSpPr>
            <p:cNvPr id="102" name="TextBox 101">
              <a:extLst>
                <a:ext uri="{FF2B5EF4-FFF2-40B4-BE49-F238E27FC236}">
                  <a16:creationId xmlns:a16="http://schemas.microsoft.com/office/drawing/2014/main" xmlns="" id="{C0BCF391-B572-4AC0-B1EE-E666285C7952}"/>
                </a:ext>
              </a:extLst>
            </p:cNvPr>
            <p:cNvSpPr txBox="1"/>
            <p:nvPr/>
          </p:nvSpPr>
          <p:spPr>
            <a:xfrm>
              <a:off x="9481010" y="838666"/>
              <a:ext cx="346557" cy="276999"/>
            </a:xfrm>
            <a:prstGeom prst="rect">
              <a:avLst/>
            </a:prstGeom>
            <a:noFill/>
          </p:spPr>
          <p:txBody>
            <a:bodyPr wrap="square" rtlCol="0">
              <a:spAutoFit/>
            </a:bodyPr>
            <a:lstStyle/>
            <a:p>
              <a:r>
                <a:rPr lang="en-US" sz="1200" b="1" dirty="0"/>
                <a:t>t6</a:t>
              </a:r>
            </a:p>
          </p:txBody>
        </p:sp>
        <p:sp>
          <p:nvSpPr>
            <p:cNvPr id="103" name="TextBox 102">
              <a:extLst>
                <a:ext uri="{FF2B5EF4-FFF2-40B4-BE49-F238E27FC236}">
                  <a16:creationId xmlns:a16="http://schemas.microsoft.com/office/drawing/2014/main" xmlns="" id="{C550B147-5731-42F7-9249-F7E786F5D4A9}"/>
                </a:ext>
              </a:extLst>
            </p:cNvPr>
            <p:cNvSpPr txBox="1"/>
            <p:nvPr/>
          </p:nvSpPr>
          <p:spPr>
            <a:xfrm>
              <a:off x="9654289" y="425299"/>
              <a:ext cx="346557" cy="276999"/>
            </a:xfrm>
            <a:prstGeom prst="rect">
              <a:avLst/>
            </a:prstGeom>
            <a:noFill/>
          </p:spPr>
          <p:txBody>
            <a:bodyPr wrap="square" rtlCol="0">
              <a:spAutoFit/>
            </a:bodyPr>
            <a:lstStyle/>
            <a:p>
              <a:r>
                <a:rPr lang="en-US" sz="1200" b="1" dirty="0"/>
                <a:t>t7</a:t>
              </a:r>
            </a:p>
          </p:txBody>
        </p:sp>
        <p:sp>
          <p:nvSpPr>
            <p:cNvPr id="105" name="TextBox 104">
              <a:extLst>
                <a:ext uri="{FF2B5EF4-FFF2-40B4-BE49-F238E27FC236}">
                  <a16:creationId xmlns:a16="http://schemas.microsoft.com/office/drawing/2014/main" xmlns="" id="{CC146C71-8C8B-433C-9AC2-B4DCA1588706}"/>
                </a:ext>
              </a:extLst>
            </p:cNvPr>
            <p:cNvSpPr txBox="1"/>
            <p:nvPr/>
          </p:nvSpPr>
          <p:spPr>
            <a:xfrm>
              <a:off x="10163053" y="215760"/>
              <a:ext cx="346557" cy="276999"/>
            </a:xfrm>
            <a:prstGeom prst="rect">
              <a:avLst/>
            </a:prstGeom>
            <a:noFill/>
          </p:spPr>
          <p:txBody>
            <a:bodyPr wrap="square" rtlCol="0">
              <a:spAutoFit/>
            </a:bodyPr>
            <a:lstStyle/>
            <a:p>
              <a:r>
                <a:rPr lang="en-US" sz="1200" b="1" dirty="0"/>
                <a:t>t8</a:t>
              </a:r>
            </a:p>
          </p:txBody>
        </p:sp>
      </p:grpSp>
    </p:spTree>
    <p:extLst>
      <p:ext uri="{BB962C8B-B14F-4D97-AF65-F5344CB8AC3E}">
        <p14:creationId xmlns:p14="http://schemas.microsoft.com/office/powerpoint/2010/main" val="14418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3.7037E-6 L -0.01081 0.12731 " pathEditMode="relative" rAng="0" ptsTypes="AA">
                                      <p:cBhvr>
                                        <p:cTn id="6" dur="2000" fill="hold"/>
                                        <p:tgtEl>
                                          <p:spTgt spid="212"/>
                                        </p:tgtEl>
                                        <p:attrNameLst>
                                          <p:attrName>ppt_x</p:attrName>
                                          <p:attrName>ppt_y</p:attrName>
                                        </p:attrNameLst>
                                      </p:cBhvr>
                                      <p:rCtr x="-547" y="636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8"/>
                                        </p:tgtEl>
                                        <p:attrNameLst>
                                          <p:attrName>style.visibility</p:attrName>
                                        </p:attrNameLst>
                                      </p:cBhvr>
                                      <p:to>
                                        <p:strVal val="visible"/>
                                      </p:to>
                                    </p:set>
                                    <p:animEffect transition="in" filter="fade">
                                      <p:cBhvr>
                                        <p:cTn id="11" dur="500"/>
                                        <p:tgtEl>
                                          <p:spTgt spid="128"/>
                                        </p:tgtEl>
                                      </p:cBhvr>
                                    </p:animEffect>
                                  </p:childTnLst>
                                </p:cTn>
                              </p:par>
                              <p:par>
                                <p:cTn id="12" presetID="42" presetClass="path" presetSubtype="0" accel="50000" decel="50000" fill="hold" grpId="1" nodeType="withEffect">
                                  <p:stCondLst>
                                    <p:cond delay="0"/>
                                  </p:stCondLst>
                                  <p:childTnLst>
                                    <p:animMotion origin="layout" path="M -3.125E-6 4.81481E-6 L -0.28854 0.09074 " pathEditMode="relative" rAng="0" ptsTypes="AA">
                                      <p:cBhvr>
                                        <p:cTn id="13" dur="2000" fill="hold"/>
                                        <p:tgtEl>
                                          <p:spTgt spid="128"/>
                                        </p:tgtEl>
                                        <p:attrNameLst>
                                          <p:attrName>ppt_x</p:attrName>
                                          <p:attrName>ppt_y</p:attrName>
                                        </p:attrNameLst>
                                      </p:cBhvr>
                                      <p:rCtr x="-14427" y="4537"/>
                                    </p:animMotion>
                                  </p:childTnLst>
                                </p:cTn>
                              </p:par>
                              <p:par>
                                <p:cTn id="14" presetID="10" presetClass="exit" presetSubtype="0" fill="hold" nodeType="withEffect">
                                  <p:stCondLst>
                                    <p:cond delay="0"/>
                                  </p:stCondLst>
                                  <p:childTnLst>
                                    <p:animEffect transition="out" filter="fade">
                                      <p:cBhvr>
                                        <p:cTn id="15" dur="500"/>
                                        <p:tgtEl>
                                          <p:spTgt spid="212"/>
                                        </p:tgtEl>
                                      </p:cBhvr>
                                    </p:animEffect>
                                    <p:set>
                                      <p:cBhvr>
                                        <p:cTn id="16" dur="1" fill="hold">
                                          <p:stCondLst>
                                            <p:cond delay="499"/>
                                          </p:stCondLst>
                                        </p:cTn>
                                        <p:tgtEl>
                                          <p:spTgt spid="2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08333E-6 -7.40741E-7 L -0.01107 0.12477 " pathEditMode="relative" rAng="0" ptsTypes="AA">
                                      <p:cBhvr>
                                        <p:cTn id="20" dur="2000" fill="hold"/>
                                        <p:tgtEl>
                                          <p:spTgt spid="22"/>
                                        </p:tgtEl>
                                        <p:attrNameLst>
                                          <p:attrName>ppt_x</p:attrName>
                                          <p:attrName>ppt_y</p:attrName>
                                        </p:attrNameLst>
                                      </p:cBhvr>
                                      <p:rCtr x="-560" y="6227"/>
                                    </p:animMotion>
                                  </p:childTnLst>
                                </p:cTn>
                              </p:par>
                              <p:par>
                                <p:cTn id="21" presetID="10" presetClass="exit" presetSubtype="0" fill="hold" grpId="2" nodeType="withEffect">
                                  <p:stCondLst>
                                    <p:cond delay="0"/>
                                  </p:stCondLst>
                                  <p:childTnLst>
                                    <p:animEffect transition="out" filter="fade">
                                      <p:cBhvr>
                                        <p:cTn id="22" dur="500"/>
                                        <p:tgtEl>
                                          <p:spTgt spid="128"/>
                                        </p:tgtEl>
                                      </p:cBhvr>
                                    </p:animEffect>
                                    <p:set>
                                      <p:cBhvr>
                                        <p:cTn id="23" dur="1" fill="hold">
                                          <p:stCondLst>
                                            <p:cond delay="499"/>
                                          </p:stCondLst>
                                        </p:cTn>
                                        <p:tgtEl>
                                          <p:spTgt spid="12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par>
                                <p:cTn id="29" presetID="8" presetClass="emph" presetSubtype="0" fill="hold" grpId="0" nodeType="withEffect">
                                  <p:stCondLst>
                                    <p:cond delay="0"/>
                                  </p:stCondLst>
                                  <p:childTnLst>
                                    <p:animRot by="21600000">
                                      <p:cBhvr>
                                        <p:cTn id="30" dur="1000" fill="hold"/>
                                        <p:tgtEl>
                                          <p:spTgt spid="144"/>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3"/>
                                        </p:tgtEl>
                                        <p:attrNameLst>
                                          <p:attrName>style.visibility</p:attrName>
                                        </p:attrNameLst>
                                      </p:cBhvr>
                                      <p:to>
                                        <p:strVal val="visible"/>
                                      </p:to>
                                    </p:set>
                                    <p:animEffect transition="in" filter="fade">
                                      <p:cBhvr>
                                        <p:cTn id="35" dur="500"/>
                                        <p:tgtEl>
                                          <p:spTgt spid="143"/>
                                        </p:tgtEl>
                                      </p:cBhvr>
                                    </p:animEffect>
                                  </p:childTnLst>
                                </p:cTn>
                              </p:par>
                              <p:par>
                                <p:cTn id="36" presetID="10" presetClass="exit" presetSubtype="0" fill="hold" nodeType="withEffect">
                                  <p:stCondLst>
                                    <p:cond delay="0"/>
                                  </p:stCondLst>
                                  <p:childTnLst>
                                    <p:animEffect transition="out" filter="fade">
                                      <p:cBhvr>
                                        <p:cTn id="37" dur="500"/>
                                        <p:tgtEl>
                                          <p:spTgt spid="90"/>
                                        </p:tgtEl>
                                      </p:cBhvr>
                                    </p:animEffect>
                                    <p:set>
                                      <p:cBhvr>
                                        <p:cTn id="38" dur="1" fill="hold">
                                          <p:stCondLst>
                                            <p:cond delay="499"/>
                                          </p:stCondLst>
                                        </p:cTn>
                                        <p:tgtEl>
                                          <p:spTgt spid="90"/>
                                        </p:tgtEl>
                                        <p:attrNameLst>
                                          <p:attrName>style.visibility</p:attrName>
                                        </p:attrNameLst>
                                      </p:cBhvr>
                                      <p:to>
                                        <p:strVal val="hidden"/>
                                      </p:to>
                                    </p:set>
                                  </p:childTnLst>
                                </p:cTn>
                              </p:par>
                              <p:par>
                                <p:cTn id="39" presetID="42" presetClass="path" presetSubtype="0" accel="50000" decel="50000" fill="hold" grpId="1" nodeType="withEffect">
                                  <p:stCondLst>
                                    <p:cond delay="0"/>
                                  </p:stCondLst>
                                  <p:childTnLst>
                                    <p:animMotion origin="layout" path="M -2.08333E-7 4.81481E-6 L 0.19948 0.19791 " pathEditMode="relative" rAng="0" ptsTypes="AA">
                                      <p:cBhvr>
                                        <p:cTn id="40" dur="2000" fill="hold"/>
                                        <p:tgtEl>
                                          <p:spTgt spid="143"/>
                                        </p:tgtEl>
                                        <p:attrNameLst>
                                          <p:attrName>ppt_x</p:attrName>
                                          <p:attrName>ppt_y</p:attrName>
                                        </p:attrNameLst>
                                      </p:cBhvr>
                                      <p:rCtr x="9974" y="9884"/>
                                    </p:animMotion>
                                  </p:childTnLst>
                                </p:cTn>
                              </p:par>
                              <p:par>
                                <p:cTn id="41" presetID="10" presetClass="exit" presetSubtype="0" fill="hold" nodeType="withEffect">
                                  <p:stCondLst>
                                    <p:cond delay="0"/>
                                  </p:stCondLst>
                                  <p:childTnLst>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xit" presetSubtype="0" fill="hold" grpId="0" nodeType="withEffect">
                                  <p:stCondLst>
                                    <p:cond delay="0"/>
                                  </p:stCondLst>
                                  <p:childTnLst>
                                    <p:animEffect transition="out" filter="fade">
                                      <p:cBhvr>
                                        <p:cTn id="50" dur="500"/>
                                        <p:tgtEl>
                                          <p:spTgt spid="121"/>
                                        </p:tgtEl>
                                      </p:cBhvr>
                                    </p:animEffect>
                                    <p:set>
                                      <p:cBhvr>
                                        <p:cTn id="51" dur="1" fill="hold">
                                          <p:stCondLst>
                                            <p:cond delay="499"/>
                                          </p:stCondLst>
                                        </p:cTn>
                                        <p:tgtEl>
                                          <p:spTgt spid="121"/>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nodeType="clickEffect">
                                  <p:stCondLst>
                                    <p:cond delay="0"/>
                                  </p:stCondLst>
                                  <p:childTnLst>
                                    <p:animMotion origin="layout" path="M -2.91667E-6 2.22222E-6 L 0.47305 -0.00533 " pathEditMode="relative" rAng="0" ptsTypes="AA">
                                      <p:cBhvr>
                                        <p:cTn id="55" dur="2000" fill="hold"/>
                                        <p:tgtEl>
                                          <p:spTgt spid="3"/>
                                        </p:tgtEl>
                                        <p:attrNameLst>
                                          <p:attrName>ppt_x</p:attrName>
                                          <p:attrName>ppt_y</p:attrName>
                                        </p:attrNameLst>
                                      </p:cBhvr>
                                      <p:rCtr x="23646" y="-278"/>
                                    </p:animMotion>
                                  </p:childTnLst>
                                </p:cTn>
                              </p:par>
                              <p:par>
                                <p:cTn id="56" presetID="10" presetClass="exit" presetSubtype="0" fill="hold" grpId="2" nodeType="withEffect">
                                  <p:stCondLst>
                                    <p:cond delay="0"/>
                                  </p:stCondLst>
                                  <p:childTnLst>
                                    <p:animEffect transition="out" filter="fade">
                                      <p:cBhvr>
                                        <p:cTn id="57" dur="500"/>
                                        <p:tgtEl>
                                          <p:spTgt spid="143"/>
                                        </p:tgtEl>
                                      </p:cBhvr>
                                    </p:animEffect>
                                    <p:set>
                                      <p:cBhvr>
                                        <p:cTn id="58" dur="1" fill="hold">
                                          <p:stCondLst>
                                            <p:cond delay="499"/>
                                          </p:stCondLst>
                                        </p:cTn>
                                        <p:tgtEl>
                                          <p:spTgt spid="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44" grpId="0" animBg="1"/>
      <p:bldP spid="128" grpId="0"/>
      <p:bldP spid="128" grpId="1"/>
      <p:bldP spid="128" grpId="2"/>
      <p:bldP spid="143" grpId="0"/>
      <p:bldP spid="143" grpId="1"/>
      <p:bldP spid="143" grpId="2"/>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0454F-91DD-4768-9CA5-C16AAF0DB3D2}"/>
              </a:ext>
            </a:extLst>
          </p:cNvPr>
          <p:cNvSpPr>
            <a:spLocks noGrp="1"/>
          </p:cNvSpPr>
          <p:nvPr>
            <p:ph type="title"/>
          </p:nvPr>
        </p:nvSpPr>
        <p:spPr/>
        <p:txBody>
          <a:bodyPr/>
          <a:lstStyle/>
          <a:p>
            <a:r>
              <a:rPr lang="en-US" dirty="0"/>
              <a:t>Additional Examples</a:t>
            </a:r>
          </a:p>
        </p:txBody>
      </p:sp>
    </p:spTree>
    <p:extLst>
      <p:ext uri="{BB962C8B-B14F-4D97-AF65-F5344CB8AC3E}">
        <p14:creationId xmlns:p14="http://schemas.microsoft.com/office/powerpoint/2010/main" val="3318464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24A1F-F182-4198-989E-C5C220AF5890}"/>
              </a:ext>
            </a:extLst>
          </p:cNvPr>
          <p:cNvSpPr>
            <a:spLocks noGrp="1"/>
          </p:cNvSpPr>
          <p:nvPr>
            <p:ph type="title"/>
          </p:nvPr>
        </p:nvSpPr>
        <p:spPr>
          <a:xfrm>
            <a:off x="621791" y="210312"/>
            <a:ext cx="11084339" cy="502920"/>
          </a:xfrm>
        </p:spPr>
        <p:txBody>
          <a:bodyPr/>
          <a:lstStyle/>
          <a:p>
            <a:r>
              <a:rPr lang="en-US" dirty="0"/>
              <a:t>Example – Shortest Remaining Processing Time (SRPT)</a:t>
            </a:r>
          </a:p>
        </p:txBody>
      </p:sp>
      <p:sp>
        <p:nvSpPr>
          <p:cNvPr id="3" name="Content Placeholder 2">
            <a:extLst>
              <a:ext uri="{FF2B5EF4-FFF2-40B4-BE49-F238E27FC236}">
                <a16:creationId xmlns:a16="http://schemas.microsoft.com/office/drawing/2014/main" xmlns="" id="{13CE404D-C37F-4043-9A6F-545C83DE922B}"/>
              </a:ext>
            </a:extLst>
          </p:cNvPr>
          <p:cNvSpPr>
            <a:spLocks noGrp="1"/>
          </p:cNvSpPr>
          <p:nvPr>
            <p:ph idx="1"/>
          </p:nvPr>
        </p:nvSpPr>
        <p:spPr>
          <a:xfrm>
            <a:off x="347497" y="788545"/>
            <a:ext cx="6692659" cy="5932929"/>
          </a:xfrm>
        </p:spPr>
        <p:txBody>
          <a:bodyPr/>
          <a:lstStyle/>
          <a:p>
            <a:pPr marL="0" indent="0">
              <a:buNone/>
            </a:pPr>
            <a:r>
              <a:rPr lang="en-US" u="sng" dirty="0"/>
              <a:t>Ingress Logic:</a:t>
            </a:r>
          </a:p>
          <a:p>
            <a:pPr marL="0" indent="0">
              <a:spcBef>
                <a:spcPts val="300"/>
              </a:spcBef>
              <a:buNone/>
            </a:pPr>
            <a:r>
              <a:rPr lang="en-US" sz="1400" dirty="0">
                <a:solidFill>
                  <a:srgbClr val="FF9900"/>
                </a:solidFill>
                <a:latin typeface="Courier New" panose="02070309020205020404" pitchFamily="49" charset="0"/>
              </a:rPr>
              <a:t>table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lookup_queue</a:t>
            </a:r>
            <a:r>
              <a:rPr lang="en-US" sz="1400" dirty="0">
                <a:solidFill>
                  <a:srgbClr val="000000"/>
                </a:solidFill>
                <a:latin typeface="Courier New" panose="02070309020205020404" pitchFamily="49" charset="0"/>
              </a:rPr>
              <a:t> {</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key</a:t>
            </a:r>
            <a:r>
              <a:rPr lang="en-US" sz="1400" dirty="0">
                <a:solidFill>
                  <a:srgbClr val="000000"/>
                </a:solidFill>
                <a:latin typeface="Courier New" panose="02070309020205020404" pitchFamily="49" charset="0"/>
              </a:rPr>
              <a:t> = { </a:t>
            </a:r>
            <a:r>
              <a:rPr lang="en-US" sz="1400" dirty="0" err="1">
                <a:solidFill>
                  <a:srgbClr val="000000"/>
                </a:solidFill>
                <a:latin typeface="Courier New" panose="02070309020205020404" pitchFamily="49" charset="0"/>
              </a:rPr>
              <a:t>sched_meta.rank</a:t>
            </a: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ternary</a:t>
            </a:r>
            <a:r>
              <a:rPr lang="en-US" sz="1400" dirty="0">
                <a:solidFill>
                  <a:srgbClr val="000000"/>
                </a:solidFill>
                <a:latin typeface="Courier New" panose="02070309020205020404" pitchFamily="49" charset="0"/>
              </a:rPr>
              <a:t>; }</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actions</a:t>
            </a:r>
            <a:r>
              <a:rPr lang="en-US" sz="1400" dirty="0">
                <a:solidFill>
                  <a:srgbClr val="000000"/>
                </a:solidFill>
                <a:latin typeface="Courier New" panose="02070309020205020404" pitchFamily="49" charset="0"/>
              </a:rPr>
              <a:t> = { </a:t>
            </a:r>
            <a:r>
              <a:rPr lang="en-US" sz="1400" dirty="0" err="1">
                <a:solidFill>
                  <a:srgbClr val="000000"/>
                </a:solidFill>
                <a:latin typeface="Courier New" panose="02070309020205020404" pitchFamily="49" charset="0"/>
              </a:rPr>
              <a:t>set_queue</a:t>
            </a:r>
            <a:r>
              <a:rPr lang="en-US" sz="1400" dirty="0">
                <a:solidFill>
                  <a:srgbClr val="000000"/>
                </a:solidFill>
                <a:latin typeface="Courier New" panose="02070309020205020404" pitchFamily="49" charset="0"/>
              </a:rPr>
              <a:t>; }</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size</a:t>
            </a:r>
            <a:r>
              <a:rPr lang="en-US" sz="1400" dirty="0">
                <a:solidFill>
                  <a:srgbClr val="000000"/>
                </a:solidFill>
                <a:latin typeface="Courier New" panose="02070309020205020404" pitchFamily="49" charset="0"/>
              </a:rPr>
              <a:t> = </a:t>
            </a:r>
            <a:r>
              <a:rPr lang="en-US" sz="1400" dirty="0">
                <a:solidFill>
                  <a:srgbClr val="C00000"/>
                </a:solidFill>
                <a:latin typeface="Courier New" panose="02070309020205020404" pitchFamily="49" charset="0"/>
              </a:rPr>
              <a:t>1024</a:t>
            </a:r>
            <a:r>
              <a:rPr lang="en-US" sz="1400" dirty="0">
                <a:solidFill>
                  <a:srgbClr val="000000"/>
                </a:solidFill>
                <a:latin typeface="Courier New" panose="02070309020205020404" pitchFamily="49" charset="0"/>
              </a:rPr>
              <a:t>;</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default_action</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set_default_queue</a:t>
            </a:r>
            <a:r>
              <a:rPr lang="en-US" sz="1400" dirty="0">
                <a:solidFill>
                  <a:srgbClr val="000000"/>
                </a:solidFill>
                <a:latin typeface="Courier New" panose="02070309020205020404" pitchFamily="49" charset="0"/>
              </a:rPr>
              <a:t>;</a:t>
            </a:r>
          </a:p>
          <a:p>
            <a:pPr marL="0" indent="0">
              <a:spcBef>
                <a:spcPts val="300"/>
              </a:spcBef>
              <a:buNone/>
            </a:pPr>
            <a:r>
              <a:rPr lang="en-US" sz="1400" dirty="0">
                <a:solidFill>
                  <a:srgbClr val="000000"/>
                </a:solidFill>
                <a:latin typeface="Courier New" panose="02070309020205020404" pitchFamily="49" charset="0"/>
              </a:rPr>
              <a:t>}</a:t>
            </a:r>
          </a:p>
          <a:p>
            <a:pPr marL="0" indent="0">
              <a:spcBef>
                <a:spcPts val="300"/>
              </a:spcBef>
              <a:buNone/>
            </a:pPr>
            <a:r>
              <a:rPr lang="en-US" sz="1400" dirty="0">
                <a:solidFill>
                  <a:srgbClr val="0000FF"/>
                </a:solidFill>
                <a:latin typeface="Courier New" panose="02070309020205020404" pitchFamily="49" charset="0"/>
              </a:rPr>
              <a:t>// apply block</a:t>
            </a:r>
          </a:p>
          <a:p>
            <a:pPr marL="0" indent="0">
              <a:spcBef>
                <a:spcPts val="300"/>
              </a:spcBef>
              <a:buNone/>
            </a:pPr>
            <a:r>
              <a:rPr lang="en-US" sz="1400" dirty="0" err="1">
                <a:solidFill>
                  <a:srgbClr val="000000"/>
                </a:solidFill>
                <a:latin typeface="Courier New" panose="02070309020205020404" pitchFamily="49" charset="0"/>
              </a:rPr>
              <a:t>sched_meta.rank</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hdr.bytes_remaining</a:t>
            </a:r>
            <a:r>
              <a:rPr lang="en-US" sz="1400" dirty="0">
                <a:solidFill>
                  <a:srgbClr val="000000"/>
                </a:solidFill>
                <a:latin typeface="Courier New" panose="02070309020205020404" pitchFamily="49" charset="0"/>
              </a:rPr>
              <a:t>;</a:t>
            </a:r>
          </a:p>
          <a:p>
            <a:pPr marL="0" indent="0">
              <a:spcBef>
                <a:spcPts val="300"/>
              </a:spcBef>
              <a:buNone/>
            </a:pPr>
            <a:r>
              <a:rPr lang="en-US" sz="1400" dirty="0" err="1">
                <a:solidFill>
                  <a:srgbClr val="000000"/>
                </a:solidFill>
                <a:latin typeface="Courier New" panose="02070309020205020404" pitchFamily="49" charset="0"/>
              </a:rPr>
              <a:t>lookup_queue.</a:t>
            </a:r>
            <a:r>
              <a:rPr lang="en-US" sz="1400" dirty="0" err="1">
                <a:solidFill>
                  <a:srgbClr val="FF9900"/>
                </a:solidFill>
                <a:latin typeface="Courier New" panose="02070309020205020404" pitchFamily="49" charset="0"/>
              </a:rPr>
              <a:t>apply</a:t>
            </a:r>
            <a:r>
              <a:rPr lang="en-US" sz="1400" dirty="0">
                <a:solidFill>
                  <a:srgbClr val="000000"/>
                </a:solidFill>
                <a:latin typeface="Courier New" panose="02070309020205020404" pitchFamily="49" charset="0"/>
              </a:rPr>
              <a:t>();</a:t>
            </a:r>
          </a:p>
          <a:p>
            <a:pPr marL="0" indent="0">
              <a:spcBef>
                <a:spcPts val="300"/>
              </a:spcBef>
              <a:buNone/>
            </a:pPr>
            <a:endParaRPr lang="en-US" dirty="0"/>
          </a:p>
          <a:p>
            <a:pPr marL="0" indent="0">
              <a:buNone/>
            </a:pPr>
            <a:r>
              <a:rPr lang="en-US" u="sng" dirty="0"/>
              <a:t>Scheduling Node:</a:t>
            </a:r>
          </a:p>
          <a:p>
            <a:pPr marL="0" indent="0">
              <a:spcBef>
                <a:spcPts val="300"/>
              </a:spcBef>
              <a:buNone/>
            </a:pPr>
            <a:r>
              <a:rPr lang="en-US" sz="1400" dirty="0">
                <a:solidFill>
                  <a:srgbClr val="FF9900"/>
                </a:solidFill>
                <a:latin typeface="Courier New" panose="02070309020205020404" pitchFamily="49" charset="0"/>
              </a:rPr>
              <a:t>node</a:t>
            </a:r>
            <a:r>
              <a:rPr lang="en-US" sz="1400" dirty="0">
                <a:solidFill>
                  <a:srgbClr val="000000"/>
                </a:solidFill>
                <a:latin typeface="Courier New" panose="02070309020205020404" pitchFamily="49" charset="0"/>
              </a:rPr>
              <a:t> SRPT {</a:t>
            </a:r>
          </a:p>
          <a:p>
            <a:pPr marL="0" indent="0">
              <a:spcBef>
                <a:spcPts val="300"/>
              </a:spcBef>
              <a:buNone/>
            </a:pPr>
            <a:r>
              <a:rPr lang="en-US" sz="1400" b="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type</a:t>
            </a:r>
            <a:r>
              <a:rPr lang="en-US" sz="1400" dirty="0">
                <a:solidFill>
                  <a:srgbClr val="000000"/>
                </a:solidFill>
                <a:latin typeface="Courier New" panose="02070309020205020404" pitchFamily="49" charset="0"/>
              </a:rPr>
              <a:t> = scheduling;</a:t>
            </a:r>
            <a:endParaRPr lang="en-US" sz="1400" dirty="0"/>
          </a:p>
          <a:p>
            <a:pPr marL="0" indent="0">
              <a:spcBef>
                <a:spcPts val="300"/>
              </a:spcBef>
              <a:buNone/>
            </a:pP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pifo</a:t>
            </a:r>
            <a:r>
              <a:rPr lang="en-US" sz="1400" dirty="0">
                <a:solidFill>
                  <a:srgbClr val="000000"/>
                </a:solidFill>
                <a:latin typeface="Courier New" panose="02070309020205020404" pitchFamily="49" charset="0"/>
              </a:rPr>
              <a:t>&lt;</a:t>
            </a:r>
            <a:r>
              <a:rPr lang="en-US" sz="1400" dirty="0" err="1">
                <a:solidFill>
                  <a:srgbClr val="38761D"/>
                </a:solidFill>
                <a:latin typeface="Courier New" panose="02070309020205020404" pitchFamily="49" charset="0"/>
              </a:rPr>
              <a:t>rank_t</a:t>
            </a:r>
            <a:r>
              <a:rPr lang="en-US" sz="1400" dirty="0">
                <a:solidFill>
                  <a:srgbClr val="000000"/>
                </a:solidFill>
                <a:latin typeface="Courier New" panose="02070309020205020404" pitchFamily="49" charset="0"/>
              </a:rPr>
              <a:t>&gt;(</a:t>
            </a:r>
            <a:r>
              <a:rPr lang="en-US" sz="1400" dirty="0">
                <a:solidFill>
                  <a:srgbClr val="CC0000"/>
                </a:solidFill>
                <a:latin typeface="Courier New" panose="02070309020205020404" pitchFamily="49" charset="0"/>
              </a:rPr>
              <a:t>2048</a:t>
            </a:r>
            <a:r>
              <a:rPr lang="en-US" sz="1400" dirty="0">
                <a:solidFill>
                  <a:srgbClr val="000000"/>
                </a:solidFill>
                <a:latin typeface="Courier New" panose="02070309020205020404" pitchFamily="49" charset="0"/>
              </a:rPr>
              <a:t>) p;</a:t>
            </a:r>
          </a:p>
          <a:p>
            <a:pPr marL="0" indent="0">
              <a:spcBef>
                <a:spcPts val="300"/>
              </a:spcBef>
              <a:buNone/>
            </a:pP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enqueue</a:t>
            </a:r>
            <a:r>
              <a:rPr lang="en-US" sz="1400" dirty="0">
                <a:solidFill>
                  <a:srgbClr val="000000"/>
                </a:solidFill>
                <a:latin typeface="Courier New" panose="02070309020205020404" pitchFamily="49" charset="0"/>
              </a:rPr>
              <a:t> = { </a:t>
            </a:r>
            <a:r>
              <a:rPr lang="en-US" sz="1400" b="0" dirty="0">
                <a:solidFill>
                  <a:srgbClr val="000000"/>
                </a:solidFill>
              </a:rPr>
              <a:t> </a:t>
            </a:r>
            <a:r>
              <a:rPr lang="en-US" sz="1400" dirty="0" err="1">
                <a:latin typeface="Courier New" panose="02070309020205020404" pitchFamily="49" charset="0"/>
              </a:rPr>
              <a:t>p.enq</a:t>
            </a:r>
            <a:r>
              <a:rPr lang="en-US" sz="1400" dirty="0">
                <a:latin typeface="Courier New" panose="02070309020205020404" pitchFamily="49" charset="0"/>
              </a:rPr>
              <a:t>(</a:t>
            </a:r>
            <a:r>
              <a:rPr lang="en-US" sz="1400" dirty="0" err="1">
                <a:latin typeface="Courier New" panose="02070309020205020404" pitchFamily="49" charset="0"/>
              </a:rPr>
              <a:t>sched_meta.rank</a:t>
            </a:r>
            <a:r>
              <a:rPr lang="en-US" sz="1400" dirty="0">
                <a:latin typeface="Courier New" panose="02070309020205020404" pitchFamily="49" charset="0"/>
              </a:rPr>
              <a:t>);</a:t>
            </a:r>
            <a:r>
              <a:rPr lang="en-US" sz="1400" b="0" dirty="0"/>
              <a:t> </a:t>
            </a:r>
            <a:r>
              <a:rPr lang="en-US" sz="1400" dirty="0">
                <a:solidFill>
                  <a:srgbClr val="000000"/>
                </a:solidFill>
                <a:latin typeface="Courier New" panose="02070309020205020404" pitchFamily="49" charset="0"/>
              </a:rPr>
              <a:t>}</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dequeue</a:t>
            </a:r>
            <a:r>
              <a:rPr lang="en-US" sz="1400" dirty="0">
                <a:solidFill>
                  <a:srgbClr val="000000"/>
                </a:solidFill>
                <a:latin typeface="Courier New" panose="02070309020205020404" pitchFamily="49" charset="0"/>
              </a:rPr>
              <a:t> = {</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err="1">
                <a:solidFill>
                  <a:srgbClr val="38761D"/>
                </a:solidFill>
                <a:latin typeface="Courier New" panose="02070309020205020404" pitchFamily="49" charset="0"/>
              </a:rPr>
              <a:t>rank_t</a:t>
            </a:r>
            <a:r>
              <a:rPr lang="en-US" sz="1400" dirty="0">
                <a:solidFill>
                  <a:srgbClr val="000000"/>
                </a:solidFill>
                <a:latin typeface="Courier New" panose="02070309020205020404" pitchFamily="49" charset="0"/>
              </a:rPr>
              <a:t> rank;</a:t>
            </a:r>
            <a:endParaRPr lang="en-US" sz="1400" b="0" dirty="0"/>
          </a:p>
          <a:p>
            <a:pPr marL="0" indent="0">
              <a:spcBef>
                <a:spcPts val="300"/>
              </a:spcBef>
              <a:buNone/>
            </a:pPr>
            <a:r>
              <a:rPr lang="en-US" sz="1400" dirty="0">
                <a:solidFill>
                  <a:srgbClr val="000000"/>
                </a:solidFill>
                <a:latin typeface="Courier New" panose="02070309020205020404" pitchFamily="49" charset="0"/>
              </a:rPr>
              <a:t>        </a:t>
            </a:r>
            <a:r>
              <a:rPr lang="en-US" sz="1400" dirty="0" err="1">
                <a:latin typeface="Courier New" panose="02070309020205020404" pitchFamily="49" charset="0"/>
              </a:rPr>
              <a:t>p.deq</a:t>
            </a:r>
            <a:r>
              <a:rPr lang="en-US" sz="1400" dirty="0">
                <a:latin typeface="Courier New" panose="02070309020205020404" pitchFamily="49" charset="0"/>
              </a:rPr>
              <a:t>(rank);</a:t>
            </a:r>
            <a:endParaRPr lang="en-US" sz="1400" b="0" dirty="0"/>
          </a:p>
          <a:p>
            <a:pPr marL="0" indent="0">
              <a:spcBef>
                <a:spcPts val="300"/>
              </a:spcBef>
              <a:buNone/>
            </a:pPr>
            <a:r>
              <a:rPr lang="en-US" sz="1400" dirty="0">
                <a:solidFill>
                  <a:srgbClr val="000000"/>
                </a:solidFill>
                <a:latin typeface="Courier New" panose="02070309020205020404" pitchFamily="49" charset="0"/>
              </a:rPr>
              <a:t>    }</a:t>
            </a:r>
            <a:endParaRPr lang="en-US" sz="1400" b="0" dirty="0"/>
          </a:p>
          <a:p>
            <a:pPr marL="0" indent="0">
              <a:spcBef>
                <a:spcPts val="300"/>
              </a:spcBef>
              <a:buNone/>
            </a:pPr>
            <a:r>
              <a:rPr lang="en-US" sz="1400" dirty="0">
                <a:solidFill>
                  <a:srgbClr val="000000"/>
                </a:solidFill>
                <a:latin typeface="Courier New" panose="02070309020205020404" pitchFamily="49" charset="0"/>
              </a:rPr>
              <a:t>}</a:t>
            </a:r>
            <a:endParaRPr lang="en-US" sz="1400" b="0" dirty="0"/>
          </a:p>
          <a:p>
            <a:pPr marL="0" indent="0">
              <a:buNone/>
            </a:pPr>
            <a:endParaRPr lang="en-US" dirty="0"/>
          </a:p>
        </p:txBody>
      </p:sp>
      <p:sp>
        <p:nvSpPr>
          <p:cNvPr id="4" name="Slide Number Placeholder 3">
            <a:extLst>
              <a:ext uri="{FF2B5EF4-FFF2-40B4-BE49-F238E27FC236}">
                <a16:creationId xmlns:a16="http://schemas.microsoft.com/office/drawing/2014/main" xmlns="" id="{654EA743-51B9-40BD-A5C4-C5F8AC359F4D}"/>
              </a:ext>
            </a:extLst>
          </p:cNvPr>
          <p:cNvSpPr>
            <a:spLocks noGrp="1"/>
          </p:cNvSpPr>
          <p:nvPr>
            <p:ph type="sldNum" sz="quarter" idx="10"/>
          </p:nvPr>
        </p:nvSpPr>
        <p:spPr/>
        <p:txBody>
          <a:bodyPr/>
          <a:lstStyle/>
          <a:p>
            <a:r>
              <a:rPr lang="en-US" dirty="0"/>
              <a:t>&gt;&gt; </a:t>
            </a:r>
            <a:fld id="{626C978B-826E-438C-909A-E9C381D3FF04}" type="slidenum">
              <a:rPr lang="en-US" smtClean="0"/>
              <a:pPr/>
              <a:t>62</a:t>
            </a:fld>
            <a:endParaRPr lang="en-US" dirty="0"/>
          </a:p>
        </p:txBody>
      </p:sp>
      <p:sp>
        <p:nvSpPr>
          <p:cNvPr id="5" name="Rectangle 4">
            <a:extLst>
              <a:ext uri="{FF2B5EF4-FFF2-40B4-BE49-F238E27FC236}">
                <a16:creationId xmlns:a16="http://schemas.microsoft.com/office/drawing/2014/main" xmlns="" id="{EEA2B1F1-5A92-4B70-81DC-A4290A8ADEF0}"/>
              </a:ext>
            </a:extLst>
          </p:cNvPr>
          <p:cNvSpPr/>
          <p:nvPr/>
        </p:nvSpPr>
        <p:spPr>
          <a:xfrm>
            <a:off x="7975792" y="1932246"/>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 name="Group 5">
            <a:extLst>
              <a:ext uri="{FF2B5EF4-FFF2-40B4-BE49-F238E27FC236}">
                <a16:creationId xmlns:a16="http://schemas.microsoft.com/office/drawing/2014/main" xmlns="" id="{14EA6777-5F63-432F-95B2-48B4666587E9}"/>
              </a:ext>
            </a:extLst>
          </p:cNvPr>
          <p:cNvGrpSpPr/>
          <p:nvPr/>
        </p:nvGrpSpPr>
        <p:grpSpPr>
          <a:xfrm>
            <a:off x="8184797" y="2331665"/>
            <a:ext cx="1132624" cy="199291"/>
            <a:chOff x="2720488" y="1367117"/>
            <a:chExt cx="1855247" cy="502023"/>
          </a:xfrm>
        </p:grpSpPr>
        <p:sp>
          <p:nvSpPr>
            <p:cNvPr id="7" name="Rectangle 6">
              <a:extLst>
                <a:ext uri="{FF2B5EF4-FFF2-40B4-BE49-F238E27FC236}">
                  <a16:creationId xmlns:a16="http://schemas.microsoft.com/office/drawing/2014/main" xmlns="" id="{595C0918-E687-44EC-8B0D-5447946F087F}"/>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7CC123D2-C055-4BEF-9EA8-308E73573494}"/>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9A8298CD-C252-4E2B-8FA4-E088B06E5FA3}"/>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30BC0A52-1BD0-4F22-849C-09B7BFDA5F7D}"/>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Rectangle 10">
              <a:extLst>
                <a:ext uri="{FF2B5EF4-FFF2-40B4-BE49-F238E27FC236}">
                  <a16:creationId xmlns:a16="http://schemas.microsoft.com/office/drawing/2014/main" xmlns="" id="{C9A635B0-6DC4-48E7-AD3D-6C780EC47B8E}"/>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 name="Straight Connector 11">
              <a:extLst>
                <a:ext uri="{FF2B5EF4-FFF2-40B4-BE49-F238E27FC236}">
                  <a16:creationId xmlns:a16="http://schemas.microsoft.com/office/drawing/2014/main" xmlns="" id="{993ECE9F-63FE-499A-97D3-99D1ED1E176C}"/>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3" name="Straight Connector 12">
              <a:extLst>
                <a:ext uri="{FF2B5EF4-FFF2-40B4-BE49-F238E27FC236}">
                  <a16:creationId xmlns:a16="http://schemas.microsoft.com/office/drawing/2014/main" xmlns="" id="{B6E8ED50-3FBA-4B93-8027-15AAFE1F05A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4" name="TextBox 13">
            <a:extLst>
              <a:ext uri="{FF2B5EF4-FFF2-40B4-BE49-F238E27FC236}">
                <a16:creationId xmlns:a16="http://schemas.microsoft.com/office/drawing/2014/main" xmlns="" id="{6A7560BE-48BE-4CDB-A026-83D763237006}"/>
              </a:ext>
            </a:extLst>
          </p:cNvPr>
          <p:cNvSpPr txBox="1"/>
          <p:nvPr/>
        </p:nvSpPr>
        <p:spPr>
          <a:xfrm>
            <a:off x="8450346" y="1924243"/>
            <a:ext cx="663964" cy="307777"/>
          </a:xfrm>
          <a:prstGeom prst="rect">
            <a:avLst/>
          </a:prstGeom>
          <a:noFill/>
        </p:spPr>
        <p:txBody>
          <a:bodyPr wrap="none" rtlCol="0">
            <a:spAutoFit/>
          </a:bodyPr>
          <a:lstStyle/>
          <a:p>
            <a:r>
              <a:rPr lang="en-US" sz="1400" b="1" dirty="0"/>
              <a:t>SRPT</a:t>
            </a:r>
          </a:p>
        </p:txBody>
      </p:sp>
      <p:sp>
        <p:nvSpPr>
          <p:cNvPr id="43" name="Oval 42">
            <a:extLst>
              <a:ext uri="{FF2B5EF4-FFF2-40B4-BE49-F238E27FC236}">
                <a16:creationId xmlns:a16="http://schemas.microsoft.com/office/drawing/2014/main" xmlns="" id="{C0DFFF47-9495-4BD9-BC46-E62576392AAE}"/>
              </a:ext>
            </a:extLst>
          </p:cNvPr>
          <p:cNvSpPr/>
          <p:nvPr/>
        </p:nvSpPr>
        <p:spPr>
          <a:xfrm>
            <a:off x="6935554" y="3171458"/>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A</a:t>
            </a:r>
          </a:p>
        </p:txBody>
      </p:sp>
      <p:sp>
        <p:nvSpPr>
          <p:cNvPr id="44" name="Oval 43">
            <a:extLst>
              <a:ext uri="{FF2B5EF4-FFF2-40B4-BE49-F238E27FC236}">
                <a16:creationId xmlns:a16="http://schemas.microsoft.com/office/drawing/2014/main" xmlns="" id="{6E1D2FE3-A9CF-4347-8A1C-086F4E81B269}"/>
              </a:ext>
            </a:extLst>
          </p:cNvPr>
          <p:cNvSpPr/>
          <p:nvPr/>
        </p:nvSpPr>
        <p:spPr>
          <a:xfrm>
            <a:off x="9650097" y="3199109"/>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X</a:t>
            </a:r>
          </a:p>
        </p:txBody>
      </p:sp>
      <p:cxnSp>
        <p:nvCxnSpPr>
          <p:cNvPr id="45" name="Straight Connector 44">
            <a:extLst>
              <a:ext uri="{FF2B5EF4-FFF2-40B4-BE49-F238E27FC236}">
                <a16:creationId xmlns:a16="http://schemas.microsoft.com/office/drawing/2014/main" xmlns="" id="{014709D1-4DEB-43B6-A22D-B8E707629B30}"/>
              </a:ext>
            </a:extLst>
          </p:cNvPr>
          <p:cNvCxnSpPr>
            <a:cxnSpLocks/>
            <a:stCxn id="5" idx="2"/>
            <a:endCxn id="43" idx="0"/>
          </p:cNvCxnSpPr>
          <p:nvPr/>
        </p:nvCxnSpPr>
        <p:spPr>
          <a:xfrm flipH="1">
            <a:off x="7384715" y="2731085"/>
            <a:ext cx="1366394" cy="440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4329F2B9-D76D-4503-8199-77F3F67CD2E8}"/>
              </a:ext>
            </a:extLst>
          </p:cNvPr>
          <p:cNvCxnSpPr>
            <a:cxnSpLocks/>
            <a:stCxn id="5" idx="2"/>
            <a:endCxn id="44" idx="0"/>
          </p:cNvCxnSpPr>
          <p:nvPr/>
        </p:nvCxnSpPr>
        <p:spPr>
          <a:xfrm>
            <a:off x="8751109" y="2731085"/>
            <a:ext cx="1348149" cy="468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4B38E249-A0D5-4500-91AD-C52305CD2A9E}"/>
              </a:ext>
            </a:extLst>
          </p:cNvPr>
          <p:cNvSpPr txBox="1"/>
          <p:nvPr/>
        </p:nvSpPr>
        <p:spPr>
          <a:xfrm>
            <a:off x="8558186" y="3485857"/>
            <a:ext cx="505267" cy="369332"/>
          </a:xfrm>
          <a:prstGeom prst="rect">
            <a:avLst/>
          </a:prstGeom>
          <a:noFill/>
        </p:spPr>
        <p:txBody>
          <a:bodyPr wrap="none" rtlCol="0">
            <a:spAutoFit/>
          </a:bodyPr>
          <a:lstStyle/>
          <a:p>
            <a:r>
              <a:rPr lang="en-US" dirty="0"/>
              <a:t>. . .</a:t>
            </a:r>
          </a:p>
        </p:txBody>
      </p:sp>
    </p:spTree>
    <p:extLst>
      <p:ext uri="{BB962C8B-B14F-4D97-AF65-F5344CB8AC3E}">
        <p14:creationId xmlns:p14="http://schemas.microsoft.com/office/powerpoint/2010/main" val="6795272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4F2E2-AA93-4537-88F3-007BCDA75B71}"/>
              </a:ext>
            </a:extLst>
          </p:cNvPr>
          <p:cNvSpPr>
            <a:spLocks noGrp="1"/>
          </p:cNvSpPr>
          <p:nvPr>
            <p:ph type="title"/>
          </p:nvPr>
        </p:nvSpPr>
        <p:spPr/>
        <p:txBody>
          <a:bodyPr/>
          <a:lstStyle/>
          <a:p>
            <a:r>
              <a:rPr lang="en-US" dirty="0"/>
              <a:t>Example – Weighted Fair Queueing (WFQ)</a:t>
            </a:r>
          </a:p>
        </p:txBody>
      </p:sp>
      <p:sp>
        <p:nvSpPr>
          <p:cNvPr id="3" name="Content Placeholder 2">
            <a:extLst>
              <a:ext uri="{FF2B5EF4-FFF2-40B4-BE49-F238E27FC236}">
                <a16:creationId xmlns:a16="http://schemas.microsoft.com/office/drawing/2014/main" xmlns="" id="{1553D3B1-4E8E-4CE3-9BD8-BB1669E53AB5}"/>
              </a:ext>
            </a:extLst>
          </p:cNvPr>
          <p:cNvSpPr>
            <a:spLocks noGrp="1"/>
          </p:cNvSpPr>
          <p:nvPr>
            <p:ph idx="1"/>
          </p:nvPr>
        </p:nvSpPr>
        <p:spPr>
          <a:xfrm>
            <a:off x="490843" y="755241"/>
            <a:ext cx="7259867" cy="5966234"/>
          </a:xfrm>
        </p:spPr>
        <p:txBody>
          <a:bodyPr/>
          <a:lstStyle/>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node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wfq</a:t>
            </a:r>
            <a:r>
              <a:rPr lang="en-US" sz="1200" dirty="0">
                <a:solidFill>
                  <a:srgbClr val="000000"/>
                </a:solidFill>
                <a:latin typeface="Courier New" panose="02070309020205020404" pitchFamily="49" charset="0"/>
              </a:rPr>
              <a:t> {</a:t>
            </a:r>
            <a:endParaRPr lang="en-US" sz="1200" b="0" dirty="0"/>
          </a:p>
          <a:p>
            <a:pPr marL="0" indent="0">
              <a:spcBef>
                <a:spcPts val="0"/>
              </a:spcBef>
              <a:buNone/>
            </a:pPr>
            <a:r>
              <a:rPr lang="en-US" sz="1200" dirty="0">
                <a:solidFill>
                  <a:srgbClr val="0000FF"/>
                </a:solidFill>
                <a:latin typeface="Courier New" panose="02070309020205020404" pitchFamily="49" charset="0"/>
              </a:rPr>
              <a:t>       // PIFO extern instantiations</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pifo</a:t>
            </a:r>
            <a:r>
              <a:rPr lang="en-US" sz="1200" dirty="0">
                <a:solidFill>
                  <a:srgbClr val="000000"/>
                </a:solidFill>
                <a:latin typeface="Courier New" panose="02070309020205020404" pitchFamily="49" charset="0"/>
              </a:rPr>
              <a:t>&lt;</a:t>
            </a:r>
            <a:r>
              <a:rPr lang="en-US" sz="1200" dirty="0" err="1">
                <a:solidFill>
                  <a:srgbClr val="38761D"/>
                </a:solidFill>
                <a:latin typeface="Courier New" panose="02070309020205020404" pitchFamily="49" charset="0"/>
              </a:rPr>
              <a:t>rank_t</a:t>
            </a:r>
            <a:r>
              <a:rPr lang="en-US" sz="1200" dirty="0">
                <a:solidFill>
                  <a:srgbClr val="000000"/>
                </a:solidFill>
                <a:latin typeface="Courier New" panose="02070309020205020404" pitchFamily="49" charset="0"/>
              </a:rPr>
              <a:t>&gt;(</a:t>
            </a:r>
            <a:r>
              <a:rPr lang="en-US" sz="1200" dirty="0">
                <a:solidFill>
                  <a:srgbClr val="CC0000"/>
                </a:solidFill>
                <a:latin typeface="Courier New" panose="02070309020205020404" pitchFamily="49" charset="0"/>
              </a:rPr>
              <a:t>2048</a:t>
            </a:r>
            <a:r>
              <a:rPr lang="en-US" sz="1200" dirty="0">
                <a:solidFill>
                  <a:srgbClr val="000000"/>
                </a:solidFill>
                <a:latin typeface="Courier New" panose="02070309020205020404" pitchFamily="49" charset="0"/>
              </a:rPr>
              <a:t>) p;</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 </a:t>
            </a:r>
            <a:r>
              <a:rPr lang="en-US" sz="1200" dirty="0" err="1">
                <a:solidFill>
                  <a:srgbClr val="0000FF"/>
                </a:solidFill>
                <a:latin typeface="Courier New" panose="02070309020205020404" pitchFamily="49" charset="0"/>
              </a:rPr>
              <a:t>virtual_time</a:t>
            </a:r>
            <a:r>
              <a:rPr lang="en-US" sz="1200" dirty="0">
                <a:solidFill>
                  <a:srgbClr val="0000FF"/>
                </a:solidFill>
                <a:latin typeface="Courier New" panose="02070309020205020404" pitchFamily="49" charset="0"/>
              </a:rPr>
              <a:t> state to track last rank dequeued</a:t>
            </a:r>
            <a:endParaRPr lang="en-US" sz="1200" b="0" dirty="0"/>
          </a:p>
          <a:p>
            <a:pPr marL="0" indent="0">
              <a:spcBef>
                <a:spcPts val="0"/>
              </a:spcBef>
              <a:buNone/>
            </a:pPr>
            <a:r>
              <a:rPr lang="en-US" sz="1200" dirty="0">
                <a:solidFill>
                  <a:srgbClr val="000000"/>
                </a:solidFill>
                <a:latin typeface="Courier New" panose="02070309020205020404" pitchFamily="49" charset="0"/>
              </a:rPr>
              <a:t>       register&lt;</a:t>
            </a:r>
            <a:r>
              <a:rPr lang="en-US" sz="1200" dirty="0" err="1">
                <a:solidFill>
                  <a:srgbClr val="38761D"/>
                </a:solidFill>
                <a:latin typeface="Courier New" panose="02070309020205020404" pitchFamily="49" charset="0"/>
              </a:rPr>
              <a:t>rank_t</a:t>
            </a:r>
            <a:r>
              <a:rPr lang="en-US" sz="1200" dirty="0">
                <a:solidFill>
                  <a:srgbClr val="000000"/>
                </a:solidFill>
                <a:latin typeface="Courier New" panose="02070309020205020404" pitchFamily="49" charset="0"/>
              </a:rPr>
              <a:t>&gt;(</a:t>
            </a:r>
            <a:r>
              <a:rPr lang="en-US" sz="1200" dirty="0">
                <a:solidFill>
                  <a:srgbClr val="CC0000"/>
                </a:solidFill>
                <a:latin typeface="Courier New" panose="02070309020205020404" pitchFamily="49" charset="0"/>
              </a:rPr>
              <a:t>1</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virtual_time</a:t>
            </a:r>
            <a:r>
              <a:rPr lang="en-US" sz="1200" dirty="0">
                <a:solidFill>
                  <a:srgbClr val="000000"/>
                </a:solidFill>
                <a:latin typeface="Courier New" panose="02070309020205020404" pitchFamily="49" charset="0"/>
              </a:rPr>
              <a:t>;</a:t>
            </a:r>
            <a:r>
              <a:rPr lang="en-US" sz="1200" b="0" dirty="0"/>
              <a:t/>
            </a:r>
            <a:br>
              <a:rPr lang="en-US" sz="1200" b="0" dirty="0"/>
            </a:b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enqueue</a:t>
            </a:r>
            <a:r>
              <a:rPr lang="en-US" sz="1200" dirty="0">
                <a:solidFill>
                  <a:srgbClr val="000000"/>
                </a:solidFill>
                <a:latin typeface="Courier New" panose="02070309020205020404" pitchFamily="49" charset="0"/>
              </a:rPr>
              <a:t> =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 declare weight &amp; </a:t>
            </a:r>
            <a:r>
              <a:rPr lang="en-US" sz="1200" dirty="0" err="1">
                <a:solidFill>
                  <a:srgbClr val="0000FF"/>
                </a:solidFill>
                <a:latin typeface="Courier New" panose="02070309020205020404" pitchFamily="49" charset="0"/>
              </a:rPr>
              <a:t>last_finish</a:t>
            </a:r>
            <a:r>
              <a:rPr lang="en-US" sz="1200" dirty="0">
                <a:solidFill>
                  <a:srgbClr val="0000FF"/>
                </a:solidFill>
                <a:latin typeface="Courier New" panose="02070309020205020404" pitchFamily="49" charset="0"/>
              </a:rPr>
              <a:t> </a:t>
            </a:r>
            <a:r>
              <a:rPr lang="en-US" sz="1200" dirty="0" err="1">
                <a:solidFill>
                  <a:srgbClr val="0000FF"/>
                </a:solidFill>
                <a:latin typeface="Courier New" panose="02070309020205020404" pitchFamily="49" charset="0"/>
              </a:rPr>
              <a:t>reg</a:t>
            </a:r>
            <a:r>
              <a:rPr lang="en-US" sz="1200" dirty="0">
                <a:solidFill>
                  <a:srgbClr val="0000FF"/>
                </a:solidFill>
                <a:latin typeface="Courier New" panose="02070309020205020404" pitchFamily="49" charset="0"/>
              </a:rPr>
              <a:t> arrays</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 read </a:t>
            </a:r>
            <a:r>
              <a:rPr lang="en-US" sz="1200" dirty="0" err="1">
                <a:solidFill>
                  <a:srgbClr val="0000FF"/>
                </a:solidFill>
                <a:latin typeface="Courier New" panose="02070309020205020404" pitchFamily="49" charset="0"/>
              </a:rPr>
              <a:t>virtual_time</a:t>
            </a:r>
            <a:endParaRPr lang="en-US" sz="1200" dirty="0">
              <a:solidFill>
                <a:srgbClr val="0000FF"/>
              </a:solidFill>
              <a:latin typeface="Courier New" panose="02070309020205020404" pitchFamily="49" charset="0"/>
            </a:endParaRPr>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virtual_time.read</a:t>
            </a:r>
            <a:r>
              <a:rPr lang="en-US" sz="1200" dirty="0">
                <a:solidFill>
                  <a:srgbClr val="000000"/>
                </a:solidFill>
                <a:latin typeface="Courier New" panose="02070309020205020404" pitchFamily="49" charset="0"/>
              </a:rPr>
              <a:t>(0, </a:t>
            </a:r>
            <a:r>
              <a:rPr lang="en-US" sz="1200" dirty="0" err="1">
                <a:solidFill>
                  <a:srgbClr val="000000"/>
                </a:solidFill>
                <a:latin typeface="Courier New" panose="02070309020205020404" pitchFamily="49" charset="0"/>
              </a:rPr>
              <a:t>vt</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@atomic</a:t>
            </a:r>
            <a:r>
              <a:rPr lang="en-US" sz="1200" dirty="0">
                <a:solidFill>
                  <a:srgbClr val="000000"/>
                </a:solidFill>
                <a:latin typeface="Courier New" panose="02070309020205020404" pitchFamily="49" charset="0"/>
              </a:rPr>
              <a:t>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last_finish.read</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flow_id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lf</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lf</a:t>
            </a:r>
            <a:r>
              <a:rPr lang="en-US" sz="1200" dirty="0">
                <a:solidFill>
                  <a:srgbClr val="000000"/>
                </a:solidFill>
                <a:latin typeface="Courier New" panose="02070309020205020404" pitchFamily="49" charset="0"/>
              </a:rPr>
              <a:t> != 0)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 seen this flow before</a:t>
            </a:r>
            <a:endParaRPr lang="en-US" sz="1200" b="0" dirty="0"/>
          </a:p>
          <a:p>
            <a:pPr marL="0" indent="0">
              <a:spcBef>
                <a:spcPts val="0"/>
              </a:spcBef>
              <a:buNone/>
            </a:pPr>
            <a:r>
              <a:rPr lang="en-US" sz="1200" dirty="0">
                <a:solidFill>
                  <a:srgbClr val="000000"/>
                </a:solidFill>
                <a:latin typeface="Courier New" panose="02070309020205020404" pitchFamily="49" charset="0"/>
              </a:rPr>
              <a:t>                   start = max(</a:t>
            </a:r>
            <a:r>
              <a:rPr lang="en-US" sz="1200" dirty="0" err="1">
                <a:solidFill>
                  <a:srgbClr val="000000"/>
                </a:solidFill>
                <a:latin typeface="Courier New" panose="02070309020205020404" pitchFamily="49" charset="0"/>
              </a:rPr>
              <a:t>vt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lf</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 </a:t>
            </a:r>
            <a:r>
              <a:rPr lang="en-US" sz="1200" dirty="0">
                <a:solidFill>
                  <a:srgbClr val="FF9900"/>
                </a:solidFill>
                <a:latin typeface="Courier New" panose="02070309020205020404" pitchFamily="49" charset="0"/>
              </a:rPr>
              <a:t>else</a:t>
            </a:r>
            <a:r>
              <a:rPr lang="en-US" sz="1200" dirty="0">
                <a:solidFill>
                  <a:srgbClr val="000000"/>
                </a:solidFill>
                <a:latin typeface="Courier New" panose="02070309020205020404" pitchFamily="49" charset="0"/>
              </a:rPr>
              <a:t> {</a:t>
            </a:r>
            <a:endParaRPr lang="en-US" sz="1200" b="0" dirty="0"/>
          </a:p>
          <a:p>
            <a:pPr marL="0" indent="0">
              <a:spcBef>
                <a:spcPts val="0"/>
              </a:spcBef>
              <a:buNone/>
            </a:pPr>
            <a:r>
              <a:rPr lang="en-US" sz="1200" dirty="0">
                <a:solidFill>
                  <a:srgbClr val="000000"/>
                </a:solidFill>
                <a:latin typeface="Courier New" panose="02070309020205020404" pitchFamily="49" charset="0"/>
              </a:rPr>
              <a:t>                   start = </a:t>
            </a:r>
            <a:r>
              <a:rPr lang="en-US" sz="1200" dirty="0" err="1">
                <a:solidFill>
                  <a:srgbClr val="000000"/>
                </a:solidFill>
                <a:latin typeface="Courier New" panose="02070309020205020404" pitchFamily="49" charset="0"/>
              </a:rPr>
              <a:t>vt</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weight.read</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flow_id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fw</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lf</a:t>
            </a:r>
            <a:r>
              <a:rPr lang="en-US" sz="1200" dirty="0">
                <a:solidFill>
                  <a:srgbClr val="000000"/>
                </a:solidFill>
                <a:latin typeface="Courier New" panose="02070309020205020404" pitchFamily="49" charset="0"/>
              </a:rPr>
              <a:t> = start + </a:t>
            </a:r>
            <a:r>
              <a:rPr lang="en-US" sz="1200" dirty="0" err="1">
                <a:solidFill>
                  <a:srgbClr val="000000"/>
                </a:solidFill>
                <a:latin typeface="Courier New" panose="02070309020205020404" pitchFamily="49" charset="0"/>
              </a:rPr>
              <a:t>sched_meta.pkt_len</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fw</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last_finish.write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flow_id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lf</a:t>
            </a:r>
            <a:r>
              <a:rPr lang="en-US" sz="1200" dirty="0">
                <a:solidFill>
                  <a:srgbClr val="000000"/>
                </a:solidFill>
                <a:latin typeface="Courier New" panose="02070309020205020404" pitchFamily="49" charset="0"/>
              </a:rPr>
              <a:t>);</a:t>
            </a:r>
            <a:endParaRPr lang="en-US" sz="1200" b="0" dirty="0"/>
          </a:p>
          <a:p>
            <a:pPr marL="0" indent="0">
              <a:spcBef>
                <a:spcPts val="0"/>
              </a:spcBef>
              <a:buNone/>
            </a:pPr>
            <a:r>
              <a:rPr lang="en-US" sz="1200" dirty="0">
                <a:solidFill>
                  <a:srgbClr val="000000"/>
                </a:solidFill>
                <a:latin typeface="Courier New" panose="02070309020205020404" pitchFamily="49" charset="0"/>
              </a:rPr>
              <a:t>           }</a:t>
            </a:r>
            <a:endParaRPr lang="en-US" sz="1200" b="0" dirty="0"/>
          </a:p>
          <a:p>
            <a:pPr marL="0" indent="0">
              <a:spcBef>
                <a:spcPts val="0"/>
              </a:spcBef>
              <a:buNone/>
            </a:pPr>
            <a:r>
              <a:rPr lang="en-US" sz="1200" dirty="0">
                <a:solidFill>
                  <a:srgbClr val="000000"/>
                </a:solidFill>
                <a:latin typeface="Courier New" panose="02070309020205020404" pitchFamily="49" charset="0"/>
              </a:rPr>
              <a:t>           rank = start;</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latin typeface="Courier New" panose="02070309020205020404" pitchFamily="49" charset="0"/>
              </a:rPr>
              <a:t>p.enq</a:t>
            </a:r>
            <a:r>
              <a:rPr lang="en-US" sz="1200" dirty="0">
                <a:latin typeface="Courier New" panose="02070309020205020404" pitchFamily="49" charset="0"/>
              </a:rPr>
              <a:t>(rank);</a:t>
            </a:r>
          </a:p>
          <a:p>
            <a:pPr marL="0" indent="0">
              <a:spcBef>
                <a:spcPts val="0"/>
              </a:spcBef>
              <a:buNone/>
            </a:pPr>
            <a:r>
              <a:rPr lang="en-US" sz="1200" dirty="0">
                <a:solidFill>
                  <a:srgbClr val="CC0000"/>
                </a:solidFill>
                <a:latin typeface="Courier New" panose="02070309020205020404" pitchFamily="49" charset="0"/>
              </a:rPr>
              <a:t>    </a:t>
            </a:r>
            <a:r>
              <a:rPr lang="en-US" sz="1200" dirty="0">
                <a:latin typeface="Courier New" panose="02070309020205020404" pitchFamily="49" charset="0"/>
              </a:rPr>
              <a:t>}</a:t>
            </a:r>
          </a:p>
          <a:p>
            <a:pPr marL="0" indent="0">
              <a:spcBef>
                <a:spcPts val="0"/>
              </a:spcBef>
              <a:buNone/>
            </a:pPr>
            <a:endParaRPr lang="en-US" sz="1200" dirty="0">
              <a:solidFill>
                <a:srgbClr val="CC0000"/>
              </a:solidFill>
              <a:latin typeface="Courier New" panose="02070309020205020404" pitchFamily="49" charset="0"/>
            </a:endParaRPr>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dequeue</a:t>
            </a:r>
            <a:r>
              <a:rPr lang="en-US" sz="1200" dirty="0">
                <a:solidFill>
                  <a:srgbClr val="000000"/>
                </a:solidFill>
                <a:latin typeface="Courier New" panose="02070309020205020404" pitchFamily="49" charset="0"/>
              </a:rPr>
              <a:t> = {</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a:solidFill>
                  <a:srgbClr val="FF9900"/>
                </a:solidFill>
                <a:latin typeface="Courier New" panose="02070309020205020404" pitchFamily="49" charset="0"/>
              </a:rPr>
              <a:t>bit</a:t>
            </a:r>
            <a:r>
              <a:rPr lang="en-US" sz="1200" dirty="0">
                <a:solidFill>
                  <a:srgbClr val="000000"/>
                </a:solidFill>
                <a:latin typeface="Courier New" panose="02070309020205020404" pitchFamily="49" charset="0"/>
              </a:rPr>
              <a:t>&lt;</a:t>
            </a:r>
            <a:r>
              <a:rPr lang="en-US" sz="1200" dirty="0">
                <a:solidFill>
                  <a:srgbClr val="CC0000"/>
                </a:solidFill>
                <a:latin typeface="Courier New" panose="02070309020205020404" pitchFamily="49" charset="0"/>
              </a:rPr>
              <a:t>16</a:t>
            </a:r>
            <a:r>
              <a:rPr lang="en-US" sz="1200" dirty="0">
                <a:solidFill>
                  <a:srgbClr val="000000"/>
                </a:solidFill>
                <a:latin typeface="Courier New" panose="02070309020205020404" pitchFamily="49" charset="0"/>
              </a:rPr>
              <a:t>&gt; rank;</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latin typeface="Courier New" panose="02070309020205020404" pitchFamily="49" charset="0"/>
              </a:rPr>
              <a:t>p.deq</a:t>
            </a:r>
            <a:r>
              <a:rPr lang="en-US" sz="1200" dirty="0">
                <a:latin typeface="Courier New" panose="02070309020205020404" pitchFamily="49" charset="0"/>
              </a:rPr>
              <a:t>(rank);</a:t>
            </a:r>
            <a:endParaRPr lang="en-US" sz="1200" b="0" dirty="0"/>
          </a:p>
          <a:p>
            <a:pPr marL="0" indent="0">
              <a:spcBef>
                <a:spcPts val="0"/>
              </a:spcBef>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virtual_time.write</a:t>
            </a:r>
            <a:r>
              <a:rPr lang="en-US" sz="1200" dirty="0">
                <a:solidFill>
                  <a:srgbClr val="000000"/>
                </a:solidFill>
                <a:latin typeface="Courier New" panose="02070309020205020404" pitchFamily="49" charset="0"/>
              </a:rPr>
              <a:t>(</a:t>
            </a:r>
            <a:r>
              <a:rPr lang="en-US" sz="1200" dirty="0">
                <a:solidFill>
                  <a:srgbClr val="CC0000"/>
                </a:solidFill>
                <a:latin typeface="Courier New" panose="02070309020205020404" pitchFamily="49" charset="0"/>
              </a:rPr>
              <a:t>0</a:t>
            </a:r>
            <a:r>
              <a:rPr lang="en-US" sz="1200" dirty="0">
                <a:solidFill>
                  <a:srgbClr val="000000"/>
                </a:solidFill>
                <a:latin typeface="Courier New" panose="02070309020205020404" pitchFamily="49" charset="0"/>
              </a:rPr>
              <a:t>, rank);</a:t>
            </a:r>
            <a:endParaRPr lang="en-US" sz="1200" b="0" dirty="0"/>
          </a:p>
          <a:p>
            <a:pPr marL="0" indent="0">
              <a:spcBef>
                <a:spcPts val="0"/>
              </a:spcBef>
              <a:buNone/>
            </a:pPr>
            <a:r>
              <a:rPr lang="en-US" sz="1200" dirty="0">
                <a:solidFill>
                  <a:srgbClr val="000000"/>
                </a:solidFill>
                <a:latin typeface="Courier New" panose="02070309020205020404" pitchFamily="49" charset="0"/>
              </a:rPr>
              <a:t>       }</a:t>
            </a:r>
          </a:p>
          <a:p>
            <a:pPr marL="0" indent="0">
              <a:spcBef>
                <a:spcPts val="0"/>
              </a:spcBef>
              <a:buNone/>
            </a:pPr>
            <a:r>
              <a:rPr lang="en-US" sz="1200" b="0" dirty="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a:t>
            </a:r>
            <a:endParaRPr lang="en-US" sz="1200" dirty="0"/>
          </a:p>
        </p:txBody>
      </p:sp>
      <p:sp>
        <p:nvSpPr>
          <p:cNvPr id="4" name="Slide Number Placeholder 3">
            <a:extLst>
              <a:ext uri="{FF2B5EF4-FFF2-40B4-BE49-F238E27FC236}">
                <a16:creationId xmlns:a16="http://schemas.microsoft.com/office/drawing/2014/main" xmlns="" id="{F4DBACCA-5361-44BB-8F83-5A329433FE7B}"/>
              </a:ext>
            </a:extLst>
          </p:cNvPr>
          <p:cNvSpPr>
            <a:spLocks noGrp="1"/>
          </p:cNvSpPr>
          <p:nvPr>
            <p:ph type="sldNum" sz="quarter" idx="10"/>
          </p:nvPr>
        </p:nvSpPr>
        <p:spPr/>
        <p:txBody>
          <a:bodyPr/>
          <a:lstStyle/>
          <a:p>
            <a:r>
              <a:rPr lang="en-US"/>
              <a:t>&gt;&gt; </a:t>
            </a:r>
            <a:fld id="{626C978B-826E-438C-909A-E9C381D3FF04}" type="slidenum">
              <a:rPr lang="en-US" smtClean="0"/>
              <a:pPr/>
              <a:t>63</a:t>
            </a:fld>
            <a:endParaRPr lang="en-US" dirty="0"/>
          </a:p>
        </p:txBody>
      </p:sp>
      <p:sp>
        <p:nvSpPr>
          <p:cNvPr id="5" name="Rectangle 4">
            <a:extLst>
              <a:ext uri="{FF2B5EF4-FFF2-40B4-BE49-F238E27FC236}">
                <a16:creationId xmlns:a16="http://schemas.microsoft.com/office/drawing/2014/main" xmlns="" id="{A6E2D354-2646-4166-8AF2-F4CF7BBB21BB}"/>
              </a:ext>
            </a:extLst>
          </p:cNvPr>
          <p:cNvSpPr/>
          <p:nvPr/>
        </p:nvSpPr>
        <p:spPr>
          <a:xfrm>
            <a:off x="8000322" y="2158582"/>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 name="Group 5">
            <a:extLst>
              <a:ext uri="{FF2B5EF4-FFF2-40B4-BE49-F238E27FC236}">
                <a16:creationId xmlns:a16="http://schemas.microsoft.com/office/drawing/2014/main" xmlns="" id="{5BB9130C-AB91-4383-B994-54546228F9A3}"/>
              </a:ext>
            </a:extLst>
          </p:cNvPr>
          <p:cNvGrpSpPr/>
          <p:nvPr/>
        </p:nvGrpSpPr>
        <p:grpSpPr>
          <a:xfrm>
            <a:off x="8209327" y="2558001"/>
            <a:ext cx="1132624" cy="199291"/>
            <a:chOff x="2720488" y="1367117"/>
            <a:chExt cx="1855247" cy="502023"/>
          </a:xfrm>
        </p:grpSpPr>
        <p:sp>
          <p:nvSpPr>
            <p:cNvPr id="7" name="Rectangle 6">
              <a:extLst>
                <a:ext uri="{FF2B5EF4-FFF2-40B4-BE49-F238E27FC236}">
                  <a16:creationId xmlns:a16="http://schemas.microsoft.com/office/drawing/2014/main" xmlns="" id="{63D7354A-9CB4-4D6D-BDE3-E0A683A1DCFC}"/>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74B63B9B-7F46-4108-A5B8-DD6B697FDE3E}"/>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8D2AE457-5719-4286-98C8-BA4CF504053D}"/>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9E30EB83-DA2C-4A26-840A-4FCB66B61630}"/>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Rectangle 10">
              <a:extLst>
                <a:ext uri="{FF2B5EF4-FFF2-40B4-BE49-F238E27FC236}">
                  <a16:creationId xmlns:a16="http://schemas.microsoft.com/office/drawing/2014/main" xmlns="" id="{9FFCA0BD-9827-462B-9203-8DF9E766CF3B}"/>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 name="Straight Connector 11">
              <a:extLst>
                <a:ext uri="{FF2B5EF4-FFF2-40B4-BE49-F238E27FC236}">
                  <a16:creationId xmlns:a16="http://schemas.microsoft.com/office/drawing/2014/main" xmlns="" id="{81DDB496-9DBC-4CAA-AD21-91DB85181440}"/>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3" name="Straight Connector 12">
              <a:extLst>
                <a:ext uri="{FF2B5EF4-FFF2-40B4-BE49-F238E27FC236}">
                  <a16:creationId xmlns:a16="http://schemas.microsoft.com/office/drawing/2014/main" xmlns="" id="{06CB7EB9-215A-4C2D-AA60-08A57653992F}"/>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4" name="TextBox 13">
            <a:extLst>
              <a:ext uri="{FF2B5EF4-FFF2-40B4-BE49-F238E27FC236}">
                <a16:creationId xmlns:a16="http://schemas.microsoft.com/office/drawing/2014/main" xmlns="" id="{32504F5D-B711-496B-9CE7-FA9CCCDF4D87}"/>
              </a:ext>
            </a:extLst>
          </p:cNvPr>
          <p:cNvSpPr txBox="1"/>
          <p:nvPr/>
        </p:nvSpPr>
        <p:spPr>
          <a:xfrm>
            <a:off x="8474876" y="2150579"/>
            <a:ext cx="603050" cy="307777"/>
          </a:xfrm>
          <a:prstGeom prst="rect">
            <a:avLst/>
          </a:prstGeom>
          <a:noFill/>
        </p:spPr>
        <p:txBody>
          <a:bodyPr wrap="none" rtlCol="0">
            <a:spAutoFit/>
          </a:bodyPr>
          <a:lstStyle/>
          <a:p>
            <a:r>
              <a:rPr lang="en-US" sz="1400" b="1" dirty="0"/>
              <a:t>WFQ</a:t>
            </a:r>
          </a:p>
        </p:txBody>
      </p:sp>
      <p:sp>
        <p:nvSpPr>
          <p:cNvPr id="15" name="Oval 14">
            <a:extLst>
              <a:ext uri="{FF2B5EF4-FFF2-40B4-BE49-F238E27FC236}">
                <a16:creationId xmlns:a16="http://schemas.microsoft.com/office/drawing/2014/main" xmlns="" id="{65A48E08-6688-4AE1-BB4A-37530C3C28B5}"/>
              </a:ext>
            </a:extLst>
          </p:cNvPr>
          <p:cNvSpPr/>
          <p:nvPr/>
        </p:nvSpPr>
        <p:spPr>
          <a:xfrm>
            <a:off x="6960084" y="3397794"/>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a:t>
            </a:r>
          </a:p>
        </p:txBody>
      </p:sp>
      <p:sp>
        <p:nvSpPr>
          <p:cNvPr id="16" name="Oval 15">
            <a:extLst>
              <a:ext uri="{FF2B5EF4-FFF2-40B4-BE49-F238E27FC236}">
                <a16:creationId xmlns:a16="http://schemas.microsoft.com/office/drawing/2014/main" xmlns="" id="{04223AD7-E25F-40B4-8944-DFA4B4EE1178}"/>
              </a:ext>
            </a:extLst>
          </p:cNvPr>
          <p:cNvSpPr/>
          <p:nvPr/>
        </p:nvSpPr>
        <p:spPr>
          <a:xfrm>
            <a:off x="9674627" y="3425445"/>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C</a:t>
            </a:r>
          </a:p>
        </p:txBody>
      </p:sp>
      <p:cxnSp>
        <p:nvCxnSpPr>
          <p:cNvPr id="17" name="Straight Connector 16">
            <a:extLst>
              <a:ext uri="{FF2B5EF4-FFF2-40B4-BE49-F238E27FC236}">
                <a16:creationId xmlns:a16="http://schemas.microsoft.com/office/drawing/2014/main" xmlns="" id="{FA0BA14D-2BAD-4D65-BB8E-FE2A4A0B7EB6}"/>
              </a:ext>
            </a:extLst>
          </p:cNvPr>
          <p:cNvCxnSpPr>
            <a:cxnSpLocks/>
            <a:stCxn id="5" idx="2"/>
            <a:endCxn id="15" idx="0"/>
          </p:cNvCxnSpPr>
          <p:nvPr/>
        </p:nvCxnSpPr>
        <p:spPr>
          <a:xfrm flipH="1">
            <a:off x="7409245" y="2957421"/>
            <a:ext cx="1366394" cy="440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AC2901A-E79B-41EB-9C62-DDFBD8AABE82}"/>
              </a:ext>
            </a:extLst>
          </p:cNvPr>
          <p:cNvCxnSpPr>
            <a:cxnSpLocks/>
            <a:stCxn id="5" idx="2"/>
            <a:endCxn id="16" idx="0"/>
          </p:cNvCxnSpPr>
          <p:nvPr/>
        </p:nvCxnSpPr>
        <p:spPr>
          <a:xfrm>
            <a:off x="8775639" y="2957421"/>
            <a:ext cx="1348149" cy="468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A1942ACD-4102-4287-AB92-4EA140F35C8D}"/>
              </a:ext>
            </a:extLst>
          </p:cNvPr>
          <p:cNvSpPr/>
          <p:nvPr/>
        </p:nvSpPr>
        <p:spPr>
          <a:xfrm>
            <a:off x="8326478" y="3388783"/>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B</a:t>
            </a:r>
          </a:p>
        </p:txBody>
      </p:sp>
      <p:cxnSp>
        <p:nvCxnSpPr>
          <p:cNvPr id="22" name="Straight Connector 21">
            <a:extLst>
              <a:ext uri="{FF2B5EF4-FFF2-40B4-BE49-F238E27FC236}">
                <a16:creationId xmlns:a16="http://schemas.microsoft.com/office/drawing/2014/main" xmlns="" id="{D1332179-6F2F-48E4-855B-40C358288865}"/>
              </a:ext>
            </a:extLst>
          </p:cNvPr>
          <p:cNvCxnSpPr>
            <a:cxnSpLocks/>
            <a:stCxn id="5" idx="2"/>
            <a:endCxn id="21" idx="0"/>
          </p:cNvCxnSpPr>
          <p:nvPr/>
        </p:nvCxnSpPr>
        <p:spPr>
          <a:xfrm>
            <a:off x="8775639" y="2957421"/>
            <a:ext cx="0" cy="4313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Curved Right 18">
            <a:extLst>
              <a:ext uri="{FF2B5EF4-FFF2-40B4-BE49-F238E27FC236}">
                <a16:creationId xmlns:a16="http://schemas.microsoft.com/office/drawing/2014/main" xmlns="" id="{50D9F455-5A65-4279-913A-D979B5F953E8}"/>
              </a:ext>
            </a:extLst>
          </p:cNvPr>
          <p:cNvSpPr/>
          <p:nvPr/>
        </p:nvSpPr>
        <p:spPr>
          <a:xfrm>
            <a:off x="1093364" y="2657646"/>
            <a:ext cx="731520" cy="1896247"/>
          </a:xfrm>
          <a:prstGeom prst="curv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Curved Right 22">
            <a:extLst>
              <a:ext uri="{FF2B5EF4-FFF2-40B4-BE49-F238E27FC236}">
                <a16:creationId xmlns:a16="http://schemas.microsoft.com/office/drawing/2014/main" xmlns="" id="{9FE717D7-2224-454E-8B5F-D4684195B557}"/>
              </a:ext>
            </a:extLst>
          </p:cNvPr>
          <p:cNvSpPr/>
          <p:nvPr/>
        </p:nvSpPr>
        <p:spPr>
          <a:xfrm>
            <a:off x="727603" y="2304905"/>
            <a:ext cx="731520" cy="3911097"/>
          </a:xfrm>
          <a:prstGeom prst="curv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879527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517E52-0168-46C7-A8EC-8990CC22B052}"/>
              </a:ext>
            </a:extLst>
          </p:cNvPr>
          <p:cNvSpPr>
            <a:spLocks noGrp="1"/>
          </p:cNvSpPr>
          <p:nvPr>
            <p:ph type="title"/>
          </p:nvPr>
        </p:nvSpPr>
        <p:spPr/>
        <p:txBody>
          <a:bodyPr/>
          <a:lstStyle/>
          <a:p>
            <a:r>
              <a:rPr lang="en-US" dirty="0"/>
              <a:t>Example – Strict Priority w/ WFQ</a:t>
            </a:r>
          </a:p>
        </p:txBody>
      </p:sp>
      <p:sp>
        <p:nvSpPr>
          <p:cNvPr id="3" name="Content Placeholder 2">
            <a:extLst>
              <a:ext uri="{FF2B5EF4-FFF2-40B4-BE49-F238E27FC236}">
                <a16:creationId xmlns:a16="http://schemas.microsoft.com/office/drawing/2014/main" xmlns="" id="{8448A75F-5721-4B12-B75D-174610A99377}"/>
              </a:ext>
            </a:extLst>
          </p:cNvPr>
          <p:cNvSpPr>
            <a:spLocks noGrp="1"/>
          </p:cNvSpPr>
          <p:nvPr>
            <p:ph idx="1"/>
          </p:nvPr>
        </p:nvSpPr>
        <p:spPr>
          <a:xfrm>
            <a:off x="362139" y="1463040"/>
            <a:ext cx="5936409" cy="4759404"/>
          </a:xfrm>
        </p:spPr>
        <p:txBody>
          <a:bodyPr/>
          <a:lstStyle/>
          <a:p>
            <a:pPr marL="0" indent="0">
              <a:spcBef>
                <a:spcPts val="0"/>
              </a:spcBef>
              <a:buNone/>
            </a:pP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 Define the shape </a:t>
            </a:r>
            <a:r>
              <a:rPr lang="en-US" sz="1400" dirty="0">
                <a:solidFill>
                  <a:srgbClr val="0000FF"/>
                </a:solidFill>
                <a:latin typeface="Courier New" panose="02070309020205020404" pitchFamily="49" charset="0"/>
              </a:rPr>
              <a:t>of the tree */</a:t>
            </a:r>
            <a:endParaRPr lang="en-US" sz="1400" b="0" dirty="0"/>
          </a:p>
          <a:p>
            <a:pPr marL="0" indent="0">
              <a:spcBef>
                <a:spcPts val="0"/>
              </a:spcBef>
              <a:buNone/>
            </a:pP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tree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myTree</a:t>
            </a:r>
            <a:r>
              <a:rPr lang="en-US" sz="1400" dirty="0">
                <a:solidFill>
                  <a:srgbClr val="000000"/>
                </a:solidFill>
                <a:latin typeface="Courier New" panose="02070309020205020404" pitchFamily="49" charset="0"/>
              </a:rPr>
              <a:t> { strict(), {WFQ(), WFQ()} }</a:t>
            </a:r>
          </a:p>
          <a:p>
            <a:pPr marL="0" indent="0">
              <a:spcBef>
                <a:spcPts val="0"/>
              </a:spcBef>
              <a:buNone/>
            </a:pPr>
            <a:endParaRPr lang="en-US" sz="1400" dirty="0">
              <a:solidFill>
                <a:srgbClr val="000000"/>
              </a:solidFill>
              <a:latin typeface="Courier New" panose="02070309020205020404" pitchFamily="49" charset="0"/>
            </a:endParaRPr>
          </a:p>
          <a:p>
            <a:pPr marL="0" indent="0">
              <a:spcBef>
                <a:spcPts val="0"/>
              </a:spcBef>
              <a:buNone/>
            </a:pPr>
            <a:r>
              <a:rPr lang="en-US" sz="1400" dirty="0">
                <a:solidFill>
                  <a:srgbClr val="FF9900"/>
                </a:solidFill>
                <a:latin typeface="Courier New" panose="02070309020205020404" pitchFamily="49" charset="0"/>
              </a:rPr>
              <a:t>   table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find_path</a:t>
            </a:r>
            <a:r>
              <a:rPr lang="en-US" sz="1400" dirty="0">
                <a:solidFill>
                  <a:srgbClr val="000000"/>
                </a:solidFill>
                <a:latin typeface="Courier New" panose="02070309020205020404" pitchFamily="49" charset="0"/>
              </a:rPr>
              <a:t> { }</a:t>
            </a:r>
            <a:r>
              <a:rPr lang="en-US" sz="1400" b="0" dirty="0"/>
              <a:t/>
            </a:r>
            <a:br>
              <a:rPr lang="en-US" sz="1400" b="0" dirty="0"/>
            </a:br>
            <a:r>
              <a:rPr lang="en-US" sz="1400" dirty="0">
                <a:solidFill>
                  <a:srgbClr val="000000"/>
                </a:solidFill>
                <a:latin typeface="Courier New" panose="02070309020205020404" pitchFamily="49" charset="0"/>
              </a:rPr>
              <a:t>   </a:t>
            </a:r>
            <a:r>
              <a:rPr lang="en-US" sz="1400" dirty="0">
                <a:solidFill>
                  <a:srgbClr val="FF9900"/>
                </a:solidFill>
                <a:latin typeface="Courier New" panose="02070309020205020404" pitchFamily="49" charset="0"/>
              </a:rPr>
              <a:t>apply</a:t>
            </a:r>
            <a:r>
              <a:rPr lang="en-US" sz="1400" dirty="0">
                <a:solidFill>
                  <a:srgbClr val="000000"/>
                </a:solidFill>
                <a:latin typeface="Courier New" panose="02070309020205020404" pitchFamily="49" charset="0"/>
              </a:rPr>
              <a:t> {</a:t>
            </a:r>
          </a:p>
          <a:p>
            <a:pPr marL="0" indent="0">
              <a:spcBef>
                <a:spcPts val="0"/>
              </a:spcBef>
              <a:buNone/>
            </a:pPr>
            <a:r>
              <a:rPr lang="en-US" sz="1400" b="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 path computation logic</a:t>
            </a:r>
          </a:p>
          <a:p>
            <a:pPr marL="0" indent="0">
              <a:spcBef>
                <a:spcPts val="0"/>
              </a:spcBef>
              <a:buNone/>
            </a:pP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find_path.</a:t>
            </a:r>
            <a:r>
              <a:rPr lang="en-US" sz="1400" dirty="0" err="1">
                <a:solidFill>
                  <a:srgbClr val="FF9900"/>
                </a:solidFill>
                <a:latin typeface="Courier New" panose="02070309020205020404" pitchFamily="49" charset="0"/>
              </a:rPr>
              <a:t>apply</a:t>
            </a:r>
            <a:r>
              <a:rPr lang="en-US" sz="1400" dirty="0">
                <a:solidFill>
                  <a:srgbClr val="000000"/>
                </a:solidFill>
                <a:latin typeface="Courier New" panose="02070309020205020404" pitchFamily="49" charset="0"/>
              </a:rPr>
              <a:t>();</a:t>
            </a:r>
          </a:p>
          <a:p>
            <a:pPr marL="0" indent="0">
              <a:spcBef>
                <a:spcPts val="0"/>
              </a:spcBef>
              <a:buNone/>
            </a:pP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 apply the scheduling / shaping algorithm</a:t>
            </a:r>
            <a:endParaRPr lang="en-US" sz="1400" b="0" dirty="0"/>
          </a:p>
          <a:p>
            <a:pPr marL="0" indent="0">
              <a:spcBef>
                <a:spcPts val="0"/>
              </a:spcBef>
              <a:buNone/>
            </a:pP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myTree.</a:t>
            </a:r>
            <a:r>
              <a:rPr lang="en-US" sz="1400" dirty="0" err="1">
                <a:solidFill>
                  <a:srgbClr val="FF9900"/>
                </a:solidFill>
                <a:latin typeface="Courier New" panose="02070309020205020404" pitchFamily="49" charset="0"/>
              </a:rPr>
              <a:t>apply</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leaf_node</a:t>
            </a:r>
            <a:r>
              <a:rPr lang="en-US" sz="1400" dirty="0">
                <a:solidFill>
                  <a:srgbClr val="000000"/>
                </a:solidFill>
                <a:latin typeface="Courier New" panose="02070309020205020404" pitchFamily="49" charset="0"/>
              </a:rPr>
              <a:t>);</a:t>
            </a:r>
            <a:endParaRPr lang="en-US" sz="1400" b="0" dirty="0"/>
          </a:p>
          <a:p>
            <a:pPr marL="0" indent="0">
              <a:spcBef>
                <a:spcPts val="0"/>
              </a:spcBef>
              <a:buNone/>
            </a:pPr>
            <a:r>
              <a:rPr lang="en-US" sz="1400" dirty="0">
                <a:solidFill>
                  <a:srgbClr val="000000"/>
                </a:solidFill>
                <a:latin typeface="Courier New" panose="02070309020205020404" pitchFamily="49" charset="0"/>
              </a:rPr>
              <a:t>   }</a:t>
            </a:r>
            <a:endParaRPr lang="en-US" sz="1400" b="0" dirty="0"/>
          </a:p>
          <a:p>
            <a:pPr marL="0" indent="0">
              <a:buNone/>
            </a:pPr>
            <a:endParaRPr lang="en-US" sz="1400" dirty="0"/>
          </a:p>
        </p:txBody>
      </p:sp>
      <p:sp>
        <p:nvSpPr>
          <p:cNvPr id="4" name="Slide Number Placeholder 3">
            <a:extLst>
              <a:ext uri="{FF2B5EF4-FFF2-40B4-BE49-F238E27FC236}">
                <a16:creationId xmlns:a16="http://schemas.microsoft.com/office/drawing/2014/main" xmlns="" id="{B8D67326-C9D2-4E1A-8831-BF2A2C0EEC4C}"/>
              </a:ext>
            </a:extLst>
          </p:cNvPr>
          <p:cNvSpPr>
            <a:spLocks noGrp="1"/>
          </p:cNvSpPr>
          <p:nvPr>
            <p:ph type="sldNum" sz="quarter" idx="10"/>
          </p:nvPr>
        </p:nvSpPr>
        <p:spPr/>
        <p:txBody>
          <a:bodyPr/>
          <a:lstStyle/>
          <a:p>
            <a:r>
              <a:rPr lang="en-US"/>
              <a:t>&gt;&gt; </a:t>
            </a:r>
            <a:fld id="{626C978B-826E-438C-909A-E9C381D3FF04}" type="slidenum">
              <a:rPr lang="en-US" smtClean="0"/>
              <a:pPr/>
              <a:t>64</a:t>
            </a:fld>
            <a:endParaRPr lang="en-US" dirty="0"/>
          </a:p>
        </p:txBody>
      </p:sp>
      <p:sp>
        <p:nvSpPr>
          <p:cNvPr id="5" name="Rectangle 4">
            <a:extLst>
              <a:ext uri="{FF2B5EF4-FFF2-40B4-BE49-F238E27FC236}">
                <a16:creationId xmlns:a16="http://schemas.microsoft.com/office/drawing/2014/main" xmlns="" id="{27571EE6-D595-4B3A-BFC1-F27ED48E03A3}"/>
              </a:ext>
            </a:extLst>
          </p:cNvPr>
          <p:cNvSpPr/>
          <p:nvPr/>
        </p:nvSpPr>
        <p:spPr>
          <a:xfrm>
            <a:off x="10031353" y="2782329"/>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6" name="Group 5">
            <a:extLst>
              <a:ext uri="{FF2B5EF4-FFF2-40B4-BE49-F238E27FC236}">
                <a16:creationId xmlns:a16="http://schemas.microsoft.com/office/drawing/2014/main" xmlns="" id="{5B1B7AF2-EBA7-49DB-9940-CDC1CAF0D013}"/>
              </a:ext>
            </a:extLst>
          </p:cNvPr>
          <p:cNvGrpSpPr/>
          <p:nvPr/>
        </p:nvGrpSpPr>
        <p:grpSpPr>
          <a:xfrm>
            <a:off x="10240358" y="3181748"/>
            <a:ext cx="1132624" cy="199291"/>
            <a:chOff x="2720488" y="1367117"/>
            <a:chExt cx="1855247" cy="502023"/>
          </a:xfrm>
        </p:grpSpPr>
        <p:sp>
          <p:nvSpPr>
            <p:cNvPr id="7" name="Rectangle 6">
              <a:extLst>
                <a:ext uri="{FF2B5EF4-FFF2-40B4-BE49-F238E27FC236}">
                  <a16:creationId xmlns:a16="http://schemas.microsoft.com/office/drawing/2014/main" xmlns="" id="{28CB8970-3DD7-461C-82F2-2509675857A6}"/>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 name="Rectangle 7">
              <a:extLst>
                <a:ext uri="{FF2B5EF4-FFF2-40B4-BE49-F238E27FC236}">
                  <a16:creationId xmlns:a16="http://schemas.microsoft.com/office/drawing/2014/main" xmlns="" id="{3E81301A-61BB-4C76-92D0-67A99F352968}"/>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9" name="Rectangle 8">
              <a:extLst>
                <a:ext uri="{FF2B5EF4-FFF2-40B4-BE49-F238E27FC236}">
                  <a16:creationId xmlns:a16="http://schemas.microsoft.com/office/drawing/2014/main" xmlns="" id="{6356F0AA-943C-4D80-9E13-EA60E960AD35}"/>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 name="Rectangle 9">
              <a:extLst>
                <a:ext uri="{FF2B5EF4-FFF2-40B4-BE49-F238E27FC236}">
                  <a16:creationId xmlns:a16="http://schemas.microsoft.com/office/drawing/2014/main" xmlns="" id="{C626EB60-CB36-4B1A-9D24-C1B7013E94FB}"/>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 name="Rectangle 10">
              <a:extLst>
                <a:ext uri="{FF2B5EF4-FFF2-40B4-BE49-F238E27FC236}">
                  <a16:creationId xmlns:a16="http://schemas.microsoft.com/office/drawing/2014/main" xmlns="" id="{34195C85-F487-42BB-B260-B2A3844D604C}"/>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2" name="Straight Connector 11">
              <a:extLst>
                <a:ext uri="{FF2B5EF4-FFF2-40B4-BE49-F238E27FC236}">
                  <a16:creationId xmlns:a16="http://schemas.microsoft.com/office/drawing/2014/main" xmlns="" id="{4A320F14-98F3-42AF-8BEF-95A6CE44E8DB}"/>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3" name="Straight Connector 12">
              <a:extLst>
                <a:ext uri="{FF2B5EF4-FFF2-40B4-BE49-F238E27FC236}">
                  <a16:creationId xmlns:a16="http://schemas.microsoft.com/office/drawing/2014/main" xmlns="" id="{54BA1338-3D5E-478F-A279-42CC15E7A49F}"/>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4" name="TextBox 13">
            <a:extLst>
              <a:ext uri="{FF2B5EF4-FFF2-40B4-BE49-F238E27FC236}">
                <a16:creationId xmlns:a16="http://schemas.microsoft.com/office/drawing/2014/main" xmlns="" id="{C9B553A0-AFB3-43C4-9F8C-AD89A875F000}"/>
              </a:ext>
            </a:extLst>
          </p:cNvPr>
          <p:cNvSpPr txBox="1"/>
          <p:nvPr/>
        </p:nvSpPr>
        <p:spPr>
          <a:xfrm>
            <a:off x="10505145" y="2812685"/>
            <a:ext cx="603050" cy="307777"/>
          </a:xfrm>
          <a:prstGeom prst="rect">
            <a:avLst/>
          </a:prstGeom>
          <a:noFill/>
        </p:spPr>
        <p:txBody>
          <a:bodyPr wrap="none" rtlCol="0">
            <a:spAutoFit/>
          </a:bodyPr>
          <a:lstStyle/>
          <a:p>
            <a:r>
              <a:rPr lang="en-US" sz="1400" b="1" dirty="0"/>
              <a:t>WFQ</a:t>
            </a:r>
          </a:p>
        </p:txBody>
      </p:sp>
      <p:sp>
        <p:nvSpPr>
          <p:cNvPr id="15" name="Oval 14">
            <a:extLst>
              <a:ext uri="{FF2B5EF4-FFF2-40B4-BE49-F238E27FC236}">
                <a16:creationId xmlns:a16="http://schemas.microsoft.com/office/drawing/2014/main" xmlns="" id="{92A5EFF8-8498-44C8-A795-185E155A7B0E}"/>
              </a:ext>
            </a:extLst>
          </p:cNvPr>
          <p:cNvSpPr/>
          <p:nvPr/>
        </p:nvSpPr>
        <p:spPr>
          <a:xfrm>
            <a:off x="9582192" y="3980587"/>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C</a:t>
            </a:r>
          </a:p>
        </p:txBody>
      </p:sp>
      <p:sp>
        <p:nvSpPr>
          <p:cNvPr id="16" name="Oval 15">
            <a:extLst>
              <a:ext uri="{FF2B5EF4-FFF2-40B4-BE49-F238E27FC236}">
                <a16:creationId xmlns:a16="http://schemas.microsoft.com/office/drawing/2014/main" xmlns="" id="{182449CE-0CC2-4075-B119-D4457FE3ACCC}"/>
              </a:ext>
            </a:extLst>
          </p:cNvPr>
          <p:cNvSpPr/>
          <p:nvPr/>
        </p:nvSpPr>
        <p:spPr>
          <a:xfrm>
            <a:off x="11132826" y="3980586"/>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D</a:t>
            </a:r>
          </a:p>
        </p:txBody>
      </p:sp>
      <p:cxnSp>
        <p:nvCxnSpPr>
          <p:cNvPr id="17" name="Straight Connector 16">
            <a:extLst>
              <a:ext uri="{FF2B5EF4-FFF2-40B4-BE49-F238E27FC236}">
                <a16:creationId xmlns:a16="http://schemas.microsoft.com/office/drawing/2014/main" xmlns="" id="{46CD97CD-4338-4884-B964-F35EFB2DCB0F}"/>
              </a:ext>
            </a:extLst>
          </p:cNvPr>
          <p:cNvCxnSpPr>
            <a:cxnSpLocks/>
            <a:stCxn id="5" idx="2"/>
            <a:endCxn id="15" idx="0"/>
          </p:cNvCxnSpPr>
          <p:nvPr/>
        </p:nvCxnSpPr>
        <p:spPr>
          <a:xfrm flipH="1">
            <a:off x="10031353" y="3581168"/>
            <a:ext cx="775317" cy="399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769D319-E2CF-46A8-98EC-C109310BAAED}"/>
              </a:ext>
            </a:extLst>
          </p:cNvPr>
          <p:cNvCxnSpPr>
            <a:cxnSpLocks/>
            <a:stCxn id="5" idx="2"/>
            <a:endCxn id="16" idx="0"/>
          </p:cNvCxnSpPr>
          <p:nvPr/>
        </p:nvCxnSpPr>
        <p:spPr>
          <a:xfrm>
            <a:off x="10806670" y="3581168"/>
            <a:ext cx="775317" cy="3994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xmlns="" id="{5C126DB0-B45A-49CD-9A64-B014A7AE3837}"/>
              </a:ext>
            </a:extLst>
          </p:cNvPr>
          <p:cNvSpPr/>
          <p:nvPr/>
        </p:nvSpPr>
        <p:spPr>
          <a:xfrm>
            <a:off x="7431172" y="2773846"/>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24" name="Group 23">
            <a:extLst>
              <a:ext uri="{FF2B5EF4-FFF2-40B4-BE49-F238E27FC236}">
                <a16:creationId xmlns:a16="http://schemas.microsoft.com/office/drawing/2014/main" xmlns="" id="{CB1DD3B4-E481-4A1B-8727-B59A1007E722}"/>
              </a:ext>
            </a:extLst>
          </p:cNvPr>
          <p:cNvGrpSpPr/>
          <p:nvPr/>
        </p:nvGrpSpPr>
        <p:grpSpPr>
          <a:xfrm>
            <a:off x="7640177" y="3173265"/>
            <a:ext cx="1132624" cy="199291"/>
            <a:chOff x="2720488" y="1367117"/>
            <a:chExt cx="1855247" cy="502023"/>
          </a:xfrm>
        </p:grpSpPr>
        <p:sp>
          <p:nvSpPr>
            <p:cNvPr id="25" name="Rectangle 24">
              <a:extLst>
                <a:ext uri="{FF2B5EF4-FFF2-40B4-BE49-F238E27FC236}">
                  <a16:creationId xmlns:a16="http://schemas.microsoft.com/office/drawing/2014/main" xmlns="" id="{0EA0BCC1-9EBD-4961-A003-3018AE8E1DA4}"/>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6" name="Rectangle 25">
              <a:extLst>
                <a:ext uri="{FF2B5EF4-FFF2-40B4-BE49-F238E27FC236}">
                  <a16:creationId xmlns:a16="http://schemas.microsoft.com/office/drawing/2014/main" xmlns="" id="{66899E46-AA4D-47F0-904C-C266B20BDF10}"/>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7" name="Rectangle 26">
              <a:extLst>
                <a:ext uri="{FF2B5EF4-FFF2-40B4-BE49-F238E27FC236}">
                  <a16:creationId xmlns:a16="http://schemas.microsoft.com/office/drawing/2014/main" xmlns="" id="{903CA51D-5555-4328-984E-81B00CDDD222}"/>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8" name="Rectangle 27">
              <a:extLst>
                <a:ext uri="{FF2B5EF4-FFF2-40B4-BE49-F238E27FC236}">
                  <a16:creationId xmlns:a16="http://schemas.microsoft.com/office/drawing/2014/main" xmlns="" id="{2306424A-48A9-45B6-A5AB-BB059AAD6975}"/>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29" name="Rectangle 28">
              <a:extLst>
                <a:ext uri="{FF2B5EF4-FFF2-40B4-BE49-F238E27FC236}">
                  <a16:creationId xmlns:a16="http://schemas.microsoft.com/office/drawing/2014/main" xmlns="" id="{7C01F26A-6368-42AF-B496-5286C0C14F48}"/>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30" name="Straight Connector 29">
              <a:extLst>
                <a:ext uri="{FF2B5EF4-FFF2-40B4-BE49-F238E27FC236}">
                  <a16:creationId xmlns:a16="http://schemas.microsoft.com/office/drawing/2014/main" xmlns="" id="{6DA07D8E-D72F-4034-A1DC-ED7C6649CCEB}"/>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31" name="Straight Connector 30">
              <a:extLst>
                <a:ext uri="{FF2B5EF4-FFF2-40B4-BE49-F238E27FC236}">
                  <a16:creationId xmlns:a16="http://schemas.microsoft.com/office/drawing/2014/main" xmlns="" id="{9E482B06-1D06-4CD5-B7B6-6E2037075257}"/>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32" name="TextBox 31">
            <a:extLst>
              <a:ext uri="{FF2B5EF4-FFF2-40B4-BE49-F238E27FC236}">
                <a16:creationId xmlns:a16="http://schemas.microsoft.com/office/drawing/2014/main" xmlns="" id="{C7E61B47-570C-4545-A314-E0682546F856}"/>
              </a:ext>
            </a:extLst>
          </p:cNvPr>
          <p:cNvSpPr txBox="1"/>
          <p:nvPr/>
        </p:nvSpPr>
        <p:spPr>
          <a:xfrm>
            <a:off x="7911257" y="2819247"/>
            <a:ext cx="603050" cy="307777"/>
          </a:xfrm>
          <a:prstGeom prst="rect">
            <a:avLst/>
          </a:prstGeom>
          <a:noFill/>
        </p:spPr>
        <p:txBody>
          <a:bodyPr wrap="none" rtlCol="0">
            <a:spAutoFit/>
          </a:bodyPr>
          <a:lstStyle/>
          <a:p>
            <a:r>
              <a:rPr lang="en-US" sz="1400" b="1" dirty="0"/>
              <a:t>WFQ</a:t>
            </a:r>
          </a:p>
        </p:txBody>
      </p:sp>
      <p:sp>
        <p:nvSpPr>
          <p:cNvPr id="33" name="Oval 32">
            <a:extLst>
              <a:ext uri="{FF2B5EF4-FFF2-40B4-BE49-F238E27FC236}">
                <a16:creationId xmlns:a16="http://schemas.microsoft.com/office/drawing/2014/main" xmlns="" id="{21AC26A3-2995-4CA9-AF84-917D6EC84EB7}"/>
              </a:ext>
            </a:extLst>
          </p:cNvPr>
          <p:cNvSpPr/>
          <p:nvPr/>
        </p:nvSpPr>
        <p:spPr>
          <a:xfrm>
            <a:off x="6982011" y="3972104"/>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a:t>
            </a:r>
          </a:p>
        </p:txBody>
      </p:sp>
      <p:sp>
        <p:nvSpPr>
          <p:cNvPr id="34" name="Oval 33">
            <a:extLst>
              <a:ext uri="{FF2B5EF4-FFF2-40B4-BE49-F238E27FC236}">
                <a16:creationId xmlns:a16="http://schemas.microsoft.com/office/drawing/2014/main" xmlns="" id="{7E846702-F322-4FB6-BC93-0A281889A78E}"/>
              </a:ext>
            </a:extLst>
          </p:cNvPr>
          <p:cNvSpPr/>
          <p:nvPr/>
        </p:nvSpPr>
        <p:spPr>
          <a:xfrm>
            <a:off x="8532645" y="3972103"/>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B</a:t>
            </a:r>
          </a:p>
        </p:txBody>
      </p:sp>
      <p:cxnSp>
        <p:nvCxnSpPr>
          <p:cNvPr id="35" name="Straight Connector 34">
            <a:extLst>
              <a:ext uri="{FF2B5EF4-FFF2-40B4-BE49-F238E27FC236}">
                <a16:creationId xmlns:a16="http://schemas.microsoft.com/office/drawing/2014/main" xmlns="" id="{CA10490A-3712-40B1-A194-59053F886601}"/>
              </a:ext>
            </a:extLst>
          </p:cNvPr>
          <p:cNvCxnSpPr>
            <a:cxnSpLocks/>
            <a:stCxn id="23" idx="2"/>
            <a:endCxn id="33" idx="0"/>
          </p:cNvCxnSpPr>
          <p:nvPr/>
        </p:nvCxnSpPr>
        <p:spPr>
          <a:xfrm flipH="1">
            <a:off x="7431172" y="3572685"/>
            <a:ext cx="775317" cy="399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FA18EB6E-5245-46F0-9272-383ECDE231A8}"/>
              </a:ext>
            </a:extLst>
          </p:cNvPr>
          <p:cNvCxnSpPr>
            <a:cxnSpLocks/>
            <a:stCxn id="23" idx="2"/>
            <a:endCxn id="34" idx="0"/>
          </p:cNvCxnSpPr>
          <p:nvPr/>
        </p:nvCxnSpPr>
        <p:spPr>
          <a:xfrm>
            <a:off x="8206489" y="3572685"/>
            <a:ext cx="775317" cy="3994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FFDAF7F5-CEF4-4821-A17F-6E5F38597769}"/>
              </a:ext>
            </a:extLst>
          </p:cNvPr>
          <p:cNvSpPr/>
          <p:nvPr/>
        </p:nvSpPr>
        <p:spPr>
          <a:xfrm>
            <a:off x="8689724" y="1463040"/>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39" name="Group 38">
            <a:extLst>
              <a:ext uri="{FF2B5EF4-FFF2-40B4-BE49-F238E27FC236}">
                <a16:creationId xmlns:a16="http://schemas.microsoft.com/office/drawing/2014/main" xmlns="" id="{BA081E2B-0A26-4C92-99F7-37D15BD02A72}"/>
              </a:ext>
            </a:extLst>
          </p:cNvPr>
          <p:cNvGrpSpPr/>
          <p:nvPr/>
        </p:nvGrpSpPr>
        <p:grpSpPr>
          <a:xfrm>
            <a:off x="8898729" y="1862459"/>
            <a:ext cx="1132624" cy="199291"/>
            <a:chOff x="2720488" y="1367117"/>
            <a:chExt cx="1855247" cy="502023"/>
          </a:xfrm>
        </p:grpSpPr>
        <p:sp>
          <p:nvSpPr>
            <p:cNvPr id="40" name="Rectangle 39">
              <a:extLst>
                <a:ext uri="{FF2B5EF4-FFF2-40B4-BE49-F238E27FC236}">
                  <a16:creationId xmlns:a16="http://schemas.microsoft.com/office/drawing/2014/main" xmlns="" id="{63FE16C6-0AC9-49D2-B503-3E36041A5C46}"/>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1" name="Rectangle 40">
              <a:extLst>
                <a:ext uri="{FF2B5EF4-FFF2-40B4-BE49-F238E27FC236}">
                  <a16:creationId xmlns:a16="http://schemas.microsoft.com/office/drawing/2014/main" xmlns="" id="{84DBE070-BE62-4938-845A-1C6E87E9BF46}"/>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2" name="Rectangle 41">
              <a:extLst>
                <a:ext uri="{FF2B5EF4-FFF2-40B4-BE49-F238E27FC236}">
                  <a16:creationId xmlns:a16="http://schemas.microsoft.com/office/drawing/2014/main" xmlns="" id="{07277B5E-6395-4282-88C6-3C066A3F68C9}"/>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3" name="Rectangle 42">
              <a:extLst>
                <a:ext uri="{FF2B5EF4-FFF2-40B4-BE49-F238E27FC236}">
                  <a16:creationId xmlns:a16="http://schemas.microsoft.com/office/drawing/2014/main" xmlns="" id="{FEDC473A-893D-4835-B1D9-DB9E1AA28863}"/>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44" name="Rectangle 43">
              <a:extLst>
                <a:ext uri="{FF2B5EF4-FFF2-40B4-BE49-F238E27FC236}">
                  <a16:creationId xmlns:a16="http://schemas.microsoft.com/office/drawing/2014/main" xmlns="" id="{B906EEF7-8BC5-48B8-BB05-2D0590B8B17F}"/>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45" name="Straight Connector 44">
              <a:extLst>
                <a:ext uri="{FF2B5EF4-FFF2-40B4-BE49-F238E27FC236}">
                  <a16:creationId xmlns:a16="http://schemas.microsoft.com/office/drawing/2014/main" xmlns="" id="{5C77E5A2-B784-43E2-B12B-E8C55A8D7BF4}"/>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46" name="Straight Connector 45">
              <a:extLst>
                <a:ext uri="{FF2B5EF4-FFF2-40B4-BE49-F238E27FC236}">
                  <a16:creationId xmlns:a16="http://schemas.microsoft.com/office/drawing/2014/main" xmlns="" id="{57035CF3-DAC7-4026-88D8-53AF02CA2930}"/>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47" name="TextBox 46">
            <a:extLst>
              <a:ext uri="{FF2B5EF4-FFF2-40B4-BE49-F238E27FC236}">
                <a16:creationId xmlns:a16="http://schemas.microsoft.com/office/drawing/2014/main" xmlns="" id="{57395812-9E60-4803-AD0C-90A2D83B3532}"/>
              </a:ext>
            </a:extLst>
          </p:cNvPr>
          <p:cNvSpPr txBox="1"/>
          <p:nvPr/>
        </p:nvSpPr>
        <p:spPr>
          <a:xfrm>
            <a:off x="9164278" y="1455037"/>
            <a:ext cx="643125" cy="307777"/>
          </a:xfrm>
          <a:prstGeom prst="rect">
            <a:avLst/>
          </a:prstGeom>
          <a:noFill/>
        </p:spPr>
        <p:txBody>
          <a:bodyPr wrap="none" rtlCol="0">
            <a:spAutoFit/>
          </a:bodyPr>
          <a:lstStyle/>
          <a:p>
            <a:r>
              <a:rPr lang="en-US" sz="1400" b="1" dirty="0"/>
              <a:t>Strict</a:t>
            </a:r>
          </a:p>
        </p:txBody>
      </p:sp>
      <p:cxnSp>
        <p:nvCxnSpPr>
          <p:cNvPr id="48" name="Straight Connector 47">
            <a:extLst>
              <a:ext uri="{FF2B5EF4-FFF2-40B4-BE49-F238E27FC236}">
                <a16:creationId xmlns:a16="http://schemas.microsoft.com/office/drawing/2014/main" xmlns="" id="{441BEF65-4AFA-4738-9911-4BE64DD56B84}"/>
              </a:ext>
            </a:extLst>
          </p:cNvPr>
          <p:cNvCxnSpPr>
            <a:cxnSpLocks/>
            <a:stCxn id="38" idx="2"/>
            <a:endCxn id="23" idx="0"/>
          </p:cNvCxnSpPr>
          <p:nvPr/>
        </p:nvCxnSpPr>
        <p:spPr>
          <a:xfrm flipH="1">
            <a:off x="8206489" y="2261879"/>
            <a:ext cx="1258552" cy="5119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FA86841A-4E78-478B-9891-76E2A7D684FF}"/>
              </a:ext>
            </a:extLst>
          </p:cNvPr>
          <p:cNvCxnSpPr>
            <a:cxnSpLocks/>
            <a:stCxn id="38" idx="2"/>
            <a:endCxn id="5" idx="0"/>
          </p:cNvCxnSpPr>
          <p:nvPr/>
        </p:nvCxnSpPr>
        <p:spPr>
          <a:xfrm>
            <a:off x="9465041" y="2261879"/>
            <a:ext cx="1341629" cy="5204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xmlns="" id="{9A055C87-E855-4F41-A7E5-198672711DEF}"/>
              </a:ext>
            </a:extLst>
          </p:cNvPr>
          <p:cNvSpPr txBox="1"/>
          <p:nvPr/>
        </p:nvSpPr>
        <p:spPr>
          <a:xfrm>
            <a:off x="10245298" y="2304779"/>
            <a:ext cx="561372" cy="307777"/>
          </a:xfrm>
          <a:prstGeom prst="rect">
            <a:avLst/>
          </a:prstGeom>
          <a:noFill/>
        </p:spPr>
        <p:txBody>
          <a:bodyPr wrap="none" rtlCol="0">
            <a:spAutoFit/>
          </a:bodyPr>
          <a:lstStyle/>
          <a:p>
            <a:r>
              <a:rPr lang="en-US" sz="1400" b="1" dirty="0"/>
              <a:t>high</a:t>
            </a:r>
          </a:p>
        </p:txBody>
      </p:sp>
      <p:sp>
        <p:nvSpPr>
          <p:cNvPr id="57" name="TextBox 56">
            <a:extLst>
              <a:ext uri="{FF2B5EF4-FFF2-40B4-BE49-F238E27FC236}">
                <a16:creationId xmlns:a16="http://schemas.microsoft.com/office/drawing/2014/main" xmlns="" id="{AFB9ED6B-B09D-45FE-B39A-285754DA77FD}"/>
              </a:ext>
            </a:extLst>
          </p:cNvPr>
          <p:cNvSpPr txBox="1"/>
          <p:nvPr/>
        </p:nvSpPr>
        <p:spPr>
          <a:xfrm>
            <a:off x="8254017" y="2304779"/>
            <a:ext cx="482824" cy="307777"/>
          </a:xfrm>
          <a:prstGeom prst="rect">
            <a:avLst/>
          </a:prstGeom>
          <a:noFill/>
        </p:spPr>
        <p:txBody>
          <a:bodyPr wrap="none" rtlCol="0">
            <a:spAutoFit/>
          </a:bodyPr>
          <a:lstStyle/>
          <a:p>
            <a:r>
              <a:rPr lang="en-US" sz="1400" b="1" dirty="0"/>
              <a:t>low</a:t>
            </a:r>
          </a:p>
        </p:txBody>
      </p:sp>
    </p:spTree>
    <p:extLst>
      <p:ext uri="{BB962C8B-B14F-4D97-AF65-F5344CB8AC3E}">
        <p14:creationId xmlns:p14="http://schemas.microsoft.com/office/powerpoint/2010/main" val="3618644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4C7047-BEB8-434B-8667-CBEF87DDA855}"/>
              </a:ext>
            </a:extLst>
          </p:cNvPr>
          <p:cNvSpPr>
            <a:spLocks noGrp="1"/>
          </p:cNvSpPr>
          <p:nvPr>
            <p:ph type="title"/>
          </p:nvPr>
        </p:nvSpPr>
        <p:spPr>
          <a:xfrm>
            <a:off x="536334" y="218091"/>
            <a:ext cx="11846522" cy="502920"/>
          </a:xfrm>
        </p:spPr>
        <p:txBody>
          <a:bodyPr/>
          <a:lstStyle/>
          <a:p>
            <a:r>
              <a:rPr lang="en-US" dirty="0"/>
              <a:t>Example – Bandwidth Reservations (Min Rate Guarantees)</a:t>
            </a:r>
          </a:p>
        </p:txBody>
      </p:sp>
      <p:sp>
        <p:nvSpPr>
          <p:cNvPr id="3" name="Content Placeholder 2">
            <a:extLst>
              <a:ext uri="{FF2B5EF4-FFF2-40B4-BE49-F238E27FC236}">
                <a16:creationId xmlns:a16="http://schemas.microsoft.com/office/drawing/2014/main" xmlns="" id="{EB3F81A0-81FE-412C-AB8F-8B12E74176FC}"/>
              </a:ext>
            </a:extLst>
          </p:cNvPr>
          <p:cNvSpPr>
            <a:spLocks noGrp="1"/>
          </p:cNvSpPr>
          <p:nvPr>
            <p:ph idx="1"/>
          </p:nvPr>
        </p:nvSpPr>
        <p:spPr>
          <a:xfrm>
            <a:off x="647700" y="1463040"/>
            <a:ext cx="5095074" cy="4759404"/>
          </a:xfrm>
        </p:spPr>
        <p:txBody>
          <a:bodyPr/>
          <a:lstStyle/>
          <a:p>
            <a:r>
              <a:rPr lang="en-US" dirty="0"/>
              <a:t>Root computes rank as either 0 (below min rate) or 1 (above min rate)</a:t>
            </a:r>
          </a:p>
          <a:p>
            <a:r>
              <a:rPr lang="en-US" dirty="0"/>
              <a:t>FCFS used to prevent reordering within a flow</a:t>
            </a:r>
          </a:p>
        </p:txBody>
      </p:sp>
      <p:sp>
        <p:nvSpPr>
          <p:cNvPr id="4" name="Slide Number Placeholder 3">
            <a:extLst>
              <a:ext uri="{FF2B5EF4-FFF2-40B4-BE49-F238E27FC236}">
                <a16:creationId xmlns:a16="http://schemas.microsoft.com/office/drawing/2014/main" xmlns="" id="{8660FA28-5D98-4A31-9C0B-4D1B5363412B}"/>
              </a:ext>
            </a:extLst>
          </p:cNvPr>
          <p:cNvSpPr>
            <a:spLocks noGrp="1"/>
          </p:cNvSpPr>
          <p:nvPr>
            <p:ph type="sldNum" sz="quarter" idx="10"/>
          </p:nvPr>
        </p:nvSpPr>
        <p:spPr/>
        <p:txBody>
          <a:bodyPr/>
          <a:lstStyle/>
          <a:p>
            <a:r>
              <a:rPr lang="en-US"/>
              <a:t>&gt;&gt; </a:t>
            </a:r>
            <a:fld id="{626C978B-826E-438C-909A-E9C381D3FF04}" type="slidenum">
              <a:rPr lang="en-US" smtClean="0"/>
              <a:pPr/>
              <a:t>65</a:t>
            </a:fld>
            <a:endParaRPr lang="en-US" dirty="0"/>
          </a:p>
        </p:txBody>
      </p:sp>
      <p:sp>
        <p:nvSpPr>
          <p:cNvPr id="47" name="Rectangle 46">
            <a:extLst>
              <a:ext uri="{FF2B5EF4-FFF2-40B4-BE49-F238E27FC236}">
                <a16:creationId xmlns:a16="http://schemas.microsoft.com/office/drawing/2014/main" xmlns="" id="{67C294D1-47CE-4F89-92F5-7068E11D08E0}"/>
              </a:ext>
            </a:extLst>
          </p:cNvPr>
          <p:cNvSpPr/>
          <p:nvPr/>
        </p:nvSpPr>
        <p:spPr>
          <a:xfrm>
            <a:off x="8542617" y="1212960"/>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48" name="Group 47">
            <a:extLst>
              <a:ext uri="{FF2B5EF4-FFF2-40B4-BE49-F238E27FC236}">
                <a16:creationId xmlns:a16="http://schemas.microsoft.com/office/drawing/2014/main" xmlns="" id="{43920F5B-2F51-45C7-8C06-8BDDE78CD0DE}"/>
              </a:ext>
            </a:extLst>
          </p:cNvPr>
          <p:cNvGrpSpPr/>
          <p:nvPr/>
        </p:nvGrpSpPr>
        <p:grpSpPr>
          <a:xfrm>
            <a:off x="8751622" y="1612379"/>
            <a:ext cx="1132624" cy="199291"/>
            <a:chOff x="2720488" y="1367117"/>
            <a:chExt cx="1855247" cy="502023"/>
          </a:xfrm>
        </p:grpSpPr>
        <p:sp>
          <p:nvSpPr>
            <p:cNvPr id="49" name="Rectangle 48">
              <a:extLst>
                <a:ext uri="{FF2B5EF4-FFF2-40B4-BE49-F238E27FC236}">
                  <a16:creationId xmlns:a16="http://schemas.microsoft.com/office/drawing/2014/main" xmlns="" id="{7C0F51A3-9F17-4F0C-A11F-E6F1E6461CB9}"/>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0" name="Rectangle 49">
              <a:extLst>
                <a:ext uri="{FF2B5EF4-FFF2-40B4-BE49-F238E27FC236}">
                  <a16:creationId xmlns:a16="http://schemas.microsoft.com/office/drawing/2014/main" xmlns="" id="{8096CBFB-98F6-4120-85A3-43DC4C262C15}"/>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1" name="Rectangle 50">
              <a:extLst>
                <a:ext uri="{FF2B5EF4-FFF2-40B4-BE49-F238E27FC236}">
                  <a16:creationId xmlns:a16="http://schemas.microsoft.com/office/drawing/2014/main" xmlns="" id="{0C88AF19-9BD3-40C1-A9B1-01483E8978E6}"/>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2" name="Rectangle 51">
              <a:extLst>
                <a:ext uri="{FF2B5EF4-FFF2-40B4-BE49-F238E27FC236}">
                  <a16:creationId xmlns:a16="http://schemas.microsoft.com/office/drawing/2014/main" xmlns="" id="{C3CF0472-E6EC-45BA-9B77-B015E37A72C0}"/>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53" name="Rectangle 52">
              <a:extLst>
                <a:ext uri="{FF2B5EF4-FFF2-40B4-BE49-F238E27FC236}">
                  <a16:creationId xmlns:a16="http://schemas.microsoft.com/office/drawing/2014/main" xmlns="" id="{958052E4-5DDA-4126-8C7D-ED6DD96131DB}"/>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54" name="Straight Connector 53">
              <a:extLst>
                <a:ext uri="{FF2B5EF4-FFF2-40B4-BE49-F238E27FC236}">
                  <a16:creationId xmlns:a16="http://schemas.microsoft.com/office/drawing/2014/main" xmlns="" id="{36B05BED-E63B-4F5D-AB70-AE149E2E6130}"/>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55" name="Straight Connector 54">
              <a:extLst>
                <a:ext uri="{FF2B5EF4-FFF2-40B4-BE49-F238E27FC236}">
                  <a16:creationId xmlns:a16="http://schemas.microsoft.com/office/drawing/2014/main" xmlns="" id="{0228B162-803C-410A-8C4B-B85F17132E0A}"/>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56" name="TextBox 55">
            <a:extLst>
              <a:ext uri="{FF2B5EF4-FFF2-40B4-BE49-F238E27FC236}">
                <a16:creationId xmlns:a16="http://schemas.microsoft.com/office/drawing/2014/main" xmlns="" id="{1BEB78E8-A29D-4AA9-B3AB-21BF47C4EB60}"/>
              </a:ext>
            </a:extLst>
          </p:cNvPr>
          <p:cNvSpPr txBox="1"/>
          <p:nvPr/>
        </p:nvSpPr>
        <p:spPr>
          <a:xfrm>
            <a:off x="8591991" y="1223043"/>
            <a:ext cx="1556836" cy="307777"/>
          </a:xfrm>
          <a:prstGeom prst="rect">
            <a:avLst/>
          </a:prstGeom>
          <a:noFill/>
        </p:spPr>
        <p:txBody>
          <a:bodyPr wrap="none" rtlCol="0">
            <a:spAutoFit/>
          </a:bodyPr>
          <a:lstStyle/>
          <a:p>
            <a:r>
              <a:rPr lang="en-US" sz="1400" b="1" dirty="0"/>
              <a:t>Strict (Min Rate)</a:t>
            </a:r>
          </a:p>
        </p:txBody>
      </p:sp>
      <p:sp>
        <p:nvSpPr>
          <p:cNvPr id="75" name="Rectangle 74">
            <a:extLst>
              <a:ext uri="{FF2B5EF4-FFF2-40B4-BE49-F238E27FC236}">
                <a16:creationId xmlns:a16="http://schemas.microsoft.com/office/drawing/2014/main" xmlns="" id="{FCF4179D-CAEA-4ADF-B23B-9F58FD668994}"/>
              </a:ext>
            </a:extLst>
          </p:cNvPr>
          <p:cNvSpPr/>
          <p:nvPr/>
        </p:nvSpPr>
        <p:spPr>
          <a:xfrm>
            <a:off x="6696588" y="2488054"/>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76" name="Group 75">
            <a:extLst>
              <a:ext uri="{FF2B5EF4-FFF2-40B4-BE49-F238E27FC236}">
                <a16:creationId xmlns:a16="http://schemas.microsoft.com/office/drawing/2014/main" xmlns="" id="{547636A6-2A9F-4007-9273-DCA8B052CA01}"/>
              </a:ext>
            </a:extLst>
          </p:cNvPr>
          <p:cNvGrpSpPr/>
          <p:nvPr/>
        </p:nvGrpSpPr>
        <p:grpSpPr>
          <a:xfrm>
            <a:off x="6905593" y="2887473"/>
            <a:ext cx="1132624" cy="199291"/>
            <a:chOff x="2720488" y="1367117"/>
            <a:chExt cx="1855247" cy="502023"/>
          </a:xfrm>
        </p:grpSpPr>
        <p:sp>
          <p:nvSpPr>
            <p:cNvPr id="77" name="Rectangle 76">
              <a:extLst>
                <a:ext uri="{FF2B5EF4-FFF2-40B4-BE49-F238E27FC236}">
                  <a16:creationId xmlns:a16="http://schemas.microsoft.com/office/drawing/2014/main" xmlns="" id="{2DA31794-45E2-4AC5-B118-F59AE260809D}"/>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8" name="Rectangle 77">
              <a:extLst>
                <a:ext uri="{FF2B5EF4-FFF2-40B4-BE49-F238E27FC236}">
                  <a16:creationId xmlns:a16="http://schemas.microsoft.com/office/drawing/2014/main" xmlns="" id="{F9573BCE-9E68-4F63-B80F-DABBEE7A7478}"/>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79" name="Rectangle 78">
              <a:extLst>
                <a:ext uri="{FF2B5EF4-FFF2-40B4-BE49-F238E27FC236}">
                  <a16:creationId xmlns:a16="http://schemas.microsoft.com/office/drawing/2014/main" xmlns="" id="{DCD99EB0-687F-411A-9C24-7DDA4FAAA777}"/>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0" name="Rectangle 79">
              <a:extLst>
                <a:ext uri="{FF2B5EF4-FFF2-40B4-BE49-F238E27FC236}">
                  <a16:creationId xmlns:a16="http://schemas.microsoft.com/office/drawing/2014/main" xmlns="" id="{25FA50E6-E609-4EB0-B578-6B21353DCA23}"/>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81" name="Rectangle 80">
              <a:extLst>
                <a:ext uri="{FF2B5EF4-FFF2-40B4-BE49-F238E27FC236}">
                  <a16:creationId xmlns:a16="http://schemas.microsoft.com/office/drawing/2014/main" xmlns="" id="{A8007C35-2E20-4B96-B66E-35AED30CE559}"/>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82" name="Straight Connector 81">
              <a:extLst>
                <a:ext uri="{FF2B5EF4-FFF2-40B4-BE49-F238E27FC236}">
                  <a16:creationId xmlns:a16="http://schemas.microsoft.com/office/drawing/2014/main" xmlns="" id="{4FFAA2B3-112D-44B4-84C7-2AED402E35C7}"/>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83" name="Straight Connector 82">
              <a:extLst>
                <a:ext uri="{FF2B5EF4-FFF2-40B4-BE49-F238E27FC236}">
                  <a16:creationId xmlns:a16="http://schemas.microsoft.com/office/drawing/2014/main" xmlns="" id="{DFA17510-8858-4855-979D-44EA0EFD94C2}"/>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84" name="TextBox 83">
            <a:extLst>
              <a:ext uri="{FF2B5EF4-FFF2-40B4-BE49-F238E27FC236}">
                <a16:creationId xmlns:a16="http://schemas.microsoft.com/office/drawing/2014/main" xmlns="" id="{24BF1478-854C-4897-9D9A-F5B70A6488FA}"/>
              </a:ext>
            </a:extLst>
          </p:cNvPr>
          <p:cNvSpPr txBox="1"/>
          <p:nvPr/>
        </p:nvSpPr>
        <p:spPr>
          <a:xfrm>
            <a:off x="7145532" y="2532012"/>
            <a:ext cx="652743" cy="307777"/>
          </a:xfrm>
          <a:prstGeom prst="rect">
            <a:avLst/>
          </a:prstGeom>
          <a:noFill/>
        </p:spPr>
        <p:txBody>
          <a:bodyPr wrap="none" rtlCol="0">
            <a:spAutoFit/>
          </a:bodyPr>
          <a:lstStyle/>
          <a:p>
            <a:r>
              <a:rPr lang="en-US" sz="1400" b="1" dirty="0"/>
              <a:t>FCFS</a:t>
            </a:r>
          </a:p>
        </p:txBody>
      </p:sp>
      <p:sp>
        <p:nvSpPr>
          <p:cNvPr id="85" name="Oval 84">
            <a:extLst>
              <a:ext uri="{FF2B5EF4-FFF2-40B4-BE49-F238E27FC236}">
                <a16:creationId xmlns:a16="http://schemas.microsoft.com/office/drawing/2014/main" xmlns="" id="{2E7A223C-79AA-4D4E-A16F-D9AFAF7787FE}"/>
              </a:ext>
            </a:extLst>
          </p:cNvPr>
          <p:cNvSpPr/>
          <p:nvPr/>
        </p:nvSpPr>
        <p:spPr>
          <a:xfrm>
            <a:off x="7022744" y="3685595"/>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A</a:t>
            </a:r>
          </a:p>
        </p:txBody>
      </p:sp>
      <p:cxnSp>
        <p:nvCxnSpPr>
          <p:cNvPr id="87" name="Straight Connector 86">
            <a:extLst>
              <a:ext uri="{FF2B5EF4-FFF2-40B4-BE49-F238E27FC236}">
                <a16:creationId xmlns:a16="http://schemas.microsoft.com/office/drawing/2014/main" xmlns="" id="{C7FC792A-B52C-4124-AAE8-385CD0582094}"/>
              </a:ext>
            </a:extLst>
          </p:cNvPr>
          <p:cNvCxnSpPr>
            <a:cxnSpLocks/>
            <a:stCxn id="47" idx="2"/>
            <a:endCxn id="75" idx="0"/>
          </p:cNvCxnSpPr>
          <p:nvPr/>
        </p:nvCxnSpPr>
        <p:spPr>
          <a:xfrm flipH="1">
            <a:off x="7471905" y="2011799"/>
            <a:ext cx="1846029" cy="476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DA148629-221D-4ED1-AAF9-BBA9B4BC88C6}"/>
              </a:ext>
            </a:extLst>
          </p:cNvPr>
          <p:cNvCxnSpPr>
            <a:cxnSpLocks/>
            <a:stCxn id="47" idx="2"/>
            <a:endCxn id="112" idx="0"/>
          </p:cNvCxnSpPr>
          <p:nvPr/>
        </p:nvCxnSpPr>
        <p:spPr>
          <a:xfrm>
            <a:off x="9317934" y="2011799"/>
            <a:ext cx="1845366" cy="476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6D5C235C-2183-47C4-AEB8-00109FDD07F7}"/>
              </a:ext>
            </a:extLst>
          </p:cNvPr>
          <p:cNvCxnSpPr>
            <a:cxnSpLocks/>
            <a:stCxn id="75" idx="2"/>
            <a:endCxn id="85" idx="0"/>
          </p:cNvCxnSpPr>
          <p:nvPr/>
        </p:nvCxnSpPr>
        <p:spPr>
          <a:xfrm>
            <a:off x="7471905" y="3286893"/>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xmlns="" id="{4816641A-3464-42D4-94D4-36B75F0C9155}"/>
              </a:ext>
            </a:extLst>
          </p:cNvPr>
          <p:cNvSpPr/>
          <p:nvPr/>
        </p:nvSpPr>
        <p:spPr>
          <a:xfrm>
            <a:off x="8542286" y="2493652"/>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100" name="Group 99">
            <a:extLst>
              <a:ext uri="{FF2B5EF4-FFF2-40B4-BE49-F238E27FC236}">
                <a16:creationId xmlns:a16="http://schemas.microsoft.com/office/drawing/2014/main" xmlns="" id="{D804E612-C24E-46A1-BC5E-931FDD58652C}"/>
              </a:ext>
            </a:extLst>
          </p:cNvPr>
          <p:cNvGrpSpPr/>
          <p:nvPr/>
        </p:nvGrpSpPr>
        <p:grpSpPr>
          <a:xfrm>
            <a:off x="8751291" y="2893071"/>
            <a:ext cx="1132624" cy="199291"/>
            <a:chOff x="2720488" y="1367117"/>
            <a:chExt cx="1855247" cy="502023"/>
          </a:xfrm>
        </p:grpSpPr>
        <p:sp>
          <p:nvSpPr>
            <p:cNvPr id="101" name="Rectangle 100">
              <a:extLst>
                <a:ext uri="{FF2B5EF4-FFF2-40B4-BE49-F238E27FC236}">
                  <a16:creationId xmlns:a16="http://schemas.microsoft.com/office/drawing/2014/main" xmlns="" id="{7B688213-1894-4E18-8D49-72AB4C0941D3}"/>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2" name="Rectangle 101">
              <a:extLst>
                <a:ext uri="{FF2B5EF4-FFF2-40B4-BE49-F238E27FC236}">
                  <a16:creationId xmlns:a16="http://schemas.microsoft.com/office/drawing/2014/main" xmlns="" id="{12A8B5B0-D231-4A21-8F65-9FF67B982197}"/>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3" name="Rectangle 102">
              <a:extLst>
                <a:ext uri="{FF2B5EF4-FFF2-40B4-BE49-F238E27FC236}">
                  <a16:creationId xmlns:a16="http://schemas.microsoft.com/office/drawing/2014/main" xmlns="" id="{8D33381C-6A3B-4B3F-8AE2-4718614401B1}"/>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4" name="Rectangle 103">
              <a:extLst>
                <a:ext uri="{FF2B5EF4-FFF2-40B4-BE49-F238E27FC236}">
                  <a16:creationId xmlns:a16="http://schemas.microsoft.com/office/drawing/2014/main" xmlns="" id="{743BB97A-96D4-499E-A3AF-CD3398297586}"/>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05" name="Rectangle 104">
              <a:extLst>
                <a:ext uri="{FF2B5EF4-FFF2-40B4-BE49-F238E27FC236}">
                  <a16:creationId xmlns:a16="http://schemas.microsoft.com/office/drawing/2014/main" xmlns="" id="{93B23107-BFB9-495D-95BD-F63846F0585B}"/>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06" name="Straight Connector 105">
              <a:extLst>
                <a:ext uri="{FF2B5EF4-FFF2-40B4-BE49-F238E27FC236}">
                  <a16:creationId xmlns:a16="http://schemas.microsoft.com/office/drawing/2014/main" xmlns="" id="{066C79B0-CDB0-4DE2-B20B-2CDB594A4836}"/>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07" name="Straight Connector 106">
              <a:extLst>
                <a:ext uri="{FF2B5EF4-FFF2-40B4-BE49-F238E27FC236}">
                  <a16:creationId xmlns:a16="http://schemas.microsoft.com/office/drawing/2014/main" xmlns="" id="{1A13C5F8-7C3D-4090-8EC9-7E0194A09E29}"/>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08" name="TextBox 107">
            <a:extLst>
              <a:ext uri="{FF2B5EF4-FFF2-40B4-BE49-F238E27FC236}">
                <a16:creationId xmlns:a16="http://schemas.microsoft.com/office/drawing/2014/main" xmlns="" id="{9F69B7B2-9A7F-4682-8404-13749C7477CA}"/>
              </a:ext>
            </a:extLst>
          </p:cNvPr>
          <p:cNvSpPr txBox="1"/>
          <p:nvPr/>
        </p:nvSpPr>
        <p:spPr>
          <a:xfrm>
            <a:off x="8991230" y="2537610"/>
            <a:ext cx="652743" cy="307777"/>
          </a:xfrm>
          <a:prstGeom prst="rect">
            <a:avLst/>
          </a:prstGeom>
          <a:noFill/>
        </p:spPr>
        <p:txBody>
          <a:bodyPr wrap="none" rtlCol="0">
            <a:spAutoFit/>
          </a:bodyPr>
          <a:lstStyle/>
          <a:p>
            <a:r>
              <a:rPr lang="en-US" sz="1400" b="1" dirty="0"/>
              <a:t>FCFS</a:t>
            </a:r>
          </a:p>
        </p:txBody>
      </p:sp>
      <p:sp>
        <p:nvSpPr>
          <p:cNvPr id="109" name="Oval 108">
            <a:extLst>
              <a:ext uri="{FF2B5EF4-FFF2-40B4-BE49-F238E27FC236}">
                <a16:creationId xmlns:a16="http://schemas.microsoft.com/office/drawing/2014/main" xmlns="" id="{AF0F1C3A-BA90-4FC7-BC98-00F5EEA78B37}"/>
              </a:ext>
            </a:extLst>
          </p:cNvPr>
          <p:cNvSpPr/>
          <p:nvPr/>
        </p:nvSpPr>
        <p:spPr>
          <a:xfrm>
            <a:off x="8868442" y="3691193"/>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B</a:t>
            </a:r>
          </a:p>
        </p:txBody>
      </p:sp>
      <p:cxnSp>
        <p:nvCxnSpPr>
          <p:cNvPr id="110" name="Straight Connector 109">
            <a:extLst>
              <a:ext uri="{FF2B5EF4-FFF2-40B4-BE49-F238E27FC236}">
                <a16:creationId xmlns:a16="http://schemas.microsoft.com/office/drawing/2014/main" xmlns="" id="{97EBF57A-21ED-4925-87D4-8123FE9886BF}"/>
              </a:ext>
            </a:extLst>
          </p:cNvPr>
          <p:cNvCxnSpPr>
            <a:cxnSpLocks/>
            <a:stCxn id="99" idx="2"/>
            <a:endCxn id="109" idx="0"/>
          </p:cNvCxnSpPr>
          <p:nvPr/>
        </p:nvCxnSpPr>
        <p:spPr>
          <a:xfrm>
            <a:off x="9317603" y="3292491"/>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xmlns="" id="{797CD9E8-1296-4146-A703-8908CA567EF1}"/>
              </a:ext>
            </a:extLst>
          </p:cNvPr>
          <p:cNvSpPr/>
          <p:nvPr/>
        </p:nvSpPr>
        <p:spPr>
          <a:xfrm>
            <a:off x="10387983" y="2488053"/>
            <a:ext cx="1550634" cy="798839"/>
          </a:xfrm>
          <a:prstGeom prst="rect">
            <a:avLst/>
          </a:prstGeom>
          <a:noFill/>
          <a:ln w="12700" cap="flat" cmpd="sng" algn="ctr">
            <a:solidFill>
              <a:sysClr val="windowText" lastClr="000000"/>
            </a:solidFill>
            <a:prstDash val="sysDash"/>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
              <a:cs typeface=""/>
            </a:endParaRPr>
          </a:p>
        </p:txBody>
      </p:sp>
      <p:grpSp>
        <p:nvGrpSpPr>
          <p:cNvPr id="113" name="Group 112">
            <a:extLst>
              <a:ext uri="{FF2B5EF4-FFF2-40B4-BE49-F238E27FC236}">
                <a16:creationId xmlns:a16="http://schemas.microsoft.com/office/drawing/2014/main" xmlns="" id="{287AFAA7-C005-48BC-B4E9-201975E6EAD2}"/>
              </a:ext>
            </a:extLst>
          </p:cNvPr>
          <p:cNvGrpSpPr/>
          <p:nvPr/>
        </p:nvGrpSpPr>
        <p:grpSpPr>
          <a:xfrm>
            <a:off x="10596988" y="2887472"/>
            <a:ext cx="1132624" cy="199291"/>
            <a:chOff x="2720488" y="1367117"/>
            <a:chExt cx="1855247" cy="502023"/>
          </a:xfrm>
        </p:grpSpPr>
        <p:sp>
          <p:nvSpPr>
            <p:cNvPr id="114" name="Rectangle 113">
              <a:extLst>
                <a:ext uri="{FF2B5EF4-FFF2-40B4-BE49-F238E27FC236}">
                  <a16:creationId xmlns:a16="http://schemas.microsoft.com/office/drawing/2014/main" xmlns="" id="{03701A59-7A08-4566-A42E-AFFC6D567906}"/>
                </a:ext>
              </a:extLst>
            </p:cNvPr>
            <p:cNvSpPr/>
            <p:nvPr/>
          </p:nvSpPr>
          <p:spPr>
            <a:xfrm>
              <a:off x="4333688"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5" name="Rectangle 114">
              <a:extLst>
                <a:ext uri="{FF2B5EF4-FFF2-40B4-BE49-F238E27FC236}">
                  <a16:creationId xmlns:a16="http://schemas.microsoft.com/office/drawing/2014/main" xmlns="" id="{B105BBF3-BA76-4183-9C4F-ADD2FAFA093B}"/>
                </a:ext>
              </a:extLst>
            </p:cNvPr>
            <p:cNvSpPr/>
            <p:nvPr/>
          </p:nvSpPr>
          <p:spPr>
            <a:xfrm>
              <a:off x="4091641"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6" name="Rectangle 115">
              <a:extLst>
                <a:ext uri="{FF2B5EF4-FFF2-40B4-BE49-F238E27FC236}">
                  <a16:creationId xmlns:a16="http://schemas.microsoft.com/office/drawing/2014/main" xmlns="" id="{E6BE9356-67DC-4646-97F7-1C49CCE315B5}"/>
                </a:ext>
              </a:extLst>
            </p:cNvPr>
            <p:cNvSpPr/>
            <p:nvPr/>
          </p:nvSpPr>
          <p:spPr>
            <a:xfrm>
              <a:off x="3849594"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7" name="Rectangle 116">
              <a:extLst>
                <a:ext uri="{FF2B5EF4-FFF2-40B4-BE49-F238E27FC236}">
                  <a16:creationId xmlns:a16="http://schemas.microsoft.com/office/drawing/2014/main" xmlns="" id="{3601633C-2D38-4FC2-9089-6293101BF270}"/>
                </a:ext>
              </a:extLst>
            </p:cNvPr>
            <p:cNvSpPr/>
            <p:nvPr/>
          </p:nvSpPr>
          <p:spPr>
            <a:xfrm>
              <a:off x="3607547"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sp>
          <p:nvSpPr>
            <p:cNvPr id="118" name="Rectangle 117">
              <a:extLst>
                <a:ext uri="{FF2B5EF4-FFF2-40B4-BE49-F238E27FC236}">
                  <a16:creationId xmlns:a16="http://schemas.microsoft.com/office/drawing/2014/main" xmlns="" id="{294C95CD-05D2-4D35-98E5-CE30F9AE6EBE}"/>
                </a:ext>
              </a:extLst>
            </p:cNvPr>
            <p:cNvSpPr/>
            <p:nvPr/>
          </p:nvSpPr>
          <p:spPr>
            <a:xfrm>
              <a:off x="3365500" y="1367117"/>
              <a:ext cx="242047" cy="502023"/>
            </a:xfrm>
            <a:prstGeom prst="rect">
              <a:avLst/>
            </a:prstGeom>
            <a:noFill/>
            <a:ln w="381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Calibri" panose="020F0502020204030204"/>
                <a:ea typeface=""/>
                <a:cs typeface=""/>
              </a:endParaRPr>
            </a:p>
          </p:txBody>
        </p:sp>
        <p:cxnSp>
          <p:nvCxnSpPr>
            <p:cNvPr id="119" name="Straight Connector 118">
              <a:extLst>
                <a:ext uri="{FF2B5EF4-FFF2-40B4-BE49-F238E27FC236}">
                  <a16:creationId xmlns:a16="http://schemas.microsoft.com/office/drawing/2014/main" xmlns="" id="{BBDAC4AF-7D12-4A0F-8472-A084DBBD85CD}"/>
                </a:ext>
              </a:extLst>
            </p:cNvPr>
            <p:cNvCxnSpPr/>
            <p:nvPr/>
          </p:nvCxnSpPr>
          <p:spPr>
            <a:xfrm flipH="1">
              <a:off x="2720488" y="1367117"/>
              <a:ext cx="645012" cy="0"/>
            </a:xfrm>
            <a:prstGeom prst="line">
              <a:avLst/>
            </a:prstGeom>
            <a:noFill/>
            <a:ln w="38100" cap="flat" cmpd="sng" algn="ctr">
              <a:solidFill>
                <a:schemeClr val="tx1"/>
              </a:solidFill>
              <a:prstDash val="solid"/>
              <a:miter lim="800000"/>
            </a:ln>
            <a:effectLst/>
          </p:spPr>
        </p:cxnSp>
        <p:cxnSp>
          <p:nvCxnSpPr>
            <p:cNvPr id="120" name="Straight Connector 119">
              <a:extLst>
                <a:ext uri="{FF2B5EF4-FFF2-40B4-BE49-F238E27FC236}">
                  <a16:creationId xmlns:a16="http://schemas.microsoft.com/office/drawing/2014/main" xmlns="" id="{C8B2FDF8-4AD5-4A86-B349-939D3B989775}"/>
                </a:ext>
              </a:extLst>
            </p:cNvPr>
            <p:cNvCxnSpPr/>
            <p:nvPr/>
          </p:nvCxnSpPr>
          <p:spPr>
            <a:xfrm flipH="1">
              <a:off x="2720488" y="1869140"/>
              <a:ext cx="645012" cy="0"/>
            </a:xfrm>
            <a:prstGeom prst="line">
              <a:avLst/>
            </a:prstGeom>
            <a:noFill/>
            <a:ln w="38100" cap="flat" cmpd="sng" algn="ctr">
              <a:solidFill>
                <a:schemeClr val="tx1"/>
              </a:solidFill>
              <a:prstDash val="solid"/>
              <a:miter lim="800000"/>
            </a:ln>
            <a:effectLst/>
          </p:spPr>
        </p:cxnSp>
      </p:grpSp>
      <p:sp>
        <p:nvSpPr>
          <p:cNvPr id="121" name="TextBox 120">
            <a:extLst>
              <a:ext uri="{FF2B5EF4-FFF2-40B4-BE49-F238E27FC236}">
                <a16:creationId xmlns:a16="http://schemas.microsoft.com/office/drawing/2014/main" xmlns="" id="{4E4665F8-EA97-4C46-BB6E-C4F9D3AB1B7D}"/>
              </a:ext>
            </a:extLst>
          </p:cNvPr>
          <p:cNvSpPr txBox="1"/>
          <p:nvPr/>
        </p:nvSpPr>
        <p:spPr>
          <a:xfrm>
            <a:off x="10836927" y="2532011"/>
            <a:ext cx="652743" cy="307777"/>
          </a:xfrm>
          <a:prstGeom prst="rect">
            <a:avLst/>
          </a:prstGeom>
          <a:noFill/>
        </p:spPr>
        <p:txBody>
          <a:bodyPr wrap="none" rtlCol="0">
            <a:spAutoFit/>
          </a:bodyPr>
          <a:lstStyle/>
          <a:p>
            <a:r>
              <a:rPr lang="en-US" sz="1400" b="1" dirty="0"/>
              <a:t>FCFS</a:t>
            </a:r>
          </a:p>
        </p:txBody>
      </p:sp>
      <p:sp>
        <p:nvSpPr>
          <p:cNvPr id="122" name="Oval 121">
            <a:extLst>
              <a:ext uri="{FF2B5EF4-FFF2-40B4-BE49-F238E27FC236}">
                <a16:creationId xmlns:a16="http://schemas.microsoft.com/office/drawing/2014/main" xmlns="" id="{80E6CD03-B419-4695-A51D-DFE7B11DAC0B}"/>
              </a:ext>
            </a:extLst>
          </p:cNvPr>
          <p:cNvSpPr/>
          <p:nvPr/>
        </p:nvSpPr>
        <p:spPr>
          <a:xfrm>
            <a:off x="10714139" y="3685594"/>
            <a:ext cx="898321" cy="8716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Flow C</a:t>
            </a:r>
          </a:p>
        </p:txBody>
      </p:sp>
      <p:cxnSp>
        <p:nvCxnSpPr>
          <p:cNvPr id="123" name="Straight Connector 122">
            <a:extLst>
              <a:ext uri="{FF2B5EF4-FFF2-40B4-BE49-F238E27FC236}">
                <a16:creationId xmlns:a16="http://schemas.microsoft.com/office/drawing/2014/main" xmlns="" id="{AC4218A0-9E6F-455D-AF99-58F4242AD12F}"/>
              </a:ext>
            </a:extLst>
          </p:cNvPr>
          <p:cNvCxnSpPr>
            <a:cxnSpLocks/>
            <a:stCxn id="112" idx="2"/>
            <a:endCxn id="122" idx="0"/>
          </p:cNvCxnSpPr>
          <p:nvPr/>
        </p:nvCxnSpPr>
        <p:spPr>
          <a:xfrm>
            <a:off x="11163300" y="3286892"/>
            <a:ext cx="0" cy="398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0CBA6AA6-B502-45D9-94A4-3E69678B243B}"/>
              </a:ext>
            </a:extLst>
          </p:cNvPr>
          <p:cNvCxnSpPr>
            <a:cxnSpLocks/>
            <a:stCxn id="47" idx="2"/>
            <a:endCxn id="99" idx="0"/>
          </p:cNvCxnSpPr>
          <p:nvPr/>
        </p:nvCxnSpPr>
        <p:spPr>
          <a:xfrm flipH="1">
            <a:off x="9317603" y="2011799"/>
            <a:ext cx="331" cy="4818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3629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E76E55-BD4D-49EA-A8F7-3E69DA55BBBB}"/>
              </a:ext>
            </a:extLst>
          </p:cNvPr>
          <p:cNvSpPr>
            <a:spLocks noGrp="1"/>
          </p:cNvSpPr>
          <p:nvPr>
            <p:ph type="title"/>
          </p:nvPr>
        </p:nvSpPr>
        <p:spPr/>
        <p:txBody>
          <a:bodyPr/>
          <a:lstStyle/>
          <a:p>
            <a:r>
              <a:rPr lang="en-US" dirty="0"/>
              <a:t>More Examples</a:t>
            </a:r>
          </a:p>
        </p:txBody>
      </p:sp>
      <p:sp>
        <p:nvSpPr>
          <p:cNvPr id="3" name="Content Placeholder 2">
            <a:extLst>
              <a:ext uri="{FF2B5EF4-FFF2-40B4-BE49-F238E27FC236}">
                <a16:creationId xmlns:a16="http://schemas.microsoft.com/office/drawing/2014/main" xmlns="" id="{5B072C54-9A6C-4B35-89E5-4923135344BC}"/>
              </a:ext>
            </a:extLst>
          </p:cNvPr>
          <p:cNvSpPr>
            <a:spLocks noGrp="1"/>
          </p:cNvSpPr>
          <p:nvPr>
            <p:ph idx="1"/>
          </p:nvPr>
        </p:nvSpPr>
        <p:spPr/>
        <p:txBody>
          <a:bodyPr/>
          <a:lstStyle/>
          <a:p>
            <a:r>
              <a:rPr lang="en-US" dirty="0"/>
              <a:t>Heavy hitter detection to map HH flows to separate queue and assign their packets lower priority</a:t>
            </a:r>
          </a:p>
          <a:p>
            <a:r>
              <a:rPr lang="en-US" dirty="0"/>
              <a:t>Scheduling transaction computes level of burstiness for each flow and assigns priority as the inverse of the burstiness – encourages smooth traffic</a:t>
            </a:r>
          </a:p>
        </p:txBody>
      </p:sp>
      <p:sp>
        <p:nvSpPr>
          <p:cNvPr id="4" name="Slide Number Placeholder 3">
            <a:extLst>
              <a:ext uri="{FF2B5EF4-FFF2-40B4-BE49-F238E27FC236}">
                <a16:creationId xmlns:a16="http://schemas.microsoft.com/office/drawing/2014/main" xmlns="" id="{001F07C0-3687-41F3-B8F7-34F475DA6FBE}"/>
              </a:ext>
            </a:extLst>
          </p:cNvPr>
          <p:cNvSpPr>
            <a:spLocks noGrp="1"/>
          </p:cNvSpPr>
          <p:nvPr>
            <p:ph type="sldNum" sz="quarter" idx="10"/>
          </p:nvPr>
        </p:nvSpPr>
        <p:spPr/>
        <p:txBody>
          <a:bodyPr/>
          <a:lstStyle/>
          <a:p>
            <a:r>
              <a:rPr lang="en-US"/>
              <a:t>&gt;&gt; </a:t>
            </a:r>
            <a:fld id="{626C978B-826E-438C-909A-E9C381D3FF04}" type="slidenum">
              <a:rPr lang="en-US" smtClean="0"/>
              <a:pPr/>
              <a:t>66</a:t>
            </a:fld>
            <a:endParaRPr lang="en-US" dirty="0"/>
          </a:p>
        </p:txBody>
      </p:sp>
    </p:spTree>
    <p:extLst>
      <p:ext uri="{BB962C8B-B14F-4D97-AF65-F5344CB8AC3E}">
        <p14:creationId xmlns:p14="http://schemas.microsoft.com/office/powerpoint/2010/main" val="336638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F2D6A-C936-478E-8846-A733B6E660AC}"/>
              </a:ext>
            </a:extLst>
          </p:cNvPr>
          <p:cNvSpPr>
            <a:spLocks noGrp="1"/>
          </p:cNvSpPr>
          <p:nvPr>
            <p:ph type="title"/>
          </p:nvPr>
        </p:nvSpPr>
        <p:spPr/>
        <p:txBody>
          <a:bodyPr/>
          <a:lstStyle/>
          <a:p>
            <a:r>
              <a:rPr lang="en-US" dirty="0"/>
              <a:t>Benefits of Programmable Traffic Management</a:t>
            </a:r>
          </a:p>
        </p:txBody>
      </p:sp>
      <p:sp>
        <p:nvSpPr>
          <p:cNvPr id="3" name="Content Placeholder 2">
            <a:extLst>
              <a:ext uri="{FF2B5EF4-FFF2-40B4-BE49-F238E27FC236}">
                <a16:creationId xmlns:a16="http://schemas.microsoft.com/office/drawing/2014/main" xmlns="" id="{2DB0C3B7-D145-4A4B-8B83-D27EB18BF516}"/>
              </a:ext>
            </a:extLst>
          </p:cNvPr>
          <p:cNvSpPr>
            <a:spLocks noGrp="1"/>
          </p:cNvSpPr>
          <p:nvPr>
            <p:ph idx="1"/>
          </p:nvPr>
        </p:nvSpPr>
        <p:spPr>
          <a:xfrm>
            <a:off x="471815" y="899342"/>
            <a:ext cx="10515600" cy="5643118"/>
          </a:xfrm>
        </p:spPr>
        <p:txBody>
          <a:bodyPr/>
          <a:lstStyle/>
          <a:p>
            <a:pPr>
              <a:lnSpc>
                <a:spcPct val="150000"/>
              </a:lnSpc>
            </a:pPr>
            <a:r>
              <a:rPr lang="en-US" dirty="0"/>
              <a:t>Benefits of an unambiguous way to define TM algorithms:</a:t>
            </a:r>
          </a:p>
          <a:p>
            <a:pPr lvl="1">
              <a:lnSpc>
                <a:spcPct val="100000"/>
              </a:lnSpc>
            </a:pPr>
            <a:r>
              <a:rPr lang="en-US" dirty="0"/>
              <a:t>Portability</a:t>
            </a:r>
          </a:p>
          <a:p>
            <a:pPr lvl="1">
              <a:lnSpc>
                <a:spcPct val="100000"/>
              </a:lnSpc>
            </a:pPr>
            <a:r>
              <a:rPr lang="en-US" dirty="0"/>
              <a:t>Formal verification and static analysis</a:t>
            </a:r>
          </a:p>
          <a:p>
            <a:pPr lvl="1">
              <a:lnSpc>
                <a:spcPct val="150000"/>
              </a:lnSpc>
            </a:pPr>
            <a:r>
              <a:rPr lang="en-US" dirty="0"/>
              <a:t>Precise way to express customer needs</a:t>
            </a:r>
          </a:p>
          <a:p>
            <a:pPr>
              <a:lnSpc>
                <a:spcPct val="150000"/>
              </a:lnSpc>
            </a:pPr>
            <a:r>
              <a:rPr lang="en-US" dirty="0"/>
              <a:t>Benefits of having programmable TM:</a:t>
            </a:r>
          </a:p>
          <a:p>
            <a:pPr lvl="1">
              <a:lnSpc>
                <a:spcPct val="150000"/>
              </a:lnSpc>
            </a:pPr>
            <a:r>
              <a:rPr lang="en-US" dirty="0"/>
              <a:t>Innovation</a:t>
            </a:r>
          </a:p>
          <a:p>
            <a:pPr lvl="1">
              <a:lnSpc>
                <a:spcPct val="150000"/>
              </a:lnSpc>
            </a:pPr>
            <a:r>
              <a:rPr lang="en-US" dirty="0"/>
              <a:t>Differentiation</a:t>
            </a:r>
          </a:p>
          <a:p>
            <a:pPr lvl="1">
              <a:lnSpc>
                <a:spcPct val="150000"/>
              </a:lnSpc>
            </a:pPr>
            <a:r>
              <a:rPr lang="en-US" dirty="0"/>
              <a:t>Reliability</a:t>
            </a:r>
          </a:p>
          <a:p>
            <a:pPr lvl="1">
              <a:lnSpc>
                <a:spcPct val="150000"/>
              </a:lnSpc>
            </a:pPr>
            <a:r>
              <a:rPr lang="en-US" dirty="0"/>
              <a:t>Network operators can fine tune for performance</a:t>
            </a:r>
          </a:p>
          <a:p>
            <a:pPr lvl="1">
              <a:lnSpc>
                <a:spcPct val="150000"/>
              </a:lnSpc>
            </a:pPr>
            <a:r>
              <a:rPr lang="en-US" dirty="0"/>
              <a:t>Small menu of algorithms to choose from today</a:t>
            </a:r>
          </a:p>
          <a:p>
            <a:pPr lvl="1">
              <a:lnSpc>
                <a:spcPct val="150000"/>
              </a:lnSpc>
            </a:pPr>
            <a:r>
              <a:rPr lang="en-US" dirty="0"/>
              <a:t>Many possible algorithms that can be expressed</a:t>
            </a:r>
          </a:p>
        </p:txBody>
      </p:sp>
      <p:sp>
        <p:nvSpPr>
          <p:cNvPr id="4" name="Slide Number Placeholder 3">
            <a:extLst>
              <a:ext uri="{FF2B5EF4-FFF2-40B4-BE49-F238E27FC236}">
                <a16:creationId xmlns:a16="http://schemas.microsoft.com/office/drawing/2014/main" xmlns="" id="{3F624876-B1DC-4599-BDD3-BF1C6FD3A704}"/>
              </a:ext>
            </a:extLst>
          </p:cNvPr>
          <p:cNvSpPr>
            <a:spLocks noGrp="1"/>
          </p:cNvSpPr>
          <p:nvPr>
            <p:ph type="sldNum" sz="quarter" idx="10"/>
          </p:nvPr>
        </p:nvSpPr>
        <p:spPr/>
        <p:txBody>
          <a:bodyPr/>
          <a:lstStyle/>
          <a:p>
            <a:r>
              <a:rPr lang="en-US"/>
              <a:t>&gt;&gt; </a:t>
            </a:r>
            <a:fld id="{626C978B-826E-438C-909A-E9C381D3FF04}" type="slidenum">
              <a:rPr lang="en-US" smtClean="0"/>
              <a:pPr/>
              <a:t>7</a:t>
            </a:fld>
            <a:endParaRPr lang="en-US" dirty="0"/>
          </a:p>
        </p:txBody>
      </p:sp>
    </p:spTree>
    <p:extLst>
      <p:ext uri="{BB962C8B-B14F-4D97-AF65-F5344CB8AC3E}">
        <p14:creationId xmlns:p14="http://schemas.microsoft.com/office/powerpoint/2010/main" val="194860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9612A3-3D3E-4C82-89C1-FEB77C386A83}"/>
              </a:ext>
            </a:extLst>
          </p:cNvPr>
          <p:cNvSpPr>
            <a:spLocks noGrp="1"/>
          </p:cNvSpPr>
          <p:nvPr>
            <p:ph type="title"/>
          </p:nvPr>
        </p:nvSpPr>
        <p:spPr/>
        <p:txBody>
          <a:bodyPr/>
          <a:lstStyle/>
          <a:p>
            <a:r>
              <a:rPr lang="en-US" dirty="0"/>
              <a:t>Existing TM algorithms are too limiting</a:t>
            </a:r>
          </a:p>
        </p:txBody>
      </p:sp>
      <p:sp>
        <p:nvSpPr>
          <p:cNvPr id="3" name="Content Placeholder 2">
            <a:extLst>
              <a:ext uri="{FF2B5EF4-FFF2-40B4-BE49-F238E27FC236}">
                <a16:creationId xmlns:a16="http://schemas.microsoft.com/office/drawing/2014/main" xmlns="" id="{D9DF2588-4AAE-444E-AB64-B5B35FD7508B}"/>
              </a:ext>
            </a:extLst>
          </p:cNvPr>
          <p:cNvSpPr>
            <a:spLocks noGrp="1"/>
          </p:cNvSpPr>
          <p:nvPr>
            <p:ph idx="1"/>
          </p:nvPr>
        </p:nvSpPr>
        <p:spPr>
          <a:xfrm>
            <a:off x="647700" y="842877"/>
            <a:ext cx="10515600" cy="5878597"/>
          </a:xfrm>
        </p:spPr>
        <p:txBody>
          <a:bodyPr/>
          <a:lstStyle/>
          <a:p>
            <a:pPr>
              <a:lnSpc>
                <a:spcPct val="150000"/>
              </a:lnSpc>
            </a:pPr>
            <a:r>
              <a:rPr lang="en-US" dirty="0"/>
              <a:t>TM algorithm parameters can be derived from:</a:t>
            </a:r>
            <a:endParaRPr lang="en-US" b="0" dirty="0"/>
          </a:p>
          <a:p>
            <a:pPr lvl="1" fontAlgn="base">
              <a:lnSpc>
                <a:spcPct val="150000"/>
              </a:lnSpc>
            </a:pPr>
            <a:r>
              <a:rPr lang="en-US" dirty="0"/>
              <a:t>Network operator static configurations</a:t>
            </a:r>
          </a:p>
          <a:p>
            <a:pPr lvl="1" fontAlgn="base">
              <a:lnSpc>
                <a:spcPct val="150000"/>
              </a:lnSpc>
            </a:pPr>
            <a:r>
              <a:rPr lang="en-US" dirty="0"/>
              <a:t>Per packet information</a:t>
            </a:r>
          </a:p>
          <a:p>
            <a:pPr lvl="1" fontAlgn="base">
              <a:lnSpc>
                <a:spcPct val="150000"/>
              </a:lnSpc>
            </a:pPr>
            <a:r>
              <a:rPr lang="en-US" dirty="0"/>
              <a:t>Per flow or per class information (i.e. state stored across packets)</a:t>
            </a:r>
          </a:p>
          <a:p>
            <a:pPr lvl="1" fontAlgn="base">
              <a:lnSpc>
                <a:spcPct val="150000"/>
              </a:lnSpc>
            </a:pPr>
            <a:r>
              <a:rPr lang="en-US" dirty="0"/>
              <a:t>Current queue state</a:t>
            </a:r>
          </a:p>
          <a:p>
            <a:pPr lvl="1" fontAlgn="base">
              <a:lnSpc>
                <a:spcPct val="150000"/>
              </a:lnSpc>
            </a:pPr>
            <a:r>
              <a:rPr lang="en-US" dirty="0"/>
              <a:t>Aggregated queue state (e.g. </a:t>
            </a:r>
            <a:r>
              <a:rPr lang="en-US" dirty="0" err="1"/>
              <a:t>avg</a:t>
            </a:r>
            <a:r>
              <a:rPr lang="en-US" dirty="0"/>
              <a:t> sizes, </a:t>
            </a:r>
            <a:r>
              <a:rPr lang="en-US" dirty="0" err="1"/>
              <a:t>avg</a:t>
            </a:r>
            <a:r>
              <a:rPr lang="en-US" dirty="0"/>
              <a:t> service rates)</a:t>
            </a:r>
          </a:p>
          <a:p>
            <a:pPr lvl="1" fontAlgn="base">
              <a:lnSpc>
                <a:spcPct val="150000"/>
              </a:lnSpc>
            </a:pPr>
            <a:r>
              <a:rPr lang="en-US" dirty="0"/>
              <a:t>Other state that evolves over time</a:t>
            </a:r>
          </a:p>
          <a:p>
            <a:pPr lvl="1" fontAlgn="base">
              <a:lnSpc>
                <a:spcPct val="150000"/>
              </a:lnSpc>
            </a:pPr>
            <a:r>
              <a:rPr lang="en-US" dirty="0"/>
              <a:t>Randomness</a:t>
            </a:r>
          </a:p>
          <a:p>
            <a:pPr lvl="1" fontAlgn="base">
              <a:lnSpc>
                <a:spcPct val="150000"/>
              </a:lnSpc>
            </a:pPr>
            <a:r>
              <a:rPr lang="en-US" dirty="0"/>
              <a:t>Combinations of any of the above parameters</a:t>
            </a:r>
          </a:p>
          <a:p>
            <a:pPr lvl="2" fontAlgn="base">
              <a:lnSpc>
                <a:spcPct val="150000"/>
              </a:lnSpc>
            </a:pPr>
            <a:r>
              <a:rPr lang="en-US" dirty="0"/>
              <a:t>Combined arithmetically</a:t>
            </a:r>
          </a:p>
          <a:p>
            <a:pPr lvl="2" fontAlgn="base">
              <a:lnSpc>
                <a:spcPct val="150000"/>
              </a:lnSpc>
            </a:pPr>
            <a:r>
              <a:rPr lang="en-US" dirty="0"/>
              <a:t>Combined temporally (i.e. alternate between various policies)</a:t>
            </a:r>
          </a:p>
          <a:p>
            <a:pPr lvl="2" fontAlgn="base">
              <a:lnSpc>
                <a:spcPct val="150000"/>
              </a:lnSpc>
            </a:pPr>
            <a:r>
              <a:rPr lang="en-US" dirty="0"/>
              <a:t>Combined hierarchically</a:t>
            </a:r>
          </a:p>
          <a:p>
            <a:pPr lvl="1">
              <a:lnSpc>
                <a:spcPct val="150000"/>
              </a:lnSpc>
            </a:pPr>
            <a:endParaRPr lang="en-US" dirty="0"/>
          </a:p>
        </p:txBody>
      </p:sp>
      <p:sp>
        <p:nvSpPr>
          <p:cNvPr id="4" name="Slide Number Placeholder 3">
            <a:extLst>
              <a:ext uri="{FF2B5EF4-FFF2-40B4-BE49-F238E27FC236}">
                <a16:creationId xmlns:a16="http://schemas.microsoft.com/office/drawing/2014/main" xmlns="" id="{E507C965-5911-4860-A4E5-78927A6CB8F1}"/>
              </a:ext>
            </a:extLst>
          </p:cNvPr>
          <p:cNvSpPr>
            <a:spLocks noGrp="1"/>
          </p:cNvSpPr>
          <p:nvPr>
            <p:ph type="sldNum" sz="quarter" idx="10"/>
          </p:nvPr>
        </p:nvSpPr>
        <p:spPr/>
        <p:txBody>
          <a:bodyPr/>
          <a:lstStyle/>
          <a:p>
            <a:r>
              <a:rPr lang="en-US"/>
              <a:t>&gt;&gt; </a:t>
            </a:r>
            <a:fld id="{626C978B-826E-438C-909A-E9C381D3FF04}" type="slidenum">
              <a:rPr lang="en-US" smtClean="0"/>
              <a:pPr/>
              <a:t>8</a:t>
            </a:fld>
            <a:endParaRPr lang="en-US" dirty="0"/>
          </a:p>
        </p:txBody>
      </p:sp>
    </p:spTree>
    <p:extLst>
      <p:ext uri="{BB962C8B-B14F-4D97-AF65-F5344CB8AC3E}">
        <p14:creationId xmlns:p14="http://schemas.microsoft.com/office/powerpoint/2010/main" val="4270770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5CF5E8-3F10-4219-8BFE-D487FEF3BAE2}"/>
              </a:ext>
            </a:extLst>
          </p:cNvPr>
          <p:cNvSpPr>
            <a:spLocks noGrp="1"/>
          </p:cNvSpPr>
          <p:nvPr>
            <p:ph type="title"/>
          </p:nvPr>
        </p:nvSpPr>
        <p:spPr/>
        <p:txBody>
          <a:bodyPr/>
          <a:lstStyle/>
          <a:p>
            <a:r>
              <a:rPr lang="en-US" dirty="0"/>
              <a:t>Generic Traffic Manager Architecture</a:t>
            </a:r>
          </a:p>
        </p:txBody>
      </p:sp>
      <p:sp>
        <p:nvSpPr>
          <p:cNvPr id="3" name="Content Placeholder 2">
            <a:extLst>
              <a:ext uri="{FF2B5EF4-FFF2-40B4-BE49-F238E27FC236}">
                <a16:creationId xmlns:a16="http://schemas.microsoft.com/office/drawing/2014/main" xmlns="" id="{9345CC28-11B7-4C49-81C0-46D23338D5FE}"/>
              </a:ext>
            </a:extLst>
          </p:cNvPr>
          <p:cNvSpPr>
            <a:spLocks noGrp="1"/>
          </p:cNvSpPr>
          <p:nvPr>
            <p:ph idx="1"/>
          </p:nvPr>
        </p:nvSpPr>
        <p:spPr>
          <a:xfrm>
            <a:off x="813334" y="4122783"/>
            <a:ext cx="10405607" cy="1780343"/>
          </a:xfrm>
        </p:spPr>
        <p:txBody>
          <a:bodyPr/>
          <a:lstStyle/>
          <a:p>
            <a:r>
              <a:rPr lang="en-US" dirty="0"/>
              <a:t>Output queued</a:t>
            </a:r>
          </a:p>
          <a:p>
            <a:r>
              <a:rPr lang="en-US" dirty="0"/>
              <a:t>Each egress port may have many associated queues</a:t>
            </a:r>
          </a:p>
          <a:p>
            <a:r>
              <a:rPr lang="en-US" dirty="0"/>
              <a:t>A NIC may not need a crossbar or PRE</a:t>
            </a:r>
          </a:p>
        </p:txBody>
      </p:sp>
      <p:sp>
        <p:nvSpPr>
          <p:cNvPr id="4" name="Slide Number Placeholder 3">
            <a:extLst>
              <a:ext uri="{FF2B5EF4-FFF2-40B4-BE49-F238E27FC236}">
                <a16:creationId xmlns:a16="http://schemas.microsoft.com/office/drawing/2014/main" xmlns="" id="{2913F917-54C6-4C7F-8C6A-9468322894D9}"/>
              </a:ext>
            </a:extLst>
          </p:cNvPr>
          <p:cNvSpPr>
            <a:spLocks noGrp="1"/>
          </p:cNvSpPr>
          <p:nvPr>
            <p:ph type="sldNum" sz="quarter" idx="10"/>
          </p:nvPr>
        </p:nvSpPr>
        <p:spPr/>
        <p:txBody>
          <a:bodyPr/>
          <a:lstStyle/>
          <a:p>
            <a:r>
              <a:rPr lang="en-US"/>
              <a:t>&gt;&gt; </a:t>
            </a:r>
            <a:fld id="{626C978B-826E-438C-909A-E9C381D3FF04}" type="slidenum">
              <a:rPr lang="en-US" smtClean="0"/>
              <a:pPr/>
              <a:t>9</a:t>
            </a:fld>
            <a:endParaRPr lang="en-US" dirty="0"/>
          </a:p>
        </p:txBody>
      </p:sp>
      <p:sp>
        <p:nvSpPr>
          <p:cNvPr id="5" name="Rectangle 4">
            <a:extLst>
              <a:ext uri="{FF2B5EF4-FFF2-40B4-BE49-F238E27FC236}">
                <a16:creationId xmlns:a16="http://schemas.microsoft.com/office/drawing/2014/main" xmlns="" id="{1E6FC10A-041F-4E73-86B5-8FFB12414279}"/>
              </a:ext>
            </a:extLst>
          </p:cNvPr>
          <p:cNvSpPr/>
          <p:nvPr/>
        </p:nvSpPr>
        <p:spPr>
          <a:xfrm>
            <a:off x="2430717" y="2299699"/>
            <a:ext cx="1232982" cy="871036"/>
          </a:xfrm>
          <a:prstGeom prst="rect">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 &amp; Policing &amp; Drop Policy</a:t>
            </a:r>
          </a:p>
        </p:txBody>
      </p:sp>
      <p:cxnSp>
        <p:nvCxnSpPr>
          <p:cNvPr id="7" name="Straight Connector 6">
            <a:extLst>
              <a:ext uri="{FF2B5EF4-FFF2-40B4-BE49-F238E27FC236}">
                <a16:creationId xmlns:a16="http://schemas.microsoft.com/office/drawing/2014/main" xmlns="" id="{EE52B32E-D82F-4C33-8124-BB7C3CD894A5}"/>
              </a:ext>
            </a:extLst>
          </p:cNvPr>
          <p:cNvCxnSpPr/>
          <p:nvPr/>
        </p:nvCxnSpPr>
        <p:spPr>
          <a:xfrm>
            <a:off x="2118528" y="2735217"/>
            <a:ext cx="312189" cy="2"/>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xmlns="" id="{C95A998A-31E5-4534-9025-2D00F0879008}"/>
              </a:ext>
            </a:extLst>
          </p:cNvPr>
          <p:cNvSpPr/>
          <p:nvPr/>
        </p:nvSpPr>
        <p:spPr>
          <a:xfrm>
            <a:off x="3975888" y="2299699"/>
            <a:ext cx="1232982" cy="871036"/>
          </a:xfrm>
          <a:prstGeom prst="rect">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Non-P4-Prog PRE</a:t>
            </a:r>
          </a:p>
        </p:txBody>
      </p:sp>
      <p:sp>
        <p:nvSpPr>
          <p:cNvPr id="15" name="Rectangle 14">
            <a:extLst>
              <a:ext uri="{FF2B5EF4-FFF2-40B4-BE49-F238E27FC236}">
                <a16:creationId xmlns:a16="http://schemas.microsoft.com/office/drawing/2014/main" xmlns="" id="{BFE9BE01-1578-404D-A2C6-F99CA5F3DA99}"/>
              </a:ext>
            </a:extLst>
          </p:cNvPr>
          <p:cNvSpPr/>
          <p:nvPr/>
        </p:nvSpPr>
        <p:spPr>
          <a:xfrm>
            <a:off x="7727898" y="2299699"/>
            <a:ext cx="1232982" cy="871036"/>
          </a:xfrm>
          <a:prstGeom prst="rect">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Non-P4-Prog Buffer</a:t>
            </a:r>
          </a:p>
        </p:txBody>
      </p:sp>
      <p:sp>
        <p:nvSpPr>
          <p:cNvPr id="16" name="Rectangle 15">
            <a:extLst>
              <a:ext uri="{FF2B5EF4-FFF2-40B4-BE49-F238E27FC236}">
                <a16:creationId xmlns:a16="http://schemas.microsoft.com/office/drawing/2014/main" xmlns="" id="{152DDF46-BB98-471B-B0CB-47E59004F399}"/>
              </a:ext>
            </a:extLst>
          </p:cNvPr>
          <p:cNvSpPr/>
          <p:nvPr/>
        </p:nvSpPr>
        <p:spPr>
          <a:xfrm>
            <a:off x="7727898" y="1019160"/>
            <a:ext cx="1232982" cy="871036"/>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Scheduling &amp; Shaping</a:t>
            </a:r>
          </a:p>
        </p:txBody>
      </p:sp>
      <p:cxnSp>
        <p:nvCxnSpPr>
          <p:cNvPr id="17" name="Straight Connector 16">
            <a:extLst>
              <a:ext uri="{FF2B5EF4-FFF2-40B4-BE49-F238E27FC236}">
                <a16:creationId xmlns:a16="http://schemas.microsoft.com/office/drawing/2014/main" xmlns="" id="{B4B181BD-0A28-40EB-9D8F-5D89C07ABFE5}"/>
              </a:ext>
            </a:extLst>
          </p:cNvPr>
          <p:cNvCxnSpPr/>
          <p:nvPr/>
        </p:nvCxnSpPr>
        <p:spPr>
          <a:xfrm>
            <a:off x="3663699" y="2735217"/>
            <a:ext cx="312189" cy="2"/>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xmlns="" id="{E5B94C53-BD5E-4991-A634-5520688976CC}"/>
              </a:ext>
            </a:extLst>
          </p:cNvPr>
          <p:cNvGrpSpPr/>
          <p:nvPr/>
        </p:nvGrpSpPr>
        <p:grpSpPr>
          <a:xfrm>
            <a:off x="5614674" y="1881507"/>
            <a:ext cx="1707420" cy="1707420"/>
            <a:chOff x="5591891" y="3997465"/>
            <a:chExt cx="1707420" cy="1707420"/>
          </a:xfrm>
        </p:grpSpPr>
        <p:cxnSp>
          <p:nvCxnSpPr>
            <p:cNvPr id="19" name="Straight Connector 18">
              <a:extLst>
                <a:ext uri="{FF2B5EF4-FFF2-40B4-BE49-F238E27FC236}">
                  <a16:creationId xmlns:a16="http://schemas.microsoft.com/office/drawing/2014/main" xmlns="" id="{9EFC6B3B-C7F1-43CB-AB29-4A1B620D0CB6}"/>
                </a:ext>
              </a:extLst>
            </p:cNvPr>
            <p:cNvCxnSpPr/>
            <p:nvPr/>
          </p:nvCxnSpPr>
          <p:spPr>
            <a:xfrm>
              <a:off x="6096000" y="3997465"/>
              <a:ext cx="0" cy="1707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DE538B53-8FEB-463B-AB20-748857E79E6E}"/>
                </a:ext>
              </a:extLst>
            </p:cNvPr>
            <p:cNvCxnSpPr/>
            <p:nvPr/>
          </p:nvCxnSpPr>
          <p:spPr>
            <a:xfrm>
              <a:off x="6313137" y="3997465"/>
              <a:ext cx="0" cy="1707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15A2EF11-69B2-4E28-9AAB-D8175D4B4E0E}"/>
                </a:ext>
              </a:extLst>
            </p:cNvPr>
            <p:cNvCxnSpPr/>
            <p:nvPr/>
          </p:nvCxnSpPr>
          <p:spPr>
            <a:xfrm>
              <a:off x="6553200" y="3997465"/>
              <a:ext cx="0" cy="1707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53D0A0E1-938A-4C3B-B1BC-A85F0AD74A82}"/>
                </a:ext>
              </a:extLst>
            </p:cNvPr>
            <p:cNvCxnSpPr/>
            <p:nvPr/>
          </p:nvCxnSpPr>
          <p:spPr>
            <a:xfrm>
              <a:off x="6781800" y="3997465"/>
              <a:ext cx="0" cy="1707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xmlns="" id="{E2E7A8E5-7913-4BE4-A595-BAEA441A357A}"/>
                </a:ext>
              </a:extLst>
            </p:cNvPr>
            <p:cNvGrpSpPr/>
            <p:nvPr/>
          </p:nvGrpSpPr>
          <p:grpSpPr>
            <a:xfrm rot="16200000">
              <a:off x="6102701" y="3997465"/>
              <a:ext cx="685800" cy="1707420"/>
              <a:chOff x="6248400" y="4149865"/>
              <a:chExt cx="685800" cy="1707420"/>
            </a:xfrm>
          </p:grpSpPr>
          <p:cxnSp>
            <p:nvCxnSpPr>
              <p:cNvPr id="23" name="Straight Connector 22">
                <a:extLst>
                  <a:ext uri="{FF2B5EF4-FFF2-40B4-BE49-F238E27FC236}">
                    <a16:creationId xmlns:a16="http://schemas.microsoft.com/office/drawing/2014/main" xmlns="" id="{D43D1BAE-0975-42AE-B3C3-832CE702C4B0}"/>
                  </a:ext>
                </a:extLst>
              </p:cNvPr>
              <p:cNvCxnSpPr/>
              <p:nvPr/>
            </p:nvCxnSpPr>
            <p:spPr>
              <a:xfrm>
                <a:off x="6248400" y="4149865"/>
                <a:ext cx="0" cy="1707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53700D1A-803A-49FE-9332-7985CC66F2C1}"/>
                  </a:ext>
                </a:extLst>
              </p:cNvPr>
              <p:cNvCxnSpPr/>
              <p:nvPr/>
            </p:nvCxnSpPr>
            <p:spPr>
              <a:xfrm>
                <a:off x="6465537" y="4149865"/>
                <a:ext cx="0" cy="1707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2C5F8F0-1A9F-4FDE-AE1D-547E3619347C}"/>
                  </a:ext>
                </a:extLst>
              </p:cNvPr>
              <p:cNvCxnSpPr/>
              <p:nvPr/>
            </p:nvCxnSpPr>
            <p:spPr>
              <a:xfrm>
                <a:off x="6705600" y="4149865"/>
                <a:ext cx="0" cy="1707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23B0B0DA-375A-4971-9928-1573B159739E}"/>
                  </a:ext>
                </a:extLst>
              </p:cNvPr>
              <p:cNvCxnSpPr/>
              <p:nvPr/>
            </p:nvCxnSpPr>
            <p:spPr>
              <a:xfrm>
                <a:off x="6934200" y="4149865"/>
                <a:ext cx="0" cy="1707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9" name="Straight Connector 28">
            <a:extLst>
              <a:ext uri="{FF2B5EF4-FFF2-40B4-BE49-F238E27FC236}">
                <a16:creationId xmlns:a16="http://schemas.microsoft.com/office/drawing/2014/main" xmlns="" id="{BBF1DD4B-E86E-44C4-993B-81850C7B4B82}"/>
              </a:ext>
            </a:extLst>
          </p:cNvPr>
          <p:cNvCxnSpPr>
            <a:cxnSpLocks/>
            <a:stCxn id="15" idx="0"/>
            <a:endCxn id="16" idx="2"/>
          </p:cNvCxnSpPr>
          <p:nvPr/>
        </p:nvCxnSpPr>
        <p:spPr>
          <a:xfrm flipV="1">
            <a:off x="8344389" y="1890196"/>
            <a:ext cx="0" cy="409503"/>
          </a:xfrm>
          <a:prstGeom prst="line">
            <a:avLst/>
          </a:prstGeom>
          <a:ln w="28575">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280C9F61-2851-4CAD-A68B-F5843418DE76}"/>
              </a:ext>
            </a:extLst>
          </p:cNvPr>
          <p:cNvCxnSpPr/>
          <p:nvPr/>
        </p:nvCxnSpPr>
        <p:spPr>
          <a:xfrm>
            <a:off x="8960880" y="2735217"/>
            <a:ext cx="312189" cy="2"/>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xmlns="" id="{3A78453E-6E27-44C4-B730-8A887EAFD0F4}"/>
              </a:ext>
            </a:extLst>
          </p:cNvPr>
          <p:cNvSpPr txBox="1"/>
          <p:nvPr/>
        </p:nvSpPr>
        <p:spPr>
          <a:xfrm>
            <a:off x="5951600" y="1537099"/>
            <a:ext cx="971741" cy="307777"/>
          </a:xfrm>
          <a:prstGeom prst="rect">
            <a:avLst/>
          </a:prstGeom>
          <a:noFill/>
        </p:spPr>
        <p:txBody>
          <a:bodyPr wrap="none" rtlCol="0">
            <a:spAutoFit/>
          </a:bodyPr>
          <a:lstStyle/>
          <a:p>
            <a:r>
              <a:rPr lang="en-US" sz="1400" b="1" dirty="0"/>
              <a:t>Crossbar</a:t>
            </a:r>
          </a:p>
        </p:txBody>
      </p:sp>
      <p:cxnSp>
        <p:nvCxnSpPr>
          <p:cNvPr id="35" name="Straight Connector 34">
            <a:extLst>
              <a:ext uri="{FF2B5EF4-FFF2-40B4-BE49-F238E27FC236}">
                <a16:creationId xmlns:a16="http://schemas.microsoft.com/office/drawing/2014/main" xmlns="" id="{4BF53041-343F-4584-BFA6-5D3E3D0DA9F4}"/>
              </a:ext>
            </a:extLst>
          </p:cNvPr>
          <p:cNvCxnSpPr/>
          <p:nvPr/>
        </p:nvCxnSpPr>
        <p:spPr>
          <a:xfrm>
            <a:off x="5202243" y="2735217"/>
            <a:ext cx="312189" cy="2"/>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xmlns="" id="{EDEBCBE4-5981-47A0-82DD-93F5A8A5B615}"/>
              </a:ext>
            </a:extLst>
          </p:cNvPr>
          <p:cNvCxnSpPr/>
          <p:nvPr/>
        </p:nvCxnSpPr>
        <p:spPr>
          <a:xfrm>
            <a:off x="7426650" y="2735217"/>
            <a:ext cx="312189" cy="2"/>
          </a:xfrm>
          <a:prstGeom prst="line">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797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5">
  <a:themeElements>
    <a:clrScheme name="Custom 1">
      <a:dk1>
        <a:srgbClr val="0C0C0C"/>
      </a:dk1>
      <a:lt1>
        <a:srgbClr val="FFFFFF"/>
      </a:lt1>
      <a:dk2>
        <a:srgbClr val="161C2E"/>
      </a:dk2>
      <a:lt2>
        <a:srgbClr val="7F7F7F"/>
      </a:lt2>
      <a:accent1>
        <a:srgbClr val="EB1C23"/>
      </a:accent1>
      <a:accent2>
        <a:srgbClr val="30364B"/>
      </a:accent2>
      <a:accent3>
        <a:srgbClr val="5F5F5F"/>
      </a:accent3>
      <a:accent4>
        <a:srgbClr val="1B3866"/>
      </a:accent4>
      <a:accent5>
        <a:srgbClr val="AC171F"/>
      </a:accent5>
      <a:accent6>
        <a:srgbClr val="1E640E"/>
      </a:accent6>
      <a:hlink>
        <a:srgbClr val="055C99"/>
      </a:hlink>
      <a:folHlink>
        <a:srgbClr val="5F5F5F"/>
      </a:folHlink>
    </a:clrScheme>
    <a:fontScheme name="Xilinx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Xilinx Template-2018_Final" id="{8EAA0390-25DA-40F6-91EE-6256FBCE60F9}" vid="{C65F650B-92F3-42E3-836C-67E49B711D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DE4EDA1662A54EBBC1551524C1EEFE" ma:contentTypeVersion="0" ma:contentTypeDescription="Create a new document." ma:contentTypeScope="" ma:versionID="4f26dedca2dadd2026fff31b2e176c0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CCF7C7-AF4A-4858-B8FA-4DAE9F2C45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83A9812-71D9-4FF1-B671-B0E6DFC7C23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58E7F8E7-122C-4894-9F24-B20F3DFD15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14410</TotalTime>
  <Words>4620</Words>
  <Application>Microsoft Macintosh PowerPoint</Application>
  <PresentationFormat>Widescreen</PresentationFormat>
  <Paragraphs>1687</Paragraphs>
  <Slides>66</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Calibri</vt:lpstr>
      <vt:lpstr>Courier New</vt:lpstr>
      <vt:lpstr>Mangal</vt:lpstr>
      <vt:lpstr>Wingdings</vt:lpstr>
      <vt:lpstr>Arial</vt:lpstr>
      <vt:lpstr>Xilinx-5</vt:lpstr>
      <vt:lpstr>PowerPoint Presentation</vt:lpstr>
      <vt:lpstr>Goals</vt:lpstr>
      <vt:lpstr>What is Traffic Management?</vt:lpstr>
      <vt:lpstr>Where are traffic managers used?</vt:lpstr>
      <vt:lpstr>Why should we care about Traffic Management?</vt:lpstr>
      <vt:lpstr>Why should we care about Traffic Management?</vt:lpstr>
      <vt:lpstr>Benefits of Programmable Traffic Management</vt:lpstr>
      <vt:lpstr>Existing TM algorithms are too limiting</vt:lpstr>
      <vt:lpstr>Generic Traffic Manager Architecture</vt:lpstr>
      <vt:lpstr>Proposed TM Architecture Model</vt:lpstr>
      <vt:lpstr>Ingress Logic</vt:lpstr>
      <vt:lpstr>Packet Buffer</vt:lpstr>
      <vt:lpstr>The Push-In-First-Out (PIFO) Model [1]</vt:lpstr>
      <vt:lpstr>Scheduling / Shaping Tree</vt:lpstr>
      <vt:lpstr>Scheduling &amp; Shaping Demonstration</vt:lpstr>
      <vt:lpstr>Scheduling and Shaping</vt:lpstr>
      <vt:lpstr>Enqueue Packet 1</vt:lpstr>
      <vt:lpstr>Enqueue Packet 2</vt:lpstr>
      <vt:lpstr>Enqueue Packet 3</vt:lpstr>
      <vt:lpstr>Enqueue Packet 2 (continued)</vt:lpstr>
      <vt:lpstr>Dequeue Packet 3</vt:lpstr>
      <vt:lpstr>Dequeue Packet 1</vt:lpstr>
      <vt:lpstr>Enqueue Packet 3 (continued)</vt:lpstr>
      <vt:lpstr>Dequeue Packet 2</vt:lpstr>
      <vt:lpstr>Prog. Drop Policy</vt:lpstr>
      <vt:lpstr>New Externs</vt:lpstr>
      <vt:lpstr>Simple Architecture</vt:lpstr>
      <vt:lpstr>Scheduler Block</vt:lpstr>
      <vt:lpstr>Example – Strict Priority</vt:lpstr>
      <vt:lpstr>Example – Strict Priority with Starvation Prevention</vt:lpstr>
      <vt:lpstr>Example – Strict Priority with Starvation Prevention</vt:lpstr>
      <vt:lpstr>Example – Strict Priority with Starvation Prevention</vt:lpstr>
      <vt:lpstr>Example – Low Latency Traffic</vt:lpstr>
      <vt:lpstr>Example – Low Latency Traffic</vt:lpstr>
      <vt:lpstr>Runtime Control</vt:lpstr>
      <vt:lpstr>Open Source Implementations</vt:lpstr>
      <vt:lpstr>Challenges with TM Programmability</vt:lpstr>
      <vt:lpstr>Moving Forward</vt:lpstr>
      <vt:lpstr>References</vt:lpstr>
      <vt:lpstr>Questions?</vt:lpstr>
      <vt:lpstr>NetFPGA Prototype (P4 Workshop Demo)</vt:lpstr>
      <vt:lpstr>PIFO Paper ASIC Design [1]</vt:lpstr>
      <vt:lpstr>TM Model Limitations</vt:lpstr>
      <vt:lpstr>Input vs Output Rate Limiting</vt:lpstr>
      <vt:lpstr>Arbitrary reordering of buffered packets</vt:lpstr>
      <vt:lpstr>Approximate Pfabric</vt:lpstr>
      <vt:lpstr>Soft Rate Limiting</vt:lpstr>
      <vt:lpstr>Soft Rate Limiting</vt:lpstr>
      <vt:lpstr>Ingress Logic Limitations</vt:lpstr>
      <vt:lpstr>Best Effort for Traffic Shaping</vt:lpstr>
      <vt:lpstr>Enqueue Conflict</vt:lpstr>
      <vt:lpstr>Constraints</vt:lpstr>
      <vt:lpstr>Scheduling Demonstration</vt:lpstr>
      <vt:lpstr>Scheduling</vt:lpstr>
      <vt:lpstr>Enqueue Packet 1</vt:lpstr>
      <vt:lpstr>Enqueue Packet 2</vt:lpstr>
      <vt:lpstr>Enqueue Packet 3</vt:lpstr>
      <vt:lpstr>Dequeue Packet 3</vt:lpstr>
      <vt:lpstr>Dequeue Packet 2</vt:lpstr>
      <vt:lpstr>Dequeue Packet 1</vt:lpstr>
      <vt:lpstr>Additional Examples</vt:lpstr>
      <vt:lpstr>Example – Shortest Remaining Processing Time (SRPT)</vt:lpstr>
      <vt:lpstr>Example – Weighted Fair Queueing (WFQ)</vt:lpstr>
      <vt:lpstr>Example – Strict Priority w/ WFQ</vt:lpstr>
      <vt:lpstr>Example – Bandwidth Reservations (Min Rate Guarantees)</vt:lpstr>
      <vt:lpstr>More Examples</vt:lpstr>
    </vt:vector>
  </TitlesOfParts>
  <Company>Xilinx Inc,</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Programmable Traffic Management</dc:title>
  <dc:creator>Stephen Ibanez</dc:creator>
  <cp:keywords>No Markings, , , , , , , , ,</cp:keywords>
  <cp:lastModifiedBy>Stephen Ibanez</cp:lastModifiedBy>
  <cp:revision>605</cp:revision>
  <dcterms:created xsi:type="dcterms:W3CDTF">2018-08-31T00:22:21Z</dcterms:created>
  <dcterms:modified xsi:type="dcterms:W3CDTF">2018-09-12T23:21:58Z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0x010100E6DE4EDA1662A54EBBC1551524C1EEFE</vt:lpwstr>
  </property>
  <property fmtid="{D5CDD505-2E9C-101B-9397-08002B2CF9AE}" pid="3" name="TitusGUID">
    <vt:lpwstr>f4419420-15d7-433c-bb82-df79584c31d2</vt:lpwstr>
  </property>
  <property fmtid="{D5CDD505-2E9C-101B-9397-08002B2CF9AE}" pid="4" name="XilinxPublication Year">
    <vt:lpwstr/>
  </property>
  <property fmtid="{D5CDD505-2E9C-101B-9397-08002B2CF9AE}" pid="5" name="XilinxVisual Markings">
    <vt:lpwstr/>
  </property>
  <property fmtid="{D5CDD505-2E9C-101B-9397-08002B2CF9AE}" pid="6" name="XilinxAdditional Classifications">
    <vt:lpwstr/>
  </property>
  <property fmtid="{D5CDD505-2E9C-101B-9397-08002B2CF9AE}" pid="7" name="XilinxDevelopment Projects">
    <vt:lpwstr/>
  </property>
  <property fmtid="{D5CDD505-2E9C-101B-9397-08002B2CF9AE}" pid="8" name="XilinxThird Party">
    <vt:lpwstr/>
  </property>
  <property fmtid="{D5CDD505-2E9C-101B-9397-08002B2CF9AE}" pid="9" name="XilinxExport Control">
    <vt:lpwstr/>
  </property>
  <property fmtid="{D5CDD505-2E9C-101B-9397-08002B2CF9AE}" pid="10" name="XilinxNote (Line 2)">
    <vt:lpwstr/>
  </property>
  <property fmtid="{D5CDD505-2E9C-101B-9397-08002B2CF9AE}" pid="11" name="XilinxClassification">
    <vt:lpwstr>No Markings</vt:lpwstr>
  </property>
</Properties>
</file>