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77"/>
  </p:normalViewPr>
  <p:slideViewPr>
    <p:cSldViewPr snapToGrid="0" snapToObjects="1">
      <p:cViewPr varScale="1">
        <p:scale>
          <a:sx n="115" d="100"/>
          <a:sy n="115" d="100"/>
        </p:scale>
        <p:origin x="22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6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5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1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A0635-7FFD-E94B-95BB-B950F82FE1C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C9E8D-AD43-6346-ABBD-74E364D8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P4 v1.2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Mihai Budiu</a:t>
            </a:r>
          </a:p>
          <a:p>
            <a:r>
              <a:rPr lang="en-US" dirty="0" smtClean="0"/>
              <a:t>Barefoot Networks</a:t>
            </a:r>
          </a:p>
          <a:p>
            <a:r>
              <a:rPr lang="en-US" dirty="0" smtClean="0"/>
              <a:t>February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66422">
            <a:off x="8615604" y="2991592"/>
            <a:ext cx="3574966" cy="10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1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751" y="1505415"/>
            <a:ext cx="84080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ifndef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_SIMPLE_P4_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#define _SIMPLE_P4_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// Architecture definition file for the "Simple" switch    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#include "stdlib.p4”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Checksum16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// prepare unit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clear();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// add data to be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checksummed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update&lt;D&gt;(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// conditionally add data to be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checksummed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update&lt;D&gt;(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condition,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// get the checksum of all data added since the last clear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&lt;16&gt; get();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endif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049" y="142102"/>
            <a:ext cx="10515600" cy="883812"/>
          </a:xfrm>
        </p:spPr>
        <p:txBody>
          <a:bodyPr/>
          <a:lstStyle/>
          <a:p>
            <a:r>
              <a:rPr lang="en-US" dirty="0" smtClean="0"/>
              <a:t>simple.p4 – part 1: components library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13372" y="3567517"/>
            <a:ext cx="390427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Checksum unit is a library</a:t>
            </a:r>
          </a:p>
          <a:p>
            <a:r>
              <a:rPr lang="en-US" sz="2800" dirty="0" smtClean="0"/>
              <a:t>component.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33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3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simple.p4 – Part 2: metadata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341"/>
            <a:ext cx="10515600" cy="57763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/* ports are represented using 4-bit values */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&lt;4&gt;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/* only 8 ports are “real” */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REAL_PORT_COUNT =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)4w8;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/* metadata accompanying an input packet */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InControl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inputPort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/* special input port values */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RECIRCULATE_INPUT_PORT =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)4w0xD;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CPU_INPUT_PORT =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)4w0xE;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/* metadata that must be computed for outgoing packets */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OutControl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outputPort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/* special output port values for outgoing packet */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DROP_PORT =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)4w0xF;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CPU_OUT_PORT =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)4w0xE;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RECIRCULATE_OUT_PORT =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)4w0xD;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6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simple.p4 – Part 3: switch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49" y="1690688"/>
            <a:ext cx="11407697" cy="516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/* List of blocks that must be implemented */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parser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Parser&lt;H&gt;(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packet_in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H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parsedHeaders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control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MAP&lt;H&gt;(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H headers,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error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parseError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// parser error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InControl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inCtrl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// input port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OutControl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outCtrl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// output port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control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Deparser&lt;H&gt;(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H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outputHeaders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packet_out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/* H is the user-defined type of the headers */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package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Simple&lt;H&gt;(Parser&lt;H&gt; p,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MAP&lt;H&gt; map,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Deparser&lt;H&gt; d);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5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program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083" y="1825625"/>
            <a:ext cx="116864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#include "stdlib.p4”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#include "simple.p4”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// This program processes packets composed of an Ethernet and 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// an IPv4 header, performing forwarding based on the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// destination IP address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&lt;48&gt; @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ethernetaddress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EthernetAddress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&lt;32&gt; @ipv4address      IPv4Address;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253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program – Part 2: header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306"/>
            <a:ext cx="10515600" cy="58766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header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Ethernet_h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EthernetAddress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dstAddr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EthernetAddress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srcAddr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&lt;16&gt;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etherType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// IPv4 header without options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header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IPv4_h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&lt;4&gt;       version;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&lt;4&gt;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ihl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&lt;8&gt;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diffserv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&lt;16&gt;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totalLen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&lt;16&gt;      identification;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&lt;3&gt;       flags;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&lt;13&gt;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fragOffset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&lt;8&gt;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ttl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&lt;8&gt;       protocol;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&lt;16&gt;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hdrChecksum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IPv4Address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srcAddr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IPv4Address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dstAddr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7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program – Part 3: interface to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IPv4IncorrectVersion,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IPv4OptionsNotSupported,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IPv4ChecksumError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Parsed_packet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Ethernet_h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ethernet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IPv4_h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4845" y="2552756"/>
            <a:ext cx="390895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smtClean="0"/>
              <a:t>User-defined error codes.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18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951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program – part 4: Packet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6702"/>
            <a:ext cx="11015546" cy="5776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parser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TopParser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packet_in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b,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Parsed_packet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Checksum16()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start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b.extract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p.ethernet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transition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p.ethernet.etherType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16w0x0800 : parse_ipv4;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parse_ipv4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b.extract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p.ip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assert(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p.ip.version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== 4w4, IPv4IncorrectVersion);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assert(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p.ip.ihl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== 4w5, IPv4OptionsNotSupported);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ck.clear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ck.update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p.ip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assert(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ck.get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== 16w0, IPv4ChecksumError);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transition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accept;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6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program – Part 5: Deparser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7" y="1825624"/>
            <a:ext cx="11675327" cy="4920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control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TopDeparser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Parsed_packet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packet_out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Checksum16()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apply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b.emit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p.ethernet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p.ip.valid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ck.clear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       // prepare checksum unit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p.ip.hdrChecksum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16w0; // clear checksum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ck.update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p.ip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 // compute new checksum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p.ip.hdrChecksum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ck.get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b.emit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p.ip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4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program – Part 6: Pipeline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5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control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Pipe(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Parsed_packet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headers,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parseError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// parser error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InControl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inCtrl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// input port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OutControl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outCtrl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Drop_action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(...) { ... }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Set_nhop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(...) { ...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table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ipv4_match { ...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Send_to_cpu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(...) { ...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table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check_ttl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{ ...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Set_dmac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(...) { ...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table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dmac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(...) { ...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Rewrite_smac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(...) { ...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table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smac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{ ...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apply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...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0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Program – Part 7: Action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50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/**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Indicates that a packet is dropped by setting the    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output port to the DROP_PORT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port output port to set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Drop_action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port)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port = DROP_PORT;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2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P4 v1.2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6288" y="2539614"/>
            <a:ext cx="2831691" cy="2197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P4 v1.0 / v1.1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2646" y="1027906"/>
            <a:ext cx="2831691" cy="1179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P4 v1.2 core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2646" y="2620731"/>
            <a:ext cx="2831691" cy="1017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stdlib.p4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2646" y="4051323"/>
            <a:ext cx="2831691" cy="2197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1581" y="4243053"/>
            <a:ext cx="2433484" cy="737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arch_library.p4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1749" y="5260692"/>
            <a:ext cx="2433484" cy="737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arch.p4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5383439" y="1027907"/>
            <a:ext cx="589935" cy="5220926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27251" y="3338269"/>
            <a:ext cx="766916" cy="6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337632">
            <a:off x="9099082" y="1788009"/>
            <a:ext cx="226249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small,</a:t>
            </a:r>
          </a:p>
          <a:p>
            <a:r>
              <a:rPr lang="en-US" sz="2800" dirty="0" smtClean="0"/>
              <a:t>rarely change</a:t>
            </a:r>
          </a:p>
        </p:txBody>
      </p:sp>
      <p:sp>
        <p:nvSpPr>
          <p:cNvPr id="13" name="TextBox 12"/>
          <p:cNvSpPr txBox="1"/>
          <p:nvPr/>
        </p:nvSpPr>
        <p:spPr>
          <a:xfrm rot="18337632">
            <a:off x="8999343" y="4552895"/>
            <a:ext cx="27402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unbounded,</a:t>
            </a:r>
          </a:p>
          <a:p>
            <a:r>
              <a:rPr lang="en-US" sz="2800" dirty="0" smtClean="0"/>
              <a:t>frequent changes</a:t>
            </a:r>
          </a:p>
        </p:txBody>
      </p:sp>
    </p:spTree>
    <p:extLst>
      <p:ext uri="{BB962C8B-B14F-4D97-AF65-F5344CB8AC3E}">
        <p14:creationId xmlns:p14="http://schemas.microsoft.com/office/powerpoint/2010/main" val="1380175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Program – Part 8: Complex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/**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Set the next hop and the output port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ivp4_dest ipv4 address of next hop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port output port */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Set_nhop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IPv4Address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nextHop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IPv4Address ipv4_dest,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PortId_t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port)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nextHop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ipv4_dest;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headers.ip.ttl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headers.ip.ttl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– 8w1;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outCtrl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.outputPort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port;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311900"/>
            <a:ext cx="446308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From enclosing </a:t>
            </a:r>
            <a:r>
              <a:rPr lang="en-US" sz="2800" smtClean="0"/>
              <a:t>control block.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84347" y="3711584"/>
            <a:ext cx="320267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Parameters bound</a:t>
            </a:r>
            <a:br>
              <a:rPr lang="en-US" sz="2800" dirty="0" smtClean="0"/>
            </a:br>
            <a:r>
              <a:rPr lang="en-US" sz="2800" dirty="0" smtClean="0"/>
              <a:t>by the control plane</a:t>
            </a:r>
            <a:endParaRPr lang="en-US" sz="2800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2486722" y="5698273"/>
            <a:ext cx="583019" cy="6136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84347" y="3120896"/>
            <a:ext cx="298658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smtClean="0"/>
              <a:t>Bound by compiler.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5251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Program – Part 9: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083" y="1193180"/>
            <a:ext cx="11597268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/**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Computes address of next IPv4 hop and output port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based on the IPv4 destination of the current packet.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Decrements packet IPv4 TTL.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nextHop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IPv4 address of next hop */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table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ipv4_match(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IPv4Address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nextHop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{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headers.ip.dstAddr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lpm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actions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Set_nhop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nextHop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Drop_action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outCtrl.outputPort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size = 1024;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default_action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Drop_action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outCtrl.outputPort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2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US" smtClean="0"/>
              <a:t>User Program - Part 10: Control body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3678"/>
            <a:ext cx="10515600" cy="6032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apply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parseError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NoError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Drop_action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outCtrl.outputPort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IPv4Address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nextHop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// temporary variable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ipv4_match.apply(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nextHop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outCtrl.outputPort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== DROP_PORT)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check_ttl.apply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outCtrl.outputPort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== CPU_OUT_PORT)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dmac.apply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nextHop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outCtrl.outputPort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== DROP_PORT)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smac.apply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29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Program – Part 11: Switch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Simple(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TopParser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(),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Pipe(),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TopDeparser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main;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540706"/>
            <a:ext cx="213507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smtClean="0"/>
              <a:t>Constructors.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852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47"/>
            <a:ext cx="10515600" cy="741662"/>
          </a:xfrm>
        </p:spPr>
        <p:txBody>
          <a:bodyPr/>
          <a:lstStyle/>
          <a:p>
            <a:r>
              <a:rPr lang="en-US" dirty="0" smtClean="0"/>
              <a:t>The parts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62646" y="1027906"/>
            <a:ext cx="2831691" cy="1179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P4 v1.2 core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2646" y="2620731"/>
            <a:ext cx="2831691" cy="1017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stdlib.p4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2646" y="4051323"/>
            <a:ext cx="2831691" cy="2197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1581" y="4243053"/>
            <a:ext cx="2433484" cy="737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arch_library.p4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1749" y="5260692"/>
            <a:ext cx="2433484" cy="737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arch.p4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755" y="1288606"/>
            <a:ext cx="4973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Language syntax and semantics</a:t>
            </a:r>
            <a:br>
              <a:rPr lang="en-US" sz="2400" dirty="0" smtClean="0"/>
            </a:br>
            <a:r>
              <a:rPr lang="en-US" sz="2400" dirty="0" smtClean="0"/>
              <a:t>(parsers</a:t>
            </a:r>
            <a:r>
              <a:rPr lang="en-US" sz="2400" smtClean="0"/>
              <a:t>, controls, actions, tables, etc.)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90989" y="2699302"/>
            <a:ext cx="3371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Built-in </a:t>
            </a:r>
            <a:r>
              <a:rPr lang="en-US" sz="2400" smtClean="0"/>
              <a:t>constructs </a:t>
            </a:r>
            <a:br>
              <a:rPr lang="en-US" sz="2400" smtClean="0"/>
            </a:br>
            <a:r>
              <a:rPr lang="en-US" sz="2400" smtClean="0"/>
              <a:t>(packet, error codes, etc.)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73694" y="4380929"/>
            <a:ext cx="2388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Extern definitions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1686" y="5213902"/>
            <a:ext cx="3400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Prototypes</a:t>
            </a:r>
            <a:br>
              <a:rPr lang="en-US" sz="2400" dirty="0" smtClean="0"/>
            </a:br>
            <a:r>
              <a:rPr lang="en-US" sz="2400" dirty="0" smtClean="0"/>
              <a:t>(parser, control, package)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301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47"/>
            <a:ext cx="10515600" cy="741662"/>
          </a:xfrm>
        </p:spPr>
        <p:txBody>
          <a:bodyPr/>
          <a:lstStyle/>
          <a:p>
            <a:r>
              <a:rPr lang="en-US" dirty="0" smtClean="0"/>
              <a:t>Scope of presentation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62646" y="1027906"/>
            <a:ext cx="2831691" cy="1179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P4 v1.2 core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2646" y="2620731"/>
            <a:ext cx="2831691" cy="1017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stdlib.p4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2646" y="4051323"/>
            <a:ext cx="2831691" cy="2197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1581" y="4243053"/>
            <a:ext cx="2433484" cy="737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arch_library.p4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1749" y="5260692"/>
            <a:ext cx="2433484" cy="737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arch.p4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033" y="1288606"/>
            <a:ext cx="5321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See previous design group presentation:</a:t>
            </a:r>
            <a:br>
              <a:rPr lang="en-US" sz="2400" dirty="0" smtClean="0"/>
            </a:br>
            <a:r>
              <a:rPr lang="en-US" sz="2400" dirty="0" smtClean="0"/>
              <a:t>“towards p4 v1.2”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44282" y="5213902"/>
            <a:ext cx="3518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See previous presentation:</a:t>
            </a:r>
          </a:p>
          <a:p>
            <a:pPr algn="r"/>
            <a:r>
              <a:rPr lang="en-US" sz="2400" dirty="0" smtClean="0"/>
              <a:t>“abstracting switches”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7526" y="3355241"/>
            <a:ext cx="1648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“Simple”</a:t>
            </a:r>
            <a:br>
              <a:rPr lang="en-US" sz="3200" dirty="0" smtClean="0"/>
            </a:br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13" name="Left Brace 12"/>
          <p:cNvSpPr/>
          <p:nvPr/>
        </p:nvSpPr>
        <p:spPr>
          <a:xfrm rot="10800000">
            <a:off x="9157591" y="1538868"/>
            <a:ext cx="589935" cy="4709964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55873" y="1027906"/>
            <a:ext cx="275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cover all language</a:t>
            </a:r>
            <a:br>
              <a:rPr lang="en-US" dirty="0" smtClean="0"/>
            </a:br>
            <a:r>
              <a:rPr lang="en-US" dirty="0" smtClean="0"/>
              <a:t>aspects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776"/>
          </a:xfrm>
        </p:spPr>
        <p:txBody>
          <a:bodyPr>
            <a:normAutofit/>
          </a:bodyPr>
          <a:lstStyle/>
          <a:p>
            <a:r>
              <a:rPr lang="en-US" dirty="0" smtClean="0"/>
              <a:t>P4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516301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simple-switch-example.p4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#include “stdlib.p4”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#include “simple.p4”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// User-code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header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Ethernet_h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…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6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 smtClean="0"/>
              <a:t>stdlib.p4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996961" cy="547524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ifndef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_STDLIB_P4_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#define _STDLIB_P4_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Version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&lt;8&gt; major;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&lt;8&gt; minor; 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Version P4_LIBRARY_VERSION = { 8w0, 8w1 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NoError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         // no error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PacketTooShort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  // not enough bits in packet for extract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NoMatch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         // match expression has no matches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EmptyStack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      // reference to .last in an empty header stack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FullStack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       // reference to .next in a full header stack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OverwritingHeader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// one header is extracted twice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endif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8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stdlib.p4 – Part 2: the packet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87" y="1825625"/>
            <a:ext cx="11664175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packet_in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extract&lt;T&gt;(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// T must be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type.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extract&lt;T&gt;(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varSzHdr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&lt;32&gt;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szInBits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// does not advance the cursor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lookahead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&lt;T&gt;();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packet_out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emit&lt;T&gt;(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26352" y="5698583"/>
            <a:ext cx="4159406" cy="613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326352" y="5687742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71679" y="5687742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17006" y="5687742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62333" y="5687742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07660" y="5687742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552987" y="5687742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98314" y="5687742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43641" y="5687742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88967" y="5687742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523143" y="5698583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768470" y="5698583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013797" y="5698583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259124" y="5698583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504451" y="5698583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749778" y="5698583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995105" y="5698583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240432" y="5698583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485758" y="5698583"/>
            <a:ext cx="0" cy="22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892798" y="6311900"/>
            <a:ext cx="1394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packet_in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9288967" y="5241073"/>
            <a:ext cx="234176" cy="44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288967" y="5319132"/>
            <a:ext cx="1460811" cy="368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stdlib.p4 –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assert(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check,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toSignal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NoAction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{}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match_kind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exact,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ternary,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lpm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range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566110">
            <a:off x="3453966" y="3645636"/>
            <a:ext cx="282718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longer built-in;</a:t>
            </a:r>
          </a:p>
          <a:p>
            <a:r>
              <a:rPr lang="en-US" sz="2800" dirty="0" smtClean="0"/>
              <a:t>extensible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552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837853" y="3649482"/>
            <a:ext cx="4054015" cy="1422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3280" y="1912294"/>
            <a:ext cx="10021244" cy="45108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62233" y="2579926"/>
            <a:ext cx="2388084" cy="187454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Match-action </a:t>
            </a:r>
            <a:br>
              <a:rPr lang="en-US" sz="2400" dirty="0"/>
            </a:br>
            <a:r>
              <a:rPr lang="en-US" sz="2400" dirty="0"/>
              <a:t>pipeline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965228" y="2661035"/>
            <a:ext cx="1834499" cy="88570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Deparser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3838412" y="2639969"/>
            <a:ext cx="340533" cy="72722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550319" y="2744767"/>
            <a:ext cx="414909" cy="75080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4789" y="2012154"/>
            <a:ext cx="1856953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headers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06115" y="2012154"/>
            <a:ext cx="2063472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headers</a:t>
            </a:r>
            <a:endParaRPr lang="en-US" i="1" dirty="0"/>
          </a:p>
        </p:txBody>
      </p:sp>
      <p:cxnSp>
        <p:nvCxnSpPr>
          <p:cNvPr id="16" name="Straight Arrow Connector 15"/>
          <p:cNvCxnSpPr>
            <a:endCxn id="11" idx="0"/>
          </p:cNvCxnSpPr>
          <p:nvPr/>
        </p:nvCxnSpPr>
        <p:spPr>
          <a:xfrm flipH="1">
            <a:off x="4008678" y="2400690"/>
            <a:ext cx="46678" cy="2392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2" idx="0"/>
          </p:cNvCxnSpPr>
          <p:nvPr/>
        </p:nvCxnSpPr>
        <p:spPr>
          <a:xfrm flipH="1">
            <a:off x="6757774" y="2460311"/>
            <a:ext cx="80078" cy="2844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42177" y="3733494"/>
            <a:ext cx="470971" cy="63987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25536" y="5399022"/>
            <a:ext cx="1260288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inControl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24590" y="5376335"/>
            <a:ext cx="1433404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outControl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9201380" y="2373494"/>
            <a:ext cx="1690488" cy="1275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Demux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queue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6200000">
            <a:off x="9767353" y="1791834"/>
            <a:ext cx="583744" cy="5991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583777" y="1351355"/>
            <a:ext cx="1045363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rot="10800000" flipV="1">
            <a:off x="1485054" y="2373493"/>
            <a:ext cx="739554" cy="2120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48597" y="3503562"/>
            <a:ext cx="2327307" cy="1567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Arbiter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46983" y="3733494"/>
            <a:ext cx="523391" cy="63987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1136626" y="2543875"/>
            <a:ext cx="438731" cy="5886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29438" y="3214659"/>
            <a:ext cx="1366219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786387" y="3152767"/>
            <a:ext cx="1546766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out</a:t>
            </a:r>
            <a:endParaRPr lang="en-US" dirty="0"/>
          </a:p>
        </p:txBody>
      </p:sp>
      <p:sp>
        <p:nvSpPr>
          <p:cNvPr id="65" name="Right Arrow 64"/>
          <p:cNvSpPr/>
          <p:nvPr/>
        </p:nvSpPr>
        <p:spPr>
          <a:xfrm rot="5400000">
            <a:off x="10403498" y="5001490"/>
            <a:ext cx="390491" cy="479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266518" y="5299339"/>
            <a:ext cx="788926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  <a:endParaRPr lang="en-US" dirty="0"/>
          </a:p>
        </p:txBody>
      </p:sp>
      <p:sp>
        <p:nvSpPr>
          <p:cNvPr id="67" name="Right Arrow 66"/>
          <p:cNvSpPr/>
          <p:nvPr/>
        </p:nvSpPr>
        <p:spPr>
          <a:xfrm>
            <a:off x="1136626" y="3132499"/>
            <a:ext cx="438731" cy="5886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1136624" y="3733494"/>
            <a:ext cx="438731" cy="5886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10891869" y="2471824"/>
            <a:ext cx="438731" cy="5886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10891869" y="3060449"/>
            <a:ext cx="438731" cy="5886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10891868" y="3661444"/>
            <a:ext cx="438731" cy="5886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2224609" y="2699440"/>
            <a:ext cx="438731" cy="5886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8799728" y="2838187"/>
            <a:ext cx="438731" cy="5886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1583033" y="1782071"/>
            <a:ext cx="583744" cy="5991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253281" y="1351355"/>
            <a:ext cx="1358970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CPU</a:t>
            </a:r>
            <a:endParaRPr lang="en-US" dirty="0"/>
          </a:p>
        </p:txBody>
      </p:sp>
      <p:sp>
        <p:nvSpPr>
          <p:cNvPr id="79" name="Right Arrow 78"/>
          <p:cNvSpPr/>
          <p:nvPr/>
        </p:nvSpPr>
        <p:spPr>
          <a:xfrm>
            <a:off x="3821702" y="3495574"/>
            <a:ext cx="340533" cy="1535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825927" y="1919304"/>
            <a:ext cx="788166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  <a:endParaRPr lang="en-US" i="1" dirty="0"/>
          </a:p>
        </p:txBody>
      </p:sp>
      <p:cxnSp>
        <p:nvCxnSpPr>
          <p:cNvPr id="81" name="Straight Arrow Connector 80"/>
          <p:cNvCxnSpPr>
            <a:stCxn id="80" idx="2"/>
            <a:endCxn id="79" idx="0"/>
          </p:cNvCxnSpPr>
          <p:nvPr/>
        </p:nvCxnSpPr>
        <p:spPr>
          <a:xfrm flipH="1">
            <a:off x="4085485" y="2367462"/>
            <a:ext cx="1134525" cy="11281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-Turn Arrow 55"/>
          <p:cNvSpPr/>
          <p:nvPr/>
        </p:nvSpPr>
        <p:spPr>
          <a:xfrm flipH="1" flipV="1">
            <a:off x="1575354" y="5046213"/>
            <a:ext cx="8662731" cy="1213718"/>
          </a:xfrm>
          <a:prstGeom prst="uturnArrow">
            <a:avLst>
              <a:gd name="adj1" fmla="val 22941"/>
              <a:gd name="adj2" fmla="val 21061"/>
              <a:gd name="adj3" fmla="val 1695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17332" y="5937274"/>
            <a:ext cx="1493139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Recirculate</a:t>
            </a:r>
            <a:endParaRPr lang="en-US" dirty="0"/>
          </a:p>
        </p:txBody>
      </p:sp>
      <p:sp>
        <p:nvSpPr>
          <p:cNvPr id="89" name="Right Arrow 88"/>
          <p:cNvSpPr/>
          <p:nvPr/>
        </p:nvSpPr>
        <p:spPr>
          <a:xfrm>
            <a:off x="3812360" y="4493610"/>
            <a:ext cx="3025491" cy="5886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  <a:endCxn id="23" idx="2"/>
          </p:cNvCxnSpPr>
          <p:nvPr/>
        </p:nvCxnSpPr>
        <p:spPr>
          <a:xfrm flipV="1">
            <a:off x="3955680" y="4373365"/>
            <a:ext cx="52998" cy="10256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  <a:endCxn id="22" idx="2"/>
          </p:cNvCxnSpPr>
          <p:nvPr/>
        </p:nvCxnSpPr>
        <p:spPr>
          <a:xfrm flipV="1">
            <a:off x="6641291" y="4373364"/>
            <a:ext cx="36371" cy="10029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761714" y="4577182"/>
            <a:ext cx="986569" cy="448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3340" y="2661035"/>
            <a:ext cx="1149021" cy="84252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Parser</a:t>
            </a:r>
            <a:endParaRPr lang="en-US" sz="2400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“Simple” switch architecture modeled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46062" y="1127443"/>
            <a:ext cx="2776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P4 programmable-blocks</a:t>
            </a:r>
            <a:endParaRPr lang="en-US" sz="2000" i="1" dirty="0"/>
          </a:p>
        </p:txBody>
      </p:sp>
      <p:cxnSp>
        <p:nvCxnSpPr>
          <p:cNvPr id="48" name="Straight Arrow Connector 47"/>
          <p:cNvCxnSpPr>
            <a:stCxn id="7" idx="2"/>
            <a:endCxn id="3" idx="0"/>
          </p:cNvCxnSpPr>
          <p:nvPr/>
        </p:nvCxnSpPr>
        <p:spPr>
          <a:xfrm flipH="1">
            <a:off x="3237851" y="1527553"/>
            <a:ext cx="2196412" cy="11334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4" idx="0"/>
          </p:cNvCxnSpPr>
          <p:nvPr/>
        </p:nvCxnSpPr>
        <p:spPr>
          <a:xfrm flipH="1">
            <a:off x="5356275" y="1527553"/>
            <a:ext cx="77988" cy="10523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6" idx="0"/>
          </p:cNvCxnSpPr>
          <p:nvPr/>
        </p:nvCxnSpPr>
        <p:spPr>
          <a:xfrm>
            <a:off x="5434263" y="1527553"/>
            <a:ext cx="2448215" cy="11334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61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387</Words>
  <Application>Microsoft Macintosh PowerPoint</Application>
  <PresentationFormat>Widescreen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Consolas</vt:lpstr>
      <vt:lpstr>Arial</vt:lpstr>
      <vt:lpstr>Office Theme</vt:lpstr>
      <vt:lpstr>A P4 v1.2 example </vt:lpstr>
      <vt:lpstr>P4 v1.2</vt:lpstr>
      <vt:lpstr>The parts</vt:lpstr>
      <vt:lpstr>Scope of presentation</vt:lpstr>
      <vt:lpstr>P4 Program structure</vt:lpstr>
      <vt:lpstr>stdlib.p4 – Part 1</vt:lpstr>
      <vt:lpstr>stdlib.p4 – Part 2: the packet interfaces</vt:lpstr>
      <vt:lpstr>stdlib.p4 – Part 3</vt:lpstr>
      <vt:lpstr>PowerPoint Presentation</vt:lpstr>
      <vt:lpstr>simple.p4 – part 1: components library</vt:lpstr>
      <vt:lpstr>simple.p4 – Part 2: metadata definitions</vt:lpstr>
      <vt:lpstr>simple.p4 – Part 3: switch architecture</vt:lpstr>
      <vt:lpstr>The user program – Part 1</vt:lpstr>
      <vt:lpstr>User program – Part 2: header declarations</vt:lpstr>
      <vt:lpstr>User program – Part 3: interface to Parser</vt:lpstr>
      <vt:lpstr>User program – part 4: Packet parser</vt:lpstr>
      <vt:lpstr>User program – Part 5: Deparser</vt:lpstr>
      <vt:lpstr>User program – Part 6: Pipeline structure</vt:lpstr>
      <vt:lpstr>User Program – Part 7: Action declaration</vt:lpstr>
      <vt:lpstr>User Program – Part 8: Complex action</vt:lpstr>
      <vt:lpstr>User Program – Part 9: table</vt:lpstr>
      <vt:lpstr>User Program - Part 10: Control body</vt:lpstr>
      <vt:lpstr>User Program – Part 11: Switch instantiation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v1.2 samples</dc:title>
  <dc:creator>Mihai Budiu</dc:creator>
  <cp:lastModifiedBy>Mihai Budiu</cp:lastModifiedBy>
  <cp:revision>35</cp:revision>
  <dcterms:created xsi:type="dcterms:W3CDTF">2016-02-29T16:10:19Z</dcterms:created>
  <dcterms:modified xsi:type="dcterms:W3CDTF">2016-02-29T18:07:16Z</dcterms:modified>
</cp:coreProperties>
</file>