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714"/>
    <a:srgbClr val="4B8AF2"/>
    <a:srgbClr val="006EC0"/>
    <a:srgbClr val="1E04B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970" autoAdjust="0"/>
  </p:normalViewPr>
  <p:slideViewPr>
    <p:cSldViewPr snapToGrid="0">
      <p:cViewPr varScale="1">
        <p:scale>
          <a:sx n="79" d="100"/>
          <a:sy n="79" d="100"/>
        </p:scale>
        <p:origin x="17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B6643D66-C327-4953-89D9-E87C2D304E0F}" type="datetimeFigureOut">
              <a:rPr lang="zh-CN" altLang="en-US" smtClean="0"/>
              <a:t>2019/12/19</a:t>
            </a:fld>
            <a:endParaRPr lang="zh-CN" altLang="en-US"/>
          </a:p>
        </p:txBody>
      </p:sp>
      <p:sp>
        <p:nvSpPr>
          <p:cNvPr id="4" name="幻灯片图像占位符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B503FCBB-3CC3-4A20-90FA-1C02B5B519FA}" type="slidenum">
              <a:rPr lang="zh-CN" altLang="en-US" smtClean="0"/>
              <a:t>‹#›</a:t>
            </a:fld>
            <a:endParaRPr lang="zh-CN" altLang="en-US"/>
          </a:p>
        </p:txBody>
      </p:sp>
    </p:spTree>
    <p:extLst>
      <p:ext uri="{BB962C8B-B14F-4D97-AF65-F5344CB8AC3E}">
        <p14:creationId xmlns:p14="http://schemas.microsoft.com/office/powerpoint/2010/main" val="370474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基于风险的数据中心网络变化规划。</a:t>
            </a:r>
            <a:endParaRPr lang="en-US" altLang="zh-CN" sz="1300" dirty="0"/>
          </a:p>
          <a:p>
            <a:r>
              <a:rPr lang="zh-CN" altLang="en-US" sz="1300" dirty="0"/>
              <a:t>这篇文章讲的是如何对数据中心的网络变化进行规划，当对数据中心进行变化时，不能一次性对所有交换机进行同时更新，需要分布式的执行，按照什么样的顺序去更新交换机，可以使得成本最小。</a:t>
            </a:r>
            <a:endParaRPr lang="en-US" altLang="zh-CN" sz="1300" dirty="0"/>
          </a:p>
          <a:p>
            <a:r>
              <a:rPr lang="zh-CN" altLang="en-US" sz="1300" dirty="0"/>
              <a:t>由耶鲁，哈弗，谷歌等一众大佬发的一篇文章 </a:t>
            </a:r>
            <a:endParaRPr lang="en-US" altLang="zh-CN" sz="1300" dirty="0"/>
          </a:p>
          <a:p>
            <a:r>
              <a:rPr lang="zh-CN" altLang="en-US" sz="1300" dirty="0"/>
              <a:t>然后我查了一下，</a:t>
            </a:r>
            <a:r>
              <a:rPr lang="en-US" altLang="zh-CN" sz="1300" dirty="0"/>
              <a:t>Janus</a:t>
            </a:r>
            <a:r>
              <a:rPr lang="zh-CN" altLang="en-US" sz="1300" dirty="0"/>
              <a:t>是守护门户的两面神</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a:t>
            </a:fld>
            <a:endParaRPr lang="zh-CN" altLang="en-US"/>
          </a:p>
        </p:txBody>
      </p:sp>
    </p:spTree>
    <p:extLst>
      <p:ext uri="{BB962C8B-B14F-4D97-AF65-F5344CB8AC3E}">
        <p14:creationId xmlns:p14="http://schemas.microsoft.com/office/powerpoint/2010/main" val="3147843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到了最难讲的部分，然后这部分我有一些理解的也不是很透彻</a:t>
            </a:r>
            <a:endParaRPr lang="en-US" altLang="zh-CN" sz="1300" dirty="0"/>
          </a:p>
          <a:p>
            <a:r>
              <a:rPr lang="zh-CN" altLang="en-US" sz="1300" dirty="0"/>
              <a:t>子计划是整个计划的一个子集</a:t>
            </a:r>
            <a:endParaRPr lang="en-US" altLang="zh-CN" sz="1300" dirty="0"/>
          </a:p>
          <a:p>
            <a:r>
              <a:rPr lang="zh-CN" altLang="en-US" sz="1300" dirty="0"/>
              <a:t>满足以下三个条件的子计划是等效的</a:t>
            </a:r>
            <a:endParaRPr lang="en-US" altLang="zh-CN" sz="1300" dirty="0"/>
          </a:p>
          <a:p>
            <a:r>
              <a:rPr lang="en-US" altLang="zh-CN" sz="1300" dirty="0"/>
              <a:t>1</a:t>
            </a:r>
            <a:r>
              <a:rPr lang="zh-CN" altLang="en-US" sz="1300" dirty="0"/>
              <a:t>、等价的拓扑</a:t>
            </a:r>
            <a:endParaRPr lang="en-US" altLang="zh-CN" sz="1300" dirty="0"/>
          </a:p>
          <a:p>
            <a:r>
              <a:rPr lang="zh-CN" altLang="en-US" sz="1300" dirty="0"/>
              <a:t>去掉子计划中正在更新的交换机剩余的拓扑相同</a:t>
            </a:r>
            <a:endParaRPr lang="en-US"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10</a:t>
            </a:fld>
            <a:endParaRPr lang="zh-CN" altLang="en-US"/>
          </a:p>
        </p:txBody>
      </p:sp>
    </p:spTree>
    <p:extLst>
      <p:ext uri="{BB962C8B-B14F-4D97-AF65-F5344CB8AC3E}">
        <p14:creationId xmlns:p14="http://schemas.microsoft.com/office/powerpoint/2010/main" val="56209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相同的流量矩阵</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11</a:t>
            </a:fld>
            <a:endParaRPr lang="zh-CN" altLang="en-US"/>
          </a:p>
        </p:txBody>
      </p:sp>
    </p:spTree>
    <p:extLst>
      <p:ext uri="{BB962C8B-B14F-4D97-AF65-F5344CB8AC3E}">
        <p14:creationId xmlns:p14="http://schemas.microsoft.com/office/powerpoint/2010/main" val="334979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满足了</a:t>
            </a:r>
            <a:r>
              <a:rPr lang="en-US" altLang="zh-CN" sz="1300" dirty="0"/>
              <a:t>P1</a:t>
            </a:r>
            <a:r>
              <a:rPr lang="zh-CN" altLang="en-US" sz="1300" dirty="0"/>
              <a:t>，</a:t>
            </a:r>
            <a:r>
              <a:rPr lang="en-US" altLang="zh-CN" sz="1300" dirty="0"/>
              <a:t>P2</a:t>
            </a:r>
            <a:r>
              <a:rPr lang="zh-CN" altLang="en-US" sz="1300" dirty="0"/>
              <a:t>自然满足</a:t>
            </a:r>
            <a:r>
              <a:rPr lang="en-US" altLang="zh-CN" sz="1300" dirty="0"/>
              <a:t>P3</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12</a:t>
            </a:fld>
            <a:endParaRPr lang="zh-CN" altLang="en-US"/>
          </a:p>
        </p:txBody>
      </p:sp>
    </p:spTree>
    <p:extLst>
      <p:ext uri="{BB962C8B-B14F-4D97-AF65-F5344CB8AC3E}">
        <p14:creationId xmlns:p14="http://schemas.microsoft.com/office/powerpoint/2010/main" val="260427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例如，在图</a:t>
            </a:r>
            <a:r>
              <a:rPr lang="en-US" altLang="zh-CN" sz="1300" dirty="0"/>
              <a:t>5</a:t>
            </a:r>
            <a:r>
              <a:rPr lang="zh-CN" altLang="en-US" sz="1300" dirty="0"/>
              <a:t>中，使用这个定义，更新</a:t>
            </a:r>
            <a:r>
              <a:rPr lang="en-US" altLang="zh-CN" sz="1300" dirty="0"/>
              <a:t>C1</a:t>
            </a:r>
            <a:r>
              <a:rPr lang="zh-CN" altLang="en-US" sz="1300" dirty="0"/>
              <a:t>的子计划</a:t>
            </a:r>
            <a:r>
              <a:rPr lang="en-US" altLang="zh-CN" sz="1300" dirty="0"/>
              <a:t>s1</a:t>
            </a:r>
            <a:r>
              <a:rPr lang="zh-CN" altLang="en-US" sz="1300" dirty="0"/>
              <a:t>和更新</a:t>
            </a:r>
            <a:r>
              <a:rPr lang="en-US" altLang="zh-CN" sz="1300" dirty="0"/>
              <a:t>C4</a:t>
            </a:r>
            <a:r>
              <a:rPr lang="zh-CN" altLang="en-US" sz="1300" dirty="0"/>
              <a:t>的子计划</a:t>
            </a:r>
            <a:r>
              <a:rPr lang="en-US" altLang="zh-CN" sz="1300" dirty="0"/>
              <a:t>s2</a:t>
            </a:r>
            <a:r>
              <a:rPr lang="zh-CN" altLang="en-US" sz="1300" dirty="0"/>
              <a:t>是等价的。为了说明这一点，可以考虑重命名函数</a:t>
            </a:r>
            <a:r>
              <a:rPr lang="en-US" altLang="zh-CN" sz="1300" dirty="0"/>
              <a:t>f</a:t>
            </a:r>
            <a:r>
              <a:rPr lang="zh-CN" altLang="en-US" sz="1300" dirty="0"/>
              <a:t>，如该图中的表所示。使用这个函数，删除</a:t>
            </a:r>
            <a:r>
              <a:rPr lang="en-US" altLang="zh-CN" sz="1300" dirty="0"/>
              <a:t>C1</a:t>
            </a:r>
            <a:r>
              <a:rPr lang="zh-CN" altLang="en-US" sz="1300" dirty="0"/>
              <a:t>后的</a:t>
            </a:r>
            <a:r>
              <a:rPr lang="en-US" altLang="zh-CN" sz="1300" dirty="0"/>
              <a:t>N{s1</a:t>
            </a:r>
            <a:r>
              <a:rPr lang="zh-CN" altLang="en-US" sz="1300" dirty="0"/>
              <a:t>和删除</a:t>
            </a:r>
            <a:r>
              <a:rPr lang="en-US" altLang="zh-CN" sz="1300" dirty="0"/>
              <a:t>C4</a:t>
            </a:r>
            <a:r>
              <a:rPr lang="zh-CN" altLang="en-US" sz="1300" dirty="0"/>
              <a:t>后的</a:t>
            </a:r>
            <a:r>
              <a:rPr lang="en-US" altLang="zh-CN" sz="1300" dirty="0"/>
              <a:t>N{s2</a:t>
            </a:r>
            <a:r>
              <a:rPr lang="zh-CN" altLang="en-US" sz="1300" dirty="0"/>
              <a:t>的拓扑是等价的</a:t>
            </a:r>
            <a:r>
              <a:rPr lang="en-US" altLang="zh-CN" sz="1300" dirty="0"/>
              <a:t>(</a:t>
            </a:r>
            <a:r>
              <a:rPr lang="zh-CN" altLang="en-US" sz="1300" dirty="0"/>
              <a:t>即，删除</a:t>
            </a:r>
            <a:r>
              <a:rPr lang="en-US" altLang="zh-CN" sz="1300" dirty="0"/>
              <a:t>C1</a:t>
            </a:r>
            <a:r>
              <a:rPr lang="zh-CN" altLang="en-US" sz="1300" dirty="0"/>
              <a:t>后的</a:t>
            </a:r>
            <a:r>
              <a:rPr lang="en-US" altLang="zh-CN" sz="1300" dirty="0"/>
              <a:t>N/s1</a:t>
            </a:r>
            <a:r>
              <a:rPr lang="zh-CN" altLang="en-US" sz="1300" dirty="0"/>
              <a:t>和删除</a:t>
            </a:r>
            <a:r>
              <a:rPr lang="en-US" altLang="zh-CN" sz="1300" dirty="0"/>
              <a:t>C4</a:t>
            </a:r>
            <a:r>
              <a:rPr lang="zh-CN" altLang="en-US" sz="1300" dirty="0"/>
              <a:t>后的</a:t>
            </a:r>
            <a:r>
              <a:rPr lang="en-US" altLang="zh-CN" sz="1300"/>
              <a:t>N/s2</a:t>
            </a:r>
            <a:r>
              <a:rPr lang="zh-CN" altLang="en-US" sz="1300" dirty="0"/>
              <a:t>的拓扑是等价的</a:t>
            </a:r>
            <a:r>
              <a:rPr lang="en-US" altLang="zh-CN" sz="1300" dirty="0"/>
              <a:t>)</a:t>
            </a:r>
            <a:r>
              <a:rPr lang="zh-CN" altLang="en-US" sz="1300" dirty="0"/>
              <a:t>。，因为我们可以映射</a:t>
            </a:r>
            <a:r>
              <a:rPr lang="en-US" altLang="zh-CN" sz="1300" dirty="0"/>
              <a:t>{C2NC3, C3NC1, C4NC2, A1NA2, A2NA1, A7 N A8, A8 N A7</a:t>
            </a:r>
            <a:r>
              <a:rPr lang="zh-CN" altLang="en-US" sz="1300" dirty="0"/>
              <a:t>，</a:t>
            </a:r>
            <a:r>
              <a:rPr lang="en-US" altLang="zh-CN" sz="1300" dirty="0"/>
              <a:t>…}</a:t>
            </a:r>
            <a:r>
              <a:rPr lang="zh-CN" altLang="en-US" sz="1300" dirty="0"/>
              <a:t>。同样，由于流量源</a:t>
            </a:r>
            <a:r>
              <a:rPr lang="en-US" altLang="zh-CN" sz="1300" dirty="0"/>
              <a:t>T1</a:t>
            </a:r>
            <a:r>
              <a:rPr lang="zh-CN" altLang="en-US" sz="1300" dirty="0"/>
              <a:t>、</a:t>
            </a:r>
            <a:r>
              <a:rPr lang="en-US" altLang="zh-CN" sz="1300" dirty="0"/>
              <a:t>T2</a:t>
            </a:r>
            <a:r>
              <a:rPr lang="zh-CN" altLang="en-US" sz="1300" dirty="0"/>
              <a:t>、</a:t>
            </a:r>
            <a:r>
              <a:rPr lang="en-US" altLang="zh-CN" sz="1300" dirty="0"/>
              <a:t>…</a:t>
            </a:r>
            <a:r>
              <a:rPr lang="zh-CN" altLang="en-US" sz="1300" dirty="0"/>
              <a:t>、</a:t>
            </a:r>
            <a:r>
              <a:rPr lang="en-US" altLang="zh-CN" sz="1300" dirty="0"/>
              <a:t>T7</a:t>
            </a:r>
            <a:r>
              <a:rPr lang="zh-CN" altLang="en-US" sz="1300" dirty="0"/>
              <a:t>、</a:t>
            </a:r>
            <a:r>
              <a:rPr lang="en-US" altLang="zh-CN" sz="1300" dirty="0"/>
              <a:t>T8</a:t>
            </a:r>
            <a:r>
              <a:rPr lang="zh-CN" altLang="en-US" sz="1300" dirty="0"/>
              <a:t>映射到它们自己，它们的流量保持不变，对之间的流量体积保持不变。如果我们使用一个基于</a:t>
            </a:r>
            <a:r>
              <a:rPr lang="en-US" altLang="zh-CN" sz="1300" dirty="0"/>
              <a:t>P1</a:t>
            </a:r>
            <a:r>
              <a:rPr lang="zh-CN" altLang="en-US" sz="1300" dirty="0"/>
              <a:t>和</a:t>
            </a:r>
            <a:r>
              <a:rPr lang="en-US" altLang="zh-CN" sz="1300" dirty="0"/>
              <a:t>P2</a:t>
            </a:r>
            <a:r>
              <a:rPr lang="zh-CN" altLang="en-US" sz="1300" dirty="0"/>
              <a:t>进行转发决策的路由算法，那么</a:t>
            </a:r>
            <a:r>
              <a:rPr lang="en-US" altLang="zh-CN" sz="1300" dirty="0"/>
              <a:t>P3</a:t>
            </a:r>
            <a:r>
              <a:rPr lang="zh-CN" altLang="en-US" sz="1300" dirty="0"/>
              <a:t>也是满足的。</a:t>
            </a:r>
            <a:endParaRPr lang="en-US" altLang="zh-CN" sz="1300" dirty="0"/>
          </a:p>
          <a:p>
            <a:endParaRPr lang="en-US" altLang="zh-CN" sz="1300" dirty="0"/>
          </a:p>
          <a:p>
            <a:endParaRPr lang="en-US" altLang="zh-CN" sz="1300" dirty="0"/>
          </a:p>
          <a:p>
            <a:pPr defTabSz="990478">
              <a:defRPr/>
            </a:pPr>
            <a:r>
              <a:rPr lang="zh-CN" altLang="en-US" sz="1300" dirty="0"/>
              <a:t>例如，在图</a:t>
            </a:r>
            <a:r>
              <a:rPr lang="en-US" altLang="zh-CN" sz="1300" dirty="0"/>
              <a:t>5</a:t>
            </a:r>
            <a:r>
              <a:rPr lang="zh-CN" altLang="en-US" sz="1300" dirty="0"/>
              <a:t>中，如果我们将</a:t>
            </a:r>
            <a:r>
              <a:rPr lang="en-US" altLang="zh-CN" sz="1300" dirty="0"/>
              <a:t>C1</a:t>
            </a:r>
            <a:r>
              <a:rPr lang="zh-CN" altLang="en-US" sz="1300" dirty="0"/>
              <a:t>重命名为</a:t>
            </a:r>
            <a:r>
              <a:rPr lang="en-US" altLang="zh-CN" sz="1300" dirty="0"/>
              <a:t>C4</a:t>
            </a:r>
            <a:r>
              <a:rPr lang="zh-CN" altLang="en-US" sz="1300" dirty="0"/>
              <a:t>，将</a:t>
            </a:r>
            <a:r>
              <a:rPr lang="en-US" altLang="zh-CN" sz="1300" dirty="0"/>
              <a:t>C4</a:t>
            </a:r>
            <a:r>
              <a:rPr lang="zh-CN" altLang="en-US" sz="1300" dirty="0"/>
              <a:t>重命名为</a:t>
            </a:r>
            <a:r>
              <a:rPr lang="en-US" altLang="zh-CN" sz="1300" dirty="0"/>
              <a:t>C1</a:t>
            </a:r>
            <a:r>
              <a:rPr lang="zh-CN" altLang="en-US" sz="1300" dirty="0"/>
              <a:t>，那么在</a:t>
            </a:r>
            <a:r>
              <a:rPr lang="en-US" altLang="zh-CN" sz="1300" dirty="0"/>
              <a:t>C1</a:t>
            </a:r>
            <a:r>
              <a:rPr lang="zh-CN" altLang="en-US" sz="1300" dirty="0"/>
              <a:t>上操作的子计划现在也可以操作</a:t>
            </a:r>
            <a:r>
              <a:rPr lang="en-US" altLang="zh-CN" sz="1300" dirty="0"/>
              <a:t>C1</a:t>
            </a:r>
            <a:r>
              <a:rPr lang="zh-CN" altLang="en-US" sz="1300" dirty="0"/>
              <a:t>的重命名，即</a:t>
            </a:r>
            <a:r>
              <a:rPr lang="en-US" altLang="zh-CN" sz="1300" dirty="0"/>
              <a:t>C4</a:t>
            </a:r>
            <a:r>
              <a:rPr lang="zh-CN" altLang="en-US" sz="1300" dirty="0"/>
              <a:t>。具体</a:t>
            </a:r>
            <a:endParaRPr lang="zh-CN" altLang="zh-CN" sz="1300" dirty="0"/>
          </a:p>
          <a:p>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13</a:t>
            </a:fld>
            <a:endParaRPr lang="zh-CN" altLang="en-US"/>
          </a:p>
        </p:txBody>
      </p:sp>
    </p:spTree>
    <p:extLst>
      <p:ext uri="{BB962C8B-B14F-4D97-AF65-F5344CB8AC3E}">
        <p14:creationId xmlns:p14="http://schemas.microsoft.com/office/powerpoint/2010/main" val="105602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利用图的自同构识别等效子计划</a:t>
            </a:r>
            <a:endParaRPr lang="en-US" altLang="zh-CN" sz="1300" dirty="0"/>
          </a:p>
          <a:p>
            <a:r>
              <a:rPr lang="zh-CN" altLang="en-US" sz="1300" dirty="0"/>
              <a:t>列举所有的等价类再进行对比，不现实，相反我们关注等价类</a:t>
            </a:r>
            <a:endParaRPr lang="en-US" altLang="zh-CN" sz="1300" dirty="0"/>
          </a:p>
          <a:p>
            <a:pPr defTabSz="990478">
              <a:defRPr/>
            </a:pPr>
            <a:endParaRPr lang="zh-CN" altLang="zh-CN" sz="1300" dirty="0"/>
          </a:p>
          <a:p>
            <a:pPr defTabSz="990478">
              <a:defRPr/>
            </a:pPr>
            <a:r>
              <a:rPr lang="zh-CN" altLang="en-US" sz="1300" dirty="0"/>
              <a:t>之后这段是我自己的理解，我看了好几遍，但是我不知道自己理解是不是有偏差</a:t>
            </a:r>
            <a:endParaRPr lang="en-US" altLang="zh-CN" sz="1300" dirty="0"/>
          </a:p>
          <a:p>
            <a:pPr defTabSz="990478">
              <a:defRPr/>
            </a:pPr>
            <a:r>
              <a:rPr lang="zh-CN" altLang="en-US" sz="1300" dirty="0"/>
              <a:t>如果我们在应用子计划之前为保持</a:t>
            </a:r>
            <a:r>
              <a:rPr lang="en-US" altLang="zh-CN" sz="1300" dirty="0"/>
              <a:t>P1</a:t>
            </a:r>
            <a:r>
              <a:rPr lang="zh-CN" altLang="en-US" sz="1300" dirty="0"/>
              <a:t>、</a:t>
            </a:r>
            <a:r>
              <a:rPr lang="en-US" altLang="zh-CN" sz="1300" dirty="0"/>
              <a:t>P2</a:t>
            </a:r>
            <a:r>
              <a:rPr lang="zh-CN" altLang="en-US" sz="1300" dirty="0"/>
              <a:t>和</a:t>
            </a:r>
            <a:r>
              <a:rPr lang="en-US" altLang="zh-CN" sz="1300" dirty="0"/>
              <a:t>P3</a:t>
            </a:r>
            <a:r>
              <a:rPr lang="zh-CN" altLang="en-US" sz="1300" dirty="0"/>
              <a:t>的网络找到一个重命名函数，我们可以先重命名网络。子计划缺乏足够的信息来区分原来的和重命名的网络。因此，我们可以在重命名的网络上应用子计划，并在此过程中使它更改一组不同的交换机。例如，在图</a:t>
            </a:r>
            <a:r>
              <a:rPr lang="en-US" altLang="zh-CN" sz="1300" dirty="0"/>
              <a:t>5</a:t>
            </a:r>
            <a:r>
              <a:rPr lang="zh-CN" altLang="en-US" sz="1300" dirty="0"/>
              <a:t>中，如果我们将</a:t>
            </a:r>
            <a:r>
              <a:rPr lang="en-US" altLang="zh-CN" sz="1300" dirty="0"/>
              <a:t>C1</a:t>
            </a:r>
            <a:r>
              <a:rPr lang="zh-CN" altLang="en-US" sz="1300" dirty="0"/>
              <a:t>重命名为</a:t>
            </a:r>
            <a:r>
              <a:rPr lang="en-US" altLang="zh-CN" sz="1300" dirty="0"/>
              <a:t>C4</a:t>
            </a:r>
            <a:r>
              <a:rPr lang="zh-CN" altLang="en-US" sz="1300" dirty="0"/>
              <a:t>，将</a:t>
            </a:r>
            <a:r>
              <a:rPr lang="en-US" altLang="zh-CN" sz="1300" dirty="0"/>
              <a:t>C4</a:t>
            </a:r>
            <a:r>
              <a:rPr lang="zh-CN" altLang="en-US" sz="1300" dirty="0"/>
              <a:t>重命名为</a:t>
            </a:r>
            <a:r>
              <a:rPr lang="en-US" altLang="zh-CN" sz="1300" dirty="0"/>
              <a:t>C1</a:t>
            </a:r>
            <a:r>
              <a:rPr lang="zh-CN" altLang="en-US" sz="1300" dirty="0"/>
              <a:t>，那么在</a:t>
            </a:r>
            <a:r>
              <a:rPr lang="en-US" altLang="zh-CN" sz="1300" dirty="0"/>
              <a:t>C1</a:t>
            </a:r>
            <a:r>
              <a:rPr lang="zh-CN" altLang="en-US" sz="1300" dirty="0"/>
              <a:t>上操作的子计划现在也可以操作</a:t>
            </a:r>
            <a:r>
              <a:rPr lang="en-US" altLang="zh-CN" sz="1300" dirty="0"/>
              <a:t>C1</a:t>
            </a:r>
            <a:r>
              <a:rPr lang="zh-CN" altLang="en-US" sz="1300" dirty="0"/>
              <a:t>的重命名，即</a:t>
            </a:r>
            <a:r>
              <a:rPr lang="en-US" altLang="zh-CN" sz="1300" dirty="0"/>
              <a:t>C4</a:t>
            </a:r>
            <a:r>
              <a:rPr lang="zh-CN" altLang="en-US" sz="1300" dirty="0"/>
              <a:t>。</a:t>
            </a:r>
            <a:endParaRPr lang="en-US" altLang="zh-CN" sz="1300" dirty="0"/>
          </a:p>
          <a:p>
            <a:pPr defTabSz="990478">
              <a:defRPr/>
            </a:pPr>
            <a:endParaRPr lang="en-US" altLang="zh-CN" sz="1300" dirty="0"/>
          </a:p>
          <a:p>
            <a:pPr defTabSz="990478">
              <a:defRPr/>
            </a:pPr>
            <a:r>
              <a:rPr lang="zh-CN" altLang="en-US" sz="1300" dirty="0"/>
              <a:t>我的理解就是根据重命名函数去找等价类</a:t>
            </a:r>
            <a:endParaRPr lang="en-US" altLang="zh-CN" sz="1300" dirty="0"/>
          </a:p>
          <a:p>
            <a:pPr defTabSz="990478">
              <a:defRPr/>
            </a:pPr>
            <a:r>
              <a:rPr lang="zh-CN" altLang="en-US" sz="1300" dirty="0"/>
              <a:t>定理</a:t>
            </a:r>
            <a:r>
              <a:rPr lang="en-US" altLang="zh-CN" sz="1300" dirty="0"/>
              <a:t>3.2(</a:t>
            </a:r>
            <a:r>
              <a:rPr lang="zh-CN" altLang="en-US" sz="1300" dirty="0"/>
              <a:t>网络自同构</a:t>
            </a:r>
            <a:r>
              <a:rPr lang="en-US" altLang="zh-CN" sz="1300" dirty="0"/>
              <a:t>)</a:t>
            </a:r>
            <a:r>
              <a:rPr lang="zh-CN" altLang="en-US" sz="1300" dirty="0"/>
              <a:t>。对于将网络</a:t>
            </a:r>
            <a:r>
              <a:rPr lang="en-US" altLang="zh-CN" sz="1300" dirty="0"/>
              <a:t>N</a:t>
            </a:r>
            <a:r>
              <a:rPr lang="zh-CN" altLang="en-US" sz="1300" dirty="0"/>
              <a:t>映射到自身的子计划</a:t>
            </a:r>
            <a:r>
              <a:rPr lang="en-US" altLang="zh-CN" sz="1300" dirty="0"/>
              <a:t>s</a:t>
            </a:r>
            <a:r>
              <a:rPr lang="zh-CN" altLang="en-US" sz="1300" dirty="0"/>
              <a:t>和重命名函数</a:t>
            </a:r>
            <a:r>
              <a:rPr lang="en-US" altLang="zh-CN" sz="1300" dirty="0"/>
              <a:t>f</a:t>
            </a:r>
            <a:r>
              <a:rPr lang="zh-CN" altLang="en-US" sz="1300" dirty="0"/>
              <a:t>，如果</a:t>
            </a:r>
            <a:r>
              <a:rPr lang="en-US" altLang="zh-CN" sz="1300" dirty="0"/>
              <a:t>f</a:t>
            </a:r>
            <a:r>
              <a:rPr lang="zh-CN" altLang="en-US" sz="1300" dirty="0"/>
              <a:t>保留了属性</a:t>
            </a:r>
            <a:r>
              <a:rPr lang="en-US" altLang="zh-CN" sz="1300" dirty="0"/>
              <a:t>P1</a:t>
            </a:r>
            <a:r>
              <a:rPr lang="zh-CN" altLang="en-US" sz="1300" dirty="0"/>
              <a:t>、</a:t>
            </a:r>
            <a:r>
              <a:rPr lang="en-US" altLang="zh-CN" sz="1300" dirty="0"/>
              <a:t>P2</a:t>
            </a:r>
            <a:r>
              <a:rPr lang="zh-CN" altLang="en-US" sz="1300" dirty="0"/>
              <a:t>和</a:t>
            </a:r>
            <a:r>
              <a:rPr lang="en-US" altLang="zh-CN" sz="1300" dirty="0"/>
              <a:t>P3</a:t>
            </a:r>
            <a:r>
              <a:rPr lang="zh-CN" altLang="en-US" sz="1300" dirty="0"/>
              <a:t>，则两个子计划</a:t>
            </a:r>
            <a:r>
              <a:rPr lang="en-US" altLang="zh-CN" sz="1300" dirty="0"/>
              <a:t>s</a:t>
            </a:r>
            <a:r>
              <a:rPr lang="zh-CN" altLang="en-US" sz="1300" dirty="0"/>
              <a:t>和</a:t>
            </a:r>
            <a:r>
              <a:rPr lang="en-US" altLang="zh-CN" sz="1300" dirty="0" err="1"/>
              <a:t>f¨s</a:t>
            </a:r>
            <a:r>
              <a:rPr lang="en-US" altLang="zh-CN" sz="1300" dirty="0"/>
              <a:t>(</a:t>
            </a:r>
            <a:r>
              <a:rPr lang="zh-CN" altLang="en-US" sz="1300" dirty="0"/>
              <a:t>对其元素应用重命名函数后的子计划</a:t>
            </a:r>
            <a:r>
              <a:rPr lang="en-US" altLang="zh-CN" sz="1300" dirty="0"/>
              <a:t>)</a:t>
            </a:r>
            <a:r>
              <a:rPr lang="zh-CN" altLang="en-US" sz="1300" dirty="0"/>
              <a:t>是等价的</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14</a:t>
            </a:fld>
            <a:endParaRPr lang="zh-CN" altLang="en-US"/>
          </a:p>
        </p:txBody>
      </p:sp>
    </p:spTree>
    <p:extLst>
      <p:ext uri="{BB962C8B-B14F-4D97-AF65-F5344CB8AC3E}">
        <p14:creationId xmlns:p14="http://schemas.microsoft.com/office/powerpoint/2010/main" val="2801486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例如，图</a:t>
            </a:r>
            <a:r>
              <a:rPr lang="en-US" altLang="zh-CN" sz="1300" dirty="0"/>
              <a:t>6</a:t>
            </a:r>
            <a:r>
              <a:rPr lang="zh-CN" altLang="en-US" sz="1300" dirty="0"/>
              <a:t>显示了</a:t>
            </a:r>
            <a:r>
              <a:rPr lang="en-US" altLang="zh-CN" sz="1300" dirty="0"/>
              <a:t>k=4 </a:t>
            </a:r>
            <a:r>
              <a:rPr lang="en-US" altLang="zh-CN" sz="1300" dirty="0" err="1"/>
              <a:t>FatTree</a:t>
            </a:r>
            <a:r>
              <a:rPr lang="zh-CN" altLang="en-US" sz="1300" dirty="0"/>
              <a:t>的三个重命名函数。</a:t>
            </a:r>
            <a:endParaRPr lang="en-US" altLang="zh-CN" sz="1300" dirty="0"/>
          </a:p>
          <a:p>
            <a:pPr defTabSz="990478">
              <a:defRPr/>
            </a:pPr>
            <a:r>
              <a:rPr lang="zh-CN" altLang="en-US" sz="1300" dirty="0"/>
              <a:t>存在这样几个重命名函数</a:t>
            </a:r>
            <a:endParaRPr lang="en-US" altLang="zh-CN" sz="1300" dirty="0"/>
          </a:p>
          <a:p>
            <a:pPr defTabSz="990478">
              <a:defRPr/>
            </a:pPr>
            <a:r>
              <a:rPr lang="zh-CN" altLang="en-US" sz="1300" dirty="0"/>
              <a:t>定理</a:t>
            </a:r>
            <a:r>
              <a:rPr lang="en-US" altLang="zh-CN" sz="1300" dirty="0"/>
              <a:t>3.2(</a:t>
            </a:r>
            <a:r>
              <a:rPr lang="zh-CN" altLang="en-US" sz="1300" dirty="0"/>
              <a:t>网络自同构</a:t>
            </a:r>
            <a:r>
              <a:rPr lang="en-US" altLang="zh-CN" sz="1300" dirty="0"/>
              <a:t>)</a:t>
            </a:r>
            <a:r>
              <a:rPr lang="zh-CN" altLang="en-US" sz="1300" dirty="0"/>
              <a:t>。对于将网络</a:t>
            </a:r>
            <a:r>
              <a:rPr lang="en-US" altLang="zh-CN" sz="1300" dirty="0"/>
              <a:t>N</a:t>
            </a:r>
            <a:r>
              <a:rPr lang="zh-CN" altLang="en-US" sz="1300" dirty="0"/>
              <a:t>映射到自身的子计划</a:t>
            </a:r>
            <a:r>
              <a:rPr lang="en-US" altLang="zh-CN" sz="1300" dirty="0"/>
              <a:t>s</a:t>
            </a:r>
            <a:r>
              <a:rPr lang="zh-CN" altLang="en-US" sz="1300" dirty="0"/>
              <a:t>和重命名函数</a:t>
            </a:r>
            <a:r>
              <a:rPr lang="en-US" altLang="zh-CN" sz="1300" dirty="0"/>
              <a:t>f</a:t>
            </a:r>
            <a:r>
              <a:rPr lang="zh-CN" altLang="en-US" sz="1300" dirty="0"/>
              <a:t>，如果</a:t>
            </a:r>
            <a:r>
              <a:rPr lang="en-US" altLang="zh-CN" sz="1300" dirty="0"/>
              <a:t>f</a:t>
            </a:r>
            <a:r>
              <a:rPr lang="zh-CN" altLang="en-US" sz="1300" dirty="0"/>
              <a:t>保留了属性</a:t>
            </a:r>
            <a:r>
              <a:rPr lang="en-US" altLang="zh-CN" sz="1300" dirty="0"/>
              <a:t>P1</a:t>
            </a:r>
            <a:r>
              <a:rPr lang="zh-CN" altLang="en-US" sz="1300" dirty="0"/>
              <a:t>、</a:t>
            </a:r>
            <a:r>
              <a:rPr lang="en-US" altLang="zh-CN" sz="1300" dirty="0"/>
              <a:t>P2</a:t>
            </a:r>
            <a:r>
              <a:rPr lang="zh-CN" altLang="en-US" sz="1300" dirty="0"/>
              <a:t>和</a:t>
            </a:r>
            <a:r>
              <a:rPr lang="en-US" altLang="zh-CN" sz="1300" dirty="0"/>
              <a:t>P3</a:t>
            </a:r>
            <a:r>
              <a:rPr lang="zh-CN" altLang="en-US" sz="1300" dirty="0"/>
              <a:t>，则两个子计划</a:t>
            </a:r>
            <a:r>
              <a:rPr lang="en-US" altLang="zh-CN" sz="1300" dirty="0"/>
              <a:t>s</a:t>
            </a:r>
            <a:r>
              <a:rPr lang="zh-CN" altLang="en-US" sz="1300" dirty="0"/>
              <a:t>和</a:t>
            </a:r>
            <a:r>
              <a:rPr lang="en-US" altLang="zh-CN" sz="1300" dirty="0" err="1"/>
              <a:t>f¨s</a:t>
            </a:r>
            <a:r>
              <a:rPr lang="en-US" altLang="zh-CN" sz="1300" dirty="0"/>
              <a:t>(</a:t>
            </a:r>
            <a:r>
              <a:rPr lang="zh-CN" altLang="en-US" sz="1300" dirty="0"/>
              <a:t>对其元素应用重命名函数后的子计划</a:t>
            </a:r>
            <a:r>
              <a:rPr lang="en-US" altLang="zh-CN" sz="1300" dirty="0"/>
              <a:t>)</a:t>
            </a:r>
            <a:r>
              <a:rPr lang="zh-CN" altLang="en-US" sz="1300" dirty="0"/>
              <a:t>是等价的</a:t>
            </a:r>
            <a:endParaRPr lang="zh-CN" altLang="zh-CN" sz="1300" dirty="0"/>
          </a:p>
          <a:p>
            <a:pPr defTabSz="990478">
              <a:defRPr/>
            </a:pP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15</a:t>
            </a:fld>
            <a:endParaRPr lang="zh-CN" altLang="en-US"/>
          </a:p>
        </p:txBody>
      </p:sp>
    </p:spTree>
    <p:extLst>
      <p:ext uri="{BB962C8B-B14F-4D97-AF65-F5344CB8AC3E}">
        <p14:creationId xmlns:p14="http://schemas.microsoft.com/office/powerpoint/2010/main" val="1257962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给定一组重命名函数和一组子计划，我们可以使用重命名函数将这些子计划划分为等价类。我们观察到重命名函数集形成了一个置换组</a:t>
            </a:r>
            <a:r>
              <a:rPr lang="en-US" altLang="zh-CN" sz="1300" dirty="0"/>
              <a:t>(</a:t>
            </a:r>
            <a:r>
              <a:rPr lang="zh-CN" altLang="en-US" sz="1300" dirty="0"/>
              <a:t>它具有恒等、逆、结合性和闭包属性</a:t>
            </a:r>
            <a:r>
              <a:rPr lang="en-US" altLang="zh-CN" sz="1300" dirty="0"/>
              <a:t>)</a:t>
            </a:r>
            <a:r>
              <a:rPr lang="zh-CN" altLang="en-US" sz="1300" dirty="0"/>
              <a:t>。使用这个组，我们在子计划上定义了一个组操作</a:t>
            </a:r>
            <a:r>
              <a:rPr lang="en-US" altLang="zh-CN" sz="1300" dirty="0"/>
              <a:t>:G s </a:t>
            </a:r>
            <a:r>
              <a:rPr lang="en-US" altLang="zh-CN" sz="1300" dirty="0" err="1"/>
              <a:t>ttf</a:t>
            </a:r>
            <a:r>
              <a:rPr lang="en-US" altLang="zh-CN" sz="1300" dirty="0"/>
              <a:t> </a:t>
            </a:r>
            <a:r>
              <a:rPr lang="en-US" altLang="zh-CN" sz="1300" dirty="0" err="1"/>
              <a:t>v|v</a:t>
            </a:r>
            <a:r>
              <a:rPr lang="en-US" altLang="zh-CN" sz="1300" dirty="0"/>
              <a:t> P </a:t>
            </a:r>
            <a:r>
              <a:rPr lang="en-US" altLang="zh-CN" sz="1300" dirty="0" err="1"/>
              <a:t>su|f</a:t>
            </a:r>
            <a:r>
              <a:rPr lang="en-US" altLang="zh-CN" sz="1300" dirty="0"/>
              <a:t> P </a:t>
            </a:r>
            <a:r>
              <a:rPr lang="en-US" altLang="zh-CN" sz="1300" dirty="0" err="1"/>
              <a:t>Gu</a:t>
            </a:r>
            <a:r>
              <a:rPr lang="zh-CN" altLang="en-US" sz="1300" dirty="0"/>
              <a:t>，其中</a:t>
            </a:r>
            <a:r>
              <a:rPr lang="en-US" altLang="zh-CN" sz="1300" dirty="0"/>
              <a:t>G</a:t>
            </a:r>
            <a:r>
              <a:rPr lang="zh-CN" altLang="en-US" sz="1300" dirty="0"/>
              <a:t>是重命名函数组，</a:t>
            </a:r>
            <a:r>
              <a:rPr lang="en-US" altLang="zh-CN" sz="1300" dirty="0"/>
              <a:t>s</a:t>
            </a:r>
            <a:r>
              <a:rPr lang="zh-CN" altLang="en-US" sz="1300" dirty="0"/>
              <a:t>是子计划，</a:t>
            </a:r>
            <a:r>
              <a:rPr lang="en-US" altLang="zh-CN" sz="1300" dirty="0"/>
              <a:t>v</a:t>
            </a:r>
            <a:r>
              <a:rPr lang="zh-CN" altLang="en-US" sz="1300" dirty="0"/>
              <a:t>是子计划中的开关，</a:t>
            </a:r>
            <a:r>
              <a:rPr lang="en-US" altLang="zh-CN" sz="1300" dirty="0"/>
              <a:t>f</a:t>
            </a:r>
            <a:r>
              <a:rPr lang="zh-CN" altLang="en-US" sz="1300" dirty="0"/>
              <a:t>是重命名函数。此操作保留了组操作的基本属性</a:t>
            </a:r>
            <a:r>
              <a:rPr lang="en-US" altLang="zh-CN" sz="1300" dirty="0"/>
              <a:t>:</a:t>
            </a:r>
            <a:r>
              <a:rPr lang="zh-CN" altLang="en-US" sz="1300" dirty="0"/>
              <a:t>兼容性和身份。通过使用组操作，我们可以对子计划集进行划分，从而找到子计划的等价类。</a:t>
            </a:r>
            <a:endParaRPr lang="en-US" altLang="zh-CN" sz="1300" dirty="0"/>
          </a:p>
          <a:p>
            <a:pPr defTabSz="990478">
              <a:defRPr/>
            </a:pPr>
            <a:endParaRPr lang="en-US" altLang="zh-CN" sz="1300" dirty="0"/>
          </a:p>
          <a:p>
            <a:pPr defTabSz="990478">
              <a:defRPr/>
            </a:pP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16</a:t>
            </a:fld>
            <a:endParaRPr lang="zh-CN" altLang="en-US"/>
          </a:p>
        </p:txBody>
      </p:sp>
    </p:spTree>
    <p:extLst>
      <p:ext uri="{BB962C8B-B14F-4D97-AF65-F5344CB8AC3E}">
        <p14:creationId xmlns:p14="http://schemas.microsoft.com/office/powerpoint/2010/main" val="238681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利用着色图来查找等价子计划</a:t>
            </a:r>
            <a:endParaRPr lang="en-US" altLang="zh-CN" sz="1300" dirty="0"/>
          </a:p>
          <a:p>
            <a:pPr defTabSz="990478">
              <a:defRPr/>
            </a:pPr>
            <a:r>
              <a:rPr lang="zh-CN" altLang="en-US" sz="1300" dirty="0"/>
              <a:t>我们可以这样定义颜色</a:t>
            </a:r>
            <a:r>
              <a:rPr lang="en-US" altLang="zh-CN" sz="1300" dirty="0"/>
              <a:t>:</a:t>
            </a:r>
            <a:r>
              <a:rPr lang="zh-CN" altLang="en-US" sz="1300" dirty="0"/>
              <a:t>当两个节点满足</a:t>
            </a:r>
            <a:r>
              <a:rPr lang="en-US" altLang="zh-CN" sz="1300" dirty="0"/>
              <a:t>P1 P2 P3</a:t>
            </a:r>
            <a:r>
              <a:rPr lang="zh-CN" altLang="en-US" sz="1300" dirty="0"/>
              <a:t>的属性时，它们具有相同的颜色。</a:t>
            </a:r>
            <a:endParaRPr lang="en-US" altLang="zh-CN" sz="1300" dirty="0"/>
          </a:p>
          <a:p>
            <a:pPr defTabSz="990478">
              <a:defRPr/>
            </a:pPr>
            <a:r>
              <a:rPr lang="zh-CN" altLang="en-US" sz="1300" dirty="0"/>
              <a:t>我们在定理</a:t>
            </a:r>
            <a:r>
              <a:rPr lang="en-US" altLang="zh-CN" sz="1300" dirty="0"/>
              <a:t>3.1</a:t>
            </a:r>
            <a:r>
              <a:rPr lang="zh-CN" altLang="en-US" sz="1300" dirty="0"/>
              <a:t>中为每个节点定义一个标签元组，每个属性一个标签。两个节点是可置换的，如果它们的标签完全匹配，即，定理</a:t>
            </a:r>
            <a:r>
              <a:rPr lang="en-US" altLang="zh-CN" sz="1300" dirty="0"/>
              <a:t>3.1</a:t>
            </a:r>
            <a:r>
              <a:rPr lang="zh-CN" altLang="en-US" sz="1300" dirty="0"/>
              <a:t>的所有性质成立。建立标签</a:t>
            </a:r>
            <a:r>
              <a:rPr lang="en-US" altLang="zh-CN" sz="1300" dirty="0"/>
              <a:t>:</a:t>
            </a:r>
          </a:p>
          <a:p>
            <a:pPr defTabSz="990478">
              <a:defRPr/>
            </a:pPr>
            <a:r>
              <a:rPr lang="zh-CN" altLang="en-US" sz="1300" dirty="0"/>
              <a:t>对于</a:t>
            </a:r>
            <a:r>
              <a:rPr lang="en-US" altLang="zh-CN" sz="1300" dirty="0"/>
              <a:t>P1</a:t>
            </a:r>
            <a:r>
              <a:rPr lang="zh-CN" altLang="en-US" sz="1300" dirty="0"/>
              <a:t>，将拓扑作为图自同构引擎的输入。为了编码每个链接的带宽，我们为每条边分配一个唯一的标签，例如，如果数据中心拓扑使用</a:t>
            </a:r>
            <a:r>
              <a:rPr lang="en-US" altLang="zh-CN" sz="1300" dirty="0"/>
              <a:t>40G</a:t>
            </a:r>
            <a:r>
              <a:rPr lang="zh-CN" altLang="en-US" sz="1300" dirty="0"/>
              <a:t>和</a:t>
            </a:r>
            <a:r>
              <a:rPr lang="en-US" altLang="zh-CN" sz="1300" dirty="0"/>
              <a:t>100G</a:t>
            </a:r>
            <a:r>
              <a:rPr lang="zh-CN" altLang="en-US" sz="1300" dirty="0"/>
              <a:t>的链接，我们使用两个唯一的标签来描述每个链接。</a:t>
            </a:r>
          </a:p>
          <a:p>
            <a:pPr defTabSz="990478">
              <a:defRPr/>
            </a:pP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17</a:t>
            </a:fld>
            <a:endParaRPr lang="zh-CN" altLang="en-US"/>
          </a:p>
        </p:txBody>
      </p:sp>
    </p:spTree>
    <p:extLst>
      <p:ext uri="{BB962C8B-B14F-4D97-AF65-F5344CB8AC3E}">
        <p14:creationId xmlns:p14="http://schemas.microsoft.com/office/powerpoint/2010/main" val="321789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利用着色图来查找等价子计划</a:t>
            </a:r>
            <a:endParaRPr lang="en-US" altLang="zh-CN" sz="1300" dirty="0"/>
          </a:p>
          <a:p>
            <a:pPr defTabSz="990478">
              <a:defRPr/>
            </a:pPr>
            <a:r>
              <a:rPr lang="zh-CN" altLang="en-US" sz="1300" dirty="0"/>
              <a:t>我们可以这样定义颜色</a:t>
            </a:r>
            <a:r>
              <a:rPr lang="en-US" altLang="zh-CN" sz="1300" dirty="0"/>
              <a:t>:</a:t>
            </a:r>
            <a:r>
              <a:rPr lang="zh-CN" altLang="en-US" sz="1300" dirty="0"/>
              <a:t>当两个节点满足</a:t>
            </a:r>
            <a:r>
              <a:rPr lang="en-US" altLang="zh-CN" sz="1300" dirty="0"/>
              <a:t>P1 P2 P3</a:t>
            </a:r>
            <a:r>
              <a:rPr lang="zh-CN" altLang="en-US" sz="1300" dirty="0"/>
              <a:t>的属性时，它们具有相同的颜色。</a:t>
            </a:r>
            <a:endParaRPr lang="en-US" altLang="zh-CN" sz="1300" dirty="0"/>
          </a:p>
          <a:p>
            <a:pPr defTabSz="990478">
              <a:defRPr/>
            </a:pPr>
            <a:r>
              <a:rPr lang="zh-CN" altLang="en-US" sz="1300" dirty="0"/>
              <a:t>我们在定理</a:t>
            </a:r>
            <a:r>
              <a:rPr lang="en-US" altLang="zh-CN" sz="1300" dirty="0"/>
              <a:t>3.1</a:t>
            </a:r>
            <a:r>
              <a:rPr lang="zh-CN" altLang="en-US" sz="1300" dirty="0"/>
              <a:t>中为每个节点定义一个标签元组，每个属性一个标签。两个节点是可置换的，如果它们的标签完全匹配，即，定理</a:t>
            </a:r>
            <a:r>
              <a:rPr lang="en-US" altLang="zh-CN" sz="1300" dirty="0"/>
              <a:t>3.1</a:t>
            </a:r>
            <a:r>
              <a:rPr lang="zh-CN" altLang="en-US" sz="1300" dirty="0"/>
              <a:t>的所有性质成立。建立标签</a:t>
            </a:r>
            <a:r>
              <a:rPr lang="en-US" altLang="zh-CN" sz="1300" dirty="0"/>
              <a:t>:</a:t>
            </a:r>
          </a:p>
          <a:p>
            <a:pPr defTabSz="990478">
              <a:defRPr/>
            </a:pPr>
            <a:r>
              <a:rPr lang="zh-CN" altLang="en-US" sz="1300" dirty="0"/>
              <a:t>对于</a:t>
            </a:r>
            <a:r>
              <a:rPr lang="en-US" altLang="zh-CN" sz="1300" dirty="0"/>
              <a:t>P1</a:t>
            </a:r>
            <a:r>
              <a:rPr lang="zh-CN" altLang="en-US" sz="1300" dirty="0"/>
              <a:t>，将拓扑作为图自同构引擎的输入。为了编码每个链接的带宽，我们为每条边分配一个唯一的标签，例如，如果数据中心拓扑使用</a:t>
            </a:r>
            <a:r>
              <a:rPr lang="en-US" altLang="zh-CN" sz="1300" dirty="0"/>
              <a:t>40G</a:t>
            </a:r>
            <a:r>
              <a:rPr lang="zh-CN" altLang="en-US" sz="1300" dirty="0"/>
              <a:t>和</a:t>
            </a:r>
            <a:r>
              <a:rPr lang="en-US" altLang="zh-CN" sz="1300" dirty="0"/>
              <a:t>100G</a:t>
            </a:r>
            <a:r>
              <a:rPr lang="zh-CN" altLang="en-US" sz="1300" dirty="0"/>
              <a:t>的链接，我们使用两个唯一的标签来描述每个链接。</a:t>
            </a:r>
          </a:p>
          <a:p>
            <a:pPr defTabSz="990478">
              <a:defRPr/>
            </a:pPr>
            <a:endParaRPr lang="en-US" altLang="zh-CN" sz="1300" dirty="0"/>
          </a:p>
          <a:p>
            <a:r>
              <a:rPr lang="zh-CN" altLang="en-US" sz="1300" dirty="0"/>
              <a:t>对于</a:t>
            </a:r>
            <a:r>
              <a:rPr lang="en-US" altLang="zh-CN" sz="1300" dirty="0"/>
              <a:t>P2</a:t>
            </a:r>
            <a:r>
              <a:rPr lang="zh-CN" altLang="en-US" sz="1300" dirty="0"/>
              <a:t>，我们为每个流量源分配一个惟一的标签。</a:t>
            </a:r>
            <a:r>
              <a:rPr lang="zh-CN" altLang="en-US" dirty="0" smtClean="0"/>
              <a:t/>
            </a:r>
            <a:br>
              <a:rPr lang="zh-CN" altLang="en-US" dirty="0" smtClean="0"/>
            </a:br>
            <a:endParaRPr lang="zh-CN" altLang="en-US" sz="1300" dirty="0"/>
          </a:p>
          <a:p>
            <a:r>
              <a:rPr lang="zh-CN" altLang="en-US" sz="1300" dirty="0"/>
              <a:t>这种颜色确保每对流量源</a:t>
            </a:r>
            <a:r>
              <a:rPr lang="en-US" altLang="zh-CN" sz="1300" dirty="0"/>
              <a:t>(A</a:t>
            </a:r>
            <a:r>
              <a:rPr lang="zh-CN" altLang="en-US" sz="1300" dirty="0"/>
              <a:t>，</a:t>
            </a:r>
            <a:r>
              <a:rPr lang="en-US" altLang="zh-CN" sz="1300" dirty="0"/>
              <a:t>B)</a:t>
            </a:r>
            <a:r>
              <a:rPr lang="zh-CN" altLang="en-US" sz="1300" dirty="0"/>
              <a:t>，在重命名的网络中存在一对</a:t>
            </a:r>
            <a:r>
              <a:rPr lang="en-US" altLang="zh-CN" sz="1300" dirty="0"/>
              <a:t>(f(a)</a:t>
            </a:r>
            <a:r>
              <a:rPr lang="zh-CN" altLang="en-US" sz="1300" dirty="0"/>
              <a:t>， </a:t>
            </a:r>
            <a:r>
              <a:rPr lang="en-US" altLang="zh-CN" sz="1300" dirty="0"/>
              <a:t>f(B))——</a:t>
            </a:r>
            <a:r>
              <a:rPr lang="zh-CN" altLang="en-US" sz="1300" dirty="0"/>
              <a:t>唯一彩色对的数量与流量矩阵中的单元格数量相匹配。如果两个流量源看到类似的流量，我们可以允许着色使用相同的标签重命名它们。这确保网络中的每一对都有一个分配给它的唯一流量标签。</a:t>
            </a:r>
            <a:endParaRPr lang="en-US" altLang="zh-CN" sz="1300" dirty="0"/>
          </a:p>
          <a:p>
            <a:r>
              <a:rPr lang="zh-CN" altLang="en-US" sz="1300" dirty="0"/>
              <a:t>由于</a:t>
            </a:r>
            <a:r>
              <a:rPr lang="en-US" altLang="zh-CN" sz="1300" dirty="0"/>
              <a:t>P3</a:t>
            </a:r>
            <a:r>
              <a:rPr lang="zh-CN" altLang="en-US" sz="1300" dirty="0"/>
              <a:t>依赖于</a:t>
            </a:r>
            <a:r>
              <a:rPr lang="en-US" altLang="zh-CN" sz="1300" dirty="0"/>
              <a:t>P1</a:t>
            </a:r>
            <a:r>
              <a:rPr lang="zh-CN" altLang="en-US" sz="1300" dirty="0"/>
              <a:t>和</a:t>
            </a:r>
            <a:r>
              <a:rPr lang="en-US" altLang="zh-CN" sz="1300" dirty="0"/>
              <a:t>P2</a:t>
            </a:r>
            <a:r>
              <a:rPr lang="zh-CN" altLang="en-US" sz="1300" dirty="0"/>
              <a:t>，我们已经对这些属性进行了标记，因此可以对</a:t>
            </a:r>
            <a:r>
              <a:rPr lang="en-US" altLang="zh-CN" sz="1300" dirty="0"/>
              <a:t>P3</a:t>
            </a:r>
            <a:r>
              <a:rPr lang="zh-CN" altLang="en-US" sz="1300" dirty="0"/>
              <a:t>使用相同的标记。</a:t>
            </a:r>
            <a:endParaRPr lang="en-US" altLang="zh-CN" sz="1300" dirty="0"/>
          </a:p>
          <a:p>
            <a:r>
              <a:rPr lang="zh-CN" altLang="en-US" sz="1300" dirty="0"/>
              <a:t>唯一颜色的数目等于网络中唯一标签元组的数目。</a:t>
            </a:r>
            <a:endParaRPr lang="en-US" altLang="zh-CN" sz="1300" dirty="0"/>
          </a:p>
          <a:p>
            <a:endParaRPr lang="en-US" altLang="zh-CN" sz="1300" dirty="0"/>
          </a:p>
          <a:p>
            <a:r>
              <a:rPr lang="en-US" altLang="zh-CN" sz="1300" dirty="0" err="1"/>
              <a:t>Nauty</a:t>
            </a:r>
            <a:r>
              <a:rPr lang="en-US" altLang="zh-CN" sz="1300" dirty="0"/>
              <a:t>[32]</a:t>
            </a:r>
            <a:r>
              <a:rPr lang="zh-CN" altLang="en-US" sz="1300" dirty="0"/>
              <a:t>可以在</a:t>
            </a:r>
            <a:r>
              <a:rPr lang="en-US" altLang="zh-CN" sz="1300" dirty="0"/>
              <a:t>6.25</a:t>
            </a:r>
            <a:r>
              <a:rPr lang="zh-CN" altLang="en-US" sz="1300" dirty="0"/>
              <a:t>秒</a:t>
            </a:r>
            <a:r>
              <a:rPr lang="en-US" altLang="zh-CN" sz="1300" dirty="0"/>
              <a:t>(5.3</a:t>
            </a:r>
            <a:r>
              <a:rPr lang="zh-CN" altLang="en-US" sz="1300" dirty="0"/>
              <a:t>秒</a:t>
            </a:r>
            <a:r>
              <a:rPr lang="en-US" altLang="zh-CN" sz="1300" dirty="0"/>
              <a:t>)</a:t>
            </a:r>
            <a:r>
              <a:rPr lang="zh-CN" altLang="en-US" sz="1300" dirty="0"/>
              <a:t>内找到</a:t>
            </a:r>
            <a:r>
              <a:rPr lang="en-US" altLang="zh-CN" sz="1300" dirty="0"/>
              <a:t>2400</a:t>
            </a:r>
            <a:r>
              <a:rPr lang="zh-CN" altLang="en-US" sz="1300" dirty="0"/>
              <a:t>个交换机的大型数据中心的自同构群，这与规划的实时性要求相吻合</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18</a:t>
            </a:fld>
            <a:endParaRPr lang="zh-CN" altLang="en-US"/>
          </a:p>
        </p:txBody>
      </p:sp>
    </p:spTree>
    <p:extLst>
      <p:ext uri="{BB962C8B-B14F-4D97-AF65-F5344CB8AC3E}">
        <p14:creationId xmlns:p14="http://schemas.microsoft.com/office/powerpoint/2010/main" val="1505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利用着色图来查找等价子计划</a:t>
            </a:r>
            <a:endParaRPr lang="en-US" altLang="zh-CN" sz="1300" dirty="0"/>
          </a:p>
          <a:p>
            <a:pPr defTabSz="990478">
              <a:defRPr/>
            </a:pPr>
            <a:r>
              <a:rPr lang="zh-CN" altLang="en-US" sz="1300" dirty="0"/>
              <a:t>我们可以这样定义颜色</a:t>
            </a:r>
            <a:r>
              <a:rPr lang="en-US" altLang="zh-CN" sz="1300" dirty="0"/>
              <a:t>:</a:t>
            </a:r>
            <a:r>
              <a:rPr lang="zh-CN" altLang="en-US" sz="1300" dirty="0"/>
              <a:t>当两个节点满足</a:t>
            </a:r>
            <a:r>
              <a:rPr lang="en-US" altLang="zh-CN" sz="1300" dirty="0"/>
              <a:t>P1 P2 P3</a:t>
            </a:r>
            <a:r>
              <a:rPr lang="zh-CN" altLang="en-US" sz="1300" dirty="0"/>
              <a:t>的属性时，它们具有相同的颜色。</a:t>
            </a:r>
            <a:endParaRPr lang="en-US" altLang="zh-CN" sz="1300" dirty="0"/>
          </a:p>
          <a:p>
            <a:pPr defTabSz="990478">
              <a:defRPr/>
            </a:pPr>
            <a:r>
              <a:rPr lang="zh-CN" altLang="en-US" sz="1300" dirty="0"/>
              <a:t>我们在定理</a:t>
            </a:r>
            <a:r>
              <a:rPr lang="en-US" altLang="zh-CN" sz="1300" dirty="0"/>
              <a:t>3.1</a:t>
            </a:r>
            <a:r>
              <a:rPr lang="zh-CN" altLang="en-US" sz="1300" dirty="0"/>
              <a:t>中为每个节点定义一个标签元组，每个属性一个标签。两个节点是可置换的，如果它们的标签完全匹配，即，定理</a:t>
            </a:r>
            <a:r>
              <a:rPr lang="en-US" altLang="zh-CN" sz="1300" dirty="0"/>
              <a:t>3.1</a:t>
            </a:r>
            <a:r>
              <a:rPr lang="zh-CN" altLang="en-US" sz="1300" dirty="0"/>
              <a:t>的所有性质成立。建立标签</a:t>
            </a:r>
            <a:r>
              <a:rPr lang="en-US" altLang="zh-CN" sz="1300" dirty="0"/>
              <a:t>:</a:t>
            </a:r>
          </a:p>
          <a:p>
            <a:pPr defTabSz="990478">
              <a:defRPr/>
            </a:pPr>
            <a:r>
              <a:rPr lang="zh-CN" altLang="en-US" sz="1300" dirty="0"/>
              <a:t>对于</a:t>
            </a:r>
            <a:r>
              <a:rPr lang="en-US" altLang="zh-CN" sz="1300" dirty="0"/>
              <a:t>P1</a:t>
            </a:r>
            <a:r>
              <a:rPr lang="zh-CN" altLang="en-US" sz="1300" dirty="0"/>
              <a:t>，将拓扑作为图自同构引擎的输入。为了编码每个链接的带宽，我们为每条边分配一个唯一的标签，例如，如果数据中心拓扑使用</a:t>
            </a:r>
            <a:r>
              <a:rPr lang="en-US" altLang="zh-CN" sz="1300" dirty="0"/>
              <a:t>40G</a:t>
            </a:r>
            <a:r>
              <a:rPr lang="zh-CN" altLang="en-US" sz="1300" dirty="0"/>
              <a:t>和</a:t>
            </a:r>
            <a:r>
              <a:rPr lang="en-US" altLang="zh-CN" sz="1300" dirty="0"/>
              <a:t>100G</a:t>
            </a:r>
            <a:r>
              <a:rPr lang="zh-CN" altLang="en-US" sz="1300" dirty="0"/>
              <a:t>的链接，我们使用两个唯一的标签来描述每个链接。</a:t>
            </a:r>
          </a:p>
          <a:p>
            <a:pPr defTabSz="990478">
              <a:defRPr/>
            </a:pPr>
            <a:endParaRPr lang="en-US" altLang="zh-CN" sz="1300" dirty="0"/>
          </a:p>
          <a:p>
            <a:r>
              <a:rPr lang="zh-CN" altLang="en-US" sz="1300" dirty="0"/>
              <a:t>对于</a:t>
            </a:r>
            <a:r>
              <a:rPr lang="en-US" altLang="zh-CN" sz="1300" dirty="0"/>
              <a:t>P2</a:t>
            </a:r>
            <a:r>
              <a:rPr lang="zh-CN" altLang="en-US" sz="1300" dirty="0"/>
              <a:t>，我们为每个流量源分配一个惟一的标签。</a:t>
            </a:r>
            <a:r>
              <a:rPr lang="zh-CN" altLang="en-US" dirty="0" smtClean="0"/>
              <a:t/>
            </a:r>
            <a:br>
              <a:rPr lang="zh-CN" altLang="en-US" dirty="0" smtClean="0"/>
            </a:br>
            <a:endParaRPr lang="zh-CN" altLang="en-US" sz="1300" dirty="0"/>
          </a:p>
          <a:p>
            <a:r>
              <a:rPr lang="zh-CN" altLang="en-US" sz="1300" dirty="0"/>
              <a:t>这种颜色确保每对流量源</a:t>
            </a:r>
            <a:r>
              <a:rPr lang="en-US" altLang="zh-CN" sz="1300" dirty="0"/>
              <a:t>(A</a:t>
            </a:r>
            <a:r>
              <a:rPr lang="zh-CN" altLang="en-US" sz="1300" dirty="0"/>
              <a:t>，</a:t>
            </a:r>
            <a:r>
              <a:rPr lang="en-US" altLang="zh-CN" sz="1300" dirty="0"/>
              <a:t>B)</a:t>
            </a:r>
            <a:r>
              <a:rPr lang="zh-CN" altLang="en-US" sz="1300" dirty="0"/>
              <a:t>，在重命名的网络中存在一对</a:t>
            </a:r>
            <a:r>
              <a:rPr lang="en-US" altLang="zh-CN" sz="1300" dirty="0"/>
              <a:t>(f(a)</a:t>
            </a:r>
            <a:r>
              <a:rPr lang="zh-CN" altLang="en-US" sz="1300" dirty="0"/>
              <a:t>， </a:t>
            </a:r>
            <a:r>
              <a:rPr lang="en-US" altLang="zh-CN" sz="1300" dirty="0"/>
              <a:t>f(B))——</a:t>
            </a:r>
            <a:r>
              <a:rPr lang="zh-CN" altLang="en-US" sz="1300" dirty="0"/>
              <a:t>唯一彩色对的数量与流量矩阵中的单元格数量相匹配。如果两个流量源看到类似的流量，我们可以允许着色使用相同的标签重命名它们。这确保网络中的每一对都有一个分配给它的唯一流量标签。</a:t>
            </a:r>
            <a:endParaRPr lang="en-US" altLang="zh-CN" sz="1300" dirty="0"/>
          </a:p>
          <a:p>
            <a:r>
              <a:rPr lang="zh-CN" altLang="en-US" sz="1300" dirty="0"/>
              <a:t>由于</a:t>
            </a:r>
            <a:r>
              <a:rPr lang="en-US" altLang="zh-CN" sz="1300" dirty="0"/>
              <a:t>P3</a:t>
            </a:r>
            <a:r>
              <a:rPr lang="zh-CN" altLang="en-US" sz="1300" dirty="0"/>
              <a:t>依赖于</a:t>
            </a:r>
            <a:r>
              <a:rPr lang="en-US" altLang="zh-CN" sz="1300" dirty="0"/>
              <a:t>P1</a:t>
            </a:r>
            <a:r>
              <a:rPr lang="zh-CN" altLang="en-US" sz="1300" dirty="0"/>
              <a:t>和</a:t>
            </a:r>
            <a:r>
              <a:rPr lang="en-US" altLang="zh-CN" sz="1300" dirty="0"/>
              <a:t>P2</a:t>
            </a:r>
            <a:r>
              <a:rPr lang="zh-CN" altLang="en-US" sz="1300" dirty="0"/>
              <a:t>，我们已经对这些属性进行了标记，因此可以对</a:t>
            </a:r>
            <a:r>
              <a:rPr lang="en-US" altLang="zh-CN" sz="1300" dirty="0"/>
              <a:t>P3</a:t>
            </a:r>
            <a:r>
              <a:rPr lang="zh-CN" altLang="en-US" sz="1300" dirty="0"/>
              <a:t>使用相同的标记。</a:t>
            </a:r>
            <a:endParaRPr lang="en-US" altLang="zh-CN" sz="1300" dirty="0"/>
          </a:p>
          <a:p>
            <a:r>
              <a:rPr lang="zh-CN" altLang="en-US" sz="1300" dirty="0"/>
              <a:t>唯一颜色的数目等于网络中唯一标签元组的数目。</a:t>
            </a:r>
            <a:endParaRPr lang="en-US" altLang="zh-CN" sz="1300" dirty="0"/>
          </a:p>
          <a:p>
            <a:endParaRPr lang="en-US" altLang="zh-CN" sz="1300" dirty="0"/>
          </a:p>
          <a:p>
            <a:r>
              <a:rPr lang="en-US" altLang="zh-CN" sz="1300" dirty="0" err="1"/>
              <a:t>Nauty</a:t>
            </a:r>
            <a:r>
              <a:rPr lang="en-US" altLang="zh-CN" sz="1300" dirty="0"/>
              <a:t>[32]</a:t>
            </a:r>
            <a:r>
              <a:rPr lang="zh-CN" altLang="en-US" sz="1300" dirty="0"/>
              <a:t>可以在</a:t>
            </a:r>
            <a:r>
              <a:rPr lang="en-US" altLang="zh-CN" sz="1300" dirty="0"/>
              <a:t>6.25</a:t>
            </a:r>
            <a:r>
              <a:rPr lang="zh-CN" altLang="en-US" sz="1300" dirty="0"/>
              <a:t>秒</a:t>
            </a:r>
            <a:r>
              <a:rPr lang="en-US" altLang="zh-CN" sz="1300" dirty="0"/>
              <a:t>(5.3</a:t>
            </a:r>
            <a:r>
              <a:rPr lang="zh-CN" altLang="en-US" sz="1300" dirty="0"/>
              <a:t>秒</a:t>
            </a:r>
            <a:r>
              <a:rPr lang="en-US" altLang="zh-CN" sz="1300" dirty="0"/>
              <a:t>)</a:t>
            </a:r>
            <a:r>
              <a:rPr lang="zh-CN" altLang="en-US" sz="1300" dirty="0"/>
              <a:t>内找到</a:t>
            </a:r>
            <a:r>
              <a:rPr lang="en-US" altLang="zh-CN" sz="1300" dirty="0"/>
              <a:t>2400</a:t>
            </a:r>
            <a:r>
              <a:rPr lang="zh-CN" altLang="en-US" sz="1300" dirty="0"/>
              <a:t>个交换机的大型数据中心的自同构群，这与规划的实时性要求相吻合</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19</a:t>
            </a:fld>
            <a:endParaRPr lang="zh-CN" altLang="en-US"/>
          </a:p>
        </p:txBody>
      </p:sp>
    </p:spTree>
    <p:extLst>
      <p:ext uri="{BB962C8B-B14F-4D97-AF65-F5344CB8AC3E}">
        <p14:creationId xmlns:p14="http://schemas.microsoft.com/office/powerpoint/2010/main" val="92932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为什么要对更新进行规划，因为</a:t>
            </a:r>
            <a:r>
              <a:rPr lang="zh-CN" altLang="en-US" sz="1300" dirty="0"/>
              <a:t>数据中心网络正在快速发展，以跟上每年翻倍的流量</a:t>
            </a:r>
            <a:r>
              <a:rPr lang="en-US" altLang="zh-CN" sz="1300" dirty="0"/>
              <a:t>[37,40]</a:t>
            </a:r>
            <a:r>
              <a:rPr lang="zh-CN" altLang="en-US" sz="1300" dirty="0"/>
              <a:t>和频繁推出的新应用程序。它们不断地改变硬件和软件扩展和添加新功能。随着软件定义网络</a:t>
            </a:r>
            <a:r>
              <a:rPr lang="en-US" altLang="zh-CN" sz="1300" dirty="0"/>
              <a:t>[20,23,26]</a:t>
            </a:r>
            <a:r>
              <a:rPr lang="zh-CN" altLang="en-US" sz="1300" dirty="0"/>
              <a:t>和可编程交换机</a:t>
            </a:r>
            <a:r>
              <a:rPr lang="en-US" altLang="zh-CN" sz="1300" dirty="0"/>
              <a:t>[3,12,24]</a:t>
            </a:r>
            <a:r>
              <a:rPr lang="zh-CN" altLang="en-US" sz="1300" dirty="0"/>
              <a:t>的采用，</a:t>
            </a:r>
            <a:r>
              <a:rPr lang="en-US" altLang="zh-CN" sz="1300" dirty="0"/>
              <a:t>change</a:t>
            </a:r>
            <a:r>
              <a:rPr lang="zh-CN" altLang="en-US" sz="1300" dirty="0"/>
              <a:t>变得非常普遍。</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a:t>
            </a:fld>
            <a:endParaRPr lang="zh-CN" altLang="en-US"/>
          </a:p>
        </p:txBody>
      </p:sp>
    </p:spTree>
    <p:extLst>
      <p:ext uri="{BB962C8B-B14F-4D97-AF65-F5344CB8AC3E}">
        <p14:creationId xmlns:p14="http://schemas.microsoft.com/office/powerpoint/2010/main" val="1775306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我们使用流量级蒙特卡罗模拟来测量在不同流量矩阵下经历包丢失的</a:t>
            </a:r>
            <a:r>
              <a:rPr lang="en-US" altLang="zh-CN" sz="1300" dirty="0" err="1"/>
              <a:t>ToR</a:t>
            </a:r>
            <a:r>
              <a:rPr lang="zh-CN" altLang="en-US" sz="1300" dirty="0"/>
              <a:t>对的数量，并基于成本函数来转换这个数字。由于我们搜索整个规划空间，我们可以支持各种成本函数。我们还可以扩展</a:t>
            </a:r>
            <a:r>
              <a:rPr lang="en-US" altLang="zh-CN" sz="1300" dirty="0"/>
              <a:t>Janus</a:t>
            </a:r>
            <a:r>
              <a:rPr lang="zh-CN" altLang="en-US" sz="1300" dirty="0"/>
              <a:t>来支持多个租户，每个租户都具有成本功能。</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20</a:t>
            </a:fld>
            <a:endParaRPr lang="zh-CN" altLang="en-US"/>
          </a:p>
        </p:txBody>
      </p:sp>
    </p:spTree>
    <p:extLst>
      <p:ext uri="{BB962C8B-B14F-4D97-AF65-F5344CB8AC3E}">
        <p14:creationId xmlns:p14="http://schemas.microsoft.com/office/powerpoint/2010/main" val="1098295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我们使用流量级蒙特卡罗模拟来测量在不同流量矩阵下经历包丢失的</a:t>
            </a:r>
            <a:r>
              <a:rPr lang="en-US" altLang="zh-CN" sz="1300" dirty="0" err="1"/>
              <a:t>ToR</a:t>
            </a:r>
            <a:r>
              <a:rPr lang="zh-CN" altLang="en-US" sz="1300" dirty="0"/>
              <a:t>对的数量，并基于成本函数来转换这个数字。由于我们搜索整个规划空间，我们可以支持各种成本函数。我们还可以扩展</a:t>
            </a:r>
            <a:r>
              <a:rPr lang="en-US" altLang="zh-CN" sz="1300" dirty="0"/>
              <a:t>Janus</a:t>
            </a:r>
            <a:r>
              <a:rPr lang="zh-CN" altLang="en-US" sz="1300" dirty="0"/>
              <a:t>来支持多个租户，每个租户都具有成本功能。</a:t>
            </a:r>
            <a:endParaRPr lang="en-US" altLang="zh-CN" sz="1300" dirty="0"/>
          </a:p>
          <a:p>
            <a:pPr defTabSz="990478">
              <a:defRPr/>
            </a:pPr>
            <a:endParaRPr lang="en-US" altLang="zh-CN" sz="1300" dirty="0"/>
          </a:p>
          <a:p>
            <a:pPr defTabSz="990478">
              <a:defRPr/>
            </a:pPr>
            <a:endParaRPr lang="en-US" altLang="zh-CN" sz="1300" dirty="0"/>
          </a:p>
          <a:p>
            <a:pPr defTabSz="990478">
              <a:defRPr/>
            </a:pPr>
            <a:r>
              <a:rPr lang="zh-CN" altLang="en-US" sz="1300" dirty="0"/>
              <a:t>在这里，我们使用大型数据中心拓扑、网络更改任务和实际的流量跟踪来演示</a:t>
            </a:r>
            <a:r>
              <a:rPr lang="en-US" altLang="zh-CN" sz="1300" dirty="0"/>
              <a:t>Janus</a:t>
            </a:r>
            <a:r>
              <a:rPr lang="zh-CN" altLang="en-US" sz="1300" dirty="0"/>
              <a:t>的成本降低、可伸缩性和通用性。我们的评估表明，</a:t>
            </a:r>
            <a:r>
              <a:rPr lang="en-US" altLang="zh-CN" sz="1300" dirty="0"/>
              <a:t>Janus</a:t>
            </a:r>
            <a:r>
              <a:rPr lang="zh-CN" altLang="en-US" sz="1300" dirty="0"/>
              <a:t>只需要</a:t>
            </a:r>
            <a:r>
              <a:rPr lang="en-US" altLang="zh-CN" sz="1300" dirty="0"/>
              <a:t>MRC</a:t>
            </a:r>
            <a:r>
              <a:rPr lang="zh-CN" altLang="en-US" sz="1300" dirty="0"/>
              <a:t>成本的</a:t>
            </a:r>
            <a:r>
              <a:rPr lang="en-US" altLang="zh-CN" sz="1300" dirty="0"/>
              <a:t>33~71%</a:t>
            </a:r>
            <a:r>
              <a:rPr lang="zh-CN" altLang="en-US" sz="1300" dirty="0"/>
              <a:t>，可以适应各种网络变化政策，如不同的成本函数和不同的截止日期。</a:t>
            </a:r>
            <a:r>
              <a:rPr lang="en-US" altLang="zh-CN" sz="1300" dirty="0"/>
              <a:t>Janus</a:t>
            </a:r>
            <a:r>
              <a:rPr lang="zh-CN" altLang="en-US" sz="1300" dirty="0"/>
              <a:t>实时生成计划</a:t>
            </a:r>
            <a:r>
              <a:rPr lang="en-US" altLang="zh-CN" sz="1300" dirty="0"/>
              <a:t>:</a:t>
            </a:r>
            <a:r>
              <a:rPr lang="zh-CN" altLang="en-US" sz="1300" dirty="0"/>
              <a:t>在一个木星大小的</a:t>
            </a:r>
            <a:r>
              <a:rPr lang="en-US" altLang="zh-CN" sz="1300" dirty="0"/>
              <a:t>[40]</a:t>
            </a:r>
            <a:r>
              <a:rPr lang="zh-CN" altLang="en-US" sz="1300" dirty="0"/>
              <a:t>网络</a:t>
            </a:r>
            <a:r>
              <a:rPr lang="en-US" altLang="zh-CN" sz="1300" dirty="0"/>
              <a:t>(61K</a:t>
            </a:r>
            <a:r>
              <a:rPr lang="zh-CN" altLang="en-US" sz="1300" dirty="0"/>
              <a:t>主机和</a:t>
            </a:r>
            <a:r>
              <a:rPr lang="en-US" altLang="zh-CN" sz="1300" dirty="0"/>
              <a:t>2400</a:t>
            </a:r>
            <a:r>
              <a:rPr lang="zh-CN" altLang="en-US" sz="1300" dirty="0"/>
              <a:t>个交换机</a:t>
            </a:r>
            <a:r>
              <a:rPr lang="en-US" altLang="zh-CN" sz="1300" dirty="0"/>
              <a:t>)</a:t>
            </a:r>
            <a:r>
              <a:rPr lang="zh-CN" altLang="en-US" sz="1300" dirty="0"/>
              <a:t>中，在</a:t>
            </a:r>
            <a:r>
              <a:rPr lang="en-US" altLang="zh-CN" sz="1300" dirty="0"/>
              <a:t>20</a:t>
            </a:r>
            <a:r>
              <a:rPr lang="zh-CN" altLang="en-US" sz="1300" dirty="0"/>
              <a:t>个核上只需要</a:t>
            </a:r>
            <a:r>
              <a:rPr lang="en-US" altLang="zh-CN" sz="1300" dirty="0"/>
              <a:t>8.75</a:t>
            </a:r>
            <a:r>
              <a:rPr lang="zh-CN" altLang="en-US" sz="1300" dirty="0"/>
              <a:t>秒就可以计划更改</a:t>
            </a:r>
            <a:r>
              <a:rPr lang="en-US" altLang="zh-CN" sz="1300" dirty="0"/>
              <a:t>864</a:t>
            </a:r>
            <a:r>
              <a:rPr lang="zh-CN" altLang="en-US" sz="1300" dirty="0"/>
              <a:t>个交换机</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21</a:t>
            </a:fld>
            <a:endParaRPr lang="zh-CN" altLang="en-US"/>
          </a:p>
        </p:txBody>
      </p:sp>
    </p:spTree>
    <p:extLst>
      <p:ext uri="{BB962C8B-B14F-4D97-AF65-F5344CB8AC3E}">
        <p14:creationId xmlns:p14="http://schemas.microsoft.com/office/powerpoint/2010/main" val="1453643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这是</a:t>
            </a:r>
            <a:r>
              <a:rPr lang="en-US" altLang="zh-CN" sz="1300" dirty="0"/>
              <a:t>evaluation</a:t>
            </a:r>
            <a:r>
              <a:rPr lang="zh-CN" altLang="en-US" sz="1300" dirty="0"/>
              <a:t>的设置</a:t>
            </a:r>
            <a:endParaRPr lang="en-US" altLang="zh-CN" sz="1300" dirty="0"/>
          </a:p>
          <a:p>
            <a:pPr defTabSz="990478">
              <a:defRPr/>
            </a:pPr>
            <a:endParaRPr lang="en-US" altLang="zh-CN" sz="1300" dirty="0"/>
          </a:p>
          <a:p>
            <a:pPr defTabSz="990478">
              <a:defRPr/>
            </a:pPr>
            <a:r>
              <a:rPr lang="zh-CN" altLang="en-US" sz="1300" dirty="0"/>
              <a:t>在这里，我们使用大型数据中心拓扑、网络更改任务和实际的流量跟踪来演示</a:t>
            </a:r>
            <a:r>
              <a:rPr lang="en-US" altLang="zh-CN" sz="1300" dirty="0"/>
              <a:t>Janus</a:t>
            </a:r>
            <a:r>
              <a:rPr lang="zh-CN" altLang="en-US" sz="1300" dirty="0"/>
              <a:t>的成本降低、可伸缩性和通用性。我们的评估表明，</a:t>
            </a:r>
            <a:r>
              <a:rPr lang="en-US" altLang="zh-CN" sz="1300" dirty="0"/>
              <a:t>Janus</a:t>
            </a:r>
            <a:r>
              <a:rPr lang="zh-CN" altLang="en-US" sz="1300" dirty="0"/>
              <a:t>只需要</a:t>
            </a:r>
            <a:r>
              <a:rPr lang="en-US" altLang="zh-CN" sz="1300" dirty="0"/>
              <a:t>MRC</a:t>
            </a:r>
            <a:r>
              <a:rPr lang="zh-CN" altLang="en-US" sz="1300" dirty="0"/>
              <a:t>成本的</a:t>
            </a:r>
            <a:r>
              <a:rPr lang="en-US" altLang="zh-CN" sz="1300" dirty="0"/>
              <a:t>33~71%</a:t>
            </a:r>
            <a:r>
              <a:rPr lang="zh-CN" altLang="en-US" sz="1300" dirty="0"/>
              <a:t>，可以适应各种网络变化政策，如不同的成本函数和不同的截止日期。</a:t>
            </a:r>
            <a:r>
              <a:rPr lang="en-US" altLang="zh-CN" sz="1300" dirty="0"/>
              <a:t>Janus</a:t>
            </a:r>
            <a:r>
              <a:rPr lang="zh-CN" altLang="en-US" sz="1300" dirty="0"/>
              <a:t>实时生成计划</a:t>
            </a:r>
            <a:r>
              <a:rPr lang="en-US" altLang="zh-CN" sz="1300" dirty="0"/>
              <a:t>:</a:t>
            </a:r>
            <a:r>
              <a:rPr lang="zh-CN" altLang="en-US" sz="1300" dirty="0"/>
              <a:t>在一个木星大小的</a:t>
            </a:r>
            <a:r>
              <a:rPr lang="en-US" altLang="zh-CN" sz="1300" dirty="0"/>
              <a:t>[40]</a:t>
            </a:r>
            <a:r>
              <a:rPr lang="zh-CN" altLang="en-US" sz="1300" dirty="0"/>
              <a:t>网络</a:t>
            </a:r>
            <a:r>
              <a:rPr lang="en-US" altLang="zh-CN" sz="1300" dirty="0"/>
              <a:t>(61K</a:t>
            </a:r>
            <a:r>
              <a:rPr lang="zh-CN" altLang="en-US" sz="1300" dirty="0"/>
              <a:t>主机和</a:t>
            </a:r>
            <a:r>
              <a:rPr lang="en-US" altLang="zh-CN" sz="1300" dirty="0"/>
              <a:t>2400</a:t>
            </a:r>
            <a:r>
              <a:rPr lang="zh-CN" altLang="en-US" sz="1300" dirty="0"/>
              <a:t>个交换机</a:t>
            </a:r>
            <a:r>
              <a:rPr lang="en-US" altLang="zh-CN" sz="1300" dirty="0"/>
              <a:t>)</a:t>
            </a:r>
            <a:r>
              <a:rPr lang="zh-CN" altLang="en-US" sz="1300" dirty="0"/>
              <a:t>中，在</a:t>
            </a:r>
            <a:r>
              <a:rPr lang="en-US" altLang="zh-CN" sz="1300" dirty="0"/>
              <a:t>20</a:t>
            </a:r>
            <a:r>
              <a:rPr lang="zh-CN" altLang="en-US" sz="1300" dirty="0"/>
              <a:t>个核上只需要</a:t>
            </a:r>
            <a:r>
              <a:rPr lang="en-US" altLang="zh-CN" sz="1300" dirty="0"/>
              <a:t>8.75</a:t>
            </a:r>
            <a:r>
              <a:rPr lang="zh-CN" altLang="en-US" sz="1300" dirty="0"/>
              <a:t>秒就可以计划更改</a:t>
            </a:r>
            <a:r>
              <a:rPr lang="en-US" altLang="zh-CN" sz="1300" dirty="0"/>
              <a:t>864</a:t>
            </a:r>
            <a:r>
              <a:rPr lang="zh-CN" altLang="en-US" sz="1300" dirty="0"/>
              <a:t>个交换机</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22</a:t>
            </a:fld>
            <a:endParaRPr lang="zh-CN" altLang="en-US"/>
          </a:p>
        </p:txBody>
      </p:sp>
    </p:spTree>
    <p:extLst>
      <p:ext uri="{BB962C8B-B14F-4D97-AF65-F5344CB8AC3E}">
        <p14:creationId xmlns:p14="http://schemas.microsoft.com/office/powerpoint/2010/main" val="1980472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a:t>
            </a:r>
            <a:endParaRPr lang="en-US" altLang="zh-CN" sz="1300" dirty="0"/>
          </a:p>
          <a:p>
            <a:pPr defTabSz="990478">
              <a:defRPr/>
            </a:pPr>
            <a:endParaRPr lang="en-US" altLang="zh-CN" sz="1300" dirty="0"/>
          </a:p>
          <a:p>
            <a:pPr defTabSz="990478">
              <a:defRPr/>
            </a:pPr>
            <a:r>
              <a:rPr lang="zh-CN" altLang="en-US" sz="1300" dirty="0"/>
              <a:t>在这里，我们使用大型数据中心拓扑、网络更改任务和实际的流量跟踪来演示</a:t>
            </a:r>
            <a:r>
              <a:rPr lang="en-US" altLang="zh-CN" sz="1300" dirty="0"/>
              <a:t>Janus</a:t>
            </a:r>
            <a:r>
              <a:rPr lang="zh-CN" altLang="en-US" sz="1300" dirty="0"/>
              <a:t>的成本降低、可伸缩性和通用性。我们的评估表明，</a:t>
            </a:r>
            <a:r>
              <a:rPr lang="en-US" altLang="zh-CN" sz="1300" dirty="0"/>
              <a:t>Janus</a:t>
            </a:r>
            <a:r>
              <a:rPr lang="zh-CN" altLang="en-US" sz="1300" dirty="0"/>
              <a:t>只需要</a:t>
            </a:r>
            <a:r>
              <a:rPr lang="en-US" altLang="zh-CN" sz="1300" dirty="0"/>
              <a:t>MRC</a:t>
            </a:r>
            <a:r>
              <a:rPr lang="zh-CN" altLang="en-US" sz="1300" dirty="0"/>
              <a:t>成本的</a:t>
            </a:r>
            <a:r>
              <a:rPr lang="en-US" altLang="zh-CN" sz="1300" dirty="0"/>
              <a:t>33~71%</a:t>
            </a:r>
            <a:r>
              <a:rPr lang="zh-CN" altLang="en-US" sz="1300" dirty="0"/>
              <a:t>，可以适应各种网络变化政策，如不同的成本函数和不同的截止日期。</a:t>
            </a:r>
            <a:r>
              <a:rPr lang="en-US" altLang="zh-CN" sz="1300" dirty="0"/>
              <a:t>Janus</a:t>
            </a:r>
            <a:r>
              <a:rPr lang="zh-CN" altLang="en-US" sz="1300" dirty="0"/>
              <a:t>实时生成计划</a:t>
            </a:r>
            <a:r>
              <a:rPr lang="en-US" altLang="zh-CN" sz="1300" dirty="0"/>
              <a:t>:</a:t>
            </a:r>
            <a:r>
              <a:rPr lang="zh-CN" altLang="en-US" sz="1300" dirty="0"/>
              <a:t>在一个木星大小的</a:t>
            </a:r>
            <a:r>
              <a:rPr lang="en-US" altLang="zh-CN" sz="1300" dirty="0"/>
              <a:t>[40]</a:t>
            </a:r>
            <a:r>
              <a:rPr lang="zh-CN" altLang="en-US" sz="1300" dirty="0"/>
              <a:t>网络</a:t>
            </a:r>
            <a:r>
              <a:rPr lang="en-US" altLang="zh-CN" sz="1300" dirty="0"/>
              <a:t>(61K</a:t>
            </a:r>
            <a:r>
              <a:rPr lang="zh-CN" altLang="en-US" sz="1300" dirty="0"/>
              <a:t>主机和</a:t>
            </a:r>
            <a:r>
              <a:rPr lang="en-US" altLang="zh-CN" sz="1300" dirty="0"/>
              <a:t>2400</a:t>
            </a:r>
            <a:r>
              <a:rPr lang="zh-CN" altLang="en-US" sz="1300" dirty="0"/>
              <a:t>个交换机</a:t>
            </a:r>
            <a:r>
              <a:rPr lang="en-US" altLang="zh-CN" sz="1300" dirty="0"/>
              <a:t>)</a:t>
            </a:r>
            <a:r>
              <a:rPr lang="zh-CN" altLang="en-US" sz="1300" dirty="0"/>
              <a:t>中，在</a:t>
            </a:r>
            <a:r>
              <a:rPr lang="en-US" altLang="zh-CN" sz="1300" dirty="0"/>
              <a:t>20</a:t>
            </a:r>
            <a:r>
              <a:rPr lang="zh-CN" altLang="en-US" sz="1300" dirty="0"/>
              <a:t>个核上只需要</a:t>
            </a:r>
            <a:r>
              <a:rPr lang="en-US" altLang="zh-CN" sz="1300" dirty="0"/>
              <a:t>8.75</a:t>
            </a:r>
            <a:r>
              <a:rPr lang="zh-CN" altLang="en-US" sz="1300" dirty="0"/>
              <a:t>秒就可以计划更改</a:t>
            </a:r>
            <a:r>
              <a:rPr lang="en-US" altLang="zh-CN" sz="1300" dirty="0"/>
              <a:t>864</a:t>
            </a:r>
            <a:r>
              <a:rPr lang="zh-CN" altLang="en-US" sz="1300" dirty="0"/>
              <a:t>个交换机</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23</a:t>
            </a:fld>
            <a:endParaRPr lang="zh-CN" altLang="en-US"/>
          </a:p>
        </p:txBody>
      </p:sp>
    </p:spTree>
    <p:extLst>
      <p:ext uri="{BB962C8B-B14F-4D97-AF65-F5344CB8AC3E}">
        <p14:creationId xmlns:p14="http://schemas.microsoft.com/office/powerpoint/2010/main" val="1724073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这是</a:t>
            </a:r>
            <a:r>
              <a:rPr lang="en-US" altLang="zh-CN" sz="1300" dirty="0"/>
              <a:t>evaluation</a:t>
            </a:r>
            <a:r>
              <a:rPr lang="zh-CN" altLang="en-US" sz="1300" dirty="0"/>
              <a:t>的设置</a:t>
            </a:r>
            <a:endParaRPr lang="en-US" altLang="zh-CN" sz="1300" dirty="0"/>
          </a:p>
          <a:p>
            <a:pPr defTabSz="990478">
              <a:defRPr/>
            </a:pPr>
            <a:endParaRPr lang="en-US" altLang="zh-CN" sz="1300" dirty="0"/>
          </a:p>
          <a:p>
            <a:pPr defTabSz="990478">
              <a:defRPr/>
            </a:pPr>
            <a:r>
              <a:rPr lang="zh-CN" altLang="en-US" sz="1300" dirty="0"/>
              <a:t>在这里，我们使用大型数据中心拓扑、网络更改任务和实际的流量跟踪来演示</a:t>
            </a:r>
            <a:r>
              <a:rPr lang="en-US" altLang="zh-CN" sz="1300" dirty="0"/>
              <a:t>Janus</a:t>
            </a:r>
            <a:r>
              <a:rPr lang="zh-CN" altLang="en-US" sz="1300" dirty="0"/>
              <a:t>的成本降低、可伸缩性和通用性。我们的评估表明，</a:t>
            </a:r>
            <a:r>
              <a:rPr lang="en-US" altLang="zh-CN" sz="1300" dirty="0"/>
              <a:t>Janus</a:t>
            </a:r>
            <a:r>
              <a:rPr lang="zh-CN" altLang="en-US" sz="1300" dirty="0"/>
              <a:t>只需要</a:t>
            </a:r>
            <a:r>
              <a:rPr lang="en-US" altLang="zh-CN" sz="1300" dirty="0"/>
              <a:t>MRC</a:t>
            </a:r>
            <a:r>
              <a:rPr lang="zh-CN" altLang="en-US" sz="1300" dirty="0"/>
              <a:t>成本的</a:t>
            </a:r>
            <a:r>
              <a:rPr lang="en-US" altLang="zh-CN" sz="1300" dirty="0"/>
              <a:t>33~71%</a:t>
            </a:r>
            <a:r>
              <a:rPr lang="zh-CN" altLang="en-US" sz="1300" dirty="0"/>
              <a:t>，可以适应各种网络变化政策，如不同的成本函数和不同的截止日期。</a:t>
            </a:r>
            <a:r>
              <a:rPr lang="en-US" altLang="zh-CN" sz="1300" dirty="0"/>
              <a:t>Janus</a:t>
            </a:r>
            <a:r>
              <a:rPr lang="zh-CN" altLang="en-US" sz="1300" dirty="0"/>
              <a:t>实时生成计划</a:t>
            </a:r>
            <a:r>
              <a:rPr lang="en-US" altLang="zh-CN" sz="1300" dirty="0"/>
              <a:t>:</a:t>
            </a:r>
            <a:r>
              <a:rPr lang="zh-CN" altLang="en-US" sz="1300" dirty="0"/>
              <a:t>在一个木星大小的</a:t>
            </a:r>
            <a:r>
              <a:rPr lang="en-US" altLang="zh-CN" sz="1300" dirty="0"/>
              <a:t>[40]</a:t>
            </a:r>
            <a:r>
              <a:rPr lang="zh-CN" altLang="en-US" sz="1300" dirty="0"/>
              <a:t>网络</a:t>
            </a:r>
            <a:r>
              <a:rPr lang="en-US" altLang="zh-CN" sz="1300" dirty="0"/>
              <a:t>(61K</a:t>
            </a:r>
            <a:r>
              <a:rPr lang="zh-CN" altLang="en-US" sz="1300" dirty="0"/>
              <a:t>主机和</a:t>
            </a:r>
            <a:r>
              <a:rPr lang="en-US" altLang="zh-CN" sz="1300" dirty="0"/>
              <a:t>2400</a:t>
            </a:r>
            <a:r>
              <a:rPr lang="zh-CN" altLang="en-US" sz="1300" dirty="0"/>
              <a:t>个交换机</a:t>
            </a:r>
            <a:r>
              <a:rPr lang="en-US" altLang="zh-CN" sz="1300" dirty="0"/>
              <a:t>)</a:t>
            </a:r>
            <a:r>
              <a:rPr lang="zh-CN" altLang="en-US" sz="1300" dirty="0"/>
              <a:t>中，在</a:t>
            </a:r>
            <a:r>
              <a:rPr lang="en-US" altLang="zh-CN" sz="1300" dirty="0"/>
              <a:t>20</a:t>
            </a:r>
            <a:r>
              <a:rPr lang="zh-CN" altLang="en-US" sz="1300" dirty="0"/>
              <a:t>个核上只需要</a:t>
            </a:r>
            <a:r>
              <a:rPr lang="en-US" altLang="zh-CN" sz="1300" dirty="0"/>
              <a:t>8.75</a:t>
            </a:r>
            <a:r>
              <a:rPr lang="zh-CN" altLang="en-US" sz="1300" dirty="0"/>
              <a:t>秒就可以计划更改</a:t>
            </a:r>
            <a:r>
              <a:rPr lang="en-US" altLang="zh-CN" sz="1300" dirty="0"/>
              <a:t>864</a:t>
            </a:r>
            <a:r>
              <a:rPr lang="zh-CN" altLang="en-US" sz="1300" dirty="0"/>
              <a:t>个交换机</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24</a:t>
            </a:fld>
            <a:endParaRPr lang="zh-CN" altLang="en-US"/>
          </a:p>
        </p:txBody>
      </p:sp>
    </p:spTree>
    <p:extLst>
      <p:ext uri="{BB962C8B-B14F-4D97-AF65-F5344CB8AC3E}">
        <p14:creationId xmlns:p14="http://schemas.microsoft.com/office/powerpoint/2010/main" val="2245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这是</a:t>
            </a:r>
            <a:r>
              <a:rPr lang="en-US" altLang="zh-CN" sz="1300" dirty="0"/>
              <a:t>evaluation</a:t>
            </a:r>
            <a:r>
              <a:rPr lang="zh-CN" altLang="en-US" sz="1300" dirty="0"/>
              <a:t>的设置</a:t>
            </a:r>
            <a:endParaRPr lang="en-US" altLang="zh-CN" sz="1300" dirty="0"/>
          </a:p>
          <a:p>
            <a:pPr defTabSz="990478">
              <a:defRPr/>
            </a:pPr>
            <a:endParaRPr lang="en-US" altLang="zh-CN" sz="1300" dirty="0"/>
          </a:p>
          <a:p>
            <a:pPr defTabSz="990478">
              <a:defRPr/>
            </a:pPr>
            <a:r>
              <a:rPr lang="zh-CN" altLang="en-US" sz="1300" dirty="0"/>
              <a:t>在这里，我们使用大型数据中心拓扑、网络更改任务和实际的流量跟踪来演示</a:t>
            </a:r>
            <a:r>
              <a:rPr lang="en-US" altLang="zh-CN" sz="1300" dirty="0"/>
              <a:t>Janus</a:t>
            </a:r>
            <a:r>
              <a:rPr lang="zh-CN" altLang="en-US" sz="1300" dirty="0"/>
              <a:t>的成本降低、可伸缩性和通用性。我们的评估表明，</a:t>
            </a:r>
            <a:r>
              <a:rPr lang="en-US" altLang="zh-CN" sz="1300" dirty="0"/>
              <a:t>Janus</a:t>
            </a:r>
            <a:r>
              <a:rPr lang="zh-CN" altLang="en-US" sz="1300" dirty="0"/>
              <a:t>只需要</a:t>
            </a:r>
            <a:r>
              <a:rPr lang="en-US" altLang="zh-CN" sz="1300" dirty="0"/>
              <a:t>MRC</a:t>
            </a:r>
            <a:r>
              <a:rPr lang="zh-CN" altLang="en-US" sz="1300" dirty="0"/>
              <a:t>成本的</a:t>
            </a:r>
            <a:r>
              <a:rPr lang="en-US" altLang="zh-CN" sz="1300" dirty="0"/>
              <a:t>33~71%</a:t>
            </a:r>
            <a:r>
              <a:rPr lang="zh-CN" altLang="en-US" sz="1300" dirty="0"/>
              <a:t>，可以适应各种网络变化政策，如不同的成本函数和不同的截止日期。</a:t>
            </a:r>
            <a:r>
              <a:rPr lang="en-US" altLang="zh-CN" sz="1300" dirty="0"/>
              <a:t>Janus</a:t>
            </a:r>
            <a:r>
              <a:rPr lang="zh-CN" altLang="en-US" sz="1300" dirty="0"/>
              <a:t>实时生成计划</a:t>
            </a:r>
            <a:r>
              <a:rPr lang="en-US" altLang="zh-CN" sz="1300" dirty="0"/>
              <a:t>:</a:t>
            </a:r>
            <a:r>
              <a:rPr lang="zh-CN" altLang="en-US" sz="1300" dirty="0"/>
              <a:t>在一个木星大小的</a:t>
            </a:r>
            <a:r>
              <a:rPr lang="en-US" altLang="zh-CN" sz="1300" dirty="0"/>
              <a:t>[40]</a:t>
            </a:r>
            <a:r>
              <a:rPr lang="zh-CN" altLang="en-US" sz="1300" dirty="0"/>
              <a:t>网络</a:t>
            </a:r>
            <a:r>
              <a:rPr lang="en-US" altLang="zh-CN" sz="1300" dirty="0"/>
              <a:t>(61K</a:t>
            </a:r>
            <a:r>
              <a:rPr lang="zh-CN" altLang="en-US" sz="1300" dirty="0"/>
              <a:t>主机和</a:t>
            </a:r>
            <a:r>
              <a:rPr lang="en-US" altLang="zh-CN" sz="1300" dirty="0"/>
              <a:t>2400</a:t>
            </a:r>
            <a:r>
              <a:rPr lang="zh-CN" altLang="en-US" sz="1300" dirty="0"/>
              <a:t>个交换机</a:t>
            </a:r>
            <a:r>
              <a:rPr lang="en-US" altLang="zh-CN" sz="1300" dirty="0"/>
              <a:t>)</a:t>
            </a:r>
            <a:r>
              <a:rPr lang="zh-CN" altLang="en-US" sz="1300" dirty="0"/>
              <a:t>中，在</a:t>
            </a:r>
            <a:r>
              <a:rPr lang="en-US" altLang="zh-CN" sz="1300" dirty="0"/>
              <a:t>20</a:t>
            </a:r>
            <a:r>
              <a:rPr lang="zh-CN" altLang="en-US" sz="1300" dirty="0"/>
              <a:t>个核上只需要</a:t>
            </a:r>
            <a:r>
              <a:rPr lang="en-US" altLang="zh-CN" sz="1300" dirty="0"/>
              <a:t>8.75</a:t>
            </a:r>
            <a:r>
              <a:rPr lang="zh-CN" altLang="en-US" sz="1300" dirty="0"/>
              <a:t>秒就可以计划更改</a:t>
            </a:r>
            <a:r>
              <a:rPr lang="en-US" altLang="zh-CN" sz="1300" dirty="0"/>
              <a:t>864</a:t>
            </a:r>
            <a:r>
              <a:rPr lang="zh-CN" altLang="en-US" sz="1300" dirty="0"/>
              <a:t>个交换机</a:t>
            </a:r>
            <a:endParaRPr lang="zh-CN"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25</a:t>
            </a:fld>
            <a:endParaRPr lang="zh-CN" altLang="en-US"/>
          </a:p>
        </p:txBody>
      </p:sp>
    </p:spTree>
    <p:extLst>
      <p:ext uri="{BB962C8B-B14F-4D97-AF65-F5344CB8AC3E}">
        <p14:creationId xmlns:p14="http://schemas.microsoft.com/office/powerpoint/2010/main" val="213141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更改会带来影响客户及其流量的固有风险当发生变化时，网络的运行能力会降低，处理流量变化和故障的净空空间也会减少</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3</a:t>
            </a:fld>
            <a:endParaRPr lang="zh-CN" altLang="en-US"/>
          </a:p>
        </p:txBody>
      </p:sp>
    </p:spTree>
    <p:extLst>
      <p:ext uri="{BB962C8B-B14F-4D97-AF65-F5344CB8AC3E}">
        <p14:creationId xmlns:p14="http://schemas.microsoft.com/office/powerpoint/2010/main" val="375961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目前，大多数厂家都遵循经验法则对交换机进行更新，使用最多的就是最大化最小剩余容量。</a:t>
            </a:r>
            <a:endParaRPr lang="en-US" altLang="zh-CN" dirty="0" smtClean="0"/>
          </a:p>
          <a:p>
            <a:r>
              <a:rPr lang="zh-CN" altLang="en-US" dirty="0" smtClean="0"/>
              <a:t>举个例子说明最大化最小剩余容量方法，若要分两步来更新</a:t>
            </a:r>
            <a:r>
              <a:rPr lang="en-US" altLang="zh-CN" dirty="0" smtClean="0"/>
              <a:t>C1</a:t>
            </a:r>
            <a:r>
              <a:rPr lang="zh-CN" altLang="en-US" dirty="0" smtClean="0"/>
              <a:t>，</a:t>
            </a:r>
            <a:r>
              <a:rPr lang="en-US" altLang="zh-CN" dirty="0" smtClean="0"/>
              <a:t>A1</a:t>
            </a:r>
            <a:r>
              <a:rPr lang="zh-CN" altLang="en-US" dirty="0" smtClean="0"/>
              <a:t>，</a:t>
            </a:r>
            <a:r>
              <a:rPr lang="en-US" altLang="zh-CN" dirty="0" smtClean="0"/>
              <a:t>A2</a:t>
            </a:r>
            <a:r>
              <a:rPr lang="zh-CN" altLang="en-US" dirty="0" smtClean="0"/>
              <a:t>，使用</a:t>
            </a:r>
            <a:r>
              <a:rPr lang="en-US" altLang="zh-CN" dirty="0" smtClean="0"/>
              <a:t>MRC</a:t>
            </a:r>
            <a:r>
              <a:rPr lang="zh-CN" altLang="en-US" dirty="0" smtClean="0"/>
              <a:t>方法，就会先更新</a:t>
            </a:r>
            <a:r>
              <a:rPr lang="en-US" altLang="zh-CN" dirty="0" smtClean="0"/>
              <a:t>C1</a:t>
            </a:r>
            <a:r>
              <a:rPr lang="zh-CN" altLang="en-US" dirty="0" smtClean="0"/>
              <a:t>和</a:t>
            </a:r>
            <a:r>
              <a:rPr lang="en-US" altLang="zh-CN" dirty="0" smtClean="0"/>
              <a:t>A1</a:t>
            </a:r>
            <a:r>
              <a:rPr lang="zh-CN" altLang="en-US" dirty="0" smtClean="0"/>
              <a:t>，然后更新</a:t>
            </a:r>
            <a:r>
              <a:rPr lang="en-US" altLang="zh-CN" dirty="0" smtClean="0"/>
              <a:t>A2</a:t>
            </a:r>
            <a:r>
              <a:rPr lang="zh-CN" altLang="en-US" dirty="0" smtClean="0"/>
              <a:t>，这样可以保证，</a:t>
            </a:r>
            <a:r>
              <a:rPr lang="en-US" altLang="zh-CN" dirty="0" smtClean="0"/>
              <a:t>ToR1</a:t>
            </a:r>
            <a:r>
              <a:rPr lang="zh-CN" altLang="en-US" dirty="0" smtClean="0"/>
              <a:t>每次就可以剩余</a:t>
            </a:r>
            <a:r>
              <a:rPr lang="en-US" altLang="zh-CN" dirty="0" smtClean="0"/>
              <a:t>2/3</a:t>
            </a:r>
            <a:r>
              <a:rPr lang="zh-CN" altLang="en-US" dirty="0" smtClean="0"/>
              <a:t>的原始容量。</a:t>
            </a:r>
            <a:endParaRPr lang="en-US" altLang="zh-CN" dirty="0" smtClean="0"/>
          </a:p>
          <a:p>
            <a:r>
              <a:rPr lang="zh-CN" altLang="en-US" dirty="0" smtClean="0"/>
              <a:t>根据</a:t>
            </a:r>
            <a:r>
              <a:rPr lang="en-US" altLang="zh-CN" dirty="0" err="1" smtClean="0"/>
              <a:t>ecmp</a:t>
            </a:r>
            <a:r>
              <a:rPr lang="zh-CN" altLang="en-US" dirty="0" smtClean="0"/>
              <a:t>，流量会在链路上平分，</a:t>
            </a:r>
            <a:r>
              <a:rPr lang="zh-CN" altLang="en-US" sz="1300" dirty="0"/>
              <a:t>考虑到从</a:t>
            </a:r>
            <a:r>
              <a:rPr lang="en-US" altLang="zh-CN" sz="1300" dirty="0"/>
              <a:t>T1s</a:t>
            </a:r>
            <a:r>
              <a:rPr lang="zh-CN" altLang="en-US" sz="1300" dirty="0"/>
              <a:t>和</a:t>
            </a:r>
            <a:r>
              <a:rPr lang="en-US" altLang="zh-CN" sz="1300" dirty="0"/>
              <a:t>T2s</a:t>
            </a:r>
            <a:r>
              <a:rPr lang="zh-CN" altLang="en-US" sz="1300" dirty="0"/>
              <a:t>的流量是</a:t>
            </a:r>
            <a:r>
              <a:rPr lang="en-US" altLang="zh-CN" sz="1300" dirty="0"/>
              <a:t>4.5 </a:t>
            </a:r>
            <a:r>
              <a:rPr lang="en-US" altLang="zh-CN" sz="1300" dirty="0" err="1"/>
              <a:t>Gbps</a:t>
            </a:r>
            <a:r>
              <a:rPr lang="zh-CN" altLang="en-US" sz="1300" dirty="0"/>
              <a:t>，而从网络其余部分到</a:t>
            </a:r>
            <a:r>
              <a:rPr lang="en-US" altLang="zh-CN" sz="1300" dirty="0"/>
              <a:t>T2s</a:t>
            </a:r>
            <a:r>
              <a:rPr lang="zh-CN" altLang="en-US" sz="1300" dirty="0"/>
              <a:t>的流量是</a:t>
            </a:r>
            <a:r>
              <a:rPr lang="en-US" altLang="zh-CN" sz="1300" dirty="0"/>
              <a:t>45 </a:t>
            </a:r>
            <a:r>
              <a:rPr lang="en-US" altLang="zh-CN" sz="1300" dirty="0" err="1"/>
              <a:t>Gbps</a:t>
            </a:r>
            <a:r>
              <a:rPr lang="zh-CN" altLang="en-US" sz="1300" dirty="0"/>
              <a:t>。第一步升级</a:t>
            </a:r>
            <a:r>
              <a:rPr lang="en-US" altLang="zh-CN" sz="1300" dirty="0"/>
              <a:t>A1</a:t>
            </a:r>
            <a:r>
              <a:rPr lang="zh-CN" altLang="en-US" sz="1300" dirty="0"/>
              <a:t>和</a:t>
            </a:r>
            <a:r>
              <a:rPr lang="en-US" altLang="zh-CN" sz="1300" dirty="0"/>
              <a:t>C1</a:t>
            </a:r>
            <a:r>
              <a:rPr lang="zh-CN" altLang="en-US" sz="1300" dirty="0"/>
              <a:t>的</a:t>
            </a:r>
            <a:r>
              <a:rPr lang="en-US" altLang="zh-CN" sz="1300" dirty="0"/>
              <a:t>MRC</a:t>
            </a:r>
            <a:r>
              <a:rPr lang="zh-CN" altLang="en-US" sz="1300" dirty="0"/>
              <a:t>计划导致</a:t>
            </a:r>
            <a:r>
              <a:rPr lang="en-US" altLang="zh-CN" sz="1300" dirty="0"/>
              <a:t>C3/C4/C5/C6</a:t>
            </a:r>
            <a:r>
              <a:rPr lang="zh-CN" altLang="en-US" sz="1300" dirty="0"/>
              <a:t>和</a:t>
            </a:r>
            <a:r>
              <a:rPr lang="en-US" altLang="zh-CN" sz="1300" dirty="0"/>
              <a:t>A4/A5/A6</a:t>
            </a:r>
            <a:r>
              <a:rPr lang="zh-CN" altLang="en-US" sz="1300" dirty="0"/>
              <a:t>之间的链路拥塞</a:t>
            </a:r>
            <a:r>
              <a:rPr lang="en-US" altLang="zh-CN" sz="1300" dirty="0"/>
              <a:t>(</a:t>
            </a:r>
            <a:r>
              <a:rPr lang="zh-CN" altLang="en-US" sz="1300" dirty="0"/>
              <a:t>图</a:t>
            </a:r>
            <a:r>
              <a:rPr lang="en-US" altLang="zh-CN" sz="1300" dirty="0"/>
              <a:t>1(d))</a:t>
            </a:r>
            <a:r>
              <a:rPr lang="zh-CN" altLang="en-US" sz="1300" dirty="0"/>
              <a:t>。</a:t>
            </a:r>
            <a:endParaRPr lang="en-US" altLang="zh-CN" dirty="0" smtClean="0"/>
          </a:p>
          <a:p>
            <a:r>
              <a:rPr lang="zh-CN" altLang="en-US" dirty="0" smtClean="0"/>
              <a:t>但是</a:t>
            </a:r>
            <a:r>
              <a:rPr lang="zh-CN" altLang="en-US" sz="1300" dirty="0"/>
              <a:t>在没有关于何时、何地或如何严重地发生流量变化和故障的额外信息的情况下，最大化最小剩余容量的计划人员</a:t>
            </a:r>
            <a:r>
              <a:rPr lang="en-US" altLang="zh-CN" sz="1300" dirty="0"/>
              <a:t>(MRC</a:t>
            </a:r>
            <a:r>
              <a:rPr lang="zh-CN" altLang="en-US" sz="1300" dirty="0"/>
              <a:t>计划人员</a:t>
            </a:r>
            <a:r>
              <a:rPr lang="en-US" altLang="zh-CN" sz="1300" dirty="0"/>
              <a:t>)</a:t>
            </a:r>
            <a:r>
              <a:rPr lang="zh-CN" altLang="en-US" sz="1300" dirty="0"/>
              <a:t>是吸收网络中最坏情况事件影响的最佳计划。</a:t>
            </a:r>
            <a:endParaRPr lang="en-US" altLang="zh-CN" sz="1300" dirty="0"/>
          </a:p>
          <a:p>
            <a:endParaRPr lang="en-US" altLang="zh-CN" sz="1300" dirty="0"/>
          </a:p>
          <a:p>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4</a:t>
            </a:fld>
            <a:endParaRPr lang="zh-CN" altLang="en-US"/>
          </a:p>
        </p:txBody>
      </p:sp>
    </p:spTree>
    <p:extLst>
      <p:ext uri="{BB962C8B-B14F-4D97-AF65-F5344CB8AC3E}">
        <p14:creationId xmlns:p14="http://schemas.microsoft.com/office/powerpoint/2010/main" val="161825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300" dirty="0"/>
          </a:p>
          <a:p>
            <a:r>
              <a:rPr lang="zh-CN" altLang="en-US" sz="1300" dirty="0"/>
              <a:t>相反，如果我们升级两个聚合交换机</a:t>
            </a:r>
            <a:r>
              <a:rPr lang="en-US" altLang="zh-CN" sz="1300" dirty="0"/>
              <a:t>(A1</a:t>
            </a:r>
            <a:r>
              <a:rPr lang="zh-CN" altLang="en-US" sz="1300" dirty="0"/>
              <a:t>、</a:t>
            </a:r>
            <a:r>
              <a:rPr lang="en-US" altLang="zh-CN" sz="1300" dirty="0"/>
              <a:t>A2)</a:t>
            </a:r>
            <a:r>
              <a:rPr lang="zh-CN" altLang="en-US" sz="1300" dirty="0"/>
              <a:t>，然后升级</a:t>
            </a:r>
            <a:r>
              <a:rPr lang="en-US" altLang="zh-CN" sz="1300" dirty="0"/>
              <a:t>C1</a:t>
            </a:r>
            <a:r>
              <a:rPr lang="zh-CN" altLang="en-US" sz="1300" dirty="0"/>
              <a:t>，就不会出现拥塞</a:t>
            </a:r>
            <a:r>
              <a:rPr lang="en-US" altLang="zh-CN" sz="1300" dirty="0"/>
              <a:t>(</a:t>
            </a:r>
            <a:r>
              <a:rPr lang="zh-CN" altLang="en-US" sz="1300" dirty="0"/>
              <a:t>图</a:t>
            </a:r>
            <a:r>
              <a:rPr lang="en-US" altLang="zh-CN" sz="1300" dirty="0"/>
              <a:t>1(c))</a:t>
            </a:r>
            <a:r>
              <a:rPr lang="zh-CN" altLang="en-US" sz="1300" dirty="0"/>
              <a:t>。</a:t>
            </a:r>
            <a:endParaRPr lang="en-US" altLang="zh-CN" sz="1300" dirty="0"/>
          </a:p>
          <a:p>
            <a:endParaRPr lang="en-US" altLang="zh-CN" sz="1300" dirty="0"/>
          </a:p>
          <a:p>
            <a:r>
              <a:rPr lang="zh-CN" altLang="en-US" sz="1300" dirty="0"/>
              <a:t>关键挑战</a:t>
            </a:r>
            <a:r>
              <a:rPr lang="en-US" altLang="zh-CN" sz="1300" dirty="0"/>
              <a:t>:</a:t>
            </a:r>
            <a:r>
              <a:rPr lang="zh-CN" altLang="en-US" sz="1300" dirty="0"/>
              <a:t>总之，计划选择取决于时空交通动态、成本函数、拓扑结构、路由和故障等因素。这种多样性使我们很难找到一种适用于所有情况的启发式方法</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5</a:t>
            </a:fld>
            <a:endParaRPr lang="zh-CN" altLang="en-US"/>
          </a:p>
        </p:txBody>
      </p:sp>
    </p:spTree>
    <p:extLst>
      <p:ext uri="{BB962C8B-B14F-4D97-AF65-F5344CB8AC3E}">
        <p14:creationId xmlns:p14="http://schemas.microsoft.com/office/powerpoint/2010/main" val="209735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300" dirty="0"/>
          </a:p>
          <a:p>
            <a:r>
              <a:rPr lang="zh-CN" altLang="en-US" sz="1300" dirty="0"/>
              <a:t>给定一组涉及到网络更改的交换机</a:t>
            </a:r>
            <a:r>
              <a:rPr lang="en-US" altLang="zh-CN" sz="1300" dirty="0"/>
              <a:t>(</a:t>
            </a:r>
            <a:r>
              <a:rPr lang="zh-CN" altLang="en-US" sz="1300" dirty="0"/>
              <a:t>或链接</a:t>
            </a:r>
            <a:r>
              <a:rPr lang="en-US" altLang="zh-CN" sz="1300" dirty="0"/>
              <a:t>)</a:t>
            </a:r>
            <a:r>
              <a:rPr lang="zh-CN" altLang="en-US" sz="1300" dirty="0"/>
              <a:t>，计划规划器构建一个候选计划存储库</a:t>
            </a:r>
            <a:r>
              <a:rPr lang="en-US" altLang="zh-CN" sz="1300" dirty="0"/>
              <a:t>(</a:t>
            </a:r>
            <a:r>
              <a:rPr lang="zh-CN" altLang="en-US" sz="1300" dirty="0"/>
              <a:t>根据工作人员指定的约束）。</a:t>
            </a:r>
            <a:r>
              <a:rPr lang="en-US" altLang="zh-CN" sz="1300" dirty="0"/>
              <a:t>Janus</a:t>
            </a:r>
            <a:r>
              <a:rPr lang="zh-CN" altLang="en-US" sz="1300" dirty="0"/>
              <a:t>持续监控流量动态，使用模拟器评估计划成本，并选择成本最低的计划。在每一个子计划</a:t>
            </a:r>
            <a:r>
              <a:rPr lang="en-US" altLang="zh-CN" sz="1300" dirty="0"/>
              <a:t>(</a:t>
            </a:r>
            <a:r>
              <a:rPr lang="zh-CN" altLang="en-US" sz="1300" dirty="0"/>
              <a:t>步骤</a:t>
            </a:r>
            <a:r>
              <a:rPr lang="en-US" altLang="zh-CN" sz="1300" dirty="0"/>
              <a:t>)</a:t>
            </a:r>
            <a:r>
              <a:rPr lang="zh-CN" altLang="en-US" sz="1300" dirty="0"/>
              <a:t>完成后，</a:t>
            </a:r>
            <a:r>
              <a:rPr lang="en-US" altLang="zh-CN" sz="1300" dirty="0"/>
              <a:t>Janus</a:t>
            </a:r>
            <a:r>
              <a:rPr lang="zh-CN" altLang="en-US" sz="1300" dirty="0"/>
              <a:t>根据流量变化和故障调整其余更改的计划。</a:t>
            </a:r>
            <a:endParaRPr lang="en-US" altLang="zh-CN" sz="1300" dirty="0"/>
          </a:p>
          <a:p>
            <a:r>
              <a:rPr lang="zh-CN" altLang="en-US" sz="1300" dirty="0"/>
              <a:t>为了适应不同的数据中心的不同要求我们不能建造模型，要对所有设置的成本进行估计</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6</a:t>
            </a:fld>
            <a:endParaRPr lang="zh-CN" altLang="en-US"/>
          </a:p>
        </p:txBody>
      </p:sp>
    </p:spTree>
    <p:extLst>
      <p:ext uri="{BB962C8B-B14F-4D97-AF65-F5344CB8AC3E}">
        <p14:creationId xmlns:p14="http://schemas.microsoft.com/office/powerpoint/2010/main" val="394661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300"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7</a:t>
            </a:fld>
            <a:endParaRPr lang="zh-CN" altLang="en-US"/>
          </a:p>
        </p:txBody>
      </p:sp>
    </p:spTree>
    <p:extLst>
      <p:ext uri="{BB962C8B-B14F-4D97-AF65-F5344CB8AC3E}">
        <p14:creationId xmlns:p14="http://schemas.microsoft.com/office/powerpoint/2010/main" val="228798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300" dirty="0"/>
          </a:p>
          <a:p>
            <a:r>
              <a:rPr lang="zh-CN" altLang="en-US" sz="1300" dirty="0"/>
              <a:t>随着就交换机数量的增加，计划成指数倍增加</a:t>
            </a:r>
            <a:endParaRPr lang="en-US" altLang="zh-CN" sz="1300" dirty="0"/>
          </a:p>
          <a:p>
            <a:r>
              <a:rPr lang="zh-CN" altLang="en-US" sz="1300" dirty="0"/>
              <a:t>为此，</a:t>
            </a:r>
            <a:r>
              <a:rPr lang="en-US" altLang="zh-CN" sz="1300" dirty="0"/>
              <a:t>Janus</a:t>
            </a:r>
            <a:r>
              <a:rPr lang="zh-CN" altLang="en-US" sz="1300" dirty="0"/>
              <a:t>利用数据中心拓扑的高度对称性来搜索大的规划空间。</a:t>
            </a:r>
            <a:r>
              <a:rPr lang="en-US" altLang="zh-CN" sz="1300" dirty="0"/>
              <a:t>Janus</a:t>
            </a:r>
            <a:r>
              <a:rPr lang="zh-CN" altLang="en-US" sz="1300" dirty="0"/>
              <a:t>中的四个关键组件如图</a:t>
            </a:r>
            <a:r>
              <a:rPr lang="en-US" altLang="zh-CN" sz="1300" dirty="0"/>
              <a:t>3</a:t>
            </a:r>
            <a:r>
              <a:rPr lang="zh-CN" altLang="en-US" sz="1300" dirty="0"/>
              <a:t>所示</a:t>
            </a:r>
            <a:r>
              <a:rPr lang="en-US" altLang="zh-CN" sz="1300" dirty="0"/>
              <a:t>:</a:t>
            </a:r>
          </a:p>
          <a:p>
            <a:r>
              <a:rPr lang="en-US" altLang="zh-CN" sz="1300" dirty="0"/>
              <a:t>(1)</a:t>
            </a:r>
            <a:r>
              <a:rPr lang="zh-CN" altLang="en-US" sz="1300" dirty="0"/>
              <a:t>给定拓扑和路由信息，</a:t>
            </a:r>
            <a:r>
              <a:rPr lang="en-US" altLang="zh-CN" sz="1300" dirty="0"/>
              <a:t>Janus</a:t>
            </a:r>
            <a:r>
              <a:rPr lang="zh-CN" altLang="en-US" sz="1300" dirty="0"/>
              <a:t>从识别等效开关块开始</a:t>
            </a:r>
            <a:r>
              <a:rPr lang="en-US" altLang="zh-CN" sz="1300" dirty="0"/>
              <a:t>;</a:t>
            </a:r>
            <a:r>
              <a:rPr lang="zh-CN" altLang="en-US" dirty="0" smtClean="0"/>
              <a:t/>
            </a:r>
            <a:br>
              <a:rPr lang="zh-CN" altLang="en-US" dirty="0" smtClean="0"/>
            </a:br>
            <a:endParaRPr lang="zh-CN" altLang="en-US" sz="1300" dirty="0"/>
          </a:p>
          <a:p>
            <a:r>
              <a:rPr lang="en-US" altLang="zh-CN" sz="1300" dirty="0"/>
              <a:t>(2) Janus</a:t>
            </a:r>
            <a:r>
              <a:rPr lang="zh-CN" altLang="en-US" sz="1300" dirty="0"/>
              <a:t>然后确定跨块的等效子计划</a:t>
            </a:r>
            <a:r>
              <a:rPr lang="en-US" altLang="zh-CN" sz="1300" dirty="0"/>
              <a:t>;</a:t>
            </a:r>
            <a:r>
              <a:rPr lang="zh-CN" altLang="en-US" dirty="0" smtClean="0"/>
              <a:t/>
            </a:r>
            <a:br>
              <a:rPr lang="zh-CN" altLang="en-US" dirty="0" smtClean="0"/>
            </a:br>
            <a:endParaRPr lang="zh-CN" altLang="en-US" sz="1300" dirty="0"/>
          </a:p>
          <a:p>
            <a:r>
              <a:rPr lang="en-US" altLang="zh-CN" sz="1300" dirty="0"/>
              <a:t>(3) Janus</a:t>
            </a:r>
            <a:r>
              <a:rPr lang="zh-CN" altLang="en-US" sz="1300" dirty="0"/>
              <a:t>使用商网络进行蒙特卡罗模拟来估计每个</a:t>
            </a:r>
            <a:r>
              <a:rPr lang="en-US" altLang="zh-CN" sz="1300" dirty="0"/>
              <a:t>a</a:t>
            </a:r>
            <a:r>
              <a:rPr lang="zh-CN" altLang="en-US" sz="1300" dirty="0"/>
              <a:t>计划的影响和成本</a:t>
            </a:r>
            <a:endParaRPr lang="en-US" altLang="zh-CN" sz="1300" dirty="0"/>
          </a:p>
          <a:p>
            <a:endParaRPr lang="en-US" altLang="zh-CN" sz="1300" dirty="0"/>
          </a:p>
          <a:p>
            <a:r>
              <a:rPr lang="zh-CN" altLang="en-US" sz="1300" dirty="0"/>
              <a:t>接下来说一下每一步的具体步骤</a:t>
            </a:r>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8</a:t>
            </a:fld>
            <a:endParaRPr lang="zh-CN" altLang="en-US"/>
          </a:p>
        </p:txBody>
      </p:sp>
    </p:spTree>
    <p:extLst>
      <p:ext uri="{BB962C8B-B14F-4D97-AF65-F5344CB8AC3E}">
        <p14:creationId xmlns:p14="http://schemas.microsoft.com/office/powerpoint/2010/main" val="377676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给定拓扑和路由信息，我们将连接到相同主机的交换机分组，并将相同的路由表分成一组</a:t>
            </a:r>
            <a:endParaRPr lang="en-US" altLang="zh-CN" sz="1300" dirty="0"/>
          </a:p>
          <a:p>
            <a:r>
              <a:rPr lang="zh-CN" altLang="en-US" sz="1300" dirty="0"/>
              <a:t>我的理解就是具有等效路径的交换机就可以分为一组</a:t>
            </a:r>
            <a:endParaRPr lang="en-US" altLang="zh-CN" sz="1300" dirty="0"/>
          </a:p>
          <a:p>
            <a:r>
              <a:rPr lang="zh-CN" altLang="en-US" sz="1300" dirty="0"/>
              <a:t>还可以通过将多个块折叠成一个块并使用相同的步骤来升级它们，从而进一步使规划空间变得更粗。我们称这些分组为超级块</a:t>
            </a:r>
            <a:endParaRPr lang="en-US" altLang="zh-CN" sz="1300" dirty="0"/>
          </a:p>
          <a:p>
            <a:endParaRPr lang="zh-CN" altLang="en-US" dirty="0"/>
          </a:p>
        </p:txBody>
      </p:sp>
      <p:sp>
        <p:nvSpPr>
          <p:cNvPr id="4" name="灯片编号占位符 3"/>
          <p:cNvSpPr>
            <a:spLocks noGrp="1"/>
          </p:cNvSpPr>
          <p:nvPr>
            <p:ph type="sldNum" sz="quarter" idx="10"/>
          </p:nvPr>
        </p:nvSpPr>
        <p:spPr/>
        <p:txBody>
          <a:bodyPr/>
          <a:lstStyle/>
          <a:p>
            <a:fld id="{B503FCBB-3CC3-4A20-90FA-1C02B5B519FA}" type="slidenum">
              <a:rPr lang="zh-CN" altLang="en-US" smtClean="0"/>
              <a:t>9</a:t>
            </a:fld>
            <a:endParaRPr lang="zh-CN" altLang="en-US"/>
          </a:p>
        </p:txBody>
      </p:sp>
    </p:spTree>
    <p:extLst>
      <p:ext uri="{BB962C8B-B14F-4D97-AF65-F5344CB8AC3E}">
        <p14:creationId xmlns:p14="http://schemas.microsoft.com/office/powerpoint/2010/main" val="224785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21148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189990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23419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135575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33067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19351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137907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21079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213687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68005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1C8D7CA-1EA5-488F-BC60-FFC7274BA175}" type="datetimeFigureOut">
              <a:rPr lang="zh-CN" altLang="en-US" smtClean="0"/>
              <a:t>2019/12/19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8001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8D7CA-1EA5-488F-BC60-FFC7274BA175}" type="datetimeFigureOut">
              <a:rPr lang="zh-CN" altLang="en-US" smtClean="0"/>
              <a:t>2019/12/19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FCE19-613F-4BF2-8C35-3061D07E0FFA}" type="slidenum">
              <a:rPr lang="zh-CN" altLang="en-US" smtClean="0"/>
              <a:t>‹#›</a:t>
            </a:fld>
            <a:endParaRPr lang="zh-CN" altLang="en-US"/>
          </a:p>
        </p:txBody>
      </p:sp>
    </p:spTree>
    <p:extLst>
      <p:ext uri="{BB962C8B-B14F-4D97-AF65-F5344CB8AC3E}">
        <p14:creationId xmlns:p14="http://schemas.microsoft.com/office/powerpoint/2010/main" val="228495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rotWithShape="1">
          <a:blip r:embed="rId3"/>
          <a:srcRect b="2256"/>
          <a:stretch/>
        </p:blipFill>
        <p:spPr>
          <a:xfrm>
            <a:off x="0" y="295629"/>
            <a:ext cx="10972800" cy="6025161"/>
          </a:xfrm>
          <a:prstGeom prst="rect">
            <a:avLst/>
          </a:prstGeom>
        </p:spPr>
      </p:pic>
    </p:spTree>
    <p:extLst>
      <p:ext uri="{BB962C8B-B14F-4D97-AF65-F5344CB8AC3E}">
        <p14:creationId xmlns:p14="http://schemas.microsoft.com/office/powerpoint/2010/main" val="461006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Janus Design</a:t>
            </a:r>
            <a:endParaRPr lang="zh-CN" altLang="en-US" sz="4000" b="1" dirty="0">
              <a:solidFill>
                <a:srgbClr val="4B8AF2"/>
              </a:solidFill>
              <a:latin typeface="Palanquin-Bold"/>
            </a:endParaRPr>
          </a:p>
        </p:txBody>
      </p:sp>
      <p:sp>
        <p:nvSpPr>
          <p:cNvPr id="3" name="内容占位符 2"/>
          <p:cNvSpPr>
            <a:spLocks noGrp="1"/>
          </p:cNvSpPr>
          <p:nvPr>
            <p:ph idx="1"/>
          </p:nvPr>
        </p:nvSpPr>
        <p:spPr>
          <a:xfrm>
            <a:off x="838200" y="1690688"/>
            <a:ext cx="10515600" cy="4351338"/>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识别等效子计划</a:t>
            </a:r>
            <a:endParaRPr lang="zh-CN" altLang="en-US" sz="24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192024" y="2506662"/>
            <a:ext cx="608380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smtClean="0">
                <a:solidFill>
                  <a:srgbClr val="E26714"/>
                </a:solidFill>
                <a:latin typeface="微软雅黑" panose="020B0503020204020204" pitchFamily="34" charset="-122"/>
                <a:ea typeface="微软雅黑" panose="020B0503020204020204" pitchFamily="34" charset="-122"/>
                <a:cs typeface="+mj-cs"/>
              </a:rPr>
              <a:t>P1</a:t>
            </a:r>
            <a:r>
              <a:rPr lang="zh-CN" altLang="en-US" sz="2400" dirty="0" smtClean="0">
                <a:solidFill>
                  <a:srgbClr val="E26714"/>
                </a:solidFill>
                <a:latin typeface="微软雅黑" panose="020B0503020204020204" pitchFamily="34" charset="-122"/>
                <a:ea typeface="微软雅黑" panose="020B0503020204020204" pitchFamily="34" charset="-122"/>
                <a:cs typeface="+mj-cs"/>
              </a:rPr>
              <a:t>：</a:t>
            </a:r>
            <a:r>
              <a:rPr lang="en-US" altLang="zh-CN" sz="2400" dirty="0" smtClean="0">
                <a:solidFill>
                  <a:srgbClr val="E26714"/>
                </a:solidFill>
                <a:latin typeface="微软雅黑" panose="020B0503020204020204" pitchFamily="34" charset="-122"/>
                <a:ea typeface="微软雅黑" panose="020B0503020204020204" pitchFamily="34" charset="-122"/>
              </a:rPr>
              <a:t>Equivalent topologies</a:t>
            </a:r>
            <a:endParaRPr lang="en-US" altLang="zh-CN" sz="2400" dirty="0" smtClean="0">
              <a:solidFill>
                <a:srgbClr val="E26714"/>
              </a:solidFill>
              <a:latin typeface="微软雅黑" panose="020B0503020204020204" pitchFamily="34" charset="-122"/>
              <a:ea typeface="微软雅黑" panose="020B0503020204020204" pitchFamily="34" charset="-122"/>
              <a:cs typeface="+mj-cs"/>
            </a:endParaRPr>
          </a:p>
        </p:txBody>
      </p:sp>
      <p:pic>
        <p:nvPicPr>
          <p:cNvPr id="7" name="图片 6"/>
          <p:cNvPicPr>
            <a:picLocks noChangeAspect="1"/>
          </p:cNvPicPr>
          <p:nvPr/>
        </p:nvPicPr>
        <p:blipFill>
          <a:blip r:embed="rId3"/>
          <a:stretch>
            <a:fillRect/>
          </a:stretch>
        </p:blipFill>
        <p:spPr>
          <a:xfrm>
            <a:off x="5373921" y="2381536"/>
            <a:ext cx="6818079" cy="3287744"/>
          </a:xfrm>
          <a:prstGeom prst="rect">
            <a:avLst/>
          </a:prstGeom>
        </p:spPr>
      </p:pic>
      <p:pic>
        <p:nvPicPr>
          <p:cNvPr id="8" name="图片 7"/>
          <p:cNvPicPr>
            <a:picLocks noChangeAspect="1"/>
          </p:cNvPicPr>
          <p:nvPr/>
        </p:nvPicPr>
        <p:blipFill>
          <a:blip r:embed="rId4"/>
          <a:stretch>
            <a:fillRect/>
          </a:stretch>
        </p:blipFill>
        <p:spPr>
          <a:xfrm>
            <a:off x="192023" y="3476768"/>
            <a:ext cx="4878323" cy="1683604"/>
          </a:xfrm>
          <a:prstGeom prst="rect">
            <a:avLst/>
          </a:prstGeom>
        </p:spPr>
      </p:pic>
    </p:spTree>
    <p:extLst>
      <p:ext uri="{BB962C8B-B14F-4D97-AF65-F5344CB8AC3E}">
        <p14:creationId xmlns:p14="http://schemas.microsoft.com/office/powerpoint/2010/main" val="399204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Janus Design</a:t>
            </a:r>
            <a:endParaRPr lang="zh-CN" altLang="en-US" sz="4000" b="1" dirty="0">
              <a:solidFill>
                <a:srgbClr val="4B8AF2"/>
              </a:solidFill>
              <a:latin typeface="Palanquin-Bold"/>
            </a:endParaRPr>
          </a:p>
        </p:txBody>
      </p:sp>
      <p:sp>
        <p:nvSpPr>
          <p:cNvPr id="3" name="内容占位符 2"/>
          <p:cNvSpPr>
            <a:spLocks noGrp="1"/>
          </p:cNvSpPr>
          <p:nvPr>
            <p:ph idx="1"/>
          </p:nvPr>
        </p:nvSpPr>
        <p:spPr>
          <a:xfrm>
            <a:off x="838200" y="1690688"/>
            <a:ext cx="10515600" cy="4351338"/>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识别等效子计划</a:t>
            </a:r>
            <a:endParaRPr lang="zh-CN" altLang="en-US" sz="24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192024" y="2506662"/>
            <a:ext cx="608380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smtClean="0">
                <a:solidFill>
                  <a:srgbClr val="E26714"/>
                </a:solidFill>
                <a:latin typeface="微软雅黑" panose="020B0503020204020204" pitchFamily="34" charset="-122"/>
                <a:ea typeface="微软雅黑" panose="020B0503020204020204" pitchFamily="34" charset="-122"/>
                <a:cs typeface="+mj-cs"/>
              </a:rPr>
              <a:t>P2</a:t>
            </a:r>
            <a:r>
              <a:rPr lang="zh-CN" altLang="en-US" sz="2400" dirty="0" smtClean="0">
                <a:solidFill>
                  <a:srgbClr val="E26714"/>
                </a:solidFill>
                <a:latin typeface="微软雅黑" panose="020B0503020204020204" pitchFamily="34" charset="-122"/>
                <a:ea typeface="微软雅黑" panose="020B0503020204020204" pitchFamily="34" charset="-122"/>
                <a:cs typeface="+mj-cs"/>
              </a:rPr>
              <a:t>：</a:t>
            </a:r>
            <a:r>
              <a:rPr lang="en-US" altLang="zh-CN" sz="2400" dirty="0">
                <a:solidFill>
                  <a:srgbClr val="E26714"/>
                </a:solidFill>
                <a:latin typeface="微软雅黑" panose="020B0503020204020204" pitchFamily="34" charset="-122"/>
                <a:ea typeface="微软雅黑" panose="020B0503020204020204" pitchFamily="34" charset="-122"/>
              </a:rPr>
              <a:t>Equivalent traffic </a:t>
            </a:r>
            <a:r>
              <a:rPr lang="en-US" altLang="zh-CN" sz="2400" dirty="0" smtClean="0">
                <a:solidFill>
                  <a:srgbClr val="E26714"/>
                </a:solidFill>
                <a:latin typeface="微软雅黑" panose="020B0503020204020204" pitchFamily="34" charset="-122"/>
                <a:ea typeface="微软雅黑" panose="020B0503020204020204" pitchFamily="34" charset="-122"/>
              </a:rPr>
              <a:t>matrices</a:t>
            </a:r>
            <a:endParaRPr lang="en-US" altLang="zh-CN" sz="2400" dirty="0" smtClean="0">
              <a:solidFill>
                <a:srgbClr val="E26714"/>
              </a:solidFill>
              <a:latin typeface="微软雅黑" panose="020B0503020204020204" pitchFamily="34" charset="-122"/>
              <a:ea typeface="微软雅黑" panose="020B0503020204020204" pitchFamily="34" charset="-122"/>
              <a:cs typeface="+mj-cs"/>
            </a:endParaRPr>
          </a:p>
        </p:txBody>
      </p:sp>
      <p:pic>
        <p:nvPicPr>
          <p:cNvPr id="4" name="图片 3"/>
          <p:cNvPicPr>
            <a:picLocks noChangeAspect="1"/>
          </p:cNvPicPr>
          <p:nvPr/>
        </p:nvPicPr>
        <p:blipFill>
          <a:blip r:embed="rId3"/>
          <a:stretch>
            <a:fillRect/>
          </a:stretch>
        </p:blipFill>
        <p:spPr>
          <a:xfrm>
            <a:off x="5672981" y="2565464"/>
            <a:ext cx="6283670" cy="2601786"/>
          </a:xfrm>
          <a:prstGeom prst="rect">
            <a:avLst/>
          </a:prstGeom>
        </p:spPr>
      </p:pic>
    </p:spTree>
    <p:extLst>
      <p:ext uri="{BB962C8B-B14F-4D97-AF65-F5344CB8AC3E}">
        <p14:creationId xmlns:p14="http://schemas.microsoft.com/office/powerpoint/2010/main" val="2709480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Janus Design</a:t>
            </a:r>
            <a:endParaRPr lang="zh-CN" altLang="en-US" sz="4000" b="1" dirty="0">
              <a:solidFill>
                <a:srgbClr val="4B8AF2"/>
              </a:solidFill>
              <a:latin typeface="Palanquin-Bold"/>
            </a:endParaRPr>
          </a:p>
        </p:txBody>
      </p:sp>
      <p:sp>
        <p:nvSpPr>
          <p:cNvPr id="3" name="内容占位符 2"/>
          <p:cNvSpPr>
            <a:spLocks noGrp="1"/>
          </p:cNvSpPr>
          <p:nvPr>
            <p:ph idx="1"/>
          </p:nvPr>
        </p:nvSpPr>
        <p:spPr>
          <a:xfrm>
            <a:off x="838200" y="1690688"/>
            <a:ext cx="10515600" cy="4351338"/>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识别等效子计划</a:t>
            </a:r>
            <a:endParaRPr lang="zh-CN" altLang="en-US" sz="24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192024" y="2506662"/>
            <a:ext cx="608380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smtClean="0">
                <a:solidFill>
                  <a:srgbClr val="E26714"/>
                </a:solidFill>
                <a:latin typeface="微软雅黑" panose="020B0503020204020204" pitchFamily="34" charset="-122"/>
                <a:ea typeface="微软雅黑" panose="020B0503020204020204" pitchFamily="34" charset="-122"/>
                <a:cs typeface="+mj-cs"/>
              </a:rPr>
              <a:t>P3</a:t>
            </a:r>
            <a:r>
              <a:rPr lang="zh-CN" altLang="en-US" sz="2400" dirty="0" smtClean="0">
                <a:solidFill>
                  <a:srgbClr val="E26714"/>
                </a:solidFill>
                <a:latin typeface="微软雅黑" panose="020B0503020204020204" pitchFamily="34" charset="-122"/>
                <a:ea typeface="微软雅黑" panose="020B0503020204020204" pitchFamily="34" charset="-122"/>
                <a:cs typeface="+mj-cs"/>
              </a:rPr>
              <a:t>：</a:t>
            </a:r>
            <a:r>
              <a:rPr lang="en-US" altLang="zh-CN" sz="2400" dirty="0">
                <a:solidFill>
                  <a:srgbClr val="E26714"/>
                </a:solidFill>
                <a:latin typeface="微软雅黑" panose="020B0503020204020204" pitchFamily="34" charset="-122"/>
                <a:ea typeface="微软雅黑" panose="020B0503020204020204" pitchFamily="34" charset="-122"/>
              </a:rPr>
              <a:t>Equivalent routing</a:t>
            </a:r>
            <a:endParaRPr lang="zh-CN" altLang="en-US" sz="2400" dirty="0">
              <a:solidFill>
                <a:srgbClr val="E26714"/>
              </a:solidFill>
              <a:latin typeface="微软雅黑" panose="020B0503020204020204" pitchFamily="34" charset="-122"/>
              <a:ea typeface="微软雅黑" panose="020B0503020204020204" pitchFamily="34" charset="-122"/>
              <a:cs typeface="+mj-cs"/>
            </a:endParaRPr>
          </a:p>
        </p:txBody>
      </p:sp>
      <p:pic>
        <p:nvPicPr>
          <p:cNvPr id="4" name="图片 3"/>
          <p:cNvPicPr>
            <a:picLocks noChangeAspect="1"/>
          </p:cNvPicPr>
          <p:nvPr/>
        </p:nvPicPr>
        <p:blipFill>
          <a:blip r:embed="rId3"/>
          <a:stretch>
            <a:fillRect/>
          </a:stretch>
        </p:blipFill>
        <p:spPr>
          <a:xfrm>
            <a:off x="4708017" y="2506662"/>
            <a:ext cx="7130415" cy="2417090"/>
          </a:xfrm>
          <a:prstGeom prst="rect">
            <a:avLst/>
          </a:prstGeom>
        </p:spPr>
      </p:pic>
    </p:spTree>
    <p:extLst>
      <p:ext uri="{BB962C8B-B14F-4D97-AF65-F5344CB8AC3E}">
        <p14:creationId xmlns:p14="http://schemas.microsoft.com/office/powerpoint/2010/main" val="209134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Janus Design</a:t>
            </a:r>
            <a:endParaRPr lang="zh-CN" altLang="en-US" sz="4000" b="1" dirty="0">
              <a:solidFill>
                <a:srgbClr val="4B8AF2"/>
              </a:solidFill>
              <a:latin typeface="Palanquin-Bold"/>
            </a:endParaRPr>
          </a:p>
        </p:txBody>
      </p:sp>
      <p:sp>
        <p:nvSpPr>
          <p:cNvPr id="3" name="内容占位符 2"/>
          <p:cNvSpPr>
            <a:spLocks noGrp="1"/>
          </p:cNvSpPr>
          <p:nvPr>
            <p:ph idx="1"/>
          </p:nvPr>
        </p:nvSpPr>
        <p:spPr>
          <a:xfrm>
            <a:off x="838200" y="1438050"/>
            <a:ext cx="10515600" cy="4351338"/>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识别等效子计划</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240710" y="1831743"/>
            <a:ext cx="9710579" cy="3957645"/>
          </a:xfrm>
          <a:prstGeom prst="rect">
            <a:avLst/>
          </a:prstGeom>
        </p:spPr>
      </p:pic>
      <p:sp>
        <p:nvSpPr>
          <p:cNvPr id="7" name="矩形 6"/>
          <p:cNvSpPr/>
          <p:nvPr/>
        </p:nvSpPr>
        <p:spPr>
          <a:xfrm>
            <a:off x="1682496" y="5930443"/>
            <a:ext cx="9268793" cy="646331"/>
          </a:xfrm>
          <a:prstGeom prst="rect">
            <a:avLst/>
          </a:prstGeom>
        </p:spPr>
        <p:txBody>
          <a:bodyPr wrap="square">
            <a:spAutoFit/>
          </a:bodyPr>
          <a:lstStyle/>
          <a:p>
            <a:r>
              <a:rPr lang="en-US" altLang="zh-CN" dirty="0">
                <a:solidFill>
                  <a:srgbClr val="006EC0"/>
                </a:solidFill>
                <a:latin typeface="微软雅黑" panose="020B0503020204020204" pitchFamily="34" charset="-122"/>
                <a:ea typeface="微软雅黑" panose="020B0503020204020204" pitchFamily="34" charset="-122"/>
              </a:rPr>
              <a:t>Example of equivalent </a:t>
            </a:r>
            <a:r>
              <a:rPr lang="en-US" altLang="zh-CN" dirty="0" err="1">
                <a:solidFill>
                  <a:srgbClr val="006EC0"/>
                </a:solidFill>
                <a:latin typeface="微软雅黑" panose="020B0503020204020204" pitchFamily="34" charset="-122"/>
                <a:ea typeface="微软雅黑" panose="020B0503020204020204" pitchFamily="34" charset="-122"/>
              </a:rPr>
              <a:t>subplans</a:t>
            </a:r>
            <a:r>
              <a:rPr lang="en-US" altLang="zh-CN" dirty="0">
                <a:solidFill>
                  <a:srgbClr val="006EC0"/>
                </a:solidFill>
                <a:latin typeface="微软雅黑" panose="020B0503020204020204" pitchFamily="34" charset="-122"/>
                <a:ea typeface="微软雅黑" panose="020B0503020204020204" pitchFamily="34" charset="-122"/>
              </a:rPr>
              <a:t>. The actions show forwarding decisions at each</a:t>
            </a:r>
          </a:p>
          <a:p>
            <a:r>
              <a:rPr lang="en-US" altLang="zh-CN" dirty="0">
                <a:solidFill>
                  <a:srgbClr val="006EC0"/>
                </a:solidFill>
                <a:latin typeface="微软雅黑" panose="020B0503020204020204" pitchFamily="34" charset="-122"/>
                <a:ea typeface="微软雅黑" panose="020B0503020204020204" pitchFamily="34" charset="-122"/>
              </a:rPr>
              <a:t>switch for a rule matching destination (</a:t>
            </a:r>
            <a:r>
              <a:rPr lang="en-US" altLang="zh-CN" dirty="0" err="1">
                <a:solidFill>
                  <a:srgbClr val="006EC0"/>
                </a:solidFill>
                <a:latin typeface="微软雅黑" panose="020B0503020204020204" pitchFamily="34" charset="-122"/>
                <a:ea typeface="微软雅黑" panose="020B0503020204020204" pitchFamily="34" charset="-122"/>
              </a:rPr>
              <a:t>Dst</a:t>
            </a:r>
            <a:r>
              <a:rPr lang="en-US" altLang="zh-CN" dirty="0">
                <a:solidFill>
                  <a:srgbClr val="006EC0"/>
                </a:solidFill>
                <a:latin typeface="微软雅黑" panose="020B0503020204020204" pitchFamily="34" charset="-122"/>
                <a:ea typeface="微软雅黑" panose="020B0503020204020204" pitchFamily="34" charset="-122"/>
              </a:rPr>
              <a:t>).</a:t>
            </a:r>
            <a:endParaRPr lang="zh-CN" altLang="en-US" dirty="0">
              <a:solidFill>
                <a:srgbClr val="006E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8139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b="1" dirty="0" err="1">
                <a:solidFill>
                  <a:srgbClr val="4B8AF2"/>
                </a:solidFill>
                <a:latin typeface="Palanquin-Bold"/>
              </a:rPr>
              <a:t>Subplan</a:t>
            </a:r>
            <a:r>
              <a:rPr lang="en-US" altLang="zh-CN" sz="3600" b="1" dirty="0">
                <a:solidFill>
                  <a:srgbClr val="4B8AF2"/>
                </a:solidFill>
                <a:latin typeface="Palanquin-Bold"/>
              </a:rPr>
              <a:t> equivalence with graph </a:t>
            </a:r>
            <a:r>
              <a:rPr lang="en-US" altLang="zh-CN" sz="3600" b="1" dirty="0" err="1">
                <a:solidFill>
                  <a:srgbClr val="4B8AF2"/>
                </a:solidFill>
                <a:latin typeface="Palanquin-Bold"/>
              </a:rPr>
              <a:t>automorphism</a:t>
            </a:r>
            <a:endParaRPr lang="zh-CN" altLang="en-US" sz="3600" b="1" dirty="0">
              <a:solidFill>
                <a:srgbClr val="4B8AF2"/>
              </a:solidFill>
              <a:latin typeface="Palanquin-Bold"/>
            </a:endParaRPr>
          </a:p>
        </p:txBody>
      </p:sp>
      <p:pic>
        <p:nvPicPr>
          <p:cNvPr id="7" name="图片 6"/>
          <p:cNvPicPr>
            <a:picLocks noChangeAspect="1"/>
          </p:cNvPicPr>
          <p:nvPr/>
        </p:nvPicPr>
        <p:blipFill>
          <a:blip r:embed="rId3"/>
          <a:stretch>
            <a:fillRect/>
          </a:stretch>
        </p:blipFill>
        <p:spPr>
          <a:xfrm>
            <a:off x="1215580" y="1690688"/>
            <a:ext cx="9760839" cy="4835439"/>
          </a:xfrm>
          <a:prstGeom prst="rect">
            <a:avLst/>
          </a:prstGeom>
        </p:spPr>
      </p:pic>
    </p:spTree>
    <p:extLst>
      <p:ext uri="{BB962C8B-B14F-4D97-AF65-F5344CB8AC3E}">
        <p14:creationId xmlns:p14="http://schemas.microsoft.com/office/powerpoint/2010/main" val="4056616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b="1" dirty="0" err="1">
                <a:solidFill>
                  <a:srgbClr val="4B8AF2"/>
                </a:solidFill>
                <a:latin typeface="Palanquin-Bold"/>
              </a:rPr>
              <a:t>Subplan</a:t>
            </a:r>
            <a:r>
              <a:rPr lang="en-US" altLang="zh-CN" sz="3600" b="1" dirty="0">
                <a:solidFill>
                  <a:srgbClr val="4B8AF2"/>
                </a:solidFill>
                <a:latin typeface="Palanquin-Bold"/>
              </a:rPr>
              <a:t> equivalence with graph </a:t>
            </a:r>
            <a:r>
              <a:rPr lang="en-US" altLang="zh-CN" sz="3600" b="1" dirty="0" err="1">
                <a:solidFill>
                  <a:srgbClr val="4B8AF2"/>
                </a:solidFill>
                <a:latin typeface="Palanquin-Bold"/>
              </a:rPr>
              <a:t>automorphism</a:t>
            </a:r>
            <a:endParaRPr lang="zh-CN" altLang="en-US" sz="3600" b="1" dirty="0">
              <a:solidFill>
                <a:srgbClr val="4B8AF2"/>
              </a:solidFill>
              <a:latin typeface="Palanquin-Bold"/>
            </a:endParaRPr>
          </a:p>
        </p:txBody>
      </p:sp>
      <p:pic>
        <p:nvPicPr>
          <p:cNvPr id="4" name="图片 3"/>
          <p:cNvPicPr>
            <a:picLocks noChangeAspect="1"/>
          </p:cNvPicPr>
          <p:nvPr/>
        </p:nvPicPr>
        <p:blipFill>
          <a:blip r:embed="rId3"/>
          <a:stretch>
            <a:fillRect/>
          </a:stretch>
        </p:blipFill>
        <p:spPr>
          <a:xfrm>
            <a:off x="336805" y="1690688"/>
            <a:ext cx="4819396" cy="3841455"/>
          </a:xfrm>
          <a:prstGeom prst="rect">
            <a:avLst/>
          </a:prstGeom>
        </p:spPr>
      </p:pic>
      <p:pic>
        <p:nvPicPr>
          <p:cNvPr id="6" name="图片 5"/>
          <p:cNvPicPr>
            <a:picLocks noChangeAspect="1"/>
          </p:cNvPicPr>
          <p:nvPr/>
        </p:nvPicPr>
        <p:blipFill>
          <a:blip r:embed="rId4"/>
          <a:stretch>
            <a:fillRect/>
          </a:stretch>
        </p:blipFill>
        <p:spPr>
          <a:xfrm>
            <a:off x="5860797" y="4288124"/>
            <a:ext cx="5578347" cy="1349149"/>
          </a:xfrm>
          <a:prstGeom prst="rect">
            <a:avLst/>
          </a:prstGeom>
        </p:spPr>
      </p:pic>
      <p:pic>
        <p:nvPicPr>
          <p:cNvPr id="7" name="图片 6"/>
          <p:cNvPicPr>
            <a:picLocks noChangeAspect="1"/>
          </p:cNvPicPr>
          <p:nvPr/>
        </p:nvPicPr>
        <p:blipFill>
          <a:blip r:embed="rId5"/>
          <a:stretch>
            <a:fillRect/>
          </a:stretch>
        </p:blipFill>
        <p:spPr>
          <a:xfrm>
            <a:off x="5860797" y="1564908"/>
            <a:ext cx="5251704" cy="1061515"/>
          </a:xfrm>
          <a:prstGeom prst="rect">
            <a:avLst/>
          </a:prstGeom>
        </p:spPr>
      </p:pic>
      <p:pic>
        <p:nvPicPr>
          <p:cNvPr id="8" name="图片 7"/>
          <p:cNvPicPr>
            <a:picLocks noChangeAspect="1"/>
          </p:cNvPicPr>
          <p:nvPr/>
        </p:nvPicPr>
        <p:blipFill>
          <a:blip r:embed="rId6"/>
          <a:stretch>
            <a:fillRect/>
          </a:stretch>
        </p:blipFill>
        <p:spPr>
          <a:xfrm>
            <a:off x="5860797" y="2626423"/>
            <a:ext cx="5251704" cy="1283126"/>
          </a:xfrm>
          <a:prstGeom prst="rect">
            <a:avLst/>
          </a:prstGeom>
        </p:spPr>
      </p:pic>
    </p:spTree>
    <p:extLst>
      <p:ext uri="{BB962C8B-B14F-4D97-AF65-F5344CB8AC3E}">
        <p14:creationId xmlns:p14="http://schemas.microsoft.com/office/powerpoint/2010/main" val="1687236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b="1" dirty="0" err="1">
                <a:solidFill>
                  <a:srgbClr val="4B8AF2"/>
                </a:solidFill>
                <a:latin typeface="Palanquin-Bold"/>
              </a:rPr>
              <a:t>Subplan</a:t>
            </a:r>
            <a:r>
              <a:rPr lang="en-US" altLang="zh-CN" sz="3600" b="1" dirty="0">
                <a:solidFill>
                  <a:srgbClr val="4B8AF2"/>
                </a:solidFill>
                <a:latin typeface="Palanquin-Bold"/>
              </a:rPr>
              <a:t> equivalence with graph </a:t>
            </a:r>
            <a:r>
              <a:rPr lang="en-US" altLang="zh-CN" sz="3600" b="1" dirty="0" err="1">
                <a:solidFill>
                  <a:srgbClr val="4B8AF2"/>
                </a:solidFill>
                <a:latin typeface="Palanquin-Bold"/>
              </a:rPr>
              <a:t>automorphism</a:t>
            </a:r>
            <a:endParaRPr lang="zh-CN" altLang="en-US" sz="3600" b="1" dirty="0">
              <a:solidFill>
                <a:srgbClr val="4B8AF2"/>
              </a:solidFill>
              <a:latin typeface="Palanquin-Bold"/>
            </a:endParaRPr>
          </a:p>
        </p:txBody>
      </p:sp>
      <p:pic>
        <p:nvPicPr>
          <p:cNvPr id="3" name="图片 2"/>
          <p:cNvPicPr>
            <a:picLocks noChangeAspect="1"/>
          </p:cNvPicPr>
          <p:nvPr/>
        </p:nvPicPr>
        <p:blipFill>
          <a:blip r:embed="rId3"/>
          <a:stretch>
            <a:fillRect/>
          </a:stretch>
        </p:blipFill>
        <p:spPr>
          <a:xfrm>
            <a:off x="2002917" y="1386650"/>
            <a:ext cx="7600950" cy="1838325"/>
          </a:xfrm>
          <a:prstGeom prst="rect">
            <a:avLst/>
          </a:prstGeom>
        </p:spPr>
      </p:pic>
      <p:pic>
        <p:nvPicPr>
          <p:cNvPr id="5" name="图片 4"/>
          <p:cNvPicPr>
            <a:picLocks noChangeAspect="1"/>
          </p:cNvPicPr>
          <p:nvPr/>
        </p:nvPicPr>
        <p:blipFill>
          <a:blip r:embed="rId4"/>
          <a:stretch>
            <a:fillRect/>
          </a:stretch>
        </p:blipFill>
        <p:spPr>
          <a:xfrm>
            <a:off x="1827363" y="3285173"/>
            <a:ext cx="7952058" cy="3240942"/>
          </a:xfrm>
          <a:prstGeom prst="rect">
            <a:avLst/>
          </a:prstGeom>
        </p:spPr>
      </p:pic>
    </p:spTree>
    <p:extLst>
      <p:ext uri="{BB962C8B-B14F-4D97-AF65-F5344CB8AC3E}">
        <p14:creationId xmlns:p14="http://schemas.microsoft.com/office/powerpoint/2010/main" val="380219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6085"/>
            <a:ext cx="10515600" cy="1325563"/>
          </a:xfrm>
        </p:spPr>
        <p:txBody>
          <a:bodyPr>
            <a:normAutofit/>
          </a:bodyPr>
          <a:lstStyle/>
          <a:p>
            <a:pPr algn="ctr"/>
            <a:r>
              <a:rPr lang="en-US" altLang="zh-CN" sz="4000" b="1" dirty="0">
                <a:solidFill>
                  <a:srgbClr val="4B8AF2"/>
                </a:solidFill>
                <a:latin typeface="Palanquin-Bold"/>
              </a:rPr>
              <a:t>Encoding for graph </a:t>
            </a:r>
            <a:r>
              <a:rPr lang="en-US" altLang="zh-CN" sz="4000" b="1" dirty="0" err="1">
                <a:solidFill>
                  <a:srgbClr val="4B8AF2"/>
                </a:solidFill>
                <a:latin typeface="Palanquin-Bold"/>
              </a:rPr>
              <a:t>automorphism</a:t>
            </a:r>
            <a:r>
              <a:rPr lang="en-US" altLang="zh-CN" sz="4000" b="1" dirty="0">
                <a:solidFill>
                  <a:srgbClr val="4B8AF2"/>
                </a:solidFill>
                <a:latin typeface="Palanquin-Bold"/>
              </a:rPr>
              <a:t> engines</a:t>
            </a:r>
            <a:endParaRPr lang="zh-CN" altLang="en-US" sz="4000" b="1" dirty="0">
              <a:solidFill>
                <a:srgbClr val="4B8AF2"/>
              </a:solidFill>
              <a:latin typeface="Palanquin-Bold"/>
            </a:endParaRPr>
          </a:p>
        </p:txBody>
      </p:sp>
      <p:pic>
        <p:nvPicPr>
          <p:cNvPr id="5" name="图片 4"/>
          <p:cNvPicPr>
            <a:picLocks noChangeAspect="1"/>
          </p:cNvPicPr>
          <p:nvPr/>
        </p:nvPicPr>
        <p:blipFill>
          <a:blip r:embed="rId3"/>
          <a:stretch>
            <a:fillRect/>
          </a:stretch>
        </p:blipFill>
        <p:spPr>
          <a:xfrm>
            <a:off x="1371600" y="1660588"/>
            <a:ext cx="9448800" cy="4732274"/>
          </a:xfrm>
          <a:prstGeom prst="rect">
            <a:avLst/>
          </a:prstGeom>
        </p:spPr>
      </p:pic>
    </p:spTree>
    <p:extLst>
      <p:ext uri="{BB962C8B-B14F-4D97-AF65-F5344CB8AC3E}">
        <p14:creationId xmlns:p14="http://schemas.microsoft.com/office/powerpoint/2010/main" val="495341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6085"/>
            <a:ext cx="10515600" cy="1325563"/>
          </a:xfrm>
        </p:spPr>
        <p:txBody>
          <a:bodyPr>
            <a:normAutofit/>
          </a:bodyPr>
          <a:lstStyle/>
          <a:p>
            <a:pPr algn="ctr"/>
            <a:r>
              <a:rPr lang="en-US" altLang="zh-CN" sz="4000" b="1" dirty="0">
                <a:solidFill>
                  <a:srgbClr val="4B8AF2"/>
                </a:solidFill>
                <a:latin typeface="Palanquin-Bold"/>
              </a:rPr>
              <a:t>Encoding for graph </a:t>
            </a:r>
            <a:r>
              <a:rPr lang="en-US" altLang="zh-CN" sz="4000" b="1" dirty="0" err="1">
                <a:solidFill>
                  <a:srgbClr val="4B8AF2"/>
                </a:solidFill>
                <a:latin typeface="Palanquin-Bold"/>
              </a:rPr>
              <a:t>automorphism</a:t>
            </a:r>
            <a:r>
              <a:rPr lang="en-US" altLang="zh-CN" sz="4000" b="1" dirty="0">
                <a:solidFill>
                  <a:srgbClr val="4B8AF2"/>
                </a:solidFill>
                <a:latin typeface="Palanquin-Bold"/>
              </a:rPr>
              <a:t> engines</a:t>
            </a:r>
            <a:endParaRPr lang="zh-CN" altLang="en-US" sz="4000" b="1" dirty="0">
              <a:solidFill>
                <a:srgbClr val="4B8AF2"/>
              </a:solidFill>
              <a:latin typeface="Palanquin-Bold"/>
            </a:endParaRPr>
          </a:p>
        </p:txBody>
      </p:sp>
      <p:sp>
        <p:nvSpPr>
          <p:cNvPr id="4" name="内容占位符 3"/>
          <p:cNvSpPr txBox="1">
            <a:spLocks/>
          </p:cNvSpPr>
          <p:nvPr/>
        </p:nvSpPr>
        <p:spPr>
          <a:xfrm>
            <a:off x="1130808" y="1971104"/>
            <a:ext cx="876909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smtClean="0">
                <a:latin typeface="微软雅黑" panose="020B0503020204020204" pitchFamily="34" charset="-122"/>
                <a:ea typeface="微软雅黑" panose="020B0503020204020204" pitchFamily="34" charset="-122"/>
                <a:cs typeface="+mj-cs"/>
              </a:rPr>
              <a:t>P1</a:t>
            </a:r>
            <a:r>
              <a:rPr lang="zh-CN" altLang="en-US" sz="2400" dirty="0" smtClean="0">
                <a:latin typeface="微软雅黑" panose="020B0503020204020204" pitchFamily="34" charset="-122"/>
                <a:ea typeface="微软雅黑" panose="020B0503020204020204" pitchFamily="34" charset="-122"/>
                <a:cs typeface="+mj-cs"/>
              </a:rPr>
              <a:t>：</a:t>
            </a:r>
            <a:r>
              <a:rPr lang="zh-CN" altLang="en-US" sz="2400" dirty="0">
                <a:latin typeface="微软雅黑" panose="020B0503020204020204" pitchFamily="34" charset="-122"/>
                <a:ea typeface="微软雅黑" panose="020B0503020204020204" pitchFamily="34" charset="-122"/>
              </a:rPr>
              <a:t>将拓扑作为图自同构引擎的</a:t>
            </a:r>
            <a:r>
              <a:rPr lang="zh-CN" altLang="en-US" sz="2400" dirty="0" smtClean="0">
                <a:latin typeface="微软雅黑" panose="020B0503020204020204" pitchFamily="34" charset="-122"/>
                <a:ea typeface="微软雅黑" panose="020B0503020204020204" pitchFamily="34" charset="-122"/>
              </a:rPr>
              <a:t>输入</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cs typeface="+mj-cs"/>
              </a:rPr>
              <a:t>P2</a:t>
            </a:r>
            <a:r>
              <a:rPr lang="zh-CN" altLang="en-US" sz="2400" dirty="0" smtClean="0">
                <a:latin typeface="微软雅黑" panose="020B0503020204020204" pitchFamily="34" charset="-122"/>
                <a:ea typeface="微软雅黑" panose="020B0503020204020204" pitchFamily="34" charset="-122"/>
                <a:cs typeface="+mj-cs"/>
              </a:rPr>
              <a:t>：</a:t>
            </a:r>
            <a:r>
              <a:rPr lang="zh-CN" altLang="en-US" sz="2400" dirty="0">
                <a:latin typeface="微软雅黑" panose="020B0503020204020204" pitchFamily="34" charset="-122"/>
                <a:ea typeface="微软雅黑" panose="020B0503020204020204" pitchFamily="34" charset="-122"/>
              </a:rPr>
              <a:t>为每个流量源分配一个惟一的</a:t>
            </a:r>
            <a:r>
              <a:rPr lang="zh-CN" altLang="en-US" sz="2400" dirty="0" smtClean="0">
                <a:latin typeface="微软雅黑" panose="020B0503020204020204" pitchFamily="34" charset="-122"/>
                <a:ea typeface="微软雅黑" panose="020B0503020204020204" pitchFamily="34" charset="-122"/>
              </a:rPr>
              <a:t>标签</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cs typeface="+mj-cs"/>
              </a:rPr>
              <a:t>P3</a:t>
            </a:r>
            <a:r>
              <a:rPr lang="zh-CN" altLang="en-US" sz="2400" dirty="0" smtClean="0">
                <a:latin typeface="微软雅黑" panose="020B0503020204020204" pitchFamily="34" charset="-122"/>
                <a:ea typeface="微软雅黑" panose="020B0503020204020204" pitchFamily="34" charset="-122"/>
                <a:cs typeface="+mj-cs"/>
              </a:rPr>
              <a:t>：依赖于</a:t>
            </a:r>
            <a:r>
              <a:rPr lang="en-US" altLang="zh-CN" sz="2400" dirty="0" smtClean="0">
                <a:latin typeface="微软雅黑" panose="020B0503020204020204" pitchFamily="34" charset="-122"/>
                <a:ea typeface="微软雅黑" panose="020B0503020204020204" pitchFamily="34" charset="-122"/>
                <a:cs typeface="+mj-cs"/>
              </a:rPr>
              <a:t>P1</a:t>
            </a:r>
            <a:r>
              <a:rPr lang="zh-CN" altLang="en-US" sz="2400" dirty="0" smtClean="0">
                <a:latin typeface="微软雅黑" panose="020B0503020204020204" pitchFamily="34" charset="-122"/>
                <a:ea typeface="微软雅黑" panose="020B0503020204020204" pitchFamily="34" charset="-122"/>
                <a:cs typeface="+mj-cs"/>
              </a:rPr>
              <a:t>，</a:t>
            </a:r>
            <a:r>
              <a:rPr lang="en-US" altLang="zh-CN" sz="2400" dirty="0" smtClean="0">
                <a:latin typeface="微软雅黑" panose="020B0503020204020204" pitchFamily="34" charset="-122"/>
                <a:ea typeface="微软雅黑" panose="020B0503020204020204" pitchFamily="34" charset="-122"/>
                <a:cs typeface="+mj-cs"/>
              </a:rPr>
              <a:t>P2</a:t>
            </a:r>
          </a:p>
          <a:p>
            <a:pPr>
              <a:lnSpc>
                <a:spcPct val="150000"/>
              </a:lnSpc>
            </a:pPr>
            <a:r>
              <a:rPr lang="zh-CN" altLang="en-US" sz="2400" dirty="0" smtClean="0">
                <a:latin typeface="微软雅黑" panose="020B0503020204020204" pitchFamily="34" charset="-122"/>
                <a:ea typeface="微软雅黑" panose="020B0503020204020204" pitchFamily="34" charset="-122"/>
                <a:cs typeface="+mj-cs"/>
              </a:rPr>
              <a:t>标签后，对每个标签分配独有的颜色</a:t>
            </a:r>
            <a:endParaRPr lang="en-US" altLang="zh-CN" sz="2400" dirty="0" smtClean="0">
              <a:latin typeface="微软雅黑" panose="020B0503020204020204" pitchFamily="34" charset="-122"/>
              <a:ea typeface="微软雅黑" panose="020B0503020204020204" pitchFamily="34" charset="-122"/>
              <a:cs typeface="+mj-cs"/>
            </a:endParaRPr>
          </a:p>
          <a:p>
            <a:pPr>
              <a:lnSpc>
                <a:spcPct val="150000"/>
              </a:lnSpc>
            </a:pPr>
            <a:r>
              <a:rPr lang="en-US" altLang="zh-CN" sz="2400" dirty="0" err="1" smtClean="0">
                <a:latin typeface="微软雅黑" panose="020B0503020204020204" pitchFamily="34" charset="-122"/>
                <a:ea typeface="微软雅黑" panose="020B0503020204020204" pitchFamily="34" charset="-122"/>
                <a:cs typeface="+mj-cs"/>
              </a:rPr>
              <a:t>Nauty</a:t>
            </a:r>
            <a:r>
              <a:rPr lang="zh-CN" altLang="en-US" sz="2400" dirty="0" smtClean="0">
                <a:latin typeface="微软雅黑" panose="020B0503020204020204" pitchFamily="34" charset="-122"/>
                <a:ea typeface="微软雅黑" panose="020B0503020204020204" pitchFamily="34" charset="-122"/>
                <a:cs typeface="+mj-cs"/>
              </a:rPr>
              <a:t>：</a:t>
            </a:r>
            <a:r>
              <a:rPr lang="zh-CN" altLang="en-US" sz="2400" dirty="0">
                <a:latin typeface="微软雅黑" panose="020B0503020204020204" pitchFamily="34" charset="-122"/>
                <a:ea typeface="微软雅黑" panose="020B0503020204020204" pitchFamily="34" charset="-122"/>
                <a:cs typeface="+mj-cs"/>
              </a:rPr>
              <a:t>可以在</a:t>
            </a:r>
            <a:r>
              <a:rPr lang="en-US" altLang="zh-CN" sz="2400" dirty="0">
                <a:latin typeface="微软雅黑" panose="020B0503020204020204" pitchFamily="34" charset="-122"/>
                <a:ea typeface="微软雅黑" panose="020B0503020204020204" pitchFamily="34" charset="-122"/>
                <a:cs typeface="+mj-cs"/>
              </a:rPr>
              <a:t>6.25</a:t>
            </a:r>
            <a:r>
              <a:rPr lang="zh-CN" altLang="en-US" sz="2400" dirty="0">
                <a:latin typeface="微软雅黑" panose="020B0503020204020204" pitchFamily="34" charset="-122"/>
                <a:ea typeface="微软雅黑" panose="020B0503020204020204" pitchFamily="34" charset="-122"/>
                <a:cs typeface="+mj-cs"/>
              </a:rPr>
              <a:t>秒</a:t>
            </a:r>
            <a:r>
              <a:rPr lang="en-US" altLang="zh-CN" sz="2400" dirty="0">
                <a:latin typeface="微软雅黑" panose="020B0503020204020204" pitchFamily="34" charset="-122"/>
                <a:ea typeface="微软雅黑" panose="020B0503020204020204" pitchFamily="34" charset="-122"/>
                <a:cs typeface="+mj-cs"/>
              </a:rPr>
              <a:t>(5.3</a:t>
            </a:r>
            <a:r>
              <a:rPr lang="zh-CN" altLang="en-US" sz="2400" dirty="0">
                <a:latin typeface="微软雅黑" panose="020B0503020204020204" pitchFamily="34" charset="-122"/>
                <a:ea typeface="微软雅黑" panose="020B0503020204020204" pitchFamily="34" charset="-122"/>
                <a:cs typeface="+mj-cs"/>
              </a:rPr>
              <a:t>秒</a:t>
            </a:r>
            <a:r>
              <a:rPr lang="en-US" altLang="zh-CN" sz="2400" dirty="0">
                <a:latin typeface="微软雅黑" panose="020B0503020204020204" pitchFamily="34" charset="-122"/>
                <a:ea typeface="微软雅黑" panose="020B0503020204020204" pitchFamily="34" charset="-122"/>
                <a:cs typeface="+mj-cs"/>
              </a:rPr>
              <a:t>)</a:t>
            </a:r>
            <a:r>
              <a:rPr lang="zh-CN" altLang="en-US" sz="2400" dirty="0">
                <a:latin typeface="微软雅黑" panose="020B0503020204020204" pitchFamily="34" charset="-122"/>
                <a:ea typeface="微软雅黑" panose="020B0503020204020204" pitchFamily="34" charset="-122"/>
                <a:cs typeface="+mj-cs"/>
              </a:rPr>
              <a:t>内找到</a:t>
            </a:r>
            <a:r>
              <a:rPr lang="en-US" altLang="zh-CN" sz="2400" dirty="0">
                <a:latin typeface="微软雅黑" panose="020B0503020204020204" pitchFamily="34" charset="-122"/>
                <a:ea typeface="微软雅黑" panose="020B0503020204020204" pitchFamily="34" charset="-122"/>
                <a:cs typeface="+mj-cs"/>
              </a:rPr>
              <a:t>2400</a:t>
            </a:r>
            <a:r>
              <a:rPr lang="zh-CN" altLang="en-US" sz="2400" dirty="0">
                <a:latin typeface="微软雅黑" panose="020B0503020204020204" pitchFamily="34" charset="-122"/>
                <a:ea typeface="微软雅黑" panose="020B0503020204020204" pitchFamily="34" charset="-122"/>
                <a:cs typeface="+mj-cs"/>
              </a:rPr>
              <a:t>个交换机的大型数据中心的自同构群</a:t>
            </a:r>
          </a:p>
        </p:txBody>
      </p:sp>
    </p:spTree>
    <p:extLst>
      <p:ext uri="{BB962C8B-B14F-4D97-AF65-F5344CB8AC3E}">
        <p14:creationId xmlns:p14="http://schemas.microsoft.com/office/powerpoint/2010/main" val="225926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6085"/>
            <a:ext cx="10515600" cy="1325563"/>
          </a:xfrm>
        </p:spPr>
        <p:txBody>
          <a:bodyPr>
            <a:normAutofit/>
          </a:bodyPr>
          <a:lstStyle/>
          <a:p>
            <a:pPr algn="ctr"/>
            <a:r>
              <a:rPr lang="zh-CN" altLang="en-US" sz="4000" b="1" dirty="0" smtClean="0">
                <a:solidFill>
                  <a:srgbClr val="4B8AF2"/>
                </a:solidFill>
                <a:latin typeface="Palanquin-Bold"/>
              </a:rPr>
              <a:t>合并类似的子计划</a:t>
            </a:r>
            <a:endParaRPr lang="zh-CN" altLang="en-US" sz="4000" b="1" dirty="0">
              <a:solidFill>
                <a:srgbClr val="4B8AF2"/>
              </a:solidFill>
              <a:latin typeface="Palanquin-Bold"/>
            </a:endParaRPr>
          </a:p>
        </p:txBody>
      </p:sp>
      <p:pic>
        <p:nvPicPr>
          <p:cNvPr id="3" name="图片 2"/>
          <p:cNvPicPr>
            <a:picLocks noChangeAspect="1"/>
          </p:cNvPicPr>
          <p:nvPr/>
        </p:nvPicPr>
        <p:blipFill>
          <a:blip r:embed="rId3"/>
          <a:stretch>
            <a:fillRect/>
          </a:stretch>
        </p:blipFill>
        <p:spPr>
          <a:xfrm>
            <a:off x="1038225" y="1751648"/>
            <a:ext cx="9922383" cy="4763377"/>
          </a:xfrm>
          <a:prstGeom prst="rect">
            <a:avLst/>
          </a:prstGeom>
        </p:spPr>
      </p:pic>
    </p:spTree>
    <p:extLst>
      <p:ext uri="{BB962C8B-B14F-4D97-AF65-F5344CB8AC3E}">
        <p14:creationId xmlns:p14="http://schemas.microsoft.com/office/powerpoint/2010/main" val="1723934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512" y="392757"/>
            <a:ext cx="10515600" cy="988187"/>
          </a:xfrm>
        </p:spPr>
        <p:txBody>
          <a:bodyPr>
            <a:normAutofit/>
          </a:bodyPr>
          <a:lstStyle/>
          <a:p>
            <a:pPr algn="ctr"/>
            <a:r>
              <a:rPr lang="en-US" altLang="zh-CN" sz="4000" b="1" dirty="0">
                <a:solidFill>
                  <a:srgbClr val="4B8AF2"/>
                </a:solidFill>
                <a:latin typeface="Palanquin-Bold"/>
              </a:rPr>
              <a:t>Data centers are constantly evolving</a:t>
            </a:r>
            <a:endParaRPr lang="zh-CN" altLang="en-US" sz="4000" b="1" dirty="0">
              <a:solidFill>
                <a:srgbClr val="4B8AF2"/>
              </a:solidFill>
            </a:endParaRPr>
          </a:p>
        </p:txBody>
      </p:sp>
      <p:pic>
        <p:nvPicPr>
          <p:cNvPr id="5" name="图片 4"/>
          <p:cNvPicPr>
            <a:picLocks noChangeAspect="1"/>
          </p:cNvPicPr>
          <p:nvPr/>
        </p:nvPicPr>
        <p:blipFill rotWithShape="1">
          <a:blip r:embed="rId3"/>
          <a:srcRect t="2555"/>
          <a:stretch/>
        </p:blipFill>
        <p:spPr>
          <a:xfrm>
            <a:off x="1008888" y="1816930"/>
            <a:ext cx="9832848" cy="4498528"/>
          </a:xfrm>
          <a:prstGeom prst="rect">
            <a:avLst/>
          </a:prstGeom>
        </p:spPr>
      </p:pic>
    </p:spTree>
    <p:extLst>
      <p:ext uri="{BB962C8B-B14F-4D97-AF65-F5344CB8AC3E}">
        <p14:creationId xmlns:p14="http://schemas.microsoft.com/office/powerpoint/2010/main" val="128426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6085"/>
            <a:ext cx="10515600" cy="1325563"/>
          </a:xfrm>
        </p:spPr>
        <p:txBody>
          <a:bodyPr>
            <a:normAutofit/>
          </a:bodyPr>
          <a:lstStyle/>
          <a:p>
            <a:pPr algn="ctr"/>
            <a:r>
              <a:rPr lang="en-US" altLang="zh-CN" sz="3600" b="1" dirty="0">
                <a:solidFill>
                  <a:srgbClr val="4B8AF2"/>
                </a:solidFill>
                <a:latin typeface="Palanquin-Bold"/>
              </a:rPr>
              <a:t>Estimating cost with Monte Carlo simulations</a:t>
            </a:r>
            <a:endParaRPr lang="zh-CN" altLang="en-US" sz="3600" b="1" dirty="0">
              <a:solidFill>
                <a:srgbClr val="4B8AF2"/>
              </a:solidFill>
              <a:latin typeface="Palanquin-Bold"/>
            </a:endParaRPr>
          </a:p>
        </p:txBody>
      </p:sp>
      <p:sp>
        <p:nvSpPr>
          <p:cNvPr id="5" name="内容占位符 2"/>
          <p:cNvSpPr>
            <a:spLocks noGrp="1"/>
          </p:cNvSpPr>
          <p:nvPr>
            <p:ph idx="1"/>
          </p:nvPr>
        </p:nvSpPr>
        <p:spPr>
          <a:xfrm>
            <a:off x="838200" y="1483424"/>
            <a:ext cx="10515600" cy="4351338"/>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rPr>
              <a:t>我们使用流量级蒙特卡罗模拟来测量在不同流量矩阵下经历包丢失的</a:t>
            </a:r>
            <a:r>
              <a:rPr lang="en-US" altLang="zh-CN" sz="2000" dirty="0" err="1">
                <a:latin typeface="微软雅黑" panose="020B0503020204020204" pitchFamily="34" charset="-122"/>
                <a:ea typeface="微软雅黑" panose="020B0503020204020204" pitchFamily="34" charset="-122"/>
              </a:rPr>
              <a:t>ToR</a:t>
            </a:r>
            <a:r>
              <a:rPr lang="zh-CN" altLang="en-US" sz="2000" dirty="0">
                <a:latin typeface="微软雅黑" panose="020B0503020204020204" pitchFamily="34" charset="-122"/>
                <a:ea typeface="微软雅黑" panose="020B0503020204020204" pitchFamily="34" charset="-122"/>
              </a:rPr>
              <a:t>对的</a:t>
            </a:r>
            <a:r>
              <a:rPr lang="zh-CN" altLang="en-US" sz="2000" dirty="0" smtClean="0">
                <a:latin typeface="微软雅黑" panose="020B0503020204020204" pitchFamily="34" charset="-122"/>
                <a:ea typeface="微软雅黑" panose="020B0503020204020204" pitchFamily="34" charset="-122"/>
              </a:rPr>
              <a:t>数量。</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使用数据中心网络中固有的对称性来实现更快的模拟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我们通过合并具有相同转发规则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例如，所有</a:t>
            </a:r>
            <a:r>
              <a:rPr lang="en-US" altLang="zh-CN" sz="2000" dirty="0">
                <a:latin typeface="微软雅黑" panose="020B0503020204020204" pitchFamily="34" charset="-122"/>
                <a:ea typeface="微软雅黑" panose="020B0503020204020204" pitchFamily="34" charset="-122"/>
              </a:rPr>
              <a:t>ECMP</a:t>
            </a:r>
            <a:r>
              <a:rPr lang="zh-CN" altLang="en-US" sz="2000" dirty="0">
                <a:latin typeface="微软雅黑" panose="020B0503020204020204" pitchFamily="34" charset="-122"/>
                <a:ea typeface="微软雅黑" panose="020B0503020204020204" pitchFamily="34" charset="-122"/>
              </a:rPr>
              <a:t>路径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的交换机来构建每个子计划的</a:t>
            </a:r>
            <a:r>
              <a:rPr lang="zh-CN" altLang="en-US" sz="2000" dirty="0" smtClean="0">
                <a:latin typeface="微软雅黑" panose="020B0503020204020204" pitchFamily="34" charset="-122"/>
                <a:ea typeface="微软雅黑" panose="020B0503020204020204" pitchFamily="34" charset="-122"/>
              </a:rPr>
              <a:t>商图。</a:t>
            </a:r>
            <a:endParaRPr lang="zh-CN" altLang="en-US" sz="1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1345501" y="3289554"/>
            <a:ext cx="8696325" cy="3009900"/>
          </a:xfrm>
          <a:prstGeom prst="rect">
            <a:avLst/>
          </a:prstGeom>
        </p:spPr>
      </p:pic>
    </p:spTree>
    <p:extLst>
      <p:ext uri="{BB962C8B-B14F-4D97-AF65-F5344CB8AC3E}">
        <p14:creationId xmlns:p14="http://schemas.microsoft.com/office/powerpoint/2010/main" val="1231408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61376"/>
            <a:ext cx="10515600" cy="4351338"/>
          </a:xfrm>
        </p:spPr>
        <p:txBody>
          <a:bodyPr>
            <a:normAutofit/>
          </a:bodyPr>
          <a:lstStyle/>
          <a:p>
            <a:pPr>
              <a:lnSpc>
                <a:spcPct val="150000"/>
              </a:lnSpc>
            </a:pPr>
            <a:r>
              <a:rPr lang="zh-CN" altLang="en-US" sz="2400" dirty="0">
                <a:latin typeface="微软雅黑" panose="020B0503020204020204" pitchFamily="34" charset="-122"/>
                <a:ea typeface="微软雅黑" panose="020B0503020204020204" pitchFamily="34" charset="-122"/>
              </a:rPr>
              <a:t>操作员可以根据每个供应商的历史故障事件日志记录输入故障场景和</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失败等价类</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p:txBody>
          <a:bodyPr>
            <a:normAutofit/>
          </a:bodyPr>
          <a:lstStyle/>
          <a:p>
            <a:pPr algn="ctr"/>
            <a:r>
              <a:rPr lang="en-US" altLang="zh-CN" sz="4000" b="1" dirty="0">
                <a:solidFill>
                  <a:srgbClr val="4B8AF2"/>
                </a:solidFill>
                <a:latin typeface="Palanquin-Bold"/>
              </a:rPr>
              <a:t>Handling failures</a:t>
            </a:r>
            <a:endParaRPr lang="zh-CN" altLang="en-US" sz="4000" b="1" dirty="0">
              <a:solidFill>
                <a:srgbClr val="4B8AF2"/>
              </a:solidFill>
              <a:latin typeface="Palanquin-Bold"/>
            </a:endParaRPr>
          </a:p>
        </p:txBody>
      </p:sp>
    </p:spTree>
    <p:extLst>
      <p:ext uri="{BB962C8B-B14F-4D97-AF65-F5344CB8AC3E}">
        <p14:creationId xmlns:p14="http://schemas.microsoft.com/office/powerpoint/2010/main" val="1877322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61376"/>
            <a:ext cx="10515600" cy="435133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操作员可以根据每个供应商的历史故障事件日志记录输入故障场景和</a:t>
            </a:r>
            <a:r>
              <a:rPr lang="zh-CN" altLang="en-US" dirty="0" smtClean="0">
                <a:latin typeface="微软雅黑" panose="020B0503020204020204" pitchFamily="34" charset="-122"/>
                <a:ea typeface="微软雅黑" panose="020B0503020204020204" pitchFamily="34" charset="-122"/>
              </a:rPr>
              <a:t>概率。</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失败等价类</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Evaluation</a:t>
            </a:r>
            <a:endParaRPr lang="zh-CN" altLang="en-US" sz="4000" b="1" dirty="0">
              <a:solidFill>
                <a:srgbClr val="4B8AF2"/>
              </a:solidFill>
              <a:latin typeface="Palanquin-Bold"/>
            </a:endParaRPr>
          </a:p>
        </p:txBody>
      </p:sp>
      <p:pic>
        <p:nvPicPr>
          <p:cNvPr id="2" name="图片 1"/>
          <p:cNvPicPr>
            <a:picLocks noChangeAspect="1"/>
          </p:cNvPicPr>
          <p:nvPr/>
        </p:nvPicPr>
        <p:blipFill>
          <a:blip r:embed="rId3"/>
          <a:stretch>
            <a:fillRect/>
          </a:stretch>
        </p:blipFill>
        <p:spPr>
          <a:xfrm>
            <a:off x="718273" y="1648080"/>
            <a:ext cx="10635527" cy="4777930"/>
          </a:xfrm>
          <a:prstGeom prst="rect">
            <a:avLst/>
          </a:prstGeom>
        </p:spPr>
      </p:pic>
    </p:spTree>
    <p:extLst>
      <p:ext uri="{BB962C8B-B14F-4D97-AF65-F5344CB8AC3E}">
        <p14:creationId xmlns:p14="http://schemas.microsoft.com/office/powerpoint/2010/main" val="942736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0" y="322517"/>
            <a:ext cx="12192000" cy="1325563"/>
          </a:xfrm>
        </p:spPr>
        <p:txBody>
          <a:bodyPr>
            <a:normAutofit/>
          </a:bodyPr>
          <a:lstStyle/>
          <a:p>
            <a:pPr algn="ctr"/>
            <a:r>
              <a:rPr lang="en-US" altLang="zh-CN" sz="3200" b="1" dirty="0" smtClean="0">
                <a:solidFill>
                  <a:srgbClr val="4B8AF2"/>
                </a:solidFill>
                <a:latin typeface="Palanquin-Bold"/>
              </a:rPr>
              <a:t>Evaluation</a:t>
            </a:r>
            <a:r>
              <a:rPr lang="zh-CN" altLang="en-US" sz="3200" b="1" dirty="0" smtClean="0">
                <a:solidFill>
                  <a:srgbClr val="4B8AF2"/>
                </a:solidFill>
                <a:latin typeface="Palanquin-Bold"/>
              </a:rPr>
              <a:t>：</a:t>
            </a:r>
            <a:r>
              <a:rPr lang="en-US" altLang="zh-CN" sz="3200" b="1" i="0" u="none" strike="noStrike" baseline="0" dirty="0" smtClean="0">
                <a:solidFill>
                  <a:srgbClr val="4B8AF2"/>
                </a:solidFill>
                <a:latin typeface="Palanquin-Bold"/>
              </a:rPr>
              <a:t>Benefits over MRC under different traffic</a:t>
            </a:r>
            <a:endParaRPr lang="zh-CN" altLang="en-US" sz="3200" b="1" dirty="0">
              <a:solidFill>
                <a:srgbClr val="4B8AF2"/>
              </a:solidFill>
              <a:latin typeface="Palanquin-Bold"/>
            </a:endParaRP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099566" y="1601519"/>
            <a:ext cx="9992868" cy="4799549"/>
          </a:xfrm>
          <a:prstGeom prst="rect">
            <a:avLst/>
          </a:prstGeom>
        </p:spPr>
      </p:pic>
    </p:spTree>
    <p:extLst>
      <p:ext uri="{BB962C8B-B14F-4D97-AF65-F5344CB8AC3E}">
        <p14:creationId xmlns:p14="http://schemas.microsoft.com/office/powerpoint/2010/main" val="3711016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130808" y="1836992"/>
            <a:ext cx="10515600" cy="4351338"/>
          </a:xfrm>
        </p:spPr>
        <p:txBody>
          <a:bodyPr>
            <a:normAutofit/>
          </a:bodyPr>
          <a:lstStyle/>
          <a:p>
            <a:pPr>
              <a:lnSpc>
                <a:spcPct val="150000"/>
              </a:lnSpc>
            </a:pPr>
            <a:r>
              <a:rPr lang="en-US" altLang="zh-CN" sz="2400" dirty="0" err="1" smtClean="0">
                <a:latin typeface="微软雅黑" panose="020B0503020204020204" pitchFamily="34" charset="-122"/>
                <a:ea typeface="微软雅黑" panose="020B0503020204020204" pitchFamily="34" charset="-122"/>
              </a:rPr>
              <a:t>Reitblatt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交换机更新的一致性</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err="1" smtClean="0">
                <a:latin typeface="微软雅黑" panose="020B0503020204020204" pitchFamily="34" charset="-122"/>
                <a:ea typeface="微软雅黑" panose="020B0503020204020204" pitchFamily="34" charset="-122"/>
              </a:rPr>
              <a:t>zUpdate</a:t>
            </a:r>
            <a:r>
              <a:rPr lang="zh-CN" altLang="en-US" sz="2400" dirty="0" smtClean="0">
                <a:latin typeface="微软雅黑" panose="020B0503020204020204" pitchFamily="34" charset="-122"/>
                <a:ea typeface="微软雅黑" panose="020B0503020204020204" pitchFamily="34" charset="-122"/>
              </a:rPr>
              <a:t>：无拥塞的迁移流量</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SWAN</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Dionysus</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将更新划分为多个阶段并在各个阶段之间设置</a:t>
            </a:r>
            <a:r>
              <a:rPr lang="zh-CN" altLang="en-US" sz="2400" dirty="0" smtClean="0">
                <a:latin typeface="微软雅黑" panose="020B0503020204020204" pitchFamily="34" charset="-122"/>
                <a:ea typeface="微软雅黑" panose="020B0503020204020204" pitchFamily="34" charset="-122"/>
              </a:rPr>
              <a:t>屏障来调度</a:t>
            </a:r>
            <a:r>
              <a:rPr lang="en-US" altLang="zh-CN" sz="2400" dirty="0">
                <a:latin typeface="微软雅黑" panose="020B0503020204020204" pitchFamily="34" charset="-122"/>
                <a:ea typeface="微软雅黑" panose="020B0503020204020204" pitchFamily="34" charset="-122"/>
              </a:rPr>
              <a:t>forwarding plane</a:t>
            </a:r>
            <a:endParaRPr lang="zh-CN" altLang="en-US" sz="2400" dirty="0">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Related Work</a:t>
            </a:r>
            <a:endParaRPr lang="zh-CN" altLang="en-US" sz="4000" b="1" dirty="0">
              <a:solidFill>
                <a:srgbClr val="4B8AF2"/>
              </a:solidFill>
              <a:latin typeface="Palanquin-Bold"/>
            </a:endParaRPr>
          </a:p>
        </p:txBody>
      </p:sp>
    </p:spTree>
    <p:extLst>
      <p:ext uri="{BB962C8B-B14F-4D97-AF65-F5344CB8AC3E}">
        <p14:creationId xmlns:p14="http://schemas.microsoft.com/office/powerpoint/2010/main" val="818054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448050" y="2382922"/>
            <a:ext cx="5049774" cy="1789218"/>
          </a:xfrm>
          <a:prstGeom prst="rect">
            <a:avLst/>
          </a:prstGeom>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12219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512" y="392757"/>
            <a:ext cx="10515600" cy="988187"/>
          </a:xfrm>
        </p:spPr>
        <p:txBody>
          <a:bodyPr>
            <a:normAutofit/>
          </a:bodyPr>
          <a:lstStyle/>
          <a:p>
            <a:pPr algn="ctr"/>
            <a:r>
              <a:rPr lang="en-US" altLang="zh-CN" sz="4000" b="1" i="0" u="none" strike="noStrike" baseline="0" dirty="0" smtClean="0">
                <a:solidFill>
                  <a:srgbClr val="4B8AF2"/>
                </a:solidFill>
                <a:latin typeface="Palanquin-Bold"/>
              </a:rPr>
              <a:t>Applying a change is risky.</a:t>
            </a:r>
            <a:endParaRPr lang="zh-CN" altLang="en-US" sz="4000" dirty="0">
              <a:solidFill>
                <a:srgbClr val="4B8AF2"/>
              </a:solidFill>
            </a:endParaRPr>
          </a:p>
        </p:txBody>
      </p:sp>
      <p:pic>
        <p:nvPicPr>
          <p:cNvPr id="3" name="图片 2"/>
          <p:cNvPicPr>
            <a:picLocks noChangeAspect="1"/>
          </p:cNvPicPr>
          <p:nvPr/>
        </p:nvPicPr>
        <p:blipFill>
          <a:blip r:embed="rId3"/>
          <a:stretch>
            <a:fillRect/>
          </a:stretch>
        </p:blipFill>
        <p:spPr>
          <a:xfrm>
            <a:off x="1476759" y="1823656"/>
            <a:ext cx="8897106" cy="4150424"/>
          </a:xfrm>
          <a:prstGeom prst="rect">
            <a:avLst/>
          </a:prstGeom>
        </p:spPr>
      </p:pic>
    </p:spTree>
    <p:extLst>
      <p:ext uri="{BB962C8B-B14F-4D97-AF65-F5344CB8AC3E}">
        <p14:creationId xmlns:p14="http://schemas.microsoft.com/office/powerpoint/2010/main" val="2666158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rgbClr val="4B8AF2"/>
                </a:solidFill>
                <a:latin typeface="Palanquin-Bold"/>
              </a:rPr>
              <a:t>State-of-the-art: Operators follow rules of thumb</a:t>
            </a:r>
            <a:endParaRPr lang="zh-CN" altLang="en-US" sz="3200" b="1" dirty="0">
              <a:solidFill>
                <a:srgbClr val="4B8AF2"/>
              </a:solidFill>
              <a:latin typeface="Palanquin-Bold"/>
            </a:endParaRPr>
          </a:p>
        </p:txBody>
      </p:sp>
      <p:sp>
        <p:nvSpPr>
          <p:cNvPr id="3" name="内容占位符 2"/>
          <p:cNvSpPr>
            <a:spLocks noGrp="1"/>
          </p:cNvSpPr>
          <p:nvPr>
            <p:ph idx="1"/>
          </p:nvPr>
        </p:nvSpPr>
        <p:spPr>
          <a:xfrm>
            <a:off x="838200" y="1690688"/>
            <a:ext cx="10515600" cy="4351338"/>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最大化最小剩余容量（</a:t>
            </a:r>
            <a:r>
              <a:rPr lang="en-US" altLang="zh-CN" sz="2400" dirty="0" smtClean="0">
                <a:latin typeface="微软雅黑" panose="020B0503020204020204" pitchFamily="34" charset="-122"/>
                <a:ea typeface="微软雅黑" panose="020B0503020204020204" pitchFamily="34" charset="-122"/>
              </a:rPr>
              <a:t>MRC</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996315" y="2462783"/>
            <a:ext cx="4917733" cy="3300603"/>
          </a:xfrm>
          <a:prstGeom prst="rect">
            <a:avLst/>
          </a:prstGeom>
        </p:spPr>
      </p:pic>
      <p:pic>
        <p:nvPicPr>
          <p:cNvPr id="5" name="图片 4"/>
          <p:cNvPicPr>
            <a:picLocks noChangeAspect="1"/>
          </p:cNvPicPr>
          <p:nvPr/>
        </p:nvPicPr>
        <p:blipFill>
          <a:blip r:embed="rId4"/>
          <a:stretch>
            <a:fillRect/>
          </a:stretch>
        </p:blipFill>
        <p:spPr>
          <a:xfrm>
            <a:off x="6401181" y="2514540"/>
            <a:ext cx="4952619" cy="3297614"/>
          </a:xfrm>
          <a:prstGeom prst="rect">
            <a:avLst/>
          </a:prstGeom>
        </p:spPr>
      </p:pic>
    </p:spTree>
    <p:extLst>
      <p:ext uri="{BB962C8B-B14F-4D97-AF65-F5344CB8AC3E}">
        <p14:creationId xmlns:p14="http://schemas.microsoft.com/office/powerpoint/2010/main" val="121940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rgbClr val="4B8AF2"/>
                </a:solidFill>
                <a:latin typeface="Palanquin-Bold"/>
              </a:rPr>
              <a:t>State-of-the-art: Operators follow rules of thumb</a:t>
            </a:r>
            <a:endParaRPr lang="zh-CN" altLang="en-US" sz="3200" dirty="0">
              <a:solidFill>
                <a:srgbClr val="4B8AF2"/>
              </a:solidFill>
            </a:endParaRPr>
          </a:p>
        </p:txBody>
      </p:sp>
      <p:sp>
        <p:nvSpPr>
          <p:cNvPr id="3" name="内容占位符 2"/>
          <p:cNvSpPr>
            <a:spLocks noGrp="1"/>
          </p:cNvSpPr>
          <p:nvPr>
            <p:ph idx="1"/>
          </p:nvPr>
        </p:nvSpPr>
        <p:spPr>
          <a:xfrm>
            <a:off x="838200" y="1690688"/>
            <a:ext cx="10515600" cy="4351338"/>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其他方法</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850392" y="2398255"/>
            <a:ext cx="4757928" cy="3060988"/>
          </a:xfrm>
          <a:prstGeom prst="rect">
            <a:avLst/>
          </a:prstGeom>
        </p:spPr>
      </p:pic>
      <p:pic>
        <p:nvPicPr>
          <p:cNvPr id="7" name="图片 6"/>
          <p:cNvPicPr>
            <a:picLocks noChangeAspect="1"/>
          </p:cNvPicPr>
          <p:nvPr/>
        </p:nvPicPr>
        <p:blipFill>
          <a:blip r:embed="rId4"/>
          <a:stretch>
            <a:fillRect/>
          </a:stretch>
        </p:blipFill>
        <p:spPr>
          <a:xfrm>
            <a:off x="6334506" y="2403475"/>
            <a:ext cx="4611610" cy="3120093"/>
          </a:xfrm>
          <a:prstGeom prst="rect">
            <a:avLst/>
          </a:prstGeom>
        </p:spPr>
      </p:pic>
    </p:spTree>
    <p:extLst>
      <p:ext uri="{BB962C8B-B14F-4D97-AF65-F5344CB8AC3E}">
        <p14:creationId xmlns:p14="http://schemas.microsoft.com/office/powerpoint/2010/main" val="1068238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a:solidFill>
                  <a:srgbClr val="4B8AF2"/>
                </a:solidFill>
                <a:latin typeface="Palanquin-Bold"/>
              </a:rPr>
              <a:t>Janus</a:t>
            </a:r>
            <a:r>
              <a:rPr lang="zh-CN" altLang="en-US" sz="4000" b="1" dirty="0">
                <a:solidFill>
                  <a:srgbClr val="4B8AF2"/>
                </a:solidFill>
                <a:latin typeface="Palanquin-Bold"/>
              </a:rPr>
              <a:t>‘</a:t>
            </a:r>
            <a:r>
              <a:rPr lang="en-US" altLang="zh-CN" sz="4000" b="1" dirty="0">
                <a:solidFill>
                  <a:srgbClr val="4B8AF2"/>
                </a:solidFill>
                <a:latin typeface="Palanquin-Bold"/>
              </a:rPr>
              <a:t>s Key ideas</a:t>
            </a:r>
            <a:endParaRPr lang="zh-CN" altLang="en-US" sz="4000" b="1" dirty="0">
              <a:solidFill>
                <a:srgbClr val="4B8AF2"/>
              </a:solidFill>
              <a:latin typeface="Palanquin-Bold"/>
            </a:endParaRPr>
          </a:p>
        </p:txBody>
      </p:sp>
      <p:sp>
        <p:nvSpPr>
          <p:cNvPr id="4" name="内容占位符 3"/>
          <p:cNvSpPr>
            <a:spLocks noGrp="1"/>
          </p:cNvSpPr>
          <p:nvPr>
            <p:ph idx="1"/>
          </p:nvPr>
        </p:nvSpPr>
        <p:spPr>
          <a:xfrm>
            <a:off x="7717536" y="2118233"/>
            <a:ext cx="4352543" cy="4351338"/>
          </a:xfrm>
        </p:spPr>
        <p:txBody>
          <a:bodyPr>
            <a:noAutofit/>
          </a:bodyPr>
          <a:lstStyle/>
          <a:p>
            <a:pPr>
              <a:lnSpc>
                <a:spcPct val="150000"/>
              </a:lnSpc>
            </a:pPr>
            <a:r>
              <a:rPr lang="en-US" altLang="zh-CN" sz="2400" dirty="0">
                <a:solidFill>
                  <a:srgbClr val="E26714"/>
                </a:solidFill>
                <a:latin typeface="微软雅黑" panose="020B0503020204020204" pitchFamily="34" charset="-122"/>
                <a:ea typeface="微软雅黑" panose="020B0503020204020204" pitchFamily="34" charset="-122"/>
                <a:cs typeface="+mj-cs"/>
              </a:rPr>
              <a:t>No modeling</a:t>
            </a:r>
          </a:p>
          <a:p>
            <a:pPr>
              <a:lnSpc>
                <a:spcPct val="150000"/>
              </a:lnSpc>
            </a:pPr>
            <a:r>
              <a:rPr lang="en-US" altLang="zh-CN" sz="2400" dirty="0">
                <a:solidFill>
                  <a:srgbClr val="E26714"/>
                </a:solidFill>
                <a:latin typeface="微软雅黑" panose="020B0503020204020204" pitchFamily="34" charset="-122"/>
                <a:ea typeface="微软雅黑" panose="020B0503020204020204" pitchFamily="34" charset="-122"/>
                <a:cs typeface="+mj-cs"/>
              </a:rPr>
              <a:t>Searching independent of all settings</a:t>
            </a:r>
          </a:p>
          <a:p>
            <a:pPr>
              <a:lnSpc>
                <a:spcPct val="150000"/>
              </a:lnSpc>
            </a:pPr>
            <a:r>
              <a:rPr lang="en-US" altLang="zh-CN" sz="2400" dirty="0" smtClean="0">
                <a:solidFill>
                  <a:srgbClr val="E26714"/>
                </a:solidFill>
                <a:latin typeface="微软雅黑" panose="020B0503020204020204" pitchFamily="34" charset="-122"/>
                <a:ea typeface="微软雅黑" panose="020B0503020204020204" pitchFamily="34" charset="-122"/>
                <a:cs typeface="+mj-cs"/>
              </a:rPr>
              <a:t>Adaptive </a:t>
            </a:r>
            <a:r>
              <a:rPr lang="en-US" altLang="zh-CN" sz="2400" dirty="0">
                <a:solidFill>
                  <a:srgbClr val="E26714"/>
                </a:solidFill>
                <a:latin typeface="微软雅黑" panose="020B0503020204020204" pitchFamily="34" charset="-122"/>
                <a:ea typeface="微软雅黑" panose="020B0503020204020204" pitchFamily="34" charset="-122"/>
                <a:cs typeface="+mj-cs"/>
              </a:rPr>
              <a:t>to all the settings in different data centers</a:t>
            </a:r>
            <a:endParaRPr lang="zh-CN" altLang="en-US" sz="2400" dirty="0">
              <a:solidFill>
                <a:srgbClr val="E26714"/>
              </a:solidFill>
              <a:latin typeface="微软雅黑" panose="020B0503020204020204" pitchFamily="34" charset="-122"/>
              <a:ea typeface="微软雅黑" panose="020B0503020204020204" pitchFamily="34" charset="-122"/>
              <a:cs typeface="+mj-cs"/>
            </a:endParaRPr>
          </a:p>
        </p:txBody>
      </p:sp>
      <p:pic>
        <p:nvPicPr>
          <p:cNvPr id="5" name="图片 4"/>
          <p:cNvPicPr>
            <a:picLocks noChangeAspect="1"/>
          </p:cNvPicPr>
          <p:nvPr/>
        </p:nvPicPr>
        <p:blipFill>
          <a:blip r:embed="rId3"/>
          <a:stretch>
            <a:fillRect/>
          </a:stretch>
        </p:blipFill>
        <p:spPr>
          <a:xfrm>
            <a:off x="0" y="1825625"/>
            <a:ext cx="7303008" cy="4185031"/>
          </a:xfrm>
          <a:prstGeom prst="rect">
            <a:avLst/>
          </a:prstGeom>
        </p:spPr>
      </p:pic>
      <p:sp>
        <p:nvSpPr>
          <p:cNvPr id="8" name="矩形 7"/>
          <p:cNvSpPr/>
          <p:nvPr/>
        </p:nvSpPr>
        <p:spPr>
          <a:xfrm>
            <a:off x="6595872" y="5352288"/>
            <a:ext cx="1121664" cy="102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73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i="0" u="none" strike="noStrike" baseline="0" dirty="0" smtClean="0">
                <a:solidFill>
                  <a:srgbClr val="4B8AF2"/>
                </a:solidFill>
                <a:latin typeface="Palanquin-Bold"/>
              </a:rPr>
              <a:t>Planner should be scalable</a:t>
            </a:r>
            <a:endParaRPr lang="zh-CN" altLang="en-US" sz="4000" b="1" dirty="0">
              <a:solidFill>
                <a:srgbClr val="4B8AF2"/>
              </a:solidFill>
              <a:latin typeface="Palanquin-Bold"/>
            </a:endParaRPr>
          </a:p>
        </p:txBody>
      </p:sp>
      <p:sp>
        <p:nvSpPr>
          <p:cNvPr id="8" name="矩形 7"/>
          <p:cNvSpPr/>
          <p:nvPr/>
        </p:nvSpPr>
        <p:spPr>
          <a:xfrm>
            <a:off x="6595872" y="5352288"/>
            <a:ext cx="1121664" cy="102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103024" y="2235113"/>
            <a:ext cx="7985951" cy="3336853"/>
          </a:xfrm>
          <a:prstGeom prst="rect">
            <a:avLst/>
          </a:prstGeom>
        </p:spPr>
      </p:pic>
    </p:spTree>
    <p:extLst>
      <p:ext uri="{BB962C8B-B14F-4D97-AF65-F5344CB8AC3E}">
        <p14:creationId xmlns:p14="http://schemas.microsoft.com/office/powerpoint/2010/main" val="419897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i="0" u="none" strike="noStrike" baseline="0" dirty="0" smtClean="0">
                <a:solidFill>
                  <a:srgbClr val="4B8AF2"/>
                </a:solidFill>
                <a:latin typeface="Palanquin-Bold"/>
              </a:rPr>
              <a:t>Planner should be scalable</a:t>
            </a:r>
            <a:endParaRPr lang="zh-CN" altLang="en-US" sz="4000" b="1" dirty="0">
              <a:solidFill>
                <a:srgbClr val="4B8AF2"/>
              </a:solidFill>
              <a:latin typeface="Palanquin-Bold"/>
            </a:endParaRPr>
          </a:p>
        </p:txBody>
      </p:sp>
      <p:pic>
        <p:nvPicPr>
          <p:cNvPr id="7" name="图片 6"/>
          <p:cNvPicPr>
            <a:picLocks noChangeAspect="1"/>
          </p:cNvPicPr>
          <p:nvPr/>
        </p:nvPicPr>
        <p:blipFill>
          <a:blip r:embed="rId3"/>
          <a:stretch>
            <a:fillRect/>
          </a:stretch>
        </p:blipFill>
        <p:spPr>
          <a:xfrm>
            <a:off x="0" y="2340864"/>
            <a:ext cx="7423183" cy="2719038"/>
          </a:xfrm>
          <a:prstGeom prst="rect">
            <a:avLst/>
          </a:prstGeom>
        </p:spPr>
      </p:pic>
      <p:sp>
        <p:nvSpPr>
          <p:cNvPr id="8" name="矩形 7"/>
          <p:cNvSpPr/>
          <p:nvPr/>
        </p:nvSpPr>
        <p:spPr>
          <a:xfrm>
            <a:off x="10366248" y="5059902"/>
            <a:ext cx="1121664" cy="102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3"/>
          <p:cNvSpPr>
            <a:spLocks noGrp="1"/>
          </p:cNvSpPr>
          <p:nvPr>
            <p:ph idx="1"/>
          </p:nvPr>
        </p:nvSpPr>
        <p:spPr>
          <a:xfrm>
            <a:off x="7839457" y="1984121"/>
            <a:ext cx="4352543" cy="4351338"/>
          </a:xfrm>
        </p:spPr>
        <p:txBody>
          <a:bodyPr>
            <a:noAutofit/>
          </a:bodyPr>
          <a:lstStyle/>
          <a:p>
            <a:pPr>
              <a:lnSpc>
                <a:spcPct val="150000"/>
              </a:lnSpc>
            </a:pPr>
            <a:r>
              <a:rPr lang="zh-CN" altLang="en-US" sz="2400" dirty="0" smtClean="0">
                <a:solidFill>
                  <a:srgbClr val="E26714"/>
                </a:solidFill>
                <a:latin typeface="微软雅黑" panose="020B0503020204020204" pitchFamily="34" charset="-122"/>
                <a:ea typeface="微软雅黑" panose="020B0503020204020204" pitchFamily="34" charset="-122"/>
                <a:cs typeface="+mj-cs"/>
              </a:rPr>
              <a:t>识别等效交换机块</a:t>
            </a:r>
            <a:endParaRPr lang="en-US" altLang="zh-CN" sz="2400" dirty="0" smtClean="0">
              <a:solidFill>
                <a:srgbClr val="E26714"/>
              </a:solidFill>
              <a:latin typeface="微软雅黑" panose="020B0503020204020204" pitchFamily="34" charset="-122"/>
              <a:ea typeface="微软雅黑" panose="020B0503020204020204" pitchFamily="34" charset="-122"/>
              <a:cs typeface="+mj-cs"/>
            </a:endParaRPr>
          </a:p>
          <a:p>
            <a:pPr>
              <a:lnSpc>
                <a:spcPct val="150000"/>
              </a:lnSpc>
            </a:pPr>
            <a:r>
              <a:rPr lang="zh-CN" altLang="en-US" sz="2400" dirty="0" smtClean="0">
                <a:solidFill>
                  <a:srgbClr val="E26714"/>
                </a:solidFill>
                <a:latin typeface="微软雅黑" panose="020B0503020204020204" pitchFamily="34" charset="-122"/>
                <a:ea typeface="微软雅黑" panose="020B0503020204020204" pitchFamily="34" charset="-122"/>
                <a:cs typeface="+mj-cs"/>
              </a:rPr>
              <a:t>识别等效子计划</a:t>
            </a:r>
            <a:endParaRPr lang="en-US" altLang="zh-CN" sz="2400" dirty="0" smtClean="0">
              <a:solidFill>
                <a:srgbClr val="E26714"/>
              </a:solidFill>
              <a:latin typeface="微软雅黑" panose="020B0503020204020204" pitchFamily="34" charset="-122"/>
              <a:ea typeface="微软雅黑" panose="020B0503020204020204" pitchFamily="34" charset="-122"/>
              <a:cs typeface="+mj-cs"/>
            </a:endParaRPr>
          </a:p>
          <a:p>
            <a:pPr>
              <a:lnSpc>
                <a:spcPct val="150000"/>
              </a:lnSpc>
            </a:pPr>
            <a:r>
              <a:rPr lang="zh-CN" altLang="en-US" sz="2400" dirty="0">
                <a:solidFill>
                  <a:srgbClr val="E26714"/>
                </a:solidFill>
                <a:latin typeface="微软雅黑" panose="020B0503020204020204" pitchFamily="34" charset="-122"/>
                <a:ea typeface="微软雅黑" panose="020B0503020204020204" pitchFamily="34" charset="-122"/>
                <a:cs typeface="+mj-cs"/>
              </a:rPr>
              <a:t>使用商网络进行蒙特卡罗模拟来估计</a:t>
            </a:r>
            <a:r>
              <a:rPr lang="zh-CN" altLang="en-US" sz="2400" dirty="0" smtClean="0">
                <a:solidFill>
                  <a:srgbClr val="E26714"/>
                </a:solidFill>
                <a:latin typeface="微软雅黑" panose="020B0503020204020204" pitchFamily="34" charset="-122"/>
                <a:ea typeface="微软雅黑" panose="020B0503020204020204" pitchFamily="34" charset="-122"/>
                <a:cs typeface="+mj-cs"/>
              </a:rPr>
              <a:t>每个子计划</a:t>
            </a:r>
            <a:r>
              <a:rPr lang="zh-CN" altLang="en-US" sz="2400" dirty="0">
                <a:solidFill>
                  <a:srgbClr val="E26714"/>
                </a:solidFill>
                <a:latin typeface="微软雅黑" panose="020B0503020204020204" pitchFamily="34" charset="-122"/>
                <a:ea typeface="微软雅黑" panose="020B0503020204020204" pitchFamily="34" charset="-122"/>
                <a:cs typeface="+mj-cs"/>
              </a:rPr>
              <a:t>的影响和成本</a:t>
            </a:r>
          </a:p>
          <a:p>
            <a:pPr>
              <a:lnSpc>
                <a:spcPct val="150000"/>
              </a:lnSpc>
            </a:pPr>
            <a:endParaRPr lang="zh-CN" altLang="en-US" sz="2400" dirty="0">
              <a:solidFill>
                <a:srgbClr val="E26714"/>
              </a:solidFill>
              <a:latin typeface="微软雅黑" panose="020B0503020204020204" pitchFamily="34" charset="-122"/>
              <a:ea typeface="微软雅黑" panose="020B0503020204020204" pitchFamily="34" charset="-122"/>
              <a:cs typeface="+mj-cs"/>
            </a:endParaRPr>
          </a:p>
        </p:txBody>
      </p:sp>
      <p:sp>
        <p:nvSpPr>
          <p:cNvPr id="3" name="矩形 2"/>
          <p:cNvSpPr/>
          <p:nvPr/>
        </p:nvSpPr>
        <p:spPr>
          <a:xfrm>
            <a:off x="6937248" y="4803648"/>
            <a:ext cx="1011936" cy="1280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64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b="1" dirty="0" smtClean="0">
                <a:solidFill>
                  <a:srgbClr val="4B8AF2"/>
                </a:solidFill>
                <a:latin typeface="Palanquin-Bold"/>
              </a:rPr>
              <a:t>Janus Design</a:t>
            </a:r>
            <a:endParaRPr lang="zh-CN" altLang="en-US" sz="4000" b="1" dirty="0">
              <a:solidFill>
                <a:srgbClr val="4B8AF2"/>
              </a:solidFill>
              <a:latin typeface="Palanquin-Bold"/>
            </a:endParaRPr>
          </a:p>
        </p:txBody>
      </p:sp>
      <p:sp>
        <p:nvSpPr>
          <p:cNvPr id="3" name="内容占位符 2"/>
          <p:cNvSpPr>
            <a:spLocks noGrp="1"/>
          </p:cNvSpPr>
          <p:nvPr>
            <p:ph idx="1"/>
          </p:nvPr>
        </p:nvSpPr>
        <p:spPr>
          <a:xfrm>
            <a:off x="838200" y="1690688"/>
            <a:ext cx="10515600" cy="4351338"/>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识别等效交换机块</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066925" y="2556129"/>
            <a:ext cx="8058150" cy="3257550"/>
          </a:xfrm>
          <a:prstGeom prst="rect">
            <a:avLst/>
          </a:prstGeom>
        </p:spPr>
      </p:pic>
    </p:spTree>
    <p:extLst>
      <p:ext uri="{BB962C8B-B14F-4D97-AF65-F5344CB8AC3E}">
        <p14:creationId xmlns:p14="http://schemas.microsoft.com/office/powerpoint/2010/main" val="1575389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2878</Words>
  <Application>Microsoft Office PowerPoint</Application>
  <PresentationFormat>宽屏</PresentationFormat>
  <Paragraphs>174</Paragraphs>
  <Slides>25</Slides>
  <Notes>25</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Palanquin-Bold</vt:lpstr>
      <vt:lpstr>等线</vt:lpstr>
      <vt:lpstr>等线 Light</vt:lpstr>
      <vt:lpstr>微软雅黑</vt:lpstr>
      <vt:lpstr>Arial</vt:lpstr>
      <vt:lpstr>Office 主题​​</vt:lpstr>
      <vt:lpstr>PowerPoint 演示文稿</vt:lpstr>
      <vt:lpstr>Data centers are constantly evolving</vt:lpstr>
      <vt:lpstr>Applying a change is risky.</vt:lpstr>
      <vt:lpstr>State-of-the-art: Operators follow rules of thumb</vt:lpstr>
      <vt:lpstr>State-of-the-art: Operators follow rules of thumb</vt:lpstr>
      <vt:lpstr>Janus‘s Key ideas</vt:lpstr>
      <vt:lpstr>Planner should be scalable</vt:lpstr>
      <vt:lpstr>Planner should be scalable</vt:lpstr>
      <vt:lpstr>Janus Design</vt:lpstr>
      <vt:lpstr>Janus Design</vt:lpstr>
      <vt:lpstr>Janus Design</vt:lpstr>
      <vt:lpstr>Janus Design</vt:lpstr>
      <vt:lpstr>Janus Design</vt:lpstr>
      <vt:lpstr>Subplan equivalence with graph automorphism</vt:lpstr>
      <vt:lpstr>Subplan equivalence with graph automorphism</vt:lpstr>
      <vt:lpstr>Subplan equivalence with graph automorphism</vt:lpstr>
      <vt:lpstr>Encoding for graph automorphism engines</vt:lpstr>
      <vt:lpstr>Encoding for graph automorphism engines</vt:lpstr>
      <vt:lpstr>合并类似的子计划</vt:lpstr>
      <vt:lpstr>Estimating cost with Monte Carlo simulations</vt:lpstr>
      <vt:lpstr>Handling failures</vt:lpstr>
      <vt:lpstr>Evaluation</vt:lpstr>
      <vt:lpstr>Evaluation：Benefits over MRC under different traffic</vt:lpstr>
      <vt:lpstr>Related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13622007553@163.com</dc:creator>
  <cp:lastModifiedBy>13622007553@163.com</cp:lastModifiedBy>
  <cp:revision>38</cp:revision>
  <cp:lastPrinted>2019-12-19T03:23:54Z</cp:lastPrinted>
  <dcterms:created xsi:type="dcterms:W3CDTF">2019-12-18T08:44:23Z</dcterms:created>
  <dcterms:modified xsi:type="dcterms:W3CDTF">2019-12-19T08:09:23Z</dcterms:modified>
</cp:coreProperties>
</file>