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1" r:id="rId5"/>
    <p:sldId id="268" r:id="rId6"/>
    <p:sldId id="263" r:id="rId7"/>
    <p:sldId id="258" r:id="rId8"/>
    <p:sldId id="259" r:id="rId9"/>
    <p:sldId id="266" r:id="rId10"/>
    <p:sldId id="269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76306" autoAdjust="0"/>
  </p:normalViewPr>
  <p:slideViewPr>
    <p:cSldViewPr snapToGrid="0" showGuides="1">
      <p:cViewPr varScale="1">
        <p:scale>
          <a:sx n="59" d="100"/>
          <a:sy n="59" d="100"/>
        </p:scale>
        <p:origin x="90" y="28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39629-22BE-4506-92F4-4BE434DA185C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EBF18-35AB-48F5-A30B-B376249E5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Adaptive</a:t>
            </a:r>
            <a:r>
              <a:rPr lang="zh-CN" altLang="en-US" dirty="0" smtClean="0"/>
              <a:t>那篇论文提出缩扩容的几个步骤，大家大都集中在前几个步骤</a:t>
            </a:r>
            <a:endParaRPr lang="en-US" altLang="zh-CN" dirty="0" smtClean="0"/>
          </a:p>
          <a:p>
            <a:r>
              <a:rPr lang="en-US" altLang="zh-CN" dirty="0" smtClean="0"/>
              <a:t>(1. </a:t>
            </a:r>
            <a:r>
              <a:rPr lang="zh-CN" altLang="en-US" dirty="0" smtClean="0"/>
              <a:t>流量预测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何时进行扩缩扩容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</a:t>
            </a:r>
            <a:r>
              <a:rPr lang="en-US" altLang="zh-CN" dirty="0" err="1" smtClean="0"/>
              <a:t>vnf</a:t>
            </a:r>
            <a:r>
              <a:rPr lang="zh-CN" altLang="en-US" dirty="0" smtClean="0"/>
              <a:t>处理时间的不同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哪一种需要缩扩容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缩扩容过程中，</a:t>
            </a:r>
            <a:r>
              <a:rPr lang="en-US" altLang="zh-CN" dirty="0" smtClean="0"/>
              <a:t>VM</a:t>
            </a:r>
            <a:r>
              <a:rPr lang="zh-CN" altLang="en-US" dirty="0" smtClean="0"/>
              <a:t>及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如何配置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有带宽限制的条件下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缩扩容后，流量怎么分配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，最后一个步骤没多少人考虑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Flowlet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TCP packet</a:t>
            </a:r>
            <a:r>
              <a:rPr lang="zh-CN" altLang="en-US" dirty="0" smtClean="0"/>
              <a:t>的发送不是是平滑发送的，存在间隔，可以称间隔时间为流种不同的包选路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VNF</a:t>
            </a:r>
            <a:r>
              <a:rPr lang="zh-CN" altLang="en-US" dirty="0" smtClean="0"/>
              <a:t>的迁移和水平</a:t>
            </a:r>
            <a:r>
              <a:rPr lang="en-US" altLang="zh-CN" dirty="0" smtClean="0"/>
              <a:t>/</a:t>
            </a:r>
            <a:r>
              <a:rPr lang="zh-CN" altLang="en-US" dirty="0" smtClean="0"/>
              <a:t>垂直自动缩放、动态带宽分配、流量调度来满足服务链的</a:t>
            </a:r>
            <a:r>
              <a:rPr lang="en-US" altLang="zh-CN" dirty="0" smtClean="0"/>
              <a:t>SLA</a:t>
            </a:r>
            <a:r>
              <a:rPr lang="zh-CN" altLang="en-US" dirty="0" smtClean="0"/>
              <a:t>要求。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动态扩展链中的</a:t>
            </a:r>
            <a:r>
              <a:rPr lang="en-US" altLang="zh-CN" dirty="0" smtClean="0"/>
              <a:t>NF</a:t>
            </a:r>
            <a:r>
              <a:rPr lang="zh-CN" altLang="en-US" dirty="0" smtClean="0"/>
              <a:t>，分配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释放专用网络带宽，更新网络路径，重新定位通信</a:t>
            </a:r>
            <a:r>
              <a:rPr lang="en-US" altLang="zh-CN" dirty="0" smtClean="0"/>
              <a:t>VNF</a:t>
            </a:r>
            <a:r>
              <a:rPr lang="zh-CN" altLang="en-US" dirty="0" smtClean="0"/>
              <a:t>，以满足链的延迟要求，同时最大限度地降低总体成本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单一标准找路算法</a:t>
            </a:r>
            <a:r>
              <a:rPr lang="en-US" altLang="zh-CN" dirty="0" smtClean="0"/>
              <a:t>(single criterion)</a:t>
            </a:r>
            <a:r>
              <a:rPr lang="zh-CN" altLang="en-US" dirty="0" smtClean="0"/>
              <a:t>亦能满足要求并且效果更好，单一标准即为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设定为</a:t>
            </a:r>
            <a:r>
              <a:rPr lang="en-US" altLang="zh-CN" dirty="0" smtClean="0"/>
              <a:t>delay cost</a:t>
            </a:r>
            <a:r>
              <a:rPr lang="zh-CN" altLang="en-US" dirty="0" smtClean="0"/>
              <a:t>，并用基本的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Dijkstra’s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algorithm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解决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多标准选路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应用帕累托最优理论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，而是通过帕累托最优理论找到所有的最优路径，并由决策机制来选取哪一个标准对应的哪一条路最优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•L(Q(t))</a:t>
            </a:r>
            <a:r>
              <a:rPr lang="zh-CN" altLang="en-US" dirty="0" smtClean="0"/>
              <a:t>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对于所有积压向量</a:t>
            </a:r>
            <a:r>
              <a:rPr lang="en-US" altLang="zh-CN" dirty="0" smtClean="0"/>
              <a:t>Q(t)=(Q1(t)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Q2(t))</a:t>
            </a:r>
            <a:r>
              <a:rPr lang="zh-CN" altLang="en-US" dirty="0" smtClean="0"/>
              <a:t>，当且仅当网络在时隙</a:t>
            </a:r>
            <a:r>
              <a:rPr lang="en-US" altLang="zh-CN" dirty="0" smtClean="0"/>
              <a:t>t</a:t>
            </a:r>
            <a:r>
              <a:rPr lang="zh-CN" altLang="en-US" dirty="0" smtClean="0"/>
              <a:t>上为空时具有相等性。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为了通过将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函数持续推向较低的拥塞状态来保持系统稳定，所以引入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漂移：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时隙</a:t>
            </a:r>
            <a:r>
              <a:rPr lang="en-US" altLang="zh-CN" dirty="0" smtClean="0"/>
              <a:t>t</a:t>
            </a:r>
            <a:r>
              <a:rPr lang="zh-CN" altLang="en-US" dirty="0" smtClean="0"/>
              <a:t>到时隙</a:t>
            </a:r>
            <a:r>
              <a:rPr lang="en-US" altLang="zh-CN" dirty="0" smtClean="0"/>
              <a:t>t+1</a:t>
            </a:r>
            <a:r>
              <a:rPr lang="zh-CN" altLang="en-US" dirty="0" smtClean="0"/>
              <a:t>这是一个时隙中，队列中的</a:t>
            </a:r>
            <a:r>
              <a:rPr lang="en-US" altLang="zh-CN" dirty="0" smtClean="0"/>
              <a:t>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）的</a:t>
            </a:r>
            <a:r>
              <a:rPr lang="en-US" altLang="zh-CN" dirty="0" err="1" smtClean="0"/>
              <a:t>Lyapunov</a:t>
            </a:r>
            <a:r>
              <a:rPr lang="zh-CN" altLang="en-US" dirty="0" smtClean="0"/>
              <a:t>函数的预期变化。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于是，将 优化目标 转换为 获取这个加罚函数的上限 并不断尽可能的减小这个上限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并比较是哪一个相对应的操作可以使其最小即可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EBF18-35AB-48F5-A30B-B376249E5D2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842B-C925-448C-B231-892B67EC647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4C52-FA36-4162-87A5-16CB37ACE9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Idea汇报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smtClean="0"/>
              <a:t>2019.10.10</a:t>
            </a:r>
            <a:endParaRPr lang="en-US" altLang="zh-CN" dirty="0"/>
          </a:p>
          <a:p>
            <a:pPr algn="r"/>
            <a:r>
              <a:rPr lang="en-US" altLang="zh-CN" dirty="0" err="1"/>
              <a:t>孙苑耀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多应用于排队控制理论，使用</a:t>
            </a:r>
            <a:r>
              <a:rPr lang="en-US" altLang="zh-CN" sz="2400" dirty="0" err="1"/>
              <a:t>Lyapunov</a:t>
            </a:r>
            <a:r>
              <a:rPr lang="zh-CN" altLang="en-US" sz="2400" dirty="0"/>
              <a:t>函数来最优地控制</a:t>
            </a:r>
            <a:r>
              <a:rPr lang="zh-CN" altLang="en-US" sz="2400" dirty="0" smtClean="0"/>
              <a:t>动态系统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在保证</a:t>
            </a:r>
            <a:r>
              <a:rPr lang="zh-CN" altLang="en-US" sz="2400" dirty="0"/>
              <a:t>包</a:t>
            </a:r>
            <a:r>
              <a:rPr lang="zh-CN" altLang="zh-CN" sz="2400" dirty="0" smtClean="0"/>
              <a:t>排队积压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Q</a:t>
            </a:r>
            <a:r>
              <a:rPr lang="en-US" altLang="zh-CN" sz="2400" dirty="0" smtClean="0"/>
              <a:t>(t))</a:t>
            </a:r>
            <a:r>
              <a:rPr lang="zh-CN" altLang="en-US" sz="2400" dirty="0" smtClean="0"/>
              <a:t>不过大的同时，降低</a:t>
            </a:r>
            <a:r>
              <a:rPr lang="zh-CN" altLang="en-US" sz="2400" dirty="0"/>
              <a:t>资源</a:t>
            </a:r>
            <a:r>
              <a:rPr lang="zh-CN" altLang="en-US" sz="2400" dirty="0" smtClean="0"/>
              <a:t>消耗 </a:t>
            </a:r>
            <a:r>
              <a:rPr lang="en-US" altLang="zh-CN" sz="2400" dirty="0" smtClean="0"/>
              <a:t>(P(t))</a:t>
            </a:r>
          </a:p>
          <a:p>
            <a:r>
              <a:rPr lang="zh-CN" altLang="en-US" sz="2400" dirty="0" smtClean="0"/>
              <a:t>缩扩容之后的</a:t>
            </a:r>
            <a:r>
              <a:rPr lang="en-US" altLang="zh-CN" sz="2400" dirty="0" smtClean="0"/>
              <a:t>VNF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N</a:t>
            </a:r>
            <a:r>
              <a:rPr lang="en-US" altLang="zh-CN" sz="2400" dirty="0" smtClean="0"/>
              <a:t>={0,1,……,N}</a:t>
            </a:r>
          </a:p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VNF </a:t>
            </a:r>
            <a:r>
              <a:rPr lang="zh-CN" altLang="en-US" sz="2400" dirty="0" smtClean="0"/>
              <a:t>的数据排队积压向量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</a:rPr>
              <a:t>(t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Lyapunov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L(Q(t))</a:t>
            </a:r>
            <a:r>
              <a:rPr lang="zh-CN" altLang="en-US" sz="2400" dirty="0"/>
              <a:t>为“小”意味着多个队列积压都是“小”。</a:t>
            </a:r>
          </a:p>
          <a:p>
            <a:r>
              <a:rPr lang="en-US" altLang="zh-CN" sz="2400" dirty="0"/>
              <a:t>L(Q(t))</a:t>
            </a:r>
            <a:r>
              <a:rPr lang="zh-CN" altLang="en-US" sz="2400" dirty="0"/>
              <a:t>为“大”意味着至少有一个队列积压“大”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Lyapunov</a:t>
            </a:r>
            <a:r>
              <a:rPr lang="zh-CN" altLang="en-US" sz="2400" dirty="0">
                <a:solidFill>
                  <a:srgbClr val="FF0000"/>
                </a:solidFill>
              </a:rPr>
              <a:t>漂移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endParaRPr lang="en-US" altLang="zh-CN" sz="2400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71" y="3813175"/>
            <a:ext cx="2422151" cy="7867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Lyapunov</a:t>
            </a:r>
            <a:r>
              <a:rPr lang="en-US" altLang="zh-CN" b="1" dirty="0"/>
              <a:t> optimization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/>
          <a:stretch/>
        </p:blipFill>
        <p:spPr>
          <a:xfrm>
            <a:off x="3259462" y="5953975"/>
            <a:ext cx="4315427" cy="34926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73" y="3233408"/>
            <a:ext cx="2554750" cy="3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多应用于排队控制理论，使用</a:t>
            </a:r>
            <a:r>
              <a:rPr lang="en-US" altLang="zh-CN" sz="2400" dirty="0" err="1"/>
              <a:t>Lyapunov</a:t>
            </a:r>
            <a:r>
              <a:rPr lang="zh-CN" altLang="en-US" sz="2400" dirty="0"/>
              <a:t>函数来最优地控制动态系统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在</a:t>
            </a:r>
            <a:r>
              <a:rPr lang="zh-CN" altLang="zh-CN" sz="2400" dirty="0" smtClean="0"/>
              <a:t>保证</a:t>
            </a:r>
            <a:r>
              <a:rPr lang="zh-CN" altLang="en-US" sz="2400" dirty="0" smtClean="0"/>
              <a:t>包</a:t>
            </a:r>
            <a:r>
              <a:rPr lang="zh-CN" altLang="zh-CN" sz="2400" dirty="0" smtClean="0"/>
              <a:t>排队</a:t>
            </a:r>
            <a:r>
              <a:rPr lang="zh-CN" altLang="zh-CN" sz="2400" dirty="0"/>
              <a:t>积压</a:t>
            </a:r>
            <a:r>
              <a:rPr lang="en-US" altLang="zh-CN" sz="2400" dirty="0"/>
              <a:t>(</a:t>
            </a:r>
            <a:r>
              <a:rPr lang="en-US" altLang="zh-CN" sz="2400" b="1" dirty="0"/>
              <a:t>Q</a:t>
            </a:r>
            <a:r>
              <a:rPr lang="en-US" altLang="zh-CN" sz="2400" dirty="0"/>
              <a:t>(t))</a:t>
            </a:r>
            <a:r>
              <a:rPr lang="zh-CN" altLang="en-US" sz="2400" dirty="0"/>
              <a:t>不过大的同时，降低资源消耗 </a:t>
            </a:r>
            <a:r>
              <a:rPr lang="en-US" altLang="zh-CN" sz="2400" dirty="0"/>
              <a:t>(P(t))</a:t>
            </a:r>
          </a:p>
          <a:p>
            <a:r>
              <a:rPr lang="zh-CN" altLang="en-US" sz="2400" dirty="0"/>
              <a:t>资源</a:t>
            </a:r>
            <a:r>
              <a:rPr lang="zh-CN" altLang="en-US" sz="2400" dirty="0" smtClean="0"/>
              <a:t>消耗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P(t</a:t>
            </a:r>
            <a:r>
              <a:rPr lang="en-US" altLang="zh-CN" sz="2400" dirty="0" smtClean="0">
                <a:solidFill>
                  <a:srgbClr val="FF0000"/>
                </a:solidFill>
              </a:rPr>
              <a:t>))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选路及多条路传播的</a:t>
            </a:r>
            <a:r>
              <a:rPr lang="en-US" altLang="zh-CN" sz="2400" dirty="0" err="1" smtClean="0"/>
              <a:t>cost+VNF</a:t>
            </a:r>
            <a:r>
              <a:rPr lang="zh-CN" altLang="en-US" sz="2400" dirty="0" smtClean="0"/>
              <a:t>启用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cost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引入</a:t>
            </a:r>
            <a:r>
              <a:rPr lang="zh-CN" altLang="en-US" sz="2400" dirty="0" smtClean="0">
                <a:solidFill>
                  <a:srgbClr val="FF0000"/>
                </a:solidFill>
              </a:rPr>
              <a:t>控制参数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zh-CN" altLang="en-US" sz="2400" dirty="0" smtClean="0"/>
              <a:t>，调整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与队列时延的优化目标。</a:t>
            </a:r>
            <a:endParaRPr lang="en-US" altLang="zh-CN" sz="2400" dirty="0" smtClean="0"/>
          </a:p>
          <a:p>
            <a:r>
              <a:rPr lang="en-US" altLang="zh-CN" sz="2400" dirty="0" smtClean="0"/>
              <a:t>drift-plus-penalty</a:t>
            </a:r>
            <a:r>
              <a:rPr lang="zh-CN" altLang="en-US" sz="2400" dirty="0" smtClean="0"/>
              <a:t>表达式：                              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0"/>
            <a:r>
              <a:rPr lang="zh-CN" altLang="en-US" sz="2400" dirty="0" smtClean="0"/>
              <a:t>将 </a:t>
            </a:r>
            <a:r>
              <a:rPr lang="zh-CN" altLang="en-US" sz="2400" dirty="0"/>
              <a:t>优化目标 转换为 获取这个</a:t>
            </a:r>
            <a:r>
              <a:rPr lang="zh-CN" altLang="en-US" sz="2400" dirty="0">
                <a:solidFill>
                  <a:srgbClr val="FF0000"/>
                </a:solidFill>
              </a:rPr>
              <a:t>加罚函数的上限 </a:t>
            </a:r>
            <a:r>
              <a:rPr lang="zh-CN" altLang="en-US" sz="2400" dirty="0"/>
              <a:t>并不断尽可能的减小这个上限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Lyapunov</a:t>
            </a:r>
            <a:r>
              <a:rPr lang="en-US" altLang="zh-CN" b="1" dirty="0"/>
              <a:t> optimization</a:t>
            </a:r>
            <a:endParaRPr lang="zh-CN" altLang="en-US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84" y="4146530"/>
            <a:ext cx="2655648" cy="3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/>
              <a:t>Introduction</a:t>
            </a:r>
          </a:p>
          <a:p>
            <a:r>
              <a:rPr lang="en-US" altLang="zh-CN" b="1" dirty="0" smtClean="0"/>
              <a:t>Related Work</a:t>
            </a:r>
            <a:endParaRPr lang="en-US" altLang="zh-CN" b="1" dirty="0"/>
          </a:p>
          <a:p>
            <a:r>
              <a:rPr lang="en-US" altLang="zh-CN" b="1" dirty="0" smtClean="0"/>
              <a:t>Idea</a:t>
            </a:r>
            <a:endParaRPr lang="en-US" altLang="zh-CN" b="1" dirty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7460" cy="4606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为实现有效的服务协调和管理，需要快速合理地分配和调度网络资源的问题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流量增加时，配置恰当数量的</a:t>
            </a:r>
            <a:r>
              <a:rPr lang="en-US" altLang="zh-CN" sz="2400" dirty="0" smtClean="0"/>
              <a:t>VM</a:t>
            </a:r>
            <a:r>
              <a:rPr lang="zh-CN" altLang="en-US" sz="2400" dirty="0" smtClean="0"/>
              <a:t>以满足服务需求，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回收过剩的资源，避免资源浪费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缩扩容策略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扩：基于阈值的静态策略、时间序列分析等</a:t>
            </a:r>
            <a:endParaRPr lang="en-US" altLang="zh-CN" sz="2400" dirty="0" smtClean="0"/>
          </a:p>
          <a:p>
            <a:pPr marL="361950" indent="-189230"/>
            <a:r>
              <a:rPr lang="zh-CN" altLang="en-US" sz="2400" dirty="0" smtClean="0"/>
              <a:t>缩</a:t>
            </a:r>
            <a:r>
              <a:rPr lang="zh-CN" altLang="en-US" sz="2400" dirty="0"/>
              <a:t>：通过计算及比较 选路及多条路传播的</a:t>
            </a:r>
            <a:r>
              <a:rPr lang="en-US" altLang="zh-CN" sz="2400" dirty="0" err="1"/>
              <a:t>cost+VM</a:t>
            </a:r>
            <a:r>
              <a:rPr lang="zh-CN" altLang="en-US" sz="2400" dirty="0"/>
              <a:t>启用的</a:t>
            </a:r>
            <a:r>
              <a:rPr lang="en-US" altLang="zh-CN" sz="2400" smtClean="0"/>
              <a:t>cost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缩扩容时的几个步骤</a:t>
            </a:r>
            <a:endParaRPr lang="en-US" altLang="zh-CN" sz="2400" dirty="0" smtClean="0"/>
          </a:p>
          <a:p>
            <a:pPr marL="0" indent="276225">
              <a:buNone/>
            </a:pPr>
            <a:r>
              <a:rPr lang="zh-CN" altLang="en-US" sz="2400" dirty="0" smtClean="0"/>
              <a:t>④有带宽限制的条件下  </a:t>
            </a:r>
            <a:r>
              <a:rPr lang="en-US" altLang="zh-CN" sz="2400" dirty="0" smtClean="0"/>
              <a:t>-&gt;  </a:t>
            </a:r>
            <a:r>
              <a:rPr lang="zh-CN" altLang="en-US" sz="2400" dirty="0" smtClean="0"/>
              <a:t>缩扩容后，流量怎么分配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流量调度策略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部分节点间选路</a:t>
            </a:r>
            <a:endParaRPr lang="en-US" altLang="zh-CN" dirty="0" smtClean="0"/>
          </a:p>
          <a:p>
            <a:r>
              <a:rPr lang="en-US" altLang="zh-CN" dirty="0" smtClean="0"/>
              <a:t>Infocom18-Adaptive </a:t>
            </a:r>
            <a:r>
              <a:rPr lang="en-US" altLang="zh-CN" dirty="0" err="1" smtClean="0"/>
              <a:t>vnf</a:t>
            </a:r>
            <a:r>
              <a:rPr lang="en-US" altLang="zh-CN" dirty="0" smtClean="0"/>
              <a:t> scaling and flow routing with proactive demand prediction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93" y="3429000"/>
            <a:ext cx="7620088" cy="1721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Related 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流量调度策略</a:t>
            </a:r>
            <a:r>
              <a:rPr lang="en-US" altLang="zh-CN" dirty="0" smtClean="0"/>
              <a:t>-VNF</a:t>
            </a:r>
            <a:r>
              <a:rPr lang="zh-CN" altLang="en-US" dirty="0" smtClean="0"/>
              <a:t>与</a:t>
            </a:r>
            <a:r>
              <a:rPr lang="zh-CN" altLang="en-US" dirty="0"/>
              <a:t>链路带宽</a:t>
            </a:r>
            <a:endParaRPr lang="en-US" altLang="zh-CN" dirty="0" smtClean="0"/>
          </a:p>
          <a:p>
            <a:r>
              <a:rPr lang="en-US" altLang="zh-CN" dirty="0" smtClean="0"/>
              <a:t>JSS19-ElasticSFC</a:t>
            </a:r>
            <a:r>
              <a:rPr lang="en-US" altLang="zh-CN" dirty="0"/>
              <a:t>: Auto-scaling techniques for elastic service function chaining in network functions virtualization-based clouds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3" y="3561290"/>
            <a:ext cx="4255770" cy="275484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3572399"/>
            <a:ext cx="3901970" cy="275484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03" y="3694112"/>
            <a:ext cx="3802697" cy="26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流量调度策略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整条路径选路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Hotmiddlebox16-Adaptive Service-Chain Routing for Virtual Network Functions in Software-Defined Networks( </a:t>
            </a:r>
            <a:r>
              <a:rPr lang="zh-CN" altLang="en-US" dirty="0" smtClean="0"/>
              <a:t>单一标准选路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ICNP15-Multi-criteria routing in networks with path choices(</a:t>
            </a:r>
            <a:r>
              <a:rPr lang="zh-CN" altLang="en-US" dirty="0" smtClean="0"/>
              <a:t>多标准选路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缩扩容策略</a:t>
            </a:r>
            <a:r>
              <a:rPr lang="en-US" altLang="zh-CN" dirty="0" smtClean="0"/>
              <a:t>-</a:t>
            </a:r>
            <a:r>
              <a:rPr lang="zh-CN" altLang="en-US" dirty="0" smtClean="0"/>
              <a:t>缩</a:t>
            </a:r>
            <a:endParaRPr lang="en-US" altLang="zh-CN" dirty="0" smtClean="0"/>
          </a:p>
          <a:p>
            <a:r>
              <a:rPr lang="en-US" altLang="zh-CN" dirty="0" smtClean="0"/>
              <a:t>Infocom18-Adaptive </a:t>
            </a:r>
            <a:r>
              <a:rPr lang="en-US" altLang="zh-CN" dirty="0" err="1" smtClean="0"/>
              <a:t>vnf</a:t>
            </a:r>
            <a:r>
              <a:rPr lang="en-US" altLang="zh-CN" dirty="0" smtClean="0"/>
              <a:t> scaling and flow routing with proactive demand prediction(</a:t>
            </a:r>
            <a:r>
              <a:rPr lang="zh-CN" altLang="en-US" dirty="0" smtClean="0"/>
              <a:t>时间序列分析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基于阈值的静态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上下门限值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2" y="3227419"/>
            <a:ext cx="6366294" cy="117205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2" y="4534409"/>
            <a:ext cx="7090912" cy="599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Idea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83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缩扩容方案问题</a:t>
            </a:r>
            <a:endParaRPr lang="en-US" altLang="zh-CN" b="1" dirty="0" smtClean="0"/>
          </a:p>
          <a:p>
            <a:pPr marL="457200" lvl="0" indent="-15875">
              <a:buFont typeface="+mj-lt"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>
                <a:solidFill>
                  <a:prstClr val="black"/>
                </a:solidFill>
              </a:rPr>
              <a:t>对于扩容，需要快速的满足流量对资源的增长需求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41325" lvl="0" indent="361950"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二分法、装箱问题等决定扩容</a:t>
            </a:r>
            <a:r>
              <a:rPr lang="en-US" altLang="zh-CN" sz="2400" dirty="0">
                <a:solidFill>
                  <a:prstClr val="black"/>
                </a:solidFill>
              </a:rPr>
              <a:t>VNF</a:t>
            </a:r>
            <a:r>
              <a:rPr lang="zh-CN" altLang="en-US" sz="2400" dirty="0">
                <a:solidFill>
                  <a:prstClr val="black"/>
                </a:solidFill>
              </a:rPr>
              <a:t>数量等</a:t>
            </a:r>
          </a:p>
          <a:p>
            <a:pPr marL="441325" lvl="0" indent="361950"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898525" lvl="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prstClr val="black"/>
                </a:solidFill>
              </a:rPr>
              <a:t>    对于缩容，寻找在能够满足</a:t>
            </a:r>
            <a:r>
              <a:rPr lang="en-US" altLang="zh-CN" sz="2400" dirty="0">
                <a:solidFill>
                  <a:prstClr val="black"/>
                </a:solidFill>
              </a:rPr>
              <a:t>flow</a:t>
            </a:r>
            <a:r>
              <a:rPr lang="zh-CN" altLang="en-US" sz="2400" dirty="0">
                <a:solidFill>
                  <a:prstClr val="black"/>
                </a:solidFill>
              </a:rPr>
              <a:t>的条件下</a:t>
            </a:r>
            <a:r>
              <a:rPr lang="en-US" altLang="zh-CN" sz="2400" dirty="0">
                <a:solidFill>
                  <a:prstClr val="black"/>
                </a:solidFill>
              </a:rPr>
              <a:t>cost</a:t>
            </a:r>
            <a:r>
              <a:rPr lang="zh-CN" altLang="en-US" sz="2400" dirty="0">
                <a:solidFill>
                  <a:prstClr val="black"/>
                </a:solidFill>
              </a:rPr>
              <a:t>最小的情况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41325" lvl="0" indent="361950"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通过计算及比较 选路及多条路传播的</a:t>
            </a:r>
            <a:r>
              <a:rPr lang="en-US" altLang="zh-CN" sz="2400" dirty="0" err="1">
                <a:solidFill>
                  <a:prstClr val="black"/>
                </a:solidFill>
              </a:rPr>
              <a:t>cost+VM</a:t>
            </a:r>
            <a:r>
              <a:rPr lang="zh-CN" altLang="en-US" sz="2400" dirty="0">
                <a:solidFill>
                  <a:prstClr val="black"/>
                </a:solidFill>
              </a:rPr>
              <a:t>启用的</a:t>
            </a:r>
            <a:r>
              <a:rPr lang="en-US" altLang="zh-CN" sz="2400" dirty="0" smtClean="0">
                <a:solidFill>
                  <a:prstClr val="black"/>
                </a:solidFill>
              </a:rPr>
              <a:t>cost</a:t>
            </a:r>
          </a:p>
          <a:p>
            <a:pPr marL="441325" lvl="0" indent="361950">
              <a:buNone/>
            </a:pPr>
            <a:endParaRPr lang="zh-CN" altLang="en-US" sz="2400" dirty="0" smtClean="0"/>
          </a:p>
          <a:p>
            <a:r>
              <a:rPr lang="zh-CN" altLang="en-US" b="1" dirty="0" smtClean="0"/>
              <a:t>选路问题</a:t>
            </a:r>
            <a:endParaRPr lang="en-US" altLang="zh-CN" b="1" dirty="0" smtClean="0"/>
          </a:p>
          <a:p>
            <a:pPr marL="0" indent="268605">
              <a:buNone/>
            </a:pPr>
            <a:r>
              <a:rPr lang="zh-CN" altLang="en-US" sz="2400" dirty="0" smtClean="0"/>
              <a:t>多标准选路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Idea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缩扩容策略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15875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对于扩容，需要快速的满足流量对资源的增长需求</a:t>
            </a:r>
            <a:endParaRPr lang="en-US" altLang="zh-CN" sz="2400" dirty="0" smtClean="0"/>
          </a:p>
          <a:p>
            <a:pPr marL="441325" indent="361950">
              <a:buNone/>
            </a:pPr>
            <a:r>
              <a:rPr lang="zh-CN" altLang="en-US" sz="2400" dirty="0" smtClean="0"/>
              <a:t>二分法、装箱问题等决定扩容</a:t>
            </a:r>
            <a:r>
              <a:rPr lang="en-US" altLang="zh-CN" sz="2400" dirty="0" smtClean="0"/>
              <a:t>VNF</a:t>
            </a:r>
            <a:r>
              <a:rPr lang="zh-CN" altLang="en-US" sz="2400" dirty="0" smtClean="0"/>
              <a:t>数量等</a:t>
            </a:r>
          </a:p>
          <a:p>
            <a:pPr marL="441325" indent="361950">
              <a:buNone/>
            </a:pPr>
            <a:endParaRPr lang="en-US" altLang="zh-CN" sz="2400" dirty="0" smtClean="0"/>
          </a:p>
          <a:p>
            <a:pPr marL="898525" indent="-457200">
              <a:buFont typeface="+mj-lt"/>
              <a:buAutoNum type="arabicPeriod" startAt="2"/>
            </a:pPr>
            <a:r>
              <a:rPr lang="zh-CN" altLang="en-US" sz="2400" dirty="0" smtClean="0"/>
              <a:t>    对于缩容，寻找在能够满足</a:t>
            </a:r>
            <a:r>
              <a:rPr lang="en-US" altLang="zh-CN" sz="2400" dirty="0" smtClean="0"/>
              <a:t>flow</a:t>
            </a:r>
            <a:r>
              <a:rPr lang="zh-CN" altLang="en-US" sz="2400" dirty="0" smtClean="0"/>
              <a:t>的条件下</a:t>
            </a:r>
            <a:r>
              <a:rPr lang="en-US" altLang="zh-CN" sz="2400" dirty="0" smtClean="0"/>
              <a:t>cost</a:t>
            </a:r>
            <a:r>
              <a:rPr lang="zh-CN" altLang="en-US" sz="2400" dirty="0" smtClean="0"/>
              <a:t>最小的情况</a:t>
            </a:r>
            <a:endParaRPr lang="en-US" altLang="zh-CN" sz="2400" dirty="0"/>
          </a:p>
          <a:p>
            <a:pPr marL="441325" indent="361950">
              <a:buNone/>
            </a:pPr>
            <a:r>
              <a:rPr lang="zh-CN" altLang="en-US" sz="2400" dirty="0" smtClean="0"/>
              <a:t>通过计算及比较 选路及多条路传播的</a:t>
            </a:r>
            <a:r>
              <a:rPr lang="en-US" altLang="zh-CN" sz="2400" dirty="0" err="1" smtClean="0"/>
              <a:t>cost+VM</a:t>
            </a:r>
            <a:r>
              <a:rPr lang="zh-CN" altLang="en-US" sz="2400" dirty="0" smtClean="0"/>
              <a:t>启用的</a:t>
            </a:r>
            <a:r>
              <a:rPr lang="en-US" altLang="zh-CN" sz="2400" dirty="0" smtClean="0"/>
              <a:t>cost</a:t>
            </a:r>
            <a:endParaRPr lang="zh-CN" altLang="en-US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899</Words>
  <Application>Microsoft Office PowerPoint</Application>
  <PresentationFormat>宽屏</PresentationFormat>
  <Paragraphs>114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Idea汇报</vt:lpstr>
      <vt:lpstr>Outlines</vt:lpstr>
      <vt:lpstr>Introduction</vt:lpstr>
      <vt:lpstr>Related Work</vt:lpstr>
      <vt:lpstr>Related Work</vt:lpstr>
      <vt:lpstr>Related Work</vt:lpstr>
      <vt:lpstr>Related Work</vt:lpstr>
      <vt:lpstr>Idea</vt:lpstr>
      <vt:lpstr>Idea</vt:lpstr>
      <vt:lpstr>Lyapunov optimization</vt:lpstr>
      <vt:lpstr>Lyapunov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yuanyao Sun</dc:creator>
  <cp:lastModifiedBy>yuanyao Sun</cp:lastModifiedBy>
  <cp:revision>78</cp:revision>
  <dcterms:created xsi:type="dcterms:W3CDTF">1900-01-01T00:00:00Z</dcterms:created>
  <dcterms:modified xsi:type="dcterms:W3CDTF">2019-10-15T01:54:10Z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2052-9.6.0</vt:lpwstr>
  </property>
</Properties>
</file>