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1" r:id="rId5"/>
    <p:sldId id="268" r:id="rId6"/>
    <p:sldId id="272" r:id="rId7"/>
    <p:sldId id="259" r:id="rId8"/>
    <p:sldId id="266" r:id="rId9"/>
    <p:sldId id="274" r:id="rId10"/>
    <p:sldId id="269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76319" autoAdjust="0"/>
  </p:normalViewPr>
  <p:slideViewPr>
    <p:cSldViewPr snapToGrid="0" showGuides="1">
      <p:cViewPr>
        <p:scale>
          <a:sx n="62" d="100"/>
          <a:sy n="62" d="100"/>
        </p:scale>
        <p:origin x="-1229" y="-8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39629-22BE-4506-92F4-4BE434DA185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EBF18-35AB-48F5-A30B-B376249E5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Adaptive</a:t>
            </a:r>
            <a:r>
              <a:rPr lang="zh-CN" altLang="en-US" dirty="0" smtClean="0"/>
              <a:t>那篇论文提出缩扩容的几个步骤，大家大都集中在前几个步骤</a:t>
            </a:r>
            <a:endParaRPr lang="en-US" altLang="zh-CN" dirty="0" smtClean="0"/>
          </a:p>
          <a:p>
            <a:r>
              <a:rPr lang="en-US" altLang="zh-CN" dirty="0" smtClean="0"/>
              <a:t>(1. </a:t>
            </a:r>
            <a:r>
              <a:rPr lang="zh-CN" altLang="en-US" dirty="0" smtClean="0"/>
              <a:t>流量预测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何时进行扩缩扩容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不同</a:t>
            </a:r>
            <a:r>
              <a:rPr lang="en-US" altLang="zh-CN" dirty="0" err="1" smtClean="0"/>
              <a:t>vnf</a:t>
            </a:r>
            <a:r>
              <a:rPr lang="zh-CN" altLang="en-US" dirty="0" smtClean="0"/>
              <a:t>处理时间的不同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哪一种需要缩扩容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缩扩容过程中，</a:t>
            </a:r>
            <a:r>
              <a:rPr lang="en-US" altLang="zh-CN" dirty="0" smtClean="0"/>
              <a:t>VM</a:t>
            </a:r>
            <a:r>
              <a:rPr lang="zh-CN" altLang="en-US" dirty="0" smtClean="0"/>
              <a:t>及</a:t>
            </a:r>
            <a:r>
              <a:rPr lang="en-US" altLang="zh-CN" dirty="0" smtClean="0"/>
              <a:t>VNF</a:t>
            </a:r>
            <a:r>
              <a:rPr lang="zh-CN" altLang="en-US" dirty="0" smtClean="0"/>
              <a:t>如何配置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有带宽限制的条件下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缩扩容后，流量怎么分配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，最后一个步骤没多少人考虑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这一部分，还没有相关运用到网络领域，仅局限在无线网络及无线业务，所以</a:t>
            </a:r>
            <a:endParaRPr lang="en-US" altLang="zh-CN" sz="12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effectLst/>
                <a:latin typeface="Calibri"/>
                <a:ea typeface="宋体"/>
                <a:cs typeface="Times New Roman"/>
              </a:rPr>
              <a:t>Info13- </a:t>
            </a:r>
            <a:r>
              <a:rPr lang="en-US" altLang="zh-CN" sz="1200" b="1" kern="100" dirty="0" err="1" smtClean="0">
                <a:effectLst/>
                <a:latin typeface="Calibri"/>
                <a:ea typeface="宋体"/>
                <a:cs typeface="Times New Roman"/>
              </a:rPr>
              <a:t>eTime</a:t>
            </a:r>
            <a:r>
              <a:rPr lang="en-US" altLang="zh-CN" sz="1200" b="1" kern="100" dirty="0" smtClean="0">
                <a:effectLst/>
                <a:latin typeface="Calibri"/>
                <a:ea typeface="宋体"/>
                <a:cs typeface="Times New Roman"/>
              </a:rPr>
              <a:t>: Energy-Efficient Transmission between Cloud and Mobile Devices</a:t>
            </a:r>
            <a:r>
              <a:rPr lang="zh-CN" altLang="zh-CN" sz="1200" b="1" kern="100" dirty="0" smtClean="0">
                <a:effectLst/>
                <a:latin typeface="Calibri"/>
                <a:ea typeface="宋体"/>
                <a:cs typeface="Times New Roman"/>
              </a:rPr>
              <a:t>（关注无线业务）</a:t>
            </a:r>
            <a:endParaRPr lang="zh-CN" altLang="zh-CN" sz="12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提出一种 云与移动设备间的 高效节能的数据传输策略</a:t>
            </a:r>
            <a:r>
              <a:rPr lang="en-US" altLang="zh-CN" sz="1200" kern="100" dirty="0" smtClean="0">
                <a:effectLst/>
                <a:latin typeface="Calibri"/>
                <a:ea typeface="宋体"/>
                <a:cs typeface="Times New Roman"/>
              </a:rPr>
              <a:t> </a:t>
            </a:r>
            <a:r>
              <a:rPr lang="en-US" altLang="zh-CN" sz="1200" kern="100" dirty="0" err="1" smtClean="0">
                <a:effectLst/>
                <a:latin typeface="Calibri"/>
                <a:ea typeface="宋体"/>
                <a:cs typeface="Times New Roman"/>
              </a:rPr>
              <a:t>eTime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（在保证数据排队积压不过大的条件下，尽可能减小移动设备资源消耗）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romanLcPeriod"/>
            </a:pP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在云上部署存储及带宽资源来帮助管理移动应用的数据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romanLcPeriod"/>
            </a:pPr>
            <a:r>
              <a:rPr lang="en-US" altLang="zh-CN" sz="1200" kern="100" dirty="0" err="1" smtClean="0">
                <a:effectLst/>
                <a:latin typeface="Calibri"/>
                <a:ea typeface="宋体"/>
                <a:cs typeface="Times New Roman"/>
              </a:rPr>
              <a:t>eTime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积极地，自适应地利用</a:t>
            </a:r>
            <a:r>
              <a:rPr lang="en-US" altLang="zh-CN" sz="1200" kern="100" dirty="0" smtClean="0">
                <a:effectLst/>
                <a:latin typeface="Calibri"/>
                <a:ea typeface="宋体"/>
                <a:cs typeface="Times New Roman"/>
              </a:rPr>
              <a:t>3G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或</a:t>
            </a:r>
            <a:r>
              <a:rPr lang="en-US" altLang="zh-CN" sz="1200" kern="100" dirty="0" err="1" smtClean="0">
                <a:effectLst/>
                <a:latin typeface="Calibri"/>
                <a:ea typeface="宋体"/>
                <a:cs typeface="Times New Roman"/>
              </a:rPr>
              <a:t>WiFi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的良好无线连接来预取常用数据，同时推迟延迟容忍数据以节省能源。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romanLcPeriod"/>
            </a:pP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为应对无线网络的本质随机特性，</a:t>
            </a:r>
            <a:r>
              <a:rPr lang="en-US" altLang="zh-CN" sz="1200" kern="100" dirty="0" err="1" smtClean="0">
                <a:effectLst/>
                <a:latin typeface="Calibri"/>
                <a:ea typeface="宋体"/>
                <a:cs typeface="Times New Roman"/>
              </a:rPr>
              <a:t>eTime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应用</a:t>
            </a:r>
            <a:r>
              <a:rPr lang="en-US" altLang="zh-CN" sz="1200" kern="100" dirty="0" err="1" smtClean="0">
                <a:effectLst/>
                <a:latin typeface="Calibri"/>
                <a:ea typeface="宋体"/>
                <a:cs typeface="Times New Roman"/>
              </a:rPr>
              <a:t>Lyapunov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优化技术进行在线传输决策，这只需要当前网络带宽和数据队列积压的信息，来平衡移动设备能耗与异构应用延迟之间的权衡。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effectLst/>
                <a:latin typeface="Calibri"/>
                <a:ea typeface="宋体"/>
                <a:cs typeface="Times New Roman"/>
              </a:rPr>
              <a:t> </a:t>
            </a:r>
            <a:endParaRPr lang="zh-CN" altLang="zh-CN" sz="12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effectLst/>
                <a:latin typeface="Calibri"/>
                <a:ea typeface="宋体"/>
                <a:cs typeface="Times New Roman"/>
              </a:rPr>
              <a:t>tpds14-On Arbitrating the Power-Performance Tradeoff in SaaS Clouds</a:t>
            </a:r>
            <a:endParaRPr lang="zh-CN" altLang="zh-CN" sz="12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设计和分析了一种新的最佳在线控制框架，该框架旨在独立并同时在</a:t>
            </a:r>
            <a:r>
              <a:rPr lang="en-US" altLang="zh-CN" sz="1200" kern="100" dirty="0" smtClean="0">
                <a:effectLst/>
                <a:latin typeface="Calibri"/>
                <a:ea typeface="宋体"/>
                <a:cs typeface="Times New Roman"/>
              </a:rPr>
              <a:t>SaaS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云中做出所有三个决策。 我们的框架可用于设计三个简单而有效的策略，分别对应于需要做出的三个决策：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romanLcPeriod"/>
            </a:pP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基于阈值的准入控制策略，可在避免系统拥塞的同时提高系统吞吐量；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romanLcPeriod"/>
            </a:pP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一种“加入最短队列”请求路由策略，以平衡服务器负载，减少已接受请求的服务延迟；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romanLcPeriod"/>
            </a:pP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一种分散的贪婪策略，以最优地调度</a:t>
            </a:r>
            <a:r>
              <a:rPr lang="en-US" altLang="zh-CN" sz="1200" kern="100" dirty="0" smtClean="0">
                <a:effectLst/>
                <a:latin typeface="Calibri"/>
                <a:ea typeface="宋体"/>
                <a:cs typeface="Times New Roman"/>
              </a:rPr>
              <a:t>VM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，即，哪些</a:t>
            </a:r>
            <a:r>
              <a:rPr lang="en-US" altLang="zh-CN" sz="1200" kern="100" dirty="0" smtClean="0">
                <a:effectLst/>
                <a:latin typeface="Calibri"/>
                <a:ea typeface="宋体"/>
                <a:cs typeface="Times New Roman"/>
              </a:rPr>
              <a:t>VM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处理传入的请求，以及哪些</a:t>
            </a:r>
            <a:r>
              <a:rPr lang="en-US" altLang="zh-CN" sz="1200" kern="100" dirty="0" smtClean="0">
                <a:effectLst/>
                <a:latin typeface="Calibri"/>
                <a:ea typeface="宋体"/>
                <a:cs typeface="Times New Roman"/>
              </a:rPr>
              <a:t>VM</a:t>
            </a:r>
            <a:r>
              <a:rPr lang="zh-CN" altLang="zh-CN" sz="1200" kern="100" dirty="0" smtClean="0">
                <a:effectLst/>
                <a:latin typeface="Calibri"/>
                <a:ea typeface="宋体"/>
                <a:cs typeface="Times New Roman"/>
              </a:rPr>
              <a:t>将保持空闲以节省功率。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tpds19-Dynamic Network Function Instance Scaling Based on Traffic Forecasting and VNF Placement in Operator Data Centers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一种流量预测方法，用于实现动态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实例的缩扩容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高效的算法，可以解决如何在运营网络中为“完全运行”模型和“交叉机架流水线”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SFC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模型提供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实例的方法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实施动态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设置系统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大规模真实数据驱动仿真，以显示系统效率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SFC Run-to-Complete in a Rack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SFC must be completed under one rack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Cross Rack Pipelined SFC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rack only hosts instances for the same type of VNF, and each SFC should be completed by steering the traffic across multiple racks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JSS19-ElasticSFC: Auto-scaling techniques for elastic service function chaining in network functions virtualization-based clouds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定义了用于在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环境中构建弹性服务链的扩展体系结构框架和原理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ElasticSFC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启发式算法，支持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横纵向扩容，带宽动态分配，端到端延迟感知，动态自动缩放。 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在动态带宽分配中，我们使用动态流调度和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迁移来有效利用网络资源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CLOUD16- Online VNF Scaling in Datacenters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在单个服务链的情况下，我们提出了一种随机在线算法，该算法返回总成本的解决方案最多为离线最优解决方案的</a:t>
            </a:r>
            <a:r>
              <a:rPr lang="en-US" altLang="zh-CN" dirty="0" smtClean="0"/>
              <a:t>e /(e-1)</a:t>
            </a:r>
            <a:r>
              <a:rPr lang="zh-CN" altLang="en-US" dirty="0" smtClean="0"/>
              <a:t>倍。该算法分两个阶段进行。第一阶段称为“预计划”，该计划可防止</a:t>
            </a:r>
            <a:r>
              <a:rPr lang="en-US" altLang="zh-CN" dirty="0" smtClean="0"/>
              <a:t>VNF</a:t>
            </a:r>
            <a:r>
              <a:rPr lang="zh-CN" altLang="en-US" dirty="0" smtClean="0"/>
              <a:t>随时间跨服务器迁移。第二阶段是对经典滑雪租赁算法的改进，这导致了最佳竞争比。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在有多个并发服务链的情况下，我们说明了在单个服务链中使用的算法不能直接应用于这种情况。取而代之的是，我们提出一种启发式算法，该算法依赖于最小权重匹配算法以最小化部署成本并获得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）的竞争比。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Info17-Proactive VNF Provisioning with Multi-timescale Cloud Resources: Fusing Online Learning and Online Optimization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设计了一种在线的主动的</a:t>
            </a:r>
            <a:r>
              <a:rPr lang="en-US" altLang="zh-CN" dirty="0" smtClean="0"/>
              <a:t>VNF</a:t>
            </a:r>
            <a:r>
              <a:rPr lang="zh-CN" altLang="en-US" dirty="0" smtClean="0"/>
              <a:t>放置算法，包括两个主要模块：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）一种在线学习方法，用于预测沿服务链的流量需求；（</a:t>
            </a:r>
            <a:r>
              <a:rPr lang="en-US" altLang="zh-CN" dirty="0" smtClean="0"/>
              <a:t>learning module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ii</a:t>
            </a:r>
            <a:r>
              <a:rPr lang="zh-CN" altLang="en-US" dirty="0" smtClean="0"/>
              <a:t>）一种在线算法，用于购买不同持续时间的</a:t>
            </a:r>
            <a:r>
              <a:rPr lang="en-US" altLang="zh-CN" dirty="0" smtClean="0"/>
              <a:t>VM</a:t>
            </a:r>
            <a:r>
              <a:rPr lang="zh-CN" altLang="en-US" dirty="0" smtClean="0"/>
              <a:t>，并根据预测的需求同时在</a:t>
            </a:r>
            <a:r>
              <a:rPr lang="en-US" altLang="zh-CN" dirty="0" smtClean="0"/>
              <a:t>VM</a:t>
            </a:r>
            <a:r>
              <a:rPr lang="zh-CN" altLang="en-US" dirty="0" smtClean="0"/>
              <a:t>上部署</a:t>
            </a:r>
            <a:r>
              <a:rPr lang="en-US" altLang="zh-CN" dirty="0" smtClean="0"/>
              <a:t>VNF </a:t>
            </a:r>
            <a:r>
              <a:rPr lang="zh-CN" altLang="en-US" dirty="0" smtClean="0"/>
              <a:t>保留长期成本最优的未来前景。（</a:t>
            </a:r>
            <a:r>
              <a:rPr lang="en-US" altLang="zh-CN" dirty="0" smtClean="0"/>
              <a:t>optimization module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info18-Adaptive VNF Scaling and Flow Routing with Proactive Demand Prediction</a:t>
            </a:r>
            <a:r>
              <a:rPr lang="zh-CN" altLang="en-US" dirty="0" smtClean="0"/>
              <a:t>（包括路由）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NFV</a:t>
            </a:r>
            <a:r>
              <a:rPr lang="zh-CN" altLang="en-US" dirty="0" smtClean="0"/>
              <a:t>市场，我们提出了</a:t>
            </a:r>
            <a:r>
              <a:rPr lang="en-US" altLang="zh-CN" dirty="0" smtClean="0"/>
              <a:t>VNF</a:t>
            </a:r>
            <a:r>
              <a:rPr lang="zh-CN" altLang="en-US" dirty="0" smtClean="0"/>
              <a:t>设置问题的优化方案，该方案可在离线环境中最大程度地减少由于不准确的预测和</a:t>
            </a:r>
            <a:r>
              <a:rPr lang="en-US" altLang="zh-CN" dirty="0" smtClean="0"/>
              <a:t>VNF</a:t>
            </a:r>
            <a:r>
              <a:rPr lang="zh-CN" altLang="en-US" dirty="0" smtClean="0"/>
              <a:t>部署而导致的成本。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一种主动配置</a:t>
            </a:r>
            <a:r>
              <a:rPr lang="en-US" altLang="zh-CN" dirty="0" smtClean="0"/>
              <a:t>VNF</a:t>
            </a:r>
            <a:r>
              <a:rPr lang="zh-CN" altLang="en-US" dirty="0" smtClean="0"/>
              <a:t>实例的在线算法，支持新实例分配和流路由。可以直接预测服务链的流量，而不是预测可能无效的资源需求。 同时，当提前启动新实例时，我们通过引入垂直缩放来采用自适应缩放策略。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我们为预测后悔和所提出算法的性能提供理论分析。 此外，通过使用跟踪驱动的仿真，我们确认与其他比较建议相比，所提出的</a:t>
            </a:r>
            <a:r>
              <a:rPr lang="en-US" altLang="zh-CN" dirty="0" smtClean="0"/>
              <a:t>VPCM</a:t>
            </a:r>
            <a:r>
              <a:rPr lang="zh-CN" altLang="en-US" dirty="0" smtClean="0"/>
              <a:t>算法可实现更好的预测结果和更低的总体成本。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门限的设定可以作为一个图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实验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err="1" smtClean="0"/>
              <a:t>Lyapunov</a:t>
            </a:r>
            <a:r>
              <a:rPr lang="en-US" altLang="zh-CN" sz="1200" dirty="0" smtClean="0"/>
              <a:t> optimization</a:t>
            </a:r>
            <a:r>
              <a:rPr lang="zh-CN" altLang="en-US" sz="1200" dirty="0" smtClean="0"/>
              <a:t>是要保持又好又稳定的状态嘛，所以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•L(Q(t))</a:t>
            </a:r>
            <a:r>
              <a:rPr lang="zh-CN" altLang="en-US" dirty="0" smtClean="0"/>
              <a:t>≥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对于所有积压向量</a:t>
            </a:r>
            <a:r>
              <a:rPr lang="en-US" altLang="zh-CN" dirty="0" smtClean="0"/>
              <a:t>Q(t)=(Q1(t)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Q2(t))</a:t>
            </a:r>
            <a:r>
              <a:rPr lang="zh-CN" altLang="en-US" dirty="0" smtClean="0"/>
              <a:t>，当且仅当网络在时隙</a:t>
            </a:r>
            <a:r>
              <a:rPr lang="en-US" altLang="zh-CN" dirty="0" smtClean="0"/>
              <a:t>t</a:t>
            </a:r>
            <a:r>
              <a:rPr lang="zh-CN" altLang="en-US" dirty="0" smtClean="0"/>
              <a:t>上为空时具有相等性。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为了通过将</a:t>
            </a:r>
            <a:r>
              <a:rPr lang="en-US" altLang="zh-CN" dirty="0" err="1" smtClean="0"/>
              <a:t>Lyapunov</a:t>
            </a:r>
            <a:r>
              <a:rPr lang="zh-CN" altLang="en-US" dirty="0" smtClean="0"/>
              <a:t>函数持续推向较低的拥塞状态来保持系统稳定，所以引入</a:t>
            </a:r>
            <a:r>
              <a:rPr lang="en-US" altLang="zh-CN" dirty="0" err="1" smtClean="0"/>
              <a:t>Lyapunov</a:t>
            </a:r>
            <a:r>
              <a:rPr lang="zh-CN" altLang="en-US" dirty="0" smtClean="0"/>
              <a:t>漂移：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时隙</a:t>
            </a:r>
            <a:r>
              <a:rPr lang="en-US" altLang="zh-CN" dirty="0" smtClean="0"/>
              <a:t>t</a:t>
            </a:r>
            <a:r>
              <a:rPr lang="zh-CN" altLang="en-US" dirty="0" smtClean="0"/>
              <a:t>到时隙</a:t>
            </a:r>
            <a:r>
              <a:rPr lang="en-US" altLang="zh-CN" dirty="0" smtClean="0"/>
              <a:t>t+1</a:t>
            </a:r>
            <a:r>
              <a:rPr lang="zh-CN" altLang="en-US" dirty="0" smtClean="0"/>
              <a:t>这是一个时隙中，队列中的</a:t>
            </a:r>
            <a:r>
              <a:rPr lang="en-US" altLang="zh-CN" dirty="0" smtClean="0"/>
              <a:t>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）的</a:t>
            </a:r>
            <a:r>
              <a:rPr lang="en-US" altLang="zh-CN" dirty="0" err="1" smtClean="0"/>
              <a:t>Lyapunov</a:t>
            </a:r>
            <a:r>
              <a:rPr lang="zh-CN" altLang="en-US" dirty="0" smtClean="0"/>
              <a:t>函数的预期变化。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于是，将 优化目标 转换为 获取这个加罚函数的上限 并不断尽可能的减小这个上限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并比较是哪一个相对应的操作可以使其最小即可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842B-C925-448C-B231-892B67EC647D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smtClean="0"/>
              <a:t>2019.11.14</a:t>
            </a:r>
            <a:endParaRPr lang="en-US" altLang="zh-CN" dirty="0"/>
          </a:p>
          <a:p>
            <a:pPr algn="r"/>
            <a:r>
              <a:rPr lang="en-US" altLang="zh-CN" dirty="0" err="1"/>
              <a:t>孙苑耀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多应用于排队控制理论，使用</a:t>
            </a:r>
            <a:r>
              <a:rPr lang="en-US" altLang="zh-CN" sz="2400" dirty="0" err="1"/>
              <a:t>Lyapunov</a:t>
            </a:r>
            <a:r>
              <a:rPr lang="zh-CN" altLang="en-US" sz="2400" dirty="0"/>
              <a:t>函数来最优地控制</a:t>
            </a:r>
            <a:r>
              <a:rPr lang="zh-CN" altLang="en-US" sz="2400" dirty="0" smtClean="0"/>
              <a:t>动态系统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在保证</a:t>
            </a:r>
            <a:r>
              <a:rPr lang="zh-CN" altLang="en-US" sz="2400" dirty="0"/>
              <a:t>包</a:t>
            </a:r>
            <a:r>
              <a:rPr lang="zh-CN" altLang="zh-CN" sz="2400" dirty="0" smtClean="0"/>
              <a:t>排队积压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Q</a:t>
            </a:r>
            <a:r>
              <a:rPr lang="en-US" altLang="zh-CN" sz="2400" dirty="0" smtClean="0"/>
              <a:t>(t))</a:t>
            </a:r>
            <a:r>
              <a:rPr lang="zh-CN" altLang="en-US" sz="2400" dirty="0" smtClean="0"/>
              <a:t>不过大的同时，降低</a:t>
            </a:r>
            <a:r>
              <a:rPr lang="zh-CN" altLang="en-US" sz="2400" dirty="0"/>
              <a:t>资源</a:t>
            </a:r>
            <a:r>
              <a:rPr lang="zh-CN" altLang="en-US" sz="2400" dirty="0" smtClean="0"/>
              <a:t>消耗 </a:t>
            </a:r>
            <a:r>
              <a:rPr lang="en-US" altLang="zh-CN" sz="2400" dirty="0" smtClean="0"/>
              <a:t>(P(t))</a:t>
            </a:r>
          </a:p>
          <a:p>
            <a:r>
              <a:rPr lang="zh-CN" altLang="en-US" sz="2400" dirty="0" smtClean="0"/>
              <a:t>缩扩容之后的</a:t>
            </a:r>
            <a:r>
              <a:rPr lang="en-US" altLang="zh-CN" sz="2400" dirty="0" smtClean="0"/>
              <a:t>VNF</a:t>
            </a:r>
            <a:r>
              <a:rPr lang="zh-CN" altLang="en-US" sz="2400" dirty="0" smtClean="0"/>
              <a:t>，</a:t>
            </a:r>
            <a:r>
              <a:rPr lang="en-US" altLang="zh-CN" sz="2400" b="1" dirty="0" smtClean="0"/>
              <a:t>N</a:t>
            </a:r>
            <a:r>
              <a:rPr lang="en-US" altLang="zh-CN" sz="2400" dirty="0" smtClean="0"/>
              <a:t>={0,1,……,N}</a:t>
            </a:r>
          </a:p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VNF </a:t>
            </a:r>
            <a:r>
              <a:rPr lang="zh-CN" altLang="en-US" sz="2400" dirty="0" smtClean="0"/>
              <a:t>的数据排队积压向量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</a:rPr>
              <a:t>(t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Lyapunov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L(Q(t))</a:t>
            </a:r>
            <a:r>
              <a:rPr lang="zh-CN" altLang="en-US" sz="2400" dirty="0"/>
              <a:t>为“小”意味着多个队列积压都是“小”。</a:t>
            </a:r>
          </a:p>
          <a:p>
            <a:r>
              <a:rPr lang="en-US" altLang="zh-CN" sz="2400" dirty="0"/>
              <a:t>L(Q(t))</a:t>
            </a:r>
            <a:r>
              <a:rPr lang="zh-CN" altLang="en-US" sz="2400" dirty="0"/>
              <a:t>为“大”意味着至少有一个队列积压“大”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Lyapunov</a:t>
            </a:r>
            <a:r>
              <a:rPr lang="zh-CN" altLang="en-US" sz="2400" dirty="0">
                <a:solidFill>
                  <a:srgbClr val="FF0000"/>
                </a:solidFill>
              </a:rPr>
              <a:t>漂移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endParaRPr lang="en-US" altLang="zh-CN" sz="2400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71" y="3813175"/>
            <a:ext cx="2422151" cy="7867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altLang="zh-CN" b="1" dirty="0"/>
              <a:t>Design And Analysis</a:t>
            </a:r>
            <a:endParaRPr lang="zh-CN" altLang="zh-CN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/>
          <a:stretch/>
        </p:blipFill>
        <p:spPr>
          <a:xfrm>
            <a:off x="3259462" y="5953975"/>
            <a:ext cx="4315427" cy="349263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73" y="3233408"/>
            <a:ext cx="2554750" cy="3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多应用于排队控制理论，使用</a:t>
            </a:r>
            <a:r>
              <a:rPr lang="en-US" altLang="zh-CN" sz="2400" dirty="0" err="1"/>
              <a:t>Lyapunov</a:t>
            </a:r>
            <a:r>
              <a:rPr lang="zh-CN" altLang="en-US" sz="2400" dirty="0"/>
              <a:t>函数来最优地控制动态系统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zh-CN" sz="2400" dirty="0"/>
              <a:t>在</a:t>
            </a:r>
            <a:r>
              <a:rPr lang="zh-CN" altLang="zh-CN" sz="2400" dirty="0" smtClean="0"/>
              <a:t>保证</a:t>
            </a:r>
            <a:r>
              <a:rPr lang="zh-CN" altLang="en-US" sz="2400" dirty="0" smtClean="0"/>
              <a:t>包</a:t>
            </a:r>
            <a:r>
              <a:rPr lang="zh-CN" altLang="zh-CN" sz="2400" dirty="0" smtClean="0"/>
              <a:t>排队</a:t>
            </a:r>
            <a:r>
              <a:rPr lang="zh-CN" altLang="zh-CN" sz="2400" dirty="0"/>
              <a:t>积压</a:t>
            </a:r>
            <a:r>
              <a:rPr lang="en-US" altLang="zh-CN" sz="2400" dirty="0"/>
              <a:t>(</a:t>
            </a:r>
            <a:r>
              <a:rPr lang="en-US" altLang="zh-CN" sz="2400" b="1" dirty="0"/>
              <a:t>Q</a:t>
            </a:r>
            <a:r>
              <a:rPr lang="en-US" altLang="zh-CN" sz="2400" dirty="0"/>
              <a:t>(t))</a:t>
            </a:r>
            <a:r>
              <a:rPr lang="zh-CN" altLang="en-US" sz="2400" dirty="0"/>
              <a:t>不过大的同时，降低资源消耗 </a:t>
            </a:r>
            <a:r>
              <a:rPr lang="en-US" altLang="zh-CN" sz="2400" dirty="0"/>
              <a:t>(P(t))</a:t>
            </a:r>
          </a:p>
          <a:p>
            <a:r>
              <a:rPr lang="zh-CN" altLang="en-US" sz="2400" dirty="0"/>
              <a:t>资源</a:t>
            </a:r>
            <a:r>
              <a:rPr lang="zh-CN" altLang="en-US" sz="2400" dirty="0" smtClean="0"/>
              <a:t>消耗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P(t</a:t>
            </a:r>
            <a:r>
              <a:rPr lang="en-US" altLang="zh-CN" sz="2400" dirty="0" smtClean="0">
                <a:solidFill>
                  <a:srgbClr val="FF0000"/>
                </a:solidFill>
              </a:rPr>
              <a:t>))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选路及多条路传播的</a:t>
            </a:r>
            <a:r>
              <a:rPr lang="en-US" altLang="zh-CN" sz="2400" dirty="0" err="1" smtClean="0"/>
              <a:t>cost+VNF</a:t>
            </a:r>
            <a:r>
              <a:rPr lang="zh-CN" altLang="en-US" sz="2400" dirty="0" smtClean="0"/>
              <a:t>启用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cost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引入</a:t>
            </a:r>
            <a:r>
              <a:rPr lang="zh-CN" altLang="en-US" sz="2400" dirty="0" smtClean="0">
                <a:solidFill>
                  <a:srgbClr val="FF0000"/>
                </a:solidFill>
              </a:rPr>
              <a:t>控制参数</a:t>
            </a:r>
            <a:r>
              <a:rPr lang="en-US" altLang="zh-CN" sz="2400" dirty="0" smtClean="0">
                <a:solidFill>
                  <a:srgbClr val="FF0000"/>
                </a:solidFill>
              </a:rPr>
              <a:t>V</a:t>
            </a:r>
            <a:r>
              <a:rPr lang="zh-CN" altLang="en-US" sz="2400" dirty="0" smtClean="0"/>
              <a:t>，调整</a:t>
            </a:r>
            <a:r>
              <a:rPr lang="en-US" altLang="zh-CN" sz="2400" dirty="0" smtClean="0"/>
              <a:t>cost</a:t>
            </a:r>
            <a:r>
              <a:rPr lang="zh-CN" altLang="en-US" sz="2400" dirty="0" smtClean="0"/>
              <a:t>与队列时延的优化目标。</a:t>
            </a:r>
            <a:endParaRPr lang="en-US" altLang="zh-CN" sz="2400" dirty="0" smtClean="0"/>
          </a:p>
          <a:p>
            <a:r>
              <a:rPr lang="en-US" altLang="zh-CN" sz="2400" dirty="0" smtClean="0"/>
              <a:t>drift-plus-penalty</a:t>
            </a:r>
            <a:r>
              <a:rPr lang="zh-CN" altLang="en-US" sz="2400" dirty="0" smtClean="0"/>
              <a:t>表达式：                              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0"/>
            <a:r>
              <a:rPr lang="zh-CN" altLang="en-US" sz="2400" dirty="0" smtClean="0"/>
              <a:t>将 </a:t>
            </a:r>
            <a:r>
              <a:rPr lang="zh-CN" altLang="en-US" sz="2400" dirty="0"/>
              <a:t>优化目标 转换为 获取这个</a:t>
            </a:r>
            <a:r>
              <a:rPr lang="zh-CN" altLang="en-US" sz="2400" dirty="0">
                <a:solidFill>
                  <a:srgbClr val="FF0000"/>
                </a:solidFill>
              </a:rPr>
              <a:t>加罚函数的上限 </a:t>
            </a:r>
            <a:r>
              <a:rPr lang="zh-CN" altLang="en-US" sz="2400" dirty="0"/>
              <a:t>并不断尽可能的减小这个上限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altLang="zh-CN" b="1" dirty="0"/>
              <a:t>Design And Analysis</a:t>
            </a:r>
            <a:endParaRPr lang="zh-CN" altLang="en-US" b="1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84" y="4146530"/>
            <a:ext cx="2655648" cy="3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endParaRPr lang="en-US" altLang="zh-CN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zh-CN" b="1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b="1" dirty="0" smtClean="0"/>
              <a:t>Related Work</a:t>
            </a:r>
            <a:endParaRPr lang="en-US" altLang="zh-CN" b="1" dirty="0"/>
          </a:p>
          <a:p>
            <a:pPr marL="571500" indent="-571500">
              <a:buFont typeface="+mj-lt"/>
              <a:buAutoNum type="romanUcPeriod"/>
            </a:pPr>
            <a:r>
              <a:rPr lang="en-US" altLang="zh-CN" b="1" dirty="0"/>
              <a:t>Problem Model And </a:t>
            </a:r>
            <a:r>
              <a:rPr lang="en-US" altLang="zh-CN" b="1" dirty="0" smtClean="0"/>
              <a:t>Formulation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b="1" dirty="0" smtClean="0"/>
              <a:t>Design </a:t>
            </a:r>
            <a:r>
              <a:rPr lang="en-US" altLang="zh-CN" b="1" dirty="0"/>
              <a:t>And Analysis</a:t>
            </a:r>
            <a:endParaRPr lang="en-US" altLang="zh-CN" b="1" dirty="0"/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7460" cy="4606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为实现有效的服务协调和管理，需要快速合理地分配和调度网络资源的问题</a:t>
            </a:r>
            <a:endParaRPr lang="en-US" altLang="zh-CN" sz="2400" dirty="0" smtClean="0"/>
          </a:p>
          <a:p>
            <a:pPr marL="361950" indent="-189230"/>
            <a:r>
              <a:rPr lang="zh-CN" altLang="en-US" sz="2400" dirty="0" smtClean="0"/>
              <a:t>流量增加时，配置恰当数量的</a:t>
            </a:r>
            <a:r>
              <a:rPr lang="en-US" altLang="zh-CN" sz="2400" dirty="0" smtClean="0"/>
              <a:t>VNF</a:t>
            </a:r>
            <a:r>
              <a:rPr lang="zh-CN" altLang="en-US" sz="2400" dirty="0" smtClean="0"/>
              <a:t>以</a:t>
            </a:r>
            <a:r>
              <a:rPr lang="zh-CN" altLang="en-US" sz="2400" dirty="0" smtClean="0"/>
              <a:t>满足服务需求，</a:t>
            </a:r>
            <a:endParaRPr lang="en-US" altLang="zh-CN" sz="2400" dirty="0" smtClean="0"/>
          </a:p>
          <a:p>
            <a:pPr marL="361950" indent="-189230"/>
            <a:r>
              <a:rPr lang="zh-CN" altLang="en-US" sz="2400" dirty="0" smtClean="0"/>
              <a:t>回收过剩的资源，避免资源浪费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缩扩容策略</a:t>
            </a:r>
            <a:endParaRPr lang="en-US" altLang="zh-CN" sz="2400" dirty="0" smtClean="0"/>
          </a:p>
          <a:p>
            <a:pPr marL="361950" indent="-189230"/>
            <a:r>
              <a:rPr lang="zh-CN" altLang="en-US" sz="2400" dirty="0" smtClean="0"/>
              <a:t>扩：基于阈值的静态策略、时间序列分析等</a:t>
            </a:r>
            <a:endParaRPr lang="en-US" altLang="zh-CN" sz="2400" dirty="0" smtClean="0"/>
          </a:p>
          <a:p>
            <a:pPr marL="361950" indent="-189230"/>
            <a:r>
              <a:rPr lang="zh-CN" altLang="en-US" sz="2400" dirty="0" smtClean="0"/>
              <a:t>缩</a:t>
            </a:r>
            <a:r>
              <a:rPr lang="zh-CN" altLang="en-US" sz="2400" dirty="0"/>
              <a:t>：通过计算及比较 选路及多条路传播的</a:t>
            </a:r>
            <a:r>
              <a:rPr lang="en-US" altLang="zh-CN" sz="2400" dirty="0" err="1"/>
              <a:t>cost+VM</a:t>
            </a:r>
            <a:r>
              <a:rPr lang="zh-CN" altLang="en-US" sz="2400" dirty="0"/>
              <a:t>启用的</a:t>
            </a:r>
            <a:r>
              <a:rPr lang="en-US" altLang="zh-CN" sz="2400" dirty="0" smtClean="0"/>
              <a:t>cost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缩扩容时的几个步骤</a:t>
            </a:r>
            <a:endParaRPr lang="en-US" altLang="zh-CN" sz="2400" dirty="0" smtClean="0"/>
          </a:p>
          <a:p>
            <a:pPr marL="0" indent="276225">
              <a:buNone/>
            </a:pPr>
            <a:r>
              <a:rPr lang="zh-CN" altLang="en-US" sz="2400" dirty="0" smtClean="0"/>
              <a:t>④有带宽限制的条件下  </a:t>
            </a:r>
            <a:r>
              <a:rPr lang="en-US" altLang="zh-CN" sz="2400" dirty="0" smtClean="0"/>
              <a:t>-&gt;  </a:t>
            </a:r>
            <a:r>
              <a:rPr lang="zh-CN" altLang="en-US" sz="2400" dirty="0" smtClean="0"/>
              <a:t>缩扩容后，流量怎么分配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altLang="zh-CN" b="1" dirty="0" smtClean="0"/>
              <a:t>Related Work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Lyapunov</a:t>
            </a:r>
            <a:r>
              <a:rPr lang="en-US" altLang="zh-CN" b="1" dirty="0"/>
              <a:t> </a:t>
            </a:r>
            <a:r>
              <a:rPr lang="en-US" altLang="zh-CN" b="1" dirty="0" smtClean="0"/>
              <a:t>optimization</a:t>
            </a:r>
          </a:p>
          <a:p>
            <a:pPr marL="0" indent="0">
              <a:buNone/>
            </a:pPr>
            <a:r>
              <a:rPr lang="en-US" altLang="zh-CN" dirty="0" smtClean="0"/>
              <a:t>Info13- </a:t>
            </a:r>
            <a:r>
              <a:rPr lang="en-US" altLang="zh-CN" dirty="0" err="1"/>
              <a:t>eTime</a:t>
            </a:r>
            <a:r>
              <a:rPr lang="en-US" altLang="zh-CN" dirty="0"/>
              <a:t>: Energy-Efficient Transmission between Cloud and Mobile </a:t>
            </a:r>
            <a:r>
              <a:rPr lang="en-US" altLang="zh-CN" dirty="0" smtClean="0"/>
              <a:t>Devices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tpds14-On Arbitrating the Power-Performance Tradeoff in SaaS Clouds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altLang="zh-CN" b="1" dirty="0" smtClean="0"/>
              <a:t>Related Work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Vnf</a:t>
            </a:r>
            <a:r>
              <a:rPr lang="en-US" altLang="zh-CN" b="1" dirty="0"/>
              <a:t> scaling and </a:t>
            </a:r>
            <a:r>
              <a:rPr lang="en-US" altLang="zh-CN" b="1" dirty="0" smtClean="0"/>
              <a:t>placement</a:t>
            </a:r>
          </a:p>
          <a:p>
            <a:r>
              <a:rPr lang="en-US" altLang="zh-CN" dirty="0" smtClean="0"/>
              <a:t>tpds19-Dynamic </a:t>
            </a:r>
            <a:r>
              <a:rPr lang="en-US" altLang="zh-CN" dirty="0"/>
              <a:t>Network Function Instance Scaling Based on </a:t>
            </a:r>
            <a:r>
              <a:rPr lang="en-US" altLang="zh-CN" dirty="0"/>
              <a:t>Traffic</a:t>
            </a:r>
            <a:r>
              <a:rPr lang="en-US" altLang="zh-CN" dirty="0"/>
              <a:t> Forecasting and VNF Placement in Operator Data </a:t>
            </a:r>
            <a:r>
              <a:rPr lang="en-US" altLang="zh-CN" dirty="0" smtClean="0"/>
              <a:t>Centers</a:t>
            </a:r>
          </a:p>
          <a:p>
            <a:pPr marL="630238" indent="-185738"/>
            <a:r>
              <a:rPr lang="zh-CN" altLang="en-US" sz="2400" dirty="0" smtClean="0"/>
              <a:t>设计一种</a:t>
            </a:r>
            <a:r>
              <a:rPr lang="zh-CN" altLang="zh-CN" sz="2400" dirty="0" smtClean="0"/>
              <a:t>流量预测</a:t>
            </a:r>
            <a:r>
              <a:rPr lang="zh-CN" altLang="en-US" sz="2400" dirty="0" smtClean="0"/>
              <a:t>的方法</a:t>
            </a:r>
            <a:endParaRPr lang="en-US" altLang="zh-CN" sz="2400" dirty="0" smtClean="0"/>
          </a:p>
          <a:p>
            <a:pPr marL="630238" indent="-185738"/>
            <a:r>
              <a:rPr lang="zh-CN" altLang="en-US" sz="2400" dirty="0" smtClean="0"/>
              <a:t>针对实际的运营</a:t>
            </a:r>
            <a:r>
              <a:rPr lang="zh-CN" altLang="en-US" sz="2400" dirty="0"/>
              <a:t>网络</a:t>
            </a:r>
            <a:r>
              <a:rPr lang="zh-CN" altLang="en-US" sz="2400" dirty="0" smtClean="0"/>
              <a:t>中两种</a:t>
            </a:r>
            <a:r>
              <a:rPr lang="en-US" altLang="zh-CN" sz="2400" dirty="0"/>
              <a:t>SFC</a:t>
            </a:r>
            <a:r>
              <a:rPr lang="zh-CN" altLang="en-US" sz="2400" dirty="0" smtClean="0"/>
              <a:t>模型实现</a:t>
            </a:r>
            <a:r>
              <a:rPr lang="en-US" altLang="zh-CN" sz="2400" dirty="0" smtClean="0"/>
              <a:t>VNF</a:t>
            </a:r>
            <a:r>
              <a:rPr lang="zh-CN" altLang="en-US" sz="2400" dirty="0" smtClean="0"/>
              <a:t>实例缩扩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JSS19-ElasticSFC: Auto-scaling techniques for elastic service function chaining in network functions virtualization-based clouds</a:t>
            </a:r>
          </a:p>
          <a:p>
            <a:pPr marL="636588" indent="-192088"/>
            <a:r>
              <a:rPr lang="zh-CN" altLang="en-US" sz="2400" dirty="0"/>
              <a:t>构建弹性服务链的扩展</a:t>
            </a:r>
            <a:r>
              <a:rPr lang="zh-CN" altLang="en-US" sz="2400" dirty="0" smtClean="0"/>
              <a:t>体系结构</a:t>
            </a:r>
            <a:r>
              <a:rPr lang="zh-CN" altLang="en-US" sz="2400" dirty="0"/>
              <a:t>架构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13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altLang="zh-CN" b="1" dirty="0" smtClean="0"/>
              <a:t>Related Work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err="1"/>
              <a:t>Vnf</a:t>
            </a:r>
            <a:r>
              <a:rPr lang="en-US" altLang="zh-CN" b="1" dirty="0"/>
              <a:t> scaling and </a:t>
            </a:r>
            <a:r>
              <a:rPr lang="en-US" altLang="zh-CN" b="1" dirty="0" smtClean="0"/>
              <a:t>placement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dirty="0" smtClean="0"/>
              <a:t>CLOUD16- </a:t>
            </a:r>
            <a:r>
              <a:rPr lang="en-US" altLang="zh-CN" dirty="0"/>
              <a:t>Online VNF Scaling in </a:t>
            </a:r>
            <a:r>
              <a:rPr lang="en-US" altLang="zh-CN" dirty="0" smtClean="0"/>
              <a:t>Datacenters</a:t>
            </a:r>
            <a:endParaRPr lang="en-US" altLang="zh-CN" dirty="0"/>
          </a:p>
          <a:p>
            <a:r>
              <a:rPr lang="en-US" altLang="zh-CN" dirty="0" smtClean="0"/>
              <a:t>Info17-Proactive </a:t>
            </a:r>
            <a:r>
              <a:rPr lang="en-US" altLang="zh-CN" dirty="0"/>
              <a:t>VNF Provisioning with Multi-timescale Cloud Resources: Fusing Online Learning and Online </a:t>
            </a:r>
            <a:r>
              <a:rPr lang="en-US" altLang="zh-CN" dirty="0" smtClean="0"/>
              <a:t>Optimization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en-US" altLang="zh-CN" dirty="0" smtClean="0"/>
              <a:t>nfo18-Adaptive </a:t>
            </a:r>
            <a:r>
              <a:rPr lang="en-US" altLang="zh-CN" dirty="0"/>
              <a:t>VNF Scaling and Flow Routing with Proactive Demand Prediction</a:t>
            </a:r>
            <a:endParaRPr lang="en-US" altLang="zh-CN" dirty="0" smtClean="0"/>
          </a:p>
          <a:p>
            <a:pPr marL="722313"/>
            <a:r>
              <a:rPr lang="zh-CN" altLang="en-US" sz="2400" dirty="0"/>
              <a:t>设计一种在线</a:t>
            </a:r>
            <a:r>
              <a:rPr lang="en-US" altLang="zh-CN" sz="2400" dirty="0"/>
              <a:t>/</a:t>
            </a:r>
            <a:r>
              <a:rPr lang="zh-CN" altLang="en-US" sz="2400" dirty="0"/>
              <a:t>离线的学习方法，用于预测沿服务链的流量需求（机器学习</a:t>
            </a:r>
            <a:r>
              <a:rPr lang="en-US" altLang="zh-CN" sz="2400" dirty="0"/>
              <a:t>or</a:t>
            </a:r>
            <a:r>
              <a:rPr lang="zh-CN" altLang="en-US" sz="2400" dirty="0"/>
              <a:t>神经网络）</a:t>
            </a:r>
            <a:endParaRPr lang="en-US" altLang="zh-CN" sz="2400" dirty="0"/>
          </a:p>
          <a:p>
            <a:pPr marL="722313"/>
            <a:r>
              <a:rPr lang="zh-CN" altLang="en-US" sz="2400" dirty="0"/>
              <a:t>一种在线算法，根据预测的流量需求在</a:t>
            </a:r>
            <a:r>
              <a:rPr lang="en-US" altLang="zh-CN" sz="2400" dirty="0"/>
              <a:t>VM</a:t>
            </a:r>
            <a:r>
              <a:rPr lang="zh-CN" altLang="en-US" sz="2400" dirty="0"/>
              <a:t>上部署</a:t>
            </a:r>
            <a:r>
              <a:rPr lang="en-US" altLang="zh-CN" sz="2400" dirty="0"/>
              <a:t>VNF</a:t>
            </a:r>
            <a:r>
              <a:rPr lang="zh-CN" altLang="en-US" sz="2400" dirty="0"/>
              <a:t>（滑雪租赁</a:t>
            </a:r>
            <a:r>
              <a:rPr lang="en-US" altLang="zh-CN" sz="2400" dirty="0"/>
              <a:t>or</a:t>
            </a:r>
            <a:r>
              <a:rPr lang="zh-CN" altLang="en-US" sz="2400" dirty="0"/>
              <a:t>装箱问题）</a:t>
            </a:r>
            <a:endParaRPr lang="en-US" altLang="zh-CN" sz="2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7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zh-CN" b="1" dirty="0"/>
              <a:t>Problem Model And Formulation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830"/>
          </a:xfrm>
        </p:spPr>
        <p:txBody>
          <a:bodyPr>
            <a:normAutofit/>
          </a:bodyPr>
          <a:lstStyle/>
          <a:p>
            <a:pPr lvl="0"/>
            <a:endParaRPr lang="en-US" altLang="zh-CN" sz="2400" dirty="0" smtClean="0"/>
          </a:p>
          <a:p>
            <a:pPr lvl="0"/>
            <a:r>
              <a:rPr lang="en-US" altLang="zh-CN" sz="2400" dirty="0" smtClean="0"/>
              <a:t>VNF</a:t>
            </a:r>
            <a:r>
              <a:rPr lang="zh-CN" altLang="zh-CN" sz="2400" dirty="0"/>
              <a:t>个数，</a:t>
            </a:r>
            <a:r>
              <a:rPr lang="en-US" altLang="zh-CN" sz="2400" b="1" dirty="0"/>
              <a:t>N</a:t>
            </a:r>
            <a:r>
              <a:rPr lang="en-US" altLang="zh-CN" sz="2400" dirty="0"/>
              <a:t>={0,1,</a:t>
            </a:r>
            <a:r>
              <a:rPr lang="zh-CN" altLang="zh-CN" sz="2400" dirty="0"/>
              <a:t>……</a:t>
            </a:r>
            <a:r>
              <a:rPr lang="en-US" altLang="zh-CN" sz="2400" dirty="0"/>
              <a:t>,N}</a:t>
            </a:r>
            <a:endParaRPr lang="zh-CN" altLang="zh-CN" sz="2400" dirty="0"/>
          </a:p>
          <a:p>
            <a:pPr lvl="0"/>
            <a:r>
              <a:rPr lang="en-US" altLang="zh-CN" sz="2400" dirty="0"/>
              <a:t>VNF</a:t>
            </a:r>
            <a:r>
              <a:rPr lang="zh-CN" altLang="zh-CN" sz="2400" dirty="0"/>
              <a:t>种类，</a:t>
            </a:r>
            <a:r>
              <a:rPr lang="en-US" altLang="zh-CN" sz="2400" b="1" dirty="0"/>
              <a:t>M</a:t>
            </a:r>
            <a:r>
              <a:rPr lang="en-US" altLang="zh-CN" sz="2400" dirty="0"/>
              <a:t>={0,1,</a:t>
            </a:r>
            <a:r>
              <a:rPr lang="zh-CN" altLang="zh-CN" sz="2400" dirty="0"/>
              <a:t>……</a:t>
            </a:r>
            <a:r>
              <a:rPr lang="en-US" altLang="zh-CN" sz="2400" dirty="0"/>
              <a:t>,M}</a:t>
            </a:r>
            <a:endParaRPr lang="zh-CN" altLang="zh-CN" sz="2400" dirty="0"/>
          </a:p>
          <a:p>
            <a:pPr lvl="0"/>
            <a:r>
              <a:rPr lang="zh-CN" altLang="zh-CN" sz="2400" dirty="0"/>
              <a:t>每个</a:t>
            </a:r>
            <a:r>
              <a:rPr lang="en-US" altLang="zh-CN" sz="2400" dirty="0"/>
              <a:t>VNF(</a:t>
            </a:r>
            <a:r>
              <a:rPr lang="zh-CN" altLang="zh-CN" sz="2400" dirty="0"/>
              <a:t>加不加</a:t>
            </a:r>
            <a:r>
              <a:rPr lang="en-US" altLang="zh-CN" sz="2400" dirty="0"/>
              <a:t>instance)</a:t>
            </a:r>
            <a:r>
              <a:rPr lang="zh-CN" altLang="zh-CN" sz="2400" dirty="0"/>
              <a:t>的数据（已经）排队积压向量</a:t>
            </a:r>
            <a:r>
              <a:rPr lang="en-US" altLang="zh-CN" sz="2400" dirty="0"/>
              <a:t>Q(t)</a:t>
            </a:r>
            <a:r>
              <a:rPr lang="zh-CN" altLang="zh-CN" sz="2400" dirty="0"/>
              <a:t>：</a:t>
            </a:r>
            <a:r>
              <a:rPr lang="en-US" altLang="zh-CN" sz="2400" b="1" dirty="0"/>
              <a:t>Q</a:t>
            </a:r>
            <a:r>
              <a:rPr lang="en-US" altLang="zh-CN" sz="2400" dirty="0"/>
              <a:t>(t)=( 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(t),…, Q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(t) ) </a:t>
            </a:r>
            <a:endParaRPr lang="zh-CN" altLang="zh-CN" sz="2400" dirty="0"/>
          </a:p>
          <a:p>
            <a:pPr lvl="0"/>
            <a:r>
              <a:rPr lang="zh-CN" altLang="zh-CN" sz="2400" dirty="0"/>
              <a:t>每个</a:t>
            </a:r>
            <a:r>
              <a:rPr lang="en-US" altLang="zh-CN" sz="2400" dirty="0"/>
              <a:t>VNF(</a:t>
            </a:r>
            <a:r>
              <a:rPr lang="zh-CN" altLang="zh-CN" sz="2400" dirty="0"/>
              <a:t>加不加</a:t>
            </a:r>
            <a:r>
              <a:rPr lang="en-US" altLang="zh-CN" sz="2400" dirty="0"/>
              <a:t>instance)</a:t>
            </a:r>
            <a:r>
              <a:rPr lang="zh-CN" altLang="zh-CN" sz="2400" dirty="0"/>
              <a:t>的数据潜在的即将到达的向量</a:t>
            </a:r>
            <a:r>
              <a:rPr lang="en-US" altLang="zh-CN" sz="2400" dirty="0"/>
              <a:t>R(t): </a:t>
            </a:r>
            <a:r>
              <a:rPr lang="en-US" altLang="zh-CN" sz="2400" b="1" dirty="0"/>
              <a:t>R(t)</a:t>
            </a:r>
            <a:r>
              <a:rPr lang="en-US" altLang="zh-CN" sz="2400" dirty="0"/>
              <a:t>=(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(t),</a:t>
            </a:r>
            <a:r>
              <a:rPr lang="zh-CN" altLang="zh-CN" sz="2400" dirty="0"/>
              <a:t>…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(t) )</a:t>
            </a:r>
            <a:endParaRPr lang="zh-CN" altLang="zh-CN" sz="2400" dirty="0"/>
          </a:p>
          <a:p>
            <a:pPr lvl="0"/>
            <a:r>
              <a:rPr lang="zh-CN" altLang="zh-CN" sz="2400" dirty="0"/>
              <a:t>每个</a:t>
            </a:r>
            <a:r>
              <a:rPr lang="en-US" altLang="zh-CN" sz="2400" dirty="0"/>
              <a:t>VNF(</a:t>
            </a:r>
            <a:r>
              <a:rPr lang="zh-CN" altLang="zh-CN" sz="2400" dirty="0"/>
              <a:t>加不加</a:t>
            </a:r>
            <a:r>
              <a:rPr lang="en-US" altLang="zh-CN" sz="2400" dirty="0"/>
              <a:t>instance)</a:t>
            </a:r>
            <a:r>
              <a:rPr lang="zh-CN" altLang="zh-CN" sz="2400" dirty="0"/>
              <a:t>的数据（能）处理的数据：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(t)</a:t>
            </a:r>
            <a:endParaRPr lang="zh-CN" altLang="zh-CN" sz="2400" dirty="0"/>
          </a:p>
          <a:p>
            <a:r>
              <a:rPr lang="zh-CN" altLang="zh-CN" sz="2400" dirty="0"/>
              <a:t>所以每个</a:t>
            </a:r>
            <a:r>
              <a:rPr lang="en-US" altLang="zh-CN" sz="2400" dirty="0"/>
              <a:t>instance</a:t>
            </a:r>
            <a:r>
              <a:rPr lang="zh-CN" altLang="zh-CN" sz="2400" dirty="0"/>
              <a:t>的队列中的数据为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(t+1)=max[Q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(t)-A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(t),0]+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(t)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zh-CN" b="1" dirty="0"/>
              <a:t>Problem Model And </a:t>
            </a:r>
            <a:r>
              <a:rPr lang="en-US" altLang="zh-CN" b="1" dirty="0" smtClean="0"/>
              <a:t>Formulation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缩扩容策略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41325" indent="361950">
              <a:buNone/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多个</a:t>
            </a:r>
            <a:r>
              <a:rPr lang="en-US" altLang="zh-CN" sz="2400" dirty="0"/>
              <a:t>instance</a:t>
            </a:r>
            <a:r>
              <a:rPr lang="zh-CN" altLang="en-US" sz="2400" dirty="0"/>
              <a:t>的队列积压过大</a:t>
            </a:r>
            <a:r>
              <a:rPr lang="en-US" altLang="zh-CN" sz="2400" dirty="0"/>
              <a:t>/</a:t>
            </a:r>
            <a:r>
              <a:rPr lang="zh-CN" altLang="en-US" sz="2400" dirty="0"/>
              <a:t>过小（其实也就是门限），则缩扩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寻找在能够满足</a:t>
            </a:r>
            <a:r>
              <a:rPr lang="en-US" altLang="zh-CN" sz="2400" dirty="0"/>
              <a:t>flow</a:t>
            </a:r>
            <a:r>
              <a:rPr lang="zh-CN" altLang="en-US" sz="2400" dirty="0"/>
              <a:t>的条件下</a:t>
            </a:r>
            <a:r>
              <a:rPr lang="en-US" altLang="zh-CN" sz="2400" dirty="0"/>
              <a:t>cost</a:t>
            </a:r>
            <a:r>
              <a:rPr lang="zh-CN" altLang="en-US" sz="2400" dirty="0"/>
              <a:t>最小的</a:t>
            </a:r>
            <a:r>
              <a:rPr lang="zh-CN" altLang="en-US" sz="2400" dirty="0" smtClean="0"/>
              <a:t>情况，通过</a:t>
            </a:r>
            <a:r>
              <a:rPr lang="zh-CN" altLang="en-US" sz="2400" dirty="0"/>
              <a:t>计算及比较 选路及多条路传播的</a:t>
            </a:r>
            <a:r>
              <a:rPr lang="en-US" altLang="zh-CN" sz="2400" dirty="0" err="1"/>
              <a:t>cost+VM</a:t>
            </a:r>
            <a:r>
              <a:rPr lang="zh-CN" altLang="en-US" sz="2400" dirty="0"/>
              <a:t>启用的</a:t>
            </a:r>
            <a:r>
              <a:rPr lang="en-US" altLang="zh-CN" sz="2400" dirty="0" smtClean="0"/>
              <a:t>cost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441325" indent="361950">
              <a:buNone/>
            </a:pPr>
            <a:r>
              <a:rPr lang="zh-CN" altLang="en-US" sz="2400" dirty="0" smtClean="0"/>
              <a:t>每个</a:t>
            </a:r>
            <a:r>
              <a:rPr lang="en-US" altLang="zh-CN" sz="2400" dirty="0"/>
              <a:t>VNF(</a:t>
            </a:r>
            <a:r>
              <a:rPr lang="zh-CN" altLang="en-US" sz="2400" dirty="0"/>
              <a:t>加不加</a:t>
            </a:r>
            <a:r>
              <a:rPr lang="en-US" altLang="zh-CN" sz="2400" dirty="0"/>
              <a:t>instance)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cost</a:t>
            </a:r>
            <a:r>
              <a:rPr lang="zh-CN" altLang="en-US" sz="2400" dirty="0"/>
              <a:t> （</a:t>
            </a:r>
            <a:r>
              <a:rPr lang="en-US" altLang="zh-CN" sz="2400" dirty="0"/>
              <a:t>CPU</a:t>
            </a:r>
            <a:r>
              <a:rPr lang="zh-CN" altLang="en-US" sz="2400" dirty="0"/>
              <a:t>，内存</a:t>
            </a:r>
            <a:r>
              <a:rPr lang="en-US" altLang="zh-CN" sz="2400" dirty="0"/>
              <a:t>memory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向量</a:t>
            </a:r>
            <a:r>
              <a:rPr lang="en-US" altLang="zh-CN" sz="2400" b="1" dirty="0" smtClean="0"/>
              <a:t>P(t</a:t>
            </a:r>
            <a:r>
              <a:rPr lang="en-US" altLang="zh-CN" sz="2400" b="1" dirty="0"/>
              <a:t>)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P(t)= ( P1(t),…, PN(t) </a:t>
            </a:r>
            <a:r>
              <a:rPr lang="en-US" altLang="zh-CN" sz="2400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zh-CN" b="1" dirty="0"/>
              <a:t>Problem Model And </a:t>
            </a:r>
            <a:r>
              <a:rPr lang="en-US" altLang="zh-CN" b="1" dirty="0" smtClean="0"/>
              <a:t>Formulation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672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placement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zh-CN" altLang="zh-CN" sz="2400" b="1" dirty="0"/>
              <a:t>队列</a:t>
            </a:r>
          </a:p>
          <a:p>
            <a:pPr lvl="0"/>
            <a:r>
              <a:rPr lang="zh-CN" altLang="zh-CN" sz="2400" dirty="0"/>
              <a:t>每个</a:t>
            </a:r>
            <a:r>
              <a:rPr lang="en-US" altLang="zh-CN" sz="2400" dirty="0"/>
              <a:t>VNF(</a:t>
            </a:r>
            <a:r>
              <a:rPr lang="zh-CN" altLang="zh-CN" sz="2400" dirty="0"/>
              <a:t>加不加</a:t>
            </a:r>
            <a:r>
              <a:rPr lang="en-US" altLang="zh-CN" sz="2400" dirty="0"/>
              <a:t>instance)</a:t>
            </a:r>
            <a:r>
              <a:rPr lang="zh-CN" altLang="zh-CN" sz="2400" dirty="0"/>
              <a:t>的数据（已经）排队积压向量</a:t>
            </a:r>
            <a:r>
              <a:rPr lang="en-US" altLang="zh-CN" sz="2400" dirty="0"/>
              <a:t>Q(t)</a:t>
            </a:r>
            <a:r>
              <a:rPr lang="zh-CN" altLang="zh-CN" sz="2400" dirty="0"/>
              <a:t>：</a:t>
            </a:r>
            <a:r>
              <a:rPr lang="en-US" altLang="zh-CN" sz="2400" b="1" dirty="0"/>
              <a:t>Q</a:t>
            </a:r>
            <a:r>
              <a:rPr lang="en-US" altLang="zh-CN" sz="2400" dirty="0"/>
              <a:t>(t)=( 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(t),…, Q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(t) ) </a:t>
            </a:r>
            <a:endParaRPr lang="zh-CN" altLang="zh-CN" sz="2400" dirty="0"/>
          </a:p>
          <a:p>
            <a:pPr lvl="0"/>
            <a:r>
              <a:rPr lang="zh-CN" altLang="zh-CN" sz="2400" dirty="0"/>
              <a:t>每个</a:t>
            </a:r>
            <a:r>
              <a:rPr lang="en-US" altLang="zh-CN" sz="2400" dirty="0"/>
              <a:t>VNF(</a:t>
            </a:r>
            <a:r>
              <a:rPr lang="zh-CN" altLang="zh-CN" sz="2400" dirty="0"/>
              <a:t>加不加</a:t>
            </a:r>
            <a:r>
              <a:rPr lang="en-US" altLang="zh-CN" sz="2400" dirty="0"/>
              <a:t>instance)</a:t>
            </a:r>
            <a:r>
              <a:rPr lang="zh-CN" altLang="zh-CN" sz="2400" dirty="0"/>
              <a:t>的数据潜在的即将到达的向量</a:t>
            </a:r>
            <a:r>
              <a:rPr lang="en-US" altLang="zh-CN" sz="2400" dirty="0"/>
              <a:t>R(t): </a:t>
            </a:r>
            <a:r>
              <a:rPr lang="en-US" altLang="zh-CN" sz="2400" b="1" dirty="0"/>
              <a:t>R(t)</a:t>
            </a:r>
            <a:r>
              <a:rPr lang="en-US" altLang="zh-CN" sz="2400" dirty="0"/>
              <a:t>=(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(t),</a:t>
            </a:r>
            <a:r>
              <a:rPr lang="zh-CN" altLang="zh-CN" sz="2400" dirty="0"/>
              <a:t>…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(t) )</a:t>
            </a:r>
            <a:endParaRPr lang="zh-CN" altLang="zh-CN" sz="2400" dirty="0"/>
          </a:p>
          <a:p>
            <a:pPr lvl="0"/>
            <a:r>
              <a:rPr lang="zh-CN" altLang="zh-CN" sz="2400" dirty="0"/>
              <a:t>每个</a:t>
            </a:r>
            <a:r>
              <a:rPr lang="en-US" altLang="zh-CN" sz="2400" dirty="0"/>
              <a:t>VNF(</a:t>
            </a:r>
            <a:r>
              <a:rPr lang="zh-CN" altLang="zh-CN" sz="2400" dirty="0"/>
              <a:t>加不加</a:t>
            </a:r>
            <a:r>
              <a:rPr lang="en-US" altLang="zh-CN" sz="2400" dirty="0"/>
              <a:t>instance)</a:t>
            </a:r>
            <a:r>
              <a:rPr lang="zh-CN" altLang="zh-CN" sz="2400" dirty="0"/>
              <a:t>的数据（能）处理的数据：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(t)</a:t>
            </a:r>
            <a:endParaRPr lang="zh-CN" altLang="zh-CN" sz="2400" dirty="0"/>
          </a:p>
          <a:p>
            <a:pPr lvl="0"/>
            <a:r>
              <a:rPr lang="zh-CN" altLang="zh-CN" sz="2400" dirty="0"/>
              <a:t>所以每个</a:t>
            </a:r>
            <a:r>
              <a:rPr lang="en-US" altLang="zh-CN" sz="2400" dirty="0"/>
              <a:t>instance</a:t>
            </a:r>
            <a:r>
              <a:rPr lang="zh-CN" altLang="zh-CN" sz="2400" dirty="0"/>
              <a:t>的队列中的数据为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(t+1)=max[Q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(t)-A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(t),0]+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(t)</a:t>
            </a:r>
            <a:endParaRPr lang="zh-CN" altLang="zh-CN" sz="2400" dirty="0"/>
          </a:p>
          <a:p>
            <a:pPr lvl="0"/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b="1" dirty="0"/>
              <a:t>Cost</a:t>
            </a:r>
            <a:endParaRPr lang="zh-CN" altLang="zh-CN" sz="2400" b="1" dirty="0"/>
          </a:p>
          <a:p>
            <a:pPr lvl="0"/>
            <a:r>
              <a:rPr lang="zh-CN" altLang="zh-CN" sz="2400" dirty="0"/>
              <a:t>每个</a:t>
            </a:r>
            <a:r>
              <a:rPr lang="en-US" altLang="zh-CN" sz="2400" dirty="0"/>
              <a:t>VNF(</a:t>
            </a:r>
            <a:r>
              <a:rPr lang="zh-CN" altLang="zh-CN" sz="2400" dirty="0"/>
              <a:t>加不加</a:t>
            </a:r>
            <a:r>
              <a:rPr lang="en-US" altLang="zh-CN" sz="2400" dirty="0"/>
              <a:t>instance)</a:t>
            </a:r>
            <a:r>
              <a:rPr lang="zh-CN" altLang="zh-CN" sz="2400" dirty="0"/>
              <a:t>的</a:t>
            </a:r>
            <a:r>
              <a:rPr lang="en-US" altLang="zh-CN" sz="2400" dirty="0"/>
              <a:t>cost</a:t>
            </a:r>
            <a:r>
              <a:rPr lang="zh-CN" altLang="zh-CN" sz="2400" dirty="0"/>
              <a:t>向量（</a:t>
            </a:r>
            <a:r>
              <a:rPr lang="en-US" altLang="zh-CN" sz="2400" dirty="0"/>
              <a:t>CPU</a:t>
            </a:r>
            <a:r>
              <a:rPr lang="zh-CN" altLang="zh-CN" sz="2400" dirty="0"/>
              <a:t>，内存</a:t>
            </a:r>
            <a:r>
              <a:rPr lang="en-US" altLang="zh-CN" sz="2400" dirty="0"/>
              <a:t>memory</a:t>
            </a:r>
            <a:r>
              <a:rPr lang="zh-CN" altLang="zh-CN" sz="2400" dirty="0"/>
              <a:t>，还有路径的带宽</a:t>
            </a:r>
            <a:r>
              <a:rPr lang="en-US" altLang="zh-CN" sz="2400" dirty="0"/>
              <a:t>bandwidth</a:t>
            </a:r>
            <a:r>
              <a:rPr lang="zh-CN" altLang="zh-CN" sz="2400" dirty="0"/>
              <a:t>）：</a:t>
            </a:r>
            <a:r>
              <a:rPr lang="en-US" altLang="zh-CN" sz="2400" b="1" dirty="0"/>
              <a:t>P</a:t>
            </a:r>
            <a:r>
              <a:rPr lang="en-US" altLang="zh-CN" sz="2400" dirty="0"/>
              <a:t>(t)= (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(t),…, P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(t) )</a:t>
            </a:r>
            <a:endParaRPr lang="zh-CN" altLang="zh-CN" sz="2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0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1663</Words>
  <Application>Microsoft Office PowerPoint</Application>
  <PresentationFormat>自定义</PresentationFormat>
  <Paragraphs>153</Paragraphs>
  <Slides>11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Idea汇报</vt:lpstr>
      <vt:lpstr>Outlines</vt:lpstr>
      <vt:lpstr>Introduction</vt:lpstr>
      <vt:lpstr>Related Work</vt:lpstr>
      <vt:lpstr>Related Work</vt:lpstr>
      <vt:lpstr>Related Work</vt:lpstr>
      <vt:lpstr>Problem Model And Formulation</vt:lpstr>
      <vt:lpstr>Problem Model And Formulation</vt:lpstr>
      <vt:lpstr>Problem Model And Formulation</vt:lpstr>
      <vt:lpstr>Design And Analysis</vt:lpstr>
      <vt:lpstr>Design And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yuanyao Sun</dc:creator>
  <cp:lastModifiedBy>DELL</cp:lastModifiedBy>
  <cp:revision>102</cp:revision>
  <dcterms:created xsi:type="dcterms:W3CDTF">1900-01-01T00:00:00Z</dcterms:created>
  <dcterms:modified xsi:type="dcterms:W3CDTF">2019-11-14T05:46:38Z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2052-9.6.0</vt:lpwstr>
  </property>
</Properties>
</file>