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5" r:id="rId7"/>
    <p:sldId id="256" r:id="rId8"/>
    <p:sldId id="261" r:id="rId9"/>
    <p:sldId id="263" r:id="rId10"/>
    <p:sldId id="264" r:id="rId11"/>
    <p:sldId id="266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135780"/>
            <a:ext cx="914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endParaRPr lang="zh-CN" altLang="en-US" sz="3400" dirty="0" smtClean="0">
              <a:latin typeface="微软雅黑" charset="-122"/>
              <a:ea typeface="微软雅黑" charset="-122"/>
            </a:endParaRPr>
          </a:p>
          <a:p>
            <a:pPr algn="ctr">
              <a:lnSpc>
                <a:spcPts val="3840"/>
              </a:lnSpc>
            </a:pPr>
            <a:r>
              <a:rPr lang="zh-CN" altLang="en-US" sz="3400" dirty="0" smtClean="0">
                <a:latin typeface="微软雅黑" charset="-122"/>
                <a:ea typeface="微软雅黑" charset="-122"/>
              </a:rPr>
              <a:t>张凯</a:t>
            </a:r>
            <a:endParaRPr lang="zh-CN" altLang="en-US" sz="34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282" y="1859340"/>
            <a:ext cx="916371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图神经网络</a:t>
            </a:r>
            <a:r>
              <a:rPr lang="en-US" altLang="zh-CN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GNN</a:t>
            </a:r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简介</a:t>
            </a:r>
            <a:endParaRPr lang="zh-CN" altLang="en-US" sz="5400" b="1" dirty="0" smtClean="0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120130"/>
            <a:ext cx="41148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Nov 13th, 2019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1062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06336" y="823326"/>
            <a:ext cx="8229600" cy="4559708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solidFill>
                  <a:srgbClr val="0000CC"/>
                </a:solidFill>
                <a:cs typeface="Times New Roman" panose="02020503050405090304" pitchFamily="18" charset="0"/>
              </a:rPr>
              <a:t>Thank You!</a:t>
            </a:r>
            <a:endParaRPr lang="zh-CN" altLang="en-US" sz="7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图（</a:t>
            </a:r>
            <a:r>
              <a:rPr lang="en-US" altLang="zh-CN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Graph</a:t>
            </a:r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）介绍</a:t>
            </a:r>
            <a:endParaRPr lang="zh-CN" altLang="en-US" dirty="0" smtClean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图的概念</a:t>
            </a: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 algn="l">
              <a:lnSpc>
                <a:spcPct val="110000"/>
              </a:lnSpc>
              <a:buNone/>
            </a:pP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/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图是节点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V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和边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E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的集合，图的定义形式为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G = 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V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E)</a:t>
            </a:r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下面是一个简单的图例：</a:t>
            </a:r>
            <a:endParaRPr lang="zh-CN" altLang="en-US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205" y="3161030"/>
            <a:ext cx="5319395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图神经网络（</a:t>
            </a:r>
            <a:r>
              <a:rPr lang="en-US" altLang="zh-CN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GNN</a:t>
            </a:r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）介绍</a:t>
            </a:r>
            <a:endParaRPr lang="zh-CN" altLang="en-US" dirty="0" smtClean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805" y="1529715"/>
            <a:ext cx="9688195" cy="459676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图神经网络的概念</a:t>
            </a: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 algn="l">
              <a:lnSpc>
                <a:spcPct val="110000"/>
              </a:lnSpc>
              <a:buNone/>
            </a:pP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/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GNN的目标是以图结构数据和节点特征作为输入，以学习到节点（或图）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  的embedding，用于</a:t>
            </a:r>
            <a:r>
              <a:rPr dirty="0">
                <a:solidFill>
                  <a:srgbClr val="FF0000"/>
                </a:solidFill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分类任务</a:t>
            </a:r>
            <a:r>
              <a:rPr lang="zh-CN" dirty="0">
                <a:solidFill>
                  <a:srgbClr val="FF0000"/>
                </a:solidFill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（节点分类或者图分类）</a:t>
            </a: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。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基于邻域聚合的GNN可以拆分为以下三个模块：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1.Aggregate：聚合一阶邻域特征。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2.Combine：将邻居聚合的特征与当前节点特征合并</a:t>
            </a:r>
            <a:r>
              <a:rPr 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，</a:t>
            </a: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以更新当前节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  点特征。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3. Readout（可选）：如果是对graph分类，需要将graph中所有节点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r>
              <a:rPr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  特征转变成graph特征。</a:t>
            </a: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490220"/>
            <a:ext cx="3414395" cy="6231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GNN</a:t>
            </a:r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的三个模块：</a:t>
            </a:r>
            <a:endParaRPr lang="zh-CN" altLang="en-US" dirty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Aggregate</a:t>
            </a:r>
            <a:r>
              <a:rPr lang="zh-CN" altLang="en-US" sz="2400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：</a:t>
            </a:r>
            <a:endParaRPr lang="zh-CN" altLang="en-US" sz="2400" dirty="0">
              <a:solidFill>
                <a:schemeClr val="tx1"/>
              </a:solidFill>
              <a:ea typeface="Corbel" panose="020B0503020204020204" charset="0"/>
              <a:cs typeface="Corbel" panose="020B0503020204020204" charset="0"/>
            </a:endParaRPr>
          </a:p>
          <a:p>
            <a:pPr lvl="1"/>
            <a:r>
              <a:rPr lang="zh-CN" altLang="en-US" sz="2055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每次迭代的时候，从底层节点开始向上传输自己的节点信息和链接信息给父节点</a:t>
            </a:r>
            <a:endParaRPr lang="zh-CN" altLang="en-US" sz="2055" dirty="0">
              <a:solidFill>
                <a:schemeClr val="tx1"/>
              </a:solidFill>
              <a:ea typeface="Corbel" panose="020B0503020204020204" charset="0"/>
              <a:cs typeface="Corbel" panose="020B0503020204020204" charset="0"/>
            </a:endParaRPr>
          </a:p>
          <a:p>
            <a:pPr lvl="0"/>
            <a:r>
              <a:rPr lang="en-US" altLang="zh-CN" sz="2395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Combine</a:t>
            </a:r>
            <a:r>
              <a:rPr lang="zh-CN" altLang="en-US" sz="2395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：</a:t>
            </a:r>
            <a:endParaRPr lang="zh-CN" altLang="en-US" sz="2395" dirty="0">
              <a:solidFill>
                <a:schemeClr val="tx1"/>
              </a:solidFill>
              <a:ea typeface="Corbel" panose="020B0503020204020204" charset="0"/>
              <a:cs typeface="Corbel" panose="020B0503020204020204" charset="0"/>
            </a:endParaRPr>
          </a:p>
          <a:p>
            <a:pPr lvl="1"/>
            <a:r>
              <a:rPr lang="zh-CN" altLang="en-US" sz="2055" dirty="0">
                <a:ea typeface="Corbel" panose="020B0503020204020204" charset="0"/>
                <a:cs typeface="Corbel" panose="020B0503020204020204" charset="0"/>
                <a:sym typeface="+mn-ea"/>
              </a:rPr>
              <a:t>父节点根据自身节点和子节点的传输信息进行转换，直至所有节点都</a:t>
            </a:r>
            <a:r>
              <a:rPr lang="en-US" altLang="zh-CN" sz="2055" dirty="0">
                <a:ea typeface="Corbel" panose="020B0503020204020204" charset="0"/>
                <a:cs typeface="Corbel" panose="020B0503020204020204" charset="0"/>
                <a:sym typeface="+mn-ea"/>
              </a:rPr>
              <a:t>combine</a:t>
            </a:r>
            <a:r>
              <a:rPr lang="zh-CN" altLang="en-US" sz="2055" dirty="0">
                <a:ea typeface="Corbel" panose="020B0503020204020204" charset="0"/>
                <a:cs typeface="Corbel" panose="020B0503020204020204" charset="0"/>
                <a:sym typeface="+mn-ea"/>
              </a:rPr>
              <a:t>过一次后结束。</a:t>
            </a:r>
            <a:endParaRPr lang="zh-CN" altLang="en-US" sz="2055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0"/>
            <a:r>
              <a:rPr lang="en-US" altLang="zh-CN" sz="2395" dirty="0">
                <a:solidFill>
                  <a:schemeClr val="tx1"/>
                </a:solidFill>
                <a:ea typeface="Corbel" panose="020B0503020204020204" charset="0"/>
                <a:cs typeface="Corbel" panose="020B0503020204020204" charset="0"/>
              </a:rPr>
              <a:t>Readout:</a:t>
            </a:r>
            <a:endParaRPr lang="zh-CN" altLang="en-US" dirty="0">
              <a:solidFill>
                <a:schemeClr val="tx1"/>
              </a:solidFill>
              <a:ea typeface="Corbel" panose="020B0503020204020204" charset="0"/>
              <a:cs typeface="Corbel" panose="020B0503020204020204" charset="0"/>
            </a:endParaRPr>
          </a:p>
          <a:p>
            <a:pPr lvl="1"/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在图中表现为将所有节点信息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summary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成为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DAG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信息，表示此次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Job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的状态。</a:t>
            </a:r>
            <a:endParaRPr lang="zh-CN" altLang="en-US" sz="18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/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将所有的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DAG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进行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global summary 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表示全局的</a:t>
            </a:r>
            <a:r>
              <a:rPr lang="en-US" altLang="zh-CN" sz="1800" dirty="0">
                <a:ea typeface="Corbel" panose="020B0503020204020204" charset="0"/>
                <a:cs typeface="Corbel" panose="020B0503020204020204" charset="0"/>
                <a:sym typeface="+mn-ea"/>
              </a:rPr>
              <a:t>Job</a:t>
            </a:r>
            <a:r>
              <a:rPr lang="zh-CN" altLang="en-US" sz="1800" dirty="0">
                <a:ea typeface="Corbel" panose="020B0503020204020204" charset="0"/>
                <a:cs typeface="Corbel" panose="020B0503020204020204" charset="0"/>
                <a:sym typeface="+mn-ea"/>
              </a:rPr>
              <a:t>需求状态。</a:t>
            </a:r>
            <a:endParaRPr lang="en-US" altLang="zh-CN" sz="18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 algn="l">
              <a:lnSpc>
                <a:spcPct val="110000"/>
              </a:lnSpc>
              <a:buNone/>
            </a:pP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685800"/>
            <a:ext cx="864933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504282" y="1859340"/>
            <a:ext cx="9163719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我们主要把注意力放在图卷积神经网络（</a:t>
            </a:r>
            <a:r>
              <a:rPr lang="en-US" altLang="zh-CN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GCN</a:t>
            </a:r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），</a:t>
            </a:r>
            <a:r>
              <a:rPr lang="en-US" altLang="zh-CN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GCN</a:t>
            </a:r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属于</a:t>
            </a:r>
            <a:r>
              <a:rPr lang="en-US" altLang="zh-CN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GNN</a:t>
            </a:r>
            <a:r>
              <a:rPr lang="zh-CN" altLang="en-US" sz="5400" b="1" dirty="0" smtClean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中的非常重要的分支。</a:t>
            </a:r>
            <a:endParaRPr lang="zh-CN" altLang="en-US" sz="5400" b="1" dirty="0" smtClean="0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GCN</a:t>
            </a:r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的内核操作</a:t>
            </a:r>
            <a:endParaRPr lang="zh-CN" altLang="en-US" dirty="0" smtClean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492250"/>
            <a:ext cx="8096250" cy="4497705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8295005" y="1492250"/>
            <a:ext cx="3835400" cy="48615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GCN和Pooling的作用：</a:t>
            </a:r>
            <a:endParaRPr lang="zh-CN" altLang="en-US"/>
          </a:p>
          <a:p>
            <a:pPr lvl="1"/>
            <a:r>
              <a:rPr 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将图粗粒度划分成多个子图。</a:t>
            </a:r>
            <a:endParaRPr 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r>
              <a:rPr 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这样就可以将一张图转换成为更高形式的表达。</a:t>
            </a:r>
            <a:endParaRPr 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zh-CN" altLang="en-US"/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后接MLP全连接神经网类似于CNN的非线性转换。</a:t>
            </a:r>
            <a:endParaRPr lang="en-US" altLang="zh-CN" sz="2400" dirty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最后使用Softmax进行概率输出，进行分类。</a:t>
            </a:r>
            <a:endParaRPr lang="en-US" altLang="zh-CN" sz="2400" dirty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GCN</a:t>
            </a:r>
            <a:r>
              <a:rPr lang="zh-CN" altLang="en-US" dirty="0" smtClean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在网络中的应用</a:t>
            </a:r>
            <a:endParaRPr lang="zh-CN" altLang="en-US" dirty="0" smtClean="0">
              <a:solidFill>
                <a:srgbClr val="0000CC"/>
              </a:solidFill>
              <a:ea typeface="Corbel" panose="020B0503020204020204" charset="0"/>
              <a:cs typeface="Corbel" panose="020B0503020204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805" y="1529715"/>
            <a:ext cx="9688195" cy="45967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  <a:sym typeface="+mn-ea"/>
              </a:rPr>
              <a:t>Sigcomm 2019</a:t>
            </a:r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《Learning Scheduling Algorithms for Data Processing Clusters》中使用了</a:t>
            </a:r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GCN</a:t>
            </a:r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捕捉</a:t>
            </a:r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data processing cluster(hive, spark...)</a:t>
            </a:r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中的</a:t>
            </a:r>
            <a:r>
              <a:rPr lang="en-US" altLang="zh-CN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Job DAG</a:t>
            </a:r>
            <a:r>
              <a:rPr lang="zh-CN" altLang="en-US" dirty="0">
                <a:solidFill>
                  <a:srgbClr val="0000CC"/>
                </a:solidFill>
                <a:ea typeface="Corbel" panose="020B0503020204020204" charset="0"/>
                <a:cs typeface="Corbel" panose="020B0503020204020204" charset="0"/>
              </a:rPr>
              <a:t>图</a:t>
            </a: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 algn="l">
              <a:lnSpc>
                <a:spcPct val="110000"/>
              </a:lnSpc>
              <a:buNone/>
            </a:pPr>
            <a:endParaRPr lang="en-US" altLang="zh-CN" sz="2100" dirty="0">
              <a:ea typeface="Corbel" panose="020B0503020204020204" charset="0"/>
              <a:cs typeface="Corbel" panose="020B0503020204020204" charset="0"/>
              <a:sym typeface="+mn-ea"/>
            </a:endParaRPr>
          </a:p>
          <a:p>
            <a:pPr lvl="1"/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Job DAG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示例：</a:t>
            </a:r>
            <a:endParaRPr lang="zh-CN" altLang="en-US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813050"/>
            <a:ext cx="646493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4010"/>
            <a:ext cx="10725150" cy="1579245"/>
          </a:xfrm>
        </p:spPr>
        <p:txBody>
          <a:bodyPr>
            <a:normAutofit/>
          </a:bodyPr>
          <a:lstStyle/>
          <a:p>
            <a:r>
              <a:rPr 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GNN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的作用在于将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Env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返回的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Job DAG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转化成为向量形式，并输出给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Policy Network</a:t>
            </a:r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1912620"/>
            <a:ext cx="8669655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4010"/>
            <a:ext cx="10725150" cy="1579245"/>
          </a:xfrm>
        </p:spPr>
        <p:txBody>
          <a:bodyPr>
            <a:normAutofit/>
          </a:bodyPr>
          <a:lstStyle/>
          <a:p>
            <a:r>
              <a:rPr 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结合前面的内容，使用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GCN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和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Policy Network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对不同任务进行目标输出（论文中是</a:t>
            </a:r>
            <a:r>
              <a:rPr lang="en-US" altLang="zh-CN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job</a:t>
            </a:r>
            <a:r>
              <a:rPr lang="zh-CN" altLang="en-US" dirty="0">
                <a:latin typeface="微软雅黑" charset="-122"/>
                <a:ea typeface="微软雅黑" charset="-122"/>
                <a:cs typeface="Times New Roman" panose="02020503050405090304" pitchFamily="18" charset="0"/>
              </a:rPr>
              <a:t>的调度优先度和并行度限额）</a:t>
            </a:r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pPr lvl="1"/>
            <a:endParaRPr lang="en-US" altLang="zh-CN" dirty="0">
              <a:latin typeface="微软雅黑" charset="-122"/>
              <a:ea typeface="微软雅黑" charset="-122"/>
              <a:cs typeface="Times New Roman" panose="0202050305040509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1207135"/>
            <a:ext cx="8503920" cy="5591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SimSun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Corbel</vt:lpstr>
      <vt:lpstr>苹方-简</vt:lpstr>
      <vt:lpstr>Times New Roman</vt:lpstr>
      <vt:lpstr>Office 主题</vt:lpstr>
      <vt:lpstr>PowerPoint 演示文稿</vt:lpstr>
      <vt:lpstr>流调度分析</vt:lpstr>
      <vt:lpstr>图（Graph）介绍</vt:lpstr>
      <vt:lpstr>图神经网络（GNN）介绍</vt:lpstr>
      <vt:lpstr>PowerPoint 演示文稿</vt:lpstr>
      <vt:lpstr>图（Graph）介绍</vt:lpstr>
      <vt:lpstr>图神经网络（GNN）介绍</vt:lpstr>
      <vt:lpstr>GCN在网络中的应用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zhangkai</dc:creator>
  <cp:lastModifiedBy>zhangkai</cp:lastModifiedBy>
  <cp:revision>3</cp:revision>
  <dcterms:created xsi:type="dcterms:W3CDTF">2019-11-14T04:01:39Z</dcterms:created>
  <dcterms:modified xsi:type="dcterms:W3CDTF">2019-11-14T04:01:39Z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