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327" r:id="rId2"/>
    <p:sldId id="328" r:id="rId3"/>
    <p:sldId id="329" r:id="rId4"/>
    <p:sldId id="332" r:id="rId5"/>
    <p:sldId id="333" r:id="rId6"/>
    <p:sldId id="319" r:id="rId7"/>
    <p:sldId id="324" r:id="rId8"/>
    <p:sldId id="320" r:id="rId9"/>
    <p:sldId id="325" r:id="rId10"/>
    <p:sldId id="321" r:id="rId11"/>
    <p:sldId id="326" r:id="rId12"/>
    <p:sldId id="322" r:id="rId13"/>
    <p:sldId id="32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3">
          <p15:clr>
            <a:srgbClr val="A4A3A4"/>
          </p15:clr>
        </p15:guide>
        <p15:guide id="2" pos="39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D99"/>
    <a:srgbClr val="0A488F"/>
    <a:srgbClr val="4B6B9C"/>
    <a:srgbClr val="EFEFEF"/>
    <a:srgbClr val="959595"/>
    <a:srgbClr val="8A8A8B"/>
    <a:srgbClr val="EEEEEE"/>
    <a:srgbClr val="949494"/>
    <a:srgbClr val="355D9A"/>
    <a:srgbClr val="345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4347" autoAdjust="0"/>
  </p:normalViewPr>
  <p:slideViewPr>
    <p:cSldViewPr snapToGrid="0">
      <p:cViewPr varScale="1">
        <p:scale>
          <a:sx n="82" d="100"/>
          <a:sy n="82" d="100"/>
        </p:scale>
        <p:origin x="102" y="204"/>
      </p:cViewPr>
      <p:guideLst>
        <p:guide orient="horz" pos="2083"/>
        <p:guide pos="39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CCBB9-D96C-4EBA-82A1-34318BBBAA59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D2DAF-7A11-4887-8CD5-B116BE4C2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9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162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00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811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LeanNFV </a:t>
            </a:r>
            <a:r>
              <a:rPr lang="zh-CN" altLang="en-US" dirty="0" smtClean="0"/>
              <a:t>偏学术一些，更容易跟进他们的工作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634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ONAP</a:t>
            </a:r>
            <a:r>
              <a:rPr lang="zh-CN" altLang="en-US" dirty="0" smtClean="0"/>
              <a:t>很庞大，但有利于了解运营商实际的</a:t>
            </a:r>
            <a:r>
              <a:rPr lang="en-US" altLang="zh-CN" dirty="0" smtClean="0"/>
              <a:t>NFV</a:t>
            </a:r>
            <a:r>
              <a:rPr lang="zh-CN" altLang="en-US" dirty="0" smtClean="0"/>
              <a:t>系统是什么样的，运用商有什么需求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873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311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72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222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66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980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844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498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611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21BB6-FFC6-4F4F-BB7C-1255C9EBF2D9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954EA-27E7-4AB6-94E1-688632AAB0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nnfv.org/wp-content/uploads/2019/04/2019-Lean-NFV-Whitepaper-Rev-A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345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203244" y="170490"/>
            <a:ext cx="5865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 &amp; Motivation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795" y="2107223"/>
            <a:ext cx="6677025" cy="29718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55150" y="1884963"/>
            <a:ext cx="37989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Orchestrator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VNF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Manager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Network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VNFs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same type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27323" y="1645558"/>
            <a:ext cx="4005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Typical NFV Architecture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85484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03868" y="283985"/>
            <a:ext cx="10591800" cy="528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1" algn="ctr">
              <a:lnSpc>
                <a:spcPts val="34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NFV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研究方向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 Reliability</a:t>
            </a:r>
          </a:p>
        </p:txBody>
      </p:sp>
      <p:sp>
        <p:nvSpPr>
          <p:cNvPr id="32" name="标题 1"/>
          <p:cNvSpPr>
            <a:spLocks noGrp="1"/>
          </p:cNvSpPr>
          <p:nvPr>
            <p:ph type="title"/>
          </p:nvPr>
        </p:nvSpPr>
        <p:spPr>
          <a:xfrm>
            <a:off x="1799491" y="1489545"/>
            <a:ext cx="6046440" cy="563563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故障恢复技术展望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5"/>
          <p:cNvSpPr txBox="1"/>
          <p:nvPr/>
        </p:nvSpPr>
        <p:spPr>
          <a:xfrm>
            <a:off x="2303022" y="2171437"/>
            <a:ext cx="7920880" cy="284269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可靠性的评估和计算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联合优化工作和备份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SFC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的拓扑设计和映射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备份资源间的共享机制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动态服务需求下的备份资源设计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。。。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799491" y="5973121"/>
            <a:ext cx="7907217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更多详细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 虞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红芳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网络功能虚拟化基础设施的可靠性问题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pptx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75828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03868" y="283985"/>
            <a:ext cx="10591800" cy="528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1" algn="ctr">
              <a:lnSpc>
                <a:spcPts val="34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NFV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研究方向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 Reliability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05702" y="2737314"/>
            <a:ext cx="11388132" cy="2759730"/>
          </a:xfrm>
          <a:prstGeom prst="rect">
            <a:avLst/>
          </a:prstGeom>
          <a:noFill/>
          <a:ln>
            <a:solidFill>
              <a:srgbClr val="0A488F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年以来筛选的一些代表性工作</a:t>
            </a:r>
            <a:r>
              <a:rPr lang="zh-CN" altLang="en-US" sz="2000" b="1" dirty="0" smtClean="0"/>
              <a:t>：</a:t>
            </a:r>
            <a:endParaRPr lang="en-US" altLang="zh-CN" sz="2000" b="1" dirty="0" smtClean="0"/>
          </a:p>
          <a:p>
            <a:pPr>
              <a:lnSpc>
                <a:spcPts val="2600"/>
              </a:lnSpc>
            </a:pPr>
            <a:r>
              <a:rPr lang="en-US" altLang="zh-CN" sz="2000" dirty="0" smtClean="0"/>
              <a:t>[1</a:t>
            </a:r>
            <a:r>
              <a:rPr lang="en-US" altLang="zh-CN" sz="2000" dirty="0"/>
              <a:t>] </a:t>
            </a:r>
            <a:r>
              <a:rPr lang="en-US" altLang="zh-CN" sz="2000" dirty="0" smtClean="0">
                <a:solidFill>
                  <a:srgbClr val="0070C0"/>
                </a:solidFill>
              </a:rPr>
              <a:t>2019-Infocom</a:t>
            </a:r>
            <a:r>
              <a:rPr lang="en-US" altLang="zh-CN" sz="2000" dirty="0"/>
              <a:t> A Near Optimal Reliable Composition Approach </a:t>
            </a:r>
            <a:r>
              <a:rPr lang="en-US" altLang="zh-CN" sz="2000" dirty="0" smtClean="0"/>
              <a:t>for Geo-Distributed </a:t>
            </a:r>
            <a:r>
              <a:rPr lang="en-US" altLang="zh-CN" sz="2000" dirty="0"/>
              <a:t>Latency-Sensitive Service Chains</a:t>
            </a:r>
          </a:p>
          <a:p>
            <a:pPr>
              <a:lnSpc>
                <a:spcPts val="2600"/>
              </a:lnSpc>
            </a:pPr>
            <a:r>
              <a:rPr lang="en-US" altLang="zh-CN" sz="2000" dirty="0" smtClean="0"/>
              <a:t>[</a:t>
            </a:r>
            <a:r>
              <a:rPr lang="en-US" altLang="zh-CN" sz="2000" dirty="0"/>
              <a:t>2] </a:t>
            </a:r>
            <a:r>
              <a:rPr lang="en-US" altLang="zh-CN" sz="2000" dirty="0">
                <a:solidFill>
                  <a:srgbClr val="0070C0"/>
                </a:solidFill>
              </a:rPr>
              <a:t>2017-TNSM </a:t>
            </a:r>
            <a:r>
              <a:rPr lang="en-US" altLang="zh-CN" sz="2000" dirty="0"/>
              <a:t>A Reliability-Aware Network Service </a:t>
            </a:r>
            <a:r>
              <a:rPr lang="en-US" altLang="zh-CN" sz="2000" dirty="0" smtClean="0"/>
              <a:t>Chain Provisioning </a:t>
            </a:r>
            <a:r>
              <a:rPr lang="en-US" altLang="zh-CN" sz="2000" dirty="0"/>
              <a:t>With Delay Guarantees </a:t>
            </a:r>
            <a:r>
              <a:rPr lang="en-US" altLang="zh-CN" sz="2000" dirty="0" smtClean="0"/>
              <a:t>in NFV-Enabled </a:t>
            </a:r>
            <a:r>
              <a:rPr lang="en-US" altLang="zh-CN" sz="2000" dirty="0"/>
              <a:t>Enterprise Datacenter Networks</a:t>
            </a:r>
          </a:p>
          <a:p>
            <a:pPr>
              <a:lnSpc>
                <a:spcPts val="2600"/>
              </a:lnSpc>
            </a:pPr>
            <a:r>
              <a:rPr lang="en-US" altLang="zh-CN" sz="2000" dirty="0" smtClean="0"/>
              <a:t>[</a:t>
            </a:r>
            <a:r>
              <a:rPr lang="en-US" altLang="zh-CN" sz="2000" dirty="0"/>
              <a:t>3] </a:t>
            </a:r>
            <a:r>
              <a:rPr lang="en-US" altLang="zh-CN" sz="2000" dirty="0">
                <a:solidFill>
                  <a:srgbClr val="0070C0"/>
                </a:solidFill>
              </a:rPr>
              <a:t>2019-Infocom</a:t>
            </a:r>
            <a:r>
              <a:rPr lang="en-US" altLang="zh-CN" sz="2000" dirty="0"/>
              <a:t> Availability-aware Mapping of Service </a:t>
            </a:r>
            <a:r>
              <a:rPr lang="en-US" altLang="zh-CN" sz="2000" dirty="0" smtClean="0"/>
              <a:t>Function Chains</a:t>
            </a:r>
          </a:p>
          <a:p>
            <a:pPr>
              <a:lnSpc>
                <a:spcPts val="2600"/>
              </a:lnSpc>
            </a:pPr>
            <a:r>
              <a:rPr lang="en-US" altLang="zh-CN" sz="2000" dirty="0"/>
              <a:t>[4] </a:t>
            </a:r>
            <a:r>
              <a:rPr lang="en-US" altLang="zh-CN" sz="2000" dirty="0" smtClean="0">
                <a:solidFill>
                  <a:srgbClr val="0070C0"/>
                </a:solidFill>
              </a:rPr>
              <a:t>2017-IWQoS</a:t>
            </a:r>
            <a:r>
              <a:rPr lang="en-US" altLang="zh-CN" sz="2000" dirty="0" smtClean="0">
                <a:solidFill>
                  <a:schemeClr val="accent1"/>
                </a:solidFill>
              </a:rPr>
              <a:t> </a:t>
            </a:r>
            <a:r>
              <a:rPr lang="en-US" altLang="zh-CN" sz="2000" dirty="0" smtClean="0"/>
              <a:t>Carrier-grade </a:t>
            </a:r>
            <a:r>
              <a:rPr lang="en-US" altLang="zh-CN" sz="2000" dirty="0"/>
              <a:t>Availability-aware Mapping </a:t>
            </a:r>
            <a:r>
              <a:rPr lang="en-US" altLang="zh-CN" sz="2000" dirty="0" smtClean="0"/>
              <a:t>of Service </a:t>
            </a:r>
            <a:r>
              <a:rPr lang="en-US" altLang="zh-CN" sz="2000" dirty="0"/>
              <a:t>Function Chains with On-site </a:t>
            </a:r>
            <a:r>
              <a:rPr lang="en-US" altLang="zh-CN" sz="2000" dirty="0" smtClean="0"/>
              <a:t>Backups</a:t>
            </a:r>
          </a:p>
          <a:p>
            <a:pPr>
              <a:lnSpc>
                <a:spcPts val="2600"/>
              </a:lnSpc>
            </a:pPr>
            <a:r>
              <a:rPr lang="en-US" altLang="zh-CN" sz="2000" dirty="0"/>
              <a:t>[5] </a:t>
            </a:r>
            <a:r>
              <a:rPr lang="en-US" altLang="zh-CN" sz="2000" dirty="0" smtClean="0">
                <a:solidFill>
                  <a:srgbClr val="0070C0"/>
                </a:solidFill>
              </a:rPr>
              <a:t>2016-TON</a:t>
            </a:r>
            <a:r>
              <a:rPr lang="en-US" altLang="zh-CN" sz="2000" dirty="0" smtClean="0"/>
              <a:t> Optimizing </a:t>
            </a:r>
            <a:r>
              <a:rPr lang="en-US" altLang="zh-CN" sz="2000" dirty="0"/>
              <a:t>Virtual Backup </a:t>
            </a:r>
            <a:r>
              <a:rPr lang="en-US" altLang="zh-CN" sz="2000" dirty="0" smtClean="0"/>
              <a:t>Allocation for </a:t>
            </a:r>
            <a:r>
              <a:rPr lang="en-US" altLang="zh-CN" sz="2000" dirty="0" err="1"/>
              <a:t>Middleboxes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43401207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03868" y="283985"/>
            <a:ext cx="10591800" cy="528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1" algn="ctr">
              <a:lnSpc>
                <a:spcPts val="34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NFV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可关注的项目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LeanNFV &amp; 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Nefeli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11056" y="1066800"/>
            <a:ext cx="7777424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由伯克利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Scott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Shenker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主导的项目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LeanNFV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和创业公司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Nefeli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LeanNFV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是伯克利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Netsys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实验室关于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NFV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领域所有工作的集大成者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43" y="2029151"/>
            <a:ext cx="7208872" cy="410201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03868" y="6385634"/>
            <a:ext cx="11618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hlinkClick r:id="rId4"/>
              </a:rPr>
              <a:t>必读材料：</a:t>
            </a:r>
            <a:r>
              <a:rPr lang="en-US" altLang="zh-CN" dirty="0" smtClean="0">
                <a:hlinkClick r:id="rId4"/>
              </a:rPr>
              <a:t>LeanNFV</a:t>
            </a:r>
            <a:r>
              <a:rPr lang="zh-CN" altLang="en-US" dirty="0" smtClean="0">
                <a:hlinkClick r:id="rId4"/>
              </a:rPr>
              <a:t>白皮书 </a:t>
            </a:r>
            <a:r>
              <a:rPr lang="en-US" altLang="zh-CN" dirty="0" smtClean="0">
                <a:hlinkClick r:id="rId4"/>
              </a:rPr>
              <a:t>https</a:t>
            </a:r>
            <a:r>
              <a:rPr lang="en-US" altLang="zh-CN" dirty="0">
                <a:hlinkClick r:id="rId4"/>
              </a:rPr>
              <a:t>://leannfv.org/wp-content/uploads/2019/04/2019-Lean-NFV-Whitepaper-Rev-A.pdf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2625" y="3245041"/>
            <a:ext cx="2378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LeanNFV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中提到的一点：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KV-store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47681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03868" y="283985"/>
            <a:ext cx="10591800" cy="528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1" algn="ctr">
              <a:lnSpc>
                <a:spcPts val="34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NFV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可关注的项目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 ONAP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80486" y="1090246"/>
            <a:ext cx="10438563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由全球范围内运营商，设备商共建的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NFV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项目，是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AT&amp;T ECOMP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前身，目前正在持续迭代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597" y="1768267"/>
            <a:ext cx="8505824" cy="478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7502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345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203244" y="170490"/>
            <a:ext cx="5865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 &amp; Motivation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4189" y="1756405"/>
            <a:ext cx="111143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针对数据中心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east-west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流量的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SFC</a:t>
            </a:r>
          </a:p>
          <a:p>
            <a:pPr algn="ctr"/>
            <a:r>
              <a:rPr lang="zh-CN" altLang="en-US" dirty="0" smtClean="0"/>
              <a:t>源自 </a:t>
            </a:r>
            <a:r>
              <a:rPr lang="en-US" altLang="zh-CN" dirty="0" smtClean="0"/>
              <a:t>Service </a:t>
            </a:r>
            <a:r>
              <a:rPr lang="en-US" altLang="zh-CN" dirty="0"/>
              <a:t>Function Chaining Use Cases In Data Centers draft-ietf-sfc-dc-use-cases-06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535" y="2632114"/>
            <a:ext cx="8505622" cy="244180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739432" y="52109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east-west</a:t>
            </a:r>
            <a:r>
              <a:rPr lang="zh-CN" altLang="en-US" dirty="0" smtClean="0"/>
              <a:t>流量的检测主要针对</a:t>
            </a:r>
            <a:r>
              <a:rPr lang="en-US" altLang="zh-CN" dirty="0" smtClean="0"/>
              <a:t>DC</a:t>
            </a:r>
            <a:r>
              <a:rPr lang="zh-CN" altLang="en-US" dirty="0" smtClean="0"/>
              <a:t>网络安全问题。</a:t>
            </a:r>
            <a:r>
              <a:rPr lang="zh-CN" altLang="en-US" dirty="0" smtClean="0">
                <a:solidFill>
                  <a:srgbClr val="FF0000"/>
                </a:solidFill>
              </a:rPr>
              <a:t>说明了有必要为</a:t>
            </a:r>
            <a:r>
              <a:rPr lang="en-US" altLang="zh-CN" dirty="0" smtClean="0">
                <a:solidFill>
                  <a:srgbClr val="FF0000"/>
                </a:solidFill>
              </a:rPr>
              <a:t>east-west</a:t>
            </a:r>
            <a:r>
              <a:rPr lang="zh-CN" altLang="en-US" dirty="0" smtClean="0">
                <a:solidFill>
                  <a:srgbClr val="FF0000"/>
                </a:solidFill>
              </a:rPr>
              <a:t>流量部署网络功能，例如</a:t>
            </a:r>
            <a:r>
              <a:rPr lang="en-US" altLang="zh-CN" dirty="0" err="1" smtClean="0">
                <a:solidFill>
                  <a:srgbClr val="FF0000"/>
                </a:solidFill>
              </a:rPr>
              <a:t>AppFirewall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54454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345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203244" y="170490"/>
            <a:ext cx="5865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 &amp; Motivation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63709" y="1153960"/>
            <a:ext cx="97209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数据中心中流分布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/>
              <a:t>源自 </a:t>
            </a:r>
            <a:r>
              <a:rPr lang="en-US" altLang="zh-CN" dirty="0" smtClean="0"/>
              <a:t>IMC 2010 - Network </a:t>
            </a:r>
            <a:r>
              <a:rPr lang="en-US" altLang="zh-CN" dirty="0"/>
              <a:t>Traffic Characteristics of Data Centers in the Wild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" y="2169623"/>
            <a:ext cx="5321133" cy="27658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44575" y="5237817"/>
            <a:ext cx="4816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80%</a:t>
            </a:r>
            <a:r>
              <a:rPr lang="zh-CN" altLang="en-US" dirty="0">
                <a:solidFill>
                  <a:srgbClr val="FF0000"/>
                </a:solidFill>
              </a:rPr>
              <a:t>的流小于</a:t>
            </a:r>
            <a:r>
              <a:rPr lang="en-US" altLang="zh-CN" dirty="0">
                <a:solidFill>
                  <a:srgbClr val="FF0000"/>
                </a:solidFill>
              </a:rPr>
              <a:t>10KB</a:t>
            </a:r>
            <a:r>
              <a:rPr lang="zh-CN" altLang="en-US" dirty="0" smtClean="0">
                <a:solidFill>
                  <a:srgbClr val="FF0000"/>
                </a:solidFill>
              </a:rPr>
              <a:t>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绝大多数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Bytes</a:t>
            </a:r>
            <a:r>
              <a:rPr lang="zh-CN" altLang="en-US" dirty="0">
                <a:solidFill>
                  <a:srgbClr val="FF0000"/>
                </a:solidFill>
              </a:rPr>
              <a:t>由数量仅占前</a:t>
            </a:r>
            <a:r>
              <a:rPr lang="en-US" altLang="zh-CN" dirty="0">
                <a:solidFill>
                  <a:srgbClr val="FF0000"/>
                </a:solidFill>
              </a:rPr>
              <a:t>10%</a:t>
            </a:r>
            <a:r>
              <a:rPr lang="zh-CN" altLang="en-US" dirty="0" smtClean="0">
                <a:solidFill>
                  <a:srgbClr val="FF0000"/>
                </a:solidFill>
              </a:rPr>
              <a:t>的长流产</a:t>
            </a:r>
            <a:r>
              <a:rPr lang="zh-CN" altLang="en-US" dirty="0">
                <a:solidFill>
                  <a:srgbClr val="FF0000"/>
                </a:solidFill>
              </a:rPr>
              <a:t>生； 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111" y="2169623"/>
            <a:ext cx="5240634" cy="276589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588793" y="5237817"/>
            <a:ext cx="41095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80%</a:t>
            </a:r>
            <a:r>
              <a:rPr lang="zh-CN" altLang="en-US" dirty="0">
                <a:solidFill>
                  <a:srgbClr val="FF0000"/>
                </a:solidFill>
              </a:rPr>
              <a:t>的流持续的时间小于</a:t>
            </a:r>
            <a:r>
              <a:rPr lang="en-US" altLang="zh-CN" dirty="0">
                <a:solidFill>
                  <a:srgbClr val="FF0000"/>
                </a:solidFill>
              </a:rPr>
              <a:t>11</a:t>
            </a:r>
            <a:r>
              <a:rPr lang="zh-CN" altLang="en-US" dirty="0" smtClean="0">
                <a:solidFill>
                  <a:srgbClr val="FF0000"/>
                </a:solidFill>
              </a:rPr>
              <a:t>秒；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60%</a:t>
            </a:r>
            <a:r>
              <a:rPr lang="zh-CN" altLang="en-US" dirty="0" smtClean="0">
                <a:solidFill>
                  <a:srgbClr val="FF0000"/>
                </a:solidFill>
              </a:rPr>
              <a:t>的流持续时间不超过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秒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46893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345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250137" y="229719"/>
            <a:ext cx="10578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Design – Detecting heavy flows using MV-sketch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19" y="4397300"/>
            <a:ext cx="5431377" cy="173528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95143" y="2982882"/>
            <a:ext cx="9840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MV-Sketch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一种基于概率统计的数据结构和算法。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网络领域的应用：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在由成千上万的流组成的流量中，以低开销（计算复杂度不随流数量增加而增加）和高精确度（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99.9%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以上）来检测出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heavy flow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heavy changing flow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89643" y="4249281"/>
            <a:ext cx="5303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MV-sketch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的优点：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内存占用小，无动态内存分配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，占用的内存大小固定，适合在硬件上部署。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CM-sketch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的优点：不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需要维护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flow key space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就能直接获取全部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Heavy Flow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准确率高，对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heavy flow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的检出率基本能达到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99.9%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以上。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94891" y="6488668"/>
            <a:ext cx="539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目前有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实现的版本，未来</a:t>
            </a:r>
            <a:r>
              <a:rPr lang="zh-CN" altLang="en-US" dirty="0"/>
              <a:t>将</a:t>
            </a:r>
            <a:r>
              <a:rPr lang="zh-CN" altLang="en-US" dirty="0" smtClean="0"/>
              <a:t>上传</a:t>
            </a:r>
            <a:r>
              <a:rPr lang="en-US" altLang="zh-CN" dirty="0" smtClean="0"/>
              <a:t>github/Fnlab738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491319" y="2743200"/>
            <a:ext cx="11161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95143" y="1215819"/>
            <a:ext cx="10957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Strawman solution -- 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基于流表对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heavy flow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进行统计的缺点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硬件交换机上基于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TCAM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虽然能在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时间内对每一条流进行计数，但是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TCAM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支持的流表数仅为几千条。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软件交换机上支持的流表数无限制，但是需要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复杂度实现对每一条流进行计数，其中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为流数量。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13894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rgbClr val="345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179797" y="229719"/>
            <a:ext cx="9875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Design – Consistent hash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（一致性哈希）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for light flows 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4089" y="2766061"/>
            <a:ext cx="11109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Anchor-hash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一种一致性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算法的实现。其他有名的一致性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算法包括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HRW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MaglevHash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网络领域的应用：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在一个集群中使用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实现负载均衡。当集群中的实例数量会增减，不希望一条流映射的实例发生变换时，可以使用一致性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02817" y="4165096"/>
            <a:ext cx="55953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Anchor_hash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High lookup rate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（效率高）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Minimal disruption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（在实例增减时，不能完全做到无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Remapping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的发生，但能极大程度的减少）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Balance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版本测试结果显示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AnchorHash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的均衡性没有普通的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好，稍差一些，但大体上也能均衡）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88859" y="6395127"/>
            <a:ext cx="593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目前有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go</a:t>
            </a:r>
            <a:r>
              <a:rPr lang="zh-CN" altLang="en-US" dirty="0" smtClean="0"/>
              <a:t>实现的版本，未来</a:t>
            </a:r>
            <a:r>
              <a:rPr lang="zh-CN" altLang="en-US" dirty="0"/>
              <a:t>将</a:t>
            </a:r>
            <a:r>
              <a:rPr lang="zh-CN" altLang="en-US" dirty="0" smtClean="0"/>
              <a:t>上传</a:t>
            </a:r>
            <a:r>
              <a:rPr lang="en-US" altLang="zh-CN" dirty="0" smtClean="0"/>
              <a:t>github/Fnlab738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374089" y="2567354"/>
            <a:ext cx="11161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77913" y="1039973"/>
            <a:ext cx="10957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非一致性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的缺点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当发生实例增减时，绝大部分的流所映射的实例将发生变化。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映射实例发生变化带来的影响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：带来流迁移的开销。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1" y="4438672"/>
            <a:ext cx="6389426" cy="122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156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03159" y="1432845"/>
            <a:ext cx="10274440" cy="40164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1" algn="ctr">
              <a:lnSpc>
                <a:spcPts val="3400"/>
              </a:lnSpc>
            </a:pP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NFV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领域最新动态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ctr">
              <a:lnSpc>
                <a:spcPts val="3400"/>
              </a:lnSpc>
            </a:pP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34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论文源自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Google scholar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搜索：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年以来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关键字：“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network function virtualization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lnSpc>
                <a:spcPts val="340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  “virtual network function”</a:t>
            </a:r>
          </a:p>
          <a:p>
            <a:pPr lvl="3">
              <a:lnSpc>
                <a:spcPts val="34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 “service function chain”</a:t>
            </a:r>
          </a:p>
          <a:p>
            <a:pPr marL="1371600" lvl="2" indent="-4572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CCF A&amp;B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类期刊会议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ts val="3400"/>
              </a:lnSpc>
              <a:buFont typeface="Arial" panose="020B0604020202020204" pitchFamily="34" charset="0"/>
              <a:buChar char="•"/>
            </a:pP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05399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03868" y="283985"/>
            <a:ext cx="10591800" cy="5048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1" algn="ctr">
              <a:lnSpc>
                <a:spcPts val="34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NFV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研究方向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 Placement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46025" y="1017880"/>
            <a:ext cx="10907486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NFV &amp; Placement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相关的论文数量仍然是最多的，从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年开始不同水平的论文都还在持续发表。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5702" y="1647068"/>
            <a:ext cx="11388132" cy="5093702"/>
          </a:xfrm>
          <a:prstGeom prst="rect">
            <a:avLst/>
          </a:prstGeom>
          <a:noFill/>
          <a:ln>
            <a:solidFill>
              <a:srgbClr val="0A488F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年以来筛选的一些代表性工作</a:t>
            </a:r>
            <a:r>
              <a:rPr lang="zh-CN" altLang="en-US" sz="2000" b="1" dirty="0" smtClean="0"/>
              <a:t>：</a:t>
            </a:r>
            <a:endParaRPr lang="en-US" altLang="zh-CN" sz="2000" b="1" dirty="0" smtClean="0"/>
          </a:p>
          <a:p>
            <a:pPr>
              <a:lnSpc>
                <a:spcPts val="2600"/>
              </a:lnSpc>
            </a:pPr>
            <a:r>
              <a:rPr lang="en-US" altLang="zh-CN" sz="2000" dirty="0" smtClean="0"/>
              <a:t>[1</a:t>
            </a:r>
            <a:r>
              <a:rPr lang="en-US" altLang="zh-CN" sz="2000" dirty="0"/>
              <a:t>] </a:t>
            </a:r>
            <a:r>
              <a:rPr lang="en-US" altLang="zh-CN" sz="2000" dirty="0" smtClean="0">
                <a:solidFill>
                  <a:srgbClr val="0070C0"/>
                </a:solidFill>
              </a:rPr>
              <a:t>2019-Infocom</a:t>
            </a:r>
            <a:r>
              <a:rPr lang="en-US" altLang="zh-CN" sz="2000" dirty="0" smtClean="0"/>
              <a:t> Adaptive </a:t>
            </a:r>
            <a:r>
              <a:rPr lang="en-US" altLang="zh-CN" sz="2000" dirty="0"/>
              <a:t>Interference-Aware VNF Placement </a:t>
            </a:r>
            <a:r>
              <a:rPr lang="en-US" altLang="zh-CN" sz="2000" dirty="0" smtClean="0"/>
              <a:t>for Service-Customized </a:t>
            </a:r>
            <a:r>
              <a:rPr lang="en-US" altLang="zh-CN" sz="2000" dirty="0"/>
              <a:t>5G Network </a:t>
            </a:r>
            <a:r>
              <a:rPr lang="en-US" altLang="zh-CN" sz="2000" dirty="0" smtClean="0"/>
              <a:t>Slices</a:t>
            </a:r>
          </a:p>
          <a:p>
            <a:pPr>
              <a:lnSpc>
                <a:spcPts val="2600"/>
              </a:lnSpc>
            </a:pPr>
            <a:r>
              <a:rPr lang="en-US" altLang="zh-CN" sz="2000" dirty="0"/>
              <a:t>[2] </a:t>
            </a:r>
            <a:r>
              <a:rPr lang="en-US" altLang="zh-CN" sz="2000" dirty="0">
                <a:solidFill>
                  <a:srgbClr val="0070C0"/>
                </a:solidFill>
              </a:rPr>
              <a:t>2019-Infocom</a:t>
            </a:r>
            <a:r>
              <a:rPr lang="en-US" altLang="zh-CN" sz="2000" dirty="0"/>
              <a:t> Octans: Optimal Placement of Service </a:t>
            </a:r>
            <a:r>
              <a:rPr lang="en-US" altLang="zh-CN" sz="2000" dirty="0" smtClean="0"/>
              <a:t>Function Chains </a:t>
            </a:r>
            <a:r>
              <a:rPr lang="en-US" altLang="zh-CN" sz="2000" dirty="0"/>
              <a:t>in Many-Core </a:t>
            </a:r>
            <a:r>
              <a:rPr lang="en-US" altLang="zh-CN" sz="2000" dirty="0" smtClean="0"/>
              <a:t>Systems</a:t>
            </a:r>
          </a:p>
          <a:p>
            <a:pPr>
              <a:lnSpc>
                <a:spcPts val="2600"/>
              </a:lnSpc>
            </a:pPr>
            <a:r>
              <a:rPr lang="en-US" altLang="zh-CN" sz="2000" dirty="0" smtClean="0"/>
              <a:t>[3</a:t>
            </a:r>
            <a:r>
              <a:rPr lang="en-US" altLang="zh-CN" sz="2000" dirty="0"/>
              <a:t>] </a:t>
            </a:r>
            <a:r>
              <a:rPr lang="en-US" altLang="zh-CN" sz="2000" dirty="0">
                <a:solidFill>
                  <a:srgbClr val="0070C0"/>
                </a:solidFill>
              </a:rPr>
              <a:t>2019-IWQoS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NFVdeep</a:t>
            </a:r>
            <a:r>
              <a:rPr lang="en-US" altLang="zh-CN" sz="2000" dirty="0"/>
              <a:t>: Adaptive Online Service Function Chain Deployment with Deep Reinforcement </a:t>
            </a:r>
            <a:r>
              <a:rPr lang="en-US" altLang="zh-CN" sz="2000" dirty="0" smtClean="0"/>
              <a:t>Learning</a:t>
            </a:r>
          </a:p>
          <a:p>
            <a:pPr>
              <a:lnSpc>
                <a:spcPts val="2600"/>
              </a:lnSpc>
            </a:pPr>
            <a:r>
              <a:rPr lang="en-US" altLang="zh-CN" sz="2000" dirty="0" smtClean="0"/>
              <a:t>[4] </a:t>
            </a:r>
            <a:r>
              <a:rPr lang="en-US" altLang="zh-CN" sz="2000" dirty="0">
                <a:solidFill>
                  <a:srgbClr val="0070C0"/>
                </a:solidFill>
              </a:rPr>
              <a:t>2019-JSAC</a:t>
            </a:r>
            <a:r>
              <a:rPr lang="en-US" altLang="zh-CN" sz="2000" dirty="0"/>
              <a:t> Embedding Service Function Tree With Minimum Cost for NFV-Enabled </a:t>
            </a:r>
            <a:r>
              <a:rPr lang="en-US" altLang="zh-CN" sz="2000" dirty="0" smtClean="0"/>
              <a:t>Multicast</a:t>
            </a:r>
          </a:p>
          <a:p>
            <a:pPr>
              <a:lnSpc>
                <a:spcPts val="2600"/>
              </a:lnSpc>
            </a:pPr>
            <a:r>
              <a:rPr lang="en-US" altLang="zh-CN" sz="2000" dirty="0" smtClean="0"/>
              <a:t>[5]</a:t>
            </a:r>
            <a:r>
              <a:rPr lang="en-US" altLang="zh-CN" sz="2000" dirty="0" smtClean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2019-Infocom </a:t>
            </a:r>
            <a:r>
              <a:rPr lang="en-US" altLang="zh-CN" sz="2000" dirty="0"/>
              <a:t>Joint Placement and Allocation of Virtual Network Functions with Budget and Capacity </a:t>
            </a:r>
            <a:r>
              <a:rPr lang="en-US" altLang="zh-CN" sz="2000" dirty="0" smtClean="0"/>
              <a:t>Constraints</a:t>
            </a:r>
          </a:p>
          <a:p>
            <a:pPr>
              <a:lnSpc>
                <a:spcPts val="2600"/>
              </a:lnSpc>
            </a:pPr>
            <a:r>
              <a:rPr lang="en-US" altLang="zh-CN" sz="2000" dirty="0"/>
              <a:t>[6] </a:t>
            </a:r>
            <a:r>
              <a:rPr lang="en-US" altLang="zh-CN" sz="2000" dirty="0">
                <a:solidFill>
                  <a:srgbClr val="0070C0"/>
                </a:solidFill>
              </a:rPr>
              <a:t>2019-JSAC</a:t>
            </a:r>
            <a:r>
              <a:rPr lang="en-US" altLang="zh-CN" sz="2000" dirty="0"/>
              <a:t> Network Function Virtualization-Aware Orchestrator for Service Function Chaining Placement in the </a:t>
            </a:r>
            <a:r>
              <a:rPr lang="en-US" altLang="zh-CN" sz="2000" dirty="0" smtClean="0"/>
              <a:t>Cloud</a:t>
            </a:r>
          </a:p>
          <a:p>
            <a:pPr>
              <a:lnSpc>
                <a:spcPts val="2600"/>
              </a:lnSpc>
            </a:pPr>
            <a:r>
              <a:rPr lang="en-US" altLang="zh-CN" sz="2000" dirty="0"/>
              <a:t>[7] </a:t>
            </a:r>
            <a:r>
              <a:rPr lang="en-US" altLang="zh-CN" sz="2000" dirty="0">
                <a:solidFill>
                  <a:srgbClr val="0070C0"/>
                </a:solidFill>
              </a:rPr>
              <a:t>2019-TCC</a:t>
            </a:r>
            <a:r>
              <a:rPr lang="en-US" altLang="zh-CN" sz="2000" dirty="0"/>
              <a:t> Maximizing Throughput of Delay-Sensitive NFV-Enabled Request Admissions via Virtualized Network Function </a:t>
            </a:r>
            <a:r>
              <a:rPr lang="en-US" altLang="zh-CN" sz="2000" dirty="0" smtClean="0"/>
              <a:t>Placement</a:t>
            </a:r>
          </a:p>
          <a:p>
            <a:pPr>
              <a:lnSpc>
                <a:spcPts val="2600"/>
              </a:lnSpc>
            </a:pPr>
            <a:r>
              <a:rPr lang="en-US" altLang="zh-CN" sz="2000" dirty="0" smtClean="0"/>
              <a:t>[8] </a:t>
            </a:r>
            <a:r>
              <a:rPr lang="en-US" altLang="zh-CN" sz="2000" dirty="0">
                <a:solidFill>
                  <a:srgbClr val="0070C0"/>
                </a:solidFill>
              </a:rPr>
              <a:t>2019-Commnications Magazine </a:t>
            </a:r>
            <a:r>
              <a:rPr lang="en-US" altLang="zh-CN" sz="2000" dirty="0"/>
              <a:t>FENDE: Marketplace-Based Distribution, Execution, and Life Cycle Management of </a:t>
            </a:r>
            <a:r>
              <a:rPr lang="en-US" altLang="zh-CN" sz="2000" dirty="0" smtClean="0"/>
              <a:t>VNFs</a:t>
            </a:r>
          </a:p>
          <a:p>
            <a:pPr>
              <a:lnSpc>
                <a:spcPts val="2600"/>
              </a:lnSpc>
            </a:pPr>
            <a:r>
              <a:rPr lang="en-US" altLang="zh-CN" sz="2000" dirty="0"/>
              <a:t>[9] </a:t>
            </a:r>
            <a:r>
              <a:rPr lang="en-US" altLang="zh-CN" sz="2000" dirty="0">
                <a:solidFill>
                  <a:srgbClr val="0070C0"/>
                </a:solidFill>
              </a:rPr>
              <a:t>2019-TCC</a:t>
            </a:r>
            <a:r>
              <a:rPr lang="en-US" altLang="zh-CN" sz="2000" dirty="0"/>
              <a:t> Impact of Processing-Resource Sharing on the Placement of Chained Virtual Network Functions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091251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03868" y="283985"/>
            <a:ext cx="10591800" cy="528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1" algn="ctr">
              <a:lnSpc>
                <a:spcPts val="34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NFV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研究方向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Verification and Validation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03868" y="1359878"/>
            <a:ext cx="10591800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NFV Verification and Validation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必读科普文：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2019-Communication Magazine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Introducing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Automated Verification and Validation for Virtualized Network Functions and Services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5702" y="3089006"/>
            <a:ext cx="11388132" cy="1759456"/>
          </a:xfrm>
          <a:prstGeom prst="rect">
            <a:avLst/>
          </a:prstGeom>
          <a:noFill/>
          <a:ln>
            <a:solidFill>
              <a:srgbClr val="0A488F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年以来筛选的一些代表性工作</a:t>
            </a:r>
            <a:r>
              <a:rPr lang="zh-CN" altLang="en-US" sz="2000" b="1" dirty="0" smtClean="0"/>
              <a:t>：</a:t>
            </a:r>
            <a:endParaRPr lang="en-US" altLang="zh-CN" sz="2000" b="1" dirty="0" smtClean="0"/>
          </a:p>
          <a:p>
            <a:pPr>
              <a:lnSpc>
                <a:spcPts val="2600"/>
              </a:lnSpc>
            </a:pPr>
            <a:r>
              <a:rPr lang="en-US" altLang="zh-CN" sz="2000" dirty="0" smtClean="0"/>
              <a:t>[1</a:t>
            </a:r>
            <a:r>
              <a:rPr lang="en-US" altLang="zh-CN" sz="2000" dirty="0"/>
              <a:t>] </a:t>
            </a:r>
            <a:r>
              <a:rPr lang="en-US" altLang="zh-CN" sz="2000" dirty="0" smtClean="0">
                <a:solidFill>
                  <a:srgbClr val="0070C0"/>
                </a:solidFill>
              </a:rPr>
              <a:t>2019-Infocom</a:t>
            </a:r>
            <a:r>
              <a:rPr lang="en-US" altLang="zh-CN" sz="2000" dirty="0"/>
              <a:t> Looking Glass of NFV: Inferring the Structure and State of NFV Network from External Observations </a:t>
            </a:r>
            <a:endParaRPr lang="en-US" altLang="zh-CN" sz="2000" dirty="0" smtClean="0"/>
          </a:p>
          <a:p>
            <a:pPr>
              <a:lnSpc>
                <a:spcPts val="2600"/>
              </a:lnSpc>
            </a:pPr>
            <a:r>
              <a:rPr lang="en-US" altLang="zh-CN" sz="2000" dirty="0" smtClean="0"/>
              <a:t>[</a:t>
            </a:r>
            <a:r>
              <a:rPr lang="en-US" altLang="zh-CN" sz="2000" dirty="0"/>
              <a:t>2] </a:t>
            </a:r>
            <a:r>
              <a:rPr lang="en-US" altLang="zh-CN" sz="2000" dirty="0">
                <a:solidFill>
                  <a:srgbClr val="0070C0"/>
                </a:solidFill>
              </a:rPr>
              <a:t>2019-JSAC </a:t>
            </a:r>
            <a:r>
              <a:rPr lang="en-US" altLang="zh-CN" sz="2000" dirty="0"/>
              <a:t>Stochastic Performance Analysis of Network Function Virtualization in Future Internet</a:t>
            </a:r>
            <a:endParaRPr lang="en-US" altLang="zh-CN" sz="2000" dirty="0" smtClean="0"/>
          </a:p>
          <a:p>
            <a:pPr>
              <a:lnSpc>
                <a:spcPts val="2600"/>
              </a:lnSpc>
            </a:pPr>
            <a:r>
              <a:rPr lang="en-US" altLang="zh-CN" sz="2000" dirty="0" smtClean="0"/>
              <a:t>[</a:t>
            </a:r>
            <a:r>
              <a:rPr lang="en-US" altLang="zh-CN" sz="2000" dirty="0"/>
              <a:t>3] </a:t>
            </a:r>
            <a:r>
              <a:rPr lang="en-US" altLang="zh-CN" sz="2000" dirty="0">
                <a:solidFill>
                  <a:srgbClr val="0070C0"/>
                </a:solidFill>
              </a:rPr>
              <a:t>2019-Infocom</a:t>
            </a:r>
            <a:r>
              <a:rPr lang="en-US" altLang="zh-CN" sz="2000" dirty="0"/>
              <a:t> Towards Verifiable Performance Measurement </a:t>
            </a:r>
            <a:r>
              <a:rPr lang="en-US" altLang="zh-CN" sz="2000" dirty="0" smtClean="0"/>
              <a:t>over In-the-Cloud </a:t>
            </a:r>
            <a:r>
              <a:rPr lang="en-US" altLang="zh-CN" sz="2000" dirty="0" err="1"/>
              <a:t>Middleboxes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897846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03868" y="283985"/>
            <a:ext cx="10591800" cy="528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1" algn="ctr">
              <a:lnSpc>
                <a:spcPts val="34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NFV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研究方向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 Reliability</a:t>
            </a:r>
          </a:p>
        </p:txBody>
      </p:sp>
      <p:sp>
        <p:nvSpPr>
          <p:cNvPr id="7" name="椭圆 6"/>
          <p:cNvSpPr/>
          <p:nvPr/>
        </p:nvSpPr>
        <p:spPr bwMode="auto">
          <a:xfrm>
            <a:off x="4262300" y="2362272"/>
            <a:ext cx="1872208" cy="1800200"/>
          </a:xfrm>
          <a:prstGeom prst="ellipse">
            <a:avLst/>
          </a:prstGeom>
          <a:noFill/>
          <a:ln w="57150" cap="flat" cmpd="sng" algn="ctr">
            <a:solidFill>
              <a:srgbClr val="CC0000"/>
            </a:solidFill>
            <a:prstDash val="solid"/>
            <a:bevel/>
            <a:headEnd type="none" w="med" len="med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6"/>
          <p:cNvSpPr txBox="1"/>
          <p:nvPr/>
        </p:nvSpPr>
        <p:spPr>
          <a:xfrm>
            <a:off x="4693712" y="2856688"/>
            <a:ext cx="1346051" cy="81136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可靠性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机制</a:t>
            </a:r>
          </a:p>
        </p:txBody>
      </p:sp>
      <p:sp>
        <p:nvSpPr>
          <p:cNvPr id="9" name="椭圆 8"/>
          <p:cNvSpPr/>
          <p:nvPr/>
        </p:nvSpPr>
        <p:spPr bwMode="auto">
          <a:xfrm>
            <a:off x="6278524" y="994120"/>
            <a:ext cx="1296144" cy="12961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5715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bevel/>
            <a:headEnd type="none" w="med" len="med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449755" y="1269147"/>
            <a:ext cx="1008112" cy="81136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故障检测预测</a:t>
            </a:r>
          </a:p>
        </p:txBody>
      </p:sp>
      <p:sp>
        <p:nvSpPr>
          <p:cNvPr id="11" name="椭圆 10"/>
          <p:cNvSpPr/>
          <p:nvPr/>
        </p:nvSpPr>
        <p:spPr bwMode="auto">
          <a:xfrm>
            <a:off x="6062500" y="4306488"/>
            <a:ext cx="1296144" cy="12961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bevel/>
            <a:headEnd type="none" w="med" len="med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TextBox 12"/>
          <p:cNvSpPr txBox="1"/>
          <p:nvPr/>
        </p:nvSpPr>
        <p:spPr>
          <a:xfrm>
            <a:off x="6278451" y="4562581"/>
            <a:ext cx="1008112" cy="81136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故障诊断定位</a:t>
            </a:r>
          </a:p>
        </p:txBody>
      </p:sp>
      <p:sp>
        <p:nvSpPr>
          <p:cNvPr id="13" name="椭圆 12"/>
          <p:cNvSpPr/>
          <p:nvPr/>
        </p:nvSpPr>
        <p:spPr bwMode="auto">
          <a:xfrm>
            <a:off x="2246076" y="2002232"/>
            <a:ext cx="1296144" cy="1296144"/>
          </a:xfrm>
          <a:prstGeom prst="ellipse">
            <a:avLst/>
          </a:prstGeom>
          <a:noFill/>
          <a:ln w="57150" cap="flat" cmpd="sng" algn="ctr">
            <a:solidFill>
              <a:srgbClr val="7EA5D0"/>
            </a:solidFill>
            <a:prstDash val="solid"/>
            <a:bevel/>
            <a:headEnd type="none" w="med" len="med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TextBox 14"/>
          <p:cNvSpPr txBox="1"/>
          <p:nvPr/>
        </p:nvSpPr>
        <p:spPr>
          <a:xfrm>
            <a:off x="2531253" y="2290264"/>
            <a:ext cx="864096" cy="81136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故障恢复</a:t>
            </a: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6350532" y="2362272"/>
            <a:ext cx="1296144" cy="0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06516" y="2434280"/>
            <a:ext cx="1656184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有无发生故障</a:t>
            </a:r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6134508" y="5674640"/>
            <a:ext cx="1296144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9"/>
          <p:cNvSpPr txBox="1"/>
          <p:nvPr/>
        </p:nvSpPr>
        <p:spPr>
          <a:xfrm>
            <a:off x="5918484" y="5746648"/>
            <a:ext cx="1872208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在哪里发生故障</a:t>
            </a:r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2318084" y="3370384"/>
            <a:ext cx="1296144" cy="0"/>
          </a:xfrm>
          <a:prstGeom prst="line">
            <a:avLst/>
          </a:prstGeom>
          <a:ln w="38100">
            <a:solidFill>
              <a:srgbClr val="7EA5D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21"/>
          <p:cNvSpPr txBox="1"/>
          <p:nvPr/>
        </p:nvSpPr>
        <p:spPr>
          <a:xfrm>
            <a:off x="2102060" y="3442392"/>
            <a:ext cx="1800200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如何避开故障</a:t>
            </a:r>
          </a:p>
        </p:txBody>
      </p:sp>
      <p:sp>
        <p:nvSpPr>
          <p:cNvPr id="21" name="TextBox 22"/>
          <p:cNvSpPr txBox="1"/>
          <p:nvPr/>
        </p:nvSpPr>
        <p:spPr>
          <a:xfrm>
            <a:off x="1958044" y="4162472"/>
            <a:ext cx="504056" cy="1611586"/>
          </a:xfrm>
          <a:prstGeom prst="rect">
            <a:avLst/>
          </a:prstGeom>
          <a:solidFill>
            <a:srgbClr val="7EA5D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en-US" altLang="zh-CN" dirty="0"/>
          </a:p>
          <a:p>
            <a:r>
              <a:rPr lang="zh-CN" altLang="en-US" dirty="0" smtClean="0"/>
              <a:t>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移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2" name="TextBox 25"/>
          <p:cNvSpPr txBox="1"/>
          <p:nvPr/>
        </p:nvSpPr>
        <p:spPr>
          <a:xfrm>
            <a:off x="2678124" y="4162472"/>
            <a:ext cx="504056" cy="1611586"/>
          </a:xfrm>
          <a:prstGeom prst="rect">
            <a:avLst/>
          </a:prstGeom>
          <a:solidFill>
            <a:srgbClr val="7EA5D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en-US" altLang="zh-CN" dirty="0"/>
          </a:p>
          <a:p>
            <a:r>
              <a:rPr lang="zh-CN" altLang="en-US" dirty="0" smtClean="0"/>
              <a:t>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余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3" name="TextBox 26"/>
          <p:cNvSpPr txBox="1"/>
          <p:nvPr/>
        </p:nvSpPr>
        <p:spPr>
          <a:xfrm>
            <a:off x="3398204" y="4177860"/>
            <a:ext cx="504056" cy="1611586"/>
          </a:xfrm>
          <a:prstGeom prst="rect">
            <a:avLst/>
          </a:prstGeom>
          <a:solidFill>
            <a:srgbClr val="7EA5D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en-US" altLang="zh-CN" dirty="0"/>
          </a:p>
          <a:p>
            <a:r>
              <a:rPr lang="zh-CN" altLang="en-US" dirty="0"/>
              <a:t>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护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4" name="右箭头 23"/>
          <p:cNvSpPr/>
          <p:nvPr/>
        </p:nvSpPr>
        <p:spPr bwMode="auto">
          <a:xfrm rot="19418540">
            <a:off x="5791809" y="1979768"/>
            <a:ext cx="504056" cy="47246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bevel/>
            <a:headEnd type="none" w="med" len="med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 bwMode="auto">
          <a:xfrm rot="12099959">
            <a:off x="3666666" y="2729364"/>
            <a:ext cx="504056" cy="395982"/>
          </a:xfrm>
          <a:prstGeom prst="rightArrow">
            <a:avLst/>
          </a:prstGeom>
          <a:solidFill>
            <a:srgbClr val="7EA5D0"/>
          </a:solidFill>
          <a:ln w="38100" cap="flat" cmpd="sng" algn="ctr">
            <a:solidFill>
              <a:srgbClr val="7EA5D0"/>
            </a:solidFill>
            <a:prstDash val="solid"/>
            <a:bevel/>
            <a:headEnd type="none" w="med" len="med"/>
            <a:tailEnd type="stealth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 bwMode="auto">
          <a:xfrm rot="3034097">
            <a:off x="5860084" y="3948145"/>
            <a:ext cx="504056" cy="45978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bevel/>
            <a:headEnd type="none" w="med" len="med"/>
            <a:tailEnd type="stealth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"/>
          <p:cNvSpPr txBox="1"/>
          <p:nvPr/>
        </p:nvSpPr>
        <p:spPr>
          <a:xfrm>
            <a:off x="7934708" y="1714200"/>
            <a:ext cx="1872208" cy="3804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性能监视</a:t>
            </a:r>
          </a:p>
        </p:txBody>
      </p:sp>
      <p:sp>
        <p:nvSpPr>
          <p:cNvPr id="28" name="TextBox 29"/>
          <p:cNvSpPr txBox="1"/>
          <p:nvPr/>
        </p:nvSpPr>
        <p:spPr>
          <a:xfrm>
            <a:off x="7934708" y="2269824"/>
            <a:ext cx="1872208" cy="3804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Watch dog</a:t>
            </a:r>
            <a:endParaRPr lang="zh-CN" altLang="en-US" dirty="0"/>
          </a:p>
        </p:txBody>
      </p:sp>
      <p:sp>
        <p:nvSpPr>
          <p:cNvPr id="29" name="TextBox 27"/>
          <p:cNvSpPr txBox="1"/>
          <p:nvPr/>
        </p:nvSpPr>
        <p:spPr>
          <a:xfrm>
            <a:off x="7934708" y="2794320"/>
            <a:ext cx="1872208" cy="3804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Heart beat</a:t>
            </a:r>
            <a:endParaRPr lang="zh-CN" altLang="en-US" dirty="0"/>
          </a:p>
        </p:txBody>
      </p:sp>
      <p:sp>
        <p:nvSpPr>
          <p:cNvPr id="30" name="TextBox 28"/>
          <p:cNvSpPr txBox="1"/>
          <p:nvPr/>
        </p:nvSpPr>
        <p:spPr>
          <a:xfrm>
            <a:off x="7934708" y="1138136"/>
            <a:ext cx="1872208" cy="3804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数据控制流检查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34708" y="5201712"/>
            <a:ext cx="1872208" cy="3804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故障相关性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934708" y="5726208"/>
            <a:ext cx="1872208" cy="3804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故障优先图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361419" y="6360069"/>
            <a:ext cx="7210955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故障检测和故障定位方向可以参考查阅云计算领域相关论文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196943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2738</TotalTime>
  <Words>1152</Words>
  <Application>Microsoft Office PowerPoint</Application>
  <PresentationFormat>宽屏</PresentationFormat>
  <Paragraphs>139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故障恢复技术展望</vt:lpstr>
      <vt:lpstr>PowerPoint 演示文稿</vt:lpstr>
      <vt:lpstr>PowerPoint 演示文稿</vt:lpstr>
      <vt:lpstr>PowerPoint 演示文稿</vt:lpstr>
    </vt:vector>
  </TitlesOfParts>
  <Company>DPHOME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chenying0907</dc:creator>
  <cp:lastModifiedBy>Wang Janon</cp:lastModifiedBy>
  <cp:revision>391</cp:revision>
  <dcterms:created xsi:type="dcterms:W3CDTF">2014-12-17T15:36:00Z</dcterms:created>
  <dcterms:modified xsi:type="dcterms:W3CDTF">2019-09-19T12:49:50Z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