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82" r:id="rId4"/>
    <p:sldMasterId id="2147484265" r:id="rId5"/>
  </p:sldMasterIdLst>
  <p:notesMasterIdLst>
    <p:notesMasterId r:id="rId30"/>
  </p:notesMasterIdLst>
  <p:handoutMasterIdLst>
    <p:handoutMasterId r:id="rId31"/>
  </p:handoutMasterIdLst>
  <p:sldIdLst>
    <p:sldId id="1308" r:id="rId6"/>
    <p:sldId id="1369" r:id="rId7"/>
    <p:sldId id="1371" r:id="rId8"/>
    <p:sldId id="1370" r:id="rId9"/>
    <p:sldId id="1372" r:id="rId10"/>
    <p:sldId id="1373" r:id="rId11"/>
    <p:sldId id="1385" r:id="rId12"/>
    <p:sldId id="1383" r:id="rId13"/>
    <p:sldId id="1384" r:id="rId14"/>
    <p:sldId id="1386" r:id="rId15"/>
    <p:sldId id="1376" r:id="rId16"/>
    <p:sldId id="1377" r:id="rId17"/>
    <p:sldId id="1387" r:id="rId18"/>
    <p:sldId id="1391" r:id="rId19"/>
    <p:sldId id="1388" r:id="rId20"/>
    <p:sldId id="1382" r:id="rId21"/>
    <p:sldId id="1374" r:id="rId22"/>
    <p:sldId id="1389" r:id="rId23"/>
    <p:sldId id="1378" r:id="rId24"/>
    <p:sldId id="1379" r:id="rId25"/>
    <p:sldId id="1390" r:id="rId26"/>
    <p:sldId id="1364" r:id="rId27"/>
    <p:sldId id="1365" r:id="rId28"/>
    <p:sldId id="1353" r:id="rId29"/>
  </p:sldIdLst>
  <p:sldSz cx="9326563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2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8D7"/>
    <a:srgbClr val="007ADB"/>
    <a:srgbClr val="D83B01"/>
    <a:srgbClr val="000000"/>
    <a:srgbClr val="FFFFFF"/>
    <a:srgbClr val="737373"/>
    <a:srgbClr val="525252"/>
    <a:srgbClr val="004B1C"/>
    <a:srgbClr val="004B50"/>
    <a:srgbClr val="002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323" autoAdjust="0"/>
  </p:normalViewPr>
  <p:slideViewPr>
    <p:cSldViewPr>
      <p:cViewPr varScale="1">
        <p:scale>
          <a:sx n="112" d="100"/>
          <a:sy n="112" d="100"/>
        </p:scale>
        <p:origin x="1500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4" d="100"/>
          <a:sy n="84" d="100"/>
        </p:scale>
        <p:origin x="3072" y="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34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commentAuthors" Target="commentAuthors.xml"/><Relationship Id="rId37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9555C9-AAB6-482B-BA12-4A74FD45FAE9}" type="datetime8">
              <a:rPr lang="en-US" smtClean="0">
                <a:latin typeface="Segoe UI" pitchFamily="34" charset="0"/>
              </a:rPr>
              <a:t>8/8/2019 7:17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958AA196-A2D8-4C42-97C6-0CC50DF7E668}" type="datetime8">
              <a:rPr lang="en-US" smtClean="0"/>
              <a:t>8/8/2019 7:17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3AE53B94-9E4A-4BA9-8BF3-723991972B39}" type="datetime8">
              <a:rPr lang="en-US" smtClean="0"/>
              <a:t>8/8/2019 7:17 PM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931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807"/>
            <a:ext cx="9327688" cy="6992718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638" y="2399994"/>
            <a:ext cx="5486400" cy="1828800"/>
          </a:xfrm>
          <a:noFill/>
        </p:spPr>
        <p:txBody>
          <a:bodyPr lIns="146304" tIns="91440" rIns="146304" bIns="91440" anchor="t" anchorCtr="0"/>
          <a:lstStyle>
            <a:lvl1pPr>
              <a:defRPr sz="4800" spc="-75" baseline="0">
                <a:gradFill>
                  <a:gsLst>
                    <a:gs pos="25926">
                      <a:srgbClr val="FFFFFF"/>
                    </a:gs>
                    <a:gs pos="53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4638" y="4228773"/>
            <a:ext cx="5486400" cy="1554483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gradFill>
                  <a:gsLst>
                    <a:gs pos="25926">
                      <a:srgbClr val="FFFFFF"/>
                    </a:gs>
                    <a:gs pos="53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 bwMode="gray">
          <a:xfrm>
            <a:off x="167481" y="6447486"/>
            <a:ext cx="1280160" cy="274835"/>
            <a:chOff x="457200" y="1643393"/>
            <a:chExt cx="4492753" cy="964540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9" name="Freeform 18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3681" y="5932853"/>
            <a:ext cx="914399" cy="963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675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514" y="1211287"/>
            <a:ext cx="4206240" cy="2357568"/>
          </a:xfrm>
        </p:spPr>
        <p:txBody>
          <a:bodyPr wrap="square">
            <a:spAutoFit/>
          </a:bodyPr>
          <a:lstStyle>
            <a:lvl1pPr marL="215475" indent="-215475">
              <a:spcBef>
                <a:spcPts val="918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398321" indent="-174873">
              <a:defRPr sz="2000"/>
            </a:lvl2pPr>
            <a:lvl3pPr marL="524619" indent="-126297">
              <a:tabLst/>
              <a:defRPr sz="2000"/>
            </a:lvl3pPr>
            <a:lvl4pPr marL="660630" indent="-136012">
              <a:defRPr/>
            </a:lvl4pPr>
            <a:lvl5pPr marL="786928" indent="-126297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846113" y="1211287"/>
            <a:ext cx="4206240" cy="2357568"/>
          </a:xfrm>
        </p:spPr>
        <p:txBody>
          <a:bodyPr wrap="square">
            <a:spAutoFit/>
          </a:bodyPr>
          <a:lstStyle>
            <a:lvl1pPr marL="215475" indent="-215475">
              <a:spcBef>
                <a:spcPts val="918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398321" indent="-174873">
              <a:defRPr sz="2000"/>
            </a:lvl2pPr>
            <a:lvl3pPr marL="524619" indent="-126297">
              <a:tabLst/>
              <a:defRPr sz="2000"/>
            </a:lvl3pPr>
            <a:lvl4pPr marL="660630" indent="-136012">
              <a:defRPr/>
            </a:lvl4pPr>
            <a:lvl5pPr marL="786928" indent="-126297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62577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1113570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7315202" cy="2751698"/>
          </a:xfrm>
          <a:noFill/>
        </p:spPr>
        <p:txBody>
          <a:bodyPr tIns="91440" bIns="91440" anchor="t" anchorCtr="0"/>
          <a:lstStyle>
            <a:lvl1pPr>
              <a:defRPr sz="6000" spc="-75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9" y="3954466"/>
            <a:ext cx="7315200" cy="1829593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9238619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7" y="1209973"/>
            <a:ext cx="7315201" cy="2751698"/>
          </a:xfrm>
          <a:noFill/>
        </p:spPr>
        <p:txBody>
          <a:bodyPr tIns="91440" bIns="91440" anchor="t" anchorCtr="0"/>
          <a:lstStyle>
            <a:lvl1pPr>
              <a:defRPr lang="en-US" sz="6000" b="0" kern="1200" cap="none" spc="-75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1594122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989431"/>
            <a:ext cx="8777288" cy="101566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6000" spc="-75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0753572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989431"/>
            <a:ext cx="8768201" cy="101566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6000" spc="-75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7625369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989431"/>
            <a:ext cx="8777288" cy="101566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6000" spc="-75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4722716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0-50 Right Photo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9855" y="1241429"/>
            <a:ext cx="4206240" cy="1555554"/>
          </a:xfrm>
        </p:spPr>
        <p:txBody>
          <a:bodyPr wrap="square">
            <a:spAutoFit/>
          </a:bodyPr>
          <a:lstStyle>
            <a:lvl1pPr>
              <a:defRPr sz="49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4664075" y="0"/>
            <a:ext cx="4662488" cy="6994525"/>
          </a:xfrm>
          <a:blipFill>
            <a:blip r:embed="rId2"/>
            <a:stretch>
              <a:fillRect/>
            </a:stretch>
          </a:blip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50000"/>
              </a:lnSpc>
              <a:spcBef>
                <a:spcPts val="0"/>
              </a:spcBef>
              <a:buNone/>
              <a:defRPr sz="280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on icon below</a:t>
            </a:r>
            <a:br>
              <a:rPr lang="en-US" dirty="0"/>
            </a:br>
            <a:r>
              <a:rPr lang="en-US" dirty="0"/>
              <a:t>to insert a new photo</a:t>
            </a:r>
          </a:p>
        </p:txBody>
      </p:sp>
    </p:spTree>
    <p:extLst>
      <p:ext uri="{BB962C8B-B14F-4D97-AF65-F5344CB8AC3E}">
        <p14:creationId xmlns:p14="http://schemas.microsoft.com/office/powerpoint/2010/main" val="120131481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pos="2937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9526804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84507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57"/>
            <a:ext cx="6400800" cy="1830388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17165"/>
            <a:ext cx="7315200" cy="1837298"/>
          </a:xfrm>
          <a:noFill/>
        </p:spPr>
        <p:txBody>
          <a:bodyPr lIns="146304" tIns="91440" rIns="146304" bIns="91440" anchor="t" anchorCtr="0"/>
          <a:lstStyle>
            <a:lvl1pPr>
              <a:defRPr sz="4800" spc="-75" baseline="0">
                <a:gradFill>
                  <a:gsLst>
                    <a:gs pos="3333">
                      <a:schemeClr val="tx2"/>
                    </a:gs>
                    <a:gs pos="3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grpSp>
        <p:nvGrpSpPr>
          <p:cNvPr id="6" name="Group 5"/>
          <p:cNvGrpSpPr>
            <a:grpSpLocks noChangeAspect="1"/>
          </p:cNvGrpSpPr>
          <p:nvPr userDrawn="1"/>
        </p:nvGrpSpPr>
        <p:grpSpPr bwMode="gray">
          <a:xfrm>
            <a:off x="457200" y="6239914"/>
            <a:ext cx="1280160" cy="274835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9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605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93445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69283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2" y="1212849"/>
            <a:ext cx="9326563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976" tIns="34976" rIns="34976" bIns="349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99261" fontAlgn="base">
              <a:spcBef>
                <a:spcPct val="0"/>
              </a:spcBef>
              <a:spcAft>
                <a:spcPct val="0"/>
              </a:spcAft>
            </a:pPr>
            <a:endParaRPr lang="en-US" sz="135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60"/>
            <a:ext cx="8777287" cy="2037481"/>
          </a:xfrm>
        </p:spPr>
        <p:txBody>
          <a:bodyPr/>
          <a:lstStyle>
            <a:lvl1pPr marL="0" indent="0">
              <a:buNone/>
              <a:defRPr sz="32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25988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4383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610841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78814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577389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88702" y="6321406"/>
            <a:ext cx="8777288" cy="37625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699124" eaLnBrk="0" hangingPunct="0"/>
            <a:r>
              <a:rPr lang="en-US" sz="525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9230" y="3145040"/>
            <a:ext cx="3288506" cy="70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358739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8777288" cy="2443746"/>
          </a:xfrm>
          <a:prstGeom prst="rect">
            <a:avLst/>
          </a:prstGeom>
        </p:spPr>
        <p:txBody>
          <a:bodyPr/>
          <a:lstStyle>
            <a:lvl1pPr marL="217856" indent="-217856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28568" indent="-210713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646424" indent="-217856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817851" indent="-171427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989278" indent="-171427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9326564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200" spc="-38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2221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151" r="14849"/>
          <a:stretch/>
        </p:blipFill>
        <p:spPr>
          <a:xfrm>
            <a:off x="0" y="648"/>
            <a:ext cx="9327356" cy="6995517"/>
          </a:xfrm>
          <a:prstGeom prst="rect">
            <a:avLst/>
          </a:prstGeom>
        </p:spPr>
      </p:pic>
      <p:grpSp>
        <p:nvGrpSpPr>
          <p:cNvPr id="11" name="Group 10"/>
          <p:cNvGrpSpPr>
            <a:grpSpLocks noChangeAspect="1"/>
          </p:cNvGrpSpPr>
          <p:nvPr userDrawn="1"/>
        </p:nvGrpSpPr>
        <p:grpSpPr bwMode="gray">
          <a:xfrm>
            <a:off x="457200" y="6240432"/>
            <a:ext cx="1280160" cy="274835"/>
            <a:chOff x="457200" y="1643393"/>
            <a:chExt cx="4492753" cy="964540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7" name="Freeform 16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" name="Rectangle 6"/>
          <p:cNvSpPr/>
          <p:nvPr userDrawn="1"/>
        </p:nvSpPr>
        <p:spPr bwMode="auto">
          <a:xfrm>
            <a:off x="274209" y="2399994"/>
            <a:ext cx="5486340" cy="3383282"/>
          </a:xfrm>
          <a:prstGeom prst="rect">
            <a:avLst/>
          </a:prstGeom>
          <a:solidFill>
            <a:srgbClr val="0078D7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638" y="2399994"/>
            <a:ext cx="5486400" cy="1828800"/>
          </a:xfrm>
          <a:noFill/>
        </p:spPr>
        <p:txBody>
          <a:bodyPr lIns="146304" tIns="91440" rIns="146304" bIns="91440" anchor="t" anchorCtr="0"/>
          <a:lstStyle>
            <a:lvl1pPr>
              <a:defRPr sz="4800" spc="-75" baseline="0">
                <a:gradFill>
                  <a:gsLst>
                    <a:gs pos="17593">
                      <a:srgbClr val="FFFFFF"/>
                    </a:gs>
                    <a:gs pos="46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4638" y="4228773"/>
            <a:ext cx="5486400" cy="1554483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gradFill>
                  <a:gsLst>
                    <a:gs pos="17593">
                      <a:srgbClr val="FFFFFF"/>
                    </a:gs>
                    <a:gs pos="46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516702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57"/>
            <a:ext cx="6400800" cy="1830388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17165"/>
            <a:ext cx="7315200" cy="1837298"/>
          </a:xfrm>
          <a:noFill/>
        </p:spPr>
        <p:txBody>
          <a:bodyPr lIns="146304" tIns="91440" rIns="146304" bIns="91440" anchor="t" anchorCtr="0"/>
          <a:lstStyle>
            <a:lvl1pPr>
              <a:defRPr sz="4800" spc="-75" baseline="0">
                <a:gradFill>
                  <a:gsLst>
                    <a:gs pos="74747">
                      <a:schemeClr val="tx1"/>
                    </a:gs>
                    <a:gs pos="56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grpSp>
        <p:nvGrpSpPr>
          <p:cNvPr id="6" name="Group 5"/>
          <p:cNvGrpSpPr>
            <a:grpSpLocks noChangeAspect="1"/>
          </p:cNvGrpSpPr>
          <p:nvPr userDrawn="1"/>
        </p:nvGrpSpPr>
        <p:grpSpPr bwMode="gray">
          <a:xfrm>
            <a:off x="457200" y="6239914"/>
            <a:ext cx="1280160" cy="274835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9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52111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8777288" cy="1969770"/>
          </a:xfrm>
        </p:spPr>
        <p:txBody>
          <a:bodyPr lIns="164592" rIns="164592"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171427" indent="0">
              <a:buNone/>
              <a:defRPr/>
            </a:lvl3pPr>
            <a:lvl4pPr marL="342854" indent="0">
              <a:buNone/>
              <a:defRPr/>
            </a:lvl4pPr>
            <a:lvl5pPr marL="514281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1335754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8777288" cy="2037481"/>
          </a:xfrm>
        </p:spPr>
        <p:txBody>
          <a:bodyPr wrap="square">
            <a:spAutoFit/>
          </a:bodyPr>
          <a:lstStyle>
            <a:lvl1pPr>
              <a:defRPr sz="3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72566088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1287"/>
            <a:ext cx="4206240" cy="2357568"/>
          </a:xfrm>
        </p:spPr>
        <p:txBody>
          <a:bodyPr wrap="square">
            <a:spAutoFit/>
          </a:bodyPr>
          <a:lstStyle>
            <a:lvl1pPr marL="0" indent="0">
              <a:spcBef>
                <a:spcPts val="918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173808" indent="0">
              <a:buNone/>
              <a:tabLst/>
              <a:defRPr sz="2000"/>
            </a:lvl3pPr>
            <a:lvl4pPr marL="345235" indent="0">
              <a:buNone/>
              <a:defRPr/>
            </a:lvl4pPr>
            <a:lvl5pPr marL="514281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846113" y="1211287"/>
            <a:ext cx="4206240" cy="2357568"/>
          </a:xfrm>
        </p:spPr>
        <p:txBody>
          <a:bodyPr wrap="square">
            <a:spAutoFit/>
          </a:bodyPr>
          <a:lstStyle>
            <a:lvl1pPr marL="0" indent="0">
              <a:spcBef>
                <a:spcPts val="918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173808" indent="0">
              <a:buNone/>
              <a:tabLst/>
              <a:defRPr sz="2000"/>
            </a:lvl3pPr>
            <a:lvl4pPr marL="345235" indent="0">
              <a:buNone/>
              <a:defRPr/>
            </a:lvl4pPr>
            <a:lvl5pPr marL="514281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8481976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8777288" cy="1969770"/>
          </a:xfrm>
        </p:spPr>
        <p:txBody>
          <a:bodyPr lIns="164592" rIns="164592"/>
          <a:lstStyle>
            <a:lvl1pPr marL="0" indent="0">
              <a:buNone/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171427" indent="0">
              <a:buNone/>
              <a:defRPr/>
            </a:lvl3pPr>
            <a:lvl4pPr marL="342854" indent="0">
              <a:buNone/>
              <a:defRPr/>
            </a:lvl4pPr>
            <a:lvl5pPr marL="51428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74816850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514" y="1211287"/>
            <a:ext cx="4206240" cy="2357568"/>
          </a:xfrm>
        </p:spPr>
        <p:txBody>
          <a:bodyPr wrap="square">
            <a:spAutoFit/>
          </a:bodyPr>
          <a:lstStyle>
            <a:lvl1pPr marL="215475" indent="-215475">
              <a:spcBef>
                <a:spcPts val="918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398321" indent="-174873">
              <a:defRPr sz="2000"/>
            </a:lvl2pPr>
            <a:lvl3pPr marL="524619" indent="-126297">
              <a:tabLst/>
              <a:defRPr sz="2000"/>
            </a:lvl3pPr>
            <a:lvl4pPr marL="660630" indent="-136012">
              <a:defRPr/>
            </a:lvl4pPr>
            <a:lvl5pPr marL="786928" indent="-126297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846113" y="1211287"/>
            <a:ext cx="4206240" cy="2357568"/>
          </a:xfrm>
        </p:spPr>
        <p:txBody>
          <a:bodyPr wrap="square">
            <a:spAutoFit/>
          </a:bodyPr>
          <a:lstStyle>
            <a:lvl1pPr marL="215475" indent="-215475">
              <a:spcBef>
                <a:spcPts val="918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398321" indent="-174873">
              <a:defRPr sz="2000"/>
            </a:lvl2pPr>
            <a:lvl3pPr marL="524619" indent="-126297">
              <a:tabLst/>
              <a:defRPr sz="2000"/>
            </a:lvl3pPr>
            <a:lvl4pPr marL="660630" indent="-136012">
              <a:defRPr/>
            </a:lvl4pPr>
            <a:lvl5pPr marL="786928" indent="-126297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37125895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217291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7315202" cy="2751698"/>
          </a:xfrm>
          <a:noFill/>
        </p:spPr>
        <p:txBody>
          <a:bodyPr tIns="91440" bIns="91440" anchor="t" anchorCtr="0"/>
          <a:lstStyle>
            <a:lvl1pPr>
              <a:defRPr sz="6000" spc="-75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9" y="3954466"/>
            <a:ext cx="7315200" cy="1829593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972908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7" y="1209973"/>
            <a:ext cx="7315201" cy="2751698"/>
          </a:xfrm>
          <a:noFill/>
        </p:spPr>
        <p:txBody>
          <a:bodyPr tIns="91440" bIns="91440" anchor="t" anchorCtr="0"/>
          <a:lstStyle>
            <a:lvl1pPr>
              <a:defRPr lang="en-US" sz="6000" b="0" kern="1200" cap="none" spc="-75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625629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989431"/>
            <a:ext cx="8777288" cy="101566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6000" spc="-75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505286790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989431"/>
            <a:ext cx="8768201" cy="101566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6000" spc="-75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61430723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989431"/>
            <a:ext cx="8777288" cy="101566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6000" spc="-75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049643459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163" y="1241429"/>
            <a:ext cx="4206240" cy="1555554"/>
          </a:xfrm>
        </p:spPr>
        <p:txBody>
          <a:bodyPr wrap="square">
            <a:spAutoFit/>
          </a:bodyPr>
          <a:lstStyle>
            <a:lvl1pPr>
              <a:defRPr sz="49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4664075" y="0"/>
            <a:ext cx="4662488" cy="6994525"/>
          </a:xfrm>
          <a:blipFill>
            <a:blip r:embed="rId2"/>
            <a:stretch>
              <a:fillRect/>
            </a:stretch>
          </a:blip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50000"/>
              </a:lnSpc>
              <a:spcBef>
                <a:spcPts val="0"/>
              </a:spcBef>
              <a:buNone/>
              <a:defRPr sz="280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on icon below</a:t>
            </a:r>
            <a:br>
              <a:rPr lang="en-US" dirty="0"/>
            </a:br>
            <a:r>
              <a:rPr lang="en-US" dirty="0"/>
              <a:t>to insert a new photo</a:t>
            </a:r>
          </a:p>
        </p:txBody>
      </p:sp>
    </p:spTree>
    <p:extLst>
      <p:ext uri="{BB962C8B-B14F-4D97-AF65-F5344CB8AC3E}">
        <p14:creationId xmlns:p14="http://schemas.microsoft.com/office/powerpoint/2010/main" val="54473798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pos="2937" userDrawn="1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649815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593899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8777288" cy="1969770"/>
          </a:xfrm>
        </p:spPr>
        <p:txBody>
          <a:bodyPr lIns="164592" rIns="164592"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171427" indent="0">
              <a:buNone/>
              <a:defRPr/>
            </a:lvl3pPr>
            <a:lvl4pPr marL="342854" indent="0">
              <a:buNone/>
              <a:defRPr/>
            </a:lvl4pPr>
            <a:lvl5pPr marL="51428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985228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1152173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7868712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2" y="1212849"/>
            <a:ext cx="9326563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976" tIns="34976" rIns="34976" bIns="349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99261" fontAlgn="base">
              <a:spcBef>
                <a:spcPct val="0"/>
              </a:spcBef>
              <a:spcAft>
                <a:spcPct val="0"/>
              </a:spcAft>
            </a:pPr>
            <a:endParaRPr lang="en-US" sz="135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60"/>
            <a:ext cx="8777287" cy="2037481"/>
          </a:xfrm>
        </p:spPr>
        <p:txBody>
          <a:bodyPr/>
          <a:lstStyle>
            <a:lvl1pPr marL="0" indent="0">
              <a:buNone/>
              <a:defRPr sz="32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25988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4383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610841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78814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38287390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88702" y="6321406"/>
            <a:ext cx="8777288" cy="37625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699124" eaLnBrk="0" hangingPunct="0"/>
            <a:r>
              <a:rPr lang="en-US" sz="525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9232" y="3145040"/>
            <a:ext cx="3288502" cy="70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248865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8777288" cy="2443746"/>
          </a:xfrm>
          <a:prstGeom prst="rect">
            <a:avLst/>
          </a:prstGeom>
        </p:spPr>
        <p:txBody>
          <a:bodyPr/>
          <a:lstStyle>
            <a:lvl1pPr marL="217856" indent="-217856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28568" indent="-210713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646424" indent="-217856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817851" indent="-171427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989278" indent="-171427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9326564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200" spc="-38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458308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8777288" cy="2037481"/>
          </a:xfrm>
        </p:spPr>
        <p:txBody>
          <a:bodyPr wrap="square">
            <a:spAutoFit/>
          </a:bodyPr>
          <a:lstStyle>
            <a:lvl1pPr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29941979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8777288" cy="2037481"/>
          </a:xfrm>
        </p:spPr>
        <p:txBody>
          <a:bodyPr wrap="square">
            <a:spAutoFit/>
          </a:bodyPr>
          <a:lstStyle>
            <a:lvl1pPr>
              <a:defRPr sz="3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5319683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49"/>
            <a:ext cx="4206240" cy="2357568"/>
          </a:xfrm>
        </p:spPr>
        <p:txBody>
          <a:bodyPr wrap="square">
            <a:spAutoFit/>
          </a:bodyPr>
          <a:lstStyle>
            <a:lvl1pPr marL="0" indent="0">
              <a:spcBef>
                <a:spcPts val="918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173808" indent="0">
              <a:buNone/>
              <a:tabLst/>
              <a:defRPr sz="2000"/>
            </a:lvl3pPr>
            <a:lvl4pPr marL="345235" indent="0">
              <a:buNone/>
              <a:defRPr/>
            </a:lvl4pPr>
            <a:lvl5pPr marL="514281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846113" y="1211287"/>
            <a:ext cx="4206240" cy="2357568"/>
          </a:xfrm>
        </p:spPr>
        <p:txBody>
          <a:bodyPr wrap="square">
            <a:spAutoFit/>
          </a:bodyPr>
          <a:lstStyle>
            <a:lvl1pPr marL="0" indent="0">
              <a:spcBef>
                <a:spcPts val="918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173808" indent="0">
              <a:buNone/>
              <a:tabLst/>
              <a:defRPr sz="2000"/>
            </a:lvl3pPr>
            <a:lvl4pPr marL="345235" indent="0">
              <a:buNone/>
              <a:defRPr/>
            </a:lvl4pPr>
            <a:lvl5pPr marL="514281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534032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1287"/>
            <a:ext cx="4206240" cy="2357568"/>
          </a:xfrm>
        </p:spPr>
        <p:txBody>
          <a:bodyPr wrap="square">
            <a:spAutoFit/>
          </a:bodyPr>
          <a:lstStyle>
            <a:lvl1pPr marL="0" indent="0">
              <a:spcBef>
                <a:spcPts val="918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173808" indent="0">
              <a:buNone/>
              <a:tabLst/>
              <a:defRPr sz="2000"/>
            </a:lvl3pPr>
            <a:lvl4pPr marL="345235" indent="0">
              <a:buNone/>
              <a:defRPr/>
            </a:lvl4pPr>
            <a:lvl5pPr marL="514281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846113" y="1211287"/>
            <a:ext cx="4206240" cy="2357568"/>
          </a:xfrm>
        </p:spPr>
        <p:txBody>
          <a:bodyPr wrap="square">
            <a:spAutoFit/>
          </a:bodyPr>
          <a:lstStyle>
            <a:lvl1pPr marL="0" indent="0">
              <a:spcBef>
                <a:spcPts val="918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173808" indent="0">
              <a:buNone/>
              <a:tabLst/>
              <a:defRPr sz="2000"/>
            </a:lvl3pPr>
            <a:lvl4pPr marL="345235" indent="0">
              <a:buNone/>
              <a:defRPr/>
            </a:lvl4pPr>
            <a:lvl5pPr marL="514281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83987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209" y="1211287"/>
            <a:ext cx="4206240" cy="2357568"/>
          </a:xfrm>
        </p:spPr>
        <p:txBody>
          <a:bodyPr wrap="square">
            <a:spAutoFit/>
          </a:bodyPr>
          <a:lstStyle>
            <a:lvl1pPr marL="215475" indent="-215475">
              <a:spcBef>
                <a:spcPts val="918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398321" indent="-174873">
              <a:defRPr sz="2000"/>
            </a:lvl2pPr>
            <a:lvl3pPr marL="524619" indent="-126297">
              <a:tabLst/>
              <a:defRPr sz="2000"/>
            </a:lvl3pPr>
            <a:lvl4pPr marL="660630" indent="-136012">
              <a:defRPr/>
            </a:lvl4pPr>
            <a:lvl5pPr marL="786928" indent="-126297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846113" y="1211287"/>
            <a:ext cx="4206240" cy="2357568"/>
          </a:xfrm>
        </p:spPr>
        <p:txBody>
          <a:bodyPr wrap="square">
            <a:spAutoFit/>
          </a:bodyPr>
          <a:lstStyle>
            <a:lvl1pPr marL="215475" indent="-215475">
              <a:spcBef>
                <a:spcPts val="918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398321" indent="-174873">
              <a:defRPr sz="2000"/>
            </a:lvl2pPr>
            <a:lvl3pPr marL="524619" indent="-126297">
              <a:tabLst/>
              <a:defRPr sz="2000"/>
            </a:lvl3pPr>
            <a:lvl4pPr marL="660630" indent="-136012">
              <a:defRPr/>
            </a:lvl4pPr>
            <a:lvl5pPr marL="786928" indent="-126297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37130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1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27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41.xml"/><Relationship Id="rId2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44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34.xml"/><Relationship Id="rId19" Type="http://schemas.openxmlformats.org/officeDocument/2006/relationships/slideLayout" Target="../slideLayouts/slideLayout43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8" y="295277"/>
            <a:ext cx="8777287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38" y="1212854"/>
            <a:ext cx="8777288" cy="20374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6"/>
          <a:stretch>
            <a:fillRect/>
          </a:stretch>
        </p:blipFill>
        <p:spPr>
          <a:xfrm rot="5400000">
            <a:off x="6170207" y="3162308"/>
            <a:ext cx="6995160" cy="67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27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0" r:id="rId1"/>
    <p:sldLayoutId id="2147484167" r:id="rId2"/>
    <p:sldLayoutId id="2147484087" r:id="rId3"/>
    <p:sldLayoutId id="2147484098" r:id="rId4"/>
    <p:sldLayoutId id="2147484107" r:id="rId5"/>
    <p:sldLayoutId id="2147484086" r:id="rId6"/>
    <p:sldLayoutId id="2147484099" r:id="rId7"/>
    <p:sldLayoutId id="2147484100" r:id="rId8"/>
    <p:sldLayoutId id="2147484106" r:id="rId9"/>
    <p:sldLayoutId id="2147484089" r:id="rId10"/>
    <p:sldLayoutId id="2147484092" r:id="rId11"/>
    <p:sldLayoutId id="2147484105" r:id="rId12"/>
    <p:sldLayoutId id="2147484182" r:id="rId13"/>
    <p:sldLayoutId id="2147484130" r:id="rId14"/>
    <p:sldLayoutId id="2147484101" r:id="rId15"/>
    <p:sldLayoutId id="2147484102" r:id="rId16"/>
    <p:sldLayoutId id="2147484189" r:id="rId17"/>
    <p:sldLayoutId id="2147484093" r:id="rId18"/>
    <p:sldLayoutId id="2147484127" r:id="rId19"/>
    <p:sldLayoutId id="2147484128" r:id="rId20"/>
    <p:sldLayoutId id="2147484129" r:id="rId21"/>
    <p:sldLayoutId id="2147484094" r:id="rId22"/>
    <p:sldLayoutId id="2147484195" r:id="rId23"/>
    <p:sldLayoutId id="2147484290" r:id="rId24"/>
  </p:sldLayoutIdLst>
  <p:transition>
    <p:fade/>
  </p:transition>
  <p:hf hdr="0" ftr="0" dt="0"/>
  <p:txStyles>
    <p:titleStyle>
      <a:lvl1pPr algn="l" defTabSz="699463" rtl="0" eaLnBrk="1" latinLnBrk="0" hangingPunct="1">
        <a:lnSpc>
          <a:spcPct val="90000"/>
        </a:lnSpc>
        <a:spcBef>
          <a:spcPct val="0"/>
        </a:spcBef>
        <a:buNone/>
        <a:defRPr lang="en-US" sz="4400" b="0" kern="1200" cap="none" spc="-76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57141" marR="0" indent="-257141" algn="l" defTabSz="6994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61963" marR="0" indent="-204788" algn="l" defTabSz="6994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30238" marR="0" indent="-169863" algn="l" defTabSz="6994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798513" marR="0" indent="-169863" algn="l" defTabSz="6994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914400" marR="0" indent="-169863" algn="l" defTabSz="6994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923523" indent="-174866" algn="l" defTabSz="69946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73256" indent="-174866" algn="l" defTabSz="69946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22987" indent="-174866" algn="l" defTabSz="69946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72720" indent="-174866" algn="l" defTabSz="69946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4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9732" algn="l" defTabSz="6994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99463" algn="l" defTabSz="6994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49195" algn="l" defTabSz="6994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98926" algn="l" defTabSz="6994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48659" algn="l" defTabSz="6994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98390" algn="l" defTabSz="6994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48121" algn="l" defTabSz="6994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97854" algn="l" defTabSz="6994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 userDrawn="1">
          <p15:clr>
            <a:srgbClr val="5ACBF0"/>
          </p15:clr>
        </p15:guide>
        <p15:guide id="2" pos="173" userDrawn="1">
          <p15:clr>
            <a:srgbClr val="5ACBF0"/>
          </p15:clr>
        </p15:guide>
        <p15:guide id="3" pos="749" userDrawn="1">
          <p15:clr>
            <a:srgbClr val="5ACBF0"/>
          </p15:clr>
        </p15:guide>
        <p15:guide id="4" pos="1325" userDrawn="1">
          <p15:clr>
            <a:srgbClr val="5ACBF0"/>
          </p15:clr>
        </p15:guide>
        <p15:guide id="5" pos="1901" userDrawn="1">
          <p15:clr>
            <a:srgbClr val="5ACBF0"/>
          </p15:clr>
        </p15:guide>
        <p15:guide id="6" pos="2477" userDrawn="1">
          <p15:clr>
            <a:srgbClr val="5ACBF0"/>
          </p15:clr>
        </p15:guide>
        <p15:guide id="8" pos="3053" userDrawn="1">
          <p15:clr>
            <a:srgbClr val="5ACBF0"/>
          </p15:clr>
        </p15:guide>
        <p15:guide id="9" pos="3629" userDrawn="1">
          <p15:clr>
            <a:srgbClr val="5ACBF0"/>
          </p15:clr>
        </p15:guide>
        <p15:guide id="11" pos="4205" userDrawn="1">
          <p15:clr>
            <a:srgbClr val="5ACBF0"/>
          </p15:clr>
        </p15:guide>
        <p15:guide id="12" pos="4781" userDrawn="1">
          <p15:clr>
            <a:srgbClr val="5ACBF0"/>
          </p15:clr>
        </p15:guide>
        <p15:guide id="14" pos="5357" userDrawn="1">
          <p15:clr>
            <a:srgbClr val="5ACBF0"/>
          </p15:clr>
        </p15:guide>
        <p15:guide id="15" pos="5702" userDrawn="1">
          <p15:clr>
            <a:srgbClr val="5ACBF0"/>
          </p15:clr>
        </p15:guide>
        <p15:guide id="16" pos="288" userDrawn="1">
          <p15:clr>
            <a:srgbClr val="C35EA4"/>
          </p15:clr>
        </p15:guide>
        <p15:guide id="17" pos="5587" userDrawn="1">
          <p15:clr>
            <a:srgbClr val="C35EA4"/>
          </p15:clr>
        </p15:guide>
        <p15:guide id="18" orient="horz" pos="763" userDrawn="1">
          <p15:clr>
            <a:srgbClr val="5ACBF0"/>
          </p15:clr>
        </p15:guide>
        <p15:guide id="19" orient="horz" pos="1339" userDrawn="1">
          <p15:clr>
            <a:srgbClr val="5ACBF0"/>
          </p15:clr>
        </p15:guide>
        <p15:guide id="20" orient="horz" pos="1915" userDrawn="1">
          <p15:clr>
            <a:srgbClr val="5ACBF0"/>
          </p15:clr>
        </p15:guide>
        <p15:guide id="21" orient="horz" pos="2491" userDrawn="1">
          <p15:clr>
            <a:srgbClr val="5ACBF0"/>
          </p15:clr>
        </p15:guide>
        <p15:guide id="22" orient="horz" pos="3067" userDrawn="1">
          <p15:clr>
            <a:srgbClr val="5ACBF0"/>
          </p15:clr>
        </p15:guide>
        <p15:guide id="23" orient="horz" pos="3643" userDrawn="1">
          <p15:clr>
            <a:srgbClr val="5ACBF0"/>
          </p15:clr>
        </p15:guide>
        <p15:guide id="24" orient="horz" pos="4219" userDrawn="1">
          <p15:clr>
            <a:srgbClr val="5ACBF0"/>
          </p15:clr>
        </p15:guide>
        <p15:guide id="25" orient="horz" pos="302" userDrawn="1">
          <p15:clr>
            <a:srgbClr val="C35EA4"/>
          </p15:clr>
        </p15:guide>
        <p15:guide id="26" orient="horz" pos="4104" userDrawn="1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8" y="295277"/>
            <a:ext cx="8777287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38" y="1212854"/>
            <a:ext cx="8777288" cy="20374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2"/>
          <a:stretch>
            <a:fillRect/>
          </a:stretch>
        </p:blipFill>
        <p:spPr>
          <a:xfrm rot="5400000">
            <a:off x="6170207" y="3162308"/>
            <a:ext cx="6995160" cy="67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5372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91" r:id="rId1"/>
    <p:sldLayoutId id="2147484267" r:id="rId2"/>
    <p:sldLayoutId id="2147484269" r:id="rId3"/>
    <p:sldLayoutId id="2147484271" r:id="rId4"/>
    <p:sldLayoutId id="2147484273" r:id="rId5"/>
    <p:sldLayoutId id="2147484275" r:id="rId6"/>
    <p:sldLayoutId id="2147484276" r:id="rId7"/>
    <p:sldLayoutId id="2147484277" r:id="rId8"/>
    <p:sldLayoutId id="2147484278" r:id="rId9"/>
    <p:sldLayoutId id="2147484279" r:id="rId10"/>
    <p:sldLayoutId id="2147484280" r:id="rId11"/>
    <p:sldLayoutId id="2147484281" r:id="rId12"/>
    <p:sldLayoutId id="2147484282" r:id="rId13"/>
    <p:sldLayoutId id="2147484283" r:id="rId14"/>
    <p:sldLayoutId id="2147484284" r:id="rId15"/>
    <p:sldLayoutId id="2147484285" r:id="rId16"/>
    <p:sldLayoutId id="2147484286" r:id="rId17"/>
    <p:sldLayoutId id="2147484287" r:id="rId18"/>
    <p:sldLayoutId id="2147484288" r:id="rId19"/>
    <p:sldLayoutId id="2147484289" r:id="rId20"/>
  </p:sldLayoutIdLst>
  <p:transition>
    <p:fade/>
  </p:transition>
  <p:hf hdr="0" ftr="0" dt="0"/>
  <p:txStyles>
    <p:titleStyle>
      <a:lvl1pPr algn="l" defTabSz="699463" rtl="0" eaLnBrk="1" latinLnBrk="0" hangingPunct="1">
        <a:lnSpc>
          <a:spcPct val="90000"/>
        </a:lnSpc>
        <a:spcBef>
          <a:spcPct val="0"/>
        </a:spcBef>
        <a:buNone/>
        <a:defRPr lang="en-US" sz="4400" b="0" kern="1200" cap="none" spc="-76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57141" marR="0" indent="-257141" algn="l" defTabSz="6994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61963" marR="0" indent="-204788" algn="l" defTabSz="6994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30238" marR="0" indent="-169863" algn="l" defTabSz="6994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798513" marR="0" indent="-169863" algn="l" defTabSz="6994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914400" marR="0" indent="-169863" algn="l" defTabSz="6994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923523" indent="-174866" algn="l" defTabSz="69946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73256" indent="-174866" algn="l" defTabSz="69946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22987" indent="-174866" algn="l" defTabSz="69946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72720" indent="-174866" algn="l" defTabSz="69946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4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9732" algn="l" defTabSz="6994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99463" algn="l" defTabSz="6994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49195" algn="l" defTabSz="6994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98926" algn="l" defTabSz="6994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48659" algn="l" defTabSz="6994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98390" algn="l" defTabSz="6994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48121" algn="l" defTabSz="6994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97854" algn="l" defTabSz="6994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 userDrawn="1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702">
          <p15:clr>
            <a:srgbClr val="5ACBF0"/>
          </p15:clr>
        </p15:guide>
        <p15:guide id="13" pos="288">
          <p15:clr>
            <a:srgbClr val="C35EA4"/>
          </p15:clr>
        </p15:guide>
        <p15:guide id="14" pos="5587">
          <p15:clr>
            <a:srgbClr val="C35EA4"/>
          </p15:clr>
        </p15:guide>
        <p15:guide id="15" orient="horz" pos="763">
          <p15:clr>
            <a:srgbClr val="5ACBF0"/>
          </p15:clr>
        </p15:guide>
        <p15:guide id="16" orient="horz" pos="1339">
          <p15:clr>
            <a:srgbClr val="5ACBF0"/>
          </p15:clr>
        </p15:guide>
        <p15:guide id="17" orient="horz" pos="1915">
          <p15:clr>
            <a:srgbClr val="5ACBF0"/>
          </p15:clr>
        </p15:guide>
        <p15:guide id="18" orient="horz" pos="2491">
          <p15:clr>
            <a:srgbClr val="5ACBF0"/>
          </p15:clr>
        </p15:guide>
        <p15:guide id="19" orient="horz" pos="3067">
          <p15:clr>
            <a:srgbClr val="5ACBF0"/>
          </p15:clr>
        </p15:guide>
        <p15:guide id="20" orient="horz" pos="3643">
          <p15:clr>
            <a:srgbClr val="5ACBF0"/>
          </p15:clr>
        </p15:guide>
        <p15:guide id="21" orient="horz" pos="4219">
          <p15:clr>
            <a:srgbClr val="5ACBF0"/>
          </p15:clr>
        </p15:guide>
        <p15:guide id="22" orient="horz" pos="302">
          <p15:clr>
            <a:srgbClr val="C35EA4"/>
          </p15:clr>
        </p15:guide>
        <p15:guide id="23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" y="1363662"/>
            <a:ext cx="9144000" cy="2286000"/>
          </a:xfrm>
        </p:spPr>
        <p:txBody>
          <a:bodyPr/>
          <a:lstStyle/>
          <a:p>
            <a:pPr algn="ctr"/>
            <a:r>
              <a:rPr lang="en-US" b="1" dirty="0"/>
              <a:t>Memory Efficient Loss Recovery for Hardware-based Transport in Datacenter</a:t>
            </a:r>
            <a:r>
              <a:rPr lang="en-US" sz="3200" dirty="0"/>
              <a:t> </a:t>
            </a:r>
            <a:endParaRPr lang="en-US" sz="2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472281" y="3649662"/>
            <a:ext cx="8655845" cy="2716641"/>
          </a:xfrm>
        </p:spPr>
        <p:txBody>
          <a:bodyPr/>
          <a:lstStyle/>
          <a:p>
            <a:pPr marL="0" indent="0">
              <a:buNone/>
            </a:pPr>
            <a:endParaRPr lang="en-US" sz="2800" b="1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000000"/>
                </a:solidFill>
              </a:rPr>
              <a:t>Yuanwei Lu</a:t>
            </a:r>
            <a:r>
              <a:rPr lang="en-US" sz="2800" b="1" baseline="30000" dirty="0">
                <a:solidFill>
                  <a:schemeClr val="bg1"/>
                </a:solidFill>
              </a:rPr>
              <a:t>1,2</a:t>
            </a:r>
            <a:r>
              <a:rPr lang="en-US" sz="2800" dirty="0">
                <a:solidFill>
                  <a:schemeClr val="bg1"/>
                </a:solidFill>
              </a:rPr>
              <a:t>, Guo Chen</a:t>
            </a:r>
            <a:r>
              <a:rPr lang="en-US" sz="2800" baseline="30000" dirty="0">
                <a:solidFill>
                  <a:schemeClr val="bg1"/>
                </a:solidFill>
              </a:rPr>
              <a:t>2</a:t>
            </a:r>
            <a:r>
              <a:rPr lang="en-US" sz="2800" dirty="0">
                <a:solidFill>
                  <a:schemeClr val="bg1"/>
                </a:solidFill>
              </a:rPr>
              <a:t>, </a:t>
            </a:r>
            <a:r>
              <a:rPr lang="en-US" sz="2800" dirty="0" err="1">
                <a:solidFill>
                  <a:schemeClr val="bg1"/>
                </a:solidFill>
              </a:rPr>
              <a:t>Zhenyuan</a:t>
            </a:r>
            <a:r>
              <a:rPr lang="en-US" sz="2800" dirty="0">
                <a:solidFill>
                  <a:schemeClr val="bg1"/>
                </a:solidFill>
              </a:rPr>
              <a:t> Ruan</a:t>
            </a:r>
            <a:r>
              <a:rPr lang="en-US" sz="2800" baseline="30000" dirty="0">
                <a:solidFill>
                  <a:schemeClr val="bg1"/>
                </a:solidFill>
              </a:rPr>
              <a:t>1,2</a:t>
            </a:r>
            <a:r>
              <a:rPr lang="en-US" sz="2800" dirty="0">
                <a:solidFill>
                  <a:schemeClr val="bg1"/>
                </a:solidFill>
              </a:rPr>
              <a:t>, </a:t>
            </a:r>
          </a:p>
          <a:p>
            <a:pPr marL="0" indent="0">
              <a:buNone/>
            </a:pPr>
            <a:r>
              <a:rPr lang="en-US" sz="2800" dirty="0" err="1">
                <a:solidFill>
                  <a:schemeClr val="bg1"/>
                </a:solidFill>
              </a:rPr>
              <a:t>Wencong</a:t>
            </a:r>
            <a:r>
              <a:rPr lang="en-US" sz="2800" dirty="0">
                <a:solidFill>
                  <a:schemeClr val="bg1"/>
                </a:solidFill>
              </a:rPr>
              <a:t> Xiao</a:t>
            </a:r>
            <a:r>
              <a:rPr lang="en-US" sz="2800" baseline="30000" dirty="0">
                <a:solidFill>
                  <a:schemeClr val="bg1"/>
                </a:solidFill>
              </a:rPr>
              <a:t>2,3</a:t>
            </a:r>
            <a:r>
              <a:rPr lang="en-US" sz="2800" dirty="0">
                <a:solidFill>
                  <a:schemeClr val="bg1"/>
                </a:solidFill>
              </a:rPr>
              <a:t>, </a:t>
            </a:r>
            <a:r>
              <a:rPr lang="en-US" sz="2800" dirty="0" err="1">
                <a:solidFill>
                  <a:schemeClr val="bg1"/>
                </a:solidFill>
              </a:rPr>
              <a:t>Bojie</a:t>
            </a:r>
            <a:r>
              <a:rPr lang="en-US" sz="2800" dirty="0">
                <a:solidFill>
                  <a:schemeClr val="bg1"/>
                </a:solidFill>
              </a:rPr>
              <a:t> Li</a:t>
            </a:r>
            <a:r>
              <a:rPr lang="en-US" sz="2800" baseline="30000" dirty="0">
                <a:solidFill>
                  <a:schemeClr val="bg1"/>
                </a:solidFill>
              </a:rPr>
              <a:t>1,2</a:t>
            </a:r>
            <a:r>
              <a:rPr lang="en-US" sz="2800" dirty="0">
                <a:solidFill>
                  <a:schemeClr val="bg1"/>
                </a:solidFill>
              </a:rPr>
              <a:t>, </a:t>
            </a:r>
            <a:r>
              <a:rPr lang="en-US" sz="2800" dirty="0" err="1">
                <a:solidFill>
                  <a:schemeClr val="bg1"/>
                </a:solidFill>
              </a:rPr>
              <a:t>Jiansong</a:t>
            </a:r>
            <a:r>
              <a:rPr lang="en-US" sz="2800" dirty="0">
                <a:solidFill>
                  <a:schemeClr val="bg1"/>
                </a:solidFill>
              </a:rPr>
              <a:t> Zhang</a:t>
            </a:r>
            <a:r>
              <a:rPr lang="en-US" sz="2800" baseline="30000" dirty="0">
                <a:solidFill>
                  <a:schemeClr val="bg1"/>
                </a:solidFill>
              </a:rPr>
              <a:t>2</a:t>
            </a:r>
            <a:r>
              <a:rPr lang="en-US" sz="2800" dirty="0">
                <a:solidFill>
                  <a:schemeClr val="bg1"/>
                </a:solidFill>
              </a:rPr>
              <a:t>, </a:t>
            </a:r>
          </a:p>
          <a:p>
            <a:pPr marL="0" indent="0">
              <a:buNone/>
            </a:pPr>
            <a:r>
              <a:rPr lang="en-US" sz="2800" dirty="0" err="1">
                <a:solidFill>
                  <a:schemeClr val="bg1"/>
                </a:solidFill>
              </a:rPr>
              <a:t>Yongqiang</a:t>
            </a:r>
            <a:r>
              <a:rPr lang="en-US" sz="2800" dirty="0">
                <a:solidFill>
                  <a:schemeClr val="bg1"/>
                </a:solidFill>
              </a:rPr>
              <a:t> Xiong</a:t>
            </a:r>
            <a:r>
              <a:rPr lang="en-US" sz="2800" baseline="30000" dirty="0">
                <a:solidFill>
                  <a:schemeClr val="bg1"/>
                </a:solidFill>
              </a:rPr>
              <a:t>2</a:t>
            </a:r>
            <a:r>
              <a:rPr lang="en-US" sz="2800" dirty="0">
                <a:solidFill>
                  <a:schemeClr val="bg1"/>
                </a:solidFill>
              </a:rPr>
              <a:t>, Peng Cheng</a:t>
            </a:r>
            <a:r>
              <a:rPr lang="en-US" sz="2800" baseline="30000" dirty="0">
                <a:solidFill>
                  <a:schemeClr val="bg1"/>
                </a:solidFill>
              </a:rPr>
              <a:t>2</a:t>
            </a:r>
            <a:r>
              <a:rPr lang="en-US" sz="2800" dirty="0">
                <a:solidFill>
                  <a:schemeClr val="bg1"/>
                </a:solidFill>
              </a:rPr>
              <a:t>, </a:t>
            </a:r>
            <a:r>
              <a:rPr lang="en-US" sz="2800" dirty="0" err="1">
                <a:solidFill>
                  <a:schemeClr val="bg1"/>
                </a:solidFill>
              </a:rPr>
              <a:t>Enhong</a:t>
            </a:r>
            <a:r>
              <a:rPr lang="en-US" sz="2800" dirty="0">
                <a:solidFill>
                  <a:schemeClr val="bg1"/>
                </a:solidFill>
              </a:rPr>
              <a:t> Chen</a:t>
            </a:r>
            <a:r>
              <a:rPr lang="en-US" sz="2800" baseline="30000" dirty="0">
                <a:solidFill>
                  <a:schemeClr val="bg1"/>
                </a:solidFill>
              </a:rPr>
              <a:t>1</a:t>
            </a:r>
            <a:endParaRPr lang="en-US" dirty="0"/>
          </a:p>
          <a:p>
            <a:pPr marL="0" indent="0">
              <a:buNone/>
            </a:pPr>
            <a:endParaRPr lang="en-US" sz="2800" baseline="30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baseline="30000" dirty="0">
                <a:solidFill>
                  <a:schemeClr val="bg1"/>
                </a:solidFill>
              </a:rPr>
              <a:t>1</a:t>
            </a:r>
            <a:r>
              <a:rPr lang="en-US" sz="2400" dirty="0">
                <a:solidFill>
                  <a:schemeClr val="bg1"/>
                </a:solidFill>
              </a:rPr>
              <a:t>USTC, </a:t>
            </a:r>
            <a:r>
              <a:rPr lang="en-US" sz="2400" baseline="30000" dirty="0">
                <a:solidFill>
                  <a:schemeClr val="bg1"/>
                </a:solidFill>
              </a:rPr>
              <a:t>2</a:t>
            </a:r>
            <a:r>
              <a:rPr lang="en-US" sz="2400" dirty="0">
                <a:solidFill>
                  <a:schemeClr val="bg1"/>
                </a:solidFill>
              </a:rPr>
              <a:t>Microsoft Research, </a:t>
            </a:r>
            <a:r>
              <a:rPr lang="en-US" sz="2400" baseline="30000" dirty="0">
                <a:solidFill>
                  <a:schemeClr val="bg1"/>
                </a:solidFill>
              </a:rPr>
              <a:t>3</a:t>
            </a:r>
            <a:r>
              <a:rPr lang="en-US" sz="2400" dirty="0">
                <a:solidFill>
                  <a:schemeClr val="bg1"/>
                </a:solidFill>
              </a:rPr>
              <a:t>BUAA  </a:t>
            </a:r>
          </a:p>
        </p:txBody>
      </p:sp>
    </p:spTree>
    <p:extLst>
      <p:ext uri="{BB962C8B-B14F-4D97-AF65-F5344CB8AC3E}">
        <p14:creationId xmlns:p14="http://schemas.microsoft.com/office/powerpoint/2010/main" val="401032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8777288" cy="5041380"/>
          </a:xfrm>
        </p:spPr>
        <p:txBody>
          <a:bodyPr/>
          <a:lstStyle/>
          <a:p>
            <a:r>
              <a:rPr lang="en-US" dirty="0"/>
              <a:t>Separate data and meta data storage 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505050">
                    <a:lumMod val="75000"/>
                  </a:srgbClr>
                </a:solidFill>
              </a:rPr>
              <a:t>Re-ordering buffer in off-chip memory </a:t>
            </a:r>
          </a:p>
          <a:p>
            <a:pPr lvl="0"/>
            <a:r>
              <a:rPr lang="en-US" sz="2400" dirty="0">
                <a:solidFill>
                  <a:srgbClr val="505050">
                    <a:lumMod val="75000"/>
                  </a:srgbClr>
                </a:solidFill>
              </a:rPr>
              <a:t>    </a:t>
            </a:r>
            <a:r>
              <a:rPr lang="en-US" sz="2400" dirty="0">
                <a:solidFill>
                  <a:schemeClr val="accent1"/>
                </a:solidFill>
              </a:rPr>
              <a:t>Off-chip memory is large in size, usually GBs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505050">
                  <a:lumMod val="75000"/>
                </a:srgbClr>
              </a:solidFill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505050">
                    <a:lumMod val="75000"/>
                  </a:srgbClr>
                </a:solidFill>
              </a:rPr>
              <a:t>Meta data in on-chip memory </a:t>
            </a:r>
          </a:p>
          <a:p>
            <a:pPr lvl="0"/>
            <a:r>
              <a:rPr lang="en-US" sz="2400" dirty="0">
                <a:solidFill>
                  <a:srgbClr val="505050">
                    <a:lumMod val="75000"/>
                  </a:srgbClr>
                </a:solidFill>
              </a:rPr>
              <a:t>    </a:t>
            </a:r>
            <a:r>
              <a:rPr lang="en-US" sz="2400" dirty="0">
                <a:solidFill>
                  <a:schemeClr val="accent1"/>
                </a:solidFill>
              </a:rPr>
              <a:t>On-chip memory is fast for frequent query and update </a:t>
            </a:r>
            <a:endParaRPr lang="en-US" sz="2000" dirty="0"/>
          </a:p>
          <a:p>
            <a:endParaRPr lang="en-US" dirty="0"/>
          </a:p>
          <a:p>
            <a:r>
              <a:rPr lang="en-US" dirty="0"/>
              <a:t>A shared bits pool structure to reduce on-chip meta data size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MELO </a:t>
            </a:r>
          </a:p>
        </p:txBody>
      </p:sp>
    </p:spTree>
    <p:extLst>
      <p:ext uri="{BB962C8B-B14F-4D97-AF65-F5344CB8AC3E}">
        <p14:creationId xmlns:p14="http://schemas.microsoft.com/office/powerpoint/2010/main" val="115808824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8777288" cy="5355312"/>
          </a:xfrm>
        </p:spPr>
        <p:txBody>
          <a:bodyPr/>
          <a:lstStyle/>
          <a:p>
            <a:r>
              <a:rPr lang="en-US" dirty="0"/>
              <a:t>Off-chip memory is usually GBs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</a:rPr>
              <a:t>A BDP worth of buffer is allocated to each connection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</a:rPr>
              <a:t>Buffer base address is stored in on-chip memory </a:t>
            </a:r>
          </a:p>
          <a:p>
            <a:endParaRPr lang="en-US" dirty="0"/>
          </a:p>
          <a:p>
            <a:r>
              <a:rPr lang="en-US" dirty="0"/>
              <a:t>An extra copy is required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505050">
                    <a:lumMod val="75000"/>
                  </a:srgbClr>
                </a:solidFill>
              </a:rPr>
              <a:t>For RDMA, trade some CPU for re-ordering buffer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505050">
                    <a:lumMod val="75000"/>
                  </a:srgbClr>
                </a:solidFill>
              </a:rPr>
              <a:t>For LTL, FPGA will perform the copy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Off-Chip Re-Ordering Buffer </a:t>
            </a:r>
          </a:p>
        </p:txBody>
      </p:sp>
    </p:spTree>
    <p:extLst>
      <p:ext uri="{BB962C8B-B14F-4D97-AF65-F5344CB8AC3E}">
        <p14:creationId xmlns:p14="http://schemas.microsoft.com/office/powerpoint/2010/main" val="388699626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8884444" cy="3453253"/>
          </a:xfrm>
        </p:spPr>
        <p:txBody>
          <a:bodyPr/>
          <a:lstStyle/>
          <a:p>
            <a:r>
              <a:rPr lang="en-US" dirty="0"/>
              <a:t>Intuition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</a:rPr>
              <a:t>The bitmap of all connections is not fully occupied simultaneously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</a:rPr>
              <a:t>The total size of occupied bits is bounded by ingress bandwidth, O(n) </a:t>
            </a:r>
            <a:r>
              <a:rPr lang="en-US" sz="2400" dirty="0">
                <a:solidFill>
                  <a:schemeClr val="tx1">
                    <a:lumMod val="75000"/>
                  </a:schemeClr>
                </a:solidFill>
                <a:sym typeface="Wingdings" panose="05000000000000000000" pitchFamily="2" charset="2"/>
              </a:rPr>
              <a:t> O(1)</a:t>
            </a:r>
            <a:r>
              <a:rPr lang="en-US" sz="2400" dirty="0">
                <a:solidFill>
                  <a:schemeClr val="tx1">
                    <a:lumMod val="75000"/>
                  </a:schemeClr>
                </a:solidFill>
              </a:rPr>
              <a:t>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On-Chip Shared Bits Pool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0A884A-B781-4382-B1E1-25339DDC4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3050" y="4174344"/>
            <a:ext cx="3415847" cy="9056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6554982-05F7-443E-B163-A770963E5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5165" y="5935662"/>
            <a:ext cx="3415847" cy="9056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768D2DD-55FA-4B53-92C9-33756A371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5165" y="3268662"/>
            <a:ext cx="3415847" cy="9056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F931C3C-62FB-457A-B875-5F4B195684A4}"/>
              </a:ext>
            </a:extLst>
          </p:cNvPr>
          <p:cNvSpPr txBox="1"/>
          <p:nvPr/>
        </p:nvSpPr>
        <p:spPr>
          <a:xfrm>
            <a:off x="6492081" y="5080026"/>
            <a:ext cx="167640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… …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6B1D7A-34B3-46C0-95EA-C5B336EA9D98}"/>
              </a:ext>
            </a:extLst>
          </p:cNvPr>
          <p:cNvSpPr/>
          <p:nvPr/>
        </p:nvSpPr>
        <p:spPr bwMode="auto">
          <a:xfrm>
            <a:off x="5443050" y="3040062"/>
            <a:ext cx="3716031" cy="3810000"/>
          </a:xfrm>
          <a:prstGeom prst="rect">
            <a:avLst/>
          </a:prstGeom>
          <a:noFill/>
          <a:ln w="25400">
            <a:solidFill>
              <a:schemeClr val="tx2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Arrow: Bent 10">
            <a:extLst>
              <a:ext uri="{FF2B5EF4-FFF2-40B4-BE49-F238E27FC236}">
                <a16:creationId xmlns:a16="http://schemas.microsoft.com/office/drawing/2014/main" id="{1E7C7B60-5419-4AAE-9846-5CBC0493C6F3}"/>
              </a:ext>
            </a:extLst>
          </p:cNvPr>
          <p:cNvSpPr/>
          <p:nvPr/>
        </p:nvSpPr>
        <p:spPr bwMode="auto">
          <a:xfrm>
            <a:off x="377154" y="5249862"/>
            <a:ext cx="3250284" cy="442808"/>
          </a:xfrm>
          <a:prstGeom prst="bentArrow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F53455DA-9E78-4081-898F-914FEC6239BC}"/>
              </a:ext>
            </a:extLst>
          </p:cNvPr>
          <p:cNvSpPr/>
          <p:nvPr/>
        </p:nvSpPr>
        <p:spPr bwMode="auto">
          <a:xfrm>
            <a:off x="274638" y="5003375"/>
            <a:ext cx="3352800" cy="188749"/>
          </a:xfrm>
          <a:prstGeom prst="rightArrow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Arrow: Bent 12">
            <a:extLst>
              <a:ext uri="{FF2B5EF4-FFF2-40B4-BE49-F238E27FC236}">
                <a16:creationId xmlns:a16="http://schemas.microsoft.com/office/drawing/2014/main" id="{1ED60C65-2D6D-4ABC-9102-41233B4185C8}"/>
              </a:ext>
            </a:extLst>
          </p:cNvPr>
          <p:cNvSpPr/>
          <p:nvPr/>
        </p:nvSpPr>
        <p:spPr bwMode="auto">
          <a:xfrm flipV="1">
            <a:off x="377154" y="4487862"/>
            <a:ext cx="3250284" cy="457199"/>
          </a:xfrm>
          <a:prstGeom prst="bentArrow">
            <a:avLst>
              <a:gd name="adj1" fmla="val 22723"/>
              <a:gd name="adj2" fmla="val 25000"/>
              <a:gd name="adj3" fmla="val 25000"/>
              <a:gd name="adj4" fmla="val 4375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3FDAA0-999F-49DE-BFF7-5454D876859F}"/>
              </a:ext>
            </a:extLst>
          </p:cNvPr>
          <p:cNvSpPr/>
          <p:nvPr/>
        </p:nvSpPr>
        <p:spPr bwMode="auto">
          <a:xfrm>
            <a:off x="3748881" y="4716461"/>
            <a:ext cx="1600200" cy="75480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A7D1D9-0554-413B-B442-7B391EB1E8AB}"/>
              </a:ext>
            </a:extLst>
          </p:cNvPr>
          <p:cNvSpPr txBox="1"/>
          <p:nvPr/>
        </p:nvSpPr>
        <p:spPr>
          <a:xfrm>
            <a:off x="1996281" y="5935662"/>
            <a:ext cx="3276600" cy="96026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Ingress Bandwidth is Bottleneck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980272C-2D35-443D-A7D3-E6D94F3F3119}"/>
              </a:ext>
            </a:extLst>
          </p:cNvPr>
          <p:cNvSpPr/>
          <p:nvPr/>
        </p:nvSpPr>
        <p:spPr>
          <a:xfrm>
            <a:off x="1051638" y="2694865"/>
            <a:ext cx="7750629" cy="1532709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Instead of per-connection bitmap, we can use a shared bits pool </a:t>
            </a:r>
          </a:p>
        </p:txBody>
      </p:sp>
    </p:spTree>
    <p:extLst>
      <p:ext uri="{BB962C8B-B14F-4D97-AF65-F5344CB8AC3E}">
        <p14:creationId xmlns:p14="http://schemas.microsoft.com/office/powerpoint/2010/main" val="32136069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animBg="1"/>
      <p:bldP spid="11" grpId="0" animBg="1"/>
      <p:bldP spid="12" grpId="0" animBg="1"/>
      <p:bldP spid="13" grpId="0" animBg="1"/>
      <p:bldP spid="14" grpId="0" animBg="1"/>
      <p:bldP spid="15" grpId="0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17DE980-2750-460F-BF47-6D6FA8F61A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8777288" cy="3730252"/>
          </a:xfrm>
        </p:spPr>
        <p:txBody>
          <a:bodyPr/>
          <a:lstStyle/>
          <a:p>
            <a:r>
              <a:rPr lang="en-US" dirty="0"/>
              <a:t>Bits pool is divided into equal sized blocks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505050">
                    <a:lumMod val="75000"/>
                  </a:srgbClr>
                </a:solidFill>
              </a:rPr>
              <a:t>Eliminate external fragmentation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505050">
                    <a:lumMod val="75000"/>
                  </a:srgbClr>
                </a:solidFill>
              </a:rPr>
              <a:t>Allocation unit: 1 Byte, minimize internal fragmentation </a:t>
            </a:r>
          </a:p>
          <a:p>
            <a:r>
              <a:rPr lang="en-US" dirty="0"/>
              <a:t>Linked List: blocks linked into bitmap </a:t>
            </a:r>
          </a:p>
          <a:p>
            <a:r>
              <a:rPr lang="en-US" dirty="0"/>
              <a:t>A stack for maintaining available blocks 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505050">
                    <a:lumMod val="75000"/>
                  </a:srgbClr>
                </a:solidFill>
              </a:rPr>
              <a:t>Blocks are allocated/returned from/to the top of the stack 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79AF2C9-D18E-48C7-8D3A-C015EEC91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Bits Pool Management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F65FE0-F324-4E2C-AFD7-92B32475885D}"/>
              </a:ext>
            </a:extLst>
          </p:cNvPr>
          <p:cNvSpPr txBox="1"/>
          <p:nvPr/>
        </p:nvSpPr>
        <p:spPr>
          <a:xfrm>
            <a:off x="402317" y="4487862"/>
            <a:ext cx="3074894" cy="1834348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Management overhead: 2 * </a:t>
            </a:r>
            <a:r>
              <a:rPr lang="en-US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Bits_Pool_Size</a:t>
            </a: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In total 23B extra data for each connection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FD25ABD-4D25-41EB-BCBD-A87DEDDD5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1281" y="4213250"/>
            <a:ext cx="2333818" cy="25908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56BC61B-143C-43AD-B65D-D9457DC52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9681" y="4239117"/>
            <a:ext cx="2514600" cy="2610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5630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223FC4B-C9C0-4D75-AC71-DFDEAC0C2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Bits Pool Animation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2F0228-30FB-4DCE-8B5D-E288BB670EB8}"/>
              </a:ext>
            </a:extLst>
          </p:cNvPr>
          <p:cNvSpPr/>
          <p:nvPr/>
        </p:nvSpPr>
        <p:spPr bwMode="auto">
          <a:xfrm>
            <a:off x="6111081" y="3270896"/>
            <a:ext cx="1066800" cy="381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B02C204-6BEA-4F49-9E27-BDC9B8AE51C2}"/>
              </a:ext>
            </a:extLst>
          </p:cNvPr>
          <p:cNvCxnSpPr>
            <a:cxnSpLocks/>
          </p:cNvCxnSpPr>
          <p:nvPr/>
        </p:nvCxnSpPr>
        <p:spPr>
          <a:xfrm>
            <a:off x="6034881" y="1291286"/>
            <a:ext cx="0" cy="2474910"/>
          </a:xfrm>
          <a:prstGeom prst="line">
            <a:avLst/>
          </a:prstGeom>
          <a:ln w="508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2952C37-FC8E-4969-83F3-9D282B7D8C1A}"/>
              </a:ext>
            </a:extLst>
          </p:cNvPr>
          <p:cNvCxnSpPr/>
          <p:nvPr/>
        </p:nvCxnSpPr>
        <p:spPr>
          <a:xfrm>
            <a:off x="6034881" y="3766196"/>
            <a:ext cx="1219200" cy="0"/>
          </a:xfrm>
          <a:prstGeom prst="line">
            <a:avLst/>
          </a:prstGeom>
          <a:ln w="508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994CFA7-315A-4F8D-814B-14C210D4252D}"/>
              </a:ext>
            </a:extLst>
          </p:cNvPr>
          <p:cNvCxnSpPr>
            <a:cxnSpLocks/>
          </p:cNvCxnSpPr>
          <p:nvPr/>
        </p:nvCxnSpPr>
        <p:spPr>
          <a:xfrm flipV="1">
            <a:off x="7254081" y="1291286"/>
            <a:ext cx="0" cy="2474910"/>
          </a:xfrm>
          <a:prstGeom prst="line">
            <a:avLst/>
          </a:prstGeom>
          <a:ln w="508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AC6DBBF-C346-43A7-9D95-6DCB1687CDC5}"/>
              </a:ext>
            </a:extLst>
          </p:cNvPr>
          <p:cNvSpPr/>
          <p:nvPr/>
        </p:nvSpPr>
        <p:spPr bwMode="auto">
          <a:xfrm>
            <a:off x="6111081" y="2366021"/>
            <a:ext cx="1066800" cy="381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A231BE-7915-4967-959E-50968A60D249}"/>
              </a:ext>
            </a:extLst>
          </p:cNvPr>
          <p:cNvSpPr/>
          <p:nvPr/>
        </p:nvSpPr>
        <p:spPr bwMode="auto">
          <a:xfrm>
            <a:off x="6111081" y="1899296"/>
            <a:ext cx="1066800" cy="381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6716C8-A967-4AC3-85FC-96CF54CCC2B4}"/>
              </a:ext>
            </a:extLst>
          </p:cNvPr>
          <p:cNvSpPr txBox="1"/>
          <p:nvPr/>
        </p:nvSpPr>
        <p:spPr>
          <a:xfrm>
            <a:off x="6339681" y="2432696"/>
            <a:ext cx="990600" cy="84946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...</a:t>
            </a:r>
            <a:endParaRPr lang="en-US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C5646A3-A43F-4FCC-A24C-7811F514B2C3}"/>
              </a:ext>
            </a:extLst>
          </p:cNvPr>
          <p:cNvSpPr/>
          <p:nvPr/>
        </p:nvSpPr>
        <p:spPr bwMode="auto">
          <a:xfrm>
            <a:off x="6111081" y="1442096"/>
            <a:ext cx="1066800" cy="381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A136B7-878A-4828-B33C-002952CC8DE0}"/>
              </a:ext>
            </a:extLst>
          </p:cNvPr>
          <p:cNvSpPr txBox="1"/>
          <p:nvPr/>
        </p:nvSpPr>
        <p:spPr>
          <a:xfrm>
            <a:off x="5493940" y="3783798"/>
            <a:ext cx="2682082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Available Stack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F7D9A03-B95C-44A7-8061-55C7E4C1003C}"/>
              </a:ext>
            </a:extLst>
          </p:cNvPr>
          <p:cNvSpPr txBox="1"/>
          <p:nvPr/>
        </p:nvSpPr>
        <p:spPr>
          <a:xfrm>
            <a:off x="6339681" y="1338501"/>
            <a:ext cx="579438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7B3570-5FB7-43FB-A190-6C081CCC3B56}"/>
              </a:ext>
            </a:extLst>
          </p:cNvPr>
          <p:cNvSpPr txBox="1"/>
          <p:nvPr/>
        </p:nvSpPr>
        <p:spPr>
          <a:xfrm>
            <a:off x="6339681" y="1804832"/>
            <a:ext cx="579438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973D218-853D-4EEA-9677-0C63D8B6545D}"/>
              </a:ext>
            </a:extLst>
          </p:cNvPr>
          <p:cNvSpPr txBox="1"/>
          <p:nvPr/>
        </p:nvSpPr>
        <p:spPr>
          <a:xfrm>
            <a:off x="6339681" y="2262032"/>
            <a:ext cx="579438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DC99AF3-70BA-41E1-A67E-7EAE7265F636}"/>
              </a:ext>
            </a:extLst>
          </p:cNvPr>
          <p:cNvSpPr txBox="1"/>
          <p:nvPr/>
        </p:nvSpPr>
        <p:spPr>
          <a:xfrm>
            <a:off x="6187281" y="3176432"/>
            <a:ext cx="1036638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</a:rPr>
              <a:t>127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1B13A112-3DAB-468D-A248-790F28F349EA}"/>
              </a:ext>
            </a:extLst>
          </p:cNvPr>
          <p:cNvSpPr/>
          <p:nvPr/>
        </p:nvSpPr>
        <p:spPr bwMode="auto">
          <a:xfrm rot="10800000">
            <a:off x="7484483" y="1500033"/>
            <a:ext cx="990600" cy="246863"/>
          </a:xfrm>
          <a:prstGeom prst="rightArrow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ED5F914-BA41-455D-841E-0ED8592A0829}"/>
              </a:ext>
            </a:extLst>
          </p:cNvPr>
          <p:cNvSpPr txBox="1"/>
          <p:nvPr/>
        </p:nvSpPr>
        <p:spPr>
          <a:xfrm>
            <a:off x="7324515" y="924957"/>
            <a:ext cx="1754402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i="1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avail_ptr</a:t>
            </a:r>
            <a:endParaRPr lang="en-US" sz="2400" i="1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D6989F-D56C-4D94-A5C6-CE0214F4A227}"/>
              </a:ext>
            </a:extLst>
          </p:cNvPr>
          <p:cNvSpPr txBox="1"/>
          <p:nvPr/>
        </p:nvSpPr>
        <p:spPr>
          <a:xfrm>
            <a:off x="369688" y="4349356"/>
            <a:ext cx="2682082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Connection #1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20EE727-12C8-42C5-8E25-A74414C391D6}"/>
              </a:ext>
            </a:extLst>
          </p:cNvPr>
          <p:cNvSpPr txBox="1"/>
          <p:nvPr/>
        </p:nvSpPr>
        <p:spPr>
          <a:xfrm>
            <a:off x="345642" y="5517103"/>
            <a:ext cx="2682082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Connection #2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4B7749E-B01C-462D-A42B-3CD0D572761E}"/>
              </a:ext>
            </a:extLst>
          </p:cNvPr>
          <p:cNvSpPr/>
          <p:nvPr/>
        </p:nvSpPr>
        <p:spPr bwMode="auto">
          <a:xfrm>
            <a:off x="1371600" y="3268662"/>
            <a:ext cx="1066800" cy="381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5642AF3-F82B-4CE9-8F78-7AB4D6B9BF13}"/>
              </a:ext>
            </a:extLst>
          </p:cNvPr>
          <p:cNvCxnSpPr>
            <a:cxnSpLocks/>
          </p:cNvCxnSpPr>
          <p:nvPr/>
        </p:nvCxnSpPr>
        <p:spPr>
          <a:xfrm>
            <a:off x="1295400" y="1212852"/>
            <a:ext cx="0" cy="2551110"/>
          </a:xfrm>
          <a:prstGeom prst="line">
            <a:avLst/>
          </a:prstGeom>
          <a:ln w="508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DABF7AC-843E-4005-88A9-F6F2B0EDF05E}"/>
              </a:ext>
            </a:extLst>
          </p:cNvPr>
          <p:cNvCxnSpPr>
            <a:cxnSpLocks/>
          </p:cNvCxnSpPr>
          <p:nvPr/>
        </p:nvCxnSpPr>
        <p:spPr>
          <a:xfrm>
            <a:off x="1295400" y="3763962"/>
            <a:ext cx="2392759" cy="0"/>
          </a:xfrm>
          <a:prstGeom prst="line">
            <a:avLst/>
          </a:prstGeom>
          <a:ln w="508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7DFDE90-32B9-4F71-83D3-CD3EDCF568B1}"/>
              </a:ext>
            </a:extLst>
          </p:cNvPr>
          <p:cNvCxnSpPr>
            <a:cxnSpLocks/>
          </p:cNvCxnSpPr>
          <p:nvPr/>
        </p:nvCxnSpPr>
        <p:spPr>
          <a:xfrm flipV="1">
            <a:off x="3688159" y="1212852"/>
            <a:ext cx="0" cy="2551110"/>
          </a:xfrm>
          <a:prstGeom prst="line">
            <a:avLst/>
          </a:prstGeom>
          <a:ln w="508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308CDB29-605A-42C7-A60A-BB74CDA78A5F}"/>
              </a:ext>
            </a:extLst>
          </p:cNvPr>
          <p:cNvSpPr/>
          <p:nvPr/>
        </p:nvSpPr>
        <p:spPr bwMode="auto">
          <a:xfrm>
            <a:off x="1371600" y="2363786"/>
            <a:ext cx="1066800" cy="411147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8647262-5282-46AD-8FAB-89B49051012C}"/>
              </a:ext>
            </a:extLst>
          </p:cNvPr>
          <p:cNvSpPr/>
          <p:nvPr/>
        </p:nvSpPr>
        <p:spPr bwMode="auto">
          <a:xfrm>
            <a:off x="1371600" y="1862015"/>
            <a:ext cx="1066800" cy="45109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6934B1B-8185-4D67-B3C2-393D08D7125C}"/>
              </a:ext>
            </a:extLst>
          </p:cNvPr>
          <p:cNvSpPr txBox="1"/>
          <p:nvPr/>
        </p:nvSpPr>
        <p:spPr>
          <a:xfrm>
            <a:off x="1600200" y="2430462"/>
            <a:ext cx="990600" cy="84946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...</a:t>
            </a:r>
            <a:endParaRPr lang="en-US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FAD3022-91E6-487F-A880-8B8B6F115E4D}"/>
              </a:ext>
            </a:extLst>
          </p:cNvPr>
          <p:cNvSpPr/>
          <p:nvPr/>
        </p:nvSpPr>
        <p:spPr bwMode="auto">
          <a:xfrm>
            <a:off x="1371600" y="1356010"/>
            <a:ext cx="1066800" cy="45109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C825C38-6B48-4BC5-B0FF-ED252F731EC8}"/>
              </a:ext>
            </a:extLst>
          </p:cNvPr>
          <p:cNvSpPr txBox="1"/>
          <p:nvPr/>
        </p:nvSpPr>
        <p:spPr>
          <a:xfrm>
            <a:off x="1600200" y="1287462"/>
            <a:ext cx="579438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B9FBB0D-DED4-466B-B1C7-BEA08303A009}"/>
              </a:ext>
            </a:extLst>
          </p:cNvPr>
          <p:cNvSpPr txBox="1"/>
          <p:nvPr/>
        </p:nvSpPr>
        <p:spPr>
          <a:xfrm>
            <a:off x="1600200" y="1802598"/>
            <a:ext cx="579438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18696D9-2073-4D81-81A2-85FB8A8117A1}"/>
              </a:ext>
            </a:extLst>
          </p:cNvPr>
          <p:cNvSpPr txBox="1"/>
          <p:nvPr/>
        </p:nvSpPr>
        <p:spPr>
          <a:xfrm>
            <a:off x="1600200" y="2259798"/>
            <a:ext cx="579438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B03FF49-70D2-4EF2-9269-29606523C096}"/>
              </a:ext>
            </a:extLst>
          </p:cNvPr>
          <p:cNvSpPr txBox="1"/>
          <p:nvPr/>
        </p:nvSpPr>
        <p:spPr>
          <a:xfrm>
            <a:off x="1447800" y="3174198"/>
            <a:ext cx="1036638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</a:rPr>
              <a:t>127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1B0A8FE-C9CA-4E7D-976F-2BA31B9002A5}"/>
              </a:ext>
            </a:extLst>
          </p:cNvPr>
          <p:cNvSpPr/>
          <p:nvPr/>
        </p:nvSpPr>
        <p:spPr bwMode="auto">
          <a:xfrm>
            <a:off x="2545159" y="1356010"/>
            <a:ext cx="1066800" cy="45109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A36937D-81BF-4B02-95F2-9F3C337F3FAF}"/>
              </a:ext>
            </a:extLst>
          </p:cNvPr>
          <p:cNvSpPr txBox="1"/>
          <p:nvPr/>
        </p:nvSpPr>
        <p:spPr>
          <a:xfrm>
            <a:off x="2667397" y="1287462"/>
            <a:ext cx="1096962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 err="1">
                <a:solidFill>
                  <a:schemeClr val="bg1"/>
                </a:solidFill>
              </a:rPr>
              <a:t>nxt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6B2787F-9BC3-4540-ADCE-DBF60B8D3B8B}"/>
              </a:ext>
            </a:extLst>
          </p:cNvPr>
          <p:cNvSpPr/>
          <p:nvPr/>
        </p:nvSpPr>
        <p:spPr bwMode="auto">
          <a:xfrm>
            <a:off x="2545159" y="1871146"/>
            <a:ext cx="1066800" cy="45109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1F5F6E7-2F38-4271-9788-367B6CC14039}"/>
              </a:ext>
            </a:extLst>
          </p:cNvPr>
          <p:cNvSpPr txBox="1"/>
          <p:nvPr/>
        </p:nvSpPr>
        <p:spPr>
          <a:xfrm>
            <a:off x="2667397" y="1802598"/>
            <a:ext cx="1096962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 err="1">
                <a:solidFill>
                  <a:schemeClr val="bg1"/>
                </a:solidFill>
              </a:rPr>
              <a:t>nxt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0E95A6D-D188-4293-BA6A-65F016D438BF}"/>
              </a:ext>
            </a:extLst>
          </p:cNvPr>
          <p:cNvSpPr/>
          <p:nvPr/>
        </p:nvSpPr>
        <p:spPr bwMode="auto">
          <a:xfrm>
            <a:off x="2545159" y="2346610"/>
            <a:ext cx="1066800" cy="45109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D146D54-A370-4C79-8366-88C7ABFA6882}"/>
              </a:ext>
            </a:extLst>
          </p:cNvPr>
          <p:cNvSpPr txBox="1"/>
          <p:nvPr/>
        </p:nvSpPr>
        <p:spPr>
          <a:xfrm>
            <a:off x="2667397" y="2278062"/>
            <a:ext cx="1096962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 err="1">
                <a:solidFill>
                  <a:schemeClr val="bg1"/>
                </a:solidFill>
              </a:rPr>
              <a:t>nxt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E7426C4-086B-4D93-A88A-93C422306E1E}"/>
              </a:ext>
            </a:extLst>
          </p:cNvPr>
          <p:cNvSpPr/>
          <p:nvPr/>
        </p:nvSpPr>
        <p:spPr bwMode="auto">
          <a:xfrm>
            <a:off x="2545159" y="3242746"/>
            <a:ext cx="1066800" cy="45109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D292F5A-8485-418A-9F73-EBFE7353FDC2}"/>
              </a:ext>
            </a:extLst>
          </p:cNvPr>
          <p:cNvSpPr txBox="1"/>
          <p:nvPr/>
        </p:nvSpPr>
        <p:spPr>
          <a:xfrm>
            <a:off x="2667397" y="3174198"/>
            <a:ext cx="1096962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 err="1">
                <a:solidFill>
                  <a:schemeClr val="bg1"/>
                </a:solidFill>
              </a:rPr>
              <a:t>nxt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FB61993-6400-4CB6-AE45-854676EC3F26}"/>
              </a:ext>
            </a:extLst>
          </p:cNvPr>
          <p:cNvSpPr txBox="1"/>
          <p:nvPr/>
        </p:nvSpPr>
        <p:spPr>
          <a:xfrm>
            <a:off x="2697559" y="2430462"/>
            <a:ext cx="990600" cy="84946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...</a:t>
            </a:r>
            <a:endParaRPr lang="en-US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A6653C1-1491-46FF-B79C-6CBDA4AA5597}"/>
              </a:ext>
            </a:extLst>
          </p:cNvPr>
          <p:cNvSpPr txBox="1"/>
          <p:nvPr/>
        </p:nvSpPr>
        <p:spPr>
          <a:xfrm>
            <a:off x="1737122" y="3814639"/>
            <a:ext cx="1554559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Bits Pool </a:t>
            </a:r>
          </a:p>
        </p:txBody>
      </p:sp>
    </p:spTree>
    <p:extLst>
      <p:ext uri="{BB962C8B-B14F-4D97-AF65-F5344CB8AC3E}">
        <p14:creationId xmlns:p14="http://schemas.microsoft.com/office/powerpoint/2010/main" val="140765684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187 0.00113 -0.0034 0.00272 -0.00527 0.00363 C -0.00749 0.00499 -0.00936 0.00545 -0.01157 0.00613 C -0.02161 0.01475 -0.00732 0.00272 -0.02025 0.01135 C -0.02961 0.0177 -0.02178 0.01498 -0.02842 0.01679 C -0.03574 0.02179 -0.03115 0.01838 -0.04051 0.0261 C -0.04136 0.02678 -0.04238 0.02746 -0.0434 0.02837 C -0.04561 0.03064 -0.04834 0.03314 -0.05021 0.03609 C -0.05225 0.03904 -0.05412 0.04221 -0.056 0.04516 C -0.05736 0.04743 -0.05889 0.04925 -0.06008 0.05129 C -0.06059 0.05243 -0.0611 0.05356 -0.06178 0.05447 C -0.06263 0.05583 -0.06383 0.05697 -0.06468 0.05833 C -0.06859 0.06468 -0.0657 0.06287 -0.06927 0.06446 C -0.0737 0.07422 -0.06723 0.06037 -0.07625 0.07671 C -0.08153 0.0867 -0.07966 0.08329 -0.08493 0.09215 C -0.08697 0.09578 -0.08953 0.09896 -0.09123 0.10281 C -0.09208 0.10531 -0.09293 0.10781 -0.09412 0.10985 C -0.09549 0.11212 -0.09736 0.11371 -0.09872 0.11598 C -0.09991 0.11802 -0.10059 0.12074 -0.10161 0.12301 C -0.10263 0.12528 -0.10383 0.12755 -0.10502 0.12982 C -0.10638 0.13209 -0.10774 0.13436 -0.1091 0.13686 C -0.11046 0.13913 -0.112 0.14117 -0.11319 0.14367 C -0.11387 0.14548 -0.11438 0.14753 -0.1154 0.14911 C -0.11795 0.15297 -0.12102 0.15592 -0.12357 0.15978 L -0.13497 0.17817 C -0.13668 0.18089 -0.13787 0.18361 -0.13957 0.18588 C -0.15012 0.19995 -0.14229 0.18906 -0.15642 0.2113 C -0.16068 0.21834 -0.16527 0.22515 -0.1697 0.23218 C -0.17038 0.23332 -0.17123 0.23468 -0.17191 0.23604 C -0.17276 0.2374 -0.17327 0.23922 -0.17429 0.24058 C -0.17549 0.2424 -0.17702 0.24353 -0.17821 0.24512 C -0.18178 0.25011 -0.18008 0.25057 -0.184 0.25443 C -0.18451 0.25488 -0.18519 0.25488 -0.1857 0.25511 C -0.18723 0.2576 -0.18808 0.25919 -0.18978 0.26123 C -0.1908 0.26237 -0.19183 0.26328 -0.19268 0.26441 C -0.20323 0.27848 -0.19761 0.27553 -0.20357 0.27826 C -0.20851 0.28733 -0.20425 0.28053 -0.21055 0.28756 C -0.21463 0.29187 -0.21787 0.29823 -0.22263 0.30118 C -0.22417 0.30231 -0.22587 0.303 -0.22723 0.30436 C -0.23097 0.30799 -0.23421 0.31207 -0.23761 0.31593 C -0.23897 0.31752 -0.24034 0.31911 -0.2417 0.32047 C -0.24476 0.32342 -0.24783 0.32615 -0.25089 0.32887 C -0.25191 0.32978 -0.25293 0.33046 -0.25378 0.33137 C -0.25566 0.33318 -0.25719 0.33545 -0.25906 0.33749 C -0.2611 0.33954 -0.26332 0.34135 -0.26536 0.34362 C -0.26621 0.34453 -0.26689 0.34566 -0.26774 0.34657 C -0.27285 0.35202 -0.26842 0.34521 -0.27455 0.3527 C -0.27557 0.35383 -0.27591 0.35565 -0.27693 0.35656 C -0.27778 0.35769 -0.2788 0.35815 -0.27983 0.35906 C -0.28595 0.36496 -0.28051 0.36132 -0.28851 0.36745 C -0.28902 0.36791 -0.28953 0.36791 -0.29021 0.36813 C -0.29089 0.36904 -0.29174 0.36972 -0.29242 0.3704 C -0.29651 0.37403 -0.29412 0.37154 -0.29702 0.37426 C -0.29787 0.37517 -0.29855 0.37585 -0.2994 0.37653 C -0.30008 0.37721 -0.30093 0.37767 -0.30161 0.37812 C -0.30246 0.3788 -0.30315 0.37994 -0.304 0.38039 C -0.30451 0.38084 -0.30519 0.38084 -0.3057 0.3813 C -0.30978 0.38425 -0.31387 0.3872 -0.31778 0.39038 C -0.32153 0.39355 -0.3251 0.39696 -0.32885 0.39968 C -0.33021 0.40082 -0.3314 0.40172 -0.33276 0.40286 C -0.33361 0.40331 -0.33446 0.40377 -0.33515 0.40422 C -0.33583 0.40467 -0.33634 0.40536 -0.33685 0.40581 C -0.3377 0.40672 -0.33838 0.40763 -0.33923 0.40808 C -0.34042 0.40899 -0.34195 0.40899 -0.34315 0.40967 C -0.344 0.41012 -0.34485 0.4108 -0.34553 0.41126 C -0.34723 0.41239 -0.3491 0.41375 -0.35063 0.41511 C -0.35608 0.41943 -0.34927 0.41602 -0.3588 0.42192 C -0.36 0.42283 -0.36153 0.42306 -0.36289 0.42351 C -0.37685 0.43849 -0.36204 0.42329 -0.37259 0.43282 C -0.37361 0.43373 -0.37446 0.43509 -0.37549 0.43577 C -0.37736 0.43736 -0.38127 0.43827 -0.38297 0.43895 C -0.3857 0.44076 -0.38825 0.44303 -0.39115 0.44439 C -0.39166 0.44462 -0.39234 0.44485 -0.39285 0.44507 C -0.39353 0.44553 -0.39438 0.44598 -0.39506 0.44666 C -0.39608 0.44734 -0.39693 0.44825 -0.39795 0.44893 C -0.39932 0.44961 -0.40068 0.44961 -0.40204 0.45052 C -0.41344 0.4571 -0.40187 0.45234 -0.41123 0.45574 C -0.41191 0.45665 -0.41225 0.45756 -0.41293 0.45824 C -0.41617 0.46073 -0.416 0.45869 -0.4194 0.46119 C -0.42536 0.46573 -0.42263 0.46459 -0.4274 0.46573 C -0.42859 0.46686 -0.42961 0.468 -0.4308 0.46891 C -0.43166 0.46959 -0.43251 0.46981 -0.43319 0.47049 C -0.43455 0.47186 -0.43574 0.47367 -0.43727 0.47503 C -0.43778 0.47549 -0.43846 0.47549 -0.43897 0.47594 C -0.44068 0.47685 -0.44408 0.47957 -0.44527 0.48048 C -0.4577 0.49024 -0.44306 0.47935 -0.45395 0.48661 C -0.45463 0.48706 -0.45497 0.48774 -0.45566 0.4882 C -0.45685 0.48865 -0.45804 0.48865 -0.45906 0.48888 C -0.46025 0.48956 -0.46144 0.49069 -0.46263 0.49115 C -0.46366 0.4916 -0.46502 0.49137 -0.46604 0.49206 C -0.46706 0.49251 -0.46791 0.49364 -0.46893 0.49433 C -0.46944 0.49455 -0.47012 0.49478 -0.47063 0.49501 C -0.47149 0.49546 -0.47217 0.49614 -0.47302 0.49659 C -0.47966 0.50023 -0.4737 0.49659 -0.4788 0.49886 C -0.47932 0.49909 -0.48238 0.50091 -0.4834 0.50113 C -0.48374 0.50136 -0.48408 0.50113 -0.48442 0.50113 " pathEditMode="relative" ptsTypes="AAAAAAAAAAAAAAAAAAAAAAAAAAAAAA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187 0.00113 -0.0034 0.00272 -0.00527 0.00363 C -0.00749 0.00499 -0.00936 0.00545 -0.01157 0.00613 C -0.02161 0.01475 -0.00732 0.00272 -0.02025 0.01135 C -0.02961 0.0177 -0.02178 0.01498 -0.02842 0.01679 C -0.03574 0.02179 -0.03115 0.01838 -0.04051 0.0261 C -0.04136 0.02678 -0.04238 0.02746 -0.0434 0.02837 C -0.04561 0.03064 -0.04834 0.03314 -0.05021 0.03609 C -0.05225 0.03904 -0.05412 0.04221 -0.056 0.04516 C -0.05736 0.04743 -0.05889 0.04925 -0.06008 0.05129 C -0.06059 0.05243 -0.0611 0.05356 -0.06178 0.05447 C -0.06263 0.05583 -0.06383 0.05697 -0.06468 0.05833 C -0.06859 0.06468 -0.0657 0.06287 -0.06927 0.06446 C -0.0737 0.07422 -0.06723 0.06037 -0.07625 0.07671 C -0.08153 0.0867 -0.07966 0.08329 -0.08493 0.09215 C -0.08697 0.09578 -0.08953 0.09896 -0.09123 0.10281 C -0.09208 0.10531 -0.09293 0.10781 -0.09412 0.10985 C -0.09549 0.11212 -0.09736 0.11371 -0.09872 0.11598 C -0.09991 0.11802 -0.10059 0.12074 -0.10161 0.12301 C -0.10263 0.12528 -0.10383 0.12755 -0.10502 0.12982 C -0.10638 0.13209 -0.10774 0.13436 -0.1091 0.13686 C -0.11046 0.13913 -0.112 0.14117 -0.11319 0.14367 C -0.11387 0.14548 -0.11438 0.14753 -0.1154 0.14911 C -0.11795 0.15297 -0.12102 0.15592 -0.12357 0.15978 L -0.13497 0.17817 C -0.13668 0.18089 -0.13787 0.18361 -0.13957 0.18588 C -0.15012 0.19995 -0.14229 0.18906 -0.15642 0.2113 C -0.16068 0.21834 -0.16527 0.22515 -0.1697 0.23218 C -0.17038 0.23332 -0.17123 0.23468 -0.17191 0.23604 C -0.17276 0.2374 -0.17327 0.23922 -0.17429 0.24058 C -0.17549 0.2424 -0.17702 0.24353 -0.17821 0.24512 C -0.18178 0.25011 -0.18008 0.25057 -0.184 0.25443 C -0.18451 0.25488 -0.18519 0.25488 -0.1857 0.25511 C -0.18723 0.2576 -0.18808 0.25919 -0.18978 0.26123 C -0.1908 0.26237 -0.19183 0.26328 -0.19268 0.26441 C -0.20323 0.27848 -0.19761 0.27553 -0.20357 0.27826 C -0.20851 0.28733 -0.20425 0.28053 -0.21055 0.28756 C -0.21463 0.29187 -0.21787 0.29823 -0.22263 0.30118 C -0.22417 0.30231 -0.22587 0.303 -0.22723 0.30436 C -0.23097 0.30799 -0.23421 0.31207 -0.23761 0.31593 C -0.23897 0.31752 -0.24034 0.31911 -0.2417 0.32047 C -0.24476 0.32342 -0.24783 0.32615 -0.25089 0.32887 C -0.25191 0.32978 -0.25293 0.33046 -0.25378 0.33137 C -0.25566 0.33318 -0.25719 0.33545 -0.25906 0.33749 C -0.2611 0.33954 -0.26332 0.34135 -0.26536 0.34362 C -0.26621 0.34453 -0.26689 0.34566 -0.26774 0.34657 C -0.27285 0.35202 -0.26842 0.34521 -0.27455 0.3527 C -0.27557 0.35383 -0.27591 0.35565 -0.27693 0.35656 C -0.27778 0.35769 -0.2788 0.35815 -0.27983 0.35906 C -0.28595 0.36496 -0.28051 0.36132 -0.28851 0.36745 C -0.28902 0.36791 -0.28953 0.36791 -0.29021 0.36813 C -0.29089 0.36904 -0.29174 0.36972 -0.29242 0.3704 C -0.29651 0.37403 -0.29412 0.37154 -0.29702 0.37426 C -0.29787 0.37517 -0.29855 0.37585 -0.2994 0.37653 C -0.30008 0.37721 -0.30093 0.37767 -0.30161 0.37812 C -0.30246 0.3788 -0.30315 0.37994 -0.304 0.38039 C -0.30451 0.38084 -0.30519 0.38084 -0.3057 0.3813 C -0.30978 0.38425 -0.31387 0.3872 -0.31778 0.39038 C -0.32153 0.39355 -0.3251 0.39696 -0.32885 0.39968 C -0.33021 0.40082 -0.3314 0.40172 -0.33276 0.40286 C -0.33361 0.40331 -0.33446 0.40377 -0.33515 0.40422 C -0.33583 0.40467 -0.33634 0.40536 -0.33685 0.40581 C -0.3377 0.40672 -0.33838 0.40763 -0.33923 0.40808 C -0.34042 0.40899 -0.34195 0.40899 -0.34315 0.40967 C -0.344 0.41012 -0.34485 0.4108 -0.34553 0.41126 C -0.34723 0.41239 -0.3491 0.41375 -0.35063 0.41511 C -0.35608 0.41943 -0.34927 0.41602 -0.3588 0.42192 C -0.36 0.42283 -0.36153 0.42306 -0.36289 0.42351 C -0.37685 0.43849 -0.36204 0.42329 -0.37259 0.43282 C -0.37361 0.43373 -0.37446 0.43509 -0.37549 0.43577 C -0.37736 0.43736 -0.38127 0.43827 -0.38297 0.43895 C -0.3857 0.44076 -0.38825 0.44303 -0.39115 0.44439 C -0.39166 0.44462 -0.39234 0.44485 -0.39285 0.44507 C -0.39353 0.44553 -0.39438 0.44598 -0.39506 0.44666 C -0.39608 0.44734 -0.39693 0.44825 -0.39795 0.44893 C -0.39932 0.44961 -0.40068 0.44961 -0.40204 0.45052 C -0.41344 0.4571 -0.40187 0.45234 -0.41123 0.45574 C -0.41191 0.45665 -0.41225 0.45756 -0.41293 0.45824 C -0.41617 0.46073 -0.416 0.45869 -0.4194 0.46119 C -0.42536 0.46573 -0.42263 0.46459 -0.4274 0.46573 C -0.42859 0.46686 -0.42961 0.468 -0.4308 0.46891 C -0.43166 0.46959 -0.43251 0.46981 -0.43319 0.47049 C -0.43455 0.47186 -0.43574 0.47367 -0.43727 0.47503 C -0.43778 0.47549 -0.43846 0.47549 -0.43897 0.47594 C -0.44068 0.47685 -0.44408 0.47957 -0.44527 0.48048 C -0.4577 0.49024 -0.44306 0.47935 -0.45395 0.48661 C -0.45463 0.48706 -0.45497 0.48774 -0.45566 0.4882 C -0.45685 0.48865 -0.45804 0.48865 -0.45906 0.48888 C -0.46025 0.48956 -0.46144 0.49069 -0.46263 0.49115 C -0.46366 0.4916 -0.46502 0.49137 -0.46604 0.49206 C -0.46706 0.49251 -0.46791 0.49364 -0.46893 0.49433 C -0.46944 0.49455 -0.47012 0.49478 -0.47063 0.49501 C -0.47149 0.49546 -0.47217 0.49614 -0.47302 0.49659 C -0.47966 0.50023 -0.4737 0.49659 -0.4788 0.49886 C -0.47932 0.49909 -0.48238 0.50091 -0.4834 0.50113 C -0.48374 0.50136 -0.48408 0.50113 -0.48442 0.50113 " pathEditMode="relative" ptsTypes="AAAAAAAAAAAAAAAAAAAAAAAAAAAAAAAAAAAAAAAAAAAAAAAAAAAAAAAAAAAAAAAAAAAAAAAAAAAAAAAAAAAAAAAAAAAAAAAAA">
                                      <p:cBhvr>
                                        <p:cTn id="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 0.08443 " pathEditMode="relative" ptsTypes="AAA">
                                      <p:cBhvr>
                                        <p:cTn id="1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 0.08443 " pathEditMode="relative" ptsTypes="AAA">
                                      <p:cBhvr>
                                        <p:cTn id="1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221 0.00363 -0.00459 0.00727 -0.00646 0.01135 C -0.00714 0.01317 -0.00783 0.01521 -0.00868 0.0168 C -0.00987 0.01884 -0.0114 0.02043 -0.01276 0.02225 C -0.01361 0.02338 -0.01497 0.02406 -0.01566 0.0252 C -0.01872 0.03064 -0.0211 0.037 -0.02434 0.04222 C -0.02774 0.04789 -0.03114 0.05357 -0.03472 0.05901 C -0.03625 0.06151 -0.03829 0.06333 -0.03931 0.06605 C -0.04034 0.06855 -0.04102 0.07127 -0.04221 0.07377 C -0.0434 0.07626 -0.04544 0.07808 -0.0468 0.08057 C -0.04851 0.08375 -0.04987 0.08738 -0.0514 0.09056 C -0.05191 0.09192 -0.05259 0.09306 -0.0531 0.09442 C -0.05395 0.09646 -0.0548 0.0985 -0.05548 0.10055 C -0.05668 0.10418 -0.05736 0.10804 -0.05889 0.11144 L -0.06127 0.11598 C -0.06229 0.12324 -0.06093 0.11666 -0.06468 0.12597 C -0.06553 0.12824 -0.06621 0.13073 -0.06689 0.133 C -0.06927 0.13913 -0.07234 0.14481 -0.07387 0.15139 C -0.0788 0.17091 -0.07217 0.14549 -0.07795 0.16523 C -0.07829 0.16614 -0.07829 0.16727 -0.07846 0.16818 C -0.08051 0.17499 -0.08 0.17386 -0.08255 0.17817 C -0.08306 0.18067 -0.08357 0.18294 -0.08425 0.1852 C -0.08493 0.18747 -0.08595 0.18974 -0.08663 0.19201 C -0.08919 0.20245 -0.08919 0.21017 -0.09463 0.2197 C -0.09514 0.22084 -0.09583 0.22175 -0.09634 0.22288 C -0.09702 0.22402 -0.09736 0.2256 -0.09804 0.22674 C -0.09872 0.22787 -0.09974 0.22878 -0.10042 0.22969 C -0.10144 0.23151 -0.10672 0.24013 -0.10791 0.24285 C -0.10927 0.2458 -0.10978 0.24944 -0.11131 0.25216 C -0.11234 0.25375 -0.11421 0.25443 -0.1154 0.25602 C -0.11846 0.25942 -0.1217 0.26464 -0.12408 0.26895 C -0.12902 0.27826 -0.13361 0.28802 -0.13855 0.29755 C -0.13974 0.30005 -0.14127 0.30254 -0.14246 0.30504 C -0.14314 0.3064 -0.14348 0.30799 -0.14417 0.3089 C -0.14587 0.31117 -0.14774 0.31298 -0.14944 0.31525 C -0.1617 0.33023 -0.14383 0.30845 -0.15455 0.32274 C -0.15914 0.32887 -0.15608 0.32274 -0.16034 0.32978 C -0.16153 0.33137 -0.16221 0.33341 -0.16323 0.33523 C -0.16646 0.34067 -0.1697 0.34589 -0.1731 0.35134 C -0.17395 0.3527 -0.17497 0.35384 -0.176 0.3552 C -0.17753 0.35747 -0.17906 0.35974 -0.18059 0.36201 C -0.18859 0.37449 -0.17191 0.35066 -0.19029 0.37517 C -0.19506 0.3813 -0.18995 0.37744 -0.19676 0.3813 C -0.19948 0.38471 -0.20204 0.38811 -0.20476 0.39129 C -0.20868 0.39583 -0.21361 0.399 -0.21685 0.40445 C -0.22331 0.41444 -0.22842 0.42329 -0.23659 0.43191 C -0.24255 0.4385 -0.24868 0.4444 -0.25446 0.45121 C -0.26638 0.4655 -0.26059 0.46074 -0.27046 0.46732 C -0.27966 0.48094 -0.27234 0.47118 -0.28731 0.48661 C -0.2897 0.48911 -0.29191 0.49183 -0.29412 0.49433 C -0.29583 0.49614 -0.2977 0.49796 -0.2994 0.49978 C -0.30246 0.50295 -0.30536 0.50658 -0.30859 0.50976 C -0.31063 0.5118 -0.31268 0.51407 -0.31489 0.51589 C -0.31863 0.51861 -0.32272 0.51998 -0.32646 0.5227 C -0.32851 0.52429 -0.33072 0.5261 -0.33276 0.52747 C -0.33429 0.52837 -0.336 0.5286 -0.33736 0.52973 C -0.33957 0.53132 -0.34144 0.53359 -0.34383 0.53496 C -0.36578 0.54971 -0.35795 0.54381 -0.37497 0.55266 C -0.39353 0.56264 -0.36748 0.54948 -0.38468 0.55879 C -0.38876 0.56106 -0.39285 0.56287 -0.39676 0.56514 C -0.39812 0.56582 -0.39948 0.56696 -0.40085 0.56741 C -0.40272 0.56786 -0.40476 0.56786 -0.40663 0.56809 C -0.41327 0.57059 -0.40834 0.569 -0.41651 0.57127 C -0.43166 0.57558 -0.40953 0.56945 -0.42859 0.57513 C -0.42961 0.57535 -0.4308 0.57558 -0.432 0.57581 C -0.43353 0.57626 -0.43506 0.57694 -0.43659 0.5774 C -0.4388 0.57876 -0.43966 0.57967 -0.44238 0.58035 C -0.44374 0.5808 -0.4451 0.58103 -0.44646 0.58126 C -0.44731 0.58171 -0.44834 0.58239 -0.44936 0.58284 C -0.4514 0.58375 -0.45361 0.58398 -0.45566 0.58421 C -0.46093 0.58716 -0.45634 0.58511 -0.46434 0.58648 C -0.46502 0.5867 -0.46587 0.58716 -0.46655 0.58738 C -0.47319 0.5892 -0.46621 0.58693 -0.47183 0.58897 C -0.47234 0.58943 -0.47285 0.59011 -0.47353 0.59033 C -0.47421 0.59079 -0.47812 0.59192 -0.47863 0.59192 C -0.47931 0.59238 -0.47983 0.59306 -0.48051 0.59351 C -0.48221 0.59465 -0.48527 0.59487 -0.4868 0.5951 L -0.49191 0.59578 L -0.49361 0.59669 " pathEditMode="relative" ptsTypes="AAAAAAAAAAAAAAAAAAAAAAAAAAAAAAAAAAAAAAAAAAAAAAAAAAAAAAAAAAAAAAAAAAAAAAAAAAAAAAAA">
                                      <p:cBhvr>
                                        <p:cTn id="1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221 0.00363 -0.00459 0.00727 -0.00646 0.01135 C -0.00714 0.01317 -0.00783 0.01521 -0.00868 0.0168 C -0.00987 0.01884 -0.0114 0.02043 -0.01276 0.02225 C -0.01361 0.02338 -0.01497 0.02406 -0.01566 0.0252 C -0.01872 0.03064 -0.0211 0.037 -0.02434 0.04222 C -0.02774 0.04789 -0.03114 0.05357 -0.03472 0.05901 C -0.03625 0.06151 -0.03829 0.06333 -0.03931 0.06605 C -0.04034 0.06855 -0.04102 0.07127 -0.04221 0.07377 C -0.0434 0.07626 -0.04544 0.07808 -0.0468 0.08057 C -0.04851 0.08375 -0.04987 0.08738 -0.0514 0.09056 C -0.05191 0.09192 -0.05259 0.09306 -0.0531 0.09442 C -0.05395 0.09646 -0.0548 0.0985 -0.05548 0.10055 C -0.05668 0.10418 -0.05736 0.10804 -0.05889 0.11144 L -0.06127 0.11598 C -0.06229 0.12324 -0.06093 0.11666 -0.06468 0.12597 C -0.06553 0.12824 -0.06621 0.13073 -0.06689 0.133 C -0.06927 0.13913 -0.07234 0.14481 -0.07387 0.15139 C -0.0788 0.17091 -0.07217 0.14549 -0.07795 0.16523 C -0.07829 0.16614 -0.07829 0.16727 -0.07846 0.16818 C -0.08051 0.17499 -0.08 0.17386 -0.08255 0.17817 C -0.08306 0.18067 -0.08357 0.18294 -0.08425 0.1852 C -0.08493 0.18747 -0.08595 0.18974 -0.08663 0.19201 C -0.08919 0.20245 -0.08919 0.21017 -0.09463 0.2197 C -0.09514 0.22084 -0.09583 0.22175 -0.09634 0.22288 C -0.09702 0.22402 -0.09736 0.2256 -0.09804 0.22674 C -0.09872 0.22787 -0.09974 0.22878 -0.10042 0.22969 C -0.10144 0.23151 -0.10672 0.24013 -0.10791 0.24285 C -0.10927 0.2458 -0.10978 0.24944 -0.11131 0.25216 C -0.11234 0.25375 -0.11421 0.25443 -0.1154 0.25602 C -0.11846 0.25942 -0.1217 0.26464 -0.12408 0.26895 C -0.12902 0.27826 -0.13361 0.28802 -0.13855 0.29755 C -0.13974 0.30005 -0.14127 0.30254 -0.14246 0.30504 C -0.14314 0.3064 -0.14348 0.30799 -0.14417 0.3089 C -0.14587 0.31117 -0.14774 0.31298 -0.14944 0.31525 C -0.1617 0.33023 -0.14383 0.30845 -0.15455 0.32274 C -0.15914 0.32887 -0.15608 0.32274 -0.16034 0.32978 C -0.16153 0.33137 -0.16221 0.33341 -0.16323 0.33523 C -0.16646 0.34067 -0.1697 0.34589 -0.1731 0.35134 C -0.17395 0.3527 -0.17497 0.35384 -0.176 0.3552 C -0.17753 0.35747 -0.17906 0.35974 -0.18059 0.36201 C -0.18859 0.37449 -0.17191 0.35066 -0.19029 0.37517 C -0.19506 0.3813 -0.18995 0.37744 -0.19676 0.3813 C -0.19948 0.38471 -0.20204 0.38811 -0.20476 0.39129 C -0.20868 0.39583 -0.21361 0.399 -0.21685 0.40445 C -0.22331 0.41444 -0.22842 0.42329 -0.23659 0.43191 C -0.24255 0.4385 -0.24868 0.4444 -0.25446 0.45121 C -0.26638 0.4655 -0.26059 0.46074 -0.27046 0.46732 C -0.27966 0.48094 -0.27234 0.47118 -0.28731 0.48661 C -0.2897 0.48911 -0.29191 0.49183 -0.29412 0.49433 C -0.29583 0.49614 -0.2977 0.49796 -0.2994 0.49978 C -0.30246 0.50295 -0.30536 0.50658 -0.30859 0.50976 C -0.31063 0.5118 -0.31268 0.51407 -0.31489 0.51589 C -0.31863 0.51861 -0.32272 0.51998 -0.32646 0.5227 C -0.32851 0.52429 -0.33072 0.5261 -0.33276 0.52747 C -0.33429 0.52837 -0.336 0.5286 -0.33736 0.52973 C -0.33957 0.53132 -0.34144 0.53359 -0.34383 0.53496 C -0.36578 0.54971 -0.35795 0.54381 -0.37497 0.55266 C -0.39353 0.56264 -0.36748 0.54948 -0.38468 0.55879 C -0.38876 0.56106 -0.39285 0.56287 -0.39676 0.56514 C -0.39812 0.56582 -0.39948 0.56696 -0.40085 0.56741 C -0.40272 0.56786 -0.40476 0.56786 -0.40663 0.56809 C -0.41327 0.57059 -0.40834 0.569 -0.41651 0.57127 C -0.43166 0.57558 -0.40953 0.56945 -0.42859 0.57513 C -0.42961 0.57535 -0.4308 0.57558 -0.432 0.57581 C -0.43353 0.57626 -0.43506 0.57694 -0.43659 0.5774 C -0.4388 0.57876 -0.43966 0.57967 -0.44238 0.58035 C -0.44374 0.5808 -0.4451 0.58103 -0.44646 0.58126 C -0.44731 0.58171 -0.44834 0.58239 -0.44936 0.58284 C -0.4514 0.58375 -0.45361 0.58398 -0.45566 0.58421 C -0.46093 0.58716 -0.45634 0.58511 -0.46434 0.58648 C -0.46502 0.5867 -0.46587 0.58716 -0.46655 0.58738 C -0.47319 0.5892 -0.46621 0.58693 -0.47183 0.58897 C -0.47234 0.58943 -0.47285 0.59011 -0.47353 0.59033 C -0.47421 0.59079 -0.47812 0.59192 -0.47863 0.59192 C -0.47931 0.59238 -0.47983 0.59306 -0.48051 0.59351 C -0.48221 0.59465 -0.48527 0.59487 -0.4868 0.5951 L -0.49191 0.59578 L -0.49361 0.59669 " pathEditMode="relative" ptsTypes="AAAAAAAAAAAAAAAAAAAAAAAAAAAAAAAAAAAAAAAAAAAAAAAAAAAAAAAAAAAAAAAAAAAAAAAAAAAAAAAA">
                                      <p:cBhvr>
                                        <p:cTn id="2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7" grpId="0" animBg="1"/>
      <p:bldP spid="19" grpId="0"/>
      <p:bldP spid="20" grpId="0"/>
      <p:bldP spid="23" grpId="0" animBg="1"/>
      <p:bldP spid="2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17DE980-2750-460F-BF47-6D6FA8F61A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8777288" cy="4672048"/>
          </a:xfrm>
        </p:spPr>
        <p:txBody>
          <a:bodyPr/>
          <a:lstStyle/>
          <a:p>
            <a:r>
              <a:rPr lang="en-US" dirty="0"/>
              <a:t>Linked list is not friendly for random access </a:t>
            </a:r>
          </a:p>
          <a:p>
            <a:endParaRPr lang="en-US" dirty="0"/>
          </a:p>
          <a:p>
            <a:r>
              <a:rPr lang="en-US" dirty="0"/>
              <a:t>Fortunately, access pattern is not random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505050">
                    <a:lumMod val="75000"/>
                  </a:srgbClr>
                </a:solidFill>
              </a:rPr>
              <a:t>RCV.HIGH: new data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505050">
                    <a:lumMod val="75000"/>
                  </a:srgbClr>
                </a:solidFill>
              </a:rPr>
              <a:t>RCV.NXT: retransmission data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505050">
                    <a:lumMod val="75000"/>
                  </a:srgbClr>
                </a:solidFill>
              </a:rPr>
              <a:t>Other parts: out-of-order retransmission data </a:t>
            </a:r>
            <a:r>
              <a:rPr lang="en-US" sz="2400" dirty="0">
                <a:solidFill>
                  <a:srgbClr val="505050">
                    <a:lumMod val="75000"/>
                  </a:srgbClr>
                </a:solidFill>
                <a:sym typeface="Wingdings" panose="05000000000000000000" pitchFamily="2" charset="2"/>
              </a:rPr>
              <a:t> ignore and drop </a:t>
            </a:r>
            <a:endParaRPr lang="en-US" sz="2400" dirty="0">
              <a:solidFill>
                <a:srgbClr val="505050">
                  <a:lumMod val="75000"/>
                </a:srgbClr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79AF2C9-D18E-48C7-8D3A-C015EEC91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Pattern to Bitmap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9B95BA-B145-43ED-8556-06F9F2A66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281" y="4421948"/>
            <a:ext cx="5333999" cy="2177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95165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CA9D99C-3B2E-4130-9E5C-E7E309D6B8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8777288" cy="5355312"/>
          </a:xfrm>
        </p:spPr>
        <p:txBody>
          <a:bodyPr/>
          <a:lstStyle/>
          <a:p>
            <a:r>
              <a:rPr lang="en-US" dirty="0"/>
              <a:t>Setup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505050">
                    <a:lumMod val="75000"/>
                  </a:srgbClr>
                </a:solidFill>
              </a:rPr>
              <a:t>NS3: integrate MELO into DCQCN </a:t>
            </a:r>
          </a:p>
          <a:p>
            <a:r>
              <a:rPr lang="en-US" dirty="0"/>
              <a:t>Topology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505050">
                    <a:lumMod val="75000"/>
                  </a:srgbClr>
                </a:solidFill>
              </a:rPr>
              <a:t>Leaf-spine topology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505050">
                    <a:lumMod val="75000"/>
                  </a:srgbClr>
                </a:solidFill>
              </a:rPr>
              <a:t>40G-100G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505050">
                    <a:lumMod val="75000"/>
                  </a:srgbClr>
                </a:solidFill>
              </a:rPr>
              <a:t>RTT: 16us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505050">
                    <a:lumMod val="75000"/>
                  </a:srgbClr>
                </a:solidFill>
              </a:rPr>
              <a:t>MTU: 1KB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505050">
                    <a:lumMod val="75000"/>
                  </a:srgbClr>
                </a:solidFill>
              </a:rPr>
              <a:t>Bits Pool Size: 1Kb </a:t>
            </a:r>
          </a:p>
          <a:p>
            <a:r>
              <a:rPr lang="en-US" dirty="0"/>
              <a:t>Loss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505050">
                    <a:lumMod val="75000"/>
                  </a:srgbClr>
                </a:solidFill>
              </a:rPr>
              <a:t>Random loss at L0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41B5080-1D09-49B9-9FFB-27BA7ED36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BAD566-0049-46AC-8E9D-D08DCE0D0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7481" y="2735262"/>
            <a:ext cx="4953000" cy="323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6650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ACA2946-7D86-4889-B826-8344513048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8777288" cy="1292662"/>
          </a:xfrm>
        </p:spPr>
        <p:txBody>
          <a:bodyPr/>
          <a:lstStyle/>
          <a:p>
            <a:r>
              <a:rPr lang="en-US" dirty="0"/>
              <a:t>Throughput: 2.14X under 0.1% loss ratio </a:t>
            </a:r>
          </a:p>
          <a:p>
            <a:r>
              <a:rPr lang="en-US" dirty="0"/>
              <a:t>Tail Latency: 2.11X ~ 3.22X reduced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B2CBFB7-919E-4B29-8377-AEB1C5D72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Results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2ADBD8-88B6-4DA7-9431-86E388FCE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560" y="3116262"/>
            <a:ext cx="6827441" cy="3303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191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ACA2946-7D86-4889-B826-8344513048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8579643" cy="2640723"/>
          </a:xfrm>
        </p:spPr>
        <p:txBody>
          <a:bodyPr/>
          <a:lstStyle/>
          <a:p>
            <a:r>
              <a:rPr lang="en-US" dirty="0"/>
              <a:t>CPU overhead: 30% core at 0.2% loss ratio  </a:t>
            </a:r>
          </a:p>
          <a:p>
            <a:r>
              <a:rPr lang="en-US" dirty="0"/>
              <a:t>Bits pool usage: always &lt; 100%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505050">
                    <a:lumMod val="75000"/>
                  </a:srgbClr>
                </a:solidFill>
              </a:rPr>
              <a:t>Interesting results: more concurrent connections leads to lower bits pool usage 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B2CBFB7-919E-4B29-8377-AEB1C5D72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 Benchmarks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D19205-E392-472C-B35B-F4D19A028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117" y="3192462"/>
            <a:ext cx="7112328" cy="3436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04157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08061D3-10BB-4068-A323-5C6A55AFE4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6293643" cy="5669244"/>
          </a:xfrm>
        </p:spPr>
        <p:txBody>
          <a:bodyPr/>
          <a:lstStyle/>
          <a:p>
            <a:r>
              <a:rPr lang="en-US" dirty="0"/>
              <a:t>FPGA implementation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505050">
                    <a:lumMod val="75000"/>
                  </a:srgbClr>
                </a:solidFill>
              </a:rPr>
              <a:t>FPGA captures all the outgoing/incoming traffic sequence number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505050">
                    <a:lumMod val="75000"/>
                  </a:srgbClr>
                </a:solidFill>
              </a:rPr>
              <a:t>Implements MELO </a:t>
            </a:r>
          </a:p>
          <a:p>
            <a:endParaRPr lang="en-US" dirty="0"/>
          </a:p>
          <a:p>
            <a:r>
              <a:rPr lang="en-US" dirty="0"/>
              <a:t>FPGA with MELO can deployed in DC to enhance RDMA NIC loss recovery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505050">
                    <a:lumMod val="75000"/>
                  </a:srgbClr>
                </a:solidFill>
              </a:rPr>
              <a:t>Plug in </a:t>
            </a:r>
            <a:r>
              <a:rPr lang="en-US" sz="2400">
                <a:solidFill>
                  <a:srgbClr val="505050">
                    <a:lumMod val="75000"/>
                  </a:srgbClr>
                </a:solidFill>
              </a:rPr>
              <a:t>and play </a:t>
            </a:r>
            <a:endParaRPr lang="en-US" sz="2400" dirty="0">
              <a:solidFill>
                <a:srgbClr val="505050">
                  <a:lumMod val="75000"/>
                </a:srgbClr>
              </a:solidFill>
            </a:endParaRP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A59A04A-80FE-4B95-9309-B7C04F9CA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Implementation 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3D4EB0F-B152-4C01-BAD3-9EB1E2C85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0681" y="1439862"/>
            <a:ext cx="2060627" cy="498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3512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8777288" cy="4745915"/>
          </a:xfrm>
        </p:spPr>
        <p:txBody>
          <a:bodyPr/>
          <a:lstStyle/>
          <a:p>
            <a:r>
              <a:rPr lang="en-US" dirty="0"/>
              <a:t>RDMA (RoCEv2)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</a:rPr>
              <a:t>High throughput, low latency and zero-</a:t>
            </a:r>
            <a:r>
              <a:rPr lang="en-US" sz="2400" dirty="0" err="1">
                <a:solidFill>
                  <a:schemeClr val="tx1">
                    <a:lumMod val="75000"/>
                  </a:schemeClr>
                </a:solidFill>
              </a:rPr>
              <a:t>cpu</a:t>
            </a:r>
            <a:r>
              <a:rPr lang="en-US" sz="2400" dirty="0">
                <a:solidFill>
                  <a:schemeClr val="tx1">
                    <a:lumMod val="75000"/>
                  </a:schemeClr>
                </a:solidFill>
              </a:rPr>
              <a:t> overhead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</a:rPr>
              <a:t>Go-back-N, PFC required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Light-weight Transport Layer (LTL)</a:t>
            </a:r>
            <a:r>
              <a:rPr lang="en-US" sz="1600" dirty="0"/>
              <a:t>[1] </a:t>
            </a:r>
            <a:endParaRPr lang="en-US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505050">
                    <a:lumMod val="75000"/>
                  </a:srgbClr>
                </a:solidFill>
              </a:rPr>
              <a:t>Inter-FPGA communication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505050">
                    <a:lumMod val="75000"/>
                  </a:srgbClr>
                </a:solidFill>
              </a:rPr>
              <a:t>Go-back-N, PFC required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Hardware-based Transports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9281" y="2735262"/>
            <a:ext cx="3581400" cy="172182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8CE579F-24FD-4970-935B-124F13DC44C2}"/>
              </a:ext>
            </a:extLst>
          </p:cNvPr>
          <p:cNvSpPr txBox="1"/>
          <p:nvPr/>
        </p:nvSpPr>
        <p:spPr>
          <a:xfrm>
            <a:off x="294201" y="6386973"/>
            <a:ext cx="7162800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[1] Adrian M Caulfield, et al. A cloud-scale acceleration architecture. MICRO 2016.</a:t>
            </a:r>
          </a:p>
        </p:txBody>
      </p:sp>
    </p:spTree>
    <p:extLst>
      <p:ext uri="{BB962C8B-B14F-4D97-AF65-F5344CB8AC3E}">
        <p14:creationId xmlns:p14="http://schemas.microsoft.com/office/powerpoint/2010/main" val="103673541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29AD3F3-C1FD-485A-991C-6B60AC78C4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8777288" cy="3323987"/>
          </a:xfrm>
        </p:spPr>
        <p:txBody>
          <a:bodyPr/>
          <a:lstStyle/>
          <a:p>
            <a:r>
              <a:rPr lang="en-US" dirty="0"/>
              <a:t>Further Optimization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505050">
                    <a:lumMod val="75000"/>
                  </a:srgbClr>
                </a:solidFill>
              </a:rPr>
              <a:t>Consecutive 1s or 0s can be compressed </a:t>
            </a:r>
          </a:p>
          <a:p>
            <a:endParaRPr lang="en-US" dirty="0"/>
          </a:p>
          <a:p>
            <a:r>
              <a:rPr lang="en-US" dirty="0"/>
              <a:t>Remove PFC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505050">
                    <a:lumMod val="75000"/>
                  </a:srgbClr>
                </a:solidFill>
              </a:rPr>
              <a:t>MELO + end-to-end congestion control </a:t>
            </a:r>
            <a:r>
              <a:rPr lang="en-US" sz="2400" dirty="0">
                <a:solidFill>
                  <a:srgbClr val="505050">
                    <a:lumMod val="75000"/>
                  </a:srgbClr>
                </a:solidFill>
                <a:sym typeface="Wingdings" panose="05000000000000000000" pitchFamily="2" charset="2"/>
              </a:rPr>
              <a:t> remove PFC? </a:t>
            </a:r>
            <a:endParaRPr lang="en-US" sz="2400" dirty="0">
              <a:solidFill>
                <a:srgbClr val="505050">
                  <a:lumMod val="75000"/>
                </a:srgbClr>
              </a:solidFill>
            </a:endParaRP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4B2B62-5BFE-4D32-8BB3-CE6F85DD4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  </a:t>
            </a:r>
          </a:p>
        </p:txBody>
      </p:sp>
    </p:spTree>
    <p:extLst>
      <p:ext uri="{BB962C8B-B14F-4D97-AF65-F5344CB8AC3E}">
        <p14:creationId xmlns:p14="http://schemas.microsoft.com/office/powerpoint/2010/main" val="18933370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08BFBB-5FFC-46F1-B9E0-77F4D85F54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8777288" cy="5226046"/>
          </a:xfrm>
        </p:spPr>
        <p:txBody>
          <a:bodyPr/>
          <a:lstStyle/>
          <a:p>
            <a:r>
              <a:rPr lang="en-US" dirty="0"/>
              <a:t>MELO implements </a:t>
            </a:r>
            <a:r>
              <a:rPr lang="en-US" i="1" dirty="0"/>
              <a:t>Selective Retransmission</a:t>
            </a:r>
            <a:r>
              <a:rPr lang="en-US" dirty="0"/>
              <a:t> for hardware-based transport </a:t>
            </a:r>
          </a:p>
          <a:p>
            <a:endParaRPr lang="en-US" dirty="0"/>
          </a:p>
          <a:p>
            <a:r>
              <a:rPr lang="en-US" dirty="0"/>
              <a:t>MELO architecturally separates data and meta data storage </a:t>
            </a:r>
          </a:p>
          <a:p>
            <a:endParaRPr lang="en-US" dirty="0"/>
          </a:p>
          <a:p>
            <a:r>
              <a:rPr lang="en-US" dirty="0"/>
              <a:t>MELO leverages a shared bits pool structure to reduce on-chip memory size 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98A164B-4EA2-4102-90CC-CD5DC4E9B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</a:t>
            </a:r>
          </a:p>
        </p:txBody>
      </p:sp>
    </p:spTree>
    <p:extLst>
      <p:ext uri="{BB962C8B-B14F-4D97-AF65-F5344CB8AC3E}">
        <p14:creationId xmlns:p14="http://schemas.microsoft.com/office/powerpoint/2010/main" val="84837356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881" y="2963862"/>
            <a:ext cx="4206240" cy="870110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Thank you! 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562091931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Q&amp; A</a:t>
            </a:r>
          </a:p>
        </p:txBody>
      </p:sp>
    </p:spTree>
    <p:extLst>
      <p:ext uri="{BB962C8B-B14F-4D97-AF65-F5344CB8AC3E}">
        <p14:creationId xmlns:p14="http://schemas.microsoft.com/office/powerpoint/2010/main" val="1530401490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 slides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21527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8777288" cy="3527119"/>
          </a:xfrm>
        </p:spPr>
        <p:txBody>
          <a:bodyPr/>
          <a:lstStyle/>
          <a:p>
            <a:r>
              <a:rPr lang="en-US" dirty="0"/>
              <a:t>Loss Sources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</a:rPr>
              <a:t>Congestion loss: can be removed by PFC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</a:rPr>
              <a:t>Failure loss: hard to be mitigated at large scale </a:t>
            </a:r>
            <a:endParaRPr lang="en-US" dirty="0"/>
          </a:p>
          <a:p>
            <a:endParaRPr lang="en-US" dirty="0"/>
          </a:p>
          <a:p>
            <a:r>
              <a:rPr lang="en-US" dirty="0"/>
              <a:t>Statistics from real DCs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505050">
                    <a:lumMod val="75000"/>
                  </a:srgbClr>
                </a:solidFill>
              </a:rPr>
              <a:t>A persistent 0.2% silent random drop which lasts for 2 days </a:t>
            </a:r>
            <a:r>
              <a:rPr lang="en-US" sz="1600" dirty="0">
                <a:solidFill>
                  <a:srgbClr val="505050">
                    <a:lumMod val="75000"/>
                  </a:srgbClr>
                </a:solidFill>
              </a:rPr>
              <a:t>[2]</a:t>
            </a:r>
            <a:endParaRPr lang="en-US" sz="2400" dirty="0">
              <a:solidFill>
                <a:srgbClr val="505050">
                  <a:lumMod val="75000"/>
                </a:srgb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505050">
                    <a:lumMod val="75000"/>
                  </a:srgbClr>
                </a:solidFill>
              </a:rPr>
              <a:t>Loss ratio of some network switch can be up to 2% </a:t>
            </a:r>
            <a:r>
              <a:rPr lang="en-US" sz="1600" dirty="0">
                <a:solidFill>
                  <a:srgbClr val="505050">
                    <a:lumMod val="75000"/>
                  </a:srgbClr>
                </a:solidFill>
              </a:rPr>
              <a:t>[2] </a:t>
            </a:r>
            <a:endParaRPr lang="en-US" sz="2400" dirty="0">
              <a:solidFill>
                <a:srgbClr val="505050">
                  <a:lumMod val="75000"/>
                </a:srgb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 is Not Uncommon in DCs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C2FBA2-DB46-422C-A603-B83BA0515152}"/>
              </a:ext>
            </a:extLst>
          </p:cNvPr>
          <p:cNvSpPr txBox="1"/>
          <p:nvPr/>
        </p:nvSpPr>
        <p:spPr>
          <a:xfrm>
            <a:off x="259159" y="6011862"/>
            <a:ext cx="8808244" cy="72635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[2] </a:t>
            </a:r>
            <a:r>
              <a:rPr lang="en-US" sz="1400" dirty="0"/>
              <a:t>Chuanxiong Guo, et al. </a:t>
            </a:r>
            <a:r>
              <a:rPr lang="en-US" sz="1400" dirty="0" err="1"/>
              <a:t>Pingmesh</a:t>
            </a:r>
            <a:r>
              <a:rPr lang="en-US" sz="1400" dirty="0"/>
              <a:t>: A large-scale system for data center network latency measurement and analysis. </a:t>
            </a:r>
            <a:r>
              <a:rPr lang="en-US" sz="1400" i="1" dirty="0"/>
              <a:t>ACM SIGCOMM 2015</a:t>
            </a:r>
            <a:endParaRPr lang="en-US" sz="1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6555537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8777288" cy="1089529"/>
          </a:xfrm>
        </p:spPr>
        <p:txBody>
          <a:bodyPr/>
          <a:lstStyle/>
          <a:p>
            <a:r>
              <a:rPr lang="en-US" dirty="0"/>
              <a:t>Go-Back-N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>
                    <a:lumMod val="75000"/>
                  </a:schemeClr>
                </a:solidFill>
              </a:rPr>
              <a:t>Tput</a:t>
            </a:r>
            <a:r>
              <a:rPr lang="en-US" sz="2400" dirty="0">
                <a:solidFill>
                  <a:schemeClr val="tx1">
                    <a:lumMod val="75000"/>
                  </a:schemeClr>
                </a:solidFill>
              </a:rPr>
              <a:t> drops to near zero when loss ratio is &gt;0.1% </a:t>
            </a:r>
            <a:endParaRPr lang="en-US" sz="2400" dirty="0">
              <a:solidFill>
                <a:srgbClr val="505050">
                  <a:lumMod val="75000"/>
                </a:srgb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Inefficient Loss Recovery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076A90-6C98-4E19-8FE7-B7DD5BD31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2481" y="2735262"/>
            <a:ext cx="5364203" cy="336353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BB18B29-9630-43FC-954F-39DCE71C41DF}"/>
              </a:ext>
            </a:extLst>
          </p:cNvPr>
          <p:cNvSpPr/>
          <p:nvPr/>
        </p:nvSpPr>
        <p:spPr bwMode="auto">
          <a:xfrm>
            <a:off x="5272881" y="5021262"/>
            <a:ext cx="533400" cy="457200"/>
          </a:xfrm>
          <a:prstGeom prst="rect">
            <a:avLst/>
          </a:prstGeom>
          <a:noFill/>
          <a:ln w="38100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8524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8777288" cy="4998291"/>
          </a:xfrm>
        </p:spPr>
        <p:txBody>
          <a:bodyPr/>
          <a:lstStyle/>
          <a:p>
            <a:r>
              <a:rPr lang="en-US" sz="3200" dirty="0"/>
              <a:t>SACK TCP: state of the art loss recovery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</a:rPr>
              <a:t>Recover multiple losses within a sending window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</a:rPr>
              <a:t>Performs well under even high packet loss ratio, e.g. 1% </a:t>
            </a:r>
          </a:p>
          <a:p>
            <a:endParaRPr lang="en-US" dirty="0"/>
          </a:p>
          <a:p>
            <a:r>
              <a:rPr lang="en-US" sz="3200" dirty="0"/>
              <a:t>Question: can we extend selective retransmission to hardware-based transport? </a:t>
            </a:r>
          </a:p>
          <a:p>
            <a:endParaRPr lang="en-US" dirty="0"/>
          </a:p>
          <a:p>
            <a:r>
              <a:rPr lang="en-US" sz="3200" dirty="0"/>
              <a:t>Answer: </a:t>
            </a:r>
            <a:r>
              <a:rPr lang="en-US" sz="3200" b="1" dirty="0"/>
              <a:t>MELO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505050">
                    <a:lumMod val="75000"/>
                  </a:srgbClr>
                </a:solidFill>
              </a:rPr>
              <a:t>M</a:t>
            </a:r>
            <a:r>
              <a:rPr lang="en-US" sz="2400" dirty="0">
                <a:solidFill>
                  <a:srgbClr val="505050">
                    <a:lumMod val="75000"/>
                  </a:srgbClr>
                </a:solidFill>
              </a:rPr>
              <a:t>emory-</a:t>
            </a:r>
            <a:r>
              <a:rPr lang="en-US" sz="2400" b="1" dirty="0">
                <a:solidFill>
                  <a:srgbClr val="505050">
                    <a:lumMod val="75000"/>
                  </a:srgbClr>
                </a:solidFill>
              </a:rPr>
              <a:t>E</a:t>
            </a:r>
            <a:r>
              <a:rPr lang="en-US" sz="2400" dirty="0">
                <a:solidFill>
                  <a:srgbClr val="505050">
                    <a:lumMod val="75000"/>
                  </a:srgbClr>
                </a:solidFill>
              </a:rPr>
              <a:t>fficient </a:t>
            </a:r>
            <a:r>
              <a:rPr lang="en-US" sz="2400" b="1" dirty="0" err="1">
                <a:solidFill>
                  <a:srgbClr val="505050">
                    <a:lumMod val="75000"/>
                  </a:srgbClr>
                </a:solidFill>
              </a:rPr>
              <a:t>LO</a:t>
            </a:r>
            <a:r>
              <a:rPr lang="en-US" sz="2400" dirty="0" err="1">
                <a:solidFill>
                  <a:srgbClr val="505050">
                    <a:lumMod val="75000"/>
                  </a:srgbClr>
                </a:solidFill>
              </a:rPr>
              <a:t>ss</a:t>
            </a:r>
            <a:r>
              <a:rPr lang="en-US" sz="2400" dirty="0">
                <a:solidFill>
                  <a:srgbClr val="505050">
                    <a:lumMod val="75000"/>
                  </a:srgbClr>
                </a:solidFill>
              </a:rPr>
              <a:t> recovery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505050">
                    <a:lumMod val="75000"/>
                  </a:srgbClr>
                </a:solidFill>
              </a:rPr>
              <a:t>Implements </a:t>
            </a:r>
            <a:r>
              <a:rPr lang="en-US" sz="2400" i="1" dirty="0">
                <a:solidFill>
                  <a:srgbClr val="505050">
                    <a:lumMod val="75000"/>
                  </a:srgbClr>
                </a:solidFill>
              </a:rPr>
              <a:t>Selective Retransmission </a:t>
            </a:r>
            <a:r>
              <a:rPr lang="en-US" sz="2400" dirty="0">
                <a:solidFill>
                  <a:srgbClr val="505050">
                    <a:lumMod val="75000"/>
                  </a:srgbClr>
                </a:solidFill>
              </a:rPr>
              <a:t>for hardware transport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do better?   </a:t>
            </a:r>
          </a:p>
        </p:txBody>
      </p:sp>
    </p:spTree>
    <p:extLst>
      <p:ext uri="{BB962C8B-B14F-4D97-AF65-F5344CB8AC3E}">
        <p14:creationId xmlns:p14="http://schemas.microsoft.com/office/powerpoint/2010/main" val="41260282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8777288" cy="2714589"/>
          </a:xfrm>
        </p:spPr>
        <p:txBody>
          <a:bodyPr/>
          <a:lstStyle/>
          <a:p>
            <a:r>
              <a:rPr lang="en-US" dirty="0"/>
              <a:t>Hardware on-chip memory is limited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505050">
                    <a:lumMod val="75000"/>
                  </a:srgbClr>
                </a:solidFill>
              </a:rPr>
              <a:t>On-chip memory is usually a cache for off-chip memory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505050">
                    <a:lumMod val="75000"/>
                  </a:srgbClr>
                </a:solidFill>
              </a:rPr>
              <a:t>Swapping between on-chip and off-chip is expensive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31EBF3-0DAE-454B-9D96-EE37C126D1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480" y="2811462"/>
            <a:ext cx="4507600" cy="34340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B9C54D5-9E22-4E57-BB4F-A80648238D6B}"/>
              </a:ext>
            </a:extLst>
          </p:cNvPr>
          <p:cNvSpPr txBox="1"/>
          <p:nvPr/>
        </p:nvSpPr>
        <p:spPr>
          <a:xfrm>
            <a:off x="221059" y="6316662"/>
            <a:ext cx="8884443" cy="510909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Figure borrowed from: Anuj Kalia, et al. Design Guidelines for High Performance  RDMA Systems. ATC 2016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C4A2CC-CE6B-457F-B8B4-6AC03D3880C3}"/>
              </a:ext>
            </a:extLst>
          </p:cNvPr>
          <p:cNvSpPr/>
          <p:nvPr/>
        </p:nvSpPr>
        <p:spPr>
          <a:xfrm>
            <a:off x="787965" y="3295681"/>
            <a:ext cx="7750629" cy="1532709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Loss recovery for hardware transport  should be on-chip memory-efficient </a:t>
            </a:r>
          </a:p>
        </p:txBody>
      </p:sp>
    </p:spTree>
    <p:extLst>
      <p:ext uri="{BB962C8B-B14F-4D97-AF65-F5344CB8AC3E}">
        <p14:creationId xmlns:p14="http://schemas.microsoft.com/office/powerpoint/2010/main" val="50600071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9BCA8DE-4CEB-44C1-8C62-042F33215D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8777288" cy="3508653"/>
          </a:xfrm>
        </p:spPr>
        <p:txBody>
          <a:bodyPr/>
          <a:lstStyle/>
          <a:p>
            <a:r>
              <a:rPr lang="en-US" dirty="0"/>
              <a:t>#1: Re-ordering buffer is required to store loss induced out-of-order data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#2: Meta data is required for tracking out-of-order packets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800D43E-7C0D-42CC-A0AD-FE09AFD53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Memory is Required </a:t>
            </a:r>
          </a:p>
        </p:txBody>
      </p:sp>
    </p:spTree>
    <p:extLst>
      <p:ext uri="{BB962C8B-B14F-4D97-AF65-F5344CB8AC3E}">
        <p14:creationId xmlns:p14="http://schemas.microsoft.com/office/powerpoint/2010/main" val="238197376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8777288" cy="5355312"/>
          </a:xfrm>
        </p:spPr>
        <p:txBody>
          <a:bodyPr/>
          <a:lstStyle/>
          <a:p>
            <a:r>
              <a:rPr lang="en-US" dirty="0"/>
              <a:t>The necessity of re-ordering buffer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505050">
                    <a:lumMod val="75000"/>
                  </a:srgbClr>
                </a:solidFill>
              </a:rPr>
              <a:t>RDMA requires in-order message placement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505050">
                    <a:lumMod val="75000"/>
                  </a:srgbClr>
                </a:solidFill>
              </a:rPr>
              <a:t>LTL requires in-order packet delivery </a:t>
            </a:r>
          </a:p>
          <a:p>
            <a:r>
              <a:rPr lang="en-US" dirty="0"/>
              <a:t>Size of out-of-order data 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505050">
                    <a:lumMod val="75000"/>
                  </a:srgbClr>
                </a:solidFill>
              </a:rPr>
              <a:t>BDP: 100G * 100us ~ 1.25MB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505050">
                    <a:lumMod val="75000"/>
                  </a:srgbClr>
                </a:solidFill>
              </a:rPr>
              <a:t>Too much for on-chip memory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#1: Re-Ordering Buffer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E09CB5-2B0D-4E37-88F8-150C335A44F7}"/>
              </a:ext>
            </a:extLst>
          </p:cNvPr>
          <p:cNvSpPr/>
          <p:nvPr/>
        </p:nvSpPr>
        <p:spPr>
          <a:xfrm>
            <a:off x="733537" y="5932436"/>
            <a:ext cx="478971" cy="357051"/>
          </a:xfrm>
          <a:prstGeom prst="rect">
            <a:avLst/>
          </a:prstGeom>
          <a:gradFill rotWithShape="1">
            <a:gsLst>
              <a:gs pos="0">
                <a:srgbClr val="70AD47">
                  <a:satMod val="103000"/>
                  <a:lumMod val="102000"/>
                  <a:tint val="94000"/>
                </a:srgbClr>
              </a:gs>
              <a:gs pos="50000">
                <a:srgbClr val="70AD47">
                  <a:satMod val="110000"/>
                  <a:lumMod val="100000"/>
                  <a:shade val="100000"/>
                </a:srgbClr>
              </a:gs>
              <a:gs pos="100000">
                <a:srgbClr val="70AD47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BDC455-D9DF-4BE8-AF5D-AEF9F4789BA3}"/>
              </a:ext>
            </a:extLst>
          </p:cNvPr>
          <p:cNvSpPr/>
          <p:nvPr/>
        </p:nvSpPr>
        <p:spPr>
          <a:xfrm>
            <a:off x="1277823" y="5932436"/>
            <a:ext cx="478971" cy="357051"/>
          </a:xfrm>
          <a:prstGeom prst="rect">
            <a:avLst/>
          </a:prstGeom>
          <a:gradFill rotWithShape="1">
            <a:gsLst>
              <a:gs pos="0">
                <a:srgbClr val="70AD47">
                  <a:satMod val="103000"/>
                  <a:lumMod val="102000"/>
                  <a:tint val="94000"/>
                </a:srgbClr>
              </a:gs>
              <a:gs pos="50000">
                <a:srgbClr val="70AD47">
                  <a:satMod val="110000"/>
                  <a:lumMod val="100000"/>
                  <a:shade val="100000"/>
                </a:srgbClr>
              </a:gs>
              <a:gs pos="100000">
                <a:srgbClr val="70AD47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D1CD64-4C50-4583-A2B2-56EC32567774}"/>
              </a:ext>
            </a:extLst>
          </p:cNvPr>
          <p:cNvSpPr/>
          <p:nvPr/>
        </p:nvSpPr>
        <p:spPr>
          <a:xfrm>
            <a:off x="2366395" y="5932436"/>
            <a:ext cx="478971" cy="357051"/>
          </a:xfrm>
          <a:prstGeom prst="rect">
            <a:avLst/>
          </a:prstGeom>
          <a:gradFill rotWithShape="1">
            <a:gsLst>
              <a:gs pos="0">
                <a:srgbClr val="70AD47">
                  <a:satMod val="103000"/>
                  <a:lumMod val="102000"/>
                  <a:tint val="94000"/>
                </a:srgbClr>
              </a:gs>
              <a:gs pos="50000">
                <a:srgbClr val="70AD47">
                  <a:satMod val="110000"/>
                  <a:lumMod val="100000"/>
                  <a:shade val="100000"/>
                </a:srgbClr>
              </a:gs>
              <a:gs pos="100000">
                <a:srgbClr val="70AD47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83C7A5-F34B-43E1-AA17-3866FB4FCAE3}"/>
              </a:ext>
            </a:extLst>
          </p:cNvPr>
          <p:cNvSpPr/>
          <p:nvPr/>
        </p:nvSpPr>
        <p:spPr>
          <a:xfrm>
            <a:off x="2910681" y="5932436"/>
            <a:ext cx="478971" cy="357051"/>
          </a:xfrm>
          <a:prstGeom prst="rect">
            <a:avLst/>
          </a:prstGeom>
          <a:gradFill rotWithShape="1">
            <a:gsLst>
              <a:gs pos="0">
                <a:srgbClr val="70AD47">
                  <a:satMod val="103000"/>
                  <a:lumMod val="102000"/>
                  <a:tint val="94000"/>
                </a:srgbClr>
              </a:gs>
              <a:gs pos="50000">
                <a:srgbClr val="70AD47">
                  <a:satMod val="110000"/>
                  <a:lumMod val="100000"/>
                  <a:shade val="100000"/>
                </a:srgbClr>
              </a:gs>
              <a:gs pos="100000">
                <a:srgbClr val="70AD47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95E409-F65D-4C32-9EC1-9F7D9BCE2017}"/>
              </a:ext>
            </a:extLst>
          </p:cNvPr>
          <p:cNvSpPr/>
          <p:nvPr/>
        </p:nvSpPr>
        <p:spPr>
          <a:xfrm>
            <a:off x="1822109" y="5932436"/>
            <a:ext cx="478971" cy="357051"/>
          </a:xfrm>
          <a:prstGeom prst="rect">
            <a:avLst/>
          </a:prstGeom>
          <a:gradFill rotWithShape="1">
            <a:gsLst>
              <a:gs pos="0">
                <a:srgbClr val="00B050"/>
              </a:gs>
              <a:gs pos="50000">
                <a:srgbClr val="70AD47">
                  <a:satMod val="110000"/>
                  <a:lumMod val="100000"/>
                  <a:shade val="100000"/>
                </a:srgbClr>
              </a:gs>
              <a:gs pos="100000">
                <a:srgbClr val="70AD47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 w="25400">
            <a:solidFill>
              <a:srgbClr val="70AD47">
                <a:shade val="50000"/>
              </a:srgbClr>
            </a:solidFill>
            <a:prstDash val="dash"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prstClr val="white"/>
                </a:solidFill>
                <a:latin typeface="Calibri" panose="020F0502020204030204"/>
              </a:rPr>
              <a:t>3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0D8ABC-3FC1-4D89-A66B-3C4EC5CE7093}"/>
              </a:ext>
            </a:extLst>
          </p:cNvPr>
          <p:cNvSpPr txBox="1"/>
          <p:nvPr/>
        </p:nvSpPr>
        <p:spPr>
          <a:xfrm>
            <a:off x="1859595" y="5849351"/>
            <a:ext cx="428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2800" b="1" dirty="0">
                <a:solidFill>
                  <a:srgbClr val="C00000"/>
                </a:solidFill>
                <a:latin typeface="Calibri" panose="020F0502020204030204"/>
              </a:rPr>
              <a:t>X</a:t>
            </a:r>
          </a:p>
        </p:txBody>
      </p:sp>
      <p:sp>
        <p:nvSpPr>
          <p:cNvPr id="11" name="Down Arrow 14">
            <a:extLst>
              <a:ext uri="{FF2B5EF4-FFF2-40B4-BE49-F238E27FC236}">
                <a16:creationId xmlns:a16="http://schemas.microsoft.com/office/drawing/2014/main" id="{3F0EE1AA-60DD-451A-8BE5-4F34D7E2725D}"/>
              </a:ext>
            </a:extLst>
          </p:cNvPr>
          <p:cNvSpPr/>
          <p:nvPr/>
        </p:nvSpPr>
        <p:spPr>
          <a:xfrm>
            <a:off x="860049" y="5318128"/>
            <a:ext cx="191589" cy="531223"/>
          </a:xfrm>
          <a:prstGeom prst="downArrow">
            <a:avLst/>
          </a:prstGeom>
          <a:solidFill>
            <a:schemeClr val="bg2"/>
          </a:solidFill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2AD042-0A44-4CEB-81E8-F720D4AD7FA3}"/>
              </a:ext>
            </a:extLst>
          </p:cNvPr>
          <p:cNvSpPr txBox="1"/>
          <p:nvPr/>
        </p:nvSpPr>
        <p:spPr>
          <a:xfrm>
            <a:off x="548481" y="4716462"/>
            <a:ext cx="114300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Flag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EB2BB75-044D-4B3B-AA21-3FA6600FE2B0}"/>
              </a:ext>
            </a:extLst>
          </p:cNvPr>
          <p:cNvSpPr/>
          <p:nvPr/>
        </p:nvSpPr>
        <p:spPr>
          <a:xfrm>
            <a:off x="5610337" y="5849351"/>
            <a:ext cx="2819400" cy="523219"/>
          </a:xfrm>
          <a:prstGeom prst="rect">
            <a:avLst/>
          </a:prstGeom>
          <a:noFill/>
          <a:ln w="31750">
            <a:solidFill>
              <a:srgbClr val="70AD47">
                <a:shade val="50000"/>
              </a:srgbClr>
            </a:solidFill>
            <a:prstDash val="dash"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2C33CF2-6753-4217-9BAC-D09341D941AC}"/>
              </a:ext>
            </a:extLst>
          </p:cNvPr>
          <p:cNvSpPr/>
          <p:nvPr/>
        </p:nvSpPr>
        <p:spPr>
          <a:xfrm>
            <a:off x="5673967" y="5932436"/>
            <a:ext cx="478971" cy="357051"/>
          </a:xfrm>
          <a:prstGeom prst="rect">
            <a:avLst/>
          </a:prstGeom>
          <a:gradFill rotWithShape="1">
            <a:gsLst>
              <a:gs pos="0">
                <a:srgbClr val="70AD47">
                  <a:satMod val="103000"/>
                  <a:lumMod val="102000"/>
                  <a:tint val="94000"/>
                </a:srgbClr>
              </a:gs>
              <a:gs pos="50000">
                <a:srgbClr val="70AD47">
                  <a:satMod val="110000"/>
                  <a:lumMod val="100000"/>
                  <a:shade val="100000"/>
                </a:srgbClr>
              </a:gs>
              <a:gs pos="100000">
                <a:srgbClr val="70AD47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9768033-8780-4FAF-A2AD-43B139AE3344}"/>
              </a:ext>
            </a:extLst>
          </p:cNvPr>
          <p:cNvSpPr/>
          <p:nvPr/>
        </p:nvSpPr>
        <p:spPr>
          <a:xfrm>
            <a:off x="6218253" y="5932436"/>
            <a:ext cx="478971" cy="357051"/>
          </a:xfrm>
          <a:prstGeom prst="rect">
            <a:avLst/>
          </a:prstGeom>
          <a:gradFill rotWithShape="1">
            <a:gsLst>
              <a:gs pos="0">
                <a:srgbClr val="70AD47">
                  <a:satMod val="103000"/>
                  <a:lumMod val="102000"/>
                  <a:tint val="94000"/>
                </a:srgbClr>
              </a:gs>
              <a:gs pos="50000">
                <a:srgbClr val="70AD47">
                  <a:satMod val="110000"/>
                  <a:lumMod val="100000"/>
                  <a:shade val="100000"/>
                </a:srgbClr>
              </a:gs>
              <a:gs pos="100000">
                <a:srgbClr val="70AD47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A17AD7-6525-4C8C-B1F9-1583B33EEDB5}"/>
              </a:ext>
            </a:extLst>
          </p:cNvPr>
          <p:cNvSpPr/>
          <p:nvPr/>
        </p:nvSpPr>
        <p:spPr>
          <a:xfrm>
            <a:off x="7306825" y="5932436"/>
            <a:ext cx="478971" cy="357051"/>
          </a:xfrm>
          <a:prstGeom prst="rect">
            <a:avLst/>
          </a:prstGeom>
          <a:gradFill rotWithShape="1">
            <a:gsLst>
              <a:gs pos="0">
                <a:srgbClr val="70AD47">
                  <a:satMod val="103000"/>
                  <a:lumMod val="102000"/>
                  <a:tint val="94000"/>
                </a:srgbClr>
              </a:gs>
              <a:gs pos="50000">
                <a:srgbClr val="70AD47">
                  <a:satMod val="110000"/>
                  <a:lumMod val="100000"/>
                  <a:shade val="100000"/>
                </a:srgbClr>
              </a:gs>
              <a:gs pos="100000">
                <a:srgbClr val="70AD47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98D1365-CCF6-41C7-8EA8-2EDD2DDD5AF5}"/>
              </a:ext>
            </a:extLst>
          </p:cNvPr>
          <p:cNvSpPr/>
          <p:nvPr/>
        </p:nvSpPr>
        <p:spPr>
          <a:xfrm>
            <a:off x="7851111" y="5932436"/>
            <a:ext cx="478971" cy="357051"/>
          </a:xfrm>
          <a:prstGeom prst="rect">
            <a:avLst/>
          </a:prstGeom>
          <a:gradFill rotWithShape="1">
            <a:gsLst>
              <a:gs pos="0">
                <a:srgbClr val="70AD47">
                  <a:satMod val="103000"/>
                  <a:lumMod val="102000"/>
                  <a:tint val="94000"/>
                </a:srgbClr>
              </a:gs>
              <a:gs pos="50000">
                <a:srgbClr val="70AD47">
                  <a:satMod val="110000"/>
                  <a:lumMod val="100000"/>
                  <a:shade val="100000"/>
                </a:srgbClr>
              </a:gs>
              <a:gs pos="100000">
                <a:srgbClr val="70AD47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4D5987-8268-4D6F-8C6A-2CCCAEB2DFC8}"/>
              </a:ext>
            </a:extLst>
          </p:cNvPr>
          <p:cNvSpPr/>
          <p:nvPr/>
        </p:nvSpPr>
        <p:spPr>
          <a:xfrm>
            <a:off x="6762539" y="5932436"/>
            <a:ext cx="478971" cy="357051"/>
          </a:xfrm>
          <a:prstGeom prst="rect">
            <a:avLst/>
          </a:prstGeom>
          <a:solidFill>
            <a:schemeClr val="bg1"/>
          </a:solidFill>
          <a:ln w="25400">
            <a:solidFill>
              <a:srgbClr val="70AD47">
                <a:shade val="50000"/>
              </a:srgbClr>
            </a:solidFill>
            <a:prstDash val="dash"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sp>
        <p:nvSpPr>
          <p:cNvPr id="20" name="Down Arrow 14">
            <a:extLst>
              <a:ext uri="{FF2B5EF4-FFF2-40B4-BE49-F238E27FC236}">
                <a16:creationId xmlns:a16="http://schemas.microsoft.com/office/drawing/2014/main" id="{75C56077-7FC6-4E0B-B986-CEC676EBCEE3}"/>
              </a:ext>
            </a:extLst>
          </p:cNvPr>
          <p:cNvSpPr/>
          <p:nvPr/>
        </p:nvSpPr>
        <p:spPr>
          <a:xfrm>
            <a:off x="6924242" y="5236689"/>
            <a:ext cx="191589" cy="531223"/>
          </a:xfrm>
          <a:prstGeom prst="downArrow">
            <a:avLst/>
          </a:prstGeom>
          <a:solidFill>
            <a:schemeClr val="bg2"/>
          </a:solidFill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217B31F-680D-439C-B0DE-069BED2B4CFC}"/>
              </a:ext>
            </a:extLst>
          </p:cNvPr>
          <p:cNvSpPr txBox="1"/>
          <p:nvPr/>
        </p:nvSpPr>
        <p:spPr>
          <a:xfrm>
            <a:off x="5806282" y="4716462"/>
            <a:ext cx="3309274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Read 3 </a:t>
            </a: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sym typeface="Wingdings" panose="05000000000000000000" pitchFamily="2" charset="2"/>
              </a:rPr>
              <a:t> </a:t>
            </a:r>
            <a:r>
              <a:rPr lang="en-US" sz="2400" b="1" dirty="0">
                <a:solidFill>
                  <a:srgbClr val="C00000"/>
                </a:solidFill>
                <a:sym typeface="Wingdings" panose="05000000000000000000" pitchFamily="2" charset="2"/>
              </a:rPr>
              <a:t>ERROR</a:t>
            </a: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8C8DCE4-4623-4382-BC3F-FECD84E36661}"/>
              </a:ext>
            </a:extLst>
          </p:cNvPr>
          <p:cNvSpPr/>
          <p:nvPr/>
        </p:nvSpPr>
        <p:spPr>
          <a:xfrm>
            <a:off x="1051638" y="2694865"/>
            <a:ext cx="7750629" cy="1532709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re-ordering buffer is required before placing out-of-order data into app buffer </a:t>
            </a:r>
          </a:p>
        </p:txBody>
      </p:sp>
      <p:sp>
        <p:nvSpPr>
          <p:cNvPr id="23" name="Down Arrow 14">
            <a:extLst>
              <a:ext uri="{FF2B5EF4-FFF2-40B4-BE49-F238E27FC236}">
                <a16:creationId xmlns:a16="http://schemas.microsoft.com/office/drawing/2014/main" id="{45CD87EC-EA81-4D34-894C-14F052C2FAFC}"/>
              </a:ext>
            </a:extLst>
          </p:cNvPr>
          <p:cNvSpPr/>
          <p:nvPr/>
        </p:nvSpPr>
        <p:spPr>
          <a:xfrm rot="18876026">
            <a:off x="5454105" y="5281936"/>
            <a:ext cx="191589" cy="531223"/>
          </a:xfrm>
          <a:prstGeom prst="downArrow">
            <a:avLst/>
          </a:prstGeom>
          <a:solidFill>
            <a:schemeClr val="bg2"/>
          </a:solidFill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488D1E-DB5C-4818-BC28-A446A66B398A}"/>
              </a:ext>
            </a:extLst>
          </p:cNvPr>
          <p:cNvSpPr txBox="1"/>
          <p:nvPr/>
        </p:nvSpPr>
        <p:spPr>
          <a:xfrm>
            <a:off x="4663280" y="4845786"/>
            <a:ext cx="129540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Ready </a:t>
            </a:r>
          </a:p>
        </p:txBody>
      </p:sp>
    </p:spTree>
    <p:extLst>
      <p:ext uri="{BB962C8B-B14F-4D97-AF65-F5344CB8AC3E}">
        <p14:creationId xmlns:p14="http://schemas.microsoft.com/office/powerpoint/2010/main" val="334463334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9" grpId="0" animBg="1"/>
      <p:bldP spid="10" grpId="0"/>
      <p:bldP spid="11" grpId="0" animBg="1"/>
      <p:bldP spid="12" grpId="0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0" grpId="0" animBg="1"/>
      <p:bldP spid="21" grpId="0"/>
      <p:bldP spid="22" grpId="0" animBg="1"/>
      <p:bldP spid="23" grpId="0" animBg="1"/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8777288" cy="4037012"/>
          </a:xfrm>
        </p:spPr>
        <p:txBody>
          <a:bodyPr/>
          <a:lstStyle/>
          <a:p>
            <a:r>
              <a:rPr lang="en-US" dirty="0"/>
              <a:t>Selective retransmission bitmap size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505050">
                    <a:lumMod val="75000"/>
                  </a:srgbClr>
                </a:solidFill>
              </a:rPr>
              <a:t>BDP: 100G * 100us (1KB MTU) ~ 150B 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505050">
                    <a:lumMod val="75000"/>
                  </a:srgbClr>
                </a:solidFill>
              </a:rPr>
              <a:t>Too much for on-chip memory: Mellanox CX3 Pro NIC, per-connection transport states is 248B 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#2: Meta Data 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65A5DD-3D64-4A50-A77F-D31B44DAE0AF}"/>
              </a:ext>
            </a:extLst>
          </p:cNvPr>
          <p:cNvSpPr/>
          <p:nvPr/>
        </p:nvSpPr>
        <p:spPr>
          <a:xfrm>
            <a:off x="1051638" y="2694865"/>
            <a:ext cx="7750629" cy="1532709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per-connection bitmap would take too much on-chip memory  </a:t>
            </a:r>
          </a:p>
        </p:txBody>
      </p:sp>
    </p:spTree>
    <p:extLst>
      <p:ext uri="{BB962C8B-B14F-4D97-AF65-F5344CB8AC3E}">
        <p14:creationId xmlns:p14="http://schemas.microsoft.com/office/powerpoint/2010/main" val="310621478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WHITE TEMPLATE">
  <a:themeElements>
    <a:clrScheme name="BT - Blue on white - 2">
      <a:dk1>
        <a:srgbClr val="505050"/>
      </a:dk1>
      <a:lt1>
        <a:srgbClr val="FFFFFF"/>
      </a:lt1>
      <a:dk2>
        <a:srgbClr val="0078D7"/>
      </a:dk2>
      <a:lt2>
        <a:srgbClr val="00BCF2"/>
      </a:lt2>
      <a:accent1>
        <a:srgbClr val="0078D7"/>
      </a:accent1>
      <a:accent2>
        <a:srgbClr val="002050"/>
      </a:accent2>
      <a:accent3>
        <a:srgbClr val="B4009E"/>
      </a:accent3>
      <a:accent4>
        <a:srgbClr val="5C2D91"/>
      </a:accent4>
      <a:accent5>
        <a:srgbClr val="008272"/>
      </a:accent5>
      <a:accent6>
        <a:srgbClr val="D83B01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4-3_Business_BLUE_2016_9.potx" id="{18C54D66-9C3F-4D18-9FDA-AEAC066D1A3F}" vid="{A3B2751E-ABCC-4ACB-85B7-9E8CC4D0BA2B}"/>
    </a:ext>
  </a:extLst>
</a:theme>
</file>

<file path=ppt/theme/theme2.xml><?xml version="1.0" encoding="utf-8"?>
<a:theme xmlns:a="http://schemas.openxmlformats.org/drawingml/2006/main" name="COLOR TEMPLATE">
  <a:themeElements>
    <a:clrScheme name="MSVID Blue Brand template_10-14">
      <a:dk1>
        <a:srgbClr val="505050"/>
      </a:dk1>
      <a:lt1>
        <a:srgbClr val="FFFFFF"/>
      </a:lt1>
      <a:dk2>
        <a:srgbClr val="0078D7"/>
      </a:dk2>
      <a:lt2>
        <a:srgbClr val="CDF4FF"/>
      </a:lt2>
      <a:accent1>
        <a:srgbClr val="002050"/>
      </a:accent1>
      <a:accent2>
        <a:srgbClr val="B4009E"/>
      </a:accent2>
      <a:accent3>
        <a:srgbClr val="107C10"/>
      </a:accent3>
      <a:accent4>
        <a:srgbClr val="5C2D91"/>
      </a:accent4>
      <a:accent5>
        <a:srgbClr val="004B50"/>
      </a:accent5>
      <a:accent6>
        <a:srgbClr val="D83B01"/>
      </a:accent6>
      <a:hlink>
        <a:srgbClr val="CDF4FF"/>
      </a:hlink>
      <a:folHlink>
        <a:srgbClr val="CDF4FF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4-3_Business_BLUE_2016_9.potx" id="{18C54D66-9C3F-4D18-9FDA-AEAC066D1A3F}" vid="{A94C5B01-1291-4B8E-BD61-1AA9192032A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B0BB5962AB3C45A9A1CE1EC4C4F647" ma:contentTypeVersion="3" ma:contentTypeDescription="Create a new document." ma:contentTypeScope="" ma:versionID="f0876370c90de824ab54c09b0bd2a056">
  <xsd:schema xmlns:xsd="http://www.w3.org/2001/XMLSchema" xmlns:xs="http://www.w3.org/2001/XMLSchema" xmlns:p="http://schemas.microsoft.com/office/2006/metadata/properties" xmlns:ns3="630a2e83-186a-4a0f-ab27-bee8a8096abc" targetNamespace="http://schemas.microsoft.com/office/2006/metadata/properties" ma:root="true" ma:fieldsID="a2a3b5ed8b4accd7c8a398d0cb075271" ns3:_="">
    <xsd:import namespace="630a2e83-186a-4a0f-ab27-bee8a8096ab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0a2e83-186a-4a0f-ab27-bee8a8096ab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4E1B0F3-A957-46C1-B237-B18B8172CE3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0a2e83-186a-4a0f-ab27-bee8a8096a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990F116-B58F-4255-B05B-DA3808E0E5C6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purl.org/dc/dcmitype/"/>
    <ds:schemaRef ds:uri="http://schemas.microsoft.com/office/2006/metadata/properties"/>
    <ds:schemaRef ds:uri="http://purl.org/dc/terms/"/>
    <ds:schemaRef ds:uri="http://www.w3.org/XML/1998/namespace"/>
    <ds:schemaRef ds:uri="http://schemas.openxmlformats.org/package/2006/metadata/core-properties"/>
    <ds:schemaRef ds:uri="630a2e83-186a-4a0f-ab27-bee8a8096abc"/>
  </ds:schemaRefs>
</ds:datastoreItem>
</file>

<file path=customXml/itemProps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EPN_INFOCOM17_YuanweiLu</Template>
  <TotalTime>18572</TotalTime>
  <Words>913</Words>
  <Application>Microsoft Office PowerPoint</Application>
  <PresentationFormat>自定义</PresentationFormat>
  <Paragraphs>189</Paragraphs>
  <Slides>24</Slides>
  <Notes>1</Notes>
  <HiddenSlides>1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32" baseType="lpstr">
      <vt:lpstr>Arial</vt:lpstr>
      <vt:lpstr>Calibri</vt:lpstr>
      <vt:lpstr>Consolas</vt:lpstr>
      <vt:lpstr>Segoe UI</vt:lpstr>
      <vt:lpstr>Segoe UI Light</vt:lpstr>
      <vt:lpstr>Wingdings</vt:lpstr>
      <vt:lpstr>WHITE TEMPLATE</vt:lpstr>
      <vt:lpstr>COLOR TEMPLATE</vt:lpstr>
      <vt:lpstr>Memory Efficient Loss Recovery for Hardware-based Transport in Datacenter </vt:lpstr>
      <vt:lpstr>Existing Hardware-based Transports </vt:lpstr>
      <vt:lpstr>Loss is Not Uncommon in DCs</vt:lpstr>
      <vt:lpstr>Inefficient Loss Recovery </vt:lpstr>
      <vt:lpstr>How can we do better?   </vt:lpstr>
      <vt:lpstr>Challenges </vt:lpstr>
      <vt:lpstr>Extra Memory is Required </vt:lpstr>
      <vt:lpstr>Challenge #1: Re-Ordering Buffer </vt:lpstr>
      <vt:lpstr>Challenge #2: Meta Data   </vt:lpstr>
      <vt:lpstr>MELO </vt:lpstr>
      <vt:lpstr>Off-Chip Re-Ordering Buffer </vt:lpstr>
      <vt:lpstr>On-Chip Shared Bits Pool </vt:lpstr>
      <vt:lpstr>Shared Bits Pool Management </vt:lpstr>
      <vt:lpstr>Shared Bits Pool Animation </vt:lpstr>
      <vt:lpstr>Access Pattern to Bitmap </vt:lpstr>
      <vt:lpstr>Evaluation </vt:lpstr>
      <vt:lpstr>Preliminary Results </vt:lpstr>
      <vt:lpstr>Micro Benchmarks </vt:lpstr>
      <vt:lpstr>Future Implementation </vt:lpstr>
      <vt:lpstr>Future Work  </vt:lpstr>
      <vt:lpstr>Conclusion </vt:lpstr>
      <vt:lpstr>Thank you! </vt:lpstr>
      <vt:lpstr>Q&amp; A</vt:lpstr>
      <vt:lpstr>Backup slides </vt:lpstr>
    </vt:vector>
  </TitlesOfParts>
  <Manager/>
  <Company>MSRA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 Efficient Loss Recovery for Hardware-based Transport in Datacenter</dc:title>
  <dc:subject>&lt;Speech title here&gt;</dc:subject>
  <dc:creator>Yuanwei Lu (MSR Student-Person Consulting)</dc:creator>
  <cp:keywords>MSVID, Brand Guidelines, Branding, Visual Identity, grid</cp:keywords>
  <dc:description>Template: Maryfj_x000d_
Formatting: _x000d_
Audience Type:</dc:description>
  <cp:lastModifiedBy>Microsoft</cp:lastModifiedBy>
  <cp:revision>1709</cp:revision>
  <dcterms:created xsi:type="dcterms:W3CDTF">2017-04-24T02:47:22Z</dcterms:created>
  <dcterms:modified xsi:type="dcterms:W3CDTF">2019-08-08T11:18:40Z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0x010100A2B0BB5962AB3C45A9A1CE1EC4C4F647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</Properties>
</file>