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8" r:id="rId5"/>
    <p:sldId id="289" r:id="rId6"/>
    <p:sldId id="301" r:id="rId7"/>
    <p:sldId id="302" r:id="rId8"/>
    <p:sldId id="304" r:id="rId9"/>
    <p:sldId id="305" r:id="rId10"/>
    <p:sldId id="309" r:id="rId11"/>
    <p:sldId id="310" r:id="rId12"/>
    <p:sldId id="303" r:id="rId13"/>
    <p:sldId id="298" r:id="rId14"/>
  </p:sldIdLst>
  <p:sldSz cx="9144000" cy="6858000" type="screen4x3"/>
  <p:notesSz cx="6796405" cy="9925050"/>
  <p:defaultTextStyle>
    <a:defPPr>
      <a:defRPr lang="en-GB"/>
    </a:defPPr>
    <a:lvl1pPr marL="0" lvl="0" indent="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lvl="1" indent="-28575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lvl="2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lvl="3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lvl="4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lvl="5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lvl="6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lvl="7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lvl="8" indent="-228600" algn="l" defTabSz="44958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-1476" y="-108"/>
      </p:cViewPr>
      <p:guideLst>
        <p:guide orient="horz" pos="212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AutoShape 1"/>
          <p:cNvSpPr/>
          <p:nvPr/>
        </p:nvSpPr>
        <p:spPr>
          <a:xfrm>
            <a:off x="0" y="0"/>
            <a:ext cx="6796088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eaLnBrk="1" hangingPunct="1"/>
            <a:endParaRPr lang="pt-BR" altLang="pt-BR" dirty="0"/>
          </a:p>
        </p:txBody>
      </p:sp>
      <p:sp>
        <p:nvSpPr>
          <p:cNvPr id="11267" name="AutoShape 2"/>
          <p:cNvSpPr/>
          <p:nvPr/>
        </p:nvSpPr>
        <p:spPr>
          <a:xfrm>
            <a:off x="0" y="0"/>
            <a:ext cx="6796088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p>
            <a:pPr lvl="0" eaLnBrk="1" hangingPunct="1"/>
            <a:endParaRPr lang="pt-BR" altLang="pt-BR" dirty="0"/>
          </a:p>
        </p:txBody>
      </p:sp>
      <p:sp>
        <p:nvSpPr>
          <p:cNvPr id="11268" name="Text Box 3"/>
          <p:cNvSpPr txBox="1"/>
          <p:nvPr/>
        </p:nvSpPr>
        <p:spPr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 hangingPunct="1"/>
            <a:endParaRPr lang="pt-BR" altLang="pt-BR" dirty="0"/>
          </a:p>
        </p:txBody>
      </p:sp>
      <p:sp>
        <p:nvSpPr>
          <p:cNvPr id="11269" name="Text Box 4"/>
          <p:cNvSpPr txBox="1"/>
          <p:nvPr/>
        </p:nvSpPr>
        <p:spPr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 hangingPunct="1"/>
            <a:endParaRPr lang="pt-BR" altLang="pt-BR" dirty="0"/>
          </a:p>
        </p:txBody>
      </p:sp>
      <p:sp>
        <p:nvSpPr>
          <p:cNvPr id="11270" name="Rectangle 5"/>
          <p:cNvSpPr>
            <a:spLocks noGrp="1"/>
          </p:cNvSpPr>
          <p:nvPr>
            <p:ph type="sldImg"/>
          </p:nvPr>
        </p:nvSpPr>
        <p:spPr>
          <a:xfrm>
            <a:off x="917575" y="744538"/>
            <a:ext cx="4959350" cy="3719512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4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4875"/>
            <a:ext cx="5435600" cy="4464050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t" anchorCtr="0" compatLnSpc="1"/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pt-BR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1272" name="Text Box 7"/>
          <p:cNvSpPr txBox="1"/>
          <p:nvPr/>
        </p:nvSpPr>
        <p:spPr>
          <a:xfrm>
            <a:off x="0" y="9426575"/>
            <a:ext cx="2944813" cy="49688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 hangingPunct="1"/>
            <a:endParaRPr lang="pt-BR" altLang="pt-BR" dirty="0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426575"/>
            <a:ext cx="2941638" cy="49371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b" anchorCtr="0" compatLnSpc="1"/>
          <a:p>
            <a:pPr lvl="0" algn="r" defTabSz="449580" eaLnBrk="1" hangingPunct="1"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pt-BR" altLang="x-none" sz="1200" dirty="0">
                <a:solidFill>
                  <a:srgbClr val="000000"/>
                </a:solidFill>
                <a:cs typeface="Segoe UI" panose="020B0502040204020203" pitchFamily="34" charset="0"/>
              </a:rPr>
            </a:fld>
            <a:endParaRPr lang="pt-BR" altLang="x-none" sz="1200" dirty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290" name="Rectangle 8"/>
          <p:cNvSpPr txBox="1">
            <a:spLocks noGrp="1"/>
          </p:cNvSpPr>
          <p:nvPr>
            <p:ph type="sldNum" sz="quarter"/>
          </p:nvPr>
        </p:nvSpPr>
        <p:spPr>
          <a:xfrm>
            <a:off x="3851275" y="9426575"/>
            <a:ext cx="2941638" cy="4937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49580" eaLnBrk="1" hangingPunct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pt-BR" altLang="pt-BR" dirty="0">
                <a:latin typeface="Arial" panose="020B0604020202020204" pitchFamily="34" charset="0"/>
                <a:ea typeface="Microsoft YaHei" panose="020B0503020204020204" pitchFamily="34" charset="-122"/>
              </a:rPr>
            </a:fld>
            <a:endParaRPr lang="pt-BR" altLang="pt-BR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291" name="Text Box 1"/>
          <p:cNvSpPr txBox="1"/>
          <p:nvPr/>
        </p:nvSpPr>
        <p:spPr>
          <a:xfrm>
            <a:off x="3851275" y="9426575"/>
            <a:ext cx="2943225" cy="4953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defTabSz="449580" eaLnBrk="1" hangingPunct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pt-BR" altLang="pt-BR" dirty="0">
                <a:latin typeface="Arial" panose="020B0604020202020204" pitchFamily="34" charset="0"/>
                <a:ea typeface="Microsoft YaHei" panose="020B0503020204020204" pitchFamily="34" charset="-122"/>
              </a:rPr>
            </a:fld>
            <a:endParaRPr lang="pt-BR" altLang="pt-BR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292" name="Rectangle 2"/>
          <p:cNvSpPr>
            <a:spLocks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solidFill>
            <a:srgbClr val="FFFFFF">
              <a:alpha val="100000"/>
            </a:srgbClr>
          </a:solidFill>
        </p:spPr>
      </p:sp>
      <p:sp>
        <p:nvSpPr>
          <p:cNvPr id="12293" name="Text Box 3"/>
          <p:cNvSpPr txBox="1"/>
          <p:nvPr/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 hangingPunct="1"/>
            <a:endParaRPr lang="pt-BR" alt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9458" name="Google Shape;155;p4:notes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7188" cy="3908425"/>
          </a:xfrm>
        </p:spPr>
        <p:txBody>
          <a:bodyPr wrap="square" lIns="91425" tIns="45700" rIns="91425" bIns="45700" anchor="t" anchorCtr="0"/>
          <a:p>
            <a:pPr lvl="0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19459" name="Google Shape;156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5225" y="1239838"/>
            <a:ext cx="4465638" cy="3351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ln>
            <a:rou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0482" name="Google Shape;155;p4:notes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7188" cy="3908425"/>
          </a:xfrm>
        </p:spPr>
        <p:txBody>
          <a:bodyPr wrap="square" lIns="91425" tIns="45700" rIns="91425" bIns="45700" anchor="t" anchorCtr="0"/>
          <a:p>
            <a:pPr lvl="0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20483" name="Google Shape;156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5225" y="1239838"/>
            <a:ext cx="4465638" cy="3351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ln>
            <a:rou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3314" name="Google Shape;149;p3:notes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7188" cy="3908425"/>
          </a:xfrm>
        </p:spPr>
        <p:txBody>
          <a:bodyPr wrap="square" lIns="91425" tIns="45700" rIns="91425" bIns="45700" anchor="t" anchorCtr="0"/>
          <a:p>
            <a:pPr lvl="0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13315" name="Google Shape;150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5225" y="1239838"/>
            <a:ext cx="4465638" cy="3351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ln>
            <a:rou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4338" name="Google Shape;155;p4:notes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7188" cy="3908425"/>
          </a:xfrm>
        </p:spPr>
        <p:txBody>
          <a:bodyPr wrap="square" lIns="91425" tIns="45700" rIns="91425" bIns="45700" anchor="t" anchorCtr="0"/>
          <a:p>
            <a:pPr lvl="0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14339" name="Google Shape;156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5225" y="1239838"/>
            <a:ext cx="4465638" cy="3351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ln>
            <a:rou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362" name="Google Shape;155;p4:notes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7188" cy="3908425"/>
          </a:xfrm>
        </p:spPr>
        <p:txBody>
          <a:bodyPr wrap="square" lIns="91425" tIns="45700" rIns="91425" bIns="45700" anchor="t" anchorCtr="0"/>
          <a:p>
            <a:pPr lvl="0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15363" name="Google Shape;156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5225" y="1239838"/>
            <a:ext cx="4465638" cy="3351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ln>
            <a:rou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6386" name="Google Shape;155;p4:notes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7188" cy="3908425"/>
          </a:xfrm>
        </p:spPr>
        <p:txBody>
          <a:bodyPr wrap="square" lIns="91425" tIns="45700" rIns="91425" bIns="45700" anchor="t" anchorCtr="0"/>
          <a:p>
            <a:pPr lvl="0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16387" name="Google Shape;156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5225" y="1239838"/>
            <a:ext cx="4465638" cy="3351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ln>
            <a:rou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7410" name="Google Shape;155;p4:notes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7188" cy="3908425"/>
          </a:xfrm>
        </p:spPr>
        <p:txBody>
          <a:bodyPr wrap="square" lIns="91425" tIns="45700" rIns="91425" bIns="45700" anchor="t" anchorCtr="0"/>
          <a:p>
            <a:pPr lvl="0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17411" name="Google Shape;156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5225" y="1239838"/>
            <a:ext cx="4465638" cy="3351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ln>
            <a:rou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8434" name="Google Shape;155;p4:notes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7188" cy="3908425"/>
          </a:xfrm>
        </p:spPr>
        <p:txBody>
          <a:bodyPr wrap="square" lIns="91425" tIns="45700" rIns="91425" bIns="45700" anchor="t" anchorCtr="0"/>
          <a:p>
            <a:pPr lvl="0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18435" name="Google Shape;156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5225" y="1239838"/>
            <a:ext cx="4465638" cy="3351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ln>
            <a:rou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9458" name="Google Shape;155;p4:notes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7188" cy="3908425"/>
          </a:xfrm>
        </p:spPr>
        <p:txBody>
          <a:bodyPr wrap="square" lIns="91425" tIns="45700" rIns="91425" bIns="45700" anchor="t" anchorCtr="0"/>
          <a:p>
            <a:pPr lvl="0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19459" name="Google Shape;156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5225" y="1239838"/>
            <a:ext cx="4465638" cy="3351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ln>
            <a:rou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9458" name="Google Shape;155;p4:notes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7188" cy="3908425"/>
          </a:xfrm>
        </p:spPr>
        <p:txBody>
          <a:bodyPr wrap="square" lIns="91425" tIns="45700" rIns="91425" bIns="45700" anchor="t" anchorCtr="0"/>
          <a:p>
            <a:pPr lvl="0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19459" name="Google Shape;156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5225" y="1239838"/>
            <a:ext cx="4465638" cy="3351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ln>
            <a:rou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49580" eaLnBrk="1" hangingPunct="1">
              <a:buClr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pt-BR" altLang="x-none" dirty="0">
                <a:latin typeface="Arial" panose="020B0604020202020204" pitchFamily="34" charset="0"/>
                <a:cs typeface="Segoe UI" panose="020B0502040204020203" pitchFamily="34" charset="0"/>
              </a:rPr>
            </a:fld>
            <a:endParaRPr lang="pt-BR" altLang="x-none" dirty="0">
              <a:latin typeface="Arial" panose="020B060402020202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49580" eaLnBrk="1" hangingPunct="1">
              <a:buClr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pt-BR" altLang="x-none" dirty="0">
                <a:latin typeface="Arial" panose="020B0604020202020204" pitchFamily="34" charset="0"/>
                <a:cs typeface="Segoe UI" panose="020B0502040204020203" pitchFamily="34" charset="0"/>
              </a:rPr>
            </a:fld>
            <a:endParaRPr lang="pt-BR" altLang="x-none" dirty="0">
              <a:latin typeface="Arial" panose="020B060402020202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7813" y="128588"/>
            <a:ext cx="2055812" cy="60706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28588"/>
            <a:ext cx="6018213" cy="60706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49580" eaLnBrk="1" hangingPunct="1">
              <a:buClr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pt-BR" altLang="x-none" dirty="0">
                <a:latin typeface="Arial" panose="020B0604020202020204" pitchFamily="34" charset="0"/>
                <a:cs typeface="Segoe UI" panose="020B0502040204020203" pitchFamily="34" charset="0"/>
              </a:rPr>
            </a:fld>
            <a:endParaRPr lang="pt-BR" altLang="x-none" dirty="0">
              <a:latin typeface="Arial" panose="020B060402020202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49580" eaLnBrk="1" hangingPunct="1">
              <a:buClr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pt-BR" altLang="x-none" dirty="0">
                <a:latin typeface="Arial" panose="020B0604020202020204" pitchFamily="34" charset="0"/>
                <a:cs typeface="Segoe UI" panose="020B0502040204020203" pitchFamily="34" charset="0"/>
              </a:rPr>
            </a:fld>
            <a:endParaRPr lang="pt-BR" altLang="x-none" dirty="0">
              <a:latin typeface="Arial" panose="020B060402020202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49580" eaLnBrk="1" hangingPunct="1">
              <a:buClr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pt-BR" altLang="x-none" dirty="0">
                <a:latin typeface="Arial" panose="020B0604020202020204" pitchFamily="34" charset="0"/>
                <a:cs typeface="Segoe UI" panose="020B0502040204020203" pitchFamily="34" charset="0"/>
              </a:rPr>
            </a:fld>
            <a:endParaRPr lang="pt-BR" altLang="x-none" dirty="0">
              <a:latin typeface="Arial" panose="020B060402020202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7013" cy="4598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6613" y="1600200"/>
            <a:ext cx="4037012" cy="4598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49580" eaLnBrk="1" hangingPunct="1">
              <a:buClr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pt-BR" altLang="x-none" dirty="0">
                <a:latin typeface="Arial" panose="020B0604020202020204" pitchFamily="34" charset="0"/>
                <a:cs typeface="Segoe UI" panose="020B0502040204020203" pitchFamily="34" charset="0"/>
              </a:rPr>
            </a:fld>
            <a:endParaRPr lang="pt-BR" altLang="x-none" dirty="0">
              <a:latin typeface="Arial" panose="020B060402020202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49580" eaLnBrk="1" hangingPunct="1">
              <a:buClr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pt-BR" altLang="x-none" dirty="0">
                <a:latin typeface="Arial" panose="020B0604020202020204" pitchFamily="34" charset="0"/>
                <a:cs typeface="Segoe UI" panose="020B0502040204020203" pitchFamily="34" charset="0"/>
              </a:rPr>
            </a:fld>
            <a:endParaRPr lang="pt-BR" altLang="x-none" dirty="0">
              <a:latin typeface="Arial" panose="020B060402020202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49580" eaLnBrk="1" hangingPunct="1">
              <a:buClr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pt-BR" altLang="x-none" dirty="0">
                <a:latin typeface="Arial" panose="020B0604020202020204" pitchFamily="34" charset="0"/>
                <a:cs typeface="Segoe UI" panose="020B0502040204020203" pitchFamily="34" charset="0"/>
              </a:rPr>
            </a:fld>
            <a:endParaRPr lang="pt-BR" altLang="x-none" dirty="0">
              <a:latin typeface="Arial" panose="020B060402020202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49580" eaLnBrk="1" hangingPunct="1">
              <a:buClr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pt-BR" altLang="x-none" dirty="0">
                <a:latin typeface="Arial" panose="020B0604020202020204" pitchFamily="34" charset="0"/>
                <a:cs typeface="Segoe UI" panose="020B0502040204020203" pitchFamily="34" charset="0"/>
              </a:rPr>
            </a:fld>
            <a:endParaRPr lang="pt-BR" altLang="x-none" dirty="0">
              <a:latin typeface="Arial" panose="020B060402020202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49580" eaLnBrk="1" hangingPunct="1">
              <a:buClr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pt-BR" altLang="x-none" dirty="0">
                <a:latin typeface="Arial" panose="020B0604020202020204" pitchFamily="34" charset="0"/>
                <a:cs typeface="Segoe UI" panose="020B0502040204020203" pitchFamily="34" charset="0"/>
              </a:rPr>
            </a:fld>
            <a:endParaRPr lang="pt-BR" altLang="x-none" dirty="0">
              <a:latin typeface="Arial" panose="020B060402020202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pt-BR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49580" eaLnBrk="1" hangingPunct="1">
              <a:buClr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pt-BR" altLang="x-none" dirty="0">
                <a:latin typeface="Arial" panose="020B0604020202020204" pitchFamily="34" charset="0"/>
                <a:cs typeface="Segoe UI" panose="020B0502040204020203" pitchFamily="34" charset="0"/>
              </a:rPr>
            </a:fld>
            <a:endParaRPr lang="pt-BR" altLang="x-none" dirty="0">
              <a:latin typeface="Arial" panose="020B0604020202020204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6425" cy="14319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/>
          <a:p>
            <a:pPr lvl="0"/>
            <a:r>
              <a:rPr lang="en-GB" altLang="pt-BR" dirty="0"/>
              <a:t>Clique para editar o formato do texto do título</a:t>
            </a:r>
            <a:endParaRPr lang="en-GB" altLang="pt-BR" dirty="0"/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6425" cy="45989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p>
            <a:pPr lvl="0"/>
            <a:r>
              <a:rPr lang="en-GB" altLang="pt-BR" dirty="0"/>
              <a:t>Clique para editar o formato do texto da estrutura de tópicos</a:t>
            </a:r>
            <a:endParaRPr lang="en-GB" altLang="pt-BR" dirty="0"/>
          </a:p>
          <a:p>
            <a:pPr lvl="1"/>
            <a:r>
              <a:rPr lang="en-GB" altLang="pt-BR" dirty="0"/>
              <a:t>2.º nível da estrutura de tópicos</a:t>
            </a:r>
            <a:endParaRPr lang="en-GB" altLang="pt-BR" dirty="0"/>
          </a:p>
          <a:p>
            <a:pPr lvl="2"/>
            <a:r>
              <a:rPr lang="en-GB" altLang="pt-BR" dirty="0"/>
              <a:t>3.º nível da estrutura de tópicos</a:t>
            </a:r>
            <a:endParaRPr lang="en-GB" altLang="pt-BR" dirty="0"/>
          </a:p>
          <a:p>
            <a:pPr lvl="3"/>
            <a:r>
              <a:rPr lang="en-GB" altLang="pt-BR" dirty="0"/>
              <a:t>4.º nível da estrutura de tópicos</a:t>
            </a:r>
            <a:endParaRPr lang="en-GB" altLang="pt-BR" dirty="0"/>
          </a:p>
          <a:p>
            <a:pPr lvl="4"/>
            <a:r>
              <a:rPr lang="en-GB" altLang="pt-BR" dirty="0"/>
              <a:t>5.º nível da estrutura de tópicos</a:t>
            </a:r>
            <a:endParaRPr lang="en-GB" altLang="pt-BR" dirty="0"/>
          </a:p>
          <a:p>
            <a:pPr lvl="4"/>
            <a:r>
              <a:rPr lang="en-GB" altLang="pt-BR" dirty="0"/>
              <a:t>6.º nível da estrutura de tópicos</a:t>
            </a:r>
            <a:endParaRPr lang="en-GB" altLang="pt-BR" dirty="0"/>
          </a:p>
          <a:p>
            <a:pPr lvl="4"/>
            <a:r>
              <a:rPr lang="en-GB" altLang="pt-BR" dirty="0"/>
              <a:t>7.º nível da estrutura de tópicos</a:t>
            </a:r>
            <a:endParaRPr lang="en-GB" altLang="pt-BR" dirty="0"/>
          </a:p>
        </p:txBody>
      </p:sp>
      <p:sp>
        <p:nvSpPr>
          <p:cNvPr id="1028" name="Text Box 3"/>
          <p:cNvSpPr txBox="1"/>
          <p:nvPr/>
        </p:nvSpPr>
        <p:spPr>
          <a:xfrm>
            <a:off x="457200" y="6354763"/>
            <a:ext cx="21336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1029" name="Text Box 4"/>
          <p:cNvSpPr txBox="1"/>
          <p:nvPr/>
        </p:nvSpPr>
        <p:spPr>
          <a:xfrm>
            <a:off x="3124200" y="6354763"/>
            <a:ext cx="28956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4763"/>
            <a:ext cx="2130425" cy="36512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vert="horz" wrap="square" lIns="90000" tIns="46800" rIns="90000" bIns="46800" numCol="1" anchor="ctr" anchorCtr="0" compatLnSpc="1"/>
          <a:lstStyle>
            <a:lvl1pPr>
              <a:buFontTx/>
              <a:defRPr>
                <a:solidFill>
                  <a:srgbClr val="000000"/>
                </a:solidFill>
              </a:defRPr>
            </a:lvl1pPr>
          </a:lstStyle>
          <a:p>
            <a:pPr lvl="0" defTabSz="449580" eaLnBrk="1" hangingPunct="1">
              <a:buClr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fld id="{9A0DB2DC-4C9A-4742-B13C-FB6460FD3503}" type="slidenum">
              <a:rPr lang="pt-BR" altLang="x-none" dirty="0">
                <a:latin typeface="Arial" panose="020B0604020202020204" pitchFamily="34" charset="0"/>
                <a:cs typeface="Segoe UI" panose="020B0502040204020203" pitchFamily="34" charset="0"/>
              </a:rPr>
            </a:fld>
            <a:endParaRPr lang="pt-BR" altLang="x-none" dirty="0">
              <a:latin typeface="Arial" panose="020B0604020202020204" pitchFamily="34" charset="0"/>
              <a:cs typeface="Segoe UI" panose="020B0502040204020203" pitchFamily="34" charset="0"/>
            </a:endParaRPr>
          </a:p>
        </p:txBody>
      </p:sp>
      <p:sp>
        <p:nvSpPr>
          <p:cNvPr id="1031" name="Rectangle 6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gradFill rotWithShape="0"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1"/>
            <a:tileRect/>
          </a:gradFill>
          <a:ln w="9525">
            <a:noFill/>
          </a:ln>
        </p:spPr>
        <p:txBody>
          <a:bodyPr wrap="none" anchor="ctr" anchorCtr="0"/>
          <a:p>
            <a:pPr lvl="0"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2"/>
          <a:srcRect b="13591"/>
          <a:stretch>
            <a:fillRect/>
          </a:stretch>
        </p:blipFill>
        <p:spPr>
          <a:xfrm>
            <a:off x="147638" y="107950"/>
            <a:ext cx="1400175" cy="441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971550" y="550863"/>
            <a:ext cx="33115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pt-BR" altLang="pt-BR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UNIVERSIDADE TECNOLÓGICA FEDERAL DO PARANÁ</a:t>
            </a:r>
            <a:endParaRPr kumimoji="0" lang="pt-BR" altLang="pt-BR" sz="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034" name="Text Box 9"/>
          <p:cNvSpPr txBox="1">
            <a:spLocks noChangeArrowheads="1"/>
          </p:cNvSpPr>
          <p:nvPr/>
        </p:nvSpPr>
        <p:spPr bwMode="auto">
          <a:xfrm>
            <a:off x="6805613" y="404813"/>
            <a:ext cx="21478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/>
            </a:pPr>
            <a:r>
              <a:rPr kumimoji="0" lang="pt-BR" altLang="pt-BR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  <a:t>Campus Cornélio Procópio</a:t>
            </a:r>
            <a:endParaRPr kumimoji="0" lang="pt-BR" altLang="pt-BR" sz="12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ctr" defTabSz="44958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58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58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58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50" name="Picture 1"/>
          <p:cNvPicPr>
            <a:picLocks noChangeAspect="1"/>
          </p:cNvPicPr>
          <p:nvPr/>
        </p:nvPicPr>
        <p:blipFill>
          <a:blip r:embed="rId1"/>
          <a:srcRect t="6998"/>
          <a:stretch>
            <a:fillRect/>
          </a:stretch>
        </p:blipFill>
        <p:spPr>
          <a:xfrm>
            <a:off x="0" y="763588"/>
            <a:ext cx="9144000" cy="6094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2"/>
          <p:cNvSpPr/>
          <p:nvPr/>
        </p:nvSpPr>
        <p:spPr>
          <a:xfrm>
            <a:off x="0" y="1428750"/>
            <a:ext cx="9144000" cy="4905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2052" name="Rectangle 3"/>
          <p:cNvSpPr/>
          <p:nvPr/>
        </p:nvSpPr>
        <p:spPr>
          <a:xfrm>
            <a:off x="0" y="4786313"/>
            <a:ext cx="9144000" cy="83121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</a:lstStyle>
          <a:p>
            <a:pPr marL="0" lvl="0" indent="0" algn="just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pt-BR" altLang="pt-BR" sz="2400" dirty="0">
                <a:latin typeface="Corbel" panose="020B0503020204020204" pitchFamily="34" charset="0"/>
                <a:cs typeface="Times New Roman" panose="02020603050405020304" pitchFamily="18" charset="0"/>
              </a:rPr>
              <a:t> Alunos: Bruno Garcia Baricelo</a:t>
            </a:r>
            <a:endParaRPr lang="pt-BR" altLang="pt-BR" sz="2400" dirty="0"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 marL="457200" lvl="1" indent="457200" algn="just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pt-BR" altLang="pt-BR" sz="2400" dirty="0">
                <a:latin typeface="Corbel" panose="020B0503020204020204" pitchFamily="34" charset="0"/>
                <a:ea typeface="Times New Roman" panose="02020603050405020304" pitchFamily="18" charset="0"/>
              </a:rPr>
              <a:t>  Fernando Lima Fernandes</a:t>
            </a:r>
            <a:endParaRPr lang="pt-BR" altLang="pt-BR" sz="2400" dirty="0">
              <a:latin typeface="Corbel" panose="020B0503020204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053" name="Rectangle 5"/>
          <p:cNvSpPr/>
          <p:nvPr/>
        </p:nvSpPr>
        <p:spPr>
          <a:xfrm>
            <a:off x="0" y="2928938"/>
            <a:ext cx="9144000" cy="138493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pt-BR" altLang="pt-BR" sz="2800" b="1" dirty="0">
                <a:latin typeface="Corbel" panose="020B0503020204020204" pitchFamily="34" charset="0"/>
                <a:cs typeface="Times New Roman" panose="02020603050405020304" pitchFamily="18" charset="0"/>
              </a:rPr>
              <a:t>Programação Orientada a Objetos 2</a:t>
            </a:r>
            <a:endParaRPr lang="pt-BR" altLang="pt-BR" sz="2800" b="1" dirty="0">
              <a:latin typeface="Corbel" panose="020B0503020204020204" pitchFamily="34" charset="0"/>
              <a:cs typeface="Times New Roman" panose="02020603050405020304" pitchFamily="18" charset="0"/>
            </a:endParaRPr>
          </a:p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8985250" algn="l"/>
              </a:tabLst>
            </a:pPr>
            <a:r>
              <a:rPr lang="pt-BR" altLang="pt-BR" sz="2800" b="1" dirty="0">
                <a:latin typeface="Corbel" panose="020B0503020204020204" pitchFamily="34" charset="0"/>
                <a:cs typeface="Times New Roman" panose="02020603050405020304" pitchFamily="18" charset="0"/>
              </a:rPr>
              <a:t>Projeto final: Sistema de Gerenciamento de Partidas Role-Playing Game(RPG)</a:t>
            </a:r>
            <a:endParaRPr lang="pt-BR" altLang="pt-BR" sz="2800" b="1" dirty="0">
              <a:latin typeface="Corbel" panose="020B050302020402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" name="Google Shape;159;p22"/>
          <p:cNvSpPr txBox="1">
            <a:spLocks noGrp="1"/>
          </p:cNvSpPr>
          <p:nvPr>
            <p:ph idx="1" hasCustomPrompt="1"/>
          </p:nvPr>
        </p:nvSpPr>
        <p:spPr>
          <a:xfrm>
            <a:off x="468313" y="981075"/>
            <a:ext cx="8229600" cy="4625975"/>
          </a:xfrm>
        </p:spPr>
        <p:txBody>
          <a:bodyPr spcFirstLastPara="1" vert="horz" wrap="square" lIns="54850" tIns="91425" rIns="91425" bIns="45700" numCol="1" anchor="t" anchorCtr="0" compatLnSpc="1">
            <a:noAutofit/>
          </a:bodyPr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r>
              <a:rPr lang="pt-BR" altLang="x-none" sz="2800" b="1" dirty="0">
                <a:solidFill>
                  <a:srgbClr val="0070C0"/>
                </a:solidFill>
                <a:latin typeface="Corbel" panose="020B0503020204020204" pitchFamily="34" charset="0"/>
                <a:sym typeface="Corbel" panose="020B0503020204020204" pitchFamily="34" charset="0"/>
              </a:rPr>
              <a:t>Telas e Execução do sistema</a:t>
            </a:r>
            <a:endParaRPr lang="zh-CN" altLang="x-none"/>
          </a:p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None/>
            </a:pPr>
            <a:endParaRPr lang="zh-CN" altLang="x-none" sz="1500"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ctr">
              <a:spcBef>
                <a:spcPct val="0"/>
              </a:spcBef>
              <a:buNone/>
            </a:pPr>
            <a:endParaRPr lang="zh-CN" altLang="x-none" sz="2800"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ctr">
              <a:spcBef>
                <a:spcPct val="0"/>
              </a:spcBef>
              <a:buNone/>
            </a:pPr>
            <a:endParaRPr lang="zh-CN" altLang="x-none"/>
          </a:p>
          <a:p>
            <a:pPr marL="438150" indent="-317500">
              <a:spcBef>
                <a:spcPct val="0"/>
              </a:spcBef>
              <a:buNone/>
            </a:pPr>
            <a:endParaRPr lang="zh-CN" altLang="x-none" sz="2800">
              <a:latin typeface="Corbel" panose="020B0503020204020204" pitchFamily="34" charset="0"/>
              <a:ea typeface="Corbel" panose="020B0503020204020204" pitchFamily="34" charset="0"/>
              <a:sym typeface="Corbel" panose="020B0503020204020204" pitchFamily="34" charset="0"/>
            </a:endParaRPr>
          </a:p>
        </p:txBody>
      </p:sp>
      <p:sp>
        <p:nvSpPr>
          <p:cNvPr id="9219" name="Rectangle 1"/>
          <p:cNvSpPr/>
          <p:nvPr/>
        </p:nvSpPr>
        <p:spPr>
          <a:xfrm>
            <a:off x="179388" y="6237288"/>
            <a:ext cx="8783637" cy="404812"/>
          </a:xfrm>
          <a:prstGeom prst="rect">
            <a:avLst/>
          </a:prstGeom>
          <a:gradFill rotWithShape="0"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1"/>
            <a:tileRect/>
          </a:gradFill>
          <a:ln w="9525">
            <a:noFill/>
          </a:ln>
        </p:spPr>
        <p:txBody>
          <a:bodyPr wrap="none" anchor="ctr" anchorCtr="0"/>
          <a:p>
            <a:r>
              <a:rPr lang="pt-BR" altLang="pt-BR" sz="1600" dirty="0">
                <a:solidFill>
                  <a:schemeClr val="tx1"/>
                </a:solidFill>
                <a:latin typeface="Corbel" panose="020B0503020204020204" pitchFamily="34" charset="0"/>
              </a:rPr>
              <a:t>Disciplina: Programação OO2</a:t>
            </a:r>
            <a:endParaRPr lang="pt-BR" altLang="pt-BR" sz="16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16" name="Imagem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59840" y="1483360"/>
            <a:ext cx="6433820" cy="475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1"/>
          <p:cNvSpPr/>
          <p:nvPr/>
        </p:nvSpPr>
        <p:spPr>
          <a:xfrm>
            <a:off x="179388" y="6237288"/>
            <a:ext cx="8783637" cy="404812"/>
          </a:xfrm>
          <a:prstGeom prst="rect">
            <a:avLst/>
          </a:prstGeom>
          <a:gradFill rotWithShape="0"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1"/>
            <a:tileRect/>
          </a:gradFill>
          <a:ln w="9525">
            <a:noFill/>
          </a:ln>
        </p:spPr>
        <p:txBody>
          <a:bodyPr wrap="none" anchor="ctr" anchorCtr="0"/>
          <a:p>
            <a:r>
              <a:rPr lang="pt-BR" altLang="pt-BR" sz="1600" dirty="0">
                <a:solidFill>
                  <a:schemeClr val="tx1"/>
                </a:solidFill>
                <a:latin typeface="Corbel" panose="020B0503020204020204" pitchFamily="34" charset="0"/>
              </a:rPr>
              <a:t>Disciplina: Programação OO2</a:t>
            </a:r>
            <a:endParaRPr lang="pt-BR" altLang="pt-BR" sz="16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5" name="Google Shape;165;p23"/>
          <p:cNvSpPr txBox="1"/>
          <p:nvPr/>
        </p:nvSpPr>
        <p:spPr bwMode="auto">
          <a:xfrm>
            <a:off x="450850" y="1052513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spcFirstLastPara="1" lIns="54850" tIns="91425" rIns="91425" bIns="45700"/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</a:lstStyle>
          <a:p>
            <a:pPr marL="438150" lvl="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r>
              <a:rPr lang="pt-BR" altLang="x-none" sz="2800" b="1" dirty="0">
                <a:solidFill>
                  <a:srgbClr val="0070C0"/>
                </a:solidFill>
                <a:latin typeface="Corbel" panose="020B0503020204020204" pitchFamily="34" charset="0"/>
                <a:cs typeface="Corbel" panose="020B0503020204020204" pitchFamily="34" charset="0"/>
                <a:sym typeface="Corbel" panose="020B0503020204020204" pitchFamily="34" charset="0"/>
              </a:rPr>
              <a:t>Referências</a:t>
            </a:r>
            <a:endParaRPr lang="pt-BR" altLang="x-none" sz="2800" b="1" dirty="0">
              <a:solidFill>
                <a:srgbClr val="0070C0"/>
              </a:solidFill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120650" lvl="0" indent="0" algn="just">
              <a:spcBef>
                <a:spcPct val="0"/>
              </a:spcBef>
              <a:buClr>
                <a:schemeClr val="accent1"/>
              </a:buClr>
              <a:buFont typeface="Noto Sans Symbols"/>
              <a:buNone/>
            </a:pPr>
            <a:endParaRPr lang="pt-BR" altLang="x-none" sz="2800" b="1" dirty="0">
              <a:solidFill>
                <a:srgbClr val="0070C0"/>
              </a:solidFill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lvl="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r>
              <a:rPr lang="pt-BR" altLang="x-none" sz="1800" b="1" dirty="0">
                <a:latin typeface="Corbel" panose="020B0503020204020204" pitchFamily="34" charset="0"/>
                <a:cs typeface="Corbel" panose="020B0503020204020204" pitchFamily="34" charset="0"/>
                <a:sym typeface="Corbel" panose="020B0503020204020204" pitchFamily="34" charset="0"/>
              </a:rPr>
              <a:t>Java: o que é, linguagem e Guia para iniciar na tecnologia.</a:t>
            </a:r>
            <a:r>
              <a:rPr lang="pt-BR" altLang="x-none" sz="1800" dirty="0">
                <a:latin typeface="Corbel" panose="020B0503020204020204" pitchFamily="34" charset="0"/>
                <a:cs typeface="Corbel" panose="020B0503020204020204" pitchFamily="34" charset="0"/>
                <a:sym typeface="Corbel" panose="020B0503020204020204" pitchFamily="34" charset="0"/>
              </a:rPr>
              <a:t> Disponível em: &lt;https://www.alura.com.br/artigos/java&gt;.</a:t>
            </a:r>
            <a:endParaRPr lang="pt-BR" altLang="x-none" sz="1800" dirty="0"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lvl="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r>
              <a:rPr lang="pt-BR" altLang="x-none" sz="1800" dirty="0">
                <a:latin typeface="Corbel" panose="020B0503020204020204" pitchFamily="34" charset="0"/>
                <a:cs typeface="Corbel" panose="020B0503020204020204" pitchFamily="34" charset="0"/>
                <a:sym typeface="Corbel" panose="020B0503020204020204" pitchFamily="34" charset="0"/>
              </a:rPr>
              <a:t>DE SOUZA, J. UNIVERSIDADE FEDERAL DE SANTA MARIA COLÉGIO POLITÉCNICO CURSO TÉCNICO EM INFORMÁTICA. [s.l: s.n.]. Disponível em: &lt;https://www.ufsm.br/app/uploads/sites/584/2022/04/2020-TCC-Junior-de-Souza.pdf&gt;. Acesso em: 23 jun. 2024.</a:t>
            </a:r>
            <a:endParaRPr lang="pt-BR" altLang="x-none" sz="1800" dirty="0"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lvl="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r>
              <a:rPr lang="pt-BR" altLang="x-none" sz="1800" dirty="0">
                <a:latin typeface="Corbel" panose="020B0503020204020204" pitchFamily="34" charset="0"/>
                <a:cs typeface="Corbel" panose="020B0503020204020204" pitchFamily="34" charset="0"/>
                <a:sym typeface="Corbel" panose="020B0503020204020204" pitchFamily="34" charset="0"/>
              </a:rPr>
              <a:t>BALTA.IO. Orientação a objetos: Introdução e guia de estudos - balta.io. Disponível em: &lt;https://balta.io/blog/orientacao-a-objetos&gt;.</a:t>
            </a:r>
            <a:endParaRPr lang="pt-BR" altLang="x-none" sz="1800" dirty="0"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lvl="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r>
              <a:rPr lang="pt-BR" altLang="x-none" sz="1800" dirty="0">
                <a:latin typeface="Corbel" panose="020B0503020204020204" pitchFamily="34" charset="0"/>
                <a:cs typeface="Corbel" panose="020B0503020204020204" pitchFamily="34" charset="0"/>
                <a:sym typeface="Corbel" panose="020B0503020204020204" pitchFamily="34" charset="0"/>
              </a:rPr>
              <a:t>DRA, P.; ELISA, Y.; NAKAGAWA. Introdução à Orientação a Objetos e UML Universidade de São Paulo Instituto de Ciências Matemáticas e de Computação SSC 526: Análise e Projeto Orientados a Objetos. [s.l: s.n.]. Disponível em: &lt;https://edisciplinas.usp.br/pluginfile.php/116904/mod_resource/content/1/Aula01_IntroducaoAPOOeUML.pdf&gt;. Acesso em: 23 jun. 2024.</a:t>
            </a:r>
            <a:endParaRPr lang="pt-BR" altLang="x-none" sz="1800" dirty="0"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lvl="0" indent="-317500" algn="just">
              <a:spcBef>
                <a:spcPct val="0"/>
              </a:spcBef>
              <a:buClr>
                <a:schemeClr val="accent1"/>
              </a:buClr>
              <a:buNone/>
            </a:pPr>
            <a:endParaRPr lang="pt-BR" altLang="x-none" sz="1800" dirty="0">
              <a:latin typeface="Corbel" panose="020B0503020204020204" pitchFamily="34" charset="0"/>
            </a:endParaRPr>
          </a:p>
          <a:p>
            <a:pPr marL="438150" lvl="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endParaRPr lang="pt-BR" altLang="x-none" sz="2000" dirty="0"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" name="Google Shape;153;p21"/>
          <p:cNvSpPr txBox="1">
            <a:spLocks noGrp="1"/>
          </p:cNvSpPr>
          <p:nvPr>
            <p:ph idx="1" hasCustomPrompt="1"/>
          </p:nvPr>
        </p:nvSpPr>
        <p:spPr>
          <a:xfrm>
            <a:off x="468313" y="981075"/>
            <a:ext cx="8229600" cy="4625975"/>
          </a:xfrm>
        </p:spPr>
        <p:txBody>
          <a:bodyPr spcFirstLastPara="1" vert="horz" wrap="square" lIns="54850" tIns="91425" rIns="91425" bIns="45700" numCol="1" anchor="t" anchorCtr="0" compatLnSpc="1">
            <a:noAutofit/>
          </a:bodyPr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r>
              <a:rPr lang="pt-BR" altLang="x-none" sz="2800" b="1" dirty="0">
                <a:solidFill>
                  <a:srgbClr val="0070C0"/>
                </a:solidFill>
                <a:latin typeface="Corbel" panose="020B0503020204020204" pitchFamily="34" charset="0"/>
                <a:cs typeface="Corbel" panose="020B0503020204020204" pitchFamily="34" charset="0"/>
                <a:sym typeface="Corbel" panose="020B0503020204020204" pitchFamily="34" charset="0"/>
              </a:rPr>
              <a:t>Introdução</a:t>
            </a:r>
            <a:endParaRPr lang="pt-BR" altLang="x-none" sz="2800" b="1" dirty="0">
              <a:solidFill>
                <a:srgbClr val="0070C0"/>
              </a:solidFill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endParaRPr lang="pt-BR" altLang="x-none" sz="2800" b="1" dirty="0">
              <a:solidFill>
                <a:srgbClr val="0070C0"/>
              </a:solidFill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r>
              <a:rPr lang="pt-BR" altLang="x-none" sz="2800" dirty="0">
                <a:solidFill>
                  <a:schemeClr val="tx1"/>
                </a:solidFill>
                <a:latin typeface="Corbel" panose="020B0503020204020204" pitchFamily="34" charset="0"/>
                <a:cs typeface="Corbel" panose="020B0503020204020204" pitchFamily="34" charset="0"/>
                <a:sym typeface="Corbel" panose="020B0503020204020204" pitchFamily="34" charset="0"/>
              </a:rPr>
              <a:t>Netbeans, Github, Astah, MySQL.</a:t>
            </a:r>
            <a:endParaRPr lang="pt-BR" altLang="x-none" sz="2800" dirty="0">
              <a:solidFill>
                <a:schemeClr val="tx1"/>
              </a:solidFill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r>
              <a:rPr lang="pt-BR" altLang="x-none" sz="2800" dirty="0">
                <a:solidFill>
                  <a:schemeClr val="tx1"/>
                </a:solidFill>
                <a:latin typeface="Corbel" panose="020B0503020204020204" pitchFamily="34" charset="0"/>
                <a:cs typeface="Corbel" panose="020B0503020204020204" pitchFamily="34" charset="0"/>
                <a:sym typeface="Corbel" panose="020B0503020204020204" pitchFamily="34" charset="0"/>
              </a:rPr>
              <a:t>Criação de um sistema que facilite o jogo de RPG.</a:t>
            </a:r>
            <a:endParaRPr lang="pt-BR" altLang="x-none" sz="2800" dirty="0">
              <a:solidFill>
                <a:schemeClr val="tx1"/>
              </a:solidFill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r>
              <a:rPr lang="pt-BR" altLang="x-none" sz="2800" dirty="0">
                <a:solidFill>
                  <a:schemeClr val="tx1"/>
                </a:solidFill>
                <a:latin typeface="Corbel" panose="020B0503020204020204" pitchFamily="34" charset="0"/>
                <a:cs typeface="Corbel" panose="020B0503020204020204" pitchFamily="34" charset="0"/>
                <a:sym typeface="Corbel" panose="020B0503020204020204" pitchFamily="34" charset="0"/>
              </a:rPr>
              <a:t>Sistema que seja fácil de utilizar e com persistência de dados.</a:t>
            </a:r>
            <a:endParaRPr lang="pt-BR" altLang="x-none" sz="2800" dirty="0">
              <a:solidFill>
                <a:schemeClr val="tx1"/>
              </a:solidFill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endParaRPr lang="pt-BR" altLang="x-none" sz="2800" dirty="0">
              <a:solidFill>
                <a:schemeClr val="tx1"/>
              </a:solidFill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endParaRPr lang="pt-BR" altLang="x-none" sz="2800" b="1" dirty="0">
              <a:solidFill>
                <a:srgbClr val="0070C0"/>
              </a:solidFill>
              <a:latin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endParaRPr lang="zh-CN" altLang="x-none"/>
          </a:p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None/>
            </a:pPr>
            <a:endParaRPr lang="zh-CN" altLang="x-none" sz="1500">
              <a:latin typeface="Corbel" panose="020B0503020204020204" pitchFamily="34" charset="0"/>
              <a:ea typeface="Corbel" panose="020B0503020204020204" pitchFamily="34" charset="0"/>
              <a:sym typeface="Corbel" panose="020B0503020204020204" pitchFamily="34" charset="0"/>
            </a:endParaRPr>
          </a:p>
        </p:txBody>
      </p:sp>
      <p:sp>
        <p:nvSpPr>
          <p:cNvPr id="3075" name="Rectangle 1"/>
          <p:cNvSpPr/>
          <p:nvPr/>
        </p:nvSpPr>
        <p:spPr>
          <a:xfrm>
            <a:off x="179388" y="6237288"/>
            <a:ext cx="8783637" cy="404812"/>
          </a:xfrm>
          <a:prstGeom prst="rect">
            <a:avLst/>
          </a:prstGeom>
          <a:gradFill rotWithShape="0"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1"/>
            <a:tileRect/>
          </a:gradFill>
          <a:ln w="9525">
            <a:noFill/>
          </a:ln>
        </p:spPr>
        <p:txBody>
          <a:bodyPr wrap="none" anchor="ctr" anchorCtr="0"/>
          <a:p>
            <a:r>
              <a:rPr lang="pt-BR" altLang="pt-BR" sz="1600" dirty="0">
                <a:solidFill>
                  <a:schemeClr val="tx1"/>
                </a:solidFill>
                <a:latin typeface="Corbel" panose="020B0503020204020204" pitchFamily="34" charset="0"/>
              </a:rPr>
              <a:t>Disciplina: Programação OO2</a:t>
            </a:r>
            <a:endParaRPr lang="pt-BR" altLang="pt-BR" sz="16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" name="Google Shape;159;p22"/>
          <p:cNvSpPr txBox="1">
            <a:spLocks noGrp="1"/>
          </p:cNvSpPr>
          <p:nvPr>
            <p:ph idx="1" hasCustomPrompt="1"/>
          </p:nvPr>
        </p:nvSpPr>
        <p:spPr>
          <a:xfrm>
            <a:off x="468313" y="981075"/>
            <a:ext cx="8229600" cy="4625975"/>
          </a:xfrm>
        </p:spPr>
        <p:txBody>
          <a:bodyPr spcFirstLastPara="1" vert="horz" wrap="square" lIns="54850" tIns="91425" rIns="91425" bIns="45700" numCol="1" anchor="t" anchorCtr="0" compatLnSpc="1">
            <a:noAutofit/>
          </a:bodyPr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r>
              <a:rPr lang="pt-BR" altLang="x-none" sz="2800" b="1" dirty="0">
                <a:solidFill>
                  <a:srgbClr val="0070C0"/>
                </a:solidFill>
                <a:latin typeface="Corbel" panose="020B0503020204020204" pitchFamily="34" charset="0"/>
                <a:cs typeface="Corbel" panose="020B0503020204020204" pitchFamily="34" charset="0"/>
                <a:sym typeface="Corbel" panose="020B0503020204020204" pitchFamily="34" charset="0"/>
              </a:rPr>
              <a:t>Requisitos Funcionais</a:t>
            </a:r>
            <a:endParaRPr lang="pt-BR" altLang="x-none" sz="2800" b="1" dirty="0">
              <a:solidFill>
                <a:srgbClr val="0070C0"/>
              </a:solidFill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120650" indent="0" algn="just">
              <a:spcBef>
                <a:spcPct val="0"/>
              </a:spcBef>
              <a:buClr>
                <a:schemeClr val="accent1"/>
              </a:buClr>
              <a:buFont typeface="Noto Sans Symbols"/>
              <a:buNone/>
            </a:pPr>
            <a:endParaRPr lang="pt-BR" altLang="x-none" sz="2800" b="1" dirty="0">
              <a:solidFill>
                <a:srgbClr val="0070C0"/>
              </a:solidFill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r>
              <a:rPr lang="pt-BR" altLang="zh-CN" sz="2800">
                <a:latin typeface="Corbel" panose="020B0503020204020204" pitchFamily="34" charset="0"/>
                <a:cs typeface="Corbel" panose="020B0503020204020204" pitchFamily="34" charset="0"/>
              </a:rPr>
              <a:t>Gerenciamento de personagem, inimigo, equipamento, habilidade e missão.</a:t>
            </a:r>
            <a:endParaRPr lang="pt-BR" altLang="zh-CN" sz="2800">
              <a:latin typeface="Corbel" panose="020B0503020204020204" pitchFamily="34" charset="0"/>
              <a:cs typeface="Corbel" panose="020B0503020204020204" pitchFamily="34" charset="0"/>
            </a:endParaRPr>
          </a:p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r>
              <a:rPr lang="pt-BR" altLang="zh-CN" sz="2800">
                <a:latin typeface="Corbel" panose="020B0503020204020204" pitchFamily="34" charset="0"/>
                <a:cs typeface="Corbel" panose="020B0503020204020204" pitchFamily="34" charset="0"/>
              </a:rPr>
              <a:t>Associação entre personagens e missões cadastradas.</a:t>
            </a:r>
            <a:endParaRPr lang="pt-BR" altLang="zh-CN" sz="2800">
              <a:latin typeface="Corbel" panose="020B0503020204020204" pitchFamily="34" charset="0"/>
              <a:cs typeface="Corbel" panose="020B0503020204020204" pitchFamily="34" charset="0"/>
            </a:endParaRPr>
          </a:p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r>
              <a:rPr lang="pt-BR" altLang="zh-CN" sz="2800">
                <a:latin typeface="Corbel" panose="020B0503020204020204" pitchFamily="34" charset="0"/>
                <a:cs typeface="Corbel" panose="020B0503020204020204" pitchFamily="34" charset="0"/>
              </a:rPr>
              <a:t>Cálculo automático de nível do personagem(baixa).</a:t>
            </a:r>
            <a:endParaRPr lang="pt-BR" altLang="zh-CN" sz="2800">
              <a:latin typeface="Corbel" panose="020B0503020204020204" pitchFamily="34" charset="0"/>
              <a:cs typeface="Corbel" panose="020B0503020204020204" pitchFamily="34" charset="0"/>
            </a:endParaRPr>
          </a:p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endParaRPr lang="zh-CN" altLang="x-none"/>
          </a:p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None/>
            </a:pPr>
            <a:endParaRPr lang="zh-CN" altLang="x-none" sz="1500"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ctr">
              <a:spcBef>
                <a:spcPct val="0"/>
              </a:spcBef>
              <a:buNone/>
            </a:pPr>
            <a:endParaRPr lang="zh-CN" altLang="x-none" sz="2800"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ctr">
              <a:spcBef>
                <a:spcPct val="0"/>
              </a:spcBef>
              <a:buNone/>
            </a:pPr>
            <a:endParaRPr lang="zh-CN" altLang="x-none"/>
          </a:p>
          <a:p>
            <a:pPr marL="438150" indent="-317500">
              <a:spcBef>
                <a:spcPct val="0"/>
              </a:spcBef>
              <a:buNone/>
            </a:pPr>
            <a:endParaRPr lang="zh-CN" altLang="x-none" sz="2800">
              <a:latin typeface="Corbel" panose="020B0503020204020204" pitchFamily="34" charset="0"/>
              <a:ea typeface="Corbel" panose="020B0503020204020204" pitchFamily="34" charset="0"/>
              <a:sym typeface="Corbel" panose="020B0503020204020204" pitchFamily="34" charset="0"/>
            </a:endParaRPr>
          </a:p>
        </p:txBody>
      </p:sp>
      <p:sp>
        <p:nvSpPr>
          <p:cNvPr id="4099" name="Rectangle 1"/>
          <p:cNvSpPr/>
          <p:nvPr/>
        </p:nvSpPr>
        <p:spPr>
          <a:xfrm>
            <a:off x="179388" y="6237288"/>
            <a:ext cx="8783637" cy="404812"/>
          </a:xfrm>
          <a:prstGeom prst="rect">
            <a:avLst/>
          </a:prstGeom>
          <a:gradFill rotWithShape="0"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1"/>
            <a:tileRect/>
          </a:gradFill>
          <a:ln w="9525">
            <a:noFill/>
          </a:ln>
        </p:spPr>
        <p:txBody>
          <a:bodyPr wrap="none" anchor="ctr" anchorCtr="0"/>
          <a:p>
            <a:r>
              <a:rPr lang="pt-BR" altLang="pt-BR" sz="1600" dirty="0">
                <a:solidFill>
                  <a:schemeClr val="tx1"/>
                </a:solidFill>
                <a:latin typeface="Corbel" panose="020B0503020204020204" pitchFamily="34" charset="0"/>
              </a:rPr>
              <a:t>Disciplina: Programação OO2</a:t>
            </a:r>
            <a:endParaRPr lang="pt-BR" altLang="pt-BR" sz="16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" name="Google Shape;159;p22"/>
          <p:cNvSpPr txBox="1">
            <a:spLocks noGrp="1"/>
          </p:cNvSpPr>
          <p:nvPr>
            <p:ph idx="1" hasCustomPrompt="1"/>
          </p:nvPr>
        </p:nvSpPr>
        <p:spPr>
          <a:xfrm>
            <a:off x="468313" y="981075"/>
            <a:ext cx="8229600" cy="4625975"/>
          </a:xfrm>
        </p:spPr>
        <p:txBody>
          <a:bodyPr spcFirstLastPara="1" vert="horz" wrap="square" lIns="54850" tIns="91425" rIns="91425" bIns="45700" numCol="1" anchor="t" anchorCtr="0" compatLnSpc="1">
            <a:noAutofit/>
          </a:bodyPr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r>
              <a:rPr lang="pt-BR" altLang="x-none" sz="2800" b="1" dirty="0">
                <a:solidFill>
                  <a:srgbClr val="0070C0"/>
                </a:solidFill>
                <a:latin typeface="Corbel" panose="020B0503020204020204" pitchFamily="34" charset="0"/>
                <a:sym typeface="Corbel" panose="020B0503020204020204" pitchFamily="34" charset="0"/>
              </a:rPr>
              <a:t>Diagrama de Casos de Uso</a:t>
            </a:r>
            <a:endParaRPr lang="zh-CN" altLang="x-none"/>
          </a:p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None/>
            </a:pPr>
            <a:endParaRPr lang="zh-CN" altLang="x-none" sz="1500"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ctr">
              <a:spcBef>
                <a:spcPct val="0"/>
              </a:spcBef>
              <a:buNone/>
            </a:pPr>
            <a:endParaRPr lang="zh-CN" altLang="x-none" sz="2800"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ctr">
              <a:spcBef>
                <a:spcPct val="0"/>
              </a:spcBef>
              <a:buNone/>
            </a:pPr>
            <a:endParaRPr lang="zh-CN" altLang="x-none"/>
          </a:p>
          <a:p>
            <a:pPr marL="438150" indent="-317500">
              <a:spcBef>
                <a:spcPct val="0"/>
              </a:spcBef>
              <a:buNone/>
            </a:pPr>
            <a:endParaRPr lang="zh-CN" altLang="x-none" sz="2800">
              <a:latin typeface="Corbel" panose="020B0503020204020204" pitchFamily="34" charset="0"/>
              <a:ea typeface="Corbel" panose="020B0503020204020204" pitchFamily="34" charset="0"/>
              <a:sym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8980" y="1507490"/>
            <a:ext cx="7480935" cy="53505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" name="Google Shape;159;p22"/>
          <p:cNvSpPr txBox="1">
            <a:spLocks noGrp="1"/>
          </p:cNvSpPr>
          <p:nvPr>
            <p:ph idx="1" hasCustomPrompt="1"/>
          </p:nvPr>
        </p:nvSpPr>
        <p:spPr>
          <a:xfrm>
            <a:off x="468313" y="981075"/>
            <a:ext cx="8229600" cy="4625975"/>
          </a:xfrm>
        </p:spPr>
        <p:txBody>
          <a:bodyPr spcFirstLastPara="1" vert="horz" wrap="square" lIns="54850" tIns="91425" rIns="91425" bIns="45700" numCol="1" anchor="t" anchorCtr="0" compatLnSpc="1">
            <a:noAutofit/>
          </a:bodyPr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r>
              <a:rPr lang="pt-BR" altLang="x-none" sz="2800" b="1" dirty="0">
                <a:solidFill>
                  <a:srgbClr val="0070C0"/>
                </a:solidFill>
                <a:latin typeface="Corbel" panose="020B0503020204020204" pitchFamily="34" charset="0"/>
                <a:sym typeface="Corbel" panose="020B0503020204020204" pitchFamily="34" charset="0"/>
              </a:rPr>
              <a:t>Diagrama de Classes</a:t>
            </a:r>
            <a:endParaRPr lang="zh-CN" altLang="x-none"/>
          </a:p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None/>
            </a:pPr>
            <a:endParaRPr lang="zh-CN" altLang="x-none" sz="1500"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ctr">
              <a:spcBef>
                <a:spcPct val="0"/>
              </a:spcBef>
              <a:buNone/>
            </a:pPr>
            <a:endParaRPr lang="zh-CN" altLang="x-none" sz="2800"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ctr">
              <a:spcBef>
                <a:spcPct val="0"/>
              </a:spcBef>
              <a:buNone/>
            </a:pPr>
            <a:endParaRPr lang="zh-CN" altLang="x-none"/>
          </a:p>
          <a:p>
            <a:pPr marL="438150" indent="-317500">
              <a:spcBef>
                <a:spcPct val="0"/>
              </a:spcBef>
              <a:buNone/>
            </a:pPr>
            <a:endParaRPr lang="zh-CN" altLang="x-none" sz="2800">
              <a:latin typeface="Corbel" panose="020B0503020204020204" pitchFamily="34" charset="0"/>
              <a:ea typeface="Corbel" panose="020B0503020204020204" pitchFamily="34" charset="0"/>
              <a:sym typeface="Corbel" panose="020B0503020204020204" pitchFamily="34" charset="0"/>
            </a:endParaRPr>
          </a:p>
        </p:txBody>
      </p:sp>
      <p:sp>
        <p:nvSpPr>
          <p:cNvPr id="6147" name="Rectangle 1"/>
          <p:cNvSpPr/>
          <p:nvPr/>
        </p:nvSpPr>
        <p:spPr>
          <a:xfrm>
            <a:off x="179388" y="6237288"/>
            <a:ext cx="8783637" cy="404812"/>
          </a:xfrm>
          <a:prstGeom prst="rect">
            <a:avLst/>
          </a:prstGeom>
          <a:gradFill rotWithShape="0"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1"/>
            <a:tileRect/>
          </a:gradFill>
          <a:ln w="9525">
            <a:noFill/>
          </a:ln>
        </p:spPr>
        <p:txBody>
          <a:bodyPr wrap="none" anchor="ctr" anchorCtr="0"/>
          <a:p>
            <a:r>
              <a:rPr lang="pt-BR" altLang="pt-BR" sz="1600" dirty="0">
                <a:solidFill>
                  <a:schemeClr val="tx1"/>
                </a:solidFill>
                <a:latin typeface="Corbel" panose="020B0503020204020204" pitchFamily="34" charset="0"/>
              </a:rPr>
              <a:t>Disciplina: Programação OO2</a:t>
            </a:r>
            <a:endParaRPr lang="pt-BR" altLang="pt-BR" sz="16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9750" y="1529715"/>
            <a:ext cx="8061960" cy="470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" name="Google Shape;159;p22"/>
          <p:cNvSpPr txBox="1">
            <a:spLocks noGrp="1"/>
          </p:cNvSpPr>
          <p:nvPr>
            <p:ph idx="1" hasCustomPrompt="1"/>
          </p:nvPr>
        </p:nvSpPr>
        <p:spPr>
          <a:xfrm>
            <a:off x="468313" y="981075"/>
            <a:ext cx="8229600" cy="4625975"/>
          </a:xfrm>
        </p:spPr>
        <p:txBody>
          <a:bodyPr spcFirstLastPara="1" vert="horz" wrap="square" lIns="54850" tIns="91425" rIns="91425" bIns="45700" numCol="1" anchor="t" anchorCtr="0" compatLnSpc="1">
            <a:noAutofit/>
          </a:bodyPr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r>
              <a:rPr lang="pt-BR" altLang="x-none" sz="2800" b="1" dirty="0">
                <a:solidFill>
                  <a:srgbClr val="0070C0"/>
                </a:solidFill>
                <a:latin typeface="Corbel" panose="020B0503020204020204" pitchFamily="34" charset="0"/>
                <a:sym typeface="Corbel" panose="020B0503020204020204" pitchFamily="34" charset="0"/>
              </a:rPr>
              <a:t>Banco de Dados</a:t>
            </a:r>
            <a:endParaRPr lang="zh-CN" altLang="x-none"/>
          </a:p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None/>
            </a:pPr>
            <a:endParaRPr lang="zh-CN" altLang="x-none" sz="1500"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ctr">
              <a:spcBef>
                <a:spcPct val="0"/>
              </a:spcBef>
              <a:buNone/>
            </a:pPr>
            <a:endParaRPr lang="zh-CN" altLang="x-none" sz="2800"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ctr">
              <a:spcBef>
                <a:spcPct val="0"/>
              </a:spcBef>
              <a:buNone/>
            </a:pPr>
            <a:endParaRPr lang="zh-CN" altLang="x-none"/>
          </a:p>
          <a:p>
            <a:pPr marL="438150" indent="-317500">
              <a:spcBef>
                <a:spcPct val="0"/>
              </a:spcBef>
              <a:buNone/>
            </a:pPr>
            <a:endParaRPr lang="zh-CN" altLang="x-none" sz="2800">
              <a:latin typeface="Corbel" panose="020B0503020204020204" pitchFamily="34" charset="0"/>
              <a:ea typeface="Corbel" panose="020B0503020204020204" pitchFamily="34" charset="0"/>
              <a:sym typeface="Corbel" panose="020B0503020204020204" pitchFamily="34" charset="0"/>
            </a:endParaRPr>
          </a:p>
        </p:txBody>
      </p:sp>
      <p:sp>
        <p:nvSpPr>
          <p:cNvPr id="7171" name="Rectangle 1"/>
          <p:cNvSpPr/>
          <p:nvPr/>
        </p:nvSpPr>
        <p:spPr>
          <a:xfrm>
            <a:off x="179388" y="6237288"/>
            <a:ext cx="8783637" cy="404812"/>
          </a:xfrm>
          <a:prstGeom prst="rect">
            <a:avLst/>
          </a:prstGeom>
          <a:gradFill rotWithShape="0"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1"/>
            <a:tileRect/>
          </a:gradFill>
          <a:ln w="9525">
            <a:noFill/>
          </a:ln>
        </p:spPr>
        <p:txBody>
          <a:bodyPr wrap="none" anchor="ctr" anchorCtr="0"/>
          <a:p>
            <a:r>
              <a:rPr lang="pt-BR" altLang="pt-BR" sz="1600" dirty="0">
                <a:solidFill>
                  <a:schemeClr val="tx1"/>
                </a:solidFill>
                <a:latin typeface="Corbel" panose="020B0503020204020204" pitchFamily="34" charset="0"/>
              </a:rPr>
              <a:t>Disciplina: Programação OO2</a:t>
            </a:r>
            <a:endParaRPr lang="pt-BR" altLang="pt-BR" sz="16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5605" y="1427480"/>
            <a:ext cx="8132445" cy="4810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" name="Google Shape;159;p22"/>
          <p:cNvSpPr txBox="1">
            <a:spLocks noGrp="1"/>
          </p:cNvSpPr>
          <p:nvPr>
            <p:ph idx="1" hasCustomPrompt="1"/>
          </p:nvPr>
        </p:nvSpPr>
        <p:spPr>
          <a:xfrm>
            <a:off x="468313" y="981075"/>
            <a:ext cx="8229600" cy="4625975"/>
          </a:xfrm>
        </p:spPr>
        <p:txBody>
          <a:bodyPr spcFirstLastPara="1" vert="horz" wrap="square" lIns="54850" tIns="91425" rIns="91425" bIns="45700" numCol="1" anchor="t" anchorCtr="0" compatLnSpc="1">
            <a:noAutofit/>
          </a:bodyPr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r>
              <a:rPr lang="pt-BR" altLang="x-none" sz="2800" b="1" dirty="0">
                <a:solidFill>
                  <a:srgbClr val="0070C0"/>
                </a:solidFill>
                <a:latin typeface="Corbel" panose="020B0503020204020204" pitchFamily="34" charset="0"/>
                <a:sym typeface="Corbel" panose="020B0503020204020204" pitchFamily="34" charset="0"/>
              </a:rPr>
              <a:t>Boas Práticas</a:t>
            </a:r>
            <a:endParaRPr lang="pt-BR" altLang="x-none" sz="2800" b="1" dirty="0">
              <a:solidFill>
                <a:srgbClr val="0070C0"/>
              </a:solidFill>
              <a:latin typeface="Corbel" panose="020B0503020204020204" pitchFamily="34" charset="0"/>
              <a:sym typeface="Corbel" panose="020B0503020204020204" pitchFamily="34" charset="0"/>
            </a:endParaRPr>
          </a:p>
          <a:p>
            <a:pPr marL="120650" indent="0" algn="just">
              <a:spcBef>
                <a:spcPct val="0"/>
              </a:spcBef>
              <a:buClr>
                <a:schemeClr val="accent1"/>
              </a:buClr>
              <a:buFont typeface="Noto Sans Symbols"/>
              <a:buNone/>
            </a:pPr>
            <a:endParaRPr lang="pt-BR" altLang="x-none" sz="2800" b="1" dirty="0">
              <a:solidFill>
                <a:srgbClr val="0070C0"/>
              </a:solidFill>
              <a:latin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r>
              <a:rPr lang="pt-BR" altLang="x-none" sz="2800" dirty="0">
                <a:solidFill>
                  <a:schemeClr val="tx1"/>
                </a:solidFill>
                <a:latin typeface="Corbel" panose="020B0503020204020204" pitchFamily="34" charset="0"/>
                <a:cs typeface="Corbel" panose="020B0503020204020204" pitchFamily="34" charset="0"/>
                <a:sym typeface="Corbel" panose="020B0503020204020204" pitchFamily="34" charset="0"/>
              </a:rPr>
              <a:t>Versionamento por GitHub.</a:t>
            </a:r>
            <a:endParaRPr lang="pt-BR" altLang="x-none" sz="2800" dirty="0">
              <a:solidFill>
                <a:schemeClr val="tx1"/>
              </a:solidFill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r>
              <a:rPr lang="pt-BR" altLang="x-none" sz="2800" dirty="0">
                <a:solidFill>
                  <a:schemeClr val="tx1"/>
                </a:solidFill>
                <a:latin typeface="Corbel" panose="020B0503020204020204" pitchFamily="34" charset="0"/>
                <a:cs typeface="Corbel" panose="020B0503020204020204" pitchFamily="34" charset="0"/>
                <a:sym typeface="Corbel" panose="020B0503020204020204" pitchFamily="34" charset="0"/>
              </a:rPr>
              <a:t>Indentação.</a:t>
            </a:r>
            <a:endParaRPr lang="pt-BR" altLang="x-none" sz="2800" dirty="0">
              <a:solidFill>
                <a:schemeClr val="tx1"/>
              </a:solidFill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r>
              <a:rPr lang="pt-BR" altLang="x-none" sz="2800" dirty="0">
                <a:solidFill>
                  <a:schemeClr val="tx1"/>
                </a:solidFill>
                <a:latin typeface="Corbel" panose="020B0503020204020204" pitchFamily="34" charset="0"/>
                <a:cs typeface="Corbel" panose="020B0503020204020204" pitchFamily="34" charset="0"/>
                <a:sym typeface="Corbel" panose="020B0503020204020204" pitchFamily="34" charset="0"/>
              </a:rPr>
              <a:t>Uso de chaves.</a:t>
            </a:r>
            <a:endParaRPr lang="pt-BR" altLang="x-none" sz="2800" dirty="0">
              <a:solidFill>
                <a:schemeClr val="tx1"/>
              </a:solidFill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r>
              <a:rPr lang="pt-BR" altLang="x-none" sz="2800" dirty="0">
                <a:solidFill>
                  <a:schemeClr val="tx1"/>
                </a:solidFill>
                <a:latin typeface="Corbel" panose="020B0503020204020204" pitchFamily="34" charset="0"/>
                <a:cs typeface="Corbel" panose="020B0503020204020204" pitchFamily="34" charset="0"/>
                <a:sym typeface="Corbel" panose="020B0503020204020204" pitchFamily="34" charset="0"/>
              </a:rPr>
              <a:t>Código Legível.</a:t>
            </a:r>
            <a:endParaRPr lang="pt-BR" altLang="x-none" sz="2800" dirty="0">
              <a:solidFill>
                <a:schemeClr val="tx1"/>
              </a:solidFill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endParaRPr lang="pt-BR" altLang="x-none" sz="2800" dirty="0">
              <a:solidFill>
                <a:schemeClr val="tx1"/>
              </a:solidFill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endParaRPr lang="pt-BR" altLang="x-none" dirty="0">
              <a:solidFill>
                <a:schemeClr val="tx1"/>
              </a:solidFill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endParaRPr lang="zh-CN" altLang="x-none"/>
          </a:p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None/>
            </a:pPr>
            <a:endParaRPr lang="zh-CN" altLang="x-none" sz="1500"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ctr">
              <a:spcBef>
                <a:spcPct val="0"/>
              </a:spcBef>
              <a:buNone/>
            </a:pPr>
            <a:endParaRPr lang="zh-CN" altLang="x-none" sz="2800"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ctr">
              <a:spcBef>
                <a:spcPct val="0"/>
              </a:spcBef>
              <a:buNone/>
            </a:pPr>
            <a:endParaRPr lang="zh-CN" altLang="x-none"/>
          </a:p>
          <a:p>
            <a:pPr marL="438150" indent="-317500">
              <a:spcBef>
                <a:spcPct val="0"/>
              </a:spcBef>
              <a:buNone/>
            </a:pPr>
            <a:endParaRPr lang="zh-CN" altLang="x-none" sz="2800">
              <a:latin typeface="Corbel" panose="020B0503020204020204" pitchFamily="34" charset="0"/>
              <a:ea typeface="Corbel" panose="020B0503020204020204" pitchFamily="34" charset="0"/>
              <a:sym typeface="Corbel" panose="020B0503020204020204" pitchFamily="34" charset="0"/>
            </a:endParaRPr>
          </a:p>
        </p:txBody>
      </p:sp>
      <p:sp>
        <p:nvSpPr>
          <p:cNvPr id="8195" name="Rectangle 1"/>
          <p:cNvSpPr/>
          <p:nvPr/>
        </p:nvSpPr>
        <p:spPr>
          <a:xfrm>
            <a:off x="179388" y="6237288"/>
            <a:ext cx="8783637" cy="404812"/>
          </a:xfrm>
          <a:prstGeom prst="rect">
            <a:avLst/>
          </a:prstGeom>
          <a:gradFill rotWithShape="0"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1"/>
            <a:tileRect/>
          </a:gradFill>
          <a:ln w="9525">
            <a:noFill/>
          </a:ln>
        </p:spPr>
        <p:txBody>
          <a:bodyPr wrap="none" anchor="ctr" anchorCtr="0"/>
          <a:p>
            <a:r>
              <a:rPr lang="pt-BR" altLang="pt-BR" sz="1600" dirty="0">
                <a:solidFill>
                  <a:schemeClr val="tx1"/>
                </a:solidFill>
                <a:latin typeface="Corbel" panose="020B0503020204020204" pitchFamily="34" charset="0"/>
              </a:rPr>
              <a:t>Disciplina: Programação OO2</a:t>
            </a:r>
            <a:endParaRPr lang="pt-BR" altLang="pt-BR" sz="16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" name="Google Shape;159;p22"/>
          <p:cNvSpPr txBox="1">
            <a:spLocks noGrp="1"/>
          </p:cNvSpPr>
          <p:nvPr>
            <p:ph idx="1" hasCustomPrompt="1"/>
          </p:nvPr>
        </p:nvSpPr>
        <p:spPr>
          <a:xfrm>
            <a:off x="468313" y="981075"/>
            <a:ext cx="8229600" cy="4625975"/>
          </a:xfrm>
        </p:spPr>
        <p:txBody>
          <a:bodyPr spcFirstLastPara="1" vert="horz" wrap="square" lIns="54850" tIns="91425" rIns="91425" bIns="45700" numCol="1" anchor="t" anchorCtr="0" compatLnSpc="1">
            <a:noAutofit/>
          </a:bodyPr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r>
              <a:rPr lang="pt-BR" altLang="x-none" sz="2800" b="1" dirty="0">
                <a:solidFill>
                  <a:srgbClr val="0070C0"/>
                </a:solidFill>
                <a:latin typeface="Corbel" panose="020B0503020204020204" pitchFamily="34" charset="0"/>
                <a:sym typeface="Corbel" panose="020B0503020204020204" pitchFamily="34" charset="0"/>
              </a:rPr>
              <a:t>Telas e Execução do sistema</a:t>
            </a:r>
            <a:endParaRPr lang="zh-CN" altLang="x-none"/>
          </a:p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None/>
            </a:pPr>
            <a:endParaRPr lang="zh-CN" altLang="x-none" sz="1500"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ctr">
              <a:spcBef>
                <a:spcPct val="0"/>
              </a:spcBef>
              <a:buNone/>
            </a:pPr>
            <a:endParaRPr lang="zh-CN" altLang="x-none" sz="2800"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ctr">
              <a:spcBef>
                <a:spcPct val="0"/>
              </a:spcBef>
              <a:buNone/>
            </a:pPr>
            <a:endParaRPr lang="zh-CN" altLang="x-none"/>
          </a:p>
          <a:p>
            <a:pPr marL="438150" indent="-317500">
              <a:spcBef>
                <a:spcPct val="0"/>
              </a:spcBef>
              <a:buNone/>
            </a:pPr>
            <a:endParaRPr lang="zh-CN" altLang="x-none" sz="2800">
              <a:latin typeface="Corbel" panose="020B0503020204020204" pitchFamily="34" charset="0"/>
              <a:ea typeface="Corbel" panose="020B0503020204020204" pitchFamily="34" charset="0"/>
              <a:sym typeface="Corbel" panose="020B0503020204020204" pitchFamily="34" charset="0"/>
            </a:endParaRPr>
          </a:p>
        </p:txBody>
      </p:sp>
      <p:sp>
        <p:nvSpPr>
          <p:cNvPr id="9219" name="Rectangle 1"/>
          <p:cNvSpPr/>
          <p:nvPr/>
        </p:nvSpPr>
        <p:spPr>
          <a:xfrm>
            <a:off x="179388" y="6237288"/>
            <a:ext cx="8783637" cy="404812"/>
          </a:xfrm>
          <a:prstGeom prst="rect">
            <a:avLst/>
          </a:prstGeom>
          <a:gradFill rotWithShape="0"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1"/>
            <a:tileRect/>
          </a:gradFill>
          <a:ln w="9525">
            <a:noFill/>
          </a:ln>
        </p:spPr>
        <p:txBody>
          <a:bodyPr wrap="none" anchor="ctr" anchorCtr="0"/>
          <a:p>
            <a:r>
              <a:rPr lang="pt-BR" altLang="pt-BR" sz="1600" dirty="0">
                <a:solidFill>
                  <a:schemeClr val="tx1"/>
                </a:solidFill>
                <a:latin typeface="Corbel" panose="020B0503020204020204" pitchFamily="34" charset="0"/>
              </a:rPr>
              <a:t>Disciplina: Programação OO2</a:t>
            </a:r>
            <a:endParaRPr lang="pt-BR" altLang="pt-BR" sz="16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13" name="Imagem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3940" y="1463040"/>
            <a:ext cx="7089140" cy="4589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" name="Google Shape;159;p22"/>
          <p:cNvSpPr txBox="1">
            <a:spLocks noGrp="1"/>
          </p:cNvSpPr>
          <p:nvPr>
            <p:ph idx="1" hasCustomPrompt="1"/>
          </p:nvPr>
        </p:nvSpPr>
        <p:spPr>
          <a:xfrm>
            <a:off x="468313" y="981075"/>
            <a:ext cx="8229600" cy="4625975"/>
          </a:xfrm>
        </p:spPr>
        <p:txBody>
          <a:bodyPr spcFirstLastPara="1" vert="horz" wrap="square" lIns="54850" tIns="91425" rIns="91425" bIns="45700" numCol="1" anchor="t" anchorCtr="0" compatLnSpc="1">
            <a:noAutofit/>
          </a:bodyPr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Char char="◼"/>
            </a:pPr>
            <a:r>
              <a:rPr lang="pt-BR" altLang="x-none" sz="2800" b="1" dirty="0">
                <a:solidFill>
                  <a:srgbClr val="0070C0"/>
                </a:solidFill>
                <a:latin typeface="Corbel" panose="020B0503020204020204" pitchFamily="34" charset="0"/>
                <a:sym typeface="Corbel" panose="020B0503020204020204" pitchFamily="34" charset="0"/>
              </a:rPr>
              <a:t>Telas e Execução do sistema</a:t>
            </a:r>
            <a:endParaRPr lang="zh-CN" altLang="x-none"/>
          </a:p>
          <a:p>
            <a:pPr marL="438150" indent="-317500" algn="just">
              <a:spcBef>
                <a:spcPct val="0"/>
              </a:spcBef>
              <a:buClr>
                <a:schemeClr val="accent1"/>
              </a:buClr>
              <a:buFont typeface="Noto Sans Symbols"/>
              <a:buNone/>
            </a:pPr>
            <a:endParaRPr lang="zh-CN" altLang="x-none" sz="1500"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ctr">
              <a:spcBef>
                <a:spcPct val="0"/>
              </a:spcBef>
              <a:buNone/>
            </a:pPr>
            <a:endParaRPr lang="zh-CN" altLang="x-none" sz="2800">
              <a:latin typeface="Corbel" panose="020B0503020204020204" pitchFamily="34" charset="0"/>
              <a:cs typeface="Corbel" panose="020B0503020204020204" pitchFamily="34" charset="0"/>
              <a:sym typeface="Corbel" panose="020B0503020204020204" pitchFamily="34" charset="0"/>
            </a:endParaRPr>
          </a:p>
          <a:p>
            <a:pPr marL="438150" indent="-317500" algn="ctr">
              <a:spcBef>
                <a:spcPct val="0"/>
              </a:spcBef>
              <a:buNone/>
            </a:pPr>
            <a:endParaRPr lang="zh-CN" altLang="x-none"/>
          </a:p>
          <a:p>
            <a:pPr marL="438150" indent="-317500">
              <a:spcBef>
                <a:spcPct val="0"/>
              </a:spcBef>
              <a:buNone/>
            </a:pPr>
            <a:endParaRPr lang="zh-CN" altLang="x-none" sz="2800">
              <a:latin typeface="Corbel" panose="020B0503020204020204" pitchFamily="34" charset="0"/>
              <a:ea typeface="Corbel" panose="020B0503020204020204" pitchFamily="34" charset="0"/>
              <a:sym typeface="Corbel" panose="020B0503020204020204" pitchFamily="34" charset="0"/>
            </a:endParaRPr>
          </a:p>
        </p:txBody>
      </p:sp>
      <p:sp>
        <p:nvSpPr>
          <p:cNvPr id="9219" name="Rectangle 1"/>
          <p:cNvSpPr/>
          <p:nvPr/>
        </p:nvSpPr>
        <p:spPr>
          <a:xfrm>
            <a:off x="179388" y="6237288"/>
            <a:ext cx="8783637" cy="404812"/>
          </a:xfrm>
          <a:prstGeom prst="rect">
            <a:avLst/>
          </a:prstGeom>
          <a:gradFill rotWithShape="0"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1"/>
            <a:tileRect/>
          </a:gradFill>
          <a:ln w="9525">
            <a:noFill/>
          </a:ln>
        </p:spPr>
        <p:txBody>
          <a:bodyPr wrap="none" anchor="ctr" anchorCtr="0"/>
          <a:p>
            <a:r>
              <a:rPr lang="pt-BR" altLang="pt-BR" sz="1600" dirty="0">
                <a:solidFill>
                  <a:schemeClr val="tx1"/>
                </a:solidFill>
                <a:latin typeface="Corbel" panose="020B0503020204020204" pitchFamily="34" charset="0"/>
              </a:rPr>
              <a:t>Disciplina: Programação OO2</a:t>
            </a:r>
            <a:endParaRPr lang="pt-BR" altLang="pt-BR" sz="16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14" name="Imagem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1920" y="1824355"/>
            <a:ext cx="8841105" cy="29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1811</Words>
  <Application>WPS Presentation</Application>
  <PresentationFormat>Apresentação na tela (4:3)</PresentationFormat>
  <Paragraphs>104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Microsoft YaHei</vt:lpstr>
      <vt:lpstr>Segoe UI</vt:lpstr>
      <vt:lpstr>Calibri</vt:lpstr>
      <vt:lpstr>Corbel</vt:lpstr>
      <vt:lpstr>Noto Sans Symbols</vt:lpstr>
      <vt:lpstr>AMGDT</vt:lpstr>
      <vt:lpstr>Arial Unicode MS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Utfpr</dc:creator>
  <cp:lastModifiedBy>Fernando</cp:lastModifiedBy>
  <cp:revision>372</cp:revision>
  <dcterms:created xsi:type="dcterms:W3CDTF">2006-04-18T14:28:00Z</dcterms:created>
  <dcterms:modified xsi:type="dcterms:W3CDTF">2024-06-26T13:57:59Z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5BA14D30F085409CACFC51ED17154FC9_12</vt:lpwstr>
  </property>
  <property fmtid="{D5CDD505-2E9C-101B-9397-08002B2CF9AE}" pid="3" name="KSOProductBuildVer">
    <vt:lpwstr>1046-12.2.0.17119</vt:lpwstr>
  </property>
</Properties>
</file>