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59" r:id="rId6"/>
    <p:sldId id="266" r:id="rId7"/>
    <p:sldId id="267" r:id="rId8"/>
    <p:sldId id="260" r:id="rId9"/>
    <p:sldId id="268" r:id="rId10"/>
    <p:sldId id="270" r:id="rId11"/>
    <p:sldId id="271" r:id="rId12"/>
    <p:sldId id="261" r:id="rId13"/>
    <p:sldId id="269" r:id="rId14"/>
    <p:sldId id="262" r:id="rId15"/>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AD47"/>
    <a:srgbClr val="6DB33F"/>
    <a:srgbClr val="5382A1"/>
    <a:srgbClr val="5383A2"/>
    <a:srgbClr val="FC9B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272E4-AB40-42BC-9F10-8771167725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PT"/>
          </a:p>
        </p:txBody>
      </p:sp>
      <p:sp>
        <p:nvSpPr>
          <p:cNvPr id="3" name="Subtitle 2">
            <a:extLst>
              <a:ext uri="{FF2B5EF4-FFF2-40B4-BE49-F238E27FC236}">
                <a16:creationId xmlns:a16="http://schemas.microsoft.com/office/drawing/2014/main" id="{6129DB29-D727-4B30-9DC1-A7EE14B1D8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PT"/>
          </a:p>
        </p:txBody>
      </p:sp>
      <p:sp>
        <p:nvSpPr>
          <p:cNvPr id="4" name="Date Placeholder 3">
            <a:extLst>
              <a:ext uri="{FF2B5EF4-FFF2-40B4-BE49-F238E27FC236}">
                <a16:creationId xmlns:a16="http://schemas.microsoft.com/office/drawing/2014/main" id="{F3BAC97A-C05C-45C8-BA60-B96DB7966E29}"/>
              </a:ext>
            </a:extLst>
          </p:cNvPr>
          <p:cNvSpPr>
            <a:spLocks noGrp="1"/>
          </p:cNvSpPr>
          <p:nvPr>
            <p:ph type="dt" sz="half" idx="10"/>
          </p:nvPr>
        </p:nvSpPr>
        <p:spPr/>
        <p:txBody>
          <a:bodyPr/>
          <a:lstStyle/>
          <a:p>
            <a:fld id="{27726045-E0F6-4675-ADB1-C996C4EE9AAA}" type="datetimeFigureOut">
              <a:rPr lang="pt-PT" smtClean="0"/>
              <a:t>26/04/2018</a:t>
            </a:fld>
            <a:endParaRPr lang="pt-PT"/>
          </a:p>
        </p:txBody>
      </p:sp>
      <p:sp>
        <p:nvSpPr>
          <p:cNvPr id="5" name="Footer Placeholder 4">
            <a:extLst>
              <a:ext uri="{FF2B5EF4-FFF2-40B4-BE49-F238E27FC236}">
                <a16:creationId xmlns:a16="http://schemas.microsoft.com/office/drawing/2014/main" id="{6FD1DCA2-2F2B-4254-851F-6D56745C200D}"/>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AD31E561-0CAA-4EE3-8E2D-E9346A4FCFE2}"/>
              </a:ext>
            </a:extLst>
          </p:cNvPr>
          <p:cNvSpPr>
            <a:spLocks noGrp="1"/>
          </p:cNvSpPr>
          <p:nvPr>
            <p:ph type="sldNum" sz="quarter" idx="12"/>
          </p:nvPr>
        </p:nvSpPr>
        <p:spPr/>
        <p:txBody>
          <a:bodyPr/>
          <a:lstStyle/>
          <a:p>
            <a:fld id="{769FF36D-F069-4FE2-B417-42302EF7EDB5}" type="slidenum">
              <a:rPr lang="pt-PT" smtClean="0"/>
              <a:t>‹#›</a:t>
            </a:fld>
            <a:endParaRPr lang="pt-PT"/>
          </a:p>
        </p:txBody>
      </p:sp>
    </p:spTree>
    <p:extLst>
      <p:ext uri="{BB962C8B-B14F-4D97-AF65-F5344CB8AC3E}">
        <p14:creationId xmlns:p14="http://schemas.microsoft.com/office/powerpoint/2010/main" val="2280793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29DBC-84D4-46B2-9AB6-F014CE2B4AB7}"/>
              </a:ext>
            </a:extLst>
          </p:cNvPr>
          <p:cNvSpPr>
            <a:spLocks noGrp="1"/>
          </p:cNvSpPr>
          <p:nvPr>
            <p:ph type="title"/>
          </p:nvPr>
        </p:nvSpPr>
        <p:spPr/>
        <p:txBody>
          <a:bodyPr/>
          <a:lstStyle/>
          <a:p>
            <a:r>
              <a:rPr lang="en-US"/>
              <a:t>Click to edit Master title style</a:t>
            </a:r>
            <a:endParaRPr lang="pt-PT"/>
          </a:p>
        </p:txBody>
      </p:sp>
      <p:sp>
        <p:nvSpPr>
          <p:cNvPr id="3" name="Vertical Text Placeholder 2">
            <a:extLst>
              <a:ext uri="{FF2B5EF4-FFF2-40B4-BE49-F238E27FC236}">
                <a16:creationId xmlns:a16="http://schemas.microsoft.com/office/drawing/2014/main" id="{45021783-8B6D-488C-98FC-C9BDB20BD2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110DFA5A-217C-4169-B60C-03EE66BAAD02}"/>
              </a:ext>
            </a:extLst>
          </p:cNvPr>
          <p:cNvSpPr>
            <a:spLocks noGrp="1"/>
          </p:cNvSpPr>
          <p:nvPr>
            <p:ph type="dt" sz="half" idx="10"/>
          </p:nvPr>
        </p:nvSpPr>
        <p:spPr/>
        <p:txBody>
          <a:bodyPr/>
          <a:lstStyle/>
          <a:p>
            <a:fld id="{27726045-E0F6-4675-ADB1-C996C4EE9AAA}" type="datetimeFigureOut">
              <a:rPr lang="pt-PT" smtClean="0"/>
              <a:t>26/04/2018</a:t>
            </a:fld>
            <a:endParaRPr lang="pt-PT"/>
          </a:p>
        </p:txBody>
      </p:sp>
      <p:sp>
        <p:nvSpPr>
          <p:cNvPr id="5" name="Footer Placeholder 4">
            <a:extLst>
              <a:ext uri="{FF2B5EF4-FFF2-40B4-BE49-F238E27FC236}">
                <a16:creationId xmlns:a16="http://schemas.microsoft.com/office/drawing/2014/main" id="{AEEFD7BC-AD1E-4B81-A501-813FB9D68081}"/>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E02377C7-EDD8-4C5C-BF79-1D2BDFB7DC2E}"/>
              </a:ext>
            </a:extLst>
          </p:cNvPr>
          <p:cNvSpPr>
            <a:spLocks noGrp="1"/>
          </p:cNvSpPr>
          <p:nvPr>
            <p:ph type="sldNum" sz="quarter" idx="12"/>
          </p:nvPr>
        </p:nvSpPr>
        <p:spPr/>
        <p:txBody>
          <a:bodyPr/>
          <a:lstStyle/>
          <a:p>
            <a:fld id="{769FF36D-F069-4FE2-B417-42302EF7EDB5}" type="slidenum">
              <a:rPr lang="pt-PT" smtClean="0"/>
              <a:t>‹#›</a:t>
            </a:fld>
            <a:endParaRPr lang="pt-PT"/>
          </a:p>
        </p:txBody>
      </p:sp>
    </p:spTree>
    <p:extLst>
      <p:ext uri="{BB962C8B-B14F-4D97-AF65-F5344CB8AC3E}">
        <p14:creationId xmlns:p14="http://schemas.microsoft.com/office/powerpoint/2010/main" val="2461716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48EF20-0710-43E1-8C50-8FE83F36A6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t-PT"/>
          </a:p>
        </p:txBody>
      </p:sp>
      <p:sp>
        <p:nvSpPr>
          <p:cNvPr id="3" name="Vertical Text Placeholder 2">
            <a:extLst>
              <a:ext uri="{FF2B5EF4-FFF2-40B4-BE49-F238E27FC236}">
                <a16:creationId xmlns:a16="http://schemas.microsoft.com/office/drawing/2014/main" id="{4F578345-B8AE-4F00-918C-FAB77D10315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96B676AB-AD51-4479-B241-BFF4DF866E11}"/>
              </a:ext>
            </a:extLst>
          </p:cNvPr>
          <p:cNvSpPr>
            <a:spLocks noGrp="1"/>
          </p:cNvSpPr>
          <p:nvPr>
            <p:ph type="dt" sz="half" idx="10"/>
          </p:nvPr>
        </p:nvSpPr>
        <p:spPr/>
        <p:txBody>
          <a:bodyPr/>
          <a:lstStyle/>
          <a:p>
            <a:fld id="{27726045-E0F6-4675-ADB1-C996C4EE9AAA}" type="datetimeFigureOut">
              <a:rPr lang="pt-PT" smtClean="0"/>
              <a:t>26/04/2018</a:t>
            </a:fld>
            <a:endParaRPr lang="pt-PT"/>
          </a:p>
        </p:txBody>
      </p:sp>
      <p:sp>
        <p:nvSpPr>
          <p:cNvPr id="5" name="Footer Placeholder 4">
            <a:extLst>
              <a:ext uri="{FF2B5EF4-FFF2-40B4-BE49-F238E27FC236}">
                <a16:creationId xmlns:a16="http://schemas.microsoft.com/office/drawing/2014/main" id="{92FE258C-4CCC-44BA-821C-DFB21DA0F7FB}"/>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49B1EEAE-C9F7-4D63-AAA6-3DABB04D4F98}"/>
              </a:ext>
            </a:extLst>
          </p:cNvPr>
          <p:cNvSpPr>
            <a:spLocks noGrp="1"/>
          </p:cNvSpPr>
          <p:nvPr>
            <p:ph type="sldNum" sz="quarter" idx="12"/>
          </p:nvPr>
        </p:nvSpPr>
        <p:spPr/>
        <p:txBody>
          <a:bodyPr/>
          <a:lstStyle/>
          <a:p>
            <a:fld id="{769FF36D-F069-4FE2-B417-42302EF7EDB5}" type="slidenum">
              <a:rPr lang="pt-PT" smtClean="0"/>
              <a:t>‹#›</a:t>
            </a:fld>
            <a:endParaRPr lang="pt-PT"/>
          </a:p>
        </p:txBody>
      </p:sp>
    </p:spTree>
    <p:extLst>
      <p:ext uri="{BB962C8B-B14F-4D97-AF65-F5344CB8AC3E}">
        <p14:creationId xmlns:p14="http://schemas.microsoft.com/office/powerpoint/2010/main" val="250444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00506-8C9A-47BF-9821-F33AB5AFF7EF}"/>
              </a:ext>
            </a:extLst>
          </p:cNvPr>
          <p:cNvSpPr>
            <a:spLocks noGrp="1"/>
          </p:cNvSpPr>
          <p:nvPr>
            <p:ph type="title"/>
          </p:nvPr>
        </p:nvSpPr>
        <p:spPr/>
        <p:txBody>
          <a:bodyPr/>
          <a:lstStyle/>
          <a:p>
            <a:r>
              <a:rPr lang="en-US"/>
              <a:t>Click to edit Master title style</a:t>
            </a:r>
            <a:endParaRPr lang="pt-PT"/>
          </a:p>
        </p:txBody>
      </p:sp>
      <p:sp>
        <p:nvSpPr>
          <p:cNvPr id="3" name="Content Placeholder 2">
            <a:extLst>
              <a:ext uri="{FF2B5EF4-FFF2-40B4-BE49-F238E27FC236}">
                <a16:creationId xmlns:a16="http://schemas.microsoft.com/office/drawing/2014/main" id="{9AC206E0-7961-4D79-96B4-2483164210D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9B34417E-B4D5-4B48-8E01-5EC57E37510B}"/>
              </a:ext>
            </a:extLst>
          </p:cNvPr>
          <p:cNvSpPr>
            <a:spLocks noGrp="1"/>
          </p:cNvSpPr>
          <p:nvPr>
            <p:ph type="dt" sz="half" idx="10"/>
          </p:nvPr>
        </p:nvSpPr>
        <p:spPr/>
        <p:txBody>
          <a:bodyPr/>
          <a:lstStyle/>
          <a:p>
            <a:fld id="{27726045-E0F6-4675-ADB1-C996C4EE9AAA}" type="datetimeFigureOut">
              <a:rPr lang="pt-PT" smtClean="0"/>
              <a:t>26/04/2018</a:t>
            </a:fld>
            <a:endParaRPr lang="pt-PT"/>
          </a:p>
        </p:txBody>
      </p:sp>
      <p:sp>
        <p:nvSpPr>
          <p:cNvPr id="5" name="Footer Placeholder 4">
            <a:extLst>
              <a:ext uri="{FF2B5EF4-FFF2-40B4-BE49-F238E27FC236}">
                <a16:creationId xmlns:a16="http://schemas.microsoft.com/office/drawing/2014/main" id="{4A3EA620-547A-42AD-AF78-DC9EB764A06B}"/>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19829AB8-2F25-48F8-92A5-9F9F62B9095C}"/>
              </a:ext>
            </a:extLst>
          </p:cNvPr>
          <p:cNvSpPr>
            <a:spLocks noGrp="1"/>
          </p:cNvSpPr>
          <p:nvPr>
            <p:ph type="sldNum" sz="quarter" idx="12"/>
          </p:nvPr>
        </p:nvSpPr>
        <p:spPr/>
        <p:txBody>
          <a:bodyPr/>
          <a:lstStyle/>
          <a:p>
            <a:fld id="{769FF36D-F069-4FE2-B417-42302EF7EDB5}" type="slidenum">
              <a:rPr lang="pt-PT" smtClean="0"/>
              <a:t>‹#›</a:t>
            </a:fld>
            <a:endParaRPr lang="pt-PT"/>
          </a:p>
        </p:txBody>
      </p:sp>
    </p:spTree>
    <p:extLst>
      <p:ext uri="{BB962C8B-B14F-4D97-AF65-F5344CB8AC3E}">
        <p14:creationId xmlns:p14="http://schemas.microsoft.com/office/powerpoint/2010/main" val="471825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30819-0D4A-424B-9DF7-4D48B8DB30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PT"/>
          </a:p>
        </p:txBody>
      </p:sp>
      <p:sp>
        <p:nvSpPr>
          <p:cNvPr id="3" name="Text Placeholder 2">
            <a:extLst>
              <a:ext uri="{FF2B5EF4-FFF2-40B4-BE49-F238E27FC236}">
                <a16:creationId xmlns:a16="http://schemas.microsoft.com/office/drawing/2014/main" id="{63177F15-191B-46AC-8AF8-B44BD5F6DB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3156236-07FA-43B5-9B05-82DC12F15A41}"/>
              </a:ext>
            </a:extLst>
          </p:cNvPr>
          <p:cNvSpPr>
            <a:spLocks noGrp="1"/>
          </p:cNvSpPr>
          <p:nvPr>
            <p:ph type="dt" sz="half" idx="10"/>
          </p:nvPr>
        </p:nvSpPr>
        <p:spPr/>
        <p:txBody>
          <a:bodyPr/>
          <a:lstStyle/>
          <a:p>
            <a:fld id="{27726045-E0F6-4675-ADB1-C996C4EE9AAA}" type="datetimeFigureOut">
              <a:rPr lang="pt-PT" smtClean="0"/>
              <a:t>26/04/2018</a:t>
            </a:fld>
            <a:endParaRPr lang="pt-PT"/>
          </a:p>
        </p:txBody>
      </p:sp>
      <p:sp>
        <p:nvSpPr>
          <p:cNvPr id="5" name="Footer Placeholder 4">
            <a:extLst>
              <a:ext uri="{FF2B5EF4-FFF2-40B4-BE49-F238E27FC236}">
                <a16:creationId xmlns:a16="http://schemas.microsoft.com/office/drawing/2014/main" id="{D42B9F74-C3AD-4DB6-8FC6-064118E89577}"/>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C817E500-EB2C-481D-ACB1-11ED3208DC4D}"/>
              </a:ext>
            </a:extLst>
          </p:cNvPr>
          <p:cNvSpPr>
            <a:spLocks noGrp="1"/>
          </p:cNvSpPr>
          <p:nvPr>
            <p:ph type="sldNum" sz="quarter" idx="12"/>
          </p:nvPr>
        </p:nvSpPr>
        <p:spPr/>
        <p:txBody>
          <a:bodyPr/>
          <a:lstStyle/>
          <a:p>
            <a:fld id="{769FF36D-F069-4FE2-B417-42302EF7EDB5}" type="slidenum">
              <a:rPr lang="pt-PT" smtClean="0"/>
              <a:t>‹#›</a:t>
            </a:fld>
            <a:endParaRPr lang="pt-PT"/>
          </a:p>
        </p:txBody>
      </p:sp>
    </p:spTree>
    <p:extLst>
      <p:ext uri="{BB962C8B-B14F-4D97-AF65-F5344CB8AC3E}">
        <p14:creationId xmlns:p14="http://schemas.microsoft.com/office/powerpoint/2010/main" val="2195537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5C12C-2713-4432-8F0C-8C8BC133324A}"/>
              </a:ext>
            </a:extLst>
          </p:cNvPr>
          <p:cNvSpPr>
            <a:spLocks noGrp="1"/>
          </p:cNvSpPr>
          <p:nvPr>
            <p:ph type="title"/>
          </p:nvPr>
        </p:nvSpPr>
        <p:spPr/>
        <p:txBody>
          <a:bodyPr/>
          <a:lstStyle/>
          <a:p>
            <a:r>
              <a:rPr lang="en-US"/>
              <a:t>Click to edit Master title style</a:t>
            </a:r>
            <a:endParaRPr lang="pt-PT"/>
          </a:p>
        </p:txBody>
      </p:sp>
      <p:sp>
        <p:nvSpPr>
          <p:cNvPr id="3" name="Content Placeholder 2">
            <a:extLst>
              <a:ext uri="{FF2B5EF4-FFF2-40B4-BE49-F238E27FC236}">
                <a16:creationId xmlns:a16="http://schemas.microsoft.com/office/drawing/2014/main" id="{3CB5A2F5-651D-45A9-984A-FFFA3850F28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a:extLst>
              <a:ext uri="{FF2B5EF4-FFF2-40B4-BE49-F238E27FC236}">
                <a16:creationId xmlns:a16="http://schemas.microsoft.com/office/drawing/2014/main" id="{A83A3AD8-1346-41BA-AB48-798DCD9FEAA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Date Placeholder 4">
            <a:extLst>
              <a:ext uri="{FF2B5EF4-FFF2-40B4-BE49-F238E27FC236}">
                <a16:creationId xmlns:a16="http://schemas.microsoft.com/office/drawing/2014/main" id="{169ABB25-86DB-41C5-8698-BC3FB770DCD0}"/>
              </a:ext>
            </a:extLst>
          </p:cNvPr>
          <p:cNvSpPr>
            <a:spLocks noGrp="1"/>
          </p:cNvSpPr>
          <p:nvPr>
            <p:ph type="dt" sz="half" idx="10"/>
          </p:nvPr>
        </p:nvSpPr>
        <p:spPr/>
        <p:txBody>
          <a:bodyPr/>
          <a:lstStyle/>
          <a:p>
            <a:fld id="{27726045-E0F6-4675-ADB1-C996C4EE9AAA}" type="datetimeFigureOut">
              <a:rPr lang="pt-PT" smtClean="0"/>
              <a:t>26/04/2018</a:t>
            </a:fld>
            <a:endParaRPr lang="pt-PT"/>
          </a:p>
        </p:txBody>
      </p:sp>
      <p:sp>
        <p:nvSpPr>
          <p:cNvPr id="6" name="Footer Placeholder 5">
            <a:extLst>
              <a:ext uri="{FF2B5EF4-FFF2-40B4-BE49-F238E27FC236}">
                <a16:creationId xmlns:a16="http://schemas.microsoft.com/office/drawing/2014/main" id="{A8D7AE9D-6530-4D84-A609-C3486AE4F023}"/>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0FBF0E93-846C-428E-B9C4-5C230DE74EAB}"/>
              </a:ext>
            </a:extLst>
          </p:cNvPr>
          <p:cNvSpPr>
            <a:spLocks noGrp="1"/>
          </p:cNvSpPr>
          <p:nvPr>
            <p:ph type="sldNum" sz="quarter" idx="12"/>
          </p:nvPr>
        </p:nvSpPr>
        <p:spPr/>
        <p:txBody>
          <a:bodyPr/>
          <a:lstStyle/>
          <a:p>
            <a:fld id="{769FF36D-F069-4FE2-B417-42302EF7EDB5}" type="slidenum">
              <a:rPr lang="pt-PT" smtClean="0"/>
              <a:t>‹#›</a:t>
            </a:fld>
            <a:endParaRPr lang="pt-PT"/>
          </a:p>
        </p:txBody>
      </p:sp>
    </p:spTree>
    <p:extLst>
      <p:ext uri="{BB962C8B-B14F-4D97-AF65-F5344CB8AC3E}">
        <p14:creationId xmlns:p14="http://schemas.microsoft.com/office/powerpoint/2010/main" val="367021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CB10F-F2C1-4F6D-9A86-F3ACEE764030}"/>
              </a:ext>
            </a:extLst>
          </p:cNvPr>
          <p:cNvSpPr>
            <a:spLocks noGrp="1"/>
          </p:cNvSpPr>
          <p:nvPr>
            <p:ph type="title"/>
          </p:nvPr>
        </p:nvSpPr>
        <p:spPr>
          <a:xfrm>
            <a:off x="839788" y="365125"/>
            <a:ext cx="10515600" cy="1325563"/>
          </a:xfrm>
        </p:spPr>
        <p:txBody>
          <a:bodyPr/>
          <a:lstStyle/>
          <a:p>
            <a:r>
              <a:rPr lang="en-US"/>
              <a:t>Click to edit Master title style</a:t>
            </a:r>
            <a:endParaRPr lang="pt-PT"/>
          </a:p>
        </p:txBody>
      </p:sp>
      <p:sp>
        <p:nvSpPr>
          <p:cNvPr id="3" name="Text Placeholder 2">
            <a:extLst>
              <a:ext uri="{FF2B5EF4-FFF2-40B4-BE49-F238E27FC236}">
                <a16:creationId xmlns:a16="http://schemas.microsoft.com/office/drawing/2014/main" id="{4E3FD9BB-0E06-4040-AE27-9BFCE45E5D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F9FEB7-0B37-4DF7-A016-BE90027705E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a:extLst>
              <a:ext uri="{FF2B5EF4-FFF2-40B4-BE49-F238E27FC236}">
                <a16:creationId xmlns:a16="http://schemas.microsoft.com/office/drawing/2014/main" id="{C8F8A86B-C7E1-4FF4-A912-359DCB743C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A40412C-90A0-4D3D-B592-98941B5D14C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7" name="Date Placeholder 6">
            <a:extLst>
              <a:ext uri="{FF2B5EF4-FFF2-40B4-BE49-F238E27FC236}">
                <a16:creationId xmlns:a16="http://schemas.microsoft.com/office/drawing/2014/main" id="{C4A29325-CE3D-41B3-8361-429FA2DED84C}"/>
              </a:ext>
            </a:extLst>
          </p:cNvPr>
          <p:cNvSpPr>
            <a:spLocks noGrp="1"/>
          </p:cNvSpPr>
          <p:nvPr>
            <p:ph type="dt" sz="half" idx="10"/>
          </p:nvPr>
        </p:nvSpPr>
        <p:spPr/>
        <p:txBody>
          <a:bodyPr/>
          <a:lstStyle/>
          <a:p>
            <a:fld id="{27726045-E0F6-4675-ADB1-C996C4EE9AAA}" type="datetimeFigureOut">
              <a:rPr lang="pt-PT" smtClean="0"/>
              <a:t>26/04/2018</a:t>
            </a:fld>
            <a:endParaRPr lang="pt-PT"/>
          </a:p>
        </p:txBody>
      </p:sp>
      <p:sp>
        <p:nvSpPr>
          <p:cNvPr id="8" name="Footer Placeholder 7">
            <a:extLst>
              <a:ext uri="{FF2B5EF4-FFF2-40B4-BE49-F238E27FC236}">
                <a16:creationId xmlns:a16="http://schemas.microsoft.com/office/drawing/2014/main" id="{6E60ADA1-700E-43B7-81CA-529488514347}"/>
              </a:ext>
            </a:extLst>
          </p:cNvPr>
          <p:cNvSpPr>
            <a:spLocks noGrp="1"/>
          </p:cNvSpPr>
          <p:nvPr>
            <p:ph type="ftr" sz="quarter" idx="11"/>
          </p:nvPr>
        </p:nvSpPr>
        <p:spPr/>
        <p:txBody>
          <a:bodyPr/>
          <a:lstStyle/>
          <a:p>
            <a:endParaRPr lang="pt-PT"/>
          </a:p>
        </p:txBody>
      </p:sp>
      <p:sp>
        <p:nvSpPr>
          <p:cNvPr id="9" name="Slide Number Placeholder 8">
            <a:extLst>
              <a:ext uri="{FF2B5EF4-FFF2-40B4-BE49-F238E27FC236}">
                <a16:creationId xmlns:a16="http://schemas.microsoft.com/office/drawing/2014/main" id="{962410AA-2891-4C0D-8CFF-02A258C91957}"/>
              </a:ext>
            </a:extLst>
          </p:cNvPr>
          <p:cNvSpPr>
            <a:spLocks noGrp="1"/>
          </p:cNvSpPr>
          <p:nvPr>
            <p:ph type="sldNum" sz="quarter" idx="12"/>
          </p:nvPr>
        </p:nvSpPr>
        <p:spPr/>
        <p:txBody>
          <a:bodyPr/>
          <a:lstStyle/>
          <a:p>
            <a:fld id="{769FF36D-F069-4FE2-B417-42302EF7EDB5}" type="slidenum">
              <a:rPr lang="pt-PT" smtClean="0"/>
              <a:t>‹#›</a:t>
            </a:fld>
            <a:endParaRPr lang="pt-PT"/>
          </a:p>
        </p:txBody>
      </p:sp>
    </p:spTree>
    <p:extLst>
      <p:ext uri="{BB962C8B-B14F-4D97-AF65-F5344CB8AC3E}">
        <p14:creationId xmlns:p14="http://schemas.microsoft.com/office/powerpoint/2010/main" val="970750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D3282-440B-4338-B767-33DB6DDF4A74}"/>
              </a:ext>
            </a:extLst>
          </p:cNvPr>
          <p:cNvSpPr>
            <a:spLocks noGrp="1"/>
          </p:cNvSpPr>
          <p:nvPr>
            <p:ph type="title"/>
          </p:nvPr>
        </p:nvSpPr>
        <p:spPr/>
        <p:txBody>
          <a:bodyPr/>
          <a:lstStyle/>
          <a:p>
            <a:r>
              <a:rPr lang="en-US"/>
              <a:t>Click to edit Master title style</a:t>
            </a:r>
            <a:endParaRPr lang="pt-PT"/>
          </a:p>
        </p:txBody>
      </p:sp>
      <p:sp>
        <p:nvSpPr>
          <p:cNvPr id="3" name="Date Placeholder 2">
            <a:extLst>
              <a:ext uri="{FF2B5EF4-FFF2-40B4-BE49-F238E27FC236}">
                <a16:creationId xmlns:a16="http://schemas.microsoft.com/office/drawing/2014/main" id="{8A313A1B-02BD-40D3-9FD6-504223886307}"/>
              </a:ext>
            </a:extLst>
          </p:cNvPr>
          <p:cNvSpPr>
            <a:spLocks noGrp="1"/>
          </p:cNvSpPr>
          <p:nvPr>
            <p:ph type="dt" sz="half" idx="10"/>
          </p:nvPr>
        </p:nvSpPr>
        <p:spPr/>
        <p:txBody>
          <a:bodyPr/>
          <a:lstStyle/>
          <a:p>
            <a:fld id="{27726045-E0F6-4675-ADB1-C996C4EE9AAA}" type="datetimeFigureOut">
              <a:rPr lang="pt-PT" smtClean="0"/>
              <a:t>26/04/2018</a:t>
            </a:fld>
            <a:endParaRPr lang="pt-PT"/>
          </a:p>
        </p:txBody>
      </p:sp>
      <p:sp>
        <p:nvSpPr>
          <p:cNvPr id="4" name="Footer Placeholder 3">
            <a:extLst>
              <a:ext uri="{FF2B5EF4-FFF2-40B4-BE49-F238E27FC236}">
                <a16:creationId xmlns:a16="http://schemas.microsoft.com/office/drawing/2014/main" id="{4214CA97-4523-4655-8CE4-71D6BCD1A043}"/>
              </a:ext>
            </a:extLst>
          </p:cNvPr>
          <p:cNvSpPr>
            <a:spLocks noGrp="1"/>
          </p:cNvSpPr>
          <p:nvPr>
            <p:ph type="ftr" sz="quarter" idx="11"/>
          </p:nvPr>
        </p:nvSpPr>
        <p:spPr/>
        <p:txBody>
          <a:bodyPr/>
          <a:lstStyle/>
          <a:p>
            <a:endParaRPr lang="pt-PT"/>
          </a:p>
        </p:txBody>
      </p:sp>
      <p:sp>
        <p:nvSpPr>
          <p:cNvPr id="5" name="Slide Number Placeholder 4">
            <a:extLst>
              <a:ext uri="{FF2B5EF4-FFF2-40B4-BE49-F238E27FC236}">
                <a16:creationId xmlns:a16="http://schemas.microsoft.com/office/drawing/2014/main" id="{6D34309F-EA7A-403C-A3B4-E4214C1BB89C}"/>
              </a:ext>
            </a:extLst>
          </p:cNvPr>
          <p:cNvSpPr>
            <a:spLocks noGrp="1"/>
          </p:cNvSpPr>
          <p:nvPr>
            <p:ph type="sldNum" sz="quarter" idx="12"/>
          </p:nvPr>
        </p:nvSpPr>
        <p:spPr/>
        <p:txBody>
          <a:bodyPr/>
          <a:lstStyle/>
          <a:p>
            <a:fld id="{769FF36D-F069-4FE2-B417-42302EF7EDB5}" type="slidenum">
              <a:rPr lang="pt-PT" smtClean="0"/>
              <a:t>‹#›</a:t>
            </a:fld>
            <a:endParaRPr lang="pt-PT"/>
          </a:p>
        </p:txBody>
      </p:sp>
    </p:spTree>
    <p:extLst>
      <p:ext uri="{BB962C8B-B14F-4D97-AF65-F5344CB8AC3E}">
        <p14:creationId xmlns:p14="http://schemas.microsoft.com/office/powerpoint/2010/main" val="1843036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9C9E6F-D4EF-42A8-8A0F-40EBA26D2E40}"/>
              </a:ext>
            </a:extLst>
          </p:cNvPr>
          <p:cNvSpPr>
            <a:spLocks noGrp="1"/>
          </p:cNvSpPr>
          <p:nvPr>
            <p:ph type="dt" sz="half" idx="10"/>
          </p:nvPr>
        </p:nvSpPr>
        <p:spPr/>
        <p:txBody>
          <a:bodyPr/>
          <a:lstStyle/>
          <a:p>
            <a:fld id="{27726045-E0F6-4675-ADB1-C996C4EE9AAA}" type="datetimeFigureOut">
              <a:rPr lang="pt-PT" smtClean="0"/>
              <a:t>26/04/2018</a:t>
            </a:fld>
            <a:endParaRPr lang="pt-PT"/>
          </a:p>
        </p:txBody>
      </p:sp>
      <p:sp>
        <p:nvSpPr>
          <p:cNvPr id="3" name="Footer Placeholder 2">
            <a:extLst>
              <a:ext uri="{FF2B5EF4-FFF2-40B4-BE49-F238E27FC236}">
                <a16:creationId xmlns:a16="http://schemas.microsoft.com/office/drawing/2014/main" id="{4C48D944-8A01-4548-A947-1867F61A8A73}"/>
              </a:ext>
            </a:extLst>
          </p:cNvPr>
          <p:cNvSpPr>
            <a:spLocks noGrp="1"/>
          </p:cNvSpPr>
          <p:nvPr>
            <p:ph type="ftr" sz="quarter" idx="11"/>
          </p:nvPr>
        </p:nvSpPr>
        <p:spPr/>
        <p:txBody>
          <a:bodyPr/>
          <a:lstStyle/>
          <a:p>
            <a:endParaRPr lang="pt-PT"/>
          </a:p>
        </p:txBody>
      </p:sp>
      <p:sp>
        <p:nvSpPr>
          <p:cNvPr id="4" name="Slide Number Placeholder 3">
            <a:extLst>
              <a:ext uri="{FF2B5EF4-FFF2-40B4-BE49-F238E27FC236}">
                <a16:creationId xmlns:a16="http://schemas.microsoft.com/office/drawing/2014/main" id="{F1112C75-32C4-4A02-BAFC-4DD337E9501E}"/>
              </a:ext>
            </a:extLst>
          </p:cNvPr>
          <p:cNvSpPr>
            <a:spLocks noGrp="1"/>
          </p:cNvSpPr>
          <p:nvPr>
            <p:ph type="sldNum" sz="quarter" idx="12"/>
          </p:nvPr>
        </p:nvSpPr>
        <p:spPr/>
        <p:txBody>
          <a:bodyPr/>
          <a:lstStyle/>
          <a:p>
            <a:fld id="{769FF36D-F069-4FE2-B417-42302EF7EDB5}" type="slidenum">
              <a:rPr lang="pt-PT" smtClean="0"/>
              <a:t>‹#›</a:t>
            </a:fld>
            <a:endParaRPr lang="pt-PT"/>
          </a:p>
        </p:txBody>
      </p:sp>
    </p:spTree>
    <p:extLst>
      <p:ext uri="{BB962C8B-B14F-4D97-AF65-F5344CB8AC3E}">
        <p14:creationId xmlns:p14="http://schemas.microsoft.com/office/powerpoint/2010/main" val="4101543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6AD4-ADE0-436F-AA80-CFDC5288A7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PT"/>
          </a:p>
        </p:txBody>
      </p:sp>
      <p:sp>
        <p:nvSpPr>
          <p:cNvPr id="3" name="Content Placeholder 2">
            <a:extLst>
              <a:ext uri="{FF2B5EF4-FFF2-40B4-BE49-F238E27FC236}">
                <a16:creationId xmlns:a16="http://schemas.microsoft.com/office/drawing/2014/main" id="{160C6D3D-6573-4986-AB8C-5E63CD202D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a:extLst>
              <a:ext uri="{FF2B5EF4-FFF2-40B4-BE49-F238E27FC236}">
                <a16:creationId xmlns:a16="http://schemas.microsoft.com/office/drawing/2014/main" id="{EF3EDD91-9810-40FA-A83C-574C01D1D0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A11391E-3A9C-43AB-812F-0C4DCA090A3D}"/>
              </a:ext>
            </a:extLst>
          </p:cNvPr>
          <p:cNvSpPr>
            <a:spLocks noGrp="1"/>
          </p:cNvSpPr>
          <p:nvPr>
            <p:ph type="dt" sz="half" idx="10"/>
          </p:nvPr>
        </p:nvSpPr>
        <p:spPr/>
        <p:txBody>
          <a:bodyPr/>
          <a:lstStyle/>
          <a:p>
            <a:fld id="{27726045-E0F6-4675-ADB1-C996C4EE9AAA}" type="datetimeFigureOut">
              <a:rPr lang="pt-PT" smtClean="0"/>
              <a:t>26/04/2018</a:t>
            </a:fld>
            <a:endParaRPr lang="pt-PT"/>
          </a:p>
        </p:txBody>
      </p:sp>
      <p:sp>
        <p:nvSpPr>
          <p:cNvPr id="6" name="Footer Placeholder 5">
            <a:extLst>
              <a:ext uri="{FF2B5EF4-FFF2-40B4-BE49-F238E27FC236}">
                <a16:creationId xmlns:a16="http://schemas.microsoft.com/office/drawing/2014/main" id="{37A117DF-499E-4CBC-9A60-46FA6F9BB049}"/>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8A6EE499-C712-42B2-A023-CA037100CE01}"/>
              </a:ext>
            </a:extLst>
          </p:cNvPr>
          <p:cNvSpPr>
            <a:spLocks noGrp="1"/>
          </p:cNvSpPr>
          <p:nvPr>
            <p:ph type="sldNum" sz="quarter" idx="12"/>
          </p:nvPr>
        </p:nvSpPr>
        <p:spPr/>
        <p:txBody>
          <a:bodyPr/>
          <a:lstStyle/>
          <a:p>
            <a:fld id="{769FF36D-F069-4FE2-B417-42302EF7EDB5}" type="slidenum">
              <a:rPr lang="pt-PT" smtClean="0"/>
              <a:t>‹#›</a:t>
            </a:fld>
            <a:endParaRPr lang="pt-PT"/>
          </a:p>
        </p:txBody>
      </p:sp>
    </p:spTree>
    <p:extLst>
      <p:ext uri="{BB962C8B-B14F-4D97-AF65-F5344CB8AC3E}">
        <p14:creationId xmlns:p14="http://schemas.microsoft.com/office/powerpoint/2010/main" val="1004967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AF89C-F017-4E03-8056-D5DC7B318D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PT"/>
          </a:p>
        </p:txBody>
      </p:sp>
      <p:sp>
        <p:nvSpPr>
          <p:cNvPr id="3" name="Picture Placeholder 2">
            <a:extLst>
              <a:ext uri="{FF2B5EF4-FFF2-40B4-BE49-F238E27FC236}">
                <a16:creationId xmlns:a16="http://schemas.microsoft.com/office/drawing/2014/main" id="{32B5548E-FCE6-4247-A539-8B9F417F13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a:extLst>
              <a:ext uri="{FF2B5EF4-FFF2-40B4-BE49-F238E27FC236}">
                <a16:creationId xmlns:a16="http://schemas.microsoft.com/office/drawing/2014/main" id="{967C6D4B-5411-4160-9936-B04666DF1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52E9E3-1C69-45E3-9581-CC54F85B144D}"/>
              </a:ext>
            </a:extLst>
          </p:cNvPr>
          <p:cNvSpPr>
            <a:spLocks noGrp="1"/>
          </p:cNvSpPr>
          <p:nvPr>
            <p:ph type="dt" sz="half" idx="10"/>
          </p:nvPr>
        </p:nvSpPr>
        <p:spPr/>
        <p:txBody>
          <a:bodyPr/>
          <a:lstStyle/>
          <a:p>
            <a:fld id="{27726045-E0F6-4675-ADB1-C996C4EE9AAA}" type="datetimeFigureOut">
              <a:rPr lang="pt-PT" smtClean="0"/>
              <a:t>26/04/2018</a:t>
            </a:fld>
            <a:endParaRPr lang="pt-PT"/>
          </a:p>
        </p:txBody>
      </p:sp>
      <p:sp>
        <p:nvSpPr>
          <p:cNvPr id="6" name="Footer Placeholder 5">
            <a:extLst>
              <a:ext uri="{FF2B5EF4-FFF2-40B4-BE49-F238E27FC236}">
                <a16:creationId xmlns:a16="http://schemas.microsoft.com/office/drawing/2014/main" id="{8B0FBC48-599A-4A1E-942E-A2E70E37A698}"/>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4F1A9A7F-5618-4B2E-8951-A7D79939482B}"/>
              </a:ext>
            </a:extLst>
          </p:cNvPr>
          <p:cNvSpPr>
            <a:spLocks noGrp="1"/>
          </p:cNvSpPr>
          <p:nvPr>
            <p:ph type="sldNum" sz="quarter" idx="12"/>
          </p:nvPr>
        </p:nvSpPr>
        <p:spPr/>
        <p:txBody>
          <a:bodyPr/>
          <a:lstStyle/>
          <a:p>
            <a:fld id="{769FF36D-F069-4FE2-B417-42302EF7EDB5}" type="slidenum">
              <a:rPr lang="pt-PT" smtClean="0"/>
              <a:t>‹#›</a:t>
            </a:fld>
            <a:endParaRPr lang="pt-PT"/>
          </a:p>
        </p:txBody>
      </p:sp>
    </p:spTree>
    <p:extLst>
      <p:ext uri="{BB962C8B-B14F-4D97-AF65-F5344CB8AC3E}">
        <p14:creationId xmlns:p14="http://schemas.microsoft.com/office/powerpoint/2010/main" val="3933188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8B4243-167B-4093-8EB1-BF5A020631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PT"/>
          </a:p>
        </p:txBody>
      </p:sp>
      <p:sp>
        <p:nvSpPr>
          <p:cNvPr id="3" name="Text Placeholder 2">
            <a:extLst>
              <a:ext uri="{FF2B5EF4-FFF2-40B4-BE49-F238E27FC236}">
                <a16:creationId xmlns:a16="http://schemas.microsoft.com/office/drawing/2014/main" id="{28736379-71EF-4E78-8F0B-D3F1B1C9FA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A6101C0F-6CCE-4141-BAC7-F6299B85B7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726045-E0F6-4675-ADB1-C996C4EE9AAA}" type="datetimeFigureOut">
              <a:rPr lang="pt-PT" smtClean="0"/>
              <a:t>26/04/2018</a:t>
            </a:fld>
            <a:endParaRPr lang="pt-PT"/>
          </a:p>
        </p:txBody>
      </p:sp>
      <p:sp>
        <p:nvSpPr>
          <p:cNvPr id="5" name="Footer Placeholder 4">
            <a:extLst>
              <a:ext uri="{FF2B5EF4-FFF2-40B4-BE49-F238E27FC236}">
                <a16:creationId xmlns:a16="http://schemas.microsoft.com/office/drawing/2014/main" id="{FD3DE072-217F-4371-A49D-572FE91A14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Slide Number Placeholder 5">
            <a:extLst>
              <a:ext uri="{FF2B5EF4-FFF2-40B4-BE49-F238E27FC236}">
                <a16:creationId xmlns:a16="http://schemas.microsoft.com/office/drawing/2014/main" id="{01ACF9CE-138F-45C3-88F4-7B94335D26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9FF36D-F069-4FE2-B417-42302EF7EDB5}" type="slidenum">
              <a:rPr lang="pt-PT" smtClean="0"/>
              <a:t>‹#›</a:t>
            </a:fld>
            <a:endParaRPr lang="pt-PT"/>
          </a:p>
        </p:txBody>
      </p:sp>
    </p:spTree>
    <p:extLst>
      <p:ext uri="{BB962C8B-B14F-4D97-AF65-F5344CB8AC3E}">
        <p14:creationId xmlns:p14="http://schemas.microsoft.com/office/powerpoint/2010/main" val="3273803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39A58-A88F-4B1C-AC99-58DD1A90F130}"/>
              </a:ext>
            </a:extLst>
          </p:cNvPr>
          <p:cNvSpPr>
            <a:spLocks noGrp="1"/>
          </p:cNvSpPr>
          <p:nvPr>
            <p:ph type="ctrTitle"/>
          </p:nvPr>
        </p:nvSpPr>
        <p:spPr/>
        <p:txBody>
          <a:bodyPr/>
          <a:lstStyle/>
          <a:p>
            <a:r>
              <a:rPr lang="en-GB" dirty="0"/>
              <a:t>Multilayer Applications</a:t>
            </a:r>
            <a:endParaRPr lang="pt-PT" dirty="0"/>
          </a:p>
        </p:txBody>
      </p:sp>
      <p:sp>
        <p:nvSpPr>
          <p:cNvPr id="3" name="Subtitle 2">
            <a:extLst>
              <a:ext uri="{FF2B5EF4-FFF2-40B4-BE49-F238E27FC236}">
                <a16:creationId xmlns:a16="http://schemas.microsoft.com/office/drawing/2014/main" id="{43409C11-CD87-464C-9231-23E4FF134686}"/>
              </a:ext>
            </a:extLst>
          </p:cNvPr>
          <p:cNvSpPr>
            <a:spLocks noGrp="1"/>
          </p:cNvSpPr>
          <p:nvPr>
            <p:ph type="subTitle" idx="1"/>
          </p:nvPr>
        </p:nvSpPr>
        <p:spPr/>
        <p:txBody>
          <a:bodyPr/>
          <a:lstStyle/>
          <a:p>
            <a:r>
              <a:rPr lang="en-GB" dirty="0"/>
              <a:t>An overview</a:t>
            </a:r>
            <a:endParaRPr lang="pt-PT" dirty="0"/>
          </a:p>
        </p:txBody>
      </p:sp>
    </p:spTree>
    <p:extLst>
      <p:ext uri="{BB962C8B-B14F-4D97-AF65-F5344CB8AC3E}">
        <p14:creationId xmlns:p14="http://schemas.microsoft.com/office/powerpoint/2010/main" val="885775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464B-3366-4323-B8E6-8BB66B16ABD4}"/>
              </a:ext>
            </a:extLst>
          </p:cNvPr>
          <p:cNvSpPr>
            <a:spLocks noGrp="1"/>
          </p:cNvSpPr>
          <p:nvPr>
            <p:ph type="title"/>
          </p:nvPr>
        </p:nvSpPr>
        <p:spPr/>
        <p:txBody>
          <a:bodyPr/>
          <a:lstStyle/>
          <a:p>
            <a:r>
              <a:rPr lang="en-GB" dirty="0"/>
              <a:t>Business Layer</a:t>
            </a:r>
            <a:endParaRPr lang="pt-PT" dirty="0"/>
          </a:p>
        </p:txBody>
      </p:sp>
      <p:sp>
        <p:nvSpPr>
          <p:cNvPr id="3" name="Content Placeholder 2">
            <a:extLst>
              <a:ext uri="{FF2B5EF4-FFF2-40B4-BE49-F238E27FC236}">
                <a16:creationId xmlns:a16="http://schemas.microsoft.com/office/drawing/2014/main" id="{EBEA4B03-F9D8-4075-99EB-112688C4EC56}"/>
              </a:ext>
            </a:extLst>
          </p:cNvPr>
          <p:cNvSpPr>
            <a:spLocks noGrp="1"/>
          </p:cNvSpPr>
          <p:nvPr>
            <p:ph idx="1"/>
          </p:nvPr>
        </p:nvSpPr>
        <p:spPr>
          <a:xfrm>
            <a:off x="838199" y="1825625"/>
            <a:ext cx="10814107" cy="1130811"/>
          </a:xfrm>
        </p:spPr>
        <p:txBody>
          <a:bodyPr>
            <a:normAutofit/>
          </a:bodyPr>
          <a:lstStyle/>
          <a:p>
            <a:r>
              <a:rPr lang="en-GB" sz="2000" dirty="0"/>
              <a:t>A lot of times the business layer is divided into multiple modules, different business components, different modules. </a:t>
            </a:r>
          </a:p>
          <a:p>
            <a:r>
              <a:rPr lang="en-GB" sz="2000" dirty="0"/>
              <a:t>On these cases each module would then have its own façade and business functions.</a:t>
            </a:r>
          </a:p>
          <a:p>
            <a:endParaRPr lang="pt-PT" sz="2000" dirty="0"/>
          </a:p>
        </p:txBody>
      </p:sp>
      <p:grpSp>
        <p:nvGrpSpPr>
          <p:cNvPr id="4" name="Group 3">
            <a:extLst>
              <a:ext uri="{FF2B5EF4-FFF2-40B4-BE49-F238E27FC236}">
                <a16:creationId xmlns:a16="http://schemas.microsoft.com/office/drawing/2014/main" id="{41162693-21DA-43F5-8319-5819E5F01E10}"/>
              </a:ext>
            </a:extLst>
          </p:cNvPr>
          <p:cNvGrpSpPr/>
          <p:nvPr/>
        </p:nvGrpSpPr>
        <p:grpSpPr>
          <a:xfrm>
            <a:off x="838198" y="3050417"/>
            <a:ext cx="10814110" cy="3365033"/>
            <a:chOff x="838198" y="3050417"/>
            <a:chExt cx="10814110" cy="3365033"/>
          </a:xfrm>
        </p:grpSpPr>
        <p:sp>
          <p:nvSpPr>
            <p:cNvPr id="9" name="Rectangle 8">
              <a:extLst>
                <a:ext uri="{FF2B5EF4-FFF2-40B4-BE49-F238E27FC236}">
                  <a16:creationId xmlns:a16="http://schemas.microsoft.com/office/drawing/2014/main" id="{85A92C8C-4AC7-46F8-ADE5-9AE5C4541394}"/>
                </a:ext>
              </a:extLst>
            </p:cNvPr>
            <p:cNvSpPr/>
            <p:nvPr/>
          </p:nvSpPr>
          <p:spPr>
            <a:xfrm>
              <a:off x="838200" y="3050417"/>
              <a:ext cx="10814108" cy="8588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GB" dirty="0"/>
                <a:t>Service Layer</a:t>
              </a:r>
              <a:endParaRPr lang="pt-PT" dirty="0"/>
            </a:p>
          </p:txBody>
        </p:sp>
        <p:sp>
          <p:nvSpPr>
            <p:cNvPr id="10" name="Rectangle: Rounded Corners 9">
              <a:extLst>
                <a:ext uri="{FF2B5EF4-FFF2-40B4-BE49-F238E27FC236}">
                  <a16:creationId xmlns:a16="http://schemas.microsoft.com/office/drawing/2014/main" id="{6C7E0E3A-6EC7-48EA-B987-DF8D851DF366}"/>
                </a:ext>
              </a:extLst>
            </p:cNvPr>
            <p:cNvSpPr/>
            <p:nvPr/>
          </p:nvSpPr>
          <p:spPr>
            <a:xfrm>
              <a:off x="1236854" y="3407877"/>
              <a:ext cx="1141602" cy="338541"/>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Service 1</a:t>
              </a:r>
              <a:endParaRPr lang="pt-PT" dirty="0"/>
            </a:p>
          </p:txBody>
        </p:sp>
        <p:sp>
          <p:nvSpPr>
            <p:cNvPr id="11" name="Rectangle: Rounded Corners 10">
              <a:extLst>
                <a:ext uri="{FF2B5EF4-FFF2-40B4-BE49-F238E27FC236}">
                  <a16:creationId xmlns:a16="http://schemas.microsoft.com/office/drawing/2014/main" id="{AD242B57-A5BA-4448-98CD-B2646C74B9E9}"/>
                </a:ext>
              </a:extLst>
            </p:cNvPr>
            <p:cNvSpPr/>
            <p:nvPr/>
          </p:nvSpPr>
          <p:spPr>
            <a:xfrm>
              <a:off x="3002737" y="3407877"/>
              <a:ext cx="1141602" cy="338541"/>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Service 2</a:t>
              </a:r>
              <a:endParaRPr lang="pt-PT" dirty="0"/>
            </a:p>
          </p:txBody>
        </p:sp>
        <p:sp>
          <p:nvSpPr>
            <p:cNvPr id="12" name="Rectangle: Rounded Corners 11">
              <a:extLst>
                <a:ext uri="{FF2B5EF4-FFF2-40B4-BE49-F238E27FC236}">
                  <a16:creationId xmlns:a16="http://schemas.microsoft.com/office/drawing/2014/main" id="{649D01D7-7E9E-42BD-871B-375BEC414EB6}"/>
                </a:ext>
              </a:extLst>
            </p:cNvPr>
            <p:cNvSpPr/>
            <p:nvPr/>
          </p:nvSpPr>
          <p:spPr>
            <a:xfrm>
              <a:off x="8929377" y="3366844"/>
              <a:ext cx="1141602" cy="338542"/>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Service 3</a:t>
              </a:r>
              <a:endParaRPr lang="pt-PT" dirty="0"/>
            </a:p>
          </p:txBody>
        </p:sp>
        <p:sp>
          <p:nvSpPr>
            <p:cNvPr id="13" name="Rectangle 12">
              <a:extLst>
                <a:ext uri="{FF2B5EF4-FFF2-40B4-BE49-F238E27FC236}">
                  <a16:creationId xmlns:a16="http://schemas.microsoft.com/office/drawing/2014/main" id="{F1301DE3-D2C9-4F33-9AE9-D386FE595C7A}"/>
                </a:ext>
              </a:extLst>
            </p:cNvPr>
            <p:cNvSpPr/>
            <p:nvPr/>
          </p:nvSpPr>
          <p:spPr>
            <a:xfrm>
              <a:off x="838198" y="4078915"/>
              <a:ext cx="10805709" cy="233653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GB" dirty="0"/>
                <a:t>Business Layer</a:t>
              </a:r>
              <a:endParaRPr lang="pt-PT" dirty="0"/>
            </a:p>
          </p:txBody>
        </p:sp>
        <p:sp>
          <p:nvSpPr>
            <p:cNvPr id="23" name="Rectangle: Rounded Corners 22">
              <a:extLst>
                <a:ext uri="{FF2B5EF4-FFF2-40B4-BE49-F238E27FC236}">
                  <a16:creationId xmlns:a16="http://schemas.microsoft.com/office/drawing/2014/main" id="{8AD7B8D3-0A67-47D3-83C2-4FC87979844A}"/>
                </a:ext>
              </a:extLst>
            </p:cNvPr>
            <p:cNvSpPr/>
            <p:nvPr/>
          </p:nvSpPr>
          <p:spPr>
            <a:xfrm>
              <a:off x="1356397" y="4663233"/>
              <a:ext cx="2841423" cy="338541"/>
            </a:xfrm>
            <a:prstGeom prst="roundRect">
              <a:avLst/>
            </a:prstGeom>
            <a:solidFill>
              <a:srgbClr val="7030A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Façade 1</a:t>
              </a:r>
              <a:endParaRPr lang="pt-PT" dirty="0"/>
            </a:p>
          </p:txBody>
        </p:sp>
        <p:sp>
          <p:nvSpPr>
            <p:cNvPr id="36" name="Rectangle: Rounded Corners 35">
              <a:extLst>
                <a:ext uri="{FF2B5EF4-FFF2-40B4-BE49-F238E27FC236}">
                  <a16:creationId xmlns:a16="http://schemas.microsoft.com/office/drawing/2014/main" id="{E46E7185-2976-4C08-BB31-F595C8DFFCEE}"/>
                </a:ext>
              </a:extLst>
            </p:cNvPr>
            <p:cNvSpPr/>
            <p:nvPr/>
          </p:nvSpPr>
          <p:spPr>
            <a:xfrm>
              <a:off x="1236854" y="5334811"/>
              <a:ext cx="1141602" cy="897744"/>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Business functions 1</a:t>
              </a:r>
              <a:endParaRPr lang="pt-PT" dirty="0"/>
            </a:p>
          </p:txBody>
        </p:sp>
        <p:sp>
          <p:nvSpPr>
            <p:cNvPr id="37" name="Rectangle: Rounded Corners 36">
              <a:extLst>
                <a:ext uri="{FF2B5EF4-FFF2-40B4-BE49-F238E27FC236}">
                  <a16:creationId xmlns:a16="http://schemas.microsoft.com/office/drawing/2014/main" id="{2B293DE6-C6B6-4EA8-8C3A-A8F656F2F8A0}"/>
                </a:ext>
              </a:extLst>
            </p:cNvPr>
            <p:cNvSpPr/>
            <p:nvPr/>
          </p:nvSpPr>
          <p:spPr>
            <a:xfrm>
              <a:off x="3475836" y="5331703"/>
              <a:ext cx="1141602" cy="897744"/>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Business functions 2</a:t>
              </a:r>
              <a:endParaRPr lang="pt-PT" dirty="0"/>
            </a:p>
          </p:txBody>
        </p:sp>
        <p:cxnSp>
          <p:nvCxnSpPr>
            <p:cNvPr id="39" name="Straight Arrow Connector 38">
              <a:extLst>
                <a:ext uri="{FF2B5EF4-FFF2-40B4-BE49-F238E27FC236}">
                  <a16:creationId xmlns:a16="http://schemas.microsoft.com/office/drawing/2014/main" id="{FF010EC4-EB79-4AAF-A92D-3B1E1BF8E102}"/>
                </a:ext>
              </a:extLst>
            </p:cNvPr>
            <p:cNvCxnSpPr>
              <a:cxnSpLocks/>
              <a:stCxn id="23" idx="2"/>
              <a:endCxn id="36" idx="0"/>
            </p:cNvCxnSpPr>
            <p:nvPr/>
          </p:nvCxnSpPr>
          <p:spPr>
            <a:xfrm flipH="1">
              <a:off x="1807655" y="5001774"/>
              <a:ext cx="969454" cy="3330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B7BBCE7-C82A-4BFE-BF01-345A8E24C14F}"/>
                </a:ext>
              </a:extLst>
            </p:cNvPr>
            <p:cNvCxnSpPr>
              <a:cxnSpLocks/>
              <a:stCxn id="23" idx="2"/>
              <a:endCxn id="37" idx="0"/>
            </p:cNvCxnSpPr>
            <p:nvPr/>
          </p:nvCxnSpPr>
          <p:spPr>
            <a:xfrm>
              <a:off x="2777109" y="5001774"/>
              <a:ext cx="1269528" cy="3299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5C0F834-9909-4EE4-9693-F510E97EBD45}"/>
                </a:ext>
              </a:extLst>
            </p:cNvPr>
            <p:cNvCxnSpPr>
              <a:cxnSpLocks/>
              <a:stCxn id="10" idx="2"/>
            </p:cNvCxnSpPr>
            <p:nvPr/>
          </p:nvCxnSpPr>
          <p:spPr>
            <a:xfrm>
              <a:off x="1807655" y="3746418"/>
              <a:ext cx="0" cy="9168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2107BB7-E222-4961-B607-31F38D76952E}"/>
                </a:ext>
              </a:extLst>
            </p:cNvPr>
            <p:cNvCxnSpPr>
              <a:cxnSpLocks/>
              <a:stCxn id="11" idx="2"/>
            </p:cNvCxnSpPr>
            <p:nvPr/>
          </p:nvCxnSpPr>
          <p:spPr>
            <a:xfrm>
              <a:off x="3573538" y="3746418"/>
              <a:ext cx="0" cy="9168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6EF8A44-99B1-4D98-A152-79F4B585B384}"/>
                </a:ext>
              </a:extLst>
            </p:cNvPr>
            <p:cNvCxnSpPr>
              <a:cxnSpLocks/>
              <a:stCxn id="12" idx="2"/>
              <a:endCxn id="38" idx="0"/>
            </p:cNvCxnSpPr>
            <p:nvPr/>
          </p:nvCxnSpPr>
          <p:spPr>
            <a:xfrm>
              <a:off x="9500178" y="3705386"/>
              <a:ext cx="0" cy="10112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id="{793FB7B9-D8DA-491C-820C-8C19A1758AD5}"/>
                </a:ext>
              </a:extLst>
            </p:cNvPr>
            <p:cNvSpPr/>
            <p:nvPr/>
          </p:nvSpPr>
          <p:spPr>
            <a:xfrm>
              <a:off x="8079466" y="4716645"/>
              <a:ext cx="2841423" cy="338541"/>
            </a:xfrm>
            <a:prstGeom prst="roundRect">
              <a:avLst/>
            </a:prstGeom>
            <a:solidFill>
              <a:srgbClr val="7030A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Façade 2</a:t>
              </a:r>
              <a:endParaRPr lang="pt-PT" dirty="0"/>
            </a:p>
          </p:txBody>
        </p:sp>
        <p:sp>
          <p:nvSpPr>
            <p:cNvPr id="43" name="Rectangle: Rounded Corners 42">
              <a:extLst>
                <a:ext uri="{FF2B5EF4-FFF2-40B4-BE49-F238E27FC236}">
                  <a16:creationId xmlns:a16="http://schemas.microsoft.com/office/drawing/2014/main" id="{DB7ED7B9-973E-40F1-9F31-C892569A17B2}"/>
                </a:ext>
              </a:extLst>
            </p:cNvPr>
            <p:cNvSpPr/>
            <p:nvPr/>
          </p:nvSpPr>
          <p:spPr>
            <a:xfrm>
              <a:off x="8929377" y="5386065"/>
              <a:ext cx="1141602" cy="897744"/>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Business functions 3</a:t>
              </a:r>
              <a:endParaRPr lang="pt-PT" dirty="0"/>
            </a:p>
          </p:txBody>
        </p:sp>
        <p:cxnSp>
          <p:nvCxnSpPr>
            <p:cNvPr id="44" name="Straight Arrow Connector 43">
              <a:extLst>
                <a:ext uri="{FF2B5EF4-FFF2-40B4-BE49-F238E27FC236}">
                  <a16:creationId xmlns:a16="http://schemas.microsoft.com/office/drawing/2014/main" id="{8557524C-EA0A-421C-BD62-95326D07C193}"/>
                </a:ext>
              </a:extLst>
            </p:cNvPr>
            <p:cNvCxnSpPr>
              <a:cxnSpLocks/>
              <a:stCxn id="38" idx="2"/>
              <a:endCxn id="43" idx="0"/>
            </p:cNvCxnSpPr>
            <p:nvPr/>
          </p:nvCxnSpPr>
          <p:spPr>
            <a:xfrm>
              <a:off x="9500178" y="5055186"/>
              <a:ext cx="0" cy="3308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A071CACB-8751-49C6-A878-4ED020EE56B0}"/>
                </a:ext>
              </a:extLst>
            </p:cNvPr>
            <p:cNvSpPr/>
            <p:nvPr/>
          </p:nvSpPr>
          <p:spPr>
            <a:xfrm>
              <a:off x="1061206" y="4196519"/>
              <a:ext cx="3737288" cy="21147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Module 1</a:t>
              </a:r>
              <a:endParaRPr lang="pt-PT" dirty="0"/>
            </a:p>
          </p:txBody>
        </p:sp>
        <p:sp>
          <p:nvSpPr>
            <p:cNvPr id="52" name="Rectangle 51">
              <a:extLst>
                <a:ext uri="{FF2B5EF4-FFF2-40B4-BE49-F238E27FC236}">
                  <a16:creationId xmlns:a16="http://schemas.microsoft.com/office/drawing/2014/main" id="{7058B3B7-1ADE-46FF-9EFF-AAADD46C955E}"/>
                </a:ext>
              </a:extLst>
            </p:cNvPr>
            <p:cNvSpPr/>
            <p:nvPr/>
          </p:nvSpPr>
          <p:spPr>
            <a:xfrm>
              <a:off x="7691314" y="4223999"/>
              <a:ext cx="3737288" cy="21147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Module 2</a:t>
              </a:r>
              <a:endParaRPr lang="pt-PT" dirty="0"/>
            </a:p>
          </p:txBody>
        </p:sp>
      </p:grpSp>
    </p:spTree>
    <p:extLst>
      <p:ext uri="{BB962C8B-B14F-4D97-AF65-F5344CB8AC3E}">
        <p14:creationId xmlns:p14="http://schemas.microsoft.com/office/powerpoint/2010/main" val="1832258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464B-3366-4323-B8E6-8BB66B16ABD4}"/>
              </a:ext>
            </a:extLst>
          </p:cNvPr>
          <p:cNvSpPr>
            <a:spLocks noGrp="1"/>
          </p:cNvSpPr>
          <p:nvPr>
            <p:ph type="title"/>
          </p:nvPr>
        </p:nvSpPr>
        <p:spPr/>
        <p:txBody>
          <a:bodyPr/>
          <a:lstStyle/>
          <a:p>
            <a:r>
              <a:rPr lang="en-GB" dirty="0"/>
              <a:t>Business Layer</a:t>
            </a:r>
            <a:endParaRPr lang="pt-PT" dirty="0"/>
          </a:p>
        </p:txBody>
      </p:sp>
      <p:sp>
        <p:nvSpPr>
          <p:cNvPr id="3" name="Content Placeholder 2">
            <a:extLst>
              <a:ext uri="{FF2B5EF4-FFF2-40B4-BE49-F238E27FC236}">
                <a16:creationId xmlns:a16="http://schemas.microsoft.com/office/drawing/2014/main" id="{EBEA4B03-F9D8-4075-99EB-112688C4EC56}"/>
              </a:ext>
            </a:extLst>
          </p:cNvPr>
          <p:cNvSpPr>
            <a:spLocks noGrp="1"/>
          </p:cNvSpPr>
          <p:nvPr>
            <p:ph idx="1"/>
          </p:nvPr>
        </p:nvSpPr>
        <p:spPr>
          <a:xfrm>
            <a:off x="838200" y="1825625"/>
            <a:ext cx="5562600" cy="4667250"/>
          </a:xfrm>
        </p:spPr>
        <p:txBody>
          <a:bodyPr>
            <a:normAutofit fontScale="92500" lnSpcReduction="20000"/>
          </a:bodyPr>
          <a:lstStyle/>
          <a:p>
            <a:r>
              <a:rPr lang="en-GB" sz="1600" dirty="0"/>
              <a:t>Sometimes business function requires the call of functions outside of their module.</a:t>
            </a:r>
          </a:p>
          <a:p>
            <a:endParaRPr lang="en-GB" sz="1600" dirty="0"/>
          </a:p>
          <a:p>
            <a:r>
              <a:rPr lang="en-GB" sz="1600" dirty="0"/>
              <a:t>For this, we use </a:t>
            </a:r>
            <a:r>
              <a:rPr lang="en-GB" sz="1600" b="1" dirty="0"/>
              <a:t>adapters</a:t>
            </a:r>
            <a:r>
              <a:rPr lang="en-GB" sz="1600" dirty="0"/>
              <a:t>.</a:t>
            </a:r>
          </a:p>
          <a:p>
            <a:endParaRPr lang="en-GB" sz="1600" dirty="0"/>
          </a:p>
          <a:p>
            <a:r>
              <a:rPr lang="en-GB" sz="1600" dirty="0"/>
              <a:t>This adapters are similar to the façade. They map the input/output of the function/service and business objects.</a:t>
            </a:r>
          </a:p>
          <a:p>
            <a:endParaRPr lang="en-GB" sz="1600" dirty="0"/>
          </a:p>
          <a:p>
            <a:r>
              <a:rPr lang="en-GB" sz="1600" dirty="0"/>
              <a:t>An adapter should also supply to the business functions an appropriate abstraction of the service/function being called.</a:t>
            </a:r>
          </a:p>
          <a:p>
            <a:endParaRPr lang="en-GB" sz="1600" dirty="0"/>
          </a:p>
          <a:p>
            <a:r>
              <a:rPr lang="en-GB" sz="1600" dirty="0"/>
              <a:t>Example, supposed there is a service that provides all the information about a user (</a:t>
            </a:r>
            <a:r>
              <a:rPr lang="en-GB" sz="1600" dirty="0" err="1"/>
              <a:t>getUserData</a:t>
            </a:r>
            <a:r>
              <a:rPr lang="en-GB" sz="1600" dirty="0"/>
              <a:t>), however, the business rules only require a piece of that information (e.g., the birthdate of the user).</a:t>
            </a:r>
          </a:p>
          <a:p>
            <a:endParaRPr lang="en-GB" sz="1600" dirty="0"/>
          </a:p>
          <a:p>
            <a:r>
              <a:rPr lang="en-GB" sz="1600" dirty="0"/>
              <a:t>The adapter should then provide a function </a:t>
            </a:r>
            <a:r>
              <a:rPr lang="en-GB" sz="1600" dirty="0" err="1"/>
              <a:t>getNameOfUser</a:t>
            </a:r>
            <a:r>
              <a:rPr lang="en-GB" sz="1600" dirty="0"/>
              <a:t> that will call </a:t>
            </a:r>
            <a:r>
              <a:rPr lang="en-GB" sz="1600" dirty="0" err="1"/>
              <a:t>getUserData</a:t>
            </a:r>
            <a:r>
              <a:rPr lang="en-GB" sz="1600" dirty="0"/>
              <a:t>, but only returns the appropriate data to the business function.</a:t>
            </a:r>
          </a:p>
        </p:txBody>
      </p:sp>
      <p:grpSp>
        <p:nvGrpSpPr>
          <p:cNvPr id="4" name="Group 3">
            <a:extLst>
              <a:ext uri="{FF2B5EF4-FFF2-40B4-BE49-F238E27FC236}">
                <a16:creationId xmlns:a16="http://schemas.microsoft.com/office/drawing/2014/main" id="{2C5BAFAD-1F2B-4791-BCF4-7522E464C353}"/>
              </a:ext>
            </a:extLst>
          </p:cNvPr>
          <p:cNvGrpSpPr/>
          <p:nvPr/>
        </p:nvGrpSpPr>
        <p:grpSpPr>
          <a:xfrm>
            <a:off x="6754272" y="1782561"/>
            <a:ext cx="5183696" cy="3745784"/>
            <a:chOff x="6754272" y="1782561"/>
            <a:chExt cx="5183696" cy="3745784"/>
          </a:xfrm>
        </p:grpSpPr>
        <p:sp>
          <p:nvSpPr>
            <p:cNvPr id="13" name="Rectangle 12">
              <a:extLst>
                <a:ext uri="{FF2B5EF4-FFF2-40B4-BE49-F238E27FC236}">
                  <a16:creationId xmlns:a16="http://schemas.microsoft.com/office/drawing/2014/main" id="{F1301DE3-D2C9-4F33-9AE9-D386FE595C7A}"/>
                </a:ext>
              </a:extLst>
            </p:cNvPr>
            <p:cNvSpPr/>
            <p:nvPr/>
          </p:nvSpPr>
          <p:spPr>
            <a:xfrm>
              <a:off x="6754272" y="1782561"/>
              <a:ext cx="5183696" cy="156878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GB" dirty="0"/>
                <a:t>Business Layer</a:t>
              </a:r>
              <a:endParaRPr lang="pt-PT" dirty="0"/>
            </a:p>
          </p:txBody>
        </p:sp>
        <p:sp>
          <p:nvSpPr>
            <p:cNvPr id="36" name="Rectangle: Rounded Corners 35">
              <a:extLst>
                <a:ext uri="{FF2B5EF4-FFF2-40B4-BE49-F238E27FC236}">
                  <a16:creationId xmlns:a16="http://schemas.microsoft.com/office/drawing/2014/main" id="{E46E7185-2976-4C08-BB31-F595C8DFFCEE}"/>
                </a:ext>
              </a:extLst>
            </p:cNvPr>
            <p:cNvSpPr/>
            <p:nvPr/>
          </p:nvSpPr>
          <p:spPr>
            <a:xfrm>
              <a:off x="7139992" y="1919475"/>
              <a:ext cx="1141602" cy="897744"/>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Business functions 1</a:t>
              </a:r>
              <a:endParaRPr lang="pt-PT" dirty="0"/>
            </a:p>
          </p:txBody>
        </p:sp>
        <p:sp>
          <p:nvSpPr>
            <p:cNvPr id="37" name="Rectangle: Rounded Corners 36">
              <a:extLst>
                <a:ext uri="{FF2B5EF4-FFF2-40B4-BE49-F238E27FC236}">
                  <a16:creationId xmlns:a16="http://schemas.microsoft.com/office/drawing/2014/main" id="{2B293DE6-C6B6-4EA8-8C3A-A8F656F2F8A0}"/>
                </a:ext>
              </a:extLst>
            </p:cNvPr>
            <p:cNvSpPr/>
            <p:nvPr/>
          </p:nvSpPr>
          <p:spPr>
            <a:xfrm>
              <a:off x="10212198" y="1944642"/>
              <a:ext cx="1141602" cy="897744"/>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Business functions 2</a:t>
              </a:r>
              <a:endParaRPr lang="pt-PT" dirty="0"/>
            </a:p>
          </p:txBody>
        </p:sp>
        <p:sp>
          <p:nvSpPr>
            <p:cNvPr id="32" name="Rectangle: Rounded Corners 31">
              <a:extLst>
                <a:ext uri="{FF2B5EF4-FFF2-40B4-BE49-F238E27FC236}">
                  <a16:creationId xmlns:a16="http://schemas.microsoft.com/office/drawing/2014/main" id="{371FC7F8-B651-429E-B1B9-543518FABE16}"/>
                </a:ext>
              </a:extLst>
            </p:cNvPr>
            <p:cNvSpPr/>
            <p:nvPr/>
          </p:nvSpPr>
          <p:spPr>
            <a:xfrm>
              <a:off x="8667314" y="2980128"/>
              <a:ext cx="1141602" cy="897744"/>
            </a:xfrm>
            <a:prstGeom prst="roundRect">
              <a:avLst/>
            </a:prstGeom>
            <a:solidFill>
              <a:schemeClr val="accent4">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Adapter 1</a:t>
              </a:r>
              <a:endParaRPr lang="pt-PT" dirty="0"/>
            </a:p>
          </p:txBody>
        </p:sp>
        <p:cxnSp>
          <p:nvCxnSpPr>
            <p:cNvPr id="38" name="Straight Arrow Connector 37">
              <a:extLst>
                <a:ext uri="{FF2B5EF4-FFF2-40B4-BE49-F238E27FC236}">
                  <a16:creationId xmlns:a16="http://schemas.microsoft.com/office/drawing/2014/main" id="{E292B90C-ED1B-45ED-99EE-BE02AC0186B5}"/>
                </a:ext>
              </a:extLst>
            </p:cNvPr>
            <p:cNvCxnSpPr>
              <a:cxnSpLocks/>
              <a:stCxn id="36" idx="3"/>
              <a:endCxn id="32" idx="0"/>
            </p:cNvCxnSpPr>
            <p:nvPr/>
          </p:nvCxnSpPr>
          <p:spPr>
            <a:xfrm>
              <a:off x="8281594" y="2368347"/>
              <a:ext cx="956521" cy="6117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B40732F-D7D8-4ED5-95DB-9BF8B95BC017}"/>
                </a:ext>
              </a:extLst>
            </p:cNvPr>
            <p:cNvCxnSpPr>
              <a:cxnSpLocks/>
              <a:stCxn id="37" idx="1"/>
              <a:endCxn id="32" idx="0"/>
            </p:cNvCxnSpPr>
            <p:nvPr/>
          </p:nvCxnSpPr>
          <p:spPr>
            <a:xfrm flipH="1">
              <a:off x="9238115" y="2393514"/>
              <a:ext cx="974083" cy="5866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BD663302-0FD1-4CE5-83FF-1061481A5D81}"/>
                </a:ext>
              </a:extLst>
            </p:cNvPr>
            <p:cNvSpPr/>
            <p:nvPr/>
          </p:nvSpPr>
          <p:spPr>
            <a:xfrm>
              <a:off x="6754272" y="4669493"/>
              <a:ext cx="5183696" cy="8588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GB" dirty="0"/>
                <a:t>Service Layer</a:t>
              </a:r>
              <a:endParaRPr lang="pt-PT" dirty="0"/>
            </a:p>
          </p:txBody>
        </p:sp>
        <p:sp>
          <p:nvSpPr>
            <p:cNvPr id="57" name="Rectangle: Rounded Corners 56">
              <a:extLst>
                <a:ext uri="{FF2B5EF4-FFF2-40B4-BE49-F238E27FC236}">
                  <a16:creationId xmlns:a16="http://schemas.microsoft.com/office/drawing/2014/main" id="{02024B24-25C2-460F-9379-CAFBDE16AA52}"/>
                </a:ext>
              </a:extLst>
            </p:cNvPr>
            <p:cNvSpPr/>
            <p:nvPr/>
          </p:nvSpPr>
          <p:spPr>
            <a:xfrm>
              <a:off x="8683040" y="5098919"/>
              <a:ext cx="1141602" cy="338542"/>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Service 3</a:t>
              </a:r>
              <a:endParaRPr lang="pt-PT" dirty="0"/>
            </a:p>
          </p:txBody>
        </p:sp>
        <p:cxnSp>
          <p:nvCxnSpPr>
            <p:cNvPr id="58" name="Straight Arrow Connector 57">
              <a:extLst>
                <a:ext uri="{FF2B5EF4-FFF2-40B4-BE49-F238E27FC236}">
                  <a16:creationId xmlns:a16="http://schemas.microsoft.com/office/drawing/2014/main" id="{7BEB83ED-CBE6-43C8-993A-D889EBF61BCE}"/>
                </a:ext>
              </a:extLst>
            </p:cNvPr>
            <p:cNvCxnSpPr>
              <a:cxnSpLocks/>
              <a:stCxn id="32" idx="2"/>
              <a:endCxn id="57" idx="0"/>
            </p:cNvCxnSpPr>
            <p:nvPr/>
          </p:nvCxnSpPr>
          <p:spPr>
            <a:xfrm>
              <a:off x="9238115" y="3877872"/>
              <a:ext cx="15726" cy="12210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6956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464B-3366-4323-B8E6-8BB66B16ABD4}"/>
              </a:ext>
            </a:extLst>
          </p:cNvPr>
          <p:cNvSpPr>
            <a:spLocks noGrp="1"/>
          </p:cNvSpPr>
          <p:nvPr>
            <p:ph type="title"/>
          </p:nvPr>
        </p:nvSpPr>
        <p:spPr/>
        <p:txBody>
          <a:bodyPr/>
          <a:lstStyle/>
          <a:p>
            <a:r>
              <a:rPr lang="en-GB" dirty="0"/>
              <a:t>Data Access Layer</a:t>
            </a:r>
            <a:endParaRPr lang="pt-PT" dirty="0"/>
          </a:p>
        </p:txBody>
      </p:sp>
      <p:sp>
        <p:nvSpPr>
          <p:cNvPr id="3" name="Content Placeholder 2">
            <a:extLst>
              <a:ext uri="{FF2B5EF4-FFF2-40B4-BE49-F238E27FC236}">
                <a16:creationId xmlns:a16="http://schemas.microsoft.com/office/drawing/2014/main" id="{EBEA4B03-F9D8-4075-99EB-112688C4EC56}"/>
              </a:ext>
            </a:extLst>
          </p:cNvPr>
          <p:cNvSpPr>
            <a:spLocks noGrp="1"/>
          </p:cNvSpPr>
          <p:nvPr>
            <p:ph idx="1"/>
          </p:nvPr>
        </p:nvSpPr>
        <p:spPr>
          <a:xfrm>
            <a:off x="5791200" y="1901825"/>
            <a:ext cx="5562600" cy="4351338"/>
          </a:xfrm>
        </p:spPr>
        <p:txBody>
          <a:bodyPr>
            <a:normAutofit/>
          </a:bodyPr>
          <a:lstStyle/>
          <a:p>
            <a:r>
              <a:rPr lang="en-GB" sz="2000" dirty="0"/>
              <a:t>The Data access layer </a:t>
            </a:r>
            <a:r>
              <a:rPr lang="en-US" sz="2000" dirty="0"/>
              <a:t>provides simplified access to data stored in persistent storage.</a:t>
            </a:r>
          </a:p>
          <a:p>
            <a:endParaRPr lang="en-US" sz="2000" dirty="0"/>
          </a:p>
          <a:p>
            <a:r>
              <a:rPr lang="en-US" sz="2000" dirty="0"/>
              <a:t>This layer connects to the database and performs the actual operations required by the application.</a:t>
            </a:r>
          </a:p>
          <a:p>
            <a:endParaRPr lang="en-US" sz="2000" dirty="0"/>
          </a:p>
          <a:p>
            <a:r>
              <a:rPr lang="en-US" sz="2000" dirty="0"/>
              <a:t>On this layer a single method can translate into multiple instructions that the database understands using a repository pattern or DAO pattern.</a:t>
            </a:r>
            <a:endParaRPr lang="pt-PT" sz="2000" dirty="0"/>
          </a:p>
        </p:txBody>
      </p:sp>
      <p:grpSp>
        <p:nvGrpSpPr>
          <p:cNvPr id="7" name="Group 6">
            <a:extLst>
              <a:ext uri="{FF2B5EF4-FFF2-40B4-BE49-F238E27FC236}">
                <a16:creationId xmlns:a16="http://schemas.microsoft.com/office/drawing/2014/main" id="{86C62E8E-122C-42BC-BCB5-611426788041}"/>
              </a:ext>
            </a:extLst>
          </p:cNvPr>
          <p:cNvGrpSpPr/>
          <p:nvPr/>
        </p:nvGrpSpPr>
        <p:grpSpPr>
          <a:xfrm>
            <a:off x="838200" y="1901825"/>
            <a:ext cx="4832059" cy="4114133"/>
            <a:chOff x="838200" y="1901825"/>
            <a:chExt cx="4832059" cy="4114133"/>
          </a:xfrm>
        </p:grpSpPr>
        <p:sp>
          <p:nvSpPr>
            <p:cNvPr id="6" name="Rectangle 5">
              <a:extLst>
                <a:ext uri="{FF2B5EF4-FFF2-40B4-BE49-F238E27FC236}">
                  <a16:creationId xmlns:a16="http://schemas.microsoft.com/office/drawing/2014/main" id="{6B20244E-E961-4F66-857C-57B6C41DD522}"/>
                </a:ext>
              </a:extLst>
            </p:cNvPr>
            <p:cNvSpPr/>
            <p:nvPr/>
          </p:nvSpPr>
          <p:spPr>
            <a:xfrm>
              <a:off x="838200" y="1901825"/>
              <a:ext cx="4832059" cy="790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 Layer</a:t>
              </a:r>
              <a:endParaRPr lang="pt-PT" dirty="0"/>
            </a:p>
          </p:txBody>
        </p:sp>
        <p:pic>
          <p:nvPicPr>
            <p:cNvPr id="3076" name="Picture 4" descr="Image result for hibernate">
              <a:extLst>
                <a:ext uri="{FF2B5EF4-FFF2-40B4-BE49-F238E27FC236}">
                  <a16:creationId xmlns:a16="http://schemas.microsoft.com/office/drawing/2014/main" id="{3EE6293D-6B85-4D9C-A164-5AFC65E97B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581" y="3598667"/>
              <a:ext cx="948206" cy="78227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mybatis">
              <a:extLst>
                <a:ext uri="{FF2B5EF4-FFF2-40B4-BE49-F238E27FC236}">
                  <a16:creationId xmlns:a16="http://schemas.microsoft.com/office/drawing/2014/main" id="{B61EB891-B961-4BAF-AE89-E658EF9C4E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513" y="3598668"/>
              <a:ext cx="1220890" cy="91670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Image result for java">
              <a:extLst>
                <a:ext uri="{FF2B5EF4-FFF2-40B4-BE49-F238E27FC236}">
                  <a16:creationId xmlns:a16="http://schemas.microsoft.com/office/drawing/2014/main" id="{A34F4058-5523-411D-B3EB-921E61D678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1357" y="2903537"/>
              <a:ext cx="758207" cy="139026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spring data">
              <a:extLst>
                <a:ext uri="{FF2B5EF4-FFF2-40B4-BE49-F238E27FC236}">
                  <a16:creationId xmlns:a16="http://schemas.microsoft.com/office/drawing/2014/main" id="{17857286-73CF-4798-A145-996A853F7C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4788" y="4714782"/>
              <a:ext cx="920232" cy="92023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63BDEE8-64D4-4686-82E8-539783B32C85}"/>
                </a:ext>
              </a:extLst>
            </p:cNvPr>
            <p:cNvSpPr/>
            <p:nvPr/>
          </p:nvSpPr>
          <p:spPr>
            <a:xfrm>
              <a:off x="2338692" y="5615848"/>
              <a:ext cx="1491127" cy="400110"/>
            </a:xfrm>
            <a:prstGeom prst="rect">
              <a:avLst/>
            </a:prstGeom>
            <a:noFill/>
          </p:spPr>
          <p:txBody>
            <a:bodyPr wrap="square" lIns="91440" tIns="45720" rIns="91440" bIns="45720">
              <a:spAutoFit/>
            </a:bodyPr>
            <a:lstStyle/>
            <a:p>
              <a:pPr algn="ctr"/>
              <a:r>
                <a:rPr lang="en-US" sz="2000" b="0" cap="none" spc="0" dirty="0">
                  <a:ln w="0"/>
                  <a:solidFill>
                    <a:srgbClr val="6DB33F"/>
                  </a:solidFill>
                  <a:effectLst>
                    <a:outerShdw blurRad="38100" dist="19050" dir="2700000" algn="tl" rotWithShape="0">
                      <a:schemeClr val="dk1">
                        <a:alpha val="40000"/>
                      </a:schemeClr>
                    </a:outerShdw>
                  </a:effectLst>
                </a:rPr>
                <a:t>Spring Data</a:t>
              </a:r>
            </a:p>
          </p:txBody>
        </p:sp>
      </p:grpSp>
    </p:spTree>
    <p:extLst>
      <p:ext uri="{BB962C8B-B14F-4D97-AF65-F5344CB8AC3E}">
        <p14:creationId xmlns:p14="http://schemas.microsoft.com/office/powerpoint/2010/main" val="3657860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464B-3366-4323-B8E6-8BB66B16ABD4}"/>
              </a:ext>
            </a:extLst>
          </p:cNvPr>
          <p:cNvSpPr>
            <a:spLocks noGrp="1"/>
          </p:cNvSpPr>
          <p:nvPr>
            <p:ph type="title"/>
          </p:nvPr>
        </p:nvSpPr>
        <p:spPr/>
        <p:txBody>
          <a:bodyPr/>
          <a:lstStyle/>
          <a:p>
            <a:r>
              <a:rPr lang="en-GB" dirty="0"/>
              <a:t>Data Access Layer</a:t>
            </a:r>
            <a:endParaRPr lang="pt-PT" dirty="0"/>
          </a:p>
        </p:txBody>
      </p:sp>
      <p:sp>
        <p:nvSpPr>
          <p:cNvPr id="3" name="Content Placeholder 2">
            <a:extLst>
              <a:ext uri="{FF2B5EF4-FFF2-40B4-BE49-F238E27FC236}">
                <a16:creationId xmlns:a16="http://schemas.microsoft.com/office/drawing/2014/main" id="{EBEA4B03-F9D8-4075-99EB-112688C4EC56}"/>
              </a:ext>
            </a:extLst>
          </p:cNvPr>
          <p:cNvSpPr>
            <a:spLocks noGrp="1"/>
          </p:cNvSpPr>
          <p:nvPr>
            <p:ph idx="1"/>
          </p:nvPr>
        </p:nvSpPr>
        <p:spPr>
          <a:xfrm>
            <a:off x="5791200" y="1901825"/>
            <a:ext cx="5562600" cy="4351338"/>
          </a:xfrm>
        </p:spPr>
        <p:txBody>
          <a:bodyPr>
            <a:normAutofit lnSpcReduction="10000"/>
          </a:bodyPr>
          <a:lstStyle/>
          <a:p>
            <a:r>
              <a:rPr lang="en-GB" sz="2000" dirty="0"/>
              <a:t>The business layer is conscious of the entities and repositories that exist on the data access layer. </a:t>
            </a:r>
          </a:p>
          <a:p>
            <a:endParaRPr lang="en-GB" sz="2000" dirty="0"/>
          </a:p>
          <a:p>
            <a:r>
              <a:rPr lang="en-GB" sz="2000" dirty="0"/>
              <a:t>The business functions are responsible for mapping the domain objects into entities and calling the correct repositories.</a:t>
            </a:r>
          </a:p>
          <a:p>
            <a:endParaRPr lang="en-GB" sz="2000" dirty="0"/>
          </a:p>
          <a:p>
            <a:r>
              <a:rPr lang="en-GB" sz="2000" dirty="0"/>
              <a:t>The repositories offer an </a:t>
            </a:r>
            <a:r>
              <a:rPr lang="en-GB" sz="2000" b="1" dirty="0"/>
              <a:t>abstraction</a:t>
            </a:r>
            <a:r>
              <a:rPr lang="en-GB" sz="2000" dirty="0"/>
              <a:t> that allows the business layer to interact with the different databases and tables that the application needs to interact.</a:t>
            </a:r>
          </a:p>
          <a:p>
            <a:endParaRPr lang="en-GB" sz="2000" dirty="0"/>
          </a:p>
          <a:p>
            <a:r>
              <a:rPr lang="en-GB" sz="2000" dirty="0"/>
              <a:t>A single repository can execute statements that affect multiple entities/tables of one database.</a:t>
            </a:r>
            <a:endParaRPr lang="pt-PT" sz="2000" dirty="0"/>
          </a:p>
        </p:txBody>
      </p:sp>
      <p:grpSp>
        <p:nvGrpSpPr>
          <p:cNvPr id="5" name="Group 4">
            <a:extLst>
              <a:ext uri="{FF2B5EF4-FFF2-40B4-BE49-F238E27FC236}">
                <a16:creationId xmlns:a16="http://schemas.microsoft.com/office/drawing/2014/main" id="{B8B1C675-DB7D-4BDA-B4CD-29E8AE9E9744}"/>
              </a:ext>
            </a:extLst>
          </p:cNvPr>
          <p:cNvGrpSpPr/>
          <p:nvPr/>
        </p:nvGrpSpPr>
        <p:grpSpPr>
          <a:xfrm>
            <a:off x="369117" y="1901825"/>
            <a:ext cx="5183696" cy="4351338"/>
            <a:chOff x="369117" y="1901825"/>
            <a:chExt cx="5183696" cy="4351338"/>
          </a:xfrm>
        </p:grpSpPr>
        <p:sp>
          <p:nvSpPr>
            <p:cNvPr id="6" name="Rectangle 5">
              <a:extLst>
                <a:ext uri="{FF2B5EF4-FFF2-40B4-BE49-F238E27FC236}">
                  <a16:creationId xmlns:a16="http://schemas.microsoft.com/office/drawing/2014/main" id="{6B20244E-E961-4F66-857C-57B6C41DD522}"/>
                </a:ext>
              </a:extLst>
            </p:cNvPr>
            <p:cNvSpPr/>
            <p:nvPr/>
          </p:nvSpPr>
          <p:spPr>
            <a:xfrm>
              <a:off x="369117" y="3755669"/>
              <a:ext cx="5183696" cy="249749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GB" dirty="0"/>
                <a:t>Data Access Layer</a:t>
              </a:r>
              <a:endParaRPr lang="pt-PT" dirty="0"/>
            </a:p>
          </p:txBody>
        </p:sp>
        <p:grpSp>
          <p:nvGrpSpPr>
            <p:cNvPr id="4" name="Group 3">
              <a:extLst>
                <a:ext uri="{FF2B5EF4-FFF2-40B4-BE49-F238E27FC236}">
                  <a16:creationId xmlns:a16="http://schemas.microsoft.com/office/drawing/2014/main" id="{D8B8D734-950E-4690-988C-BA62AF14D970}"/>
                </a:ext>
              </a:extLst>
            </p:cNvPr>
            <p:cNvGrpSpPr/>
            <p:nvPr/>
          </p:nvGrpSpPr>
          <p:grpSpPr>
            <a:xfrm>
              <a:off x="369117" y="1901825"/>
              <a:ext cx="5183696" cy="1065402"/>
              <a:chOff x="6593748" y="4169328"/>
              <a:chExt cx="5183696" cy="1065402"/>
            </a:xfrm>
          </p:grpSpPr>
          <p:sp>
            <p:nvSpPr>
              <p:cNvPr id="12" name="Rectangle 11">
                <a:extLst>
                  <a:ext uri="{FF2B5EF4-FFF2-40B4-BE49-F238E27FC236}">
                    <a16:creationId xmlns:a16="http://schemas.microsoft.com/office/drawing/2014/main" id="{CCFF0BA4-5D5C-4F9C-B85E-EFCE0AC1E6A8}"/>
                  </a:ext>
                </a:extLst>
              </p:cNvPr>
              <p:cNvSpPr/>
              <p:nvPr/>
            </p:nvSpPr>
            <p:spPr>
              <a:xfrm>
                <a:off x="6593748" y="4169328"/>
                <a:ext cx="5183696" cy="10654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GB"/>
                  <a:t>Business </a:t>
                </a:r>
                <a:r>
                  <a:rPr lang="en-GB" dirty="0"/>
                  <a:t>Layer</a:t>
                </a:r>
                <a:endParaRPr lang="pt-PT" dirty="0"/>
              </a:p>
            </p:txBody>
          </p:sp>
          <p:sp>
            <p:nvSpPr>
              <p:cNvPr id="14" name="Rectangle: Rounded Corners 13">
                <a:extLst>
                  <a:ext uri="{FF2B5EF4-FFF2-40B4-BE49-F238E27FC236}">
                    <a16:creationId xmlns:a16="http://schemas.microsoft.com/office/drawing/2014/main" id="{556E96C9-5E90-4E7B-8C89-64E28643FBA6}"/>
                  </a:ext>
                </a:extLst>
              </p:cNvPr>
              <p:cNvSpPr/>
              <p:nvPr/>
            </p:nvSpPr>
            <p:spPr>
              <a:xfrm>
                <a:off x="6837027" y="4504765"/>
                <a:ext cx="1667658" cy="629297"/>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Business functions 1</a:t>
                </a:r>
                <a:endParaRPr lang="pt-PT" dirty="0"/>
              </a:p>
            </p:txBody>
          </p:sp>
          <p:sp>
            <p:nvSpPr>
              <p:cNvPr id="15" name="Rectangle: Rounded Corners 14">
                <a:extLst>
                  <a:ext uri="{FF2B5EF4-FFF2-40B4-BE49-F238E27FC236}">
                    <a16:creationId xmlns:a16="http://schemas.microsoft.com/office/drawing/2014/main" id="{AD2304A7-A22E-46A1-8D61-6629A9CA3835}"/>
                  </a:ext>
                </a:extLst>
              </p:cNvPr>
              <p:cNvSpPr/>
              <p:nvPr/>
            </p:nvSpPr>
            <p:spPr>
              <a:xfrm>
                <a:off x="9756396" y="4504765"/>
                <a:ext cx="1597403" cy="629297"/>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Business functions 2</a:t>
                </a:r>
                <a:endParaRPr lang="pt-PT" dirty="0"/>
              </a:p>
            </p:txBody>
          </p:sp>
        </p:grpSp>
        <p:sp>
          <p:nvSpPr>
            <p:cNvPr id="17" name="Rectangle: Rounded Corners 16">
              <a:extLst>
                <a:ext uri="{FF2B5EF4-FFF2-40B4-BE49-F238E27FC236}">
                  <a16:creationId xmlns:a16="http://schemas.microsoft.com/office/drawing/2014/main" id="{4F392926-A64A-4E9F-AA83-453A79A2C39C}"/>
                </a:ext>
              </a:extLst>
            </p:cNvPr>
            <p:cNvSpPr/>
            <p:nvPr/>
          </p:nvSpPr>
          <p:spPr>
            <a:xfrm>
              <a:off x="721453" y="4281541"/>
              <a:ext cx="1426129" cy="321418"/>
            </a:xfrm>
            <a:prstGeom prst="roundRect">
              <a:avLst/>
            </a:prstGeom>
            <a:solidFill>
              <a:srgbClr val="00206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Repository 1</a:t>
              </a:r>
              <a:endParaRPr lang="pt-PT" dirty="0"/>
            </a:p>
          </p:txBody>
        </p:sp>
        <p:sp>
          <p:nvSpPr>
            <p:cNvPr id="19" name="Rectangle: Rounded Corners 18">
              <a:extLst>
                <a:ext uri="{FF2B5EF4-FFF2-40B4-BE49-F238E27FC236}">
                  <a16:creationId xmlns:a16="http://schemas.microsoft.com/office/drawing/2014/main" id="{7F964E17-B79B-4714-A505-2FD8B456AEF3}"/>
                </a:ext>
              </a:extLst>
            </p:cNvPr>
            <p:cNvSpPr/>
            <p:nvPr/>
          </p:nvSpPr>
          <p:spPr>
            <a:xfrm>
              <a:off x="1830198" y="4750128"/>
              <a:ext cx="1426129" cy="321418"/>
            </a:xfrm>
            <a:prstGeom prst="roundRect">
              <a:avLst/>
            </a:prstGeom>
            <a:solidFill>
              <a:srgbClr val="00206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Repository 2</a:t>
              </a:r>
              <a:endParaRPr lang="pt-PT" dirty="0"/>
            </a:p>
          </p:txBody>
        </p:sp>
        <p:sp>
          <p:nvSpPr>
            <p:cNvPr id="20" name="Rectangle: Rounded Corners 19">
              <a:extLst>
                <a:ext uri="{FF2B5EF4-FFF2-40B4-BE49-F238E27FC236}">
                  <a16:creationId xmlns:a16="http://schemas.microsoft.com/office/drawing/2014/main" id="{D6EDD91B-BFAE-4B6D-A7DD-245CCB392CF8}"/>
                </a:ext>
              </a:extLst>
            </p:cNvPr>
            <p:cNvSpPr/>
            <p:nvPr/>
          </p:nvSpPr>
          <p:spPr>
            <a:xfrm>
              <a:off x="2818700" y="4281541"/>
              <a:ext cx="1426129" cy="321418"/>
            </a:xfrm>
            <a:prstGeom prst="roundRect">
              <a:avLst/>
            </a:prstGeom>
            <a:solidFill>
              <a:srgbClr val="00206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Repository 3</a:t>
              </a:r>
              <a:endParaRPr lang="pt-PT" dirty="0"/>
            </a:p>
          </p:txBody>
        </p:sp>
        <p:sp>
          <p:nvSpPr>
            <p:cNvPr id="21" name="Rectangle: Rounded Corners 20">
              <a:extLst>
                <a:ext uri="{FF2B5EF4-FFF2-40B4-BE49-F238E27FC236}">
                  <a16:creationId xmlns:a16="http://schemas.microsoft.com/office/drawing/2014/main" id="{95A9FFC2-B0AB-4364-AE95-E48FF93FA02B}"/>
                </a:ext>
              </a:extLst>
            </p:cNvPr>
            <p:cNvSpPr/>
            <p:nvPr/>
          </p:nvSpPr>
          <p:spPr>
            <a:xfrm>
              <a:off x="3844954" y="4750128"/>
              <a:ext cx="1426129" cy="321418"/>
            </a:xfrm>
            <a:prstGeom prst="roundRect">
              <a:avLst/>
            </a:prstGeom>
            <a:solidFill>
              <a:srgbClr val="00206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Repository 4</a:t>
              </a:r>
              <a:endParaRPr lang="pt-PT" dirty="0"/>
            </a:p>
          </p:txBody>
        </p:sp>
        <p:sp>
          <p:nvSpPr>
            <p:cNvPr id="22" name="Rectangle: Rounded Corners 21">
              <a:extLst>
                <a:ext uri="{FF2B5EF4-FFF2-40B4-BE49-F238E27FC236}">
                  <a16:creationId xmlns:a16="http://schemas.microsoft.com/office/drawing/2014/main" id="{F826AC76-2371-459B-99A0-B50E0FF895BC}"/>
                </a:ext>
              </a:extLst>
            </p:cNvPr>
            <p:cNvSpPr/>
            <p:nvPr/>
          </p:nvSpPr>
          <p:spPr>
            <a:xfrm>
              <a:off x="563461" y="5350060"/>
              <a:ext cx="1426129" cy="321418"/>
            </a:xfrm>
            <a:prstGeom prst="roundRect">
              <a:avLst/>
            </a:prstGeom>
            <a:solidFill>
              <a:schemeClr val="accent6"/>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Entity 1</a:t>
              </a:r>
              <a:endParaRPr lang="pt-PT" dirty="0"/>
            </a:p>
          </p:txBody>
        </p:sp>
        <p:sp>
          <p:nvSpPr>
            <p:cNvPr id="23" name="Rectangle: Rounded Corners 22">
              <a:extLst>
                <a:ext uri="{FF2B5EF4-FFF2-40B4-BE49-F238E27FC236}">
                  <a16:creationId xmlns:a16="http://schemas.microsoft.com/office/drawing/2014/main" id="{49677FBB-158D-4D6B-8F29-980AA0D566AB}"/>
                </a:ext>
              </a:extLst>
            </p:cNvPr>
            <p:cNvSpPr/>
            <p:nvPr/>
          </p:nvSpPr>
          <p:spPr>
            <a:xfrm>
              <a:off x="1830197" y="5801753"/>
              <a:ext cx="1426129" cy="321418"/>
            </a:xfrm>
            <a:prstGeom prst="roundRect">
              <a:avLst/>
            </a:prstGeom>
            <a:solidFill>
              <a:schemeClr val="accent6"/>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Entity 2</a:t>
              </a:r>
              <a:endParaRPr lang="pt-PT" dirty="0"/>
            </a:p>
          </p:txBody>
        </p:sp>
        <p:sp>
          <p:nvSpPr>
            <p:cNvPr id="24" name="Rectangle: Rounded Corners 23">
              <a:extLst>
                <a:ext uri="{FF2B5EF4-FFF2-40B4-BE49-F238E27FC236}">
                  <a16:creationId xmlns:a16="http://schemas.microsoft.com/office/drawing/2014/main" id="{DD32D5A8-454D-4C22-8D63-65D9771A2F19}"/>
                </a:ext>
              </a:extLst>
            </p:cNvPr>
            <p:cNvSpPr/>
            <p:nvPr/>
          </p:nvSpPr>
          <p:spPr>
            <a:xfrm>
              <a:off x="2818700" y="5346467"/>
              <a:ext cx="1426129" cy="321418"/>
            </a:xfrm>
            <a:prstGeom prst="roundRect">
              <a:avLst/>
            </a:prstGeom>
            <a:solidFill>
              <a:schemeClr val="accent6"/>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Entity 3</a:t>
              </a:r>
              <a:endParaRPr lang="pt-PT" dirty="0"/>
            </a:p>
          </p:txBody>
        </p:sp>
        <p:sp>
          <p:nvSpPr>
            <p:cNvPr id="25" name="Rectangle: Rounded Corners 24">
              <a:extLst>
                <a:ext uri="{FF2B5EF4-FFF2-40B4-BE49-F238E27FC236}">
                  <a16:creationId xmlns:a16="http://schemas.microsoft.com/office/drawing/2014/main" id="{9C76C76B-7F04-4299-9F75-134604B60322}"/>
                </a:ext>
              </a:extLst>
            </p:cNvPr>
            <p:cNvSpPr/>
            <p:nvPr/>
          </p:nvSpPr>
          <p:spPr>
            <a:xfrm>
              <a:off x="3844954" y="5789283"/>
              <a:ext cx="1426129" cy="321418"/>
            </a:xfrm>
            <a:prstGeom prst="roundRect">
              <a:avLst/>
            </a:prstGeom>
            <a:solidFill>
              <a:schemeClr val="accent6"/>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Entity 4</a:t>
              </a:r>
              <a:endParaRPr lang="pt-PT" dirty="0"/>
            </a:p>
          </p:txBody>
        </p:sp>
        <p:cxnSp>
          <p:nvCxnSpPr>
            <p:cNvPr id="26" name="Straight Connector 25">
              <a:extLst>
                <a:ext uri="{FF2B5EF4-FFF2-40B4-BE49-F238E27FC236}">
                  <a16:creationId xmlns:a16="http://schemas.microsoft.com/office/drawing/2014/main" id="{A7609643-10B3-4C7F-82E2-F81FEF21ED70}"/>
                </a:ext>
              </a:extLst>
            </p:cNvPr>
            <p:cNvCxnSpPr>
              <a:cxnSpLocks/>
              <a:stCxn id="17" idx="2"/>
              <a:endCxn id="22" idx="0"/>
            </p:cNvCxnSpPr>
            <p:nvPr/>
          </p:nvCxnSpPr>
          <p:spPr>
            <a:xfrm flipH="1">
              <a:off x="1276526" y="4602959"/>
              <a:ext cx="157992" cy="747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D1312A5-2273-4A46-AF68-9A4AADBA5E06}"/>
                </a:ext>
              </a:extLst>
            </p:cNvPr>
            <p:cNvCxnSpPr>
              <a:cxnSpLocks/>
            </p:cNvCxnSpPr>
            <p:nvPr/>
          </p:nvCxnSpPr>
          <p:spPr>
            <a:xfrm>
              <a:off x="1434518" y="4602959"/>
              <a:ext cx="864065" cy="11863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41037F9-0C3F-4242-985D-E6811BB60BF0}"/>
                </a:ext>
              </a:extLst>
            </p:cNvPr>
            <p:cNvCxnSpPr>
              <a:cxnSpLocks/>
              <a:stCxn id="19" idx="2"/>
              <a:endCxn id="23" idx="0"/>
            </p:cNvCxnSpPr>
            <p:nvPr/>
          </p:nvCxnSpPr>
          <p:spPr>
            <a:xfrm flipH="1">
              <a:off x="2543262" y="5071546"/>
              <a:ext cx="1" cy="730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52C6E63-343A-4ECF-A2C1-2F3D2A251A2E}"/>
                </a:ext>
              </a:extLst>
            </p:cNvPr>
            <p:cNvCxnSpPr>
              <a:cxnSpLocks/>
              <a:endCxn id="24" idx="0"/>
            </p:cNvCxnSpPr>
            <p:nvPr/>
          </p:nvCxnSpPr>
          <p:spPr>
            <a:xfrm>
              <a:off x="3531765" y="4602959"/>
              <a:ext cx="0" cy="743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DC34A6B-7745-441F-9DEB-0188BD7F98DC}"/>
                </a:ext>
              </a:extLst>
            </p:cNvPr>
            <p:cNvCxnSpPr>
              <a:cxnSpLocks/>
              <a:stCxn id="21" idx="2"/>
              <a:endCxn id="25" idx="0"/>
            </p:cNvCxnSpPr>
            <p:nvPr/>
          </p:nvCxnSpPr>
          <p:spPr>
            <a:xfrm>
              <a:off x="4558019" y="5071546"/>
              <a:ext cx="0" cy="7177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41E6973-2E28-4098-AE82-35A97555F7DF}"/>
                </a:ext>
              </a:extLst>
            </p:cNvPr>
            <p:cNvCxnSpPr>
              <a:cxnSpLocks/>
              <a:stCxn id="14" idx="2"/>
              <a:endCxn id="17" idx="0"/>
            </p:cNvCxnSpPr>
            <p:nvPr/>
          </p:nvCxnSpPr>
          <p:spPr>
            <a:xfrm flipH="1">
              <a:off x="1434518" y="2866559"/>
              <a:ext cx="11707" cy="14149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B527F3E-3E51-4F15-89EA-639D808A2704}"/>
                </a:ext>
              </a:extLst>
            </p:cNvPr>
            <p:cNvCxnSpPr>
              <a:cxnSpLocks/>
              <a:stCxn id="15" idx="2"/>
              <a:endCxn id="17" idx="0"/>
            </p:cNvCxnSpPr>
            <p:nvPr/>
          </p:nvCxnSpPr>
          <p:spPr>
            <a:xfrm flipH="1">
              <a:off x="1434518" y="2866559"/>
              <a:ext cx="2895949" cy="14149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918E5B3-2D49-42DB-83EC-8F76CCA105CA}"/>
                </a:ext>
              </a:extLst>
            </p:cNvPr>
            <p:cNvCxnSpPr>
              <a:cxnSpLocks/>
              <a:stCxn id="14" idx="2"/>
              <a:endCxn id="19" idx="0"/>
            </p:cNvCxnSpPr>
            <p:nvPr/>
          </p:nvCxnSpPr>
          <p:spPr>
            <a:xfrm>
              <a:off x="1446225" y="2866559"/>
              <a:ext cx="1097038" cy="18835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7FFD55BB-6A49-41D0-84FC-3522291D0852}"/>
                </a:ext>
              </a:extLst>
            </p:cNvPr>
            <p:cNvCxnSpPr>
              <a:cxnSpLocks/>
              <a:stCxn id="15" idx="2"/>
              <a:endCxn id="21" idx="0"/>
            </p:cNvCxnSpPr>
            <p:nvPr/>
          </p:nvCxnSpPr>
          <p:spPr>
            <a:xfrm>
              <a:off x="4330467" y="2866559"/>
              <a:ext cx="227552" cy="18835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B6596D5-A873-4952-AB98-3E00AD13F846}"/>
                </a:ext>
              </a:extLst>
            </p:cNvPr>
            <p:cNvCxnSpPr>
              <a:cxnSpLocks/>
              <a:stCxn id="15" idx="2"/>
              <a:endCxn id="20" idx="0"/>
            </p:cNvCxnSpPr>
            <p:nvPr/>
          </p:nvCxnSpPr>
          <p:spPr>
            <a:xfrm flipH="1">
              <a:off x="3531765" y="2866559"/>
              <a:ext cx="798702" cy="14149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81137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464B-3366-4323-B8E6-8BB66B16ABD4}"/>
              </a:ext>
            </a:extLst>
          </p:cNvPr>
          <p:cNvSpPr>
            <a:spLocks noGrp="1"/>
          </p:cNvSpPr>
          <p:nvPr>
            <p:ph type="title"/>
          </p:nvPr>
        </p:nvSpPr>
        <p:spPr/>
        <p:txBody>
          <a:bodyPr/>
          <a:lstStyle/>
          <a:p>
            <a:r>
              <a:rPr lang="en-GB" dirty="0"/>
              <a:t>References</a:t>
            </a:r>
            <a:endParaRPr lang="pt-PT" dirty="0"/>
          </a:p>
        </p:txBody>
      </p:sp>
      <p:sp>
        <p:nvSpPr>
          <p:cNvPr id="3" name="Content Placeholder 2">
            <a:extLst>
              <a:ext uri="{FF2B5EF4-FFF2-40B4-BE49-F238E27FC236}">
                <a16:creationId xmlns:a16="http://schemas.microsoft.com/office/drawing/2014/main" id="{EBEA4B03-F9D8-4075-99EB-112688C4EC56}"/>
              </a:ext>
            </a:extLst>
          </p:cNvPr>
          <p:cNvSpPr>
            <a:spLocks noGrp="1"/>
          </p:cNvSpPr>
          <p:nvPr>
            <p:ph idx="1"/>
          </p:nvPr>
        </p:nvSpPr>
        <p:spPr>
          <a:xfrm>
            <a:off x="838200" y="1901825"/>
            <a:ext cx="10515600" cy="4351338"/>
          </a:xfrm>
        </p:spPr>
        <p:txBody>
          <a:bodyPr/>
          <a:lstStyle/>
          <a:p>
            <a:r>
              <a:rPr lang="pt-PT" dirty="0"/>
              <a:t>https://en.wikipedia.org/wiki/Multitier_architecture</a:t>
            </a:r>
          </a:p>
          <a:p>
            <a:r>
              <a:rPr lang="pt-PT" dirty="0"/>
              <a:t>https://msdn.microsoft.com/en-us/library/ee658109.aspx</a:t>
            </a:r>
          </a:p>
        </p:txBody>
      </p:sp>
    </p:spTree>
    <p:extLst>
      <p:ext uri="{BB962C8B-B14F-4D97-AF65-F5344CB8AC3E}">
        <p14:creationId xmlns:p14="http://schemas.microsoft.com/office/powerpoint/2010/main" val="1548861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464B-3366-4323-B8E6-8BB66B16ABD4}"/>
              </a:ext>
            </a:extLst>
          </p:cNvPr>
          <p:cNvSpPr>
            <a:spLocks noGrp="1"/>
          </p:cNvSpPr>
          <p:nvPr>
            <p:ph type="title"/>
          </p:nvPr>
        </p:nvSpPr>
        <p:spPr/>
        <p:txBody>
          <a:bodyPr/>
          <a:lstStyle/>
          <a:p>
            <a:r>
              <a:rPr lang="en-GB" dirty="0"/>
              <a:t>Multilayer Architecture</a:t>
            </a:r>
            <a:endParaRPr lang="pt-PT" dirty="0"/>
          </a:p>
        </p:txBody>
      </p:sp>
      <p:sp>
        <p:nvSpPr>
          <p:cNvPr id="3" name="Content Placeholder 2">
            <a:extLst>
              <a:ext uri="{FF2B5EF4-FFF2-40B4-BE49-F238E27FC236}">
                <a16:creationId xmlns:a16="http://schemas.microsoft.com/office/drawing/2014/main" id="{EBEA4B03-F9D8-4075-99EB-112688C4EC56}"/>
              </a:ext>
            </a:extLst>
          </p:cNvPr>
          <p:cNvSpPr>
            <a:spLocks noGrp="1"/>
          </p:cNvSpPr>
          <p:nvPr>
            <p:ph idx="1"/>
          </p:nvPr>
        </p:nvSpPr>
        <p:spPr>
          <a:xfrm>
            <a:off x="6065240" y="1825625"/>
            <a:ext cx="5288560" cy="4351338"/>
          </a:xfrm>
        </p:spPr>
        <p:txBody>
          <a:bodyPr>
            <a:normAutofit/>
          </a:bodyPr>
          <a:lstStyle/>
          <a:p>
            <a:r>
              <a:rPr lang="en-US" sz="1800" dirty="0"/>
              <a:t>A multilayered architecture is a client–server architecture in which presentation, application processing, and data management functions are conceptually separated.</a:t>
            </a:r>
          </a:p>
          <a:p>
            <a:endParaRPr lang="en-US" sz="1800" dirty="0"/>
          </a:p>
          <a:p>
            <a:r>
              <a:rPr lang="en-US" sz="1800" dirty="0"/>
              <a:t>By segregating an application into layers, developers acquire the option of modifying or adding functionality to a specific layer, instead of reworking the entire application.</a:t>
            </a:r>
            <a:endParaRPr lang="pt-PT" sz="1800" dirty="0"/>
          </a:p>
        </p:txBody>
      </p:sp>
      <p:grpSp>
        <p:nvGrpSpPr>
          <p:cNvPr id="8" name="Group 7">
            <a:extLst>
              <a:ext uri="{FF2B5EF4-FFF2-40B4-BE49-F238E27FC236}">
                <a16:creationId xmlns:a16="http://schemas.microsoft.com/office/drawing/2014/main" id="{27849A3B-BE33-49C4-BAAF-C00D766D8F0B}"/>
              </a:ext>
            </a:extLst>
          </p:cNvPr>
          <p:cNvGrpSpPr/>
          <p:nvPr/>
        </p:nvGrpSpPr>
        <p:grpSpPr>
          <a:xfrm>
            <a:off x="838200" y="1825625"/>
            <a:ext cx="4832059" cy="4632325"/>
            <a:chOff x="838200" y="1825625"/>
            <a:chExt cx="4832059" cy="4632325"/>
          </a:xfrm>
        </p:grpSpPr>
        <p:sp>
          <p:nvSpPr>
            <p:cNvPr id="4" name="Rectangle 3">
              <a:extLst>
                <a:ext uri="{FF2B5EF4-FFF2-40B4-BE49-F238E27FC236}">
                  <a16:creationId xmlns:a16="http://schemas.microsoft.com/office/drawing/2014/main" id="{BA3BDB9F-F9E0-46F0-8359-A69006016268}"/>
                </a:ext>
              </a:extLst>
            </p:cNvPr>
            <p:cNvSpPr/>
            <p:nvPr/>
          </p:nvSpPr>
          <p:spPr>
            <a:xfrm>
              <a:off x="838200" y="1825625"/>
              <a:ext cx="4832059" cy="830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Presentation Layer</a:t>
              </a:r>
              <a:endParaRPr lang="pt-PT" dirty="0"/>
            </a:p>
          </p:txBody>
        </p:sp>
        <p:sp>
          <p:nvSpPr>
            <p:cNvPr id="5" name="Rectangle 4">
              <a:extLst>
                <a:ext uri="{FF2B5EF4-FFF2-40B4-BE49-F238E27FC236}">
                  <a16:creationId xmlns:a16="http://schemas.microsoft.com/office/drawing/2014/main" id="{A091581A-6803-4F22-BAD6-6F309AB45FE6}"/>
                </a:ext>
              </a:extLst>
            </p:cNvPr>
            <p:cNvSpPr/>
            <p:nvPr/>
          </p:nvSpPr>
          <p:spPr>
            <a:xfrm>
              <a:off x="838200" y="3088117"/>
              <a:ext cx="4832059" cy="877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Service Layer</a:t>
              </a:r>
              <a:endParaRPr lang="pt-PT" dirty="0"/>
            </a:p>
          </p:txBody>
        </p:sp>
        <p:sp>
          <p:nvSpPr>
            <p:cNvPr id="6" name="Rectangle 5">
              <a:extLst>
                <a:ext uri="{FF2B5EF4-FFF2-40B4-BE49-F238E27FC236}">
                  <a16:creationId xmlns:a16="http://schemas.microsoft.com/office/drawing/2014/main" id="{86EDFFA3-DA38-4649-A1C7-3E219677FF7B}"/>
                </a:ext>
              </a:extLst>
            </p:cNvPr>
            <p:cNvSpPr/>
            <p:nvPr/>
          </p:nvSpPr>
          <p:spPr>
            <a:xfrm>
              <a:off x="838200" y="4397193"/>
              <a:ext cx="4832059"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 Layer</a:t>
              </a:r>
              <a:endParaRPr lang="pt-PT" dirty="0"/>
            </a:p>
          </p:txBody>
        </p:sp>
        <p:sp>
          <p:nvSpPr>
            <p:cNvPr id="7" name="Rectangle 6">
              <a:extLst>
                <a:ext uri="{FF2B5EF4-FFF2-40B4-BE49-F238E27FC236}">
                  <a16:creationId xmlns:a16="http://schemas.microsoft.com/office/drawing/2014/main" id="{6012A390-B4F9-40AE-BC93-72C915BBA4F5}"/>
                </a:ext>
              </a:extLst>
            </p:cNvPr>
            <p:cNvSpPr/>
            <p:nvPr/>
          </p:nvSpPr>
          <p:spPr>
            <a:xfrm>
              <a:off x="838200" y="5667375"/>
              <a:ext cx="4832059" cy="790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 Layer</a:t>
              </a:r>
              <a:endParaRPr lang="pt-PT" dirty="0"/>
            </a:p>
          </p:txBody>
        </p:sp>
        <p:sp>
          <p:nvSpPr>
            <p:cNvPr id="9" name="Arrow: Down 8">
              <a:extLst>
                <a:ext uri="{FF2B5EF4-FFF2-40B4-BE49-F238E27FC236}">
                  <a16:creationId xmlns:a16="http://schemas.microsoft.com/office/drawing/2014/main" id="{E0011E47-52B6-4FB0-B024-F8B3214E6F86}"/>
                </a:ext>
              </a:extLst>
            </p:cNvPr>
            <p:cNvSpPr/>
            <p:nvPr/>
          </p:nvSpPr>
          <p:spPr>
            <a:xfrm>
              <a:off x="3078061" y="2656136"/>
              <a:ext cx="176168" cy="4319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Arrow: Down 11">
              <a:extLst>
                <a:ext uri="{FF2B5EF4-FFF2-40B4-BE49-F238E27FC236}">
                  <a16:creationId xmlns:a16="http://schemas.microsoft.com/office/drawing/2014/main" id="{F192988C-F392-41F6-B88F-9526A4BC3120}"/>
                </a:ext>
              </a:extLst>
            </p:cNvPr>
            <p:cNvSpPr/>
            <p:nvPr/>
          </p:nvSpPr>
          <p:spPr>
            <a:xfrm>
              <a:off x="3078061" y="3965211"/>
              <a:ext cx="176168" cy="4319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Arrow: Down 12">
              <a:extLst>
                <a:ext uri="{FF2B5EF4-FFF2-40B4-BE49-F238E27FC236}">
                  <a16:creationId xmlns:a16="http://schemas.microsoft.com/office/drawing/2014/main" id="{1A21EAE6-F028-4459-BCB6-0B2ACB326015}"/>
                </a:ext>
              </a:extLst>
            </p:cNvPr>
            <p:cNvSpPr/>
            <p:nvPr/>
          </p:nvSpPr>
          <p:spPr>
            <a:xfrm>
              <a:off x="3078061" y="5235101"/>
              <a:ext cx="176168" cy="4319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spTree>
    <p:extLst>
      <p:ext uri="{BB962C8B-B14F-4D97-AF65-F5344CB8AC3E}">
        <p14:creationId xmlns:p14="http://schemas.microsoft.com/office/powerpoint/2010/main" val="271610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464B-3366-4323-B8E6-8BB66B16ABD4}"/>
              </a:ext>
            </a:extLst>
          </p:cNvPr>
          <p:cNvSpPr>
            <a:spLocks noGrp="1"/>
          </p:cNvSpPr>
          <p:nvPr>
            <p:ph type="title"/>
          </p:nvPr>
        </p:nvSpPr>
        <p:spPr/>
        <p:txBody>
          <a:bodyPr/>
          <a:lstStyle/>
          <a:p>
            <a:r>
              <a:rPr lang="en-GB" dirty="0"/>
              <a:t>Presentation Layer</a:t>
            </a:r>
            <a:endParaRPr lang="pt-PT" dirty="0"/>
          </a:p>
        </p:txBody>
      </p:sp>
      <p:sp>
        <p:nvSpPr>
          <p:cNvPr id="3" name="Content Placeholder 2">
            <a:extLst>
              <a:ext uri="{FF2B5EF4-FFF2-40B4-BE49-F238E27FC236}">
                <a16:creationId xmlns:a16="http://schemas.microsoft.com/office/drawing/2014/main" id="{EBEA4B03-F9D8-4075-99EB-112688C4EC56}"/>
              </a:ext>
            </a:extLst>
          </p:cNvPr>
          <p:cNvSpPr>
            <a:spLocks noGrp="1"/>
          </p:cNvSpPr>
          <p:nvPr>
            <p:ph idx="1"/>
          </p:nvPr>
        </p:nvSpPr>
        <p:spPr>
          <a:xfrm>
            <a:off x="838200" y="1825625"/>
            <a:ext cx="5562600" cy="4351338"/>
          </a:xfrm>
        </p:spPr>
        <p:txBody>
          <a:bodyPr>
            <a:normAutofit/>
          </a:bodyPr>
          <a:lstStyle/>
          <a:p>
            <a:r>
              <a:rPr lang="en-US" sz="1800" dirty="0"/>
              <a:t>This is the topmost level of the application.</a:t>
            </a:r>
          </a:p>
          <a:p>
            <a:endParaRPr lang="en-US" sz="1800" dirty="0"/>
          </a:p>
          <a:p>
            <a:r>
              <a:rPr lang="en-US" sz="1800" dirty="0"/>
              <a:t>The presentation layer displays information to the user.</a:t>
            </a:r>
          </a:p>
          <a:p>
            <a:endParaRPr lang="en-US" sz="1800" dirty="0"/>
          </a:p>
          <a:p>
            <a:r>
              <a:rPr lang="en-US" sz="1800" dirty="0"/>
              <a:t>It communicates with the service layer by which it puts out the results to the browser/client. </a:t>
            </a:r>
          </a:p>
          <a:p>
            <a:endParaRPr lang="en-US" sz="1800" dirty="0"/>
          </a:p>
          <a:p>
            <a:r>
              <a:rPr lang="en-US" sz="1800" dirty="0"/>
              <a:t>In simple terms, it is a layer which users can access directly.</a:t>
            </a:r>
          </a:p>
          <a:p>
            <a:endParaRPr lang="en-US" sz="1800" dirty="0"/>
          </a:p>
          <a:p>
            <a:r>
              <a:rPr lang="en-US" sz="1800" dirty="0"/>
              <a:t>A typical pattern used on this layer is the model-view-controller.</a:t>
            </a:r>
          </a:p>
          <a:p>
            <a:pPr marL="0" indent="0">
              <a:buNone/>
            </a:pPr>
            <a:endParaRPr lang="pt-PT" sz="1800" dirty="0"/>
          </a:p>
        </p:txBody>
      </p:sp>
      <p:grpSp>
        <p:nvGrpSpPr>
          <p:cNvPr id="12" name="Group 11">
            <a:extLst>
              <a:ext uri="{FF2B5EF4-FFF2-40B4-BE49-F238E27FC236}">
                <a16:creationId xmlns:a16="http://schemas.microsoft.com/office/drawing/2014/main" id="{67DBDC9B-7A27-4711-9A30-48B3ACBC8F30}"/>
              </a:ext>
            </a:extLst>
          </p:cNvPr>
          <p:cNvGrpSpPr/>
          <p:nvPr/>
        </p:nvGrpSpPr>
        <p:grpSpPr>
          <a:xfrm>
            <a:off x="6521741" y="1825625"/>
            <a:ext cx="4832059" cy="3010695"/>
            <a:chOff x="6521741" y="1825625"/>
            <a:chExt cx="4832059" cy="3010695"/>
          </a:xfrm>
        </p:grpSpPr>
        <p:grpSp>
          <p:nvGrpSpPr>
            <p:cNvPr id="5" name="Group 4">
              <a:extLst>
                <a:ext uri="{FF2B5EF4-FFF2-40B4-BE49-F238E27FC236}">
                  <a16:creationId xmlns:a16="http://schemas.microsoft.com/office/drawing/2014/main" id="{9C5F7ACA-DFA3-4E4A-984F-E8175A6C1804}"/>
                </a:ext>
              </a:extLst>
            </p:cNvPr>
            <p:cNvGrpSpPr/>
            <p:nvPr/>
          </p:nvGrpSpPr>
          <p:grpSpPr>
            <a:xfrm>
              <a:off x="6521741" y="1825625"/>
              <a:ext cx="4832059" cy="1937504"/>
              <a:chOff x="6521741" y="1825625"/>
              <a:chExt cx="4832059" cy="1937504"/>
            </a:xfrm>
          </p:grpSpPr>
          <p:sp>
            <p:nvSpPr>
              <p:cNvPr id="4" name="Rectangle 3">
                <a:extLst>
                  <a:ext uri="{FF2B5EF4-FFF2-40B4-BE49-F238E27FC236}">
                    <a16:creationId xmlns:a16="http://schemas.microsoft.com/office/drawing/2014/main" id="{BA3BDB9F-F9E0-46F0-8359-A69006016268}"/>
                  </a:ext>
                </a:extLst>
              </p:cNvPr>
              <p:cNvSpPr/>
              <p:nvPr/>
            </p:nvSpPr>
            <p:spPr>
              <a:xfrm>
                <a:off x="6521741" y="1825625"/>
                <a:ext cx="4832059" cy="830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Presentation Layer</a:t>
                </a:r>
                <a:endParaRPr lang="pt-PT" dirty="0"/>
              </a:p>
            </p:txBody>
          </p:sp>
          <p:pic>
            <p:nvPicPr>
              <p:cNvPr id="1028" name="Picture 4" descr="Image result for java server faces">
                <a:extLst>
                  <a:ext uri="{FF2B5EF4-FFF2-40B4-BE49-F238E27FC236}">
                    <a16:creationId xmlns:a16="http://schemas.microsoft.com/office/drawing/2014/main" id="{65AD4EC3-8EE8-4381-8418-2C2E0BFD0339}"/>
                  </a:ext>
                </a:extLst>
              </p:cNvPr>
              <p:cNvPicPr>
                <a:picLocks noChangeAspect="1" noChangeArrowheads="1"/>
              </p:cNvPicPr>
              <p:nvPr/>
            </p:nvPicPr>
            <p:blipFill rotWithShape="1">
              <a:blip r:embed="rId2" cstate="hqprint">
                <a:extLst>
                  <a:ext uri="{28A0092B-C50C-407E-A947-70E740481C1C}">
                    <a14:useLocalDpi xmlns:a14="http://schemas.microsoft.com/office/drawing/2010/main"/>
                  </a:ext>
                </a:extLst>
              </a:blip>
              <a:srcRect l="15854" t="12176" r="13821" b="22745"/>
              <a:stretch/>
            </p:blipFill>
            <p:spPr bwMode="auto">
              <a:xfrm>
                <a:off x="9770515" y="2790577"/>
                <a:ext cx="1451296" cy="67150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angular">
                <a:extLst>
                  <a:ext uri="{FF2B5EF4-FFF2-40B4-BE49-F238E27FC236}">
                    <a16:creationId xmlns:a16="http://schemas.microsoft.com/office/drawing/2014/main" id="{0A158C55-3BF8-40E2-8F41-6195F608E897}"/>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811204" y="2790577"/>
                <a:ext cx="972552" cy="972552"/>
              </a:xfrm>
              <a:prstGeom prst="rect">
                <a:avLst/>
              </a:prstGeom>
              <a:noFill/>
              <a:extLst>
                <a:ext uri="{909E8E84-426E-40DD-AFC4-6F175D3DCCD1}">
                  <a14:hiddenFill xmlns:a14="http://schemas.microsoft.com/office/drawing/2010/main">
                    <a:solidFill>
                      <a:srgbClr val="FFFFFF"/>
                    </a:solidFill>
                  </a14:hiddenFill>
                </a:ext>
              </a:extLst>
            </p:spPr>
          </p:pic>
        </p:grpSp>
        <p:pic>
          <p:nvPicPr>
            <p:cNvPr id="1030" name="Picture 6" descr="Image result">
              <a:extLst>
                <a:ext uri="{FF2B5EF4-FFF2-40B4-BE49-F238E27FC236}">
                  <a16:creationId xmlns:a16="http://schemas.microsoft.com/office/drawing/2014/main" id="{3677AF7F-E9C4-4764-BB66-7379AFEB16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1723" y="3911770"/>
              <a:ext cx="789481" cy="78948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reactjs">
              <a:extLst>
                <a:ext uri="{FF2B5EF4-FFF2-40B4-BE49-F238E27FC236}">
                  <a16:creationId xmlns:a16="http://schemas.microsoft.com/office/drawing/2014/main" id="{C97ACC9B-6CFA-4675-BF2C-868ADF2FB1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26574" y="3881524"/>
              <a:ext cx="1669589" cy="95479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8460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E2FDC-3AA0-4036-BC95-060E2CAAF6DB}"/>
              </a:ext>
            </a:extLst>
          </p:cNvPr>
          <p:cNvSpPr>
            <a:spLocks noGrp="1"/>
          </p:cNvSpPr>
          <p:nvPr>
            <p:ph type="title"/>
          </p:nvPr>
        </p:nvSpPr>
        <p:spPr/>
        <p:txBody>
          <a:bodyPr/>
          <a:lstStyle/>
          <a:p>
            <a:r>
              <a:rPr lang="en-GB" dirty="0"/>
              <a:t>Presentation Layer</a:t>
            </a:r>
            <a:endParaRPr lang="pt-PT" dirty="0"/>
          </a:p>
        </p:txBody>
      </p:sp>
      <p:sp>
        <p:nvSpPr>
          <p:cNvPr id="3" name="Content Placeholder 2">
            <a:extLst>
              <a:ext uri="{FF2B5EF4-FFF2-40B4-BE49-F238E27FC236}">
                <a16:creationId xmlns:a16="http://schemas.microsoft.com/office/drawing/2014/main" id="{A82B8367-956B-45A7-8C96-65DA0BD89609}"/>
              </a:ext>
            </a:extLst>
          </p:cNvPr>
          <p:cNvSpPr>
            <a:spLocks noGrp="1"/>
          </p:cNvSpPr>
          <p:nvPr>
            <p:ph idx="1"/>
          </p:nvPr>
        </p:nvSpPr>
        <p:spPr>
          <a:xfrm>
            <a:off x="838200" y="1825625"/>
            <a:ext cx="4973057" cy="4351338"/>
          </a:xfrm>
        </p:spPr>
        <p:txBody>
          <a:bodyPr>
            <a:normAutofit fontScale="70000" lnSpcReduction="20000"/>
          </a:bodyPr>
          <a:lstStyle/>
          <a:p>
            <a:pPr marL="0" indent="0">
              <a:buNone/>
            </a:pPr>
            <a:r>
              <a:rPr lang="en-US" sz="2000" b="1" u="sng" dirty="0"/>
              <a:t>Model-View-Controller (MVC)</a:t>
            </a:r>
          </a:p>
          <a:p>
            <a:pPr marL="0" indent="0">
              <a:buNone/>
            </a:pPr>
            <a:r>
              <a:rPr lang="en-US" sz="2000" dirty="0"/>
              <a:t>The MVC software design pattern has as main objective to be able to easily </a:t>
            </a:r>
            <a:r>
              <a:rPr lang="en-US" sz="2000" b="1" dirty="0"/>
              <a:t>separate the responsibilities </a:t>
            </a:r>
            <a:r>
              <a:rPr lang="en-US" sz="2000" dirty="0"/>
              <a:t>of each part of the design.</a:t>
            </a:r>
            <a:endParaRPr lang="en-US" sz="2000" u="sng" dirty="0"/>
          </a:p>
          <a:p>
            <a:pPr marL="0" indent="0">
              <a:buNone/>
            </a:pPr>
            <a:r>
              <a:rPr lang="en-US" sz="2000" dirty="0"/>
              <a:t>The three distinct parts are:</a:t>
            </a:r>
          </a:p>
          <a:p>
            <a:endParaRPr lang="en-US" sz="2000" dirty="0"/>
          </a:p>
          <a:p>
            <a:r>
              <a:rPr lang="en-US" sz="2000" b="1" dirty="0"/>
              <a:t>The Model: </a:t>
            </a:r>
            <a:r>
              <a:rPr lang="en-US" sz="2000" dirty="0"/>
              <a:t>Responsible for managing the data that will be shown the user.</a:t>
            </a:r>
          </a:p>
          <a:p>
            <a:endParaRPr lang="en-US" sz="2000" b="1" dirty="0"/>
          </a:p>
          <a:p>
            <a:r>
              <a:rPr lang="en-US" sz="2000" b="1" dirty="0"/>
              <a:t>The View: </a:t>
            </a:r>
            <a:r>
              <a:rPr lang="en-US" sz="2000" dirty="0"/>
              <a:t>Responsible for the output representation of the application. Usually consists of the html files of the project.</a:t>
            </a:r>
          </a:p>
          <a:p>
            <a:endParaRPr lang="en-US" sz="2000" dirty="0"/>
          </a:p>
          <a:p>
            <a:r>
              <a:rPr lang="en-US" sz="2000" b="1" dirty="0"/>
              <a:t>The Controller: </a:t>
            </a:r>
            <a:r>
              <a:rPr lang="en-US" sz="2000" dirty="0"/>
              <a:t>Processes the requests from the user and reacts accordingly. Beside being responsible for the UI logic of the application (when and what is shown to the user) it calls the services exposed by the lower layer mapping the model into the objects that are accepted by the service layer. </a:t>
            </a:r>
          </a:p>
        </p:txBody>
      </p:sp>
      <p:grpSp>
        <p:nvGrpSpPr>
          <p:cNvPr id="18" name="Group 17">
            <a:extLst>
              <a:ext uri="{FF2B5EF4-FFF2-40B4-BE49-F238E27FC236}">
                <a16:creationId xmlns:a16="http://schemas.microsoft.com/office/drawing/2014/main" id="{21E99A4B-2EC8-40FD-9FC2-A6D32CC8129F}"/>
              </a:ext>
            </a:extLst>
          </p:cNvPr>
          <p:cNvGrpSpPr/>
          <p:nvPr/>
        </p:nvGrpSpPr>
        <p:grpSpPr>
          <a:xfrm>
            <a:off x="6096000" y="1922396"/>
            <a:ext cx="5357909" cy="4553432"/>
            <a:chOff x="6096000" y="1922396"/>
            <a:chExt cx="5357909" cy="4553432"/>
          </a:xfrm>
        </p:grpSpPr>
        <p:grpSp>
          <p:nvGrpSpPr>
            <p:cNvPr id="20" name="Group 19">
              <a:extLst>
                <a:ext uri="{FF2B5EF4-FFF2-40B4-BE49-F238E27FC236}">
                  <a16:creationId xmlns:a16="http://schemas.microsoft.com/office/drawing/2014/main" id="{B34214BC-E1E3-456F-AB01-938CB297EB81}"/>
                </a:ext>
              </a:extLst>
            </p:cNvPr>
            <p:cNvGrpSpPr/>
            <p:nvPr/>
          </p:nvGrpSpPr>
          <p:grpSpPr>
            <a:xfrm>
              <a:off x="6096000" y="1922396"/>
              <a:ext cx="5357909" cy="3688011"/>
              <a:chOff x="1986744" y="2726557"/>
              <a:chExt cx="5357909" cy="3688011"/>
            </a:xfrm>
          </p:grpSpPr>
          <p:cxnSp>
            <p:nvCxnSpPr>
              <p:cNvPr id="8" name="Elbow Connector 12">
                <a:extLst>
                  <a:ext uri="{FF2B5EF4-FFF2-40B4-BE49-F238E27FC236}">
                    <a16:creationId xmlns:a16="http://schemas.microsoft.com/office/drawing/2014/main" id="{F0EADA98-318A-4271-8CCA-F50A5966DE0A}"/>
                  </a:ext>
                </a:extLst>
              </p:cNvPr>
              <p:cNvCxnSpPr>
                <a:stCxn id="4" idx="0"/>
                <a:endCxn id="5" idx="2"/>
              </p:cNvCxnSpPr>
              <p:nvPr/>
            </p:nvCxnSpPr>
            <p:spPr>
              <a:xfrm flipV="1">
                <a:off x="4407333" y="3288124"/>
                <a:ext cx="0" cy="691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CE9D0E05-14C8-4963-B559-55EF2344D395}"/>
                  </a:ext>
                </a:extLst>
              </p:cNvPr>
              <p:cNvGrpSpPr/>
              <p:nvPr/>
            </p:nvGrpSpPr>
            <p:grpSpPr>
              <a:xfrm>
                <a:off x="1986744" y="2726557"/>
                <a:ext cx="5357909" cy="3688011"/>
                <a:chOff x="1986744" y="2726557"/>
                <a:chExt cx="5357909" cy="3688011"/>
              </a:xfrm>
            </p:grpSpPr>
            <p:sp>
              <p:nvSpPr>
                <p:cNvPr id="4" name="Rounded Rectangle 6">
                  <a:extLst>
                    <a:ext uri="{FF2B5EF4-FFF2-40B4-BE49-F238E27FC236}">
                      <a16:creationId xmlns:a16="http://schemas.microsoft.com/office/drawing/2014/main" id="{A226EF8C-23AC-41CC-B02B-28BA57CDBE37}"/>
                    </a:ext>
                  </a:extLst>
                </p:cNvPr>
                <p:cNvSpPr/>
                <p:nvPr/>
              </p:nvSpPr>
              <p:spPr>
                <a:xfrm>
                  <a:off x="3585386" y="3979671"/>
                  <a:ext cx="1643894" cy="56156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Controller</a:t>
                  </a:r>
                </a:p>
              </p:txBody>
            </p:sp>
            <p:sp>
              <p:nvSpPr>
                <p:cNvPr id="5" name="Rounded Rectangle 7">
                  <a:extLst>
                    <a:ext uri="{FF2B5EF4-FFF2-40B4-BE49-F238E27FC236}">
                      <a16:creationId xmlns:a16="http://schemas.microsoft.com/office/drawing/2014/main" id="{5D9CE958-A309-4081-8358-C9D10AE191F1}"/>
                    </a:ext>
                  </a:extLst>
                </p:cNvPr>
                <p:cNvSpPr/>
                <p:nvPr/>
              </p:nvSpPr>
              <p:spPr>
                <a:xfrm>
                  <a:off x="3585386" y="2726557"/>
                  <a:ext cx="1643894" cy="5615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Model</a:t>
                  </a:r>
                </a:p>
              </p:txBody>
            </p:sp>
            <p:sp>
              <p:nvSpPr>
                <p:cNvPr id="6" name="Rounded Rectangle 8">
                  <a:extLst>
                    <a:ext uri="{FF2B5EF4-FFF2-40B4-BE49-F238E27FC236}">
                      <a16:creationId xmlns:a16="http://schemas.microsoft.com/office/drawing/2014/main" id="{FFDE7770-B572-4D96-B03B-A675141FBBA7}"/>
                    </a:ext>
                  </a:extLst>
                </p:cNvPr>
                <p:cNvSpPr/>
                <p:nvPr/>
              </p:nvSpPr>
              <p:spPr>
                <a:xfrm>
                  <a:off x="1986744" y="4789876"/>
                  <a:ext cx="1643894" cy="56156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View</a:t>
                  </a:r>
                </a:p>
              </p:txBody>
            </p:sp>
            <p:cxnSp>
              <p:nvCxnSpPr>
                <p:cNvPr id="7" name="Elbow Connector 9">
                  <a:extLst>
                    <a:ext uri="{FF2B5EF4-FFF2-40B4-BE49-F238E27FC236}">
                      <a16:creationId xmlns:a16="http://schemas.microsoft.com/office/drawing/2014/main" id="{C6582FC7-4C83-45F1-B4F6-7155969F884F}"/>
                    </a:ext>
                  </a:extLst>
                </p:cNvPr>
                <p:cNvCxnSpPr>
                  <a:stCxn id="4" idx="1"/>
                  <a:endCxn id="6" idx="0"/>
                </p:cNvCxnSpPr>
                <p:nvPr/>
              </p:nvCxnSpPr>
              <p:spPr>
                <a:xfrm flipH="1">
                  <a:off x="2808691" y="4260455"/>
                  <a:ext cx="776695" cy="529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63448D69-CF03-4E0F-BC0C-22AF39D30A5E}"/>
                    </a:ext>
                  </a:extLst>
                </p:cNvPr>
                <p:cNvSpPr/>
                <p:nvPr/>
              </p:nvSpPr>
              <p:spPr>
                <a:xfrm>
                  <a:off x="3915381" y="5502479"/>
                  <a:ext cx="982827" cy="912089"/>
                </a:xfrm>
                <a:prstGeom prst="ellipse">
                  <a:avLst/>
                </a:prstGeom>
                <a:solidFill>
                  <a:schemeClr val="bg2">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User</a:t>
                  </a:r>
                </a:p>
              </p:txBody>
            </p:sp>
            <p:cxnSp>
              <p:nvCxnSpPr>
                <p:cNvPr id="10" name="Straight Arrow Connector 9">
                  <a:extLst>
                    <a:ext uri="{FF2B5EF4-FFF2-40B4-BE49-F238E27FC236}">
                      <a16:creationId xmlns:a16="http://schemas.microsoft.com/office/drawing/2014/main" id="{91B92F09-1A1D-4B65-AEC6-651BAEE0CB8F}"/>
                    </a:ext>
                  </a:extLst>
                </p:cNvPr>
                <p:cNvCxnSpPr>
                  <a:stCxn id="9" idx="2"/>
                  <a:endCxn id="6" idx="2"/>
                </p:cNvCxnSpPr>
                <p:nvPr/>
              </p:nvCxnSpPr>
              <p:spPr>
                <a:xfrm flipH="1" flipV="1">
                  <a:off x="2808691" y="5351443"/>
                  <a:ext cx="1106690" cy="607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4372F4B-24D9-43FB-8DA7-61E2245601D9}"/>
                    </a:ext>
                  </a:extLst>
                </p:cNvPr>
                <p:cNvCxnSpPr>
                  <a:stCxn id="9" idx="0"/>
                  <a:endCxn id="4" idx="2"/>
                </p:cNvCxnSpPr>
                <p:nvPr/>
              </p:nvCxnSpPr>
              <p:spPr>
                <a:xfrm flipV="1">
                  <a:off x="4406795" y="4541238"/>
                  <a:ext cx="538" cy="961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88578B9-54E3-487F-A7AF-48691677CE40}"/>
                    </a:ext>
                  </a:extLst>
                </p:cNvPr>
                <p:cNvSpPr txBox="1"/>
                <p:nvPr/>
              </p:nvSpPr>
              <p:spPr>
                <a:xfrm>
                  <a:off x="4406794" y="3472057"/>
                  <a:ext cx="1050288" cy="307777"/>
                </a:xfrm>
                <a:prstGeom prst="rect">
                  <a:avLst/>
                </a:prstGeom>
                <a:noFill/>
              </p:spPr>
              <p:txBody>
                <a:bodyPr wrap="none" rtlCol="0">
                  <a:spAutoFit/>
                </a:bodyPr>
                <a:lstStyle/>
                <a:p>
                  <a:r>
                    <a:rPr lang="en-US" sz="1400" dirty="0"/>
                    <a:t>4. Updates</a:t>
                  </a:r>
                </a:p>
              </p:txBody>
            </p:sp>
            <p:sp>
              <p:nvSpPr>
                <p:cNvPr id="13" name="TextBox 12">
                  <a:extLst>
                    <a:ext uri="{FF2B5EF4-FFF2-40B4-BE49-F238E27FC236}">
                      <a16:creationId xmlns:a16="http://schemas.microsoft.com/office/drawing/2014/main" id="{1A7ADEA0-C376-4A48-9D9B-78C8715B5A9C}"/>
                    </a:ext>
                  </a:extLst>
                </p:cNvPr>
                <p:cNvSpPr txBox="1"/>
                <p:nvPr/>
              </p:nvSpPr>
              <p:spPr>
                <a:xfrm>
                  <a:off x="2335806" y="4193926"/>
                  <a:ext cx="1050288" cy="307777"/>
                </a:xfrm>
                <a:prstGeom prst="rect">
                  <a:avLst/>
                </a:prstGeom>
                <a:noFill/>
              </p:spPr>
              <p:txBody>
                <a:bodyPr wrap="none" rtlCol="0">
                  <a:spAutoFit/>
                </a:bodyPr>
                <a:lstStyle/>
                <a:p>
                  <a:r>
                    <a:rPr lang="en-US" sz="1400" dirty="0"/>
                    <a:t>5. Updates</a:t>
                  </a:r>
                </a:p>
              </p:txBody>
            </p:sp>
            <p:sp>
              <p:nvSpPr>
                <p:cNvPr id="14" name="TextBox 13">
                  <a:extLst>
                    <a:ext uri="{FF2B5EF4-FFF2-40B4-BE49-F238E27FC236}">
                      <a16:creationId xmlns:a16="http://schemas.microsoft.com/office/drawing/2014/main" id="{DB28FAFB-EFF4-4493-B3A8-386DDF352E55}"/>
                    </a:ext>
                  </a:extLst>
                </p:cNvPr>
                <p:cNvSpPr txBox="1"/>
                <p:nvPr/>
              </p:nvSpPr>
              <p:spPr>
                <a:xfrm>
                  <a:off x="2860950" y="5691715"/>
                  <a:ext cx="792205" cy="307777"/>
                </a:xfrm>
                <a:prstGeom prst="rect">
                  <a:avLst/>
                </a:prstGeom>
                <a:noFill/>
              </p:spPr>
              <p:txBody>
                <a:bodyPr wrap="none" rtlCol="0">
                  <a:spAutoFit/>
                </a:bodyPr>
                <a:lstStyle/>
                <a:p>
                  <a:r>
                    <a:rPr lang="en-US" sz="1400" dirty="0"/>
                    <a:t>1. Sees</a:t>
                  </a:r>
                </a:p>
              </p:txBody>
            </p:sp>
            <p:sp>
              <p:nvSpPr>
                <p:cNvPr id="15" name="TextBox 14">
                  <a:extLst>
                    <a:ext uri="{FF2B5EF4-FFF2-40B4-BE49-F238E27FC236}">
                      <a16:creationId xmlns:a16="http://schemas.microsoft.com/office/drawing/2014/main" id="{9C1B4CAE-A229-4015-9BEB-FF37A8D120F6}"/>
                    </a:ext>
                  </a:extLst>
                </p:cNvPr>
                <p:cNvSpPr txBox="1"/>
                <p:nvPr/>
              </p:nvSpPr>
              <p:spPr>
                <a:xfrm>
                  <a:off x="4406794" y="4960762"/>
                  <a:ext cx="1646605" cy="307777"/>
                </a:xfrm>
                <a:prstGeom prst="rect">
                  <a:avLst/>
                </a:prstGeom>
                <a:noFill/>
              </p:spPr>
              <p:txBody>
                <a:bodyPr wrap="none" rtlCol="0">
                  <a:spAutoFit/>
                </a:bodyPr>
                <a:lstStyle/>
                <a:p>
                  <a:r>
                    <a:rPr lang="en-US" sz="1400" dirty="0"/>
                    <a:t>2. Makes requests</a:t>
                  </a:r>
                </a:p>
              </p:txBody>
            </p:sp>
            <p:cxnSp>
              <p:nvCxnSpPr>
                <p:cNvPr id="16" name="Curved Connector 1065">
                  <a:extLst>
                    <a:ext uri="{FF2B5EF4-FFF2-40B4-BE49-F238E27FC236}">
                      <a16:creationId xmlns:a16="http://schemas.microsoft.com/office/drawing/2014/main" id="{B298822A-DD97-42E8-B96C-D48520C09E3F}"/>
                    </a:ext>
                  </a:extLst>
                </p:cNvPr>
                <p:cNvCxnSpPr>
                  <a:endCxn id="4" idx="3"/>
                </p:cNvCxnSpPr>
                <p:nvPr/>
              </p:nvCxnSpPr>
              <p:spPr>
                <a:xfrm rot="5400000" flipH="1" flipV="1">
                  <a:off x="5149123" y="4340074"/>
                  <a:ext cx="159776" cy="538"/>
                </a:xfrm>
                <a:prstGeom prst="curvedConnector4">
                  <a:avLst>
                    <a:gd name="adj1" fmla="val -7715"/>
                    <a:gd name="adj2" fmla="val 53814684"/>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DDCF429-3F78-4E7F-A3DD-6E66F35B9818}"/>
                    </a:ext>
                  </a:extLst>
                </p:cNvPr>
                <p:cNvSpPr txBox="1"/>
                <p:nvPr/>
              </p:nvSpPr>
              <p:spPr>
                <a:xfrm>
                  <a:off x="5511331" y="4233050"/>
                  <a:ext cx="1833322" cy="307777"/>
                </a:xfrm>
                <a:prstGeom prst="rect">
                  <a:avLst/>
                </a:prstGeom>
                <a:noFill/>
              </p:spPr>
              <p:txBody>
                <a:bodyPr wrap="none" rtlCol="0">
                  <a:spAutoFit/>
                </a:bodyPr>
                <a:lstStyle/>
                <a:p>
                  <a:r>
                    <a:rPr lang="en-US" sz="1400" dirty="0"/>
                    <a:t>3. Processes requests*</a:t>
                  </a:r>
                </a:p>
              </p:txBody>
            </p:sp>
          </p:grpSp>
        </p:grpSp>
        <p:sp>
          <p:nvSpPr>
            <p:cNvPr id="25" name="TextBox 24">
              <a:extLst>
                <a:ext uri="{FF2B5EF4-FFF2-40B4-BE49-F238E27FC236}">
                  <a16:creationId xmlns:a16="http://schemas.microsoft.com/office/drawing/2014/main" id="{7B2EFAD3-DE83-4C3E-8CC0-CBB19A1E2386}"/>
                </a:ext>
              </a:extLst>
            </p:cNvPr>
            <p:cNvSpPr txBox="1"/>
            <p:nvPr/>
          </p:nvSpPr>
          <p:spPr>
            <a:xfrm>
              <a:off x="6096000" y="5737164"/>
              <a:ext cx="5357909" cy="738664"/>
            </a:xfrm>
            <a:prstGeom prst="rect">
              <a:avLst/>
            </a:prstGeom>
            <a:noFill/>
          </p:spPr>
          <p:txBody>
            <a:bodyPr wrap="square" rtlCol="0">
              <a:spAutoFit/>
            </a:bodyPr>
            <a:lstStyle/>
            <a:p>
              <a:r>
                <a:rPr lang="en-GB" sz="1400" dirty="0"/>
                <a:t>* When dealing with forms, there are a lot of cases where there is no need to process the request, on these cases the controller is bypassed and the user updates directly the model</a:t>
              </a:r>
              <a:endParaRPr lang="pt-PT" sz="1400" dirty="0"/>
            </a:p>
          </p:txBody>
        </p:sp>
      </p:grpSp>
    </p:spTree>
    <p:extLst>
      <p:ext uri="{BB962C8B-B14F-4D97-AF65-F5344CB8AC3E}">
        <p14:creationId xmlns:p14="http://schemas.microsoft.com/office/powerpoint/2010/main" val="692879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464B-3366-4323-B8E6-8BB66B16ABD4}"/>
              </a:ext>
            </a:extLst>
          </p:cNvPr>
          <p:cNvSpPr>
            <a:spLocks noGrp="1"/>
          </p:cNvSpPr>
          <p:nvPr>
            <p:ph type="title"/>
          </p:nvPr>
        </p:nvSpPr>
        <p:spPr/>
        <p:txBody>
          <a:bodyPr/>
          <a:lstStyle/>
          <a:p>
            <a:r>
              <a:rPr lang="en-GB" dirty="0"/>
              <a:t>Service Layer</a:t>
            </a:r>
            <a:endParaRPr lang="pt-PT" dirty="0"/>
          </a:p>
        </p:txBody>
      </p:sp>
      <p:sp>
        <p:nvSpPr>
          <p:cNvPr id="3" name="Content Placeholder 2">
            <a:extLst>
              <a:ext uri="{FF2B5EF4-FFF2-40B4-BE49-F238E27FC236}">
                <a16:creationId xmlns:a16="http://schemas.microsoft.com/office/drawing/2014/main" id="{EBEA4B03-F9D8-4075-99EB-112688C4EC56}"/>
              </a:ext>
            </a:extLst>
          </p:cNvPr>
          <p:cNvSpPr>
            <a:spLocks noGrp="1"/>
          </p:cNvSpPr>
          <p:nvPr>
            <p:ph idx="1"/>
          </p:nvPr>
        </p:nvSpPr>
        <p:spPr>
          <a:xfrm>
            <a:off x="5791200" y="1901825"/>
            <a:ext cx="5562600" cy="4351338"/>
          </a:xfrm>
        </p:spPr>
        <p:txBody>
          <a:bodyPr>
            <a:normAutofit/>
          </a:bodyPr>
          <a:lstStyle/>
          <a:p>
            <a:r>
              <a:rPr lang="en-GB" sz="2000" dirty="0"/>
              <a:t>The service layer abstracts the business functions, hiding the implementation details of the business layer.</a:t>
            </a:r>
          </a:p>
          <a:p>
            <a:endParaRPr lang="en-GB" sz="2000" dirty="0"/>
          </a:p>
          <a:p>
            <a:r>
              <a:rPr lang="en-GB" sz="2000" dirty="0"/>
              <a:t>It serves to expose only the necessary functionalities of the business layer to the outside (e.g., presentation layer and external services).</a:t>
            </a:r>
          </a:p>
          <a:p>
            <a:endParaRPr lang="en-GB" sz="2000" dirty="0"/>
          </a:p>
          <a:p>
            <a:r>
              <a:rPr lang="en-GB" sz="2000" dirty="0"/>
              <a:t>Usually only composed by lightweight classes and interfaces that are needed for the outside world to communicate with the core of the application.</a:t>
            </a:r>
          </a:p>
        </p:txBody>
      </p:sp>
      <p:grpSp>
        <p:nvGrpSpPr>
          <p:cNvPr id="7" name="Group 6">
            <a:extLst>
              <a:ext uri="{FF2B5EF4-FFF2-40B4-BE49-F238E27FC236}">
                <a16:creationId xmlns:a16="http://schemas.microsoft.com/office/drawing/2014/main" id="{C3F6F101-1E47-444B-A23A-A59E81849632}"/>
              </a:ext>
            </a:extLst>
          </p:cNvPr>
          <p:cNvGrpSpPr/>
          <p:nvPr/>
        </p:nvGrpSpPr>
        <p:grpSpPr>
          <a:xfrm>
            <a:off x="553313" y="1901825"/>
            <a:ext cx="4982722" cy="2755988"/>
            <a:chOff x="553313" y="1901825"/>
            <a:chExt cx="4982722" cy="2755988"/>
          </a:xfrm>
        </p:grpSpPr>
        <p:sp>
          <p:nvSpPr>
            <p:cNvPr id="5" name="Rectangle 4">
              <a:extLst>
                <a:ext uri="{FF2B5EF4-FFF2-40B4-BE49-F238E27FC236}">
                  <a16:creationId xmlns:a16="http://schemas.microsoft.com/office/drawing/2014/main" id="{BB905616-5074-4459-9801-C9CD797D3CC9}"/>
                </a:ext>
              </a:extLst>
            </p:cNvPr>
            <p:cNvSpPr/>
            <p:nvPr/>
          </p:nvSpPr>
          <p:spPr>
            <a:xfrm>
              <a:off x="703976" y="1901825"/>
              <a:ext cx="4832059" cy="877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Service layer</a:t>
              </a:r>
              <a:endParaRPr lang="pt-PT" dirty="0"/>
            </a:p>
          </p:txBody>
        </p:sp>
        <p:sp>
          <p:nvSpPr>
            <p:cNvPr id="4" name="Rectangle 3">
              <a:extLst>
                <a:ext uri="{FF2B5EF4-FFF2-40B4-BE49-F238E27FC236}">
                  <a16:creationId xmlns:a16="http://schemas.microsoft.com/office/drawing/2014/main" id="{72E2ED81-93B6-40AB-9241-4A29ABCF5084}"/>
                </a:ext>
              </a:extLst>
            </p:cNvPr>
            <p:cNvSpPr/>
            <p:nvPr/>
          </p:nvSpPr>
          <p:spPr>
            <a:xfrm>
              <a:off x="553313" y="3353327"/>
              <a:ext cx="1710982"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SOAP</a:t>
              </a:r>
            </a:p>
          </p:txBody>
        </p:sp>
        <p:sp>
          <p:nvSpPr>
            <p:cNvPr id="6" name="Rectangle 5">
              <a:extLst>
                <a:ext uri="{FF2B5EF4-FFF2-40B4-BE49-F238E27FC236}">
                  <a16:creationId xmlns:a16="http://schemas.microsoft.com/office/drawing/2014/main" id="{77154235-3225-4B8A-A958-18DBB3D94F75}"/>
                </a:ext>
              </a:extLst>
            </p:cNvPr>
            <p:cNvSpPr/>
            <p:nvPr/>
          </p:nvSpPr>
          <p:spPr>
            <a:xfrm>
              <a:off x="2505960" y="3331735"/>
              <a:ext cx="154375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REST</a:t>
              </a:r>
            </a:p>
          </p:txBody>
        </p:sp>
        <p:sp>
          <p:nvSpPr>
            <p:cNvPr id="9" name="Rectangle 8">
              <a:extLst>
                <a:ext uri="{FF2B5EF4-FFF2-40B4-BE49-F238E27FC236}">
                  <a16:creationId xmlns:a16="http://schemas.microsoft.com/office/drawing/2014/main" id="{B0CE8659-6A96-4911-9DBE-0906822A9807}"/>
                </a:ext>
              </a:extLst>
            </p:cNvPr>
            <p:cNvSpPr/>
            <p:nvPr/>
          </p:nvSpPr>
          <p:spPr>
            <a:xfrm>
              <a:off x="849051" y="4196148"/>
              <a:ext cx="1152432" cy="461665"/>
            </a:xfrm>
            <a:prstGeom prst="rect">
              <a:avLst/>
            </a:prstGeom>
            <a:noFill/>
          </p:spPr>
          <p:txBody>
            <a:bodyPr wrap="square" lIns="91440" tIns="45720" rIns="91440" bIns="45720">
              <a:spAutoFit/>
            </a:bodyPr>
            <a:lstStyle/>
            <a:p>
              <a:pPr algn="ctr"/>
              <a:r>
                <a:rPr lang="en-US" sz="2400" dirty="0">
                  <a:ln>
                    <a:solidFill>
                      <a:srgbClr val="5382A1"/>
                    </a:solidFill>
                  </a:ln>
                  <a:solidFill>
                    <a:srgbClr val="FC9B1D"/>
                  </a:solidFill>
                  <a:effectLst>
                    <a:glow rad="101600">
                      <a:schemeClr val="accent5">
                        <a:satMod val="175000"/>
                        <a:alpha val="40000"/>
                      </a:schemeClr>
                    </a:glow>
                  </a:effectLst>
                </a:rPr>
                <a:t>JAX-WS</a:t>
              </a:r>
            </a:p>
          </p:txBody>
        </p:sp>
        <p:sp>
          <p:nvSpPr>
            <p:cNvPr id="12" name="Rectangle 11">
              <a:extLst>
                <a:ext uri="{FF2B5EF4-FFF2-40B4-BE49-F238E27FC236}">
                  <a16:creationId xmlns:a16="http://schemas.microsoft.com/office/drawing/2014/main" id="{76D0EC80-9AAD-45C5-A796-5556EFEA0E08}"/>
                </a:ext>
              </a:extLst>
            </p:cNvPr>
            <p:cNvSpPr/>
            <p:nvPr/>
          </p:nvSpPr>
          <p:spPr>
            <a:xfrm>
              <a:off x="2810685" y="4193514"/>
              <a:ext cx="1043104" cy="461665"/>
            </a:xfrm>
            <a:prstGeom prst="rect">
              <a:avLst/>
            </a:prstGeom>
            <a:noFill/>
            <a:ln>
              <a:noFill/>
            </a:ln>
          </p:spPr>
          <p:txBody>
            <a:bodyPr wrap="square" lIns="91440" tIns="45720" rIns="91440" bIns="45720">
              <a:spAutoFit/>
            </a:bodyPr>
            <a:lstStyle/>
            <a:p>
              <a:pPr algn="ctr"/>
              <a:r>
                <a:rPr lang="en-US" sz="2400" dirty="0">
                  <a:ln>
                    <a:solidFill>
                      <a:srgbClr val="5383A2"/>
                    </a:solidFill>
                  </a:ln>
                  <a:solidFill>
                    <a:srgbClr val="FC9B1D"/>
                  </a:solidFill>
                  <a:effectLst>
                    <a:glow rad="101600">
                      <a:schemeClr val="accent5">
                        <a:satMod val="175000"/>
                        <a:alpha val="40000"/>
                      </a:schemeClr>
                    </a:glow>
                  </a:effectLst>
                </a:rPr>
                <a:t>JAX-RS</a:t>
              </a:r>
            </a:p>
          </p:txBody>
        </p:sp>
        <p:pic>
          <p:nvPicPr>
            <p:cNvPr id="2058" name="Picture 10" descr="Image result for java">
              <a:extLst>
                <a:ext uri="{FF2B5EF4-FFF2-40B4-BE49-F238E27FC236}">
                  <a16:creationId xmlns:a16="http://schemas.microsoft.com/office/drawing/2014/main" id="{406E2DB6-6A6A-4997-9ED5-F14DEC8B1F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744" y="3267552"/>
              <a:ext cx="758207" cy="139026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49579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464B-3366-4323-B8E6-8BB66B16ABD4}"/>
              </a:ext>
            </a:extLst>
          </p:cNvPr>
          <p:cNvSpPr>
            <a:spLocks noGrp="1"/>
          </p:cNvSpPr>
          <p:nvPr>
            <p:ph type="title"/>
          </p:nvPr>
        </p:nvSpPr>
        <p:spPr/>
        <p:txBody>
          <a:bodyPr/>
          <a:lstStyle/>
          <a:p>
            <a:r>
              <a:rPr lang="en-GB" dirty="0"/>
              <a:t>Service Layer</a:t>
            </a:r>
            <a:endParaRPr lang="pt-PT" dirty="0"/>
          </a:p>
        </p:txBody>
      </p:sp>
      <p:sp>
        <p:nvSpPr>
          <p:cNvPr id="3" name="Content Placeholder 2">
            <a:extLst>
              <a:ext uri="{FF2B5EF4-FFF2-40B4-BE49-F238E27FC236}">
                <a16:creationId xmlns:a16="http://schemas.microsoft.com/office/drawing/2014/main" id="{EBEA4B03-F9D8-4075-99EB-112688C4EC56}"/>
              </a:ext>
            </a:extLst>
          </p:cNvPr>
          <p:cNvSpPr>
            <a:spLocks noGrp="1"/>
          </p:cNvSpPr>
          <p:nvPr>
            <p:ph idx="1"/>
          </p:nvPr>
        </p:nvSpPr>
        <p:spPr>
          <a:xfrm>
            <a:off x="5791200" y="1901825"/>
            <a:ext cx="5562600" cy="4351338"/>
          </a:xfrm>
        </p:spPr>
        <p:txBody>
          <a:bodyPr>
            <a:normAutofit/>
          </a:bodyPr>
          <a:lstStyle/>
          <a:p>
            <a:r>
              <a:rPr lang="en-GB" sz="2000" dirty="0"/>
              <a:t>This layer define functionalities that should be exposed as </a:t>
            </a:r>
            <a:r>
              <a:rPr lang="en-GB" sz="2000" b="1" dirty="0"/>
              <a:t>interfaces</a:t>
            </a:r>
            <a:r>
              <a:rPr lang="en-GB" sz="2000" dirty="0"/>
              <a:t> – for the presentation layer of the application – or as </a:t>
            </a:r>
            <a:r>
              <a:rPr lang="en-GB" sz="2000" b="1" dirty="0"/>
              <a:t>web services </a:t>
            </a:r>
            <a:r>
              <a:rPr lang="en-GB" sz="2000" dirty="0"/>
              <a:t>– for any external application that wants to communicate with our application.</a:t>
            </a:r>
            <a:endParaRPr lang="pt-PT" sz="2000" dirty="0"/>
          </a:p>
          <a:p>
            <a:endParaRPr lang="en-GB" sz="2000" dirty="0"/>
          </a:p>
          <a:p>
            <a:r>
              <a:rPr lang="en-GB" sz="2000" dirty="0"/>
              <a:t>The service layer has no knowledge of the outside layers. It only defines the contract that the business layer will implement and that is visible to the presentation layer or external applications.</a:t>
            </a:r>
          </a:p>
          <a:p>
            <a:endParaRPr lang="en-GB" sz="2000" dirty="0"/>
          </a:p>
        </p:txBody>
      </p:sp>
      <p:grpSp>
        <p:nvGrpSpPr>
          <p:cNvPr id="4" name="Group 3">
            <a:extLst>
              <a:ext uri="{FF2B5EF4-FFF2-40B4-BE49-F238E27FC236}">
                <a16:creationId xmlns:a16="http://schemas.microsoft.com/office/drawing/2014/main" id="{A09ABA84-59C0-497B-B070-49F4AE241D76}"/>
              </a:ext>
            </a:extLst>
          </p:cNvPr>
          <p:cNvGrpSpPr/>
          <p:nvPr/>
        </p:nvGrpSpPr>
        <p:grpSpPr>
          <a:xfrm>
            <a:off x="360728" y="1901825"/>
            <a:ext cx="5183696" cy="4204660"/>
            <a:chOff x="360728" y="1901825"/>
            <a:chExt cx="5183696" cy="4204660"/>
          </a:xfrm>
        </p:grpSpPr>
        <p:grpSp>
          <p:nvGrpSpPr>
            <p:cNvPr id="36" name="Group 35">
              <a:extLst>
                <a:ext uri="{FF2B5EF4-FFF2-40B4-BE49-F238E27FC236}">
                  <a16:creationId xmlns:a16="http://schemas.microsoft.com/office/drawing/2014/main" id="{584CF58E-6B01-4366-A47A-52BE2D16BEFD}"/>
                </a:ext>
              </a:extLst>
            </p:cNvPr>
            <p:cNvGrpSpPr/>
            <p:nvPr/>
          </p:nvGrpSpPr>
          <p:grpSpPr>
            <a:xfrm>
              <a:off x="360728" y="3093061"/>
              <a:ext cx="5183696" cy="1814498"/>
              <a:chOff x="360727" y="4275909"/>
              <a:chExt cx="5183697" cy="1579607"/>
            </a:xfrm>
          </p:grpSpPr>
          <p:sp>
            <p:nvSpPr>
              <p:cNvPr id="22" name="Rectangle 21">
                <a:extLst>
                  <a:ext uri="{FF2B5EF4-FFF2-40B4-BE49-F238E27FC236}">
                    <a16:creationId xmlns:a16="http://schemas.microsoft.com/office/drawing/2014/main" id="{C636EFAC-9900-487E-B0EE-8AE625509604}"/>
                  </a:ext>
                </a:extLst>
              </p:cNvPr>
              <p:cNvSpPr/>
              <p:nvPr/>
            </p:nvSpPr>
            <p:spPr>
              <a:xfrm>
                <a:off x="360727" y="4275909"/>
                <a:ext cx="5183697" cy="157960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GB" dirty="0"/>
                  <a:t>Service Layer</a:t>
                </a:r>
                <a:endParaRPr lang="pt-PT" dirty="0"/>
              </a:p>
            </p:txBody>
          </p:sp>
          <p:sp>
            <p:nvSpPr>
              <p:cNvPr id="7" name="Rectangle: Rounded Corners 6">
                <a:extLst>
                  <a:ext uri="{FF2B5EF4-FFF2-40B4-BE49-F238E27FC236}">
                    <a16:creationId xmlns:a16="http://schemas.microsoft.com/office/drawing/2014/main" id="{5B8DA23D-4244-4439-BC01-41477A12236C}"/>
                  </a:ext>
                </a:extLst>
              </p:cNvPr>
              <p:cNvSpPr/>
              <p:nvPr/>
            </p:nvSpPr>
            <p:spPr>
              <a:xfrm>
                <a:off x="703976" y="4941116"/>
                <a:ext cx="1141602" cy="662730"/>
              </a:xfrm>
              <a:prstGeom prst="roundRect">
                <a:avLst/>
              </a:prstGeom>
              <a:solidFill>
                <a:schemeClr val="accent4">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Service 1</a:t>
                </a:r>
                <a:endParaRPr lang="pt-PT" dirty="0"/>
              </a:p>
            </p:txBody>
          </p:sp>
          <p:sp>
            <p:nvSpPr>
              <p:cNvPr id="23" name="Rectangle: Rounded Corners 22">
                <a:extLst>
                  <a:ext uri="{FF2B5EF4-FFF2-40B4-BE49-F238E27FC236}">
                    <a16:creationId xmlns:a16="http://schemas.microsoft.com/office/drawing/2014/main" id="{66C28969-CDA3-497D-925B-18C734525520}"/>
                  </a:ext>
                </a:extLst>
              </p:cNvPr>
              <p:cNvSpPr/>
              <p:nvPr/>
            </p:nvSpPr>
            <p:spPr>
              <a:xfrm>
                <a:off x="2381774" y="5065713"/>
                <a:ext cx="1141602" cy="662730"/>
              </a:xfrm>
              <a:prstGeom prst="roundRect">
                <a:avLst/>
              </a:prstGeom>
              <a:solidFill>
                <a:schemeClr val="accent4">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Service 2</a:t>
                </a:r>
                <a:endParaRPr lang="pt-PT" dirty="0"/>
              </a:p>
            </p:txBody>
          </p:sp>
          <p:sp>
            <p:nvSpPr>
              <p:cNvPr id="24" name="Rectangle: Rounded Corners 23">
                <a:extLst>
                  <a:ext uri="{FF2B5EF4-FFF2-40B4-BE49-F238E27FC236}">
                    <a16:creationId xmlns:a16="http://schemas.microsoft.com/office/drawing/2014/main" id="{7F16A17A-6C39-4EFD-A5AD-08917C5CB6E6}"/>
                  </a:ext>
                </a:extLst>
              </p:cNvPr>
              <p:cNvSpPr/>
              <p:nvPr/>
            </p:nvSpPr>
            <p:spPr>
              <a:xfrm>
                <a:off x="3984071" y="4924782"/>
                <a:ext cx="1141602" cy="662730"/>
              </a:xfrm>
              <a:prstGeom prst="roundRect">
                <a:avLst/>
              </a:prstGeom>
              <a:solidFill>
                <a:schemeClr val="accent4">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Service 3</a:t>
                </a:r>
                <a:endParaRPr lang="pt-PT" dirty="0"/>
              </a:p>
            </p:txBody>
          </p:sp>
        </p:grpSp>
        <p:sp>
          <p:nvSpPr>
            <p:cNvPr id="25" name="Rectangle 24">
              <a:extLst>
                <a:ext uri="{FF2B5EF4-FFF2-40B4-BE49-F238E27FC236}">
                  <a16:creationId xmlns:a16="http://schemas.microsoft.com/office/drawing/2014/main" id="{5334D4F0-987E-4B1C-9B96-47AD620BDE0F}"/>
                </a:ext>
              </a:extLst>
            </p:cNvPr>
            <p:cNvSpPr/>
            <p:nvPr/>
          </p:nvSpPr>
          <p:spPr>
            <a:xfrm>
              <a:off x="360728" y="1901825"/>
              <a:ext cx="2424418" cy="830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Presentation Layer</a:t>
              </a:r>
              <a:endParaRPr lang="pt-PT" dirty="0"/>
            </a:p>
          </p:txBody>
        </p:sp>
        <p:sp>
          <p:nvSpPr>
            <p:cNvPr id="26" name="Rectangle 25">
              <a:extLst>
                <a:ext uri="{FF2B5EF4-FFF2-40B4-BE49-F238E27FC236}">
                  <a16:creationId xmlns:a16="http://schemas.microsoft.com/office/drawing/2014/main" id="{CD7435AE-D38A-4CD4-9765-835D1E73ECC9}"/>
                </a:ext>
              </a:extLst>
            </p:cNvPr>
            <p:cNvSpPr/>
            <p:nvPr/>
          </p:nvSpPr>
          <p:spPr>
            <a:xfrm>
              <a:off x="3120006" y="1901825"/>
              <a:ext cx="2424418" cy="830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External Applications</a:t>
              </a:r>
              <a:endParaRPr lang="pt-PT" dirty="0"/>
            </a:p>
          </p:txBody>
        </p:sp>
        <p:cxnSp>
          <p:nvCxnSpPr>
            <p:cNvPr id="11" name="Straight Arrow Connector 10">
              <a:extLst>
                <a:ext uri="{FF2B5EF4-FFF2-40B4-BE49-F238E27FC236}">
                  <a16:creationId xmlns:a16="http://schemas.microsoft.com/office/drawing/2014/main" id="{F0963D82-FF30-4311-ADE7-60AFFFFBA37F}"/>
                </a:ext>
              </a:extLst>
            </p:cNvPr>
            <p:cNvCxnSpPr>
              <a:stCxn id="25" idx="2"/>
              <a:endCxn id="7" idx="0"/>
            </p:cNvCxnSpPr>
            <p:nvPr/>
          </p:nvCxnSpPr>
          <p:spPr>
            <a:xfrm flipH="1">
              <a:off x="1274778" y="2732335"/>
              <a:ext cx="298159" cy="11248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3FB5B33-BD91-4797-8342-0B09E831EAAD}"/>
                </a:ext>
              </a:extLst>
            </p:cNvPr>
            <p:cNvCxnSpPr>
              <a:cxnSpLocks/>
              <a:stCxn id="26" idx="2"/>
              <a:endCxn id="23" idx="0"/>
            </p:cNvCxnSpPr>
            <p:nvPr/>
          </p:nvCxnSpPr>
          <p:spPr>
            <a:xfrm flipH="1">
              <a:off x="2952576" y="2732335"/>
              <a:ext cx="1379639" cy="12679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A36EF90-B8A1-459A-A3C0-CF2C4D25626D}"/>
                </a:ext>
              </a:extLst>
            </p:cNvPr>
            <p:cNvCxnSpPr>
              <a:cxnSpLocks/>
              <a:stCxn id="26" idx="2"/>
              <a:endCxn id="24" idx="0"/>
            </p:cNvCxnSpPr>
            <p:nvPr/>
          </p:nvCxnSpPr>
          <p:spPr>
            <a:xfrm>
              <a:off x="4332215" y="2732335"/>
              <a:ext cx="222657" cy="11060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8EF8FFC8-9A92-457D-9BFB-28AAF802BF8A}"/>
                </a:ext>
              </a:extLst>
            </p:cNvPr>
            <p:cNvSpPr/>
            <p:nvPr/>
          </p:nvSpPr>
          <p:spPr>
            <a:xfrm>
              <a:off x="369116" y="5268285"/>
              <a:ext cx="5175308"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 Layer</a:t>
              </a:r>
              <a:endParaRPr lang="pt-PT" dirty="0"/>
            </a:p>
          </p:txBody>
        </p:sp>
        <p:cxnSp>
          <p:nvCxnSpPr>
            <p:cNvPr id="46" name="Straight Arrow Connector 45">
              <a:extLst>
                <a:ext uri="{FF2B5EF4-FFF2-40B4-BE49-F238E27FC236}">
                  <a16:creationId xmlns:a16="http://schemas.microsoft.com/office/drawing/2014/main" id="{2A192C23-545D-4BA3-A7A8-AC931E6D8A63}"/>
                </a:ext>
              </a:extLst>
            </p:cNvPr>
            <p:cNvCxnSpPr>
              <a:cxnSpLocks/>
              <a:stCxn id="7" idx="2"/>
            </p:cNvCxnSpPr>
            <p:nvPr/>
          </p:nvCxnSpPr>
          <p:spPr>
            <a:xfrm>
              <a:off x="1274778" y="4618465"/>
              <a:ext cx="0" cy="6498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56EA756-7B60-4D21-89C1-459D0FC21D73}"/>
                </a:ext>
              </a:extLst>
            </p:cNvPr>
            <p:cNvCxnSpPr>
              <a:cxnSpLocks/>
              <a:stCxn id="23" idx="2"/>
              <a:endCxn id="41" idx="0"/>
            </p:cNvCxnSpPr>
            <p:nvPr/>
          </p:nvCxnSpPr>
          <p:spPr>
            <a:xfrm>
              <a:off x="2952576" y="4761590"/>
              <a:ext cx="4194" cy="5066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03E55F8-F445-4B17-A276-2C6B5DD329F3}"/>
                </a:ext>
              </a:extLst>
            </p:cNvPr>
            <p:cNvCxnSpPr>
              <a:cxnSpLocks/>
              <a:stCxn id="24" idx="2"/>
            </p:cNvCxnSpPr>
            <p:nvPr/>
          </p:nvCxnSpPr>
          <p:spPr>
            <a:xfrm>
              <a:off x="4554872" y="4599702"/>
              <a:ext cx="0" cy="6685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22851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464B-3366-4323-B8E6-8BB66B16ABD4}"/>
              </a:ext>
            </a:extLst>
          </p:cNvPr>
          <p:cNvSpPr>
            <a:spLocks noGrp="1"/>
          </p:cNvSpPr>
          <p:nvPr>
            <p:ph type="title"/>
          </p:nvPr>
        </p:nvSpPr>
        <p:spPr/>
        <p:txBody>
          <a:bodyPr/>
          <a:lstStyle/>
          <a:p>
            <a:r>
              <a:rPr lang="en-GB" dirty="0"/>
              <a:t>Service Layer</a:t>
            </a:r>
            <a:endParaRPr lang="pt-PT" dirty="0"/>
          </a:p>
        </p:txBody>
      </p:sp>
      <p:sp>
        <p:nvSpPr>
          <p:cNvPr id="3" name="Content Placeholder 2">
            <a:extLst>
              <a:ext uri="{FF2B5EF4-FFF2-40B4-BE49-F238E27FC236}">
                <a16:creationId xmlns:a16="http://schemas.microsoft.com/office/drawing/2014/main" id="{EBEA4B03-F9D8-4075-99EB-112688C4EC56}"/>
              </a:ext>
            </a:extLst>
          </p:cNvPr>
          <p:cNvSpPr>
            <a:spLocks noGrp="1"/>
          </p:cNvSpPr>
          <p:nvPr>
            <p:ph idx="1"/>
          </p:nvPr>
        </p:nvSpPr>
        <p:spPr>
          <a:xfrm>
            <a:off x="5791200" y="1901825"/>
            <a:ext cx="5562600" cy="4351338"/>
          </a:xfrm>
        </p:spPr>
        <p:txBody>
          <a:bodyPr>
            <a:normAutofit lnSpcReduction="10000"/>
          </a:bodyPr>
          <a:lstStyle/>
          <a:p>
            <a:r>
              <a:rPr lang="en-GB" sz="2000" dirty="0"/>
              <a:t>A service is usually only composed of 3 parts: the model, the exceptions, and the interface.</a:t>
            </a:r>
          </a:p>
          <a:p>
            <a:endParaRPr lang="en-GB" sz="2000" dirty="0"/>
          </a:p>
          <a:p>
            <a:r>
              <a:rPr lang="en-GB" sz="2000" dirty="0"/>
              <a:t>The </a:t>
            </a:r>
            <a:r>
              <a:rPr lang="en-GB" sz="2000" b="1" dirty="0"/>
              <a:t>interface</a:t>
            </a:r>
            <a:r>
              <a:rPr lang="en-GB" sz="2000" dirty="0"/>
              <a:t> consists of the functions that the business expose to the outside.</a:t>
            </a:r>
          </a:p>
          <a:p>
            <a:endParaRPr lang="en-GB" sz="2000" dirty="0"/>
          </a:p>
          <a:p>
            <a:r>
              <a:rPr lang="en-GB" sz="2000" dirty="0"/>
              <a:t>The </a:t>
            </a:r>
            <a:r>
              <a:rPr lang="en-GB" sz="2000" b="1" dirty="0"/>
              <a:t>model</a:t>
            </a:r>
            <a:r>
              <a:rPr lang="en-GB" sz="2000" dirty="0"/>
              <a:t> consists of the various classes that the interface receives and outputs (DTOs for interfaces and input/output messages for webservices).</a:t>
            </a:r>
          </a:p>
          <a:p>
            <a:endParaRPr lang="en-GB" sz="2000" dirty="0"/>
          </a:p>
          <a:p>
            <a:r>
              <a:rPr lang="en-GB" sz="2000" dirty="0"/>
              <a:t>The </a:t>
            </a:r>
            <a:r>
              <a:rPr lang="en-GB" sz="2000" b="1" dirty="0"/>
              <a:t>exceptions</a:t>
            </a:r>
            <a:r>
              <a:rPr lang="en-GB" sz="2000" dirty="0"/>
              <a:t>, much like the model, consist of the various exceptions that each function can throw.</a:t>
            </a:r>
          </a:p>
        </p:txBody>
      </p:sp>
      <p:grpSp>
        <p:nvGrpSpPr>
          <p:cNvPr id="5" name="Group 4">
            <a:extLst>
              <a:ext uri="{FF2B5EF4-FFF2-40B4-BE49-F238E27FC236}">
                <a16:creationId xmlns:a16="http://schemas.microsoft.com/office/drawing/2014/main" id="{8530E90F-D735-45D6-8BDD-C7C3A21C06EE}"/>
              </a:ext>
            </a:extLst>
          </p:cNvPr>
          <p:cNvGrpSpPr/>
          <p:nvPr/>
        </p:nvGrpSpPr>
        <p:grpSpPr>
          <a:xfrm>
            <a:off x="838200" y="2615614"/>
            <a:ext cx="4152550" cy="2451335"/>
            <a:chOff x="838200" y="2775006"/>
            <a:chExt cx="4152550" cy="2451335"/>
          </a:xfrm>
        </p:grpSpPr>
        <p:sp>
          <p:nvSpPr>
            <p:cNvPr id="7" name="Rectangle: Rounded Corners 6">
              <a:extLst>
                <a:ext uri="{FF2B5EF4-FFF2-40B4-BE49-F238E27FC236}">
                  <a16:creationId xmlns:a16="http://schemas.microsoft.com/office/drawing/2014/main" id="{5B8DA23D-4244-4439-BC01-41477A12236C}"/>
                </a:ext>
              </a:extLst>
            </p:cNvPr>
            <p:cNvSpPr/>
            <p:nvPr/>
          </p:nvSpPr>
          <p:spPr>
            <a:xfrm>
              <a:off x="838200" y="2775006"/>
              <a:ext cx="4152550" cy="245133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GB" dirty="0"/>
                <a:t>Service</a:t>
              </a:r>
              <a:endParaRPr lang="pt-PT" dirty="0"/>
            </a:p>
          </p:txBody>
        </p:sp>
        <p:sp>
          <p:nvSpPr>
            <p:cNvPr id="4" name="Rectangle 3">
              <a:extLst>
                <a:ext uri="{FF2B5EF4-FFF2-40B4-BE49-F238E27FC236}">
                  <a16:creationId xmlns:a16="http://schemas.microsoft.com/office/drawing/2014/main" id="{2E4ED5C2-6AD0-4B93-8B5B-A1C8023A022A}"/>
                </a:ext>
              </a:extLst>
            </p:cNvPr>
            <p:cNvSpPr/>
            <p:nvPr/>
          </p:nvSpPr>
          <p:spPr>
            <a:xfrm>
              <a:off x="1115736" y="4424534"/>
              <a:ext cx="1585519" cy="55411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GB" dirty="0"/>
                <a:t>Model</a:t>
              </a:r>
              <a:endParaRPr lang="pt-PT" dirty="0"/>
            </a:p>
          </p:txBody>
        </p:sp>
        <p:sp>
          <p:nvSpPr>
            <p:cNvPr id="19" name="Rectangle 18">
              <a:extLst>
                <a:ext uri="{FF2B5EF4-FFF2-40B4-BE49-F238E27FC236}">
                  <a16:creationId xmlns:a16="http://schemas.microsoft.com/office/drawing/2014/main" id="{1D7AE147-FE5E-4B1F-9F63-DB3A1D519599}"/>
                </a:ext>
              </a:extLst>
            </p:cNvPr>
            <p:cNvSpPr/>
            <p:nvPr/>
          </p:nvSpPr>
          <p:spPr>
            <a:xfrm>
              <a:off x="3053243" y="4424534"/>
              <a:ext cx="1585519" cy="55411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GB" dirty="0"/>
                <a:t>Exceptions</a:t>
              </a:r>
              <a:endParaRPr lang="pt-PT" dirty="0"/>
            </a:p>
          </p:txBody>
        </p:sp>
        <p:sp>
          <p:nvSpPr>
            <p:cNvPr id="20" name="Rectangle 19">
              <a:extLst>
                <a:ext uri="{FF2B5EF4-FFF2-40B4-BE49-F238E27FC236}">
                  <a16:creationId xmlns:a16="http://schemas.microsoft.com/office/drawing/2014/main" id="{85E999A0-3C22-4A18-84ED-C69C9ACA6446}"/>
                </a:ext>
              </a:extLst>
            </p:cNvPr>
            <p:cNvSpPr/>
            <p:nvPr/>
          </p:nvSpPr>
          <p:spPr>
            <a:xfrm>
              <a:off x="2121715" y="3523376"/>
              <a:ext cx="1585519" cy="554118"/>
            </a:xfrm>
            <a:prstGeom prst="rect">
              <a:avLst/>
            </a:prstGeom>
            <a:solidFill>
              <a:srgbClr val="00206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Interface</a:t>
              </a:r>
              <a:endParaRPr lang="pt-PT" dirty="0"/>
            </a:p>
          </p:txBody>
        </p:sp>
      </p:grpSp>
    </p:spTree>
    <p:extLst>
      <p:ext uri="{BB962C8B-B14F-4D97-AF65-F5344CB8AC3E}">
        <p14:creationId xmlns:p14="http://schemas.microsoft.com/office/powerpoint/2010/main" val="1144461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464B-3366-4323-B8E6-8BB66B16ABD4}"/>
              </a:ext>
            </a:extLst>
          </p:cNvPr>
          <p:cNvSpPr>
            <a:spLocks noGrp="1"/>
          </p:cNvSpPr>
          <p:nvPr>
            <p:ph type="title"/>
          </p:nvPr>
        </p:nvSpPr>
        <p:spPr/>
        <p:txBody>
          <a:bodyPr/>
          <a:lstStyle/>
          <a:p>
            <a:r>
              <a:rPr lang="en-GB" dirty="0"/>
              <a:t>Business Layer</a:t>
            </a:r>
            <a:endParaRPr lang="pt-PT" dirty="0"/>
          </a:p>
        </p:txBody>
      </p:sp>
      <p:sp>
        <p:nvSpPr>
          <p:cNvPr id="3" name="Content Placeholder 2">
            <a:extLst>
              <a:ext uri="{FF2B5EF4-FFF2-40B4-BE49-F238E27FC236}">
                <a16:creationId xmlns:a16="http://schemas.microsoft.com/office/drawing/2014/main" id="{EBEA4B03-F9D8-4075-99EB-112688C4EC56}"/>
              </a:ext>
            </a:extLst>
          </p:cNvPr>
          <p:cNvSpPr>
            <a:spLocks noGrp="1"/>
          </p:cNvSpPr>
          <p:nvPr>
            <p:ph idx="1"/>
          </p:nvPr>
        </p:nvSpPr>
        <p:spPr>
          <a:xfrm>
            <a:off x="838200" y="1825625"/>
            <a:ext cx="5562600" cy="4351338"/>
          </a:xfrm>
        </p:spPr>
        <p:txBody>
          <a:bodyPr>
            <a:normAutofit/>
          </a:bodyPr>
          <a:lstStyle/>
          <a:p>
            <a:r>
              <a:rPr lang="en-US" sz="2000" dirty="0"/>
              <a:t>This layer implements the </a:t>
            </a:r>
            <a:r>
              <a:rPr lang="en-US" sz="2000" b="1" dirty="0"/>
              <a:t>core</a:t>
            </a:r>
            <a:r>
              <a:rPr lang="en-US" sz="2000" dirty="0"/>
              <a:t> functionality of the system, and encapsulates the relevant </a:t>
            </a:r>
            <a:r>
              <a:rPr lang="en-US" sz="2000" b="1" dirty="0"/>
              <a:t>business logic</a:t>
            </a:r>
            <a:r>
              <a:rPr lang="en-GB" sz="2000" b="1" dirty="0"/>
              <a:t> and</a:t>
            </a:r>
            <a:r>
              <a:rPr lang="en-GB" sz="2000" dirty="0"/>
              <a:t> </a:t>
            </a:r>
            <a:r>
              <a:rPr lang="en-GB" sz="2000" b="1" dirty="0"/>
              <a:t>rules</a:t>
            </a:r>
            <a:r>
              <a:rPr lang="en-GB" sz="2000" dirty="0"/>
              <a:t> of the application.</a:t>
            </a:r>
          </a:p>
          <a:p>
            <a:endParaRPr lang="en-GB" sz="2000" dirty="0"/>
          </a:p>
          <a:p>
            <a:r>
              <a:rPr lang="en-US" sz="2000" dirty="0"/>
              <a:t>It also prescribes how business objects interact with one another and enforces the routes and the methods by which business objects are accessed and updated.</a:t>
            </a:r>
            <a:endParaRPr lang="pt-PT" sz="2000" dirty="0"/>
          </a:p>
        </p:txBody>
      </p:sp>
      <p:grpSp>
        <p:nvGrpSpPr>
          <p:cNvPr id="4" name="Group 3">
            <a:extLst>
              <a:ext uri="{FF2B5EF4-FFF2-40B4-BE49-F238E27FC236}">
                <a16:creationId xmlns:a16="http://schemas.microsoft.com/office/drawing/2014/main" id="{417CA587-7055-40BD-B5AB-CD1737B65EF0}"/>
              </a:ext>
            </a:extLst>
          </p:cNvPr>
          <p:cNvGrpSpPr/>
          <p:nvPr/>
        </p:nvGrpSpPr>
        <p:grpSpPr>
          <a:xfrm>
            <a:off x="6521741" y="1825625"/>
            <a:ext cx="4832059" cy="2659894"/>
            <a:chOff x="6521741" y="1825625"/>
            <a:chExt cx="4832059" cy="2659894"/>
          </a:xfrm>
        </p:grpSpPr>
        <p:sp>
          <p:nvSpPr>
            <p:cNvPr id="5" name="Rectangle 4">
              <a:extLst>
                <a:ext uri="{FF2B5EF4-FFF2-40B4-BE49-F238E27FC236}">
                  <a16:creationId xmlns:a16="http://schemas.microsoft.com/office/drawing/2014/main" id="{E26D0DF0-AF6F-4F57-BB56-C377E947A4E6}"/>
                </a:ext>
              </a:extLst>
            </p:cNvPr>
            <p:cNvSpPr/>
            <p:nvPr/>
          </p:nvSpPr>
          <p:spPr>
            <a:xfrm>
              <a:off x="6521741" y="1825625"/>
              <a:ext cx="4832059"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 layer</a:t>
              </a:r>
              <a:endParaRPr lang="pt-PT" dirty="0"/>
            </a:p>
          </p:txBody>
        </p:sp>
        <p:pic>
          <p:nvPicPr>
            <p:cNvPr id="6" name="Picture 10" descr="Image result for java">
              <a:extLst>
                <a:ext uri="{FF2B5EF4-FFF2-40B4-BE49-F238E27FC236}">
                  <a16:creationId xmlns:a16="http://schemas.microsoft.com/office/drawing/2014/main" id="{EFF6804F-8037-4675-91AA-DED012D95A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977" y="3095258"/>
              <a:ext cx="758207" cy="139026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spring framework">
              <a:extLst>
                <a:ext uri="{FF2B5EF4-FFF2-40B4-BE49-F238E27FC236}">
                  <a16:creationId xmlns:a16="http://schemas.microsoft.com/office/drawing/2014/main" id="{84E614BF-167B-4BD1-BBFE-6E26904F1E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8398" y="3550669"/>
              <a:ext cx="1475193" cy="47943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72355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464B-3366-4323-B8E6-8BB66B16ABD4}"/>
              </a:ext>
            </a:extLst>
          </p:cNvPr>
          <p:cNvSpPr>
            <a:spLocks noGrp="1"/>
          </p:cNvSpPr>
          <p:nvPr>
            <p:ph type="title"/>
          </p:nvPr>
        </p:nvSpPr>
        <p:spPr/>
        <p:txBody>
          <a:bodyPr/>
          <a:lstStyle/>
          <a:p>
            <a:r>
              <a:rPr lang="en-GB" dirty="0"/>
              <a:t>Business Layer</a:t>
            </a:r>
            <a:endParaRPr lang="pt-PT" dirty="0"/>
          </a:p>
        </p:txBody>
      </p:sp>
      <p:sp>
        <p:nvSpPr>
          <p:cNvPr id="3" name="Content Placeholder 2">
            <a:extLst>
              <a:ext uri="{FF2B5EF4-FFF2-40B4-BE49-F238E27FC236}">
                <a16:creationId xmlns:a16="http://schemas.microsoft.com/office/drawing/2014/main" id="{EBEA4B03-F9D8-4075-99EB-112688C4EC56}"/>
              </a:ext>
            </a:extLst>
          </p:cNvPr>
          <p:cNvSpPr>
            <a:spLocks noGrp="1"/>
          </p:cNvSpPr>
          <p:nvPr>
            <p:ph idx="1"/>
          </p:nvPr>
        </p:nvSpPr>
        <p:spPr>
          <a:xfrm>
            <a:off x="838200" y="1825625"/>
            <a:ext cx="5562600" cy="4351338"/>
          </a:xfrm>
        </p:spPr>
        <p:txBody>
          <a:bodyPr>
            <a:normAutofit fontScale="92500" lnSpcReduction="20000"/>
          </a:bodyPr>
          <a:lstStyle/>
          <a:p>
            <a:r>
              <a:rPr lang="en-GB" sz="2000" dirty="0"/>
              <a:t>Usually on the business layer we use the </a:t>
            </a:r>
            <a:r>
              <a:rPr lang="en-GB" sz="2000" b="1" dirty="0"/>
              <a:t>façade</a:t>
            </a:r>
            <a:r>
              <a:rPr lang="en-GB" sz="2000" dirty="0"/>
              <a:t> pattern.</a:t>
            </a:r>
          </a:p>
          <a:p>
            <a:endParaRPr lang="en-GB" sz="2000" dirty="0"/>
          </a:p>
          <a:p>
            <a:r>
              <a:rPr lang="en-GB" sz="2000" dirty="0"/>
              <a:t>The façade is responsible for implementing the contracts defined on the service layer</a:t>
            </a:r>
          </a:p>
          <a:p>
            <a:endParaRPr lang="en-GB" sz="2000" dirty="0"/>
          </a:p>
          <a:p>
            <a:r>
              <a:rPr lang="en-GB" sz="2000" dirty="0"/>
              <a:t>The façade does not implement business logic. It simple maps the service input and output and calls  proper business functions that cover the business logic/rule for that call.</a:t>
            </a:r>
          </a:p>
          <a:p>
            <a:endParaRPr lang="en-GB" sz="2000" dirty="0"/>
          </a:p>
          <a:p>
            <a:r>
              <a:rPr lang="en-GB" sz="2000" dirty="0"/>
              <a:t>The business functions do not care if the caller is a web service or a plain interface, it’s the responsibility of the façade to abstract it.</a:t>
            </a:r>
            <a:r>
              <a:rPr lang="pt-PT" sz="2000" dirty="0"/>
              <a:t> (</a:t>
            </a:r>
            <a:r>
              <a:rPr lang="en-GB" sz="2000" dirty="0"/>
              <a:t>i.e., business functions are not aware of the model/exceptions/interface of the service layer)</a:t>
            </a:r>
          </a:p>
        </p:txBody>
      </p:sp>
      <p:grpSp>
        <p:nvGrpSpPr>
          <p:cNvPr id="4" name="Group 3">
            <a:extLst>
              <a:ext uri="{FF2B5EF4-FFF2-40B4-BE49-F238E27FC236}">
                <a16:creationId xmlns:a16="http://schemas.microsoft.com/office/drawing/2014/main" id="{AAAEF2CA-C438-4316-BCC4-FAC7B532DE0E}"/>
              </a:ext>
            </a:extLst>
          </p:cNvPr>
          <p:cNvGrpSpPr/>
          <p:nvPr/>
        </p:nvGrpSpPr>
        <p:grpSpPr>
          <a:xfrm>
            <a:off x="6593748" y="1825625"/>
            <a:ext cx="5183696" cy="4516452"/>
            <a:chOff x="6593748" y="1825625"/>
            <a:chExt cx="5183696" cy="4516452"/>
          </a:xfrm>
        </p:grpSpPr>
        <p:sp>
          <p:nvSpPr>
            <p:cNvPr id="9" name="Rectangle 8">
              <a:extLst>
                <a:ext uri="{FF2B5EF4-FFF2-40B4-BE49-F238E27FC236}">
                  <a16:creationId xmlns:a16="http://schemas.microsoft.com/office/drawing/2014/main" id="{85A92C8C-4AC7-46F8-ADE5-9AE5C4541394}"/>
                </a:ext>
              </a:extLst>
            </p:cNvPr>
            <p:cNvSpPr/>
            <p:nvPr/>
          </p:nvSpPr>
          <p:spPr>
            <a:xfrm>
              <a:off x="6593748" y="1825625"/>
              <a:ext cx="5183696" cy="8588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GB" dirty="0"/>
                <a:t>Service Layer</a:t>
              </a:r>
              <a:endParaRPr lang="pt-PT" dirty="0"/>
            </a:p>
          </p:txBody>
        </p:sp>
        <p:sp>
          <p:nvSpPr>
            <p:cNvPr id="10" name="Rectangle: Rounded Corners 9">
              <a:extLst>
                <a:ext uri="{FF2B5EF4-FFF2-40B4-BE49-F238E27FC236}">
                  <a16:creationId xmlns:a16="http://schemas.microsoft.com/office/drawing/2014/main" id="{6C7E0E3A-6EC7-48EA-B987-DF8D851DF366}"/>
                </a:ext>
              </a:extLst>
            </p:cNvPr>
            <p:cNvSpPr/>
            <p:nvPr/>
          </p:nvSpPr>
          <p:spPr>
            <a:xfrm>
              <a:off x="6847861" y="2210927"/>
              <a:ext cx="1141602" cy="338541"/>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Service 1</a:t>
              </a:r>
              <a:endParaRPr lang="pt-PT" dirty="0"/>
            </a:p>
          </p:txBody>
        </p:sp>
        <p:sp>
          <p:nvSpPr>
            <p:cNvPr id="11" name="Rectangle: Rounded Corners 10">
              <a:extLst>
                <a:ext uri="{FF2B5EF4-FFF2-40B4-BE49-F238E27FC236}">
                  <a16:creationId xmlns:a16="http://schemas.microsoft.com/office/drawing/2014/main" id="{AD242B57-A5BA-4448-98CD-B2646C74B9E9}"/>
                </a:ext>
              </a:extLst>
            </p:cNvPr>
            <p:cNvSpPr/>
            <p:nvPr/>
          </p:nvSpPr>
          <p:spPr>
            <a:xfrm>
              <a:off x="8614795" y="2224681"/>
              <a:ext cx="1141602" cy="338541"/>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Service 2</a:t>
              </a:r>
              <a:endParaRPr lang="pt-PT" dirty="0"/>
            </a:p>
          </p:txBody>
        </p:sp>
        <p:sp>
          <p:nvSpPr>
            <p:cNvPr id="12" name="Rectangle: Rounded Corners 11">
              <a:extLst>
                <a:ext uri="{FF2B5EF4-FFF2-40B4-BE49-F238E27FC236}">
                  <a16:creationId xmlns:a16="http://schemas.microsoft.com/office/drawing/2014/main" id="{649D01D7-7E9E-42BD-871B-375BEC414EB6}"/>
                </a:ext>
              </a:extLst>
            </p:cNvPr>
            <p:cNvSpPr/>
            <p:nvPr/>
          </p:nvSpPr>
          <p:spPr>
            <a:xfrm>
              <a:off x="10246974" y="2210926"/>
              <a:ext cx="1141602" cy="338542"/>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Service 3</a:t>
              </a:r>
              <a:endParaRPr lang="pt-PT" dirty="0"/>
            </a:p>
          </p:txBody>
        </p:sp>
        <p:sp>
          <p:nvSpPr>
            <p:cNvPr id="13" name="Rectangle 12">
              <a:extLst>
                <a:ext uri="{FF2B5EF4-FFF2-40B4-BE49-F238E27FC236}">
                  <a16:creationId xmlns:a16="http://schemas.microsoft.com/office/drawing/2014/main" id="{F1301DE3-D2C9-4F33-9AE9-D386FE595C7A}"/>
                </a:ext>
              </a:extLst>
            </p:cNvPr>
            <p:cNvSpPr/>
            <p:nvPr/>
          </p:nvSpPr>
          <p:spPr>
            <a:xfrm>
              <a:off x="6593748" y="3049198"/>
              <a:ext cx="5183696" cy="329287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GB" dirty="0"/>
                <a:t>Business Layer</a:t>
              </a:r>
              <a:endParaRPr lang="pt-PT" dirty="0"/>
            </a:p>
          </p:txBody>
        </p:sp>
        <p:sp>
          <p:nvSpPr>
            <p:cNvPr id="23" name="Rectangle: Rounded Corners 22">
              <a:extLst>
                <a:ext uri="{FF2B5EF4-FFF2-40B4-BE49-F238E27FC236}">
                  <a16:creationId xmlns:a16="http://schemas.microsoft.com/office/drawing/2014/main" id="{8AD7B8D3-0A67-47D3-83C2-4FC87979844A}"/>
                </a:ext>
              </a:extLst>
            </p:cNvPr>
            <p:cNvSpPr/>
            <p:nvPr/>
          </p:nvSpPr>
          <p:spPr>
            <a:xfrm>
              <a:off x="6847861" y="3651993"/>
              <a:ext cx="4695390" cy="338541"/>
            </a:xfrm>
            <a:prstGeom prst="roundRect">
              <a:avLst/>
            </a:prstGeom>
            <a:solidFill>
              <a:srgbClr val="7030A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GB" dirty="0"/>
                <a:t>Façade</a:t>
              </a:r>
              <a:endParaRPr lang="pt-PT" dirty="0"/>
            </a:p>
          </p:txBody>
        </p:sp>
        <p:sp>
          <p:nvSpPr>
            <p:cNvPr id="36" name="Rectangle: Rounded Corners 35">
              <a:extLst>
                <a:ext uri="{FF2B5EF4-FFF2-40B4-BE49-F238E27FC236}">
                  <a16:creationId xmlns:a16="http://schemas.microsoft.com/office/drawing/2014/main" id="{E46E7185-2976-4C08-BB31-F595C8DFFCEE}"/>
                </a:ext>
              </a:extLst>
            </p:cNvPr>
            <p:cNvSpPr/>
            <p:nvPr/>
          </p:nvSpPr>
          <p:spPr>
            <a:xfrm>
              <a:off x="6880107" y="4504766"/>
              <a:ext cx="1141602" cy="897744"/>
            </a:xfrm>
            <a:prstGeom prst="roundRect">
              <a:avLst/>
            </a:prstGeom>
            <a:solidFill>
              <a:srgbClr val="00206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Business functions 1</a:t>
              </a:r>
              <a:endParaRPr lang="pt-PT" dirty="0"/>
            </a:p>
          </p:txBody>
        </p:sp>
        <p:sp>
          <p:nvSpPr>
            <p:cNvPr id="37" name="Rectangle: Rounded Corners 36">
              <a:extLst>
                <a:ext uri="{FF2B5EF4-FFF2-40B4-BE49-F238E27FC236}">
                  <a16:creationId xmlns:a16="http://schemas.microsoft.com/office/drawing/2014/main" id="{2B293DE6-C6B6-4EA8-8C3A-A8F656F2F8A0}"/>
                </a:ext>
              </a:extLst>
            </p:cNvPr>
            <p:cNvSpPr/>
            <p:nvPr/>
          </p:nvSpPr>
          <p:spPr>
            <a:xfrm>
              <a:off x="8600900" y="5279097"/>
              <a:ext cx="1141602" cy="897744"/>
            </a:xfrm>
            <a:prstGeom prst="roundRect">
              <a:avLst/>
            </a:prstGeom>
            <a:solidFill>
              <a:srgbClr val="00206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Business functions 2</a:t>
              </a:r>
              <a:endParaRPr lang="pt-PT" dirty="0"/>
            </a:p>
          </p:txBody>
        </p:sp>
        <p:cxnSp>
          <p:nvCxnSpPr>
            <p:cNvPr id="39" name="Straight Arrow Connector 38">
              <a:extLst>
                <a:ext uri="{FF2B5EF4-FFF2-40B4-BE49-F238E27FC236}">
                  <a16:creationId xmlns:a16="http://schemas.microsoft.com/office/drawing/2014/main" id="{FF010EC4-EB79-4AAF-A92D-3B1E1BF8E102}"/>
                </a:ext>
              </a:extLst>
            </p:cNvPr>
            <p:cNvCxnSpPr>
              <a:cxnSpLocks/>
              <a:stCxn id="23" idx="2"/>
              <a:endCxn id="36" idx="0"/>
            </p:cNvCxnSpPr>
            <p:nvPr/>
          </p:nvCxnSpPr>
          <p:spPr>
            <a:xfrm flipH="1">
              <a:off x="7450908" y="3990534"/>
              <a:ext cx="1744648" cy="5142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B7BBCE7-C82A-4BFE-BF01-345A8E24C14F}"/>
                </a:ext>
              </a:extLst>
            </p:cNvPr>
            <p:cNvCxnSpPr>
              <a:cxnSpLocks/>
              <a:stCxn id="23" idx="2"/>
              <a:endCxn id="37" idx="0"/>
            </p:cNvCxnSpPr>
            <p:nvPr/>
          </p:nvCxnSpPr>
          <p:spPr>
            <a:xfrm flipH="1">
              <a:off x="9171701" y="3990534"/>
              <a:ext cx="23855" cy="12885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5C0F834-9909-4EE4-9693-F510E97EBD45}"/>
                </a:ext>
              </a:extLst>
            </p:cNvPr>
            <p:cNvCxnSpPr>
              <a:cxnSpLocks/>
              <a:stCxn id="10" idx="2"/>
            </p:cNvCxnSpPr>
            <p:nvPr/>
          </p:nvCxnSpPr>
          <p:spPr>
            <a:xfrm>
              <a:off x="7418662" y="2549468"/>
              <a:ext cx="0" cy="11025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2107BB7-E222-4961-B607-31F38D76952E}"/>
                </a:ext>
              </a:extLst>
            </p:cNvPr>
            <p:cNvCxnSpPr>
              <a:cxnSpLocks/>
              <a:stCxn id="11" idx="2"/>
              <a:endCxn id="23" idx="0"/>
            </p:cNvCxnSpPr>
            <p:nvPr/>
          </p:nvCxnSpPr>
          <p:spPr>
            <a:xfrm>
              <a:off x="9185596" y="2563222"/>
              <a:ext cx="9960" cy="10887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6EF8A44-99B1-4D98-A152-79F4B585B384}"/>
                </a:ext>
              </a:extLst>
            </p:cNvPr>
            <p:cNvCxnSpPr>
              <a:cxnSpLocks/>
              <a:stCxn id="12" idx="2"/>
            </p:cNvCxnSpPr>
            <p:nvPr/>
          </p:nvCxnSpPr>
          <p:spPr>
            <a:xfrm>
              <a:off x="10817775" y="2549468"/>
              <a:ext cx="0" cy="11025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BF7BCD08-E2B7-4D73-A88C-A5AE58BEE211}"/>
                </a:ext>
              </a:extLst>
            </p:cNvPr>
            <p:cNvSpPr/>
            <p:nvPr/>
          </p:nvSpPr>
          <p:spPr>
            <a:xfrm>
              <a:off x="10072506" y="4113382"/>
              <a:ext cx="1490535" cy="2499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400" dirty="0"/>
                <a:t>Domain Object 1</a:t>
              </a:r>
              <a:endParaRPr lang="pt-PT" sz="1400" dirty="0"/>
            </a:p>
          </p:txBody>
        </p:sp>
        <p:sp>
          <p:nvSpPr>
            <p:cNvPr id="49" name="Rectangle 48">
              <a:extLst>
                <a:ext uri="{FF2B5EF4-FFF2-40B4-BE49-F238E27FC236}">
                  <a16:creationId xmlns:a16="http://schemas.microsoft.com/office/drawing/2014/main" id="{C6370906-068C-4323-99C2-80E8EC23F046}"/>
                </a:ext>
              </a:extLst>
            </p:cNvPr>
            <p:cNvSpPr/>
            <p:nvPr/>
          </p:nvSpPr>
          <p:spPr>
            <a:xfrm>
              <a:off x="10072506" y="4486208"/>
              <a:ext cx="1490535" cy="2499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400" dirty="0"/>
                <a:t>Domain Object 2</a:t>
              </a:r>
              <a:endParaRPr lang="pt-PT" sz="1400" dirty="0"/>
            </a:p>
          </p:txBody>
        </p:sp>
        <p:sp>
          <p:nvSpPr>
            <p:cNvPr id="50" name="Rectangle 49">
              <a:extLst>
                <a:ext uri="{FF2B5EF4-FFF2-40B4-BE49-F238E27FC236}">
                  <a16:creationId xmlns:a16="http://schemas.microsoft.com/office/drawing/2014/main" id="{AAAD2925-A3AB-4D9D-9B26-8BB19ED6D187}"/>
                </a:ext>
              </a:extLst>
            </p:cNvPr>
            <p:cNvSpPr/>
            <p:nvPr/>
          </p:nvSpPr>
          <p:spPr>
            <a:xfrm>
              <a:off x="10072506" y="4860842"/>
              <a:ext cx="1490535" cy="2499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400" dirty="0"/>
                <a:t>Domain Object 3</a:t>
              </a:r>
              <a:endParaRPr lang="pt-PT" sz="1400" dirty="0"/>
            </a:p>
          </p:txBody>
        </p:sp>
        <p:sp>
          <p:nvSpPr>
            <p:cNvPr id="51" name="Rectangle 50">
              <a:extLst>
                <a:ext uri="{FF2B5EF4-FFF2-40B4-BE49-F238E27FC236}">
                  <a16:creationId xmlns:a16="http://schemas.microsoft.com/office/drawing/2014/main" id="{D35F5AC9-722F-4C61-8021-0ED76B07C78D}"/>
                </a:ext>
              </a:extLst>
            </p:cNvPr>
            <p:cNvSpPr/>
            <p:nvPr/>
          </p:nvSpPr>
          <p:spPr>
            <a:xfrm>
              <a:off x="10072506" y="5190398"/>
              <a:ext cx="1490535" cy="2499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400" dirty="0"/>
                <a:t>Domain Object 4</a:t>
              </a:r>
              <a:endParaRPr lang="pt-PT" sz="1400" dirty="0"/>
            </a:p>
          </p:txBody>
        </p:sp>
        <p:cxnSp>
          <p:nvCxnSpPr>
            <p:cNvPr id="54" name="Straight Connector 53">
              <a:extLst>
                <a:ext uri="{FF2B5EF4-FFF2-40B4-BE49-F238E27FC236}">
                  <a16:creationId xmlns:a16="http://schemas.microsoft.com/office/drawing/2014/main" id="{EB1A70B1-078F-4561-9F2F-04D8DC5A2456}"/>
                </a:ext>
              </a:extLst>
            </p:cNvPr>
            <p:cNvCxnSpPr>
              <a:cxnSpLocks/>
              <a:endCxn id="48" idx="1"/>
            </p:cNvCxnSpPr>
            <p:nvPr/>
          </p:nvCxnSpPr>
          <p:spPr>
            <a:xfrm flipV="1">
              <a:off x="7989463" y="4238371"/>
              <a:ext cx="2083043" cy="345973"/>
            </a:xfrm>
            <a:prstGeom prst="line">
              <a:avLst/>
            </a:prstGeom>
            <a:ln>
              <a:solidFill>
                <a:srgbClr val="70AD47"/>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2FA951E-0816-4373-9A5B-2C16CBC7BF89}"/>
                </a:ext>
              </a:extLst>
            </p:cNvPr>
            <p:cNvCxnSpPr>
              <a:cxnSpLocks/>
              <a:endCxn id="49" idx="1"/>
            </p:cNvCxnSpPr>
            <p:nvPr/>
          </p:nvCxnSpPr>
          <p:spPr>
            <a:xfrm flipV="1">
              <a:off x="8021709" y="4611197"/>
              <a:ext cx="2050797" cy="116886"/>
            </a:xfrm>
            <a:prstGeom prst="line">
              <a:avLst/>
            </a:prstGeom>
            <a:ln>
              <a:solidFill>
                <a:srgbClr val="70AD47"/>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3D5AC45-0499-4ED5-99B4-6826C82EF0CC}"/>
                </a:ext>
              </a:extLst>
            </p:cNvPr>
            <p:cNvCxnSpPr>
              <a:cxnSpLocks/>
              <a:endCxn id="50" idx="1"/>
            </p:cNvCxnSpPr>
            <p:nvPr/>
          </p:nvCxnSpPr>
          <p:spPr>
            <a:xfrm>
              <a:off x="8021709" y="4922885"/>
              <a:ext cx="2050797" cy="62946"/>
            </a:xfrm>
            <a:prstGeom prst="line">
              <a:avLst/>
            </a:prstGeom>
            <a:ln>
              <a:solidFill>
                <a:srgbClr val="70AD47"/>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1460E11-102E-4226-AA1D-880668DA6BA3}"/>
                </a:ext>
              </a:extLst>
            </p:cNvPr>
            <p:cNvCxnSpPr>
              <a:cxnSpLocks/>
              <a:endCxn id="49" idx="1"/>
            </p:cNvCxnSpPr>
            <p:nvPr/>
          </p:nvCxnSpPr>
          <p:spPr>
            <a:xfrm flipV="1">
              <a:off x="9471171" y="4611197"/>
              <a:ext cx="601335" cy="667900"/>
            </a:xfrm>
            <a:prstGeom prst="line">
              <a:avLst/>
            </a:prstGeom>
          </p:spPr>
          <p:style>
            <a:lnRef idx="1">
              <a:schemeClr val="accent6"/>
            </a:lnRef>
            <a:fillRef idx="0">
              <a:schemeClr val="accent6"/>
            </a:fillRef>
            <a:effectRef idx="0">
              <a:schemeClr val="accent6"/>
            </a:effectRef>
            <a:fontRef idx="minor">
              <a:schemeClr val="tx1"/>
            </a:fontRef>
          </p:style>
        </p:cxnSp>
        <p:cxnSp>
          <p:nvCxnSpPr>
            <p:cNvPr id="66" name="Straight Connector 65">
              <a:extLst>
                <a:ext uri="{FF2B5EF4-FFF2-40B4-BE49-F238E27FC236}">
                  <a16:creationId xmlns:a16="http://schemas.microsoft.com/office/drawing/2014/main" id="{827DBAD3-8136-45DA-A42C-88A34DDC9CA8}"/>
                </a:ext>
              </a:extLst>
            </p:cNvPr>
            <p:cNvCxnSpPr>
              <a:cxnSpLocks/>
              <a:endCxn id="51" idx="1"/>
            </p:cNvCxnSpPr>
            <p:nvPr/>
          </p:nvCxnSpPr>
          <p:spPr>
            <a:xfrm flipV="1">
              <a:off x="9724648" y="5315387"/>
              <a:ext cx="347858" cy="43288"/>
            </a:xfrm>
            <a:prstGeom prst="line">
              <a:avLst/>
            </a:prstGeom>
            <a:ln>
              <a:solidFill>
                <a:srgbClr val="70AD47"/>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6E3BB5F3-45DE-43C4-9380-77B476D92620}"/>
                </a:ext>
              </a:extLst>
            </p:cNvPr>
            <p:cNvSpPr/>
            <p:nvPr/>
          </p:nvSpPr>
          <p:spPr>
            <a:xfrm>
              <a:off x="10072667" y="5548363"/>
              <a:ext cx="1490535" cy="2499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400" dirty="0"/>
                <a:t>Domain Object 5</a:t>
              </a:r>
              <a:endParaRPr lang="pt-PT" sz="1400" dirty="0"/>
            </a:p>
          </p:txBody>
        </p:sp>
        <p:sp>
          <p:nvSpPr>
            <p:cNvPr id="72" name="Rectangle 71">
              <a:extLst>
                <a:ext uri="{FF2B5EF4-FFF2-40B4-BE49-F238E27FC236}">
                  <a16:creationId xmlns:a16="http://schemas.microsoft.com/office/drawing/2014/main" id="{BBB752D0-9DE8-469F-AFA5-D3F5BF7FE8EA}"/>
                </a:ext>
              </a:extLst>
            </p:cNvPr>
            <p:cNvSpPr/>
            <p:nvPr/>
          </p:nvSpPr>
          <p:spPr>
            <a:xfrm>
              <a:off x="10072506" y="5926863"/>
              <a:ext cx="1490535" cy="2499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400" dirty="0"/>
                <a:t>Domain Object 6</a:t>
              </a:r>
              <a:endParaRPr lang="pt-PT" sz="1400" dirty="0"/>
            </a:p>
          </p:txBody>
        </p:sp>
        <p:cxnSp>
          <p:nvCxnSpPr>
            <p:cNvPr id="73" name="Straight Connector 72">
              <a:extLst>
                <a:ext uri="{FF2B5EF4-FFF2-40B4-BE49-F238E27FC236}">
                  <a16:creationId xmlns:a16="http://schemas.microsoft.com/office/drawing/2014/main" id="{C784583D-4E2F-40E3-931A-546D7B2AF4E1}"/>
                </a:ext>
              </a:extLst>
            </p:cNvPr>
            <p:cNvCxnSpPr>
              <a:cxnSpLocks/>
              <a:endCxn id="71" idx="1"/>
            </p:cNvCxnSpPr>
            <p:nvPr/>
          </p:nvCxnSpPr>
          <p:spPr>
            <a:xfrm>
              <a:off x="9742502" y="5482993"/>
              <a:ext cx="330165" cy="190359"/>
            </a:xfrm>
            <a:prstGeom prst="line">
              <a:avLst/>
            </a:prstGeom>
            <a:ln>
              <a:solidFill>
                <a:srgbClr val="70AD47"/>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2EB9DA2-7B60-4CE6-AC49-5315770476B3}"/>
                </a:ext>
              </a:extLst>
            </p:cNvPr>
            <p:cNvCxnSpPr>
              <a:cxnSpLocks/>
              <a:endCxn id="72" idx="1"/>
            </p:cNvCxnSpPr>
            <p:nvPr/>
          </p:nvCxnSpPr>
          <p:spPr>
            <a:xfrm>
              <a:off x="9733575" y="5608899"/>
              <a:ext cx="338931" cy="442953"/>
            </a:xfrm>
            <a:prstGeom prst="line">
              <a:avLst/>
            </a:prstGeom>
            <a:ln>
              <a:solidFill>
                <a:srgbClr val="70AD47"/>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A3284221-BE31-4E79-B666-BEB0BE251AE2}"/>
                </a:ext>
              </a:extLst>
            </p:cNvPr>
            <p:cNvCxnSpPr>
              <a:cxnSpLocks/>
              <a:endCxn id="50" idx="1"/>
            </p:cNvCxnSpPr>
            <p:nvPr/>
          </p:nvCxnSpPr>
          <p:spPr>
            <a:xfrm flipV="1">
              <a:off x="9640310" y="4985831"/>
              <a:ext cx="432196" cy="309021"/>
            </a:xfrm>
            <a:prstGeom prst="line">
              <a:avLst/>
            </a:prstGeom>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2150040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628</TotalTime>
  <Words>1165</Words>
  <Application>Microsoft Office PowerPoint</Application>
  <PresentationFormat>Widescreen</PresentationFormat>
  <Paragraphs>166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Multilayer Applications</vt:lpstr>
      <vt:lpstr>Multilayer Architecture</vt:lpstr>
      <vt:lpstr>Presentation Layer</vt:lpstr>
      <vt:lpstr>Presentation Layer</vt:lpstr>
      <vt:lpstr>Service Layer</vt:lpstr>
      <vt:lpstr>Service Layer</vt:lpstr>
      <vt:lpstr>Service Layer</vt:lpstr>
      <vt:lpstr>Business Layer</vt:lpstr>
      <vt:lpstr>Business Layer</vt:lpstr>
      <vt:lpstr>Business Layer</vt:lpstr>
      <vt:lpstr>Business Layer</vt:lpstr>
      <vt:lpstr>Data Access Layer</vt:lpstr>
      <vt:lpstr>Data Access Layer</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Filipe Silva</dc:creator>
  <cp:lastModifiedBy>Filipe Silva</cp:lastModifiedBy>
  <cp:revision>107</cp:revision>
  <dcterms:created xsi:type="dcterms:W3CDTF">2017-10-21T17:20:16Z</dcterms:created>
  <dcterms:modified xsi:type="dcterms:W3CDTF">2018-04-25T23:19:54Z</dcterms:modified>
</cp:coreProperties>
</file>