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5" r:id="rId4"/>
    <p:sldId id="259" r:id="rId5"/>
    <p:sldId id="273" r:id="rId6"/>
    <p:sldId id="272" r:id="rId7"/>
    <p:sldId id="279" r:id="rId8"/>
    <p:sldId id="277" r:id="rId9"/>
    <p:sldId id="280" r:id="rId10"/>
    <p:sldId id="281" r:id="rId11"/>
    <p:sldId id="267" r:id="rId12"/>
    <p:sldId id="276" r:id="rId13"/>
    <p:sldId id="263" r:id="rId14"/>
    <p:sldId id="282" r:id="rId15"/>
    <p:sldId id="283" r:id="rId16"/>
    <p:sldId id="269" r:id="rId17"/>
    <p:sldId id="266" r:id="rId18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069"/>
  </p:normalViewPr>
  <p:slideViewPr>
    <p:cSldViewPr snapToGrid="0" snapToObjects="1">
      <p:cViewPr varScale="1">
        <p:scale>
          <a:sx n="92" d="100"/>
          <a:sy n="92" d="100"/>
        </p:scale>
        <p:origin x="-1792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Z3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50.0</c:v>
                </c:pt>
                <c:pt idx="1">
                  <c:v>150.0</c:v>
                </c:pt>
                <c:pt idx="2">
                  <c:v>250.0</c:v>
                </c:pt>
                <c:pt idx="3">
                  <c:v>400.0</c:v>
                </c:pt>
                <c:pt idx="4">
                  <c:v>800.0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27.0</c:v>
                </c:pt>
                <c:pt idx="2">
                  <c:v>50.0</c:v>
                </c:pt>
                <c:pt idx="3">
                  <c:v>330.0</c:v>
                </c:pt>
                <c:pt idx="4">
                  <c:v>852.0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Z3 com capacidades reais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50.0</c:v>
                </c:pt>
                <c:pt idx="1">
                  <c:v>150.0</c:v>
                </c:pt>
                <c:pt idx="2">
                  <c:v>250.0</c:v>
                </c:pt>
                <c:pt idx="3">
                  <c:v>400.0</c:v>
                </c:pt>
                <c:pt idx="4">
                  <c:v>800.0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6.0</c:v>
                </c:pt>
                <c:pt idx="1">
                  <c:v>15.0</c:v>
                </c:pt>
                <c:pt idx="2">
                  <c:v>213.0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Google SAT Solver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50.0</c:v>
                </c:pt>
                <c:pt idx="1">
                  <c:v>150.0</c:v>
                </c:pt>
                <c:pt idx="2">
                  <c:v>250.0</c:v>
                </c:pt>
                <c:pt idx="3">
                  <c:v>400.0</c:v>
                </c:pt>
                <c:pt idx="4">
                  <c:v>800.0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CBC MIP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50.0</c:v>
                </c:pt>
                <c:pt idx="1">
                  <c:v>150.0</c:v>
                </c:pt>
                <c:pt idx="2">
                  <c:v>250.0</c:v>
                </c:pt>
                <c:pt idx="3">
                  <c:v>400.0</c:v>
                </c:pt>
                <c:pt idx="4">
                  <c:v>800.0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532056"/>
        <c:axId val="-2133873320"/>
      </c:lineChart>
      <c:catAx>
        <c:axId val="2101532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3873320"/>
        <c:crosses val="autoZero"/>
        <c:auto val="1"/>
        <c:lblAlgn val="ctr"/>
        <c:lblOffset val="100"/>
        <c:noMultiLvlLbl val="0"/>
      </c:catAx>
      <c:valAx>
        <c:axId val="-2133873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153205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64420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Z3  </a:t>
            </a:r>
            <a:r>
              <a:rPr lang="pt-PT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Soft e Hard </a:t>
            </a:r>
            <a:r>
              <a:rPr lang="pt-PT" dirty="0" err="1" smtClean="0"/>
              <a:t>restrictions</a:t>
            </a:r>
            <a:r>
              <a:rPr lang="pt-PT" dirty="0" smtClean="0"/>
              <a:t>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Suporte em várias linguagens 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 Boa documentação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Comunidade maior   </a:t>
            </a:r>
          </a:p>
          <a:p>
            <a:pPr marL="342900" indent="-342900">
              <a:buFontTx/>
              <a:buChar char="-"/>
            </a:pPr>
            <a:endParaRPr lang="pt-PT" dirty="0" smtClean="0"/>
          </a:p>
          <a:p>
            <a:pPr marL="342900" indent="-342900">
              <a:buFontTx/>
              <a:buChar char="-"/>
            </a:pPr>
            <a:r>
              <a:rPr lang="pt-PT" b="1" dirty="0" err="1" smtClean="0"/>
              <a:t>OptaPlanner</a:t>
            </a:r>
            <a:r>
              <a:rPr lang="pt-PT" dirty="0" smtClean="0"/>
              <a:t>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Soft e Hard </a:t>
            </a:r>
            <a:r>
              <a:rPr lang="pt-PT" dirty="0" err="1" smtClean="0"/>
              <a:t>restrictions</a:t>
            </a:r>
            <a:r>
              <a:rPr lang="pt-PT" dirty="0" smtClean="0"/>
              <a:t>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Java 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Boa documentação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8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Z3  </a:t>
            </a:r>
            <a:r>
              <a:rPr lang="pt-PT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Soft e Hard </a:t>
            </a:r>
            <a:r>
              <a:rPr lang="pt-PT" dirty="0" err="1" smtClean="0"/>
              <a:t>restrictions</a:t>
            </a:r>
            <a:r>
              <a:rPr lang="pt-PT" dirty="0" smtClean="0"/>
              <a:t>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Suporte em várias linguagens 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 Boa documentação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Comunidade maior   </a:t>
            </a:r>
          </a:p>
          <a:p>
            <a:pPr marL="342900" indent="-342900">
              <a:buFontTx/>
              <a:buChar char="-"/>
            </a:pPr>
            <a:endParaRPr lang="pt-PT" dirty="0" smtClean="0"/>
          </a:p>
          <a:p>
            <a:pPr marL="342900" indent="-342900">
              <a:buFontTx/>
              <a:buChar char="-"/>
            </a:pPr>
            <a:r>
              <a:rPr lang="pt-PT" b="1" dirty="0" err="1" smtClean="0"/>
              <a:t>OptaPlanner</a:t>
            </a:r>
            <a:r>
              <a:rPr lang="pt-PT" dirty="0" smtClean="0"/>
              <a:t>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Soft e Hard </a:t>
            </a:r>
            <a:r>
              <a:rPr lang="pt-PT" dirty="0" err="1" smtClean="0"/>
              <a:t>restrictions</a:t>
            </a:r>
            <a:r>
              <a:rPr lang="pt-PT" dirty="0" smtClean="0"/>
              <a:t>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Java   </a:t>
            </a:r>
          </a:p>
          <a:p>
            <a:pPr marL="342900" indent="-342900">
              <a:buFontTx/>
              <a:buChar char="-"/>
            </a:pPr>
            <a:r>
              <a:rPr lang="pt-PT" dirty="0" smtClean="0"/>
              <a:t>Boa documentação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7750" y="4947595"/>
            <a:ext cx="3289300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2953155"/>
          </a:xfrm>
        </p:spPr>
        <p:txBody>
          <a:bodyPr>
            <a:normAutofit/>
          </a:bodyPr>
          <a:lstStyle/>
          <a:p>
            <a:r>
              <a:rPr lang="pt-PT" sz="5400" dirty="0" smtClean="0"/>
              <a:t>Atribuição automática de turnos para a plataforma</a:t>
            </a:r>
            <a:endParaRPr lang="pt-PT" sz="5400" dirty="0"/>
          </a:p>
        </p:txBody>
      </p:sp>
      <p:sp>
        <p:nvSpPr>
          <p:cNvPr id="3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1270000" y="7920746"/>
            <a:ext cx="10464800" cy="1130300"/>
          </a:xfrm>
        </p:spPr>
        <p:txBody>
          <a:bodyPr>
            <a:noAutofit/>
          </a:bodyPr>
          <a:lstStyle/>
          <a:p>
            <a:r>
              <a:rPr lang="pt-PT" sz="2800" dirty="0" smtClean="0"/>
              <a:t>Francisco Costa A70922</a:t>
            </a:r>
          </a:p>
          <a:p>
            <a:r>
              <a:rPr lang="pt-PT" sz="2800" dirty="0" smtClean="0"/>
              <a:t>José Silva A71220</a:t>
            </a:r>
          </a:p>
          <a:p>
            <a:r>
              <a:rPr lang="pt-PT" sz="2800" dirty="0" smtClean="0"/>
              <a:t>Paulo Ferreira PG35401</a:t>
            </a:r>
            <a:endParaRPr lang="pt-PT" sz="2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254000"/>
            <a:ext cx="4361084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Restriç</a:t>
            </a:r>
            <a:r>
              <a:rPr lang="pt-PT" sz="8000" dirty="0" smtClean="0">
                <a:solidFill>
                  <a:srgbClr val="FFFFFF"/>
                </a:solidFill>
              </a:rPr>
              <a:t>ões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600" dirty="0" smtClean="0">
                <a:solidFill>
                  <a:schemeClr val="tx1"/>
                </a:solidFill>
              </a:rPr>
              <a:t>Capacidades:</a:t>
            </a:r>
            <a:br>
              <a:rPr lang="pt-PT" sz="3600" dirty="0" smtClean="0">
                <a:solidFill>
                  <a:schemeClr val="tx1"/>
                </a:solidFill>
              </a:rPr>
            </a:br>
            <a:r>
              <a:rPr lang="pt-PT" sz="3600" dirty="0" smtClean="0">
                <a:solidFill>
                  <a:schemeClr val="tx1"/>
                </a:solidFill>
              </a:rPr>
              <a:t/>
            </a:r>
            <a:br>
              <a:rPr lang="pt-PT" sz="3600" dirty="0" smtClean="0">
                <a:solidFill>
                  <a:schemeClr val="tx1"/>
                </a:solidFill>
              </a:rPr>
            </a:br>
            <a:endParaRPr lang="pt-PT" sz="36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pt-PT" sz="8800" dirty="0" smtClean="0">
                <a:solidFill>
                  <a:schemeClr val="tx1"/>
                </a:solidFill>
              </a:rPr>
              <a:t>   </a:t>
            </a:r>
            <a:r>
              <a:rPr lang="pt-PT" sz="8800" dirty="0" err="1" smtClean="0">
                <a:solidFill>
                  <a:schemeClr val="tx1"/>
                </a:solidFill>
              </a:rPr>
              <a:t>Σ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dirty="0" err="1">
                <a:solidFill>
                  <a:schemeClr val="tx1"/>
                </a:solidFill>
              </a:rPr>
              <a:t>Σ</a:t>
            </a:r>
            <a:r>
              <a:rPr lang="pt-PT" sz="8800" dirty="0">
                <a:solidFill>
                  <a:schemeClr val="tx1"/>
                </a:solidFill>
              </a:rPr>
              <a:t> </a:t>
            </a:r>
            <a:r>
              <a:rPr lang="pt-PT" sz="8800" dirty="0" err="1">
                <a:solidFill>
                  <a:schemeClr val="tx1"/>
                </a:solidFill>
              </a:rPr>
              <a:t>Σ</a:t>
            </a:r>
            <a:r>
              <a:rPr lang="pt-PT" sz="8800" dirty="0">
                <a:solidFill>
                  <a:schemeClr val="tx1"/>
                </a:solidFill>
              </a:rPr>
              <a:t> </a:t>
            </a:r>
            <a:r>
              <a:rPr lang="pt-PT" sz="8800" dirty="0" smtClean="0">
                <a:solidFill>
                  <a:schemeClr val="tx1"/>
                </a:solidFill>
              </a:rPr>
              <a:t>P</a:t>
            </a:r>
            <a:r>
              <a:rPr lang="pt-PT" sz="8800" baseline="-25000" dirty="0" smtClean="0">
                <a:solidFill>
                  <a:schemeClr val="tx1"/>
                </a:solidFill>
              </a:rPr>
              <a:t>a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u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t  </a:t>
            </a:r>
            <a:r>
              <a:rPr lang="pt-PT" sz="8800" dirty="0" smtClean="0">
                <a:solidFill>
                  <a:schemeClr val="tx1"/>
                </a:solidFill>
              </a:rPr>
              <a:t>&lt;= </a:t>
            </a:r>
            <a:r>
              <a:rPr lang="pt-PT" sz="8800" dirty="0">
                <a:solidFill>
                  <a:schemeClr val="tx1"/>
                </a:solidFill>
              </a:rPr>
              <a:t>C</a:t>
            </a:r>
            <a:r>
              <a:rPr lang="pt-PT" sz="8800" baseline="-25000" dirty="0" smtClean="0">
                <a:solidFill>
                  <a:schemeClr val="tx1"/>
                </a:solidFill>
              </a:rPr>
              <a:t>u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>
                <a:solidFill>
                  <a:schemeClr val="tx1"/>
                </a:solidFill>
              </a:rPr>
              <a:t>t </a:t>
            </a:r>
            <a:r>
              <a:rPr lang="pt-PT" sz="8800" dirty="0" smtClean="0">
                <a:solidFill>
                  <a:schemeClr val="tx1"/>
                </a:solidFill>
              </a:rPr>
              <a:t/>
            </a:r>
            <a:br>
              <a:rPr lang="pt-PT" sz="8800" dirty="0" smtClean="0">
                <a:solidFill>
                  <a:schemeClr val="tx1"/>
                </a:solidFill>
              </a:rPr>
            </a:br>
            <a:endParaRPr lang="pt-PT" sz="8800" baseline="-250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pt-PT" sz="8800" baseline="-25000" dirty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04074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Resultados preliminares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952500" y="2413000"/>
            <a:ext cx="11099800" cy="667263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1800">
                <a:solidFill>
                  <a:srgbClr val="000000"/>
                </a:solidFill>
              </a:defRPr>
            </a:pPr>
            <a:r>
              <a:rPr lang="pt-PT" sz="3600" dirty="0" smtClean="0">
                <a:solidFill>
                  <a:schemeClr val="tx1"/>
                </a:solidFill>
              </a:rPr>
              <a:t>Realizaç</a:t>
            </a:r>
            <a:r>
              <a:rPr lang="pt-PT" sz="3600" dirty="0" smtClean="0">
                <a:solidFill>
                  <a:schemeClr val="tx1"/>
                </a:solidFill>
              </a:rPr>
              <a:t>ão de testes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pt-PT" sz="3600" dirty="0" smtClean="0">
              <a:solidFill>
                <a:schemeClr val="tx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pt-PT" sz="3600" dirty="0" smtClean="0">
                <a:solidFill>
                  <a:schemeClr val="tx1"/>
                </a:solidFill>
              </a:rPr>
              <a:t>Soluções admissíveis</a:t>
            </a:r>
            <a:r>
              <a:rPr lang="pt-PT" sz="3600" dirty="0">
                <a:solidFill>
                  <a:schemeClr val="tx1"/>
                </a:solidFill>
              </a:rPr>
              <a:t> </a:t>
            </a:r>
            <a:r>
              <a:rPr lang="pt-PT" sz="3600" dirty="0" smtClean="0">
                <a:solidFill>
                  <a:schemeClr val="tx1"/>
                </a:solidFill>
              </a:rPr>
              <a:t>em cenários não reais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pt-PT" sz="3600" dirty="0" smtClean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05408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254000"/>
            <a:ext cx="9417186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952500" y="2413000"/>
            <a:ext cx="11099800" cy="667263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pt-PT" sz="3600" dirty="0" smtClean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79546826"/>
              </p:ext>
            </p:extLst>
          </p:nvPr>
        </p:nvGraphicFramePr>
        <p:xfrm>
          <a:off x="2167466" y="2649509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71797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52501" y="254000"/>
            <a:ext cx="6239222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Avaliaç</a:t>
            </a:r>
            <a:r>
              <a:rPr lang="pt-PT" sz="8000" dirty="0" smtClean="0">
                <a:solidFill>
                  <a:srgbClr val="FFFFFF"/>
                </a:solidFill>
              </a:rPr>
              <a:t>ão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Execuç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demorada</a:t>
            </a:r>
            <a:r>
              <a:rPr lang="en-US" dirty="0" smtClean="0"/>
              <a:t> no </a:t>
            </a:r>
            <a:r>
              <a:rPr lang="en-US" dirty="0" smtClean="0"/>
              <a:t>Z3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soluç</a:t>
            </a:r>
            <a:r>
              <a:rPr lang="en-US" dirty="0" err="1" smtClean="0"/>
              <a:t>ão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Capacidades</a:t>
            </a:r>
            <a:r>
              <a:rPr lang="en-US" dirty="0" smtClean="0"/>
              <a:t> </a:t>
            </a:r>
            <a:r>
              <a:rPr lang="en-US" dirty="0" err="1" smtClean="0"/>
              <a:t>insuficientes</a:t>
            </a:r>
            <a:endParaRPr lang="en-US" dirty="0"/>
          </a:p>
        </p:txBody>
      </p:sp>
      <p:pic>
        <p:nvPicPr>
          <p:cNvPr id="70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733090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Alteraç</a:t>
            </a:r>
            <a:r>
              <a:rPr lang="pt-PT" sz="8000" dirty="0" smtClean="0">
                <a:solidFill>
                  <a:srgbClr val="FFFFFF"/>
                </a:solidFill>
              </a:rPr>
              <a:t>ões ao modelo inicial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14% </a:t>
            </a:r>
            <a:r>
              <a:rPr lang="en-US" dirty="0" err="1" smtClean="0"/>
              <a:t>Capacidades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Utilizaç</a:t>
            </a:r>
            <a:r>
              <a:rPr lang="en-US" dirty="0" err="1" smtClean="0"/>
              <a:t>ão</a:t>
            </a:r>
            <a:r>
              <a:rPr lang="en-US" dirty="0" smtClean="0"/>
              <a:t> Solver CBC</a:t>
            </a:r>
            <a:endParaRPr lang="en-US" dirty="0"/>
          </a:p>
        </p:txBody>
      </p:sp>
      <p:pic>
        <p:nvPicPr>
          <p:cNvPr id="70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684033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73309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Resultados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Soluç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válida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15 </a:t>
            </a:r>
            <a:r>
              <a:rPr lang="en-US" smtClean="0"/>
              <a:t>segundos</a:t>
            </a:r>
            <a:endParaRPr lang="en-US" dirty="0"/>
          </a:p>
        </p:txBody>
      </p:sp>
      <p:pic>
        <p:nvPicPr>
          <p:cNvPr id="70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73472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FFFFFF"/>
              </a:solidFill>
            </a:endParaRPr>
          </a:p>
        </p:txBody>
      </p:sp>
      <p:pic>
        <p:nvPicPr>
          <p:cNvPr id="77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952500" y="254000"/>
            <a:ext cx="7189686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Trabalho Futuro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900"/>
            <a:ext cx="12971788" cy="55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42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7750" y="4368800"/>
            <a:ext cx="3289300" cy="10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254000"/>
            <a:ext cx="8040592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Motivaç</a:t>
            </a:r>
            <a:r>
              <a:rPr lang="pt-PT" sz="8000" dirty="0" smtClean="0">
                <a:solidFill>
                  <a:srgbClr val="FFFFFF"/>
                </a:solidFill>
              </a:rPr>
              <a:t>ão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800" dirty="0" smtClean="0">
                <a:solidFill>
                  <a:srgbClr val="FFFFFF"/>
                </a:solidFill>
              </a:rPr>
              <a:t>900 alunos </a:t>
            </a:r>
            <a:endParaRPr lang="pt-PT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800" dirty="0" smtClean="0">
                <a:solidFill>
                  <a:srgbClr val="FFFFFF"/>
                </a:solidFill>
              </a:rPr>
              <a:t>+ 5000 inscrições em turnos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800" dirty="0" smtClean="0">
                <a:solidFill>
                  <a:srgbClr val="FFFFFF"/>
                </a:solidFill>
              </a:rPr>
              <a:t>Atribuição </a:t>
            </a:r>
            <a:r>
              <a:rPr lang="pt-PT" sz="3800" dirty="0" smtClean="0">
                <a:solidFill>
                  <a:srgbClr val="FFFFFF"/>
                </a:solidFill>
              </a:rPr>
              <a:t>autom</a:t>
            </a:r>
            <a:r>
              <a:rPr lang="pt-PT" sz="3800" dirty="0" smtClean="0">
                <a:solidFill>
                  <a:srgbClr val="FFFFFF"/>
                </a:solidFill>
              </a:rPr>
              <a:t>ática de um horário para os alunos</a:t>
            </a:r>
            <a:endParaRPr lang="pt-PT" sz="3800" dirty="0" smtClean="0">
              <a:solidFill>
                <a:srgbClr val="FFFFFF"/>
              </a:solidFill>
            </a:endParaRPr>
          </a:p>
        </p:txBody>
      </p:sp>
      <p:pic>
        <p:nvPicPr>
          <p:cNvPr id="40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254000"/>
            <a:ext cx="8040592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Modulaç</a:t>
            </a:r>
            <a:r>
              <a:rPr lang="pt-PT" sz="8000" dirty="0" smtClean="0">
                <a:solidFill>
                  <a:srgbClr val="FFFFFF"/>
                </a:solidFill>
              </a:rPr>
              <a:t>ão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800" dirty="0" smtClean="0">
                <a:solidFill>
                  <a:srgbClr val="FFFFFF"/>
                </a:solidFill>
              </a:rPr>
              <a:t>Hor</a:t>
            </a:r>
            <a:r>
              <a:rPr lang="pt-PT" sz="3800" dirty="0" smtClean="0">
                <a:solidFill>
                  <a:srgbClr val="FFFFFF"/>
                </a:solidFill>
              </a:rPr>
              <a:t>ário dos 3 anos</a:t>
            </a:r>
            <a:br>
              <a:rPr lang="pt-PT" sz="3800" dirty="0" smtClean="0">
                <a:solidFill>
                  <a:srgbClr val="FFFFFF"/>
                </a:solidFill>
              </a:rPr>
            </a:br>
            <a:r>
              <a:rPr lang="pt-PT" sz="3800" dirty="0" smtClean="0">
                <a:solidFill>
                  <a:srgbClr val="FFFFFF"/>
                </a:solidFill>
              </a:rPr>
              <a:t/>
            </a:r>
            <a:br>
              <a:rPr lang="pt-PT" sz="3800" dirty="0" smtClean="0">
                <a:solidFill>
                  <a:srgbClr val="FFFFFF"/>
                </a:solidFill>
              </a:rPr>
            </a:br>
            <a:endParaRPr lang="pt-PT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800" dirty="0" smtClean="0">
                <a:solidFill>
                  <a:srgbClr val="FFFFFF"/>
                </a:solidFill>
              </a:rPr>
              <a:t>Decidir turno de cada unidade curricular para cada aluno</a:t>
            </a:r>
            <a:endParaRPr lang="pt-PT" sz="3800" dirty="0" smtClean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pt-PT" sz="3800" dirty="0" smtClean="0">
              <a:solidFill>
                <a:srgbClr val="FFFFFF"/>
              </a:solidFill>
            </a:endParaRPr>
          </a:p>
        </p:txBody>
      </p:sp>
      <p:pic>
        <p:nvPicPr>
          <p:cNvPr id="40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88095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254000"/>
            <a:ext cx="4361084" cy="2159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Modelo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600" dirty="0" smtClean="0">
                <a:solidFill>
                  <a:schemeClr val="tx1"/>
                </a:solidFill>
              </a:rPr>
              <a:t>Variável de decisão:</a:t>
            </a:r>
            <a:br>
              <a:rPr lang="pt-PT" sz="3600" dirty="0" smtClean="0">
                <a:solidFill>
                  <a:schemeClr val="tx1"/>
                </a:solidFill>
              </a:rPr>
            </a:br>
            <a:r>
              <a:rPr lang="pt-PT" sz="3600" dirty="0" smtClean="0">
                <a:solidFill>
                  <a:schemeClr val="tx1"/>
                </a:solidFill>
              </a:rPr>
              <a:t/>
            </a:r>
            <a:br>
              <a:rPr lang="pt-PT" sz="3600" dirty="0" smtClean="0">
                <a:solidFill>
                  <a:schemeClr val="tx1"/>
                </a:solidFill>
              </a:rPr>
            </a:br>
            <a:endParaRPr lang="pt-PT" sz="36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pt-PT" sz="8800" dirty="0" smtClean="0">
                <a:solidFill>
                  <a:schemeClr val="tx1"/>
                </a:solidFill>
              </a:rPr>
              <a:t>              P</a:t>
            </a:r>
            <a:r>
              <a:rPr lang="pt-PT" sz="8800" baseline="-25000" dirty="0" smtClean="0">
                <a:solidFill>
                  <a:schemeClr val="tx1"/>
                </a:solidFill>
              </a:rPr>
              <a:t>a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u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t  </a:t>
            </a:r>
            <a:br>
              <a:rPr lang="pt-PT" sz="8800" baseline="-25000" dirty="0" smtClean="0">
                <a:solidFill>
                  <a:schemeClr val="tx1"/>
                </a:solidFill>
              </a:rPr>
            </a:br>
            <a:endParaRPr lang="pt-PT" sz="8800" baseline="-250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pt-PT" sz="8800" baseline="-25000" dirty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254000"/>
            <a:ext cx="4361084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Objetivo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600" dirty="0" smtClean="0">
                <a:solidFill>
                  <a:schemeClr val="tx1"/>
                </a:solidFill>
              </a:rPr>
              <a:t>Maximizar</a:t>
            </a:r>
            <a:br>
              <a:rPr lang="pt-PT" sz="3600" dirty="0" smtClean="0">
                <a:solidFill>
                  <a:schemeClr val="tx1"/>
                </a:solidFill>
              </a:rPr>
            </a:br>
            <a:endParaRPr lang="pt-PT" sz="36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pt-PT" sz="8800" dirty="0" smtClean="0">
                <a:solidFill>
                  <a:schemeClr val="tx1"/>
                </a:solidFill>
              </a:rPr>
              <a:t>             </a:t>
            </a:r>
            <a:r>
              <a:rPr lang="pt-PT" sz="8800" dirty="0" err="1" smtClean="0">
                <a:solidFill>
                  <a:schemeClr val="tx1"/>
                </a:solidFill>
              </a:rPr>
              <a:t>Σ</a:t>
            </a:r>
            <a:r>
              <a:rPr lang="pt-PT" sz="8800" dirty="0" smtClean="0">
                <a:solidFill>
                  <a:schemeClr val="tx1"/>
                </a:solidFill>
              </a:rPr>
              <a:t> P</a:t>
            </a:r>
            <a:r>
              <a:rPr lang="pt-PT" sz="8800" baseline="-25000" dirty="0" smtClean="0">
                <a:solidFill>
                  <a:schemeClr val="tx1"/>
                </a:solidFill>
              </a:rPr>
              <a:t>a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u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t </a:t>
            </a:r>
            <a:br>
              <a:rPr lang="pt-PT" sz="8800" baseline="-25000" dirty="0" smtClean="0">
                <a:solidFill>
                  <a:schemeClr val="tx1"/>
                </a:solidFill>
              </a:rPr>
            </a:br>
            <a:endParaRPr lang="pt-PT" sz="8800" baseline="-250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pt-PT" sz="8800" baseline="-25000" dirty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392570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254000"/>
            <a:ext cx="4361084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Restriç</a:t>
            </a:r>
            <a:r>
              <a:rPr lang="pt-PT" sz="8000" dirty="0" smtClean="0">
                <a:solidFill>
                  <a:srgbClr val="FFFFFF"/>
                </a:solidFill>
              </a:rPr>
              <a:t>ões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600" dirty="0" smtClean="0">
                <a:solidFill>
                  <a:schemeClr val="tx1"/>
                </a:solidFill>
              </a:rPr>
              <a:t>Não sobreposição:</a:t>
            </a:r>
            <a:br>
              <a:rPr lang="pt-PT" sz="3600" dirty="0" smtClean="0">
                <a:solidFill>
                  <a:schemeClr val="tx1"/>
                </a:solidFill>
              </a:rPr>
            </a:br>
            <a:endParaRPr lang="pt-PT" sz="36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pt-PT" sz="8800" dirty="0" smtClean="0">
                <a:solidFill>
                  <a:schemeClr val="tx1"/>
                </a:solidFill>
              </a:rPr>
              <a:t>          P</a:t>
            </a:r>
            <a:r>
              <a:rPr lang="pt-PT" sz="8800" baseline="-25000" dirty="0" smtClean="0">
                <a:solidFill>
                  <a:schemeClr val="tx1"/>
                </a:solidFill>
              </a:rPr>
              <a:t>a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u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t  </a:t>
            </a:r>
            <a:r>
              <a:rPr lang="pt-PT" sz="8800" dirty="0" smtClean="0">
                <a:solidFill>
                  <a:schemeClr val="tx1"/>
                </a:solidFill>
              </a:rPr>
              <a:t>&lt;= 1</a:t>
            </a:r>
            <a:br>
              <a:rPr lang="pt-PT" sz="8800" dirty="0" smtClean="0">
                <a:solidFill>
                  <a:schemeClr val="tx1"/>
                </a:solidFill>
              </a:rPr>
            </a:br>
            <a:endParaRPr lang="pt-PT" sz="8800" baseline="-250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pt-PT" sz="8800" baseline="-25000" dirty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15305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499" y="254000"/>
            <a:ext cx="8309775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N</a:t>
            </a:r>
            <a:r>
              <a:rPr lang="pt-PT" sz="8000" dirty="0" smtClean="0">
                <a:solidFill>
                  <a:srgbClr val="FFFFFF"/>
                </a:solidFill>
              </a:rPr>
              <a:t>ão sobreposição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pt-PT" sz="8800" baseline="-25000" dirty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Screen Shot 2018-05-23 at 07.35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20" y="3340099"/>
            <a:ext cx="6486740" cy="40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45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254000"/>
            <a:ext cx="4361084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Restriç</a:t>
            </a:r>
            <a:r>
              <a:rPr lang="pt-PT" sz="8000" dirty="0" smtClean="0">
                <a:solidFill>
                  <a:srgbClr val="FFFFFF"/>
                </a:solidFill>
              </a:rPr>
              <a:t>ões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3600" dirty="0" smtClean="0">
                <a:solidFill>
                  <a:schemeClr val="tx1"/>
                </a:solidFill>
              </a:rPr>
              <a:t>Inscrição única a uma UC:</a:t>
            </a:r>
            <a:br>
              <a:rPr lang="pt-PT" sz="3600" dirty="0" smtClean="0">
                <a:solidFill>
                  <a:schemeClr val="tx1"/>
                </a:solidFill>
              </a:rPr>
            </a:br>
            <a:endParaRPr lang="pt-PT" sz="36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pt-PT" sz="8800" dirty="0" smtClean="0">
                <a:solidFill>
                  <a:schemeClr val="tx1"/>
                </a:solidFill>
              </a:rPr>
              <a:t>         </a:t>
            </a:r>
            <a:r>
              <a:rPr lang="pt-PT" sz="8800" dirty="0" err="1" smtClean="0">
                <a:solidFill>
                  <a:schemeClr val="tx1"/>
                </a:solidFill>
              </a:rPr>
              <a:t>Σt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dirty="0" smtClean="0">
                <a:solidFill>
                  <a:schemeClr val="tx1"/>
                </a:solidFill>
              </a:rPr>
              <a:t>P</a:t>
            </a:r>
            <a:r>
              <a:rPr lang="pt-PT" sz="8800" baseline="-25000" dirty="0" smtClean="0">
                <a:solidFill>
                  <a:schemeClr val="tx1"/>
                </a:solidFill>
              </a:rPr>
              <a:t>a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u</a:t>
            </a:r>
            <a:r>
              <a:rPr lang="pt-PT" sz="8800" dirty="0" smtClean="0">
                <a:solidFill>
                  <a:schemeClr val="tx1"/>
                </a:solidFill>
              </a:rPr>
              <a:t> </a:t>
            </a:r>
            <a:r>
              <a:rPr lang="pt-PT" sz="8800" baseline="-25000" dirty="0" smtClean="0">
                <a:solidFill>
                  <a:schemeClr val="tx1"/>
                </a:solidFill>
              </a:rPr>
              <a:t>t  </a:t>
            </a:r>
            <a:r>
              <a:rPr lang="pt-PT" sz="8800" dirty="0" smtClean="0">
                <a:solidFill>
                  <a:schemeClr val="tx1"/>
                </a:solidFill>
              </a:rPr>
              <a:t>= 1</a:t>
            </a:r>
            <a:br>
              <a:rPr lang="pt-PT" sz="8800" dirty="0" smtClean="0">
                <a:solidFill>
                  <a:schemeClr val="tx1"/>
                </a:solidFill>
              </a:rPr>
            </a:br>
            <a:endParaRPr lang="pt-PT" sz="8800" baseline="-25000" dirty="0" smtClean="0">
              <a:solidFill>
                <a:schemeClr val="tx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pt-PT" sz="8800" baseline="-25000" dirty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41914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499" y="254000"/>
            <a:ext cx="8309775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pt-PT" sz="8000" dirty="0" smtClean="0">
                <a:solidFill>
                  <a:srgbClr val="FFFFFF"/>
                </a:solidFill>
              </a:rPr>
              <a:t>Inscrição única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pt-PT" sz="8800" baseline="-25000" dirty="0">
              <a:solidFill>
                <a:schemeClr val="tx1"/>
              </a:solidFill>
            </a:endParaRPr>
          </a:p>
        </p:txBody>
      </p:sp>
      <p:pic>
        <p:nvPicPr>
          <p:cNvPr id="44" name="logo-ic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8634" y="8898855"/>
            <a:ext cx="567656" cy="567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Screen Shot 2018-05-23 at 07.35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20" y="3340099"/>
            <a:ext cx="6486740" cy="40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41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136</Words>
  <Application>Microsoft Macintosh PowerPoint</Application>
  <PresentationFormat>Custom</PresentationFormat>
  <Paragraphs>63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Atribuição automática de turnos para a plataforma</vt:lpstr>
      <vt:lpstr>Motivação</vt:lpstr>
      <vt:lpstr>Modulação</vt:lpstr>
      <vt:lpstr>Modelo</vt:lpstr>
      <vt:lpstr>Objetivo</vt:lpstr>
      <vt:lpstr>Restrições</vt:lpstr>
      <vt:lpstr>Não sobreposição</vt:lpstr>
      <vt:lpstr>Restrições</vt:lpstr>
      <vt:lpstr>Inscrição única</vt:lpstr>
      <vt:lpstr>Restrições</vt:lpstr>
      <vt:lpstr>Resultados preliminares</vt:lpstr>
      <vt:lpstr>PowerPoint Presentation</vt:lpstr>
      <vt:lpstr>Avaliação</vt:lpstr>
      <vt:lpstr>Alterações ao modelo inicial</vt:lpstr>
      <vt:lpstr>Resultados</vt:lpstr>
      <vt:lpstr>Trabalho Futuro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Francisco</cp:lastModifiedBy>
  <cp:revision>18</cp:revision>
  <dcterms:modified xsi:type="dcterms:W3CDTF">2018-05-23T07:02:55Z</dcterms:modified>
</cp:coreProperties>
</file>