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0" r:id="rId2"/>
    <p:sldId id="316" r:id="rId3"/>
    <p:sldId id="257" r:id="rId4"/>
    <p:sldId id="259" r:id="rId5"/>
    <p:sldId id="311" r:id="rId6"/>
    <p:sldId id="315" r:id="rId7"/>
    <p:sldId id="285" r:id="rId8"/>
    <p:sldId id="312" r:id="rId9"/>
    <p:sldId id="313" r:id="rId10"/>
    <p:sldId id="314" r:id="rId11"/>
    <p:sldId id="262" r:id="rId12"/>
  </p:sldIdLst>
  <p:sldSz cx="9144000" cy="5143500" type="screen16x9"/>
  <p:notesSz cx="6858000" cy="9144000"/>
  <p:embeddedFontLst>
    <p:embeddedFont>
      <p:font typeface="Montserrat" pitchFamily="2" charset="0"/>
      <p:regular r:id="rId14"/>
    </p:embeddedFont>
    <p:embeddedFont>
      <p:font typeface="Source Sans Pro" charset="0"/>
      <p:regular r:id="rId15"/>
      <p:bold r:id="rId16"/>
      <p:italic r:id="rId17"/>
      <p:boldItalic r:id="rId18"/>
    </p:embeddedFont>
    <p:embeddedFont>
      <p:font typeface="Roboto Condensed" charset="0"/>
      <p:regular r:id="rId19"/>
      <p:bold r:id="rId20"/>
      <p:italic r:id="rId21"/>
      <p:boldItalic r:id="rId22"/>
    </p:embeddedFont>
    <p:embeddedFont>
      <p:font typeface="Ubuntu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7A877-8DCB-4CBB-997A-A14C69C18E3F}">
  <a:tblStyle styleId="{33B7A877-8DCB-4CBB-997A-A14C69C18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2804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81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BEF2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BEF2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6" name="Shape 70">
            <a:extLst>
              <a:ext uri="{FF2B5EF4-FFF2-40B4-BE49-F238E27FC236}">
                <a16:creationId xmlns="" xmlns:a16="http://schemas.microsoft.com/office/drawing/2014/main" id="{536E2B37-F02C-4E61-89A4-49D234F2DB5D}"/>
              </a:ext>
            </a:extLst>
          </p:cNvPr>
          <p:cNvSpPr txBox="1">
            <a:spLocks/>
          </p:cNvSpPr>
          <p:nvPr/>
        </p:nvSpPr>
        <p:spPr>
          <a:xfrm>
            <a:off x="1000100" y="642924"/>
            <a:ext cx="7209988" cy="708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200" b="1" i="0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B0604020202020204" charset="0"/>
                <a:sym typeface="Arial"/>
              </a:rPr>
              <a:t>Online Quiz</a:t>
            </a:r>
            <a:endParaRPr kumimoji="0" lang="en-IN" sz="2400" b="1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B060402020202020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AC536AD-4764-44F8-9F4C-52D5FB1AA567}"/>
              </a:ext>
            </a:extLst>
          </p:cNvPr>
          <p:cNvSpPr/>
          <p:nvPr/>
        </p:nvSpPr>
        <p:spPr>
          <a:xfrm>
            <a:off x="857224" y="1928808"/>
            <a:ext cx="328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b="1" u="sng" dirty="0" smtClean="0">
                <a:solidFill>
                  <a:srgbClr val="FFFFFF"/>
                </a:solidFill>
                <a:latin typeface="Montserrat" panose="020B0604020202020204" charset="0"/>
              </a:rPr>
              <a:t>Team Members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600" b="1" u="sng" dirty="0" smtClean="0">
              <a:solidFill>
                <a:srgbClr val="FFFFFF"/>
              </a:solidFill>
              <a:latin typeface="Montserrat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Montserrat" panose="020B0604020202020204" charset="0"/>
              </a:rPr>
              <a:t>40004  - Nirav Chavda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Montserrat" panose="020B0604020202020204" charset="0"/>
              </a:rPr>
              <a:t>40008</a:t>
            </a: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B0604020202020204" charset="0"/>
                <a:sym typeface="Arial"/>
              </a:rPr>
              <a:t>  - Pradip Karmakar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Montserrat" panose="020B0604020202020204" charset="0"/>
              </a:rPr>
              <a:t>40015  -</a:t>
            </a:r>
            <a:r>
              <a:rPr lang="en-GB" sz="1600" baseline="0" dirty="0" smtClean="0">
                <a:solidFill>
                  <a:srgbClr val="FFFFFF"/>
                </a:solidFill>
                <a:latin typeface="Montserrat" panose="020B0604020202020204" charset="0"/>
              </a:rPr>
              <a:t> Milind Modi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dirty="0" smtClean="0">
                <a:solidFill>
                  <a:srgbClr val="FFFFFF"/>
                </a:solidFill>
                <a:latin typeface="Montserrat" panose="020B0604020202020204" charset="0"/>
              </a:rPr>
              <a:t>40024</a:t>
            </a: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B0604020202020204" charset="0"/>
                <a:sym typeface="Arial"/>
              </a:rPr>
              <a:t> - Ajinkya Rathod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B0604020202020204" charset="0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174" y="121442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Final  Project Submission (DAD, FON)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Group 3 Set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AC536AD-4764-44F8-9F4C-52D5FB1AA567}"/>
              </a:ext>
            </a:extLst>
          </p:cNvPr>
          <p:cNvSpPr/>
          <p:nvPr/>
        </p:nvSpPr>
        <p:spPr>
          <a:xfrm>
            <a:off x="5286380" y="1928808"/>
            <a:ext cx="2928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b="1" u="sng" dirty="0" smtClean="0">
                <a:solidFill>
                  <a:srgbClr val="FFFFFF"/>
                </a:solidFill>
                <a:latin typeface="Montserrat" panose="020B0604020202020204" charset="0"/>
              </a:rPr>
              <a:t>Faculties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GB" sz="1600" b="1" u="sng" dirty="0" smtClean="0">
              <a:solidFill>
                <a:srgbClr val="FFFFFF"/>
              </a:solidFill>
              <a:latin typeface="Montserrat" panose="020B060402020202020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160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B0604020202020204" charset="0"/>
                <a:sym typeface="Arial"/>
              </a:rPr>
              <a:t>Dr.</a:t>
            </a:r>
            <a:r>
              <a:rPr kumimoji="0" lang="en-GB" sz="1600" i="0" u="sng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20B0604020202020204" charset="0"/>
                <a:sym typeface="Arial"/>
              </a:rPr>
              <a:t> Bhumika Shah Ma’am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1600" i="0" u="sng" strike="noStrike" kern="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B0604020202020204" charset="0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sz="1600" u="sng" baseline="0" dirty="0" smtClean="0">
                <a:solidFill>
                  <a:srgbClr val="FFFFFF"/>
                </a:solidFill>
                <a:latin typeface="Montserrat" panose="020B0604020202020204" charset="0"/>
              </a:rPr>
              <a:t>Mr. </a:t>
            </a:r>
            <a:r>
              <a:rPr lang="en-GB" sz="1600" u="sng" dirty="0" smtClean="0">
                <a:solidFill>
                  <a:srgbClr val="FFFFFF"/>
                </a:solidFill>
                <a:latin typeface="Montserrat" panose="020B0604020202020204" charset="0"/>
              </a:rPr>
              <a:t>Jay Patel Sir</a:t>
            </a:r>
            <a:endParaRPr kumimoji="0" lang="en-US" sz="160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6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smtClean="0"/>
              <a:t>Communication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7" name="Shape 487"/>
          <p:cNvSpPr/>
          <p:nvPr/>
        </p:nvSpPr>
        <p:spPr>
          <a:xfrm>
            <a:off x="1586963" y="2214560"/>
            <a:ext cx="1071570" cy="92869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481"/>
          <p:cNvGrpSpPr/>
          <p:nvPr/>
        </p:nvGrpSpPr>
        <p:grpSpPr>
          <a:xfrm>
            <a:off x="5873243" y="1857370"/>
            <a:ext cx="428628" cy="642942"/>
            <a:chOff x="4753325" y="2329350"/>
            <a:chExt cx="167300" cy="379800"/>
          </a:xfrm>
          <a:solidFill>
            <a:srgbClr val="00B0F0"/>
          </a:solidFill>
        </p:grpSpPr>
        <p:sp>
          <p:nvSpPr>
            <p:cNvPr id="12" name="Shape 48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8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Shape 481"/>
          <p:cNvGrpSpPr/>
          <p:nvPr/>
        </p:nvGrpSpPr>
        <p:grpSpPr>
          <a:xfrm>
            <a:off x="6801937" y="2571750"/>
            <a:ext cx="428628" cy="642942"/>
            <a:chOff x="4753325" y="2329350"/>
            <a:chExt cx="167300" cy="379800"/>
          </a:xfrm>
          <a:solidFill>
            <a:srgbClr val="00B0F0"/>
          </a:solidFill>
        </p:grpSpPr>
        <p:sp>
          <p:nvSpPr>
            <p:cNvPr id="15" name="Shape 48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48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Shape 481"/>
          <p:cNvGrpSpPr/>
          <p:nvPr/>
        </p:nvGrpSpPr>
        <p:grpSpPr>
          <a:xfrm>
            <a:off x="5873243" y="3357568"/>
            <a:ext cx="428628" cy="642942"/>
            <a:chOff x="4753325" y="2329350"/>
            <a:chExt cx="167300" cy="379800"/>
          </a:xfrm>
          <a:solidFill>
            <a:srgbClr val="00B0F0"/>
          </a:solidFill>
        </p:grpSpPr>
        <p:sp>
          <p:nvSpPr>
            <p:cNvPr id="18" name="Shape 48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48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2658533" y="2214560"/>
            <a:ext cx="307183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58533" y="2714626"/>
            <a:ext cx="314327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8533" y="2714626"/>
            <a:ext cx="4071966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4305" y="3214692"/>
            <a:ext cx="16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rgbClr val="00B0F0"/>
                </a:solidFill>
              </a:rPr>
              <a:t>Presenter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1871" y="207168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Viewer 1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0565" y="27860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Viewer 2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3309" y="357188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Viewer 3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538" y="157161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FFFF"/>
                </a:solidFill>
                <a:latin typeface="Ubuntu" pitchFamily="34" charset="0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pic>
        <p:nvPicPr>
          <p:cNvPr id="12290" name="Picture 2" descr="C:\Users\Pradip\AppData\Local\Temp\Rar$DRa0.248\icons8-pray-filled-5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357436"/>
            <a:ext cx="1952954" cy="1952954"/>
          </a:xfrm>
          <a:prstGeom prst="rect">
            <a:avLst/>
          </a:prstGeom>
          <a:noFill/>
        </p:spPr>
      </p:pic>
      <p:sp>
        <p:nvSpPr>
          <p:cNvPr id="18" name="Shape 300">
            <a:extLst>
              <a:ext uri="{FF2B5EF4-FFF2-40B4-BE49-F238E27FC236}">
                <a16:creationId xmlns="" xmlns:a16="http://schemas.microsoft.com/office/drawing/2014/main" id="{08A8C9EC-6DE2-4392-BFC1-4246433A3AE4}"/>
              </a:ext>
            </a:extLst>
          </p:cNvPr>
          <p:cNvSpPr txBox="1">
            <a:spLocks/>
          </p:cNvSpPr>
          <p:nvPr/>
        </p:nvSpPr>
        <p:spPr>
          <a:xfrm>
            <a:off x="683568" y="648725"/>
            <a:ext cx="7457932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>
                <a:solidFill>
                  <a:srgbClr val="00B0F0"/>
                </a:solidFill>
                <a:latin typeface="Montserrat"/>
                <a:sym typeface="Montserrat"/>
              </a:rPr>
              <a:t>System Shutting Down</a:t>
            </a:r>
            <a:endParaRPr lang="en-IN" b="1" dirty="0">
              <a:solidFill>
                <a:srgbClr val="FFFFFF"/>
              </a:solidFill>
              <a:latin typeface="Montserrat"/>
              <a:sym typeface="Montserrat"/>
            </a:endParaRPr>
          </a:p>
        </p:txBody>
      </p:sp>
      <p:pic>
        <p:nvPicPr>
          <p:cNvPr id="23" name="Picture 2" descr="C:\Users\Pradip\AppData\Local\Temp\Rar$DRa0.259\icons8-sms-filled-500.png">
            <a:extLst>
              <a:ext uri="{FF2B5EF4-FFF2-40B4-BE49-F238E27FC236}">
                <a16:creationId xmlns="" xmlns:a16="http://schemas.microsoft.com/office/drawing/2014/main" id="{DA4DE6F9-8EDD-4C23-BD7B-490A947E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8698" y="3220737"/>
            <a:ext cx="852802" cy="852802"/>
          </a:xfrm>
          <a:prstGeom prst="rect">
            <a:avLst/>
          </a:prstGeom>
          <a:noFill/>
        </p:spPr>
      </p:pic>
      <p:sp>
        <p:nvSpPr>
          <p:cNvPr id="13" name="Shape 445"/>
          <p:cNvSpPr/>
          <p:nvPr/>
        </p:nvSpPr>
        <p:spPr>
          <a:xfrm>
            <a:off x="6556625" y="2139702"/>
            <a:ext cx="880290" cy="79453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537"/>
          <p:cNvGrpSpPr/>
          <p:nvPr/>
        </p:nvGrpSpPr>
        <p:grpSpPr>
          <a:xfrm>
            <a:off x="5687120" y="3186339"/>
            <a:ext cx="1070359" cy="872308"/>
            <a:chOff x="3936375" y="3703750"/>
            <a:chExt cx="453050" cy="332175"/>
          </a:xfrm>
          <a:solidFill>
            <a:schemeClr val="bg1"/>
          </a:solidFill>
        </p:grpSpPr>
        <p:sp>
          <p:nvSpPr>
            <p:cNvPr id="15" name="Shape 5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5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5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4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5576" y="915566"/>
            <a:ext cx="7609200" cy="671400"/>
          </a:xfrm>
        </p:spPr>
        <p:txBody>
          <a:bodyPr/>
          <a:lstStyle/>
          <a:p>
            <a:r>
              <a:rPr lang="en-GB" sz="2000" b="1" dirty="0" smtClean="0">
                <a:solidFill>
                  <a:srgbClr val="00CCFF"/>
                </a:solidFill>
              </a:rPr>
              <a:t>Topic</a:t>
            </a:r>
            <a:endParaRPr lang="en-IN" sz="2000" b="1" dirty="0">
              <a:solidFill>
                <a:srgbClr val="00CC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547664" y="1635646"/>
            <a:ext cx="6048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Montserrat" pitchFamily="2" charset="0"/>
              </a:rPr>
              <a:t>Develop a system like Mentimeter which should allow the following </a:t>
            </a:r>
            <a:r>
              <a:rPr lang="en-GB" sz="1600" b="1" dirty="0" smtClean="0">
                <a:latin typeface="Montserrat" pitchFamily="2" charset="0"/>
              </a:rPr>
              <a:t>functionalities.</a:t>
            </a:r>
          </a:p>
          <a:p>
            <a:endParaRPr lang="en-GB" sz="1600" b="1" dirty="0" smtClean="0">
              <a:latin typeface="Montserrat" pitchFamily="2" charset="0"/>
            </a:endParaRPr>
          </a:p>
          <a:p>
            <a:pPr marL="342900" indent="-342900">
              <a:buAutoNum type="alphaLcPeriod"/>
            </a:pPr>
            <a:r>
              <a:rPr lang="en-GB" sz="1600" b="1" dirty="0" smtClean="0">
                <a:latin typeface="Montserrat" pitchFamily="2" charset="0"/>
              </a:rPr>
              <a:t>Live </a:t>
            </a:r>
            <a:r>
              <a:rPr lang="en-GB" sz="1600" b="1" dirty="0">
                <a:latin typeface="Montserrat" pitchFamily="2" charset="0"/>
              </a:rPr>
              <a:t>interaction with audience </a:t>
            </a:r>
            <a:endParaRPr lang="en-GB" sz="1600" b="1" dirty="0" smtClean="0">
              <a:latin typeface="Montserrat" pitchFamily="2" charset="0"/>
            </a:endParaRPr>
          </a:p>
          <a:p>
            <a:pPr marL="342900" indent="-342900">
              <a:buAutoNum type="alphaLcPeriod"/>
            </a:pPr>
            <a:r>
              <a:rPr lang="en-GB" sz="1600" b="1" dirty="0" smtClean="0">
                <a:latin typeface="Montserrat" pitchFamily="2" charset="0"/>
              </a:rPr>
              <a:t>Presentations</a:t>
            </a:r>
          </a:p>
          <a:p>
            <a:pPr marL="342900" indent="-342900">
              <a:buAutoNum type="alphaLcPeriod"/>
            </a:pPr>
            <a:r>
              <a:rPr lang="en-GB" sz="1600" b="1" dirty="0" smtClean="0">
                <a:latin typeface="Montserrat" pitchFamily="2" charset="0"/>
              </a:rPr>
              <a:t>Live </a:t>
            </a:r>
            <a:r>
              <a:rPr lang="en-GB" sz="1600" b="1" dirty="0">
                <a:latin typeface="Montserrat" pitchFamily="2" charset="0"/>
              </a:rPr>
              <a:t>online quizzes and display the leader board/correct answer after every question And many other innovative features</a:t>
            </a:r>
            <a:endParaRPr lang="en-IN" sz="1600" b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47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CONTENT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7224" y="1357304"/>
            <a:ext cx="3542938" cy="3000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800" dirty="0" smtClean="0">
                <a:latin typeface="Ubuntu" pitchFamily="34" charset="0"/>
              </a:rPr>
              <a:t>Features</a:t>
            </a:r>
          </a:p>
          <a:p>
            <a:pPr>
              <a:buFont typeface="Wingdings" pitchFamily="2" charset="2"/>
              <a:buChar char="§"/>
            </a:pPr>
            <a:r>
              <a:rPr lang="en-IN" sz="1800" dirty="0" smtClean="0">
                <a:latin typeface="Ubuntu" pitchFamily="34" charset="0"/>
              </a:rPr>
              <a:t>Work Flow</a:t>
            </a:r>
          </a:p>
          <a:p>
            <a:pPr lvl="1">
              <a:buFont typeface="Wingdings" pitchFamily="2" charset="2"/>
              <a:buChar char="§"/>
            </a:pPr>
            <a:r>
              <a:rPr lang="en-IN" sz="1800" dirty="0" smtClean="0">
                <a:latin typeface="Ubuntu" pitchFamily="34" charset="0"/>
              </a:rPr>
              <a:t>From Presenter Side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>
                <a:latin typeface="Ubuntu" pitchFamily="34" charset="0"/>
              </a:rPr>
              <a:t>From Viewer Side</a:t>
            </a:r>
          </a:p>
          <a:p>
            <a:pPr lvl="1">
              <a:buFont typeface="Wingdings" pitchFamily="2" charset="2"/>
              <a:buChar char="§"/>
            </a:pPr>
            <a:r>
              <a:rPr lang="en-GB" sz="1800" dirty="0">
                <a:latin typeface="Ubuntu" pitchFamily="34" charset="0"/>
              </a:rPr>
              <a:t>Communication</a:t>
            </a:r>
          </a:p>
          <a:p>
            <a:pPr lvl="1">
              <a:buFont typeface="Wingdings" pitchFamily="2" charset="2"/>
              <a:buChar char="§"/>
            </a:pPr>
            <a:endParaRPr lang="en-IN" sz="1800" dirty="0">
              <a:solidFill>
                <a:schemeClr val="bg1">
                  <a:lumMod val="50000"/>
                </a:schemeClr>
              </a:solidFill>
              <a:latin typeface="Ubuntu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/>
            </a:r>
            <a:br>
              <a:rPr lang="en" sz="1200" dirty="0"/>
            </a:br>
            <a:endParaRPr sz="1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956376" y="374463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grpSp>
        <p:nvGrpSpPr>
          <p:cNvPr id="8" name="Shape 603"/>
          <p:cNvGrpSpPr/>
          <p:nvPr/>
        </p:nvGrpSpPr>
        <p:grpSpPr>
          <a:xfrm>
            <a:off x="5929322" y="2500312"/>
            <a:ext cx="2143140" cy="1785950"/>
            <a:chOff x="4562200" y="4968250"/>
            <a:chExt cx="549550" cy="499475"/>
          </a:xfrm>
          <a:solidFill>
            <a:srgbClr val="00B0F0"/>
          </a:solidFill>
        </p:grpSpPr>
        <p:sp>
          <p:nvSpPr>
            <p:cNvPr id="10" name="Shape 60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0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0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0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0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929586" y="357172"/>
            <a:ext cx="549275" cy="67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2" descr="C:\Users\Pradip\AppData\Local\Temp\Rar$DRa0.225\icons8-test-passed-filled-5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714362"/>
            <a:ext cx="1738640" cy="1738640"/>
          </a:xfrm>
          <a:prstGeom prst="rect">
            <a:avLst/>
          </a:prstGeom>
          <a:noFill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03"/>
              </p:ext>
            </p:extLst>
          </p:nvPr>
        </p:nvGraphicFramePr>
        <p:xfrm>
          <a:off x="642910" y="642924"/>
          <a:ext cx="7858180" cy="384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  <a:gridCol w="1571636"/>
                <a:gridCol w="1571636"/>
                <a:gridCol w="1571636"/>
                <a:gridCol w="1571636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rgbClr val="00B0F0"/>
                          </a:solidFill>
                        </a:rPr>
                        <a:t>Live</a:t>
                      </a:r>
                      <a:r>
                        <a:rPr lang="en-GB" sz="1600" b="1" baseline="0" dirty="0" smtClean="0">
                          <a:solidFill>
                            <a:srgbClr val="00B0F0"/>
                          </a:solidFill>
                        </a:rPr>
                        <a:t> Interaction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Presentation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Live Quiz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Live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Score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 smtClean="0">
                          <a:solidFill>
                            <a:srgbClr val="00B0F0"/>
                          </a:solidFill>
                        </a:rPr>
                        <a:t>Leaderboard</a:t>
                      </a:r>
                      <a:endParaRPr lang="en-US" sz="1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3203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Shape 612"/>
          <p:cNvGrpSpPr/>
          <p:nvPr/>
        </p:nvGrpSpPr>
        <p:grpSpPr>
          <a:xfrm>
            <a:off x="702043" y="2279995"/>
            <a:ext cx="1431398" cy="1380398"/>
            <a:chOff x="5241175" y="4959100"/>
            <a:chExt cx="539775" cy="517775"/>
          </a:xfrm>
        </p:grpSpPr>
        <p:sp>
          <p:nvSpPr>
            <p:cNvPr id="14" name="Shape 61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61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1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1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1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8"/>
            <p:cNvSpPr/>
            <p:nvPr/>
          </p:nvSpPr>
          <p:spPr>
            <a:xfrm rot="20028288"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sz="2000" dirty="0"/>
            </a:p>
          </p:txBody>
        </p:sp>
      </p:grpSp>
      <p:sp>
        <p:nvSpPr>
          <p:cNvPr id="20" name="Shape 487"/>
          <p:cNvSpPr/>
          <p:nvPr/>
        </p:nvSpPr>
        <p:spPr>
          <a:xfrm>
            <a:off x="1833914" y="2322862"/>
            <a:ext cx="126104" cy="1329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487"/>
          <p:cNvSpPr/>
          <p:nvPr/>
        </p:nvSpPr>
        <p:spPr>
          <a:xfrm>
            <a:off x="1946828" y="2956258"/>
            <a:ext cx="126104" cy="1329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487"/>
          <p:cNvSpPr/>
          <p:nvPr/>
        </p:nvSpPr>
        <p:spPr>
          <a:xfrm>
            <a:off x="991426" y="2408787"/>
            <a:ext cx="126104" cy="1329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487"/>
          <p:cNvSpPr/>
          <p:nvPr/>
        </p:nvSpPr>
        <p:spPr>
          <a:xfrm>
            <a:off x="755576" y="3143152"/>
            <a:ext cx="126104" cy="1329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487"/>
          <p:cNvSpPr/>
          <p:nvPr/>
        </p:nvSpPr>
        <p:spPr>
          <a:xfrm>
            <a:off x="1341696" y="3448496"/>
            <a:ext cx="126104" cy="13295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502"/>
          <p:cNvGrpSpPr/>
          <p:nvPr/>
        </p:nvGrpSpPr>
        <p:grpSpPr>
          <a:xfrm>
            <a:off x="1250152" y="2809205"/>
            <a:ext cx="369520" cy="294106"/>
            <a:chOff x="2583325" y="2972875"/>
            <a:chExt cx="462850" cy="445750"/>
          </a:xfrm>
          <a:solidFill>
            <a:srgbClr val="00CCFF"/>
          </a:solidFill>
        </p:grpSpPr>
        <p:sp>
          <p:nvSpPr>
            <p:cNvPr id="34" name="Shape 50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50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Shape 537"/>
          <p:cNvGrpSpPr/>
          <p:nvPr/>
        </p:nvGrpSpPr>
        <p:grpSpPr>
          <a:xfrm>
            <a:off x="7020272" y="2375141"/>
            <a:ext cx="1340455" cy="1067377"/>
            <a:chOff x="3936375" y="3703750"/>
            <a:chExt cx="453050" cy="332175"/>
          </a:xfrm>
          <a:solidFill>
            <a:schemeClr val="bg1"/>
          </a:solidFill>
        </p:grpSpPr>
        <p:sp>
          <p:nvSpPr>
            <p:cNvPr id="40" name="Shape 5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5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5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5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54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Shape 546"/>
          <p:cNvGrpSpPr/>
          <p:nvPr/>
        </p:nvGrpSpPr>
        <p:grpSpPr>
          <a:xfrm>
            <a:off x="2403878" y="2280320"/>
            <a:ext cx="1152128" cy="1285006"/>
            <a:chOff x="5300400" y="3670175"/>
            <a:chExt cx="421300" cy="399325"/>
          </a:xfrm>
          <a:solidFill>
            <a:srgbClr val="00CCFF"/>
          </a:solidFill>
        </p:grpSpPr>
        <p:sp>
          <p:nvSpPr>
            <p:cNvPr id="46" name="Shape 5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5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5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55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5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Shape 365"/>
          <p:cNvGrpSpPr/>
          <p:nvPr/>
        </p:nvGrpSpPr>
        <p:grpSpPr>
          <a:xfrm>
            <a:off x="2470673" y="2480718"/>
            <a:ext cx="1021207" cy="709263"/>
            <a:chOff x="1928175" y="312600"/>
            <a:chExt cx="425000" cy="373700"/>
          </a:xfrm>
          <a:solidFill>
            <a:srgbClr val="00CCFF"/>
          </a:solidFill>
        </p:grpSpPr>
        <p:sp>
          <p:nvSpPr>
            <p:cNvPr id="52" name="Shape 36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6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445"/>
          <p:cNvSpPr/>
          <p:nvPr/>
        </p:nvSpPr>
        <p:spPr>
          <a:xfrm>
            <a:off x="4028321" y="2426708"/>
            <a:ext cx="1080120" cy="940769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533"/>
          <p:cNvGrpSpPr/>
          <p:nvPr/>
        </p:nvGrpSpPr>
        <p:grpSpPr>
          <a:xfrm>
            <a:off x="5510473" y="2333045"/>
            <a:ext cx="1307462" cy="1236839"/>
            <a:chOff x="3294650" y="3652450"/>
            <a:chExt cx="388350" cy="405450"/>
          </a:xfrm>
          <a:solidFill>
            <a:srgbClr val="00CCFF"/>
          </a:solidFill>
        </p:grpSpPr>
        <p:sp>
          <p:nvSpPr>
            <p:cNvPr id="64" name="Shape 53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53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53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11355"/>
              </p:ext>
            </p:extLst>
          </p:nvPr>
        </p:nvGraphicFramePr>
        <p:xfrm>
          <a:off x="642910" y="642924"/>
          <a:ext cx="7889529" cy="3846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9843"/>
                <a:gridCol w="2629843"/>
                <a:gridCol w="2629843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CSV 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F0"/>
                          </a:solidFill>
                        </a:rPr>
                        <a:t>Chat</a:t>
                      </a:r>
                      <a:endParaRPr lang="en-US" sz="16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Rating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CCFF"/>
                    </a:solidFill>
                  </a:tcPr>
                </a:tc>
              </a:tr>
              <a:tr h="3203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2" descr="C:\Users\Pradip\AppData\Local\Temp\Rar$DRa0.259\icons8-sms-filled-500.png">
            <a:extLst>
              <a:ext uri="{FF2B5EF4-FFF2-40B4-BE49-F238E27FC236}">
                <a16:creationId xmlns="" xmlns:a16="http://schemas.microsoft.com/office/drawing/2014/main" id="{DA4DE6F9-8EDD-4C23-BD7B-490A947E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2141578"/>
            <a:ext cx="1210333" cy="1210333"/>
          </a:xfrm>
          <a:prstGeom prst="rect">
            <a:avLst/>
          </a:prstGeom>
          <a:noFill/>
        </p:spPr>
      </p:pic>
      <p:sp>
        <p:nvSpPr>
          <p:cNvPr id="56" name="Shape 420"/>
          <p:cNvSpPr/>
          <p:nvPr/>
        </p:nvSpPr>
        <p:spPr>
          <a:xfrm>
            <a:off x="6525743" y="2685045"/>
            <a:ext cx="249800" cy="2385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420"/>
          <p:cNvSpPr/>
          <p:nvPr/>
        </p:nvSpPr>
        <p:spPr>
          <a:xfrm>
            <a:off x="6848943" y="2685045"/>
            <a:ext cx="249800" cy="2385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420"/>
          <p:cNvSpPr/>
          <p:nvPr/>
        </p:nvSpPr>
        <p:spPr>
          <a:xfrm>
            <a:off x="7126243" y="2680098"/>
            <a:ext cx="249800" cy="2385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420"/>
          <p:cNvSpPr/>
          <p:nvPr/>
        </p:nvSpPr>
        <p:spPr>
          <a:xfrm>
            <a:off x="7433631" y="2693272"/>
            <a:ext cx="249800" cy="2385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420"/>
          <p:cNvSpPr/>
          <p:nvPr/>
        </p:nvSpPr>
        <p:spPr>
          <a:xfrm>
            <a:off x="7706576" y="2685045"/>
            <a:ext cx="249800" cy="23851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Shape 408"/>
          <p:cNvGrpSpPr/>
          <p:nvPr/>
        </p:nvGrpSpPr>
        <p:grpSpPr>
          <a:xfrm>
            <a:off x="1547664" y="2381118"/>
            <a:ext cx="936104" cy="1084608"/>
            <a:chOff x="1246775" y="910975"/>
            <a:chExt cx="439650" cy="523900"/>
          </a:xfrm>
          <a:solidFill>
            <a:srgbClr val="00CCFF"/>
          </a:solidFill>
        </p:grpSpPr>
        <p:sp>
          <p:nvSpPr>
            <p:cNvPr id="57" name="Shape 40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41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41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1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Flow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929586" y="357172"/>
            <a:ext cx="549275" cy="67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" name="Shape 509"/>
          <p:cNvGrpSpPr/>
          <p:nvPr/>
        </p:nvGrpSpPr>
        <p:grpSpPr>
          <a:xfrm>
            <a:off x="3500430" y="1000114"/>
            <a:ext cx="1928826" cy="1357322"/>
            <a:chOff x="5255200" y="3006475"/>
            <a:chExt cx="511700" cy="378575"/>
          </a:xfrm>
        </p:grpSpPr>
        <p:sp>
          <p:nvSpPr>
            <p:cNvPr id="7" name="Shape 51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51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5786" y="714362"/>
            <a:ext cx="7609200" cy="671400"/>
          </a:xfrm>
        </p:spPr>
        <p:txBody>
          <a:bodyPr/>
          <a:lstStyle/>
          <a:p>
            <a:r>
              <a:rPr lang="en-GB" sz="1800" b="1" dirty="0" smtClean="0">
                <a:solidFill>
                  <a:srgbClr val="00CCFF"/>
                </a:solidFill>
              </a:rPr>
              <a:t>From Presenter  Side</a:t>
            </a:r>
            <a:endParaRPr lang="en-US" sz="1800" b="1" dirty="0">
              <a:solidFill>
                <a:srgbClr val="00CC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911664" y="213970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Create </a:t>
            </a:r>
            <a:r>
              <a:rPr lang="en-GB" dirty="0" smtClean="0"/>
              <a:t>Quiz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481692" y="2447479"/>
            <a:ext cx="858060" cy="46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23928" y="1287800"/>
            <a:ext cx="107157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sz="40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🔑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2071" y="200433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Share Key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70058" y="2362458"/>
            <a:ext cx="702161" cy="54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hape 502"/>
          <p:cNvGrpSpPr/>
          <p:nvPr/>
        </p:nvGrpSpPr>
        <p:grpSpPr>
          <a:xfrm>
            <a:off x="5436096" y="2760929"/>
            <a:ext cx="888415" cy="701837"/>
            <a:chOff x="2583325" y="2972875"/>
            <a:chExt cx="462850" cy="445750"/>
          </a:xfrm>
          <a:solidFill>
            <a:srgbClr val="00CCFF"/>
          </a:solidFill>
        </p:grpSpPr>
        <p:sp>
          <p:nvSpPr>
            <p:cNvPr id="17" name="Shape 50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50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60223" y="349150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Present Quiz</a:t>
            </a:r>
            <a:endParaRPr lang="en-US" dirty="0"/>
          </a:p>
        </p:txBody>
      </p:sp>
      <p:sp>
        <p:nvSpPr>
          <p:cNvPr id="19" name="Shape 445"/>
          <p:cNvSpPr/>
          <p:nvPr/>
        </p:nvSpPr>
        <p:spPr>
          <a:xfrm>
            <a:off x="1187624" y="1419622"/>
            <a:ext cx="576064" cy="56870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Straight Arrow Connector 19"/>
          <p:cNvCxnSpPr>
            <a:endCxn id="28" idx="1"/>
          </p:cNvCxnSpPr>
          <p:nvPr/>
        </p:nvCxnSpPr>
        <p:spPr>
          <a:xfrm flipV="1">
            <a:off x="6372200" y="2368593"/>
            <a:ext cx="561320" cy="6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Shape 537"/>
          <p:cNvGrpSpPr/>
          <p:nvPr/>
        </p:nvGrpSpPr>
        <p:grpSpPr>
          <a:xfrm>
            <a:off x="7194432" y="1434938"/>
            <a:ext cx="946325" cy="663156"/>
            <a:chOff x="3936375" y="3703750"/>
            <a:chExt cx="453050" cy="332175"/>
          </a:xfrm>
          <a:solidFill>
            <a:srgbClr val="00CCFF"/>
          </a:solidFill>
        </p:grpSpPr>
        <p:sp>
          <p:nvSpPr>
            <p:cNvPr id="23" name="Shape 5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5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5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5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54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33520" y="221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Leader Board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94" y="3041601"/>
            <a:ext cx="481907" cy="42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Shape 408"/>
          <p:cNvGrpSpPr/>
          <p:nvPr/>
        </p:nvGrpSpPr>
        <p:grpSpPr>
          <a:xfrm>
            <a:off x="3173871" y="3041601"/>
            <a:ext cx="344533" cy="419687"/>
            <a:chOff x="1246775" y="910975"/>
            <a:chExt cx="439650" cy="523900"/>
          </a:xfrm>
          <a:solidFill>
            <a:srgbClr val="00CCFF"/>
          </a:solidFill>
        </p:grpSpPr>
        <p:sp>
          <p:nvSpPr>
            <p:cNvPr id="33" name="Shape 40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41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41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690616" y="3507854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Add Question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8195" y="3502141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/>
              <a:t>Upload CSV</a:t>
            </a:r>
            <a:endParaRPr lang="en-US" sz="11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710660" y="2908570"/>
            <a:ext cx="277164" cy="86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72000" y="2368593"/>
            <a:ext cx="792088" cy="65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5786" y="714362"/>
            <a:ext cx="7609200" cy="671400"/>
          </a:xfrm>
        </p:spPr>
        <p:txBody>
          <a:bodyPr/>
          <a:lstStyle/>
          <a:p>
            <a:r>
              <a:rPr lang="en-GB" sz="1800" b="1" dirty="0" smtClean="0">
                <a:solidFill>
                  <a:srgbClr val="00CCFF"/>
                </a:solidFill>
              </a:rPr>
              <a:t>From Viewer Side</a:t>
            </a:r>
            <a:endParaRPr lang="en-US" sz="1800" b="1" dirty="0">
              <a:solidFill>
                <a:srgbClr val="00CC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971600" y="284003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Key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35696" y="2285998"/>
            <a:ext cx="576064" cy="2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23928" y="2283718"/>
            <a:ext cx="653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32" y="28400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Leader Board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2840037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Enjoy Quiz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016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🔑</a:t>
            </a:r>
            <a:endParaRPr lang="en-US" sz="4800" dirty="0"/>
          </a:p>
        </p:txBody>
      </p:sp>
      <p:sp>
        <p:nvSpPr>
          <p:cNvPr id="28" name="Shape 445"/>
          <p:cNvSpPr/>
          <p:nvPr/>
        </p:nvSpPr>
        <p:spPr>
          <a:xfrm>
            <a:off x="2915816" y="1923677"/>
            <a:ext cx="720080" cy="69434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Shape 537"/>
          <p:cNvGrpSpPr/>
          <p:nvPr/>
        </p:nvGrpSpPr>
        <p:grpSpPr>
          <a:xfrm>
            <a:off x="5004048" y="1908594"/>
            <a:ext cx="946325" cy="663156"/>
            <a:chOff x="3936375" y="3703750"/>
            <a:chExt cx="453050" cy="332175"/>
          </a:xfrm>
          <a:solidFill>
            <a:srgbClr val="00CCFF"/>
          </a:solidFill>
        </p:grpSpPr>
        <p:sp>
          <p:nvSpPr>
            <p:cNvPr id="30" name="Shape 5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5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5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5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54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084168" y="2283718"/>
            <a:ext cx="653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3394" y="28400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Rating</a:t>
            </a:r>
            <a:endParaRPr lang="en-US" dirty="0"/>
          </a:p>
        </p:txBody>
      </p:sp>
      <p:sp>
        <p:nvSpPr>
          <p:cNvPr id="37" name="Shape 420"/>
          <p:cNvSpPr/>
          <p:nvPr/>
        </p:nvSpPr>
        <p:spPr>
          <a:xfrm>
            <a:off x="6876256" y="2216657"/>
            <a:ext cx="124900" cy="1311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420"/>
          <p:cNvSpPr/>
          <p:nvPr/>
        </p:nvSpPr>
        <p:spPr>
          <a:xfrm>
            <a:off x="7199456" y="2216657"/>
            <a:ext cx="124900" cy="1311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420"/>
          <p:cNvSpPr/>
          <p:nvPr/>
        </p:nvSpPr>
        <p:spPr>
          <a:xfrm>
            <a:off x="7476756" y="2211710"/>
            <a:ext cx="124900" cy="1311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20"/>
          <p:cNvSpPr/>
          <p:nvPr/>
        </p:nvSpPr>
        <p:spPr>
          <a:xfrm>
            <a:off x="7784144" y="2224884"/>
            <a:ext cx="124900" cy="1311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20"/>
          <p:cNvSpPr/>
          <p:nvPr/>
        </p:nvSpPr>
        <p:spPr>
          <a:xfrm>
            <a:off x="8057089" y="2216657"/>
            <a:ext cx="124900" cy="13112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158</Words>
  <Application>Microsoft Office PowerPoint</Application>
  <PresentationFormat>On-screen Show (16:9)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Montserrat</vt:lpstr>
      <vt:lpstr>Source Sans Pro</vt:lpstr>
      <vt:lpstr>Wingdings</vt:lpstr>
      <vt:lpstr>Roboto Condensed</vt:lpstr>
      <vt:lpstr>Ubuntu</vt:lpstr>
      <vt:lpstr>Gremio template</vt:lpstr>
      <vt:lpstr>PowerPoint Presentation</vt:lpstr>
      <vt:lpstr>PowerPoint Presentation</vt:lpstr>
      <vt:lpstr>CONTENT</vt:lpstr>
      <vt:lpstr>Features</vt:lpstr>
      <vt:lpstr>PowerPoint Presentation</vt:lpstr>
      <vt:lpstr>PowerPoint Presentation</vt:lpstr>
      <vt:lpstr>Work Flow</vt:lpstr>
      <vt:lpstr>PowerPoint Presentation</vt:lpstr>
      <vt:lpstr>PowerPoint Presentation</vt:lpstr>
      <vt:lpstr>Communication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SPOOFING</dc:title>
  <dc:creator>Pradip</dc:creator>
  <cp:lastModifiedBy>Pradip Karmakar</cp:lastModifiedBy>
  <cp:revision>95</cp:revision>
  <dcterms:modified xsi:type="dcterms:W3CDTF">2021-06-13T12:05:38Z</dcterms:modified>
</cp:coreProperties>
</file>