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5" r:id="rId2"/>
    <p:sldId id="257" r:id="rId3"/>
    <p:sldId id="258" r:id="rId4"/>
    <p:sldId id="259" r:id="rId5"/>
    <p:sldId id="278" r:id="rId6"/>
    <p:sldId id="261" r:id="rId7"/>
    <p:sldId id="265" r:id="rId8"/>
    <p:sldId id="262" r:id="rId9"/>
    <p:sldId id="263" r:id="rId10"/>
    <p:sldId id="284" r:id="rId11"/>
    <p:sldId id="279" r:id="rId12"/>
    <p:sldId id="276" r:id="rId13"/>
    <p:sldId id="282" r:id="rId14"/>
    <p:sldId id="280" r:id="rId15"/>
    <p:sldId id="281" r:id="rId16"/>
    <p:sldId id="283" r:id="rId17"/>
    <p:sldId id="277" r:id="rId18"/>
    <p:sldId id="266" r:id="rId19"/>
    <p:sldId id="264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68" r:id="rId28"/>
    <p:sldId id="275" r:id="rId29"/>
    <p:sldId id="286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D0EB33-603A-4D31-A61E-C8B4440C515D}">
          <p14:sldIdLst>
            <p14:sldId id="285"/>
            <p14:sldId id="257"/>
            <p14:sldId id="258"/>
            <p14:sldId id="259"/>
            <p14:sldId id="278"/>
            <p14:sldId id="261"/>
            <p14:sldId id="265"/>
            <p14:sldId id="262"/>
            <p14:sldId id="263"/>
            <p14:sldId id="284"/>
            <p14:sldId id="279"/>
            <p14:sldId id="276"/>
            <p14:sldId id="282"/>
            <p14:sldId id="280"/>
            <p14:sldId id="281"/>
            <p14:sldId id="283"/>
          </p14:sldIdLst>
        </p14:section>
        <p14:section name="未命名的章節" id="{69EBAC5E-3714-4F8C-954B-E716BBEFA8B4}">
          <p14:sldIdLst>
            <p14:sldId id="277"/>
            <p14:sldId id="266"/>
            <p14:sldId id="264"/>
            <p14:sldId id="267"/>
            <p14:sldId id="269"/>
            <p14:sldId id="270"/>
            <p14:sldId id="271"/>
            <p14:sldId id="272"/>
            <p14:sldId id="273"/>
            <p14:sldId id="274"/>
            <p14:sldId id="268"/>
            <p14:sldId id="27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76BA-C57C-4CF9-969E-DE6CB676DDC9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F49F5-FE4C-4D37-8BCC-CE4FDCC1F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1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2744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6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2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2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94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3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7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83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48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27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37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1CCB-0614-44D2-A5E6-84B1F543BE38}" type="datetimeFigureOut">
              <a:rPr lang="zh-TW" altLang="en-US" smtClean="0"/>
              <a:t>2016/12/22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4A509-3229-49CF-BFA7-3D510D3FB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jp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o.gl/ou19bG" TargetMode="External"/><Relationship Id="rId5" Type="http://schemas.openxmlformats.org/officeDocument/2006/relationships/hyperlink" Target="https://sites.google.com/site/rsshdat/home/recreational-camps" TargetMode="External"/><Relationship Id="rId4" Type="http://schemas.openxmlformats.org/officeDocument/2006/relationships/hyperlink" Target="mailto:andy.ksp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3t0/Arduino-IRremote" TargetMode="External"/><Relationship Id="rId2" Type="http://schemas.openxmlformats.org/officeDocument/2006/relationships/hyperlink" Target="https://github.com/JRodrigoTech/Ultrasonic-HC-SR0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9kEfbsnskQ" TargetMode="External"/><Relationship Id="rId2" Type="http://schemas.openxmlformats.org/officeDocument/2006/relationships/hyperlink" Target="http://class.ruten.com.tw/user/index00.php?s=buy_sm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rld.tmall.com/item/536622591302.htm?id=536622591302&amp;ali_refid=a3_430620_1006:1109835676:N:%E6%99%BA%E8%83%BD%E5%B0%8F%E8%BD%A6%E5%A5%97%E4%BB%B6:42ff90a075a03dd1b888c573715f2e5d&amp;ali_trackid=1_42ff90a075a03dd1b888c573715f2e5d&amp;spm=a312a.7700714.0.0.HMQQ1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ld.tmall.com/item/536622591302.htm?id=536622591302&amp;ali_refid=a3_430620_1006:1109835676:N:%E6%99%BA%E8%83%BD%E5%B0%8F%E8%BD%A6%E5%A5%97%E4%BB%B6:42ff90a075a03dd1b888c573715f2e5d&amp;ali_trackid=1_42ff90a075a03dd1b888c573715f2e5d&amp;spm=a312a.7700714.0.0.HMQQ1q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.tmall.com/item/536622591302.htm?id=536622591302&amp;ali_refid=a3_430620_1006:1109835676:N:%E6%99%BA%E8%83%BD%E5%B0%8F%E8%BD%A6%E5%A5%97%E4%BB%B6:42ff90a075a03dd1b888c573715f2e5d&amp;ali_trackid=1_42ff90a075a03dd1b888c573715f2e5d&amp;spm=a312a.7700714.0.0.HMQQ1q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.tmall.com/item/536622591302.htm?id=536622591302&amp;ali_refid=a3_430620_1006:1109835676:N:%E6%99%BA%E8%83%BD%E5%B0%8F%E8%BD%A6%E5%A5%97%E4%BB%B6:42ff90a075a03dd1b888c573715f2e5d&amp;ali_trackid=1_42ff90a075a03dd1b888c573715f2e5d&amp;spm=a312a.7700714.0.0.HMQQ1q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 descr="https://scontent.xx.fbcdn.net/hphotos-xtf1/v/t1.0-9/12523134_1037629956259997_6384288430890989159_n.jpg?oh=32118bab7619af35e58eadf71786c75a&amp;oe=57C0C25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774825" y="3645022"/>
            <a:ext cx="9531804" cy="3212977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US" sz="2000" dirty="0" err="1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高雄市國教輔導團自然與生活科技學習領域兼任輔導員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l">
              <a:buClr>
                <a:schemeClr val="lt2"/>
              </a:buClr>
              <a:buSzPct val="25000"/>
            </a:pPr>
            <a:r>
              <a:rPr lang="en-US" sz="2000" dirty="0" err="1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高雄市科技與工程教育學會理事長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l">
              <a:buClr>
                <a:schemeClr val="lt2"/>
              </a:buClr>
              <a:buSzPct val="25000"/>
            </a:pPr>
            <a:r>
              <a:rPr 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12年國教科技領域課綱委員、瑞祥高中生活科技教師</a:t>
            </a:r>
          </a:p>
          <a:p>
            <a:pPr algn="l">
              <a:spcBef>
                <a:spcPts val="1160"/>
              </a:spcBef>
              <a:buClr>
                <a:schemeClr val="lt2"/>
              </a:buClr>
              <a:buSzPct val="25000"/>
            </a:pPr>
            <a:r>
              <a:rPr lang="en-US" sz="2800" dirty="0" err="1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柯尚彬老師</a:t>
            </a:r>
            <a:r>
              <a:rPr 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(</a:t>
            </a:r>
            <a:r>
              <a:rPr lang="en-US" sz="2800" u="sng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  <a:hlinkClick r:id="rId4"/>
              </a:rPr>
              <a:t>andy.ksp@gmail.com</a:t>
            </a:r>
            <a:r>
              <a:rPr 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,0920921815)</a:t>
            </a:r>
          </a:p>
          <a:p>
            <a:pPr algn="l">
              <a:spcBef>
                <a:spcPts val="1160"/>
              </a:spcBef>
              <a:buClr>
                <a:schemeClr val="lt2"/>
              </a:buClr>
              <a:buSzPct val="25000"/>
            </a:pPr>
            <a:r>
              <a:rPr lang="en-US" b="1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瑞祥高中生活科技教學平台</a:t>
            </a:r>
            <a:r>
              <a:rPr lang="en-US" u="sng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  <a:hlinkClick r:id="rId5"/>
              </a:rPr>
              <a:t>https://sites.google.com/site/rsshdat/</a:t>
            </a:r>
          </a:p>
          <a:p>
            <a:pPr algn="l">
              <a:spcBef>
                <a:spcPts val="1160"/>
              </a:spcBef>
              <a:buClr>
                <a:schemeClr val="lt2"/>
              </a:buClr>
              <a:buSzPct val="25000"/>
            </a:pPr>
            <a:r>
              <a:rPr 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柯T生活科技教室</a:t>
            </a:r>
            <a:r>
              <a:rPr lang="en-US" sz="2800" u="sng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  <a:hlinkClick r:id="rId6"/>
              </a:rPr>
              <a:t>https://goo.gl/ou19bG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860800" y="1676400"/>
            <a:ext cx="8341861" cy="17526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25000"/>
            </a:pP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紅外線遙控車</a:t>
            </a:r>
            <a:endParaRPr lang="en-US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 descr="https://scontent-tpe1-1.xx.fbcdn.net/v/t1.0-9/14938161_1239916522698005_688983354172271611_n.jpg?oh=76608d99f04128764a010fe44d5c8cef&amp;oe=588785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04411" y="3645022"/>
            <a:ext cx="2281190" cy="304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112259" y="-154911"/>
            <a:ext cx="4423004" cy="3783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8268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7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焊接點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船型開關</a:t>
            </a:r>
            <a: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sz="4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減速馬達</a:t>
            </a:r>
            <a:r>
              <a:rPr lang="en-US" altLang="zh-TW" sz="4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TT130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726090" y="1610858"/>
            <a:ext cx="8068757" cy="4570186"/>
            <a:chOff x="2927804" y="1690688"/>
            <a:chExt cx="8068757" cy="4570186"/>
          </a:xfrm>
        </p:grpSpPr>
        <p:pic>
          <p:nvPicPr>
            <p:cNvPr id="7170" name="Picture 2" descr="「減速馬達 TT130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804" y="2184173"/>
              <a:ext cx="6096000" cy="407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4005943" y="4542971"/>
              <a:ext cx="928914" cy="159657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939314" y="1690688"/>
              <a:ext cx="305724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銅接頭朝車架外</a:t>
              </a:r>
              <a:endPara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32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以便焊接電</a:t>
              </a:r>
              <a:r>
                <a:rPr lang="zh-TW" altLang="en-US" sz="32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線</a:t>
              </a:r>
            </a:p>
          </p:txBody>
        </p:sp>
        <p:cxnSp>
          <p:nvCxnSpPr>
            <p:cNvPr id="8" name="直線接點 7"/>
            <p:cNvCxnSpPr>
              <a:endCxn id="6" idx="1"/>
            </p:cNvCxnSpPr>
            <p:nvPr/>
          </p:nvCxnSpPr>
          <p:spPr>
            <a:xfrm flipV="1">
              <a:off x="4934857" y="2229297"/>
              <a:ext cx="3004457" cy="289424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507305" y="1712458"/>
            <a:ext cx="3582339" cy="4915202"/>
            <a:chOff x="143750" y="1822672"/>
            <a:chExt cx="3582339" cy="4915202"/>
          </a:xfrm>
        </p:grpSpPr>
        <p:grpSp>
          <p:nvGrpSpPr>
            <p:cNvPr id="16" name="群組 15"/>
            <p:cNvGrpSpPr/>
            <p:nvPr/>
          </p:nvGrpSpPr>
          <p:grpSpPr>
            <a:xfrm>
              <a:off x="237725" y="1822672"/>
              <a:ext cx="2133600" cy="2931887"/>
              <a:chOff x="576491" y="2329540"/>
              <a:chExt cx="2133600" cy="2931887"/>
            </a:xfrm>
          </p:grpSpPr>
          <p:pic>
            <p:nvPicPr>
              <p:cNvPr id="7172" name="Picture 4" descr="「船型開關」的圖片搜尋結果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491" y="2329540"/>
                <a:ext cx="2133600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直線接點 10"/>
              <p:cNvCxnSpPr/>
              <p:nvPr/>
            </p:nvCxnSpPr>
            <p:spPr>
              <a:xfrm flipH="1">
                <a:off x="576491" y="3701143"/>
                <a:ext cx="758823" cy="156028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1615620" y="3596590"/>
                <a:ext cx="675823" cy="7801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1085171" y="3437610"/>
                <a:ext cx="792388" cy="390071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文字方塊 14"/>
            <p:cNvSpPr txBox="1"/>
            <p:nvPr/>
          </p:nvSpPr>
          <p:spPr>
            <a:xfrm>
              <a:off x="143750" y="5168214"/>
              <a:ext cx="35823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將電池盒黑色導線</a:t>
              </a:r>
              <a:endPara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32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剪斷後剝線再分別</a:t>
              </a:r>
              <a:endPara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32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焊接在船型開關</a:t>
              </a:r>
              <a:r>
                <a:rPr lang="zh-TW" altLang="en-US" sz="32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上</a:t>
              </a:r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1276854" y="3320813"/>
              <a:ext cx="479375" cy="184740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37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2" y="968189"/>
            <a:ext cx="7030485" cy="50743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9165" y="1116105"/>
            <a:ext cx="3402107" cy="954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74860" y="4921624"/>
            <a:ext cx="1546412" cy="900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30154" y="4894729"/>
            <a:ext cx="1250575" cy="954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27593" y="383414"/>
            <a:ext cx="310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數位訊號</a:t>
            </a:r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D0-D13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274860" y="5898021"/>
            <a:ext cx="3106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訊號</a:t>
            </a:r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A0-A5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262698" y="2711068"/>
            <a:ext cx="249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Vin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輸入電壓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4812" y="1715846"/>
            <a:ext cx="1922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USB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電壓插座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2047" y="4566622"/>
            <a:ext cx="2030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9V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endParaRPr lang="en-US" altLang="zh-TW" sz="3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電壓插座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032812" y="3146612"/>
            <a:ext cx="2229886" cy="2164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5356" y="3295843"/>
            <a:ext cx="1656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GND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接地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/>
          <p:cNvCxnSpPr>
            <a:stCxn id="16" idx="3"/>
          </p:cNvCxnSpPr>
          <p:nvPr/>
        </p:nvCxnSpPr>
        <p:spPr>
          <a:xfrm flipV="1">
            <a:off x="2031670" y="1593475"/>
            <a:ext cx="3253024" cy="1994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6" idx="3"/>
          </p:cNvCxnSpPr>
          <p:nvPr/>
        </p:nvCxnSpPr>
        <p:spPr>
          <a:xfrm>
            <a:off x="2031670" y="3588231"/>
            <a:ext cx="4523771" cy="1748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581836" y="4601758"/>
            <a:ext cx="1410908" cy="954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232213" y="1855695"/>
            <a:ext cx="1521842" cy="1026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790787" y="2299447"/>
            <a:ext cx="1019648" cy="13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856860" y="5096342"/>
            <a:ext cx="1019648" cy="13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0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87" y="1641596"/>
            <a:ext cx="8410575" cy="50577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451428" y="493485"/>
            <a:ext cx="68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D13 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Echo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70130" y="493485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D11 </a:t>
            </a:r>
          </a:p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紅外線接收器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24578" y="49348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D10 </a:t>
            </a:r>
          </a:p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左馬達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701741" y="48696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D9 </a:t>
            </a:r>
          </a:p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左馬達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40284" y="49348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D6 </a:t>
            </a:r>
          </a:p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右馬達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517447" y="48696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D5 </a:t>
            </a:r>
          </a:p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右馬達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35400" y="4869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D3 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Trig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464314" y="49467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D2 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MH Sensor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229753" y="3227501"/>
            <a:ext cx="122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A0 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MH Sensor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7141030" y="3614057"/>
            <a:ext cx="1088723" cy="435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7510277" y="1119082"/>
            <a:ext cx="1438953" cy="782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15" idx="2"/>
          </p:cNvCxnSpPr>
          <p:nvPr/>
        </p:nvCxnSpPr>
        <p:spPr>
          <a:xfrm flipV="1">
            <a:off x="7394610" y="1133299"/>
            <a:ext cx="463956" cy="782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14" idx="2"/>
          </p:cNvCxnSpPr>
          <p:nvPr/>
        </p:nvCxnSpPr>
        <p:spPr>
          <a:xfrm flipH="1" flipV="1">
            <a:off x="6956029" y="1133299"/>
            <a:ext cx="148770" cy="7965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13" idx="2"/>
          </p:cNvCxnSpPr>
          <p:nvPr/>
        </p:nvCxnSpPr>
        <p:spPr>
          <a:xfrm flipH="1" flipV="1">
            <a:off x="6078866" y="1139816"/>
            <a:ext cx="917217" cy="775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5307489" y="1098348"/>
            <a:ext cx="1325376" cy="7965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 flipV="1">
            <a:off x="4482582" y="1119082"/>
            <a:ext cx="2022953" cy="7822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10" idx="2"/>
          </p:cNvCxnSpPr>
          <p:nvPr/>
        </p:nvCxnSpPr>
        <p:spPr>
          <a:xfrm flipH="1" flipV="1">
            <a:off x="3112669" y="1139816"/>
            <a:ext cx="3234365" cy="789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 flipV="1">
            <a:off x="1879236" y="1160550"/>
            <a:ext cx="4207532" cy="789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02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超聲波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HC-SR04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42387" y="2394857"/>
            <a:ext cx="5437499" cy="3221532"/>
            <a:chOff x="1183341" y="3037895"/>
            <a:chExt cx="4523627" cy="2680094"/>
          </a:xfrm>
        </p:grpSpPr>
        <p:pic>
          <p:nvPicPr>
            <p:cNvPr id="5122" name="Picture 2" descr="「arduino 超聲波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341" y="3037895"/>
              <a:ext cx="4523627" cy="2680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2685143" y="4193276"/>
              <a:ext cx="624114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D3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685143" y="3823944"/>
              <a:ext cx="624114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FF0000"/>
                  </a:solidFill>
                </a:rPr>
                <a:t>D13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124" name="Picture 4" descr="「arduino 超聲波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1937657"/>
            <a:ext cx="4226921" cy="25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1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L9110s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馬達板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791" y="365125"/>
            <a:ext cx="5782718" cy="6103980"/>
          </a:xfrm>
          <a:prstGeom prst="rect">
            <a:avLst/>
          </a:prstGeom>
        </p:spPr>
      </p:pic>
      <p:pic>
        <p:nvPicPr>
          <p:cNvPr id="3082" name="Picture 10" descr="「L9110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86" y="2553026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74896" y="15998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左馬達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38358" y="16686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右馬達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接點 9"/>
          <p:cNvCxnSpPr>
            <a:stCxn id="8" idx="2"/>
          </p:cNvCxnSpPr>
          <p:nvPr/>
        </p:nvCxnSpPr>
        <p:spPr>
          <a:xfrm>
            <a:off x="1528894" y="2061529"/>
            <a:ext cx="502824" cy="6562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2864225" y="2130294"/>
            <a:ext cx="349622" cy="693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947561" y="1998956"/>
            <a:ext cx="544053" cy="7386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3369081" y="2130294"/>
            <a:ext cx="586663" cy="693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082892" y="4303059"/>
            <a:ext cx="1130955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77900" y="5593976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67512" y="559397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D9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6" name="直線接點 25"/>
          <p:cNvCxnSpPr>
            <a:stCxn id="24" idx="0"/>
          </p:cNvCxnSpPr>
          <p:nvPr/>
        </p:nvCxnSpPr>
        <p:spPr>
          <a:xfrm flipV="1">
            <a:off x="1022706" y="4671661"/>
            <a:ext cx="1060186" cy="9223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8" idx="0"/>
          </p:cNvCxnSpPr>
          <p:nvPr/>
        </p:nvCxnSpPr>
        <p:spPr>
          <a:xfrm flipV="1">
            <a:off x="1634573" y="4632868"/>
            <a:ext cx="775590" cy="9611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385405" y="562199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D6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952474" y="562199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D5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9" name="直線接點 38"/>
          <p:cNvCxnSpPr>
            <a:stCxn id="37" idx="0"/>
          </p:cNvCxnSpPr>
          <p:nvPr/>
        </p:nvCxnSpPr>
        <p:spPr>
          <a:xfrm flipH="1" flipV="1">
            <a:off x="3022030" y="4671661"/>
            <a:ext cx="630436" cy="95033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38" idx="0"/>
          </p:cNvCxnSpPr>
          <p:nvPr/>
        </p:nvCxnSpPr>
        <p:spPr>
          <a:xfrm flipH="1" flipV="1">
            <a:off x="3211445" y="4671661"/>
            <a:ext cx="1008090" cy="95033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783445" y="600744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GND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660022" y="5989528"/>
            <a:ext cx="68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VCC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4" name="直線接點 43"/>
          <p:cNvCxnSpPr>
            <a:stCxn id="47" idx="0"/>
          </p:cNvCxnSpPr>
          <p:nvPr/>
        </p:nvCxnSpPr>
        <p:spPr>
          <a:xfrm flipH="1" flipV="1">
            <a:off x="2770094" y="4671661"/>
            <a:ext cx="234670" cy="13178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2183858" y="4691475"/>
            <a:ext cx="371580" cy="13707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4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紅外線接收器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280" y="512388"/>
            <a:ext cx="3386520" cy="32124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826" y="4344800"/>
            <a:ext cx="2038350" cy="19335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46812" y="2649071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－接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GND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接點 7"/>
          <p:cNvCxnSpPr>
            <a:stCxn id="5" idx="2"/>
          </p:cNvCxnSpPr>
          <p:nvPr/>
        </p:nvCxnSpPr>
        <p:spPr>
          <a:xfrm>
            <a:off x="5557291" y="3233846"/>
            <a:ext cx="611804" cy="13784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653988" y="3724835"/>
            <a:ext cx="2557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Ｓ接</a:t>
            </a:r>
            <a:r>
              <a:rPr lang="en-US" altLang="zh-TW" sz="32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D11</a:t>
            </a:r>
            <a:endParaRPr lang="zh-TW" altLang="en-US" sz="32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>
            <a:stCxn id="11" idx="2"/>
          </p:cNvCxnSpPr>
          <p:nvPr/>
        </p:nvCxnSpPr>
        <p:spPr>
          <a:xfrm>
            <a:off x="2932686" y="4309610"/>
            <a:ext cx="3076010" cy="54477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12894" y="2918012"/>
            <a:ext cx="2983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中間接</a:t>
            </a:r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VCC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直線接點 14"/>
          <p:cNvCxnSpPr>
            <a:stCxn id="14" idx="2"/>
          </p:cNvCxnSpPr>
          <p:nvPr/>
        </p:nvCxnSpPr>
        <p:spPr>
          <a:xfrm>
            <a:off x="3804892" y="3502787"/>
            <a:ext cx="2223745" cy="12171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3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MH Sensor(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巡跡模組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AutoShape 2" descr="「MH sens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148" name="Picture 4" descr="「MH senso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2" y="2256403"/>
            <a:ext cx="5656489" cy="424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164114" y="210457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VCC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89724" y="224609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GND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931886" y="2794000"/>
            <a:ext cx="3686628" cy="9361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964333" y="2591950"/>
            <a:ext cx="2799323" cy="8085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847672" y="314539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D2</a:t>
            </a:r>
            <a:endParaRPr lang="zh-TW" altLang="en-US" sz="32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接點 13"/>
          <p:cNvCxnSpPr>
            <a:stCxn id="13" idx="3"/>
          </p:cNvCxnSpPr>
          <p:nvPr/>
        </p:nvCxnSpPr>
        <p:spPr>
          <a:xfrm>
            <a:off x="2442707" y="3437784"/>
            <a:ext cx="4320949" cy="60691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831004" y="375231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A0</a:t>
            </a:r>
            <a:endParaRPr lang="zh-TW" altLang="en-US" sz="3200" b="1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2426039" y="4045652"/>
            <a:ext cx="4192475" cy="29143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1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功能簡介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紅外線遙控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避障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巡跡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6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hlinkClick r:id="rId2"/>
              </a:rPr>
              <a:t>Ultrasonic-HC-SR04</a:t>
            </a:r>
            <a:r>
              <a:rPr lang="en-US" altLang="zh-TW" sz="3200" b="1" dirty="0" smtClean="0"/>
              <a:t>(</a:t>
            </a:r>
            <a:r>
              <a:rPr lang="zh-TW" altLang="en-US" sz="3200" b="1" dirty="0" smtClean="0"/>
              <a:t>超聲波</a:t>
            </a:r>
            <a:r>
              <a:rPr lang="en-US" altLang="zh-TW" sz="3200" b="1" dirty="0" smtClean="0"/>
              <a:t>Library)</a:t>
            </a:r>
            <a:endParaRPr lang="en-US" altLang="zh-TW" sz="3200" dirty="0"/>
          </a:p>
          <a:p>
            <a:pPr lvl="1"/>
            <a:r>
              <a:rPr lang="en-US" altLang="zh-TW" sz="3200" dirty="0" smtClean="0">
                <a:hlinkClick r:id="rId2"/>
              </a:rPr>
              <a:t>https</a:t>
            </a:r>
            <a:r>
              <a:rPr lang="en-US" altLang="zh-TW" sz="3200" dirty="0">
                <a:hlinkClick r:id="rId2"/>
              </a:rPr>
              <a:t>://</a:t>
            </a:r>
            <a:r>
              <a:rPr lang="en-US" altLang="zh-TW" sz="3200" dirty="0" smtClean="0">
                <a:hlinkClick r:id="rId2"/>
              </a:rPr>
              <a:t>github.com/JRodrigoTech/Ultrasonic-HC-SR04</a:t>
            </a:r>
            <a:endParaRPr lang="en-US" altLang="zh-TW" sz="3200" dirty="0" smtClean="0"/>
          </a:p>
          <a:p>
            <a:pPr lvl="1"/>
            <a:r>
              <a:rPr lang="zh-TW" altLang="en-US" sz="3200" dirty="0" smtClean="0"/>
              <a:t>解壓縮後，改資料夾名稱為</a:t>
            </a:r>
            <a:r>
              <a:rPr lang="en-US" altLang="zh-TW" sz="3200" dirty="0" smtClean="0"/>
              <a:t>Ultrasonic</a:t>
            </a:r>
            <a:r>
              <a:rPr lang="zh-TW" altLang="en-US" sz="3200" dirty="0" smtClean="0"/>
              <a:t>，再將</a:t>
            </a:r>
            <a:r>
              <a:rPr lang="en-US" altLang="zh-TW" sz="3200" dirty="0" smtClean="0"/>
              <a:t>Ultrasonic</a:t>
            </a:r>
            <a:r>
              <a:rPr lang="zh-TW" altLang="en-US" sz="3200" dirty="0" smtClean="0"/>
              <a:t>資料夾複製至</a:t>
            </a:r>
            <a:r>
              <a:rPr lang="en-US" altLang="zh-TW" sz="3200" dirty="0" smtClean="0"/>
              <a:t>C:/Program Files(x86)/</a:t>
            </a:r>
            <a:r>
              <a:rPr lang="en-US" altLang="zh-TW" sz="3200" dirty="0" err="1" smtClean="0"/>
              <a:t>arduino</a:t>
            </a:r>
            <a:r>
              <a:rPr lang="en-US" altLang="zh-TW" sz="3200" dirty="0" smtClean="0"/>
              <a:t>/libraries</a:t>
            </a:r>
          </a:p>
          <a:p>
            <a:r>
              <a:rPr lang="en-US" altLang="zh-TW" sz="3200" b="1" dirty="0" smtClean="0">
                <a:hlinkClick r:id="rId3"/>
              </a:rPr>
              <a:t>Arduino-</a:t>
            </a:r>
            <a:r>
              <a:rPr lang="en-US" altLang="zh-TW" sz="3200" b="1" dirty="0" err="1" smtClean="0">
                <a:hlinkClick r:id="rId3"/>
              </a:rPr>
              <a:t>IRremote</a:t>
            </a:r>
            <a:r>
              <a:rPr lang="en-US" altLang="zh-TW" sz="3200" b="1" dirty="0"/>
              <a:t> </a:t>
            </a:r>
            <a:r>
              <a:rPr lang="en-US" altLang="zh-TW" sz="3200" b="1" dirty="0" smtClean="0"/>
              <a:t>(</a:t>
            </a:r>
            <a:r>
              <a:rPr lang="zh-TW" altLang="en-US" sz="3200" b="1" dirty="0" smtClean="0"/>
              <a:t>紅外線</a:t>
            </a:r>
            <a:r>
              <a:rPr lang="en-US" altLang="zh-TW" sz="3200" b="1" dirty="0" smtClean="0"/>
              <a:t>Library</a:t>
            </a:r>
            <a:r>
              <a:rPr lang="en-US" altLang="zh-TW" sz="3200" b="1" dirty="0"/>
              <a:t>)</a:t>
            </a:r>
            <a:endParaRPr lang="en-US" altLang="zh-TW" sz="3200" dirty="0"/>
          </a:p>
          <a:p>
            <a:pPr lvl="1"/>
            <a:r>
              <a:rPr lang="en-US" altLang="zh-TW" sz="3200" dirty="0" smtClean="0">
                <a:hlinkClick r:id="rId3"/>
              </a:rPr>
              <a:t>https</a:t>
            </a:r>
            <a:r>
              <a:rPr lang="en-US" altLang="zh-TW" sz="3200" dirty="0">
                <a:hlinkClick r:id="rId3"/>
              </a:rPr>
              <a:t>://</a:t>
            </a:r>
            <a:r>
              <a:rPr lang="en-US" altLang="zh-TW" sz="3200" dirty="0" smtClean="0">
                <a:hlinkClick r:id="rId3"/>
              </a:rPr>
              <a:t>github.com/z3t0/Arduino-IRremote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解壓縮後，改資料夾名稱</a:t>
            </a:r>
            <a:r>
              <a:rPr lang="zh-TW" altLang="en-US" sz="3200" dirty="0" smtClean="0"/>
              <a:t>為</a:t>
            </a:r>
            <a:r>
              <a:rPr lang="en-US" altLang="zh-TW" sz="3200" dirty="0" err="1" smtClean="0"/>
              <a:t>IRremote</a:t>
            </a:r>
            <a:r>
              <a:rPr lang="zh-TW" altLang="en-US" sz="3200" dirty="0" smtClean="0"/>
              <a:t>，</a:t>
            </a:r>
            <a:r>
              <a:rPr lang="zh-TW" altLang="en-US" sz="3200" dirty="0"/>
              <a:t>再</a:t>
            </a:r>
            <a:r>
              <a:rPr lang="zh-TW" altLang="en-US" sz="3200" dirty="0" smtClean="0"/>
              <a:t>將</a:t>
            </a:r>
            <a:r>
              <a:rPr lang="en-US" altLang="zh-TW" sz="3200" dirty="0" err="1" smtClean="0"/>
              <a:t>IRremote</a:t>
            </a:r>
            <a:r>
              <a:rPr lang="zh-TW" altLang="en-US" sz="3200" dirty="0" smtClean="0"/>
              <a:t>資料夾</a:t>
            </a:r>
            <a:r>
              <a:rPr lang="zh-TW" altLang="en-US" sz="3200" dirty="0"/>
              <a:t>複製至</a:t>
            </a:r>
            <a:r>
              <a:rPr lang="en-US" altLang="zh-TW" sz="3200" dirty="0"/>
              <a:t>C:/Program Files(x86)/</a:t>
            </a:r>
            <a:r>
              <a:rPr lang="en-US" altLang="zh-TW" sz="3200" dirty="0" err="1"/>
              <a:t>arduino</a:t>
            </a:r>
            <a:r>
              <a:rPr lang="en-US" altLang="zh-TW" sz="3200" dirty="0"/>
              <a:t>/libraries</a:t>
            </a:r>
          </a:p>
          <a:p>
            <a:pPr lvl="1"/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338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程式說明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024" y="1570131"/>
            <a:ext cx="12070976" cy="4351338"/>
          </a:xfrm>
        </p:spPr>
        <p:txBody>
          <a:bodyPr numCol="2">
            <a:no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&lt;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Ultrasonic.h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&gt; //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　使用超音波的程式庫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&lt;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IRremote.h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　使用紅外線的程式庫</a:t>
            </a:r>
          </a:p>
          <a:p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RECV_PIN = 11; //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紅外線訊號接腳</a:t>
            </a:r>
          </a:p>
          <a:p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IRrecv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irrecv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(RECV_PIN);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decode_results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results;</a:t>
            </a:r>
          </a:p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right1=5;  //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右輪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right2=6;  //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右輪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left1=9;   //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左輪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left2=10;  //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右輪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trig = 3; //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超聲波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Trig Output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接腳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echo = 13; //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超聲波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Echo Input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接腳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const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inter_time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= 300;</a:t>
            </a:r>
          </a:p>
          <a:p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time = 0;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5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sites.google.com/site/rsshdat/_/rsrc/1475759686182/ket-sheng-huo-ke-ji-jiao-shi/mechatronics/%E6%A9%9F%E9%9B%BB%E6%95%B4%E5%90%88%E5%B0%88%E9%A1%8C%E8%A3%BD%E4%BD%9C%E8%AA%B2%E7%A8%8B%E6%9E%B6%E6%A7%8B%E5%9C%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8" y="149971"/>
            <a:ext cx="11868919" cy="65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TW" dirty="0"/>
              <a:t>void setup()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Serial.begin</a:t>
            </a:r>
            <a:r>
              <a:rPr lang="en-US" altLang="zh-TW" dirty="0"/>
              <a:t>(9600);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irrecv.enableIRIn</a:t>
            </a:r>
            <a:r>
              <a:rPr lang="en-US" altLang="zh-TW" dirty="0"/>
              <a:t>(); // Start the receiver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pinMode</a:t>
            </a:r>
            <a:r>
              <a:rPr lang="en-US" altLang="zh-TW" dirty="0"/>
              <a:t>(2,INPUT);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pinMode</a:t>
            </a:r>
            <a:r>
              <a:rPr lang="en-US" altLang="zh-TW" dirty="0"/>
              <a:t> (trig, OUTPUT);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pinMode</a:t>
            </a:r>
            <a:r>
              <a:rPr lang="en-US" altLang="zh-TW" dirty="0"/>
              <a:t> (echo, INPUT);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pinMode</a:t>
            </a:r>
            <a:r>
              <a:rPr lang="en-US" altLang="zh-TW" dirty="0"/>
              <a:t>(right1,OUTPUT);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pinMode</a:t>
            </a:r>
            <a:r>
              <a:rPr lang="en-US" altLang="zh-TW" dirty="0"/>
              <a:t>(right2,OUTPUT);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pinMode</a:t>
            </a:r>
            <a:r>
              <a:rPr lang="en-US" altLang="zh-TW" dirty="0"/>
              <a:t>(left1,OUTPUT);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pinMode</a:t>
            </a:r>
            <a:r>
              <a:rPr lang="en-US" altLang="zh-TW" dirty="0"/>
              <a:t>(left2,OUTPUT);</a:t>
            </a:r>
          </a:p>
          <a:p>
            <a:r>
              <a:rPr lang="en-US" altLang="zh-TW" dirty="0"/>
              <a:t>  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14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altLang="zh-TW" dirty="0"/>
              <a:t>void loop() {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d2 = </a:t>
            </a:r>
            <a:r>
              <a:rPr lang="en-US" altLang="zh-TW" dirty="0" err="1"/>
              <a:t>digitalRead</a:t>
            </a:r>
            <a:r>
              <a:rPr lang="en-US" altLang="zh-TW" dirty="0"/>
              <a:t>(2);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a0 = </a:t>
            </a:r>
            <a:r>
              <a:rPr lang="en-US" altLang="zh-TW" dirty="0" err="1"/>
              <a:t>analogRead</a:t>
            </a:r>
            <a:r>
              <a:rPr lang="en-US" altLang="zh-TW" dirty="0"/>
              <a:t>(A0);</a:t>
            </a:r>
          </a:p>
          <a:p>
            <a:r>
              <a:rPr lang="en-US" altLang="zh-TW" dirty="0"/>
              <a:t>  float duration, distance;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digitalWrite</a:t>
            </a:r>
            <a:r>
              <a:rPr lang="en-US" altLang="zh-TW" dirty="0"/>
              <a:t>(trig, HIGH);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delayMicroseconds</a:t>
            </a:r>
            <a:r>
              <a:rPr lang="en-US" altLang="zh-TW" dirty="0"/>
              <a:t>(300);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digitalWrite</a:t>
            </a:r>
            <a:r>
              <a:rPr lang="en-US" altLang="zh-TW" dirty="0"/>
              <a:t>(trig, LOW);</a:t>
            </a:r>
          </a:p>
          <a:p>
            <a:r>
              <a:rPr lang="en-US" altLang="zh-TW" dirty="0"/>
              <a:t>  duration = </a:t>
            </a:r>
            <a:r>
              <a:rPr lang="en-US" altLang="zh-TW" dirty="0" err="1"/>
              <a:t>pulseIn</a:t>
            </a:r>
            <a:r>
              <a:rPr lang="en-US" altLang="zh-TW" dirty="0"/>
              <a:t> (echo, HIGH);</a:t>
            </a:r>
          </a:p>
          <a:p>
            <a:r>
              <a:rPr lang="en-US" altLang="zh-TW" dirty="0"/>
              <a:t>  distance = (duration/2)/29;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Serial.print</a:t>
            </a:r>
            <a:r>
              <a:rPr lang="en-US" altLang="zh-TW" dirty="0"/>
              <a:t>("Data:");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Serial.print</a:t>
            </a:r>
            <a:r>
              <a:rPr lang="en-US" altLang="zh-TW" dirty="0"/>
              <a:t> (time/300);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Serial.print</a:t>
            </a:r>
            <a:r>
              <a:rPr lang="en-US" altLang="zh-TW" dirty="0"/>
              <a:t>(", d = ");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Serial.print</a:t>
            </a:r>
            <a:r>
              <a:rPr lang="en-US" altLang="zh-TW" dirty="0"/>
              <a:t>(distance);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Serial.println</a:t>
            </a:r>
            <a:r>
              <a:rPr lang="en-US" altLang="zh-TW" dirty="0"/>
              <a:t>(" cm");</a:t>
            </a:r>
          </a:p>
          <a:p>
            <a:r>
              <a:rPr lang="en-US" altLang="zh-TW" dirty="0"/>
              <a:t>  time = time + </a:t>
            </a:r>
            <a:r>
              <a:rPr lang="en-US" altLang="zh-TW" dirty="0" err="1"/>
              <a:t>inter_time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Serial.print</a:t>
            </a:r>
            <a:r>
              <a:rPr lang="en-US" altLang="zh-TW" dirty="0"/>
              <a:t>(d2</a:t>
            </a:r>
            <a:r>
              <a:rPr lang="en-US" altLang="zh-TW" dirty="0" smtClean="0"/>
              <a:t>);</a:t>
            </a:r>
          </a:p>
          <a:p>
            <a:r>
              <a:rPr lang="zh-TW" altLang="en-US" dirty="0" smtClean="0"/>
              <a:t>  </a:t>
            </a:r>
            <a:r>
              <a:rPr lang="en-US" altLang="zh-TW" dirty="0" err="1" smtClean="0"/>
              <a:t>Serial.print</a:t>
            </a:r>
            <a:r>
              <a:rPr lang="en-US" altLang="zh-TW" dirty="0" smtClean="0"/>
              <a:t>(",");</a:t>
            </a:r>
          </a:p>
          <a:p>
            <a:r>
              <a:rPr lang="zh-TW" altLang="en-US" dirty="0" smtClean="0"/>
              <a:t>  </a:t>
            </a:r>
            <a:r>
              <a:rPr lang="en-US" altLang="zh-TW" dirty="0" err="1" smtClean="0"/>
              <a:t>Serial.print</a:t>
            </a:r>
            <a:r>
              <a:rPr lang="en-US" altLang="zh-TW" dirty="0" smtClean="0"/>
              <a:t>(a0</a:t>
            </a:r>
            <a:r>
              <a:rPr lang="en-US" altLang="zh-TW" dirty="0"/>
              <a:t>);  //</a:t>
            </a:r>
            <a:r>
              <a:rPr lang="zh-TW" altLang="en-US" dirty="0"/>
              <a:t>寫下紅外線巡跡訊號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delay(</a:t>
            </a:r>
            <a:r>
              <a:rPr lang="en-US" altLang="zh-TW" dirty="0" err="1"/>
              <a:t>inter_time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06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altLang="zh-TW" dirty="0"/>
              <a:t>if(distance&lt;=5) { //</a:t>
            </a:r>
            <a:r>
              <a:rPr lang="zh-TW" altLang="en-US" dirty="0"/>
              <a:t>超聲波距離少於</a:t>
            </a:r>
            <a:r>
              <a:rPr lang="en-US" altLang="zh-TW" dirty="0"/>
              <a:t>5</a:t>
            </a:r>
            <a:r>
              <a:rPr lang="zh-TW" altLang="en-US" dirty="0"/>
              <a:t>公分就後退</a:t>
            </a:r>
          </a:p>
          <a:p>
            <a:r>
              <a:rPr lang="zh-TW" altLang="en-US" dirty="0"/>
              <a:t>       </a:t>
            </a:r>
            <a:r>
              <a:rPr lang="en-US" altLang="zh-TW" dirty="0" err="1"/>
              <a:t>Backware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Stop(); </a:t>
            </a:r>
          </a:p>
          <a:p>
            <a:r>
              <a:rPr lang="en-US" altLang="zh-TW" dirty="0"/>
              <a:t>    } else{</a:t>
            </a:r>
          </a:p>
          <a:p>
            <a:r>
              <a:rPr lang="en-US" altLang="zh-TW" dirty="0"/>
              <a:t>       if (</a:t>
            </a:r>
            <a:r>
              <a:rPr lang="en-US" altLang="zh-TW" dirty="0" err="1"/>
              <a:t>irrecv.decode</a:t>
            </a:r>
            <a:r>
              <a:rPr lang="en-US" altLang="zh-TW" dirty="0"/>
              <a:t>(&amp;results)) {</a:t>
            </a:r>
          </a:p>
          <a:p>
            <a:r>
              <a:rPr lang="en-US" altLang="zh-TW" dirty="0"/>
              <a:t>         if(</a:t>
            </a:r>
            <a:r>
              <a:rPr lang="en-US" altLang="zh-TW" dirty="0" err="1"/>
              <a:t>results.value</a:t>
            </a:r>
            <a:r>
              <a:rPr lang="en-US" altLang="zh-TW" dirty="0"/>
              <a:t> == 0x00FF629D)       { //</a:t>
            </a:r>
            <a:r>
              <a:rPr lang="zh-TW" altLang="en-US" dirty="0"/>
              <a:t>按前動作</a:t>
            </a:r>
          </a:p>
          <a:p>
            <a:r>
              <a:rPr lang="zh-TW" altLang="en-US" dirty="0"/>
              <a:t>           </a:t>
            </a:r>
            <a:r>
              <a:rPr lang="en-US" altLang="zh-TW" dirty="0" err="1"/>
              <a:t>Forware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//Stop();</a:t>
            </a:r>
          </a:p>
          <a:p>
            <a:r>
              <a:rPr lang="en-US" altLang="zh-TW" dirty="0"/>
              <a:t>         }else if(</a:t>
            </a:r>
            <a:r>
              <a:rPr lang="en-US" altLang="zh-TW" dirty="0" err="1"/>
              <a:t>results.value</a:t>
            </a:r>
            <a:r>
              <a:rPr lang="en-US" altLang="zh-TW" dirty="0"/>
              <a:t>==0x00FFA857)   { //</a:t>
            </a:r>
            <a:r>
              <a:rPr lang="zh-TW" altLang="en-US" dirty="0"/>
              <a:t>按後動作</a:t>
            </a:r>
          </a:p>
          <a:p>
            <a:r>
              <a:rPr lang="zh-TW" altLang="en-US" dirty="0"/>
              <a:t>           </a:t>
            </a:r>
            <a:r>
              <a:rPr lang="en-US" altLang="zh-TW" dirty="0" err="1"/>
              <a:t>Backware</a:t>
            </a:r>
            <a:r>
              <a:rPr lang="en-US" altLang="zh-TW" dirty="0"/>
              <a:t>();   </a:t>
            </a:r>
          </a:p>
          <a:p>
            <a:r>
              <a:rPr lang="en-US" altLang="zh-TW" dirty="0"/>
              <a:t>           //Stop();</a:t>
            </a:r>
          </a:p>
          <a:p>
            <a:r>
              <a:rPr lang="en-US" altLang="zh-TW" dirty="0"/>
              <a:t>         } else if(</a:t>
            </a:r>
            <a:r>
              <a:rPr lang="en-US" altLang="zh-TW" dirty="0" err="1"/>
              <a:t>results.value</a:t>
            </a:r>
            <a:r>
              <a:rPr lang="en-US" altLang="zh-TW" dirty="0"/>
              <a:t>==0x00FFC23D)  { //</a:t>
            </a:r>
            <a:r>
              <a:rPr lang="zh-TW" altLang="en-US" dirty="0"/>
              <a:t>按右動作</a:t>
            </a:r>
          </a:p>
          <a:p>
            <a:r>
              <a:rPr lang="zh-TW" altLang="en-US" dirty="0"/>
              <a:t>           </a:t>
            </a:r>
            <a:r>
              <a:rPr lang="en-US" altLang="zh-TW" dirty="0" err="1"/>
              <a:t>Rightware</a:t>
            </a:r>
            <a:r>
              <a:rPr lang="en-US" altLang="zh-TW" dirty="0"/>
              <a:t>();      </a:t>
            </a:r>
          </a:p>
          <a:p>
            <a:r>
              <a:rPr lang="en-US" altLang="zh-TW" dirty="0"/>
              <a:t>           Stop();</a:t>
            </a:r>
          </a:p>
          <a:p>
            <a:r>
              <a:rPr lang="en-US" altLang="zh-TW" dirty="0"/>
              <a:t>         } else if(</a:t>
            </a:r>
            <a:r>
              <a:rPr lang="en-US" altLang="zh-TW" dirty="0" err="1"/>
              <a:t>results.value</a:t>
            </a:r>
            <a:r>
              <a:rPr lang="en-US" altLang="zh-TW" dirty="0"/>
              <a:t>==0x00FF22DD)  { //</a:t>
            </a:r>
            <a:r>
              <a:rPr lang="zh-TW" altLang="en-US" dirty="0"/>
              <a:t>按左動作</a:t>
            </a:r>
          </a:p>
          <a:p>
            <a:r>
              <a:rPr lang="zh-TW" altLang="en-US" dirty="0"/>
              <a:t>           </a:t>
            </a:r>
            <a:r>
              <a:rPr lang="en-US" altLang="zh-TW" dirty="0" err="1"/>
              <a:t>Leftware</a:t>
            </a:r>
            <a:r>
              <a:rPr lang="en-US" altLang="zh-TW" dirty="0"/>
              <a:t>();     </a:t>
            </a:r>
          </a:p>
          <a:p>
            <a:r>
              <a:rPr lang="en-US" altLang="zh-TW" dirty="0"/>
              <a:t>           Stop();</a:t>
            </a:r>
          </a:p>
          <a:p>
            <a:r>
              <a:rPr lang="en-US" altLang="zh-TW" dirty="0"/>
              <a:t>         } else if(</a:t>
            </a:r>
            <a:r>
              <a:rPr lang="en-US" altLang="zh-TW" dirty="0" err="1"/>
              <a:t>results.value</a:t>
            </a:r>
            <a:r>
              <a:rPr lang="en-US" altLang="zh-TW" dirty="0"/>
              <a:t>==0x00FF02FD)  { //</a:t>
            </a:r>
            <a:r>
              <a:rPr lang="zh-TW" altLang="en-US" dirty="0"/>
              <a:t>按</a:t>
            </a:r>
            <a:r>
              <a:rPr lang="en-US" altLang="zh-TW" dirty="0"/>
              <a:t>OK</a:t>
            </a:r>
            <a:r>
              <a:rPr lang="zh-TW" altLang="en-US" dirty="0"/>
              <a:t>動作          </a:t>
            </a:r>
          </a:p>
          <a:p>
            <a:r>
              <a:rPr lang="zh-TW" altLang="en-US" dirty="0"/>
              <a:t>           </a:t>
            </a:r>
            <a:r>
              <a:rPr lang="en-US" altLang="zh-TW" dirty="0"/>
              <a:t>Stop();      </a:t>
            </a:r>
          </a:p>
          <a:p>
            <a:r>
              <a:rPr lang="en-US" altLang="zh-TW" dirty="0"/>
              <a:t>   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38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TW" dirty="0"/>
              <a:t>else if(</a:t>
            </a:r>
            <a:r>
              <a:rPr lang="en-US" altLang="zh-TW" dirty="0" err="1"/>
              <a:t>results.value</a:t>
            </a:r>
            <a:r>
              <a:rPr lang="en-US" altLang="zh-TW" dirty="0"/>
              <a:t>==0x00FF6897)  { //</a:t>
            </a:r>
            <a:r>
              <a:rPr lang="zh-TW" altLang="en-US" dirty="0"/>
              <a:t>按</a:t>
            </a:r>
            <a:r>
              <a:rPr lang="en-US" altLang="zh-TW" dirty="0"/>
              <a:t>1</a:t>
            </a:r>
            <a:r>
              <a:rPr lang="zh-TW" altLang="en-US" dirty="0"/>
              <a:t>動作</a:t>
            </a:r>
          </a:p>
          <a:p>
            <a:r>
              <a:rPr lang="zh-TW" altLang="en-US" dirty="0"/>
              <a:t>           </a:t>
            </a:r>
            <a:r>
              <a:rPr lang="en-US" altLang="zh-TW" dirty="0" err="1"/>
              <a:t>Forware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</a:t>
            </a:r>
            <a:r>
              <a:rPr lang="en-US" altLang="zh-TW" dirty="0" err="1"/>
              <a:t>Backware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</a:t>
            </a:r>
            <a:r>
              <a:rPr lang="en-US" altLang="zh-TW" dirty="0" err="1"/>
              <a:t>Rightware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</a:t>
            </a:r>
            <a:r>
              <a:rPr lang="en-US" altLang="zh-TW" dirty="0" err="1"/>
              <a:t>Leftware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Stop(); </a:t>
            </a:r>
          </a:p>
          <a:p>
            <a:r>
              <a:rPr lang="en-US" altLang="zh-TW" dirty="0"/>
              <a:t>       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39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TW" dirty="0"/>
              <a:t>else if(</a:t>
            </a:r>
            <a:r>
              <a:rPr lang="en-US" altLang="zh-TW" dirty="0" err="1"/>
              <a:t>results.value</a:t>
            </a:r>
            <a:r>
              <a:rPr lang="en-US" altLang="zh-TW" dirty="0"/>
              <a:t>==0x00FF9867)  { //</a:t>
            </a:r>
            <a:r>
              <a:rPr lang="zh-TW" altLang="en-US" dirty="0"/>
              <a:t>按</a:t>
            </a:r>
            <a:r>
              <a:rPr lang="en-US" altLang="zh-TW" dirty="0"/>
              <a:t>2</a:t>
            </a:r>
            <a:r>
              <a:rPr lang="zh-TW" altLang="en-US" dirty="0"/>
              <a:t>動作</a:t>
            </a:r>
          </a:p>
          <a:p>
            <a:r>
              <a:rPr lang="zh-TW" altLang="en-US" dirty="0"/>
              <a:t>           </a:t>
            </a:r>
            <a:r>
              <a:rPr lang="en-US" altLang="zh-TW" dirty="0" err="1"/>
              <a:t>Backware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</a:t>
            </a:r>
            <a:r>
              <a:rPr lang="en-US" altLang="zh-TW" dirty="0" err="1"/>
              <a:t>Rightware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</a:t>
            </a:r>
            <a:r>
              <a:rPr lang="en-US" altLang="zh-TW" dirty="0" err="1"/>
              <a:t>Leftware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</a:t>
            </a:r>
            <a:r>
              <a:rPr lang="en-US" altLang="zh-TW" dirty="0" err="1"/>
              <a:t>Forware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Stop();</a:t>
            </a:r>
          </a:p>
          <a:p>
            <a:r>
              <a:rPr lang="en-US" altLang="zh-TW" dirty="0"/>
              <a:t>       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42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TW" dirty="0"/>
              <a:t>else if(</a:t>
            </a:r>
            <a:r>
              <a:rPr lang="en-US" altLang="zh-TW" dirty="0" err="1"/>
              <a:t>results.value</a:t>
            </a:r>
            <a:r>
              <a:rPr lang="en-US" altLang="zh-TW" dirty="0"/>
              <a:t>==0x00FFB04F)  { //</a:t>
            </a:r>
            <a:r>
              <a:rPr lang="zh-TW" altLang="en-US" dirty="0"/>
              <a:t>按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</a:p>
          <a:p>
            <a:r>
              <a:rPr lang="zh-TW" altLang="en-US" dirty="0"/>
              <a:t>           </a:t>
            </a:r>
            <a:r>
              <a:rPr lang="en-US" altLang="zh-TW" dirty="0" err="1"/>
              <a:t>Rightware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</a:t>
            </a:r>
            <a:r>
              <a:rPr lang="en-US" altLang="zh-TW" dirty="0" err="1"/>
              <a:t>Rightware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</a:t>
            </a:r>
            <a:r>
              <a:rPr lang="en-US" altLang="zh-TW" dirty="0" err="1"/>
              <a:t>Rightware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</a:t>
            </a:r>
            <a:r>
              <a:rPr lang="en-US" altLang="zh-TW" dirty="0" err="1"/>
              <a:t>Rightware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delay(500);</a:t>
            </a:r>
          </a:p>
          <a:p>
            <a:r>
              <a:rPr lang="en-US" altLang="zh-TW" dirty="0"/>
              <a:t>           Stop();</a:t>
            </a:r>
          </a:p>
          <a:p>
            <a:r>
              <a:rPr lang="en-US" altLang="zh-TW" dirty="0"/>
              <a:t>       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672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altLang="zh-TW" dirty="0"/>
              <a:t>else if(</a:t>
            </a:r>
            <a:r>
              <a:rPr lang="en-US" altLang="zh-TW" dirty="0" err="1"/>
              <a:t>results.value</a:t>
            </a:r>
            <a:r>
              <a:rPr lang="en-US" altLang="zh-TW" dirty="0"/>
              <a:t>==0x00FF4AB5)  { //</a:t>
            </a:r>
            <a:r>
              <a:rPr lang="zh-TW" altLang="en-US" dirty="0"/>
              <a:t>按</a:t>
            </a:r>
            <a:r>
              <a:rPr lang="en-US" altLang="zh-TW" dirty="0"/>
              <a:t>0</a:t>
            </a:r>
            <a:r>
              <a:rPr lang="zh-TW" altLang="en-US" dirty="0"/>
              <a:t>動作</a:t>
            </a:r>
          </a:p>
          <a:p>
            <a:r>
              <a:rPr lang="zh-TW" altLang="en-US" dirty="0"/>
              <a:t>           </a:t>
            </a:r>
            <a:r>
              <a:rPr lang="en-US" altLang="zh-TW" dirty="0"/>
              <a:t>if(d2==1){ //</a:t>
            </a:r>
            <a:r>
              <a:rPr lang="zh-TW" altLang="en-US" dirty="0"/>
              <a:t>巡跡</a:t>
            </a:r>
          </a:p>
          <a:p>
            <a:r>
              <a:rPr lang="zh-TW" altLang="en-US" dirty="0"/>
              <a:t>              </a:t>
            </a:r>
            <a:r>
              <a:rPr lang="en-US" altLang="zh-TW" dirty="0" err="1"/>
              <a:t>Rightware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}else{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/>
              <a:t>Backware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       }</a:t>
            </a:r>
          </a:p>
          <a:p>
            <a:r>
              <a:rPr lang="en-US" altLang="zh-TW" dirty="0"/>
              <a:t>     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Serial.println</a:t>
            </a:r>
            <a:r>
              <a:rPr lang="en-US" altLang="zh-TW" dirty="0"/>
              <a:t>(</a:t>
            </a:r>
            <a:r>
              <a:rPr lang="en-US" altLang="zh-TW" dirty="0" err="1"/>
              <a:t>results.value</a:t>
            </a:r>
            <a:r>
              <a:rPr lang="en-US" altLang="zh-TW" dirty="0"/>
              <a:t>, HEX); //</a:t>
            </a:r>
            <a:r>
              <a:rPr lang="zh-TW" altLang="en-US" dirty="0"/>
              <a:t>寫入紅外線接收訊號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irrecv.resume</a:t>
            </a:r>
            <a:r>
              <a:rPr lang="en-US" altLang="zh-TW" dirty="0"/>
              <a:t>(); // Receive the next value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delay(100);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1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自定函數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altLang="zh-TW" dirty="0" smtClean="0"/>
              <a:t>void </a:t>
            </a:r>
            <a:r>
              <a:rPr lang="en-US" altLang="zh-TW" dirty="0" err="1"/>
              <a:t>Forware</a:t>
            </a:r>
            <a:r>
              <a:rPr lang="en-US" altLang="zh-TW" dirty="0"/>
              <a:t>(){//</a:t>
            </a:r>
            <a:r>
              <a:rPr lang="zh-TW" altLang="en-US" dirty="0"/>
              <a:t>前進函數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(right1,255);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(right2,0);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(left1,255);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(left2,0);</a:t>
            </a:r>
          </a:p>
          <a:p>
            <a:r>
              <a:rPr lang="en-US" altLang="zh-TW" dirty="0"/>
              <a:t>  delay(300);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</a:t>
            </a:r>
            <a:r>
              <a:rPr lang="en-US" altLang="zh-TW" dirty="0"/>
              <a:t> void </a:t>
            </a:r>
            <a:r>
              <a:rPr lang="en-US" altLang="zh-TW" dirty="0" err="1"/>
              <a:t>Backware</a:t>
            </a:r>
            <a:r>
              <a:rPr lang="en-US" altLang="zh-TW" dirty="0"/>
              <a:t>(){//</a:t>
            </a:r>
            <a:r>
              <a:rPr lang="zh-TW" altLang="en-US" dirty="0"/>
              <a:t>後退函數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(right1,0);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(right2,255);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(left1,0);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(left2,255);</a:t>
            </a:r>
          </a:p>
          <a:p>
            <a:r>
              <a:rPr lang="en-US" altLang="zh-TW" dirty="0"/>
              <a:t>  delay(300);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628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altLang="zh-TW" dirty="0"/>
              <a:t>void </a:t>
            </a:r>
            <a:r>
              <a:rPr lang="en-US" altLang="zh-TW" dirty="0" err="1"/>
              <a:t>Rightware</a:t>
            </a:r>
            <a:r>
              <a:rPr lang="en-US" altLang="zh-TW" dirty="0"/>
              <a:t>(){//</a:t>
            </a:r>
            <a:r>
              <a:rPr lang="zh-TW" altLang="en-US" dirty="0"/>
              <a:t>右轉函數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(right1,255);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(right2,0);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(left1,0);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(left2,0);</a:t>
            </a:r>
          </a:p>
          <a:p>
            <a:r>
              <a:rPr lang="en-US" altLang="zh-TW" dirty="0"/>
              <a:t>  delay(300);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void </a:t>
            </a:r>
            <a:r>
              <a:rPr lang="en-US" altLang="zh-TW" dirty="0" err="1"/>
              <a:t>Leftware</a:t>
            </a:r>
            <a:r>
              <a:rPr lang="en-US" altLang="zh-TW" dirty="0"/>
              <a:t>(){ //</a:t>
            </a:r>
            <a:r>
              <a:rPr lang="zh-TW" altLang="en-US" dirty="0"/>
              <a:t>左轉函數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(right1,0);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(right2,0);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(left1,255);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(left2,0);</a:t>
            </a:r>
          </a:p>
          <a:p>
            <a:r>
              <a:rPr lang="en-US" altLang="zh-TW" dirty="0"/>
              <a:t>  delay(300);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void Stop(){ //</a:t>
            </a:r>
            <a:r>
              <a:rPr lang="zh-TW" altLang="en-US" dirty="0"/>
              <a:t>停止函數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(right1,0);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(right2,0);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(left1,0);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analogWrite</a:t>
            </a:r>
            <a:r>
              <a:rPr lang="en-US" altLang="zh-TW" dirty="0"/>
              <a:t>(left2,0);</a:t>
            </a:r>
          </a:p>
          <a:p>
            <a:r>
              <a:rPr lang="en-US" altLang="zh-TW" dirty="0"/>
              <a:t>  delay(300);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037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01.calm9.com/qrcode/2016-12/XNH0K4760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101" y="1739016"/>
            <a:ext cx="4389246" cy="43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45660" y="5620436"/>
            <a:ext cx="7866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/>
              <a:t>https://</a:t>
            </a:r>
            <a:r>
              <a:rPr lang="en-US" altLang="zh-TW" sz="6000" dirty="0" smtClean="0"/>
              <a:t>go.gl/Ny9FcOo</a:t>
            </a:r>
            <a:endParaRPr lang="zh-TW" altLang="en-US" sz="6000" dirty="0"/>
          </a:p>
        </p:txBody>
      </p:sp>
      <p:sp>
        <p:nvSpPr>
          <p:cNvPr id="6" name="矩形 5"/>
          <p:cNvSpPr/>
          <p:nvPr/>
        </p:nvSpPr>
        <p:spPr>
          <a:xfrm>
            <a:off x="457201" y="134036"/>
            <a:ext cx="105290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瑞祥高中生活科技教學平台</a:t>
            </a:r>
            <a:endParaRPr lang="en-US" altLang="zh-TW" sz="60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機電整合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紅外線遙控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車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254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推薦高雄市中山國中開發規格編號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CSR1(3033)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的智能小車教學模組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53234" y="2084933"/>
            <a:ext cx="9278471" cy="310944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材料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300-330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元的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ZK-2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智能小車，適合在中小學推動電控的機電整合程式設計課程，感謝中山國中田佳立校長的推薦及團購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材料包：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UNO R3 + L9110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馬達版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+ 2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顆減速馬達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TT130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及輪子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紅外線搖控器及紅外線接收器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超聲波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巡跡模組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孔麵包版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杜邦線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+ 4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顆電池盒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船型開關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壓克力車底板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萬向輪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可以搭配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HC06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、繼電器、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4096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反向器就可以變成類比訊號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類科學魔法車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及數位訊號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藍芽或紅外線搖控車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968" y="6050290"/>
            <a:ext cx="12034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露天拍賣網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http://class.ruten.com.tw/user/index00.php?s=buy_smart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856" y="5588625"/>
            <a:ext cx="11726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柯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小時組裝及寫程後的測試影片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https://www.youtube.com/watch?v=z9kEfbsnskQ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【炳昌企業】Arduino 教學專用學生車進階版(學校專用，含發票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5" y="1860364"/>
            <a:ext cx="2102450" cy="362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材料包清單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1046"/>
          </a:xfrm>
        </p:spPr>
        <p:txBody>
          <a:bodyPr numCol="2"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1.Arduino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UNO R3 *1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2.L9110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馬達版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馬達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材料包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紅外線搖控器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紅外線接收器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6.SR04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超音波模組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巡跡模組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8.480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孔麵包版*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1 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長短杜邦線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顆電池盒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船型開關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壓克力車底板*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萬向輪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輪胎 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7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所需工具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電烙鐵及架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焊錫線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剝線鉗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斜口鉗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單心電線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膠帶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大小螺絲起子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一字及十字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熱膠槍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泡棉膠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手電鑽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氯仿及針筒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接合壓克力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束線帶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魔鬼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膠帶台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螺絲及螺帽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號電池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3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兩輪智能小車底板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77512"/>
              </p:ext>
            </p:extLst>
          </p:nvPr>
        </p:nvGraphicFramePr>
        <p:xfrm>
          <a:off x="204393" y="1745409"/>
          <a:ext cx="2684036" cy="4351337"/>
        </p:xfrm>
        <a:graphic>
          <a:graphicData uri="http://schemas.openxmlformats.org/drawingml/2006/table">
            <a:tbl>
              <a:tblPr/>
              <a:tblGrid>
                <a:gridCol w="1937483"/>
                <a:gridCol w="746553"/>
              </a:tblGrid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底盘</a:t>
                      </a:r>
                      <a:r>
                        <a:rPr lang="en-US" sz="1100">
                          <a:effectLst/>
                        </a:rPr>
                        <a:t>Chassis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轮子</a:t>
                      </a:r>
                      <a:r>
                        <a:rPr lang="en-US" sz="1100">
                          <a:effectLst/>
                        </a:rPr>
                        <a:t>Wheel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2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马达</a:t>
                      </a:r>
                      <a:r>
                        <a:rPr lang="en-US" sz="1100">
                          <a:effectLst/>
                        </a:rPr>
                        <a:t>GearMotor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2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码盘</a:t>
                      </a:r>
                      <a:r>
                        <a:rPr lang="en-US" sz="1100">
                          <a:effectLst/>
                        </a:rPr>
                        <a:t>VelocimetryCodeWheel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2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电池盒</a:t>
                      </a:r>
                      <a:r>
                        <a:rPr lang="en-US" sz="1100">
                          <a:effectLst/>
                        </a:rPr>
                        <a:t>BatteryContainer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固定架</a:t>
                      </a:r>
                      <a:r>
                        <a:rPr lang="en-US" sz="1100">
                          <a:effectLst/>
                        </a:rPr>
                        <a:t>Fastener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4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铜柱</a:t>
                      </a:r>
                      <a:r>
                        <a:rPr lang="en-US" sz="1100">
                          <a:effectLst/>
                        </a:rPr>
                        <a:t>L10 Spacer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4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M3</a:t>
                      </a:r>
                      <a:r>
                        <a:rPr lang="zh-TW" altLang="en-US" sz="1100">
                          <a:effectLst/>
                        </a:rPr>
                        <a:t>螺母</a:t>
                      </a:r>
                      <a:r>
                        <a:rPr lang="en-US" sz="1100">
                          <a:effectLst/>
                        </a:rPr>
                        <a:t>Nut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8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M3*30</a:t>
                      </a:r>
                      <a:r>
                        <a:rPr lang="zh-TW" altLang="en-US" sz="1100">
                          <a:effectLst/>
                        </a:rPr>
                        <a:t>螺丝</a:t>
                      </a:r>
                      <a:r>
                        <a:rPr lang="en-US" sz="1100">
                          <a:effectLst/>
                        </a:rPr>
                        <a:t>Screw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4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M3*6</a:t>
                      </a:r>
                      <a:r>
                        <a:rPr lang="zh-TW" altLang="en-US" sz="1100">
                          <a:effectLst/>
                        </a:rPr>
                        <a:t>螺丝</a:t>
                      </a:r>
                      <a:r>
                        <a:rPr lang="en-US" sz="1100">
                          <a:effectLst/>
                        </a:rPr>
                        <a:t>Screw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8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en-US" sz="1100">
                          <a:effectLst/>
                        </a:rPr>
                        <a:t>M3*8</a:t>
                      </a:r>
                      <a:r>
                        <a:rPr lang="zh-TW" altLang="en-US" sz="1100">
                          <a:effectLst/>
                        </a:rPr>
                        <a:t>螺丝</a:t>
                      </a:r>
                      <a:r>
                        <a:rPr lang="en-US" sz="1100">
                          <a:effectLst/>
                        </a:rPr>
                        <a:t>Screw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4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开关</a:t>
                      </a:r>
                      <a:r>
                        <a:rPr lang="en-US" sz="1100">
                          <a:effectLst/>
                        </a:rPr>
                        <a:t>Switch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万向轮</a:t>
                      </a:r>
                      <a:r>
                        <a:rPr lang="en-US" sz="1100">
                          <a:effectLst/>
                        </a:rPr>
                        <a:t>UniversalWheel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 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>
                          <a:effectLst/>
                        </a:rPr>
                        <a:t> 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100">
                          <a:effectLst/>
                        </a:rPr>
                        <a:t>装配件</a:t>
                      </a:r>
                      <a:r>
                        <a:rPr lang="en-US" altLang="zh-CN" sz="1100">
                          <a:effectLst/>
                        </a:rPr>
                        <a:t>(</a:t>
                      </a:r>
                      <a:r>
                        <a:rPr lang="zh-CN" altLang="en-US" sz="1100">
                          <a:effectLst/>
                        </a:rPr>
                        <a:t>含袋子</a:t>
                      </a:r>
                      <a:r>
                        <a:rPr lang="en-US" altLang="zh-CN" sz="1100">
                          <a:effectLst/>
                        </a:rPr>
                        <a:t>)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100">
                          <a:effectLst/>
                        </a:rPr>
                        <a:t>纸盒</a:t>
                      </a:r>
                      <a:r>
                        <a:rPr lang="en-US" sz="1100">
                          <a:effectLst/>
                        </a:rPr>
                        <a:t>Carton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5596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100">
                          <a:effectLst/>
                        </a:rPr>
                        <a:t>包装入盒</a:t>
                      </a:r>
                      <a:r>
                        <a:rPr lang="en-US" altLang="zh-CN" sz="1100">
                          <a:effectLst/>
                        </a:rPr>
                        <a:t>(</a:t>
                      </a:r>
                      <a:r>
                        <a:rPr lang="zh-CN" altLang="en-US" sz="1100">
                          <a:effectLst/>
                        </a:rPr>
                        <a:t>含包装膜</a:t>
                      </a:r>
                      <a:r>
                        <a:rPr lang="en-US" altLang="zh-CN" sz="1100">
                          <a:effectLst/>
                        </a:rPr>
                        <a:t>)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dirty="0">
                          <a:effectLst/>
                        </a:rPr>
                        <a:t>1</a:t>
                      </a:r>
                    </a:p>
                  </a:txBody>
                  <a:tcPr marL="85320" marR="85320" marT="42660" marB="4266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https://img.alicdn.com/imgextra/i2/2155882228/TB2lbwqepOP.eBjSZFHXXXQnpXa_!!2155882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786" y="1784817"/>
            <a:ext cx="4292786" cy="429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g.alicdn.com/imgextra/i3/2155882228/TB2.BgAeCmK.eBjSZPfXXce2pXa_!!21558822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48" y="1784817"/>
            <a:ext cx="4292786" cy="429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04393" y="6096746"/>
            <a:ext cx="11710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https://world.tmall.com/item/536622591302.htm?id=536622591302&amp;ali_refid=a3_430620_1006:1109835676:N:%E6%99%BA%E8%83%BD%E5%B0%8F%E8%BD%A6%E5%A5%97%E4%BB%B6:42ff90a075a03dd1b888c573715f2e5d&amp;ali_trackid=1_42ff90a075a03dd1b888c573715f2e5d&amp;spm=a312a.7700714.0.0.HMQQ1q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1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5" y="0"/>
            <a:ext cx="6193349" cy="36441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5" y="3644153"/>
            <a:ext cx="6202457" cy="23689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232" y="310034"/>
            <a:ext cx="4738969" cy="2719476"/>
          </a:xfrm>
          <a:prstGeom prst="rect">
            <a:avLst/>
          </a:prstGeom>
        </p:spPr>
      </p:pic>
      <p:pic>
        <p:nvPicPr>
          <p:cNvPr id="5122" name="Picture 2" descr="https://img.alicdn.com/imgextra/i2/2155882228/TB2YDsgeA1M.eBjSZFOXXc0rFXa_!!215588222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835" y="3097679"/>
            <a:ext cx="3170330" cy="317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4393" y="6096746"/>
            <a:ext cx="11710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6"/>
              </a:rPr>
              <a:t>https://world.tmall.com/item/536622591302.htm?id=536622591302&amp;ali_refid=a3_430620_1006:1109835676:N:%E6%99%BA%E8%83%BD%E5%B0%8F%E8%BD%A6%E5%A5%97%E4%BB%B6:42ff90a075a03dd1b888c573715f2e5d&amp;ali_trackid=1_42ff90a075a03dd1b888c573715f2e5d&amp;spm=a312a.7700714.0.0.HMQQ1q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46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56" y="-155701"/>
            <a:ext cx="6848030" cy="65756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4393" y="6096746"/>
            <a:ext cx="11710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https://world.tmall.com/item/536622591302.htm?id=536622591302&amp;ali_refid=a3_430620_1006:1109835676:N:%E6%99%BA%E8%83%BD%E5%B0%8F%E8%BD%A6%E5%A5%97%E4%BB%B6:42ff90a075a03dd1b888c573715f2e5d&amp;ali_trackid=1_42ff90a075a03dd1b888c573715f2e5d&amp;spm=a312a.7700714.0.0.HMQQ1q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1962" y="1173540"/>
            <a:ext cx="2236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注意螺絲要</a:t>
            </a:r>
            <a:endParaRPr lang="en-US" altLang="zh-TW" sz="3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從外往內鎖</a:t>
            </a:r>
            <a:endParaRPr lang="en-US" altLang="zh-TW" sz="3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才不會卡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輪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2124635" y="2743200"/>
            <a:ext cx="1075765" cy="12909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339788" y="2325064"/>
            <a:ext cx="2282436" cy="25024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04393" y="3760604"/>
            <a:ext cx="2236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螺絲不要</a:t>
            </a:r>
            <a:endParaRPr lang="en-US" altLang="zh-TW" sz="3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太用力鎖</a:t>
            </a:r>
            <a:endParaRPr lang="en-US" altLang="zh-TW" sz="3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固定架易裂</a:t>
            </a:r>
            <a:endParaRPr lang="zh-TW" altLang="en-US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9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9" y="228239"/>
            <a:ext cx="11643615" cy="57153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4393" y="6096746"/>
            <a:ext cx="11710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https://world.tmall.com/item/536622591302.htm?id=536622591302&amp;ali_refid=a3_430620_1006:1109835676:N:%E6%99%BA%E8%83%BD%E5%B0%8F%E8%BD%A6%E5%A5%97%E4%BB%B6:42ff90a075a03dd1b888c573715f2e5d&amp;ali_trackid=1_42ff90a075a03dd1b888c573715f2e5d&amp;spm=a312a.7700714.0.0.HMQQ1q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060" y="228239"/>
            <a:ext cx="2865647" cy="164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1188</Words>
  <Application>Microsoft Office PowerPoint</Application>
  <PresentationFormat>寬螢幕</PresentationFormat>
  <Paragraphs>318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宋体</vt:lpstr>
      <vt:lpstr>新細明體</vt:lpstr>
      <vt:lpstr>標楷體</vt:lpstr>
      <vt:lpstr>Arial</vt:lpstr>
      <vt:lpstr>Calibri</vt:lpstr>
      <vt:lpstr>Calibri Light</vt:lpstr>
      <vt:lpstr>Office 佈景主題</vt:lpstr>
      <vt:lpstr>Arduino紅外線遙控車</vt:lpstr>
      <vt:lpstr>PowerPoint 簡報</vt:lpstr>
      <vt:lpstr>柯T推薦高雄市中山國中開發規格編號CSR1(3033)的智能小車教學模組</vt:lpstr>
      <vt:lpstr>材料包清單</vt:lpstr>
      <vt:lpstr>所需工具</vt:lpstr>
      <vt:lpstr>兩輪智能小車底板</vt:lpstr>
      <vt:lpstr>PowerPoint 簡報</vt:lpstr>
      <vt:lpstr>PowerPoint 簡報</vt:lpstr>
      <vt:lpstr>PowerPoint 簡報</vt:lpstr>
      <vt:lpstr>焊接點 船型開關及減速馬達TT130</vt:lpstr>
      <vt:lpstr>PowerPoint 簡報</vt:lpstr>
      <vt:lpstr>PowerPoint 簡報</vt:lpstr>
      <vt:lpstr>超聲波HC-SR04</vt:lpstr>
      <vt:lpstr>L9110s馬達板</vt:lpstr>
      <vt:lpstr>紅外線接收器</vt:lpstr>
      <vt:lpstr>MH Sensor(巡跡模組)</vt:lpstr>
      <vt:lpstr>功能簡介</vt:lpstr>
      <vt:lpstr>下載library</vt:lpstr>
      <vt:lpstr>程式說明1</vt:lpstr>
      <vt:lpstr>程式說明2</vt:lpstr>
      <vt:lpstr>重覆執行1</vt:lpstr>
      <vt:lpstr>重覆執行2</vt:lpstr>
      <vt:lpstr>重覆執行3</vt:lpstr>
      <vt:lpstr>重覆執行4</vt:lpstr>
      <vt:lpstr>重覆執行5</vt:lpstr>
      <vt:lpstr>重覆執行6</vt:lpstr>
      <vt:lpstr>自定函數1</vt:lpstr>
      <vt:lpstr>自定函數2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Arduino紅外線遙控車</dc:title>
  <dc:creator>Administrator</dc:creator>
  <cp:lastModifiedBy>Administrator</cp:lastModifiedBy>
  <cp:revision>44</cp:revision>
  <dcterms:created xsi:type="dcterms:W3CDTF">2016-12-08T00:48:24Z</dcterms:created>
  <dcterms:modified xsi:type="dcterms:W3CDTF">2016-12-22T14:32:04Z</dcterms:modified>
</cp:coreProperties>
</file>