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A01DC-5997-4486-8A0B-B1D98DF07819}" v="3" dt="2024-04-29T20:21:39.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linay levat" userId="8374d039ef81eb1c" providerId="LiveId" clId="{9A1A01DC-5997-4486-8A0B-B1D98DF07819}"/>
    <pc:docChg chg="addSld delSld modSld">
      <pc:chgData name="selinay levat" userId="8374d039ef81eb1c" providerId="LiveId" clId="{9A1A01DC-5997-4486-8A0B-B1D98DF07819}" dt="2024-04-29T20:21:39.740" v="5" actId="1076"/>
      <pc:docMkLst>
        <pc:docMk/>
      </pc:docMkLst>
      <pc:sldChg chg="new">
        <pc:chgData name="selinay levat" userId="8374d039ef81eb1c" providerId="LiveId" clId="{9A1A01DC-5997-4486-8A0B-B1D98DF07819}" dt="2024-04-29T20:21:24.609" v="1" actId="680"/>
        <pc:sldMkLst>
          <pc:docMk/>
          <pc:sldMk cId="1725318201" sldId="274"/>
        </pc:sldMkLst>
      </pc:sldChg>
      <pc:sldChg chg="del">
        <pc:chgData name="selinay levat" userId="8374d039ef81eb1c" providerId="LiveId" clId="{9A1A01DC-5997-4486-8A0B-B1D98DF07819}" dt="2024-04-29T20:21:20.960" v="0" actId="2696"/>
        <pc:sldMkLst>
          <pc:docMk/>
          <pc:sldMk cId="2639581738" sldId="274"/>
        </pc:sldMkLst>
      </pc:sldChg>
      <pc:sldChg chg="delSp modSp add setBg delDesignElem">
        <pc:chgData name="selinay levat" userId="8374d039ef81eb1c" providerId="LiveId" clId="{9A1A01DC-5997-4486-8A0B-B1D98DF07819}" dt="2024-04-29T20:21:39.740" v="5" actId="1076"/>
        <pc:sldMkLst>
          <pc:docMk/>
          <pc:sldMk cId="4028745033" sldId="275"/>
        </pc:sldMkLst>
        <pc:spChg chg="del">
          <ac:chgData name="selinay levat" userId="8374d039ef81eb1c" providerId="LiveId" clId="{9A1A01DC-5997-4486-8A0B-B1D98DF07819}" dt="2024-04-29T20:21:30.619" v="3"/>
          <ac:spMkLst>
            <pc:docMk/>
            <pc:sldMk cId="4028745033" sldId="275"/>
            <ac:spMk id="1031" creationId="{42A4FC2C-047E-45A5-965D-8E1E3BF09BC6}"/>
          </ac:spMkLst>
        </pc:spChg>
        <pc:picChg chg="mod">
          <ac:chgData name="selinay levat" userId="8374d039ef81eb1c" providerId="LiveId" clId="{9A1A01DC-5997-4486-8A0B-B1D98DF07819}" dt="2024-04-29T20:21:39.740" v="5" actId="1076"/>
          <ac:picMkLst>
            <pc:docMk/>
            <pc:sldMk cId="4028745033" sldId="275"/>
            <ac:picMk id="1026" creationId="{6AE377C9-379E-1DAB-321A-4355ADA26E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BB240C-7516-A220-E3C5-556C9377F07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9D5C0A1-FE14-35C6-EE21-4CDBD586C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95E354A-A867-665F-E01F-7BB8796B593C}"/>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0CED9325-B2D4-844C-6284-AAA054FE44B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9FC29C-D4D1-72BB-462E-71450291E1F0}"/>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408136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87AE7C-9033-8533-CF9D-33AC87DDBE3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D655F62-B9F2-AE5C-662F-C8A4523443B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C7B7C21-D8CA-5C7F-CA90-C3572DA020F6}"/>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B569190D-32F5-FB58-A156-2ADBAD6927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B5A9798-CB74-1C8B-0ADA-A567E65C18DA}"/>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153407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47E48E9-7354-5E5D-C870-575E6CDC888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940677F-437B-4239-480A-F6133C53646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D64B37-A388-392B-B091-B108DB899B90}"/>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F2EFDE79-F6CA-55E0-962F-81DF31BF44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0827FA-CA85-5378-4E94-21AC48FB8C4E}"/>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11531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5575F9-15E7-1FB6-68EB-DFF7E98245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9A965C-637D-C712-6722-0A758278956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F914D2-7CE1-C8CC-BDC2-749F967C8B55}"/>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8A1F9111-7CA5-8F15-D73A-3AEF8A8FFB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B0EAA20-B194-AB46-BFCF-1AF4AF232C87}"/>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45800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1713A2-34CD-3431-AF99-E61C021DDCA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B3BDCA8-596D-3676-EBD9-ED59171693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4602182-F5CD-6023-8C47-FBBCA409DAC0}"/>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AB0EA661-A460-5509-20C6-2F6EF92283E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81ECDF-C9AF-DF1C-EB37-E1ACE1B48021}"/>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9138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A7F55-EFEF-A239-FA80-E73D90C4626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3E09480-5CF1-A46D-617D-5F7DF9B9A87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F3E983D-52C9-5F65-220E-B37A3447259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8512191-AA20-48C6-4863-4093286984EF}"/>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A59DC188-E1C3-6FAE-EAD7-12DD80390DD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CADE587-44F3-C94A-1DDC-BC2076A2DF23}"/>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78320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185118-8DA3-F746-48D6-786B0BF7CE9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EBA3C83-4A04-A253-0C2A-E80BA8CD5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38CD37A-7639-9DFB-0690-142A444D279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996509B-2856-8712-12C4-3297E9137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CFF3A17-ECC8-97D9-3E42-67F7C9853D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1673906-B07A-5639-37F9-DCC69CEC8637}"/>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8" name="Alt Bilgi Yer Tutucusu 7">
            <a:extLst>
              <a:ext uri="{FF2B5EF4-FFF2-40B4-BE49-F238E27FC236}">
                <a16:creationId xmlns:a16="http://schemas.microsoft.com/office/drawing/2014/main" id="{6929FA19-6859-3CDD-851C-D3FF79A945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344CD42-89C8-45FB-F605-B3026967A8ED}"/>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214534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32B751-DD29-1D00-1517-0B6819FE648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0075ACD-D7BA-16E3-7A56-7AA14118CC96}"/>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4" name="Alt Bilgi Yer Tutucusu 3">
            <a:extLst>
              <a:ext uri="{FF2B5EF4-FFF2-40B4-BE49-F238E27FC236}">
                <a16:creationId xmlns:a16="http://schemas.microsoft.com/office/drawing/2014/main" id="{AB4341C3-DEB4-9401-B680-B34B83C6FCE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8BD7942-8572-150C-FBF4-012F35D2947F}"/>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71494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EBB0557-896F-5590-F8CF-BE3EADBEAD8B}"/>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3" name="Alt Bilgi Yer Tutucusu 2">
            <a:extLst>
              <a:ext uri="{FF2B5EF4-FFF2-40B4-BE49-F238E27FC236}">
                <a16:creationId xmlns:a16="http://schemas.microsoft.com/office/drawing/2014/main" id="{53A43060-A6D5-26D4-63EE-7ECA53F3B62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BC72A2E-EE6F-1636-22CE-D088A9F464D0}"/>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754813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DF08DB-53BC-69FD-F65F-1ABB3620155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F837195-301A-491A-08AE-24A53EDC7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8369D86-F444-A4A3-1621-03AE142C9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0CB517-F16D-A912-1B35-EA7D56F56EB8}"/>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D0E768C7-FB26-C71F-AC6B-50208FEC9C4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089686-BE82-B2D8-4AC8-7F7B3179C022}"/>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323866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C481E-FCF5-8AAA-7E0A-3FF3D02E4CD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2E2026F-3096-C266-5593-3BDEE5661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C7F6BCC-820F-BEEB-DC19-28EB3F962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24AA9E3-1C96-85CD-AE22-39C0F9AA5F2A}"/>
              </a:ext>
            </a:extLst>
          </p:cNvPr>
          <p:cNvSpPr>
            <a:spLocks noGrp="1"/>
          </p:cNvSpPr>
          <p:nvPr>
            <p:ph type="dt" sz="half" idx="10"/>
          </p:nvPr>
        </p:nvSpPr>
        <p:spPr/>
        <p:txBody>
          <a:bodyPr/>
          <a:lstStyle/>
          <a:p>
            <a:fld id="{5FB7C130-D352-4DF7-B354-5BD1F7D640C4}" type="datetimeFigureOut">
              <a:rPr lang="tr-TR" smtClean="0"/>
              <a:t>29.04.2024</a:t>
            </a:fld>
            <a:endParaRPr lang="tr-TR"/>
          </a:p>
        </p:txBody>
      </p:sp>
      <p:sp>
        <p:nvSpPr>
          <p:cNvPr id="6" name="Alt Bilgi Yer Tutucusu 5">
            <a:extLst>
              <a:ext uri="{FF2B5EF4-FFF2-40B4-BE49-F238E27FC236}">
                <a16:creationId xmlns:a16="http://schemas.microsoft.com/office/drawing/2014/main" id="{D059E9AA-8F47-D952-8107-8350DFC6F18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2928B6-EA44-1DBC-42F5-01EA4354F587}"/>
              </a:ext>
            </a:extLst>
          </p:cNvPr>
          <p:cNvSpPr>
            <a:spLocks noGrp="1"/>
          </p:cNvSpPr>
          <p:nvPr>
            <p:ph type="sldNum" sz="quarter" idx="12"/>
          </p:nvPr>
        </p:nvSpPr>
        <p:spPr/>
        <p:txBody>
          <a:bodyPr/>
          <a:lstStyle/>
          <a:p>
            <a:fld id="{80E4767F-73CA-470C-B963-B10AE3576834}" type="slidenum">
              <a:rPr lang="tr-TR" smtClean="0"/>
              <a:t>‹#›</a:t>
            </a:fld>
            <a:endParaRPr lang="tr-TR"/>
          </a:p>
        </p:txBody>
      </p:sp>
    </p:spTree>
    <p:extLst>
      <p:ext uri="{BB962C8B-B14F-4D97-AF65-F5344CB8AC3E}">
        <p14:creationId xmlns:p14="http://schemas.microsoft.com/office/powerpoint/2010/main" val="138975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2FEC255-E8C0-D29E-51F1-BA7385AC1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00868AD-F4C5-D97A-9146-E21940F55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E4A757-1743-027F-595F-2E6C78B32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B7C130-D352-4DF7-B354-5BD1F7D640C4}" type="datetimeFigureOut">
              <a:rPr lang="tr-TR" smtClean="0"/>
              <a:t>29.04.2024</a:t>
            </a:fld>
            <a:endParaRPr lang="tr-TR"/>
          </a:p>
        </p:txBody>
      </p:sp>
      <p:sp>
        <p:nvSpPr>
          <p:cNvPr id="5" name="Alt Bilgi Yer Tutucusu 4">
            <a:extLst>
              <a:ext uri="{FF2B5EF4-FFF2-40B4-BE49-F238E27FC236}">
                <a16:creationId xmlns:a16="http://schemas.microsoft.com/office/drawing/2014/main" id="{62CD2B1B-9DB0-E2E5-ECBA-B272A3B9C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7E4C5A8B-E9FC-4A18-B654-A5BFC308C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E4767F-73CA-470C-B963-B10AE3576834}" type="slidenum">
              <a:rPr lang="tr-TR" smtClean="0"/>
              <a:t>‹#›</a:t>
            </a:fld>
            <a:endParaRPr lang="tr-TR"/>
          </a:p>
        </p:txBody>
      </p:sp>
    </p:spTree>
    <p:extLst>
      <p:ext uri="{BB962C8B-B14F-4D97-AF65-F5344CB8AC3E}">
        <p14:creationId xmlns:p14="http://schemas.microsoft.com/office/powerpoint/2010/main" val="257903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normAutofit fontScale="90000"/>
          </a:bodyPr>
          <a:lstStyle/>
          <a:p>
            <a:r>
              <a:rPr lang="en-US" dirty="0"/>
              <a:t>NGO Aid Operations Management System (NGO-AOMSYS) Documentation</a:t>
            </a:r>
            <a:endParaRPr lang="tr-TR" dirty="0"/>
          </a:p>
        </p:txBody>
      </p:sp>
    </p:spTree>
    <p:extLst>
      <p:ext uri="{BB962C8B-B14F-4D97-AF65-F5344CB8AC3E}">
        <p14:creationId xmlns:p14="http://schemas.microsoft.com/office/powerpoint/2010/main" val="192728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1567503"/>
            <a:ext cx="9144000" cy="3722994"/>
          </a:xfrm>
        </p:spPr>
        <p:txBody>
          <a:bodyPr>
            <a:normAutofit/>
          </a:bodyPr>
          <a:lstStyle/>
          <a:p>
            <a:pPr algn="l"/>
            <a:r>
              <a:rPr lang="tr-TR" dirty="0"/>
              <a:t>b.</a:t>
            </a:r>
            <a:r>
              <a:rPr lang="en-US" dirty="0"/>
              <a:t>Scalability:</a:t>
            </a:r>
            <a:endParaRPr lang="tr-TR" dirty="0"/>
          </a:p>
          <a:p>
            <a:pPr algn="just"/>
            <a:r>
              <a:rPr lang="en-US" dirty="0"/>
              <a:t>Modular Design: Design the system with modular components to facilitate scalability and extensibility.</a:t>
            </a:r>
            <a:endParaRPr lang="tr-TR" dirty="0"/>
          </a:p>
          <a:p>
            <a:pPr algn="just"/>
            <a:r>
              <a:rPr lang="en-US" dirty="0"/>
              <a:t>Load Balancing: Implement load balancing techniques to distribute incoming requests evenly across multiple servers.</a:t>
            </a:r>
            <a:endParaRPr lang="tr-TR" dirty="0"/>
          </a:p>
          <a:p>
            <a:pPr algn="just"/>
            <a:r>
              <a:rPr lang="en-US" dirty="0"/>
              <a:t>Database Optimization: Optimize database performance to handle increasing data volume efficiently.</a:t>
            </a:r>
            <a:endParaRPr lang="tr-TR" dirty="0"/>
          </a:p>
          <a:p>
            <a:pPr algn="just"/>
            <a:r>
              <a:rPr lang="en-US" dirty="0"/>
              <a:t>Horizontal Scaling: Plan for horizontal scaling by adding more servers to the system to handle increased load.</a:t>
            </a:r>
            <a:endParaRPr lang="tr-TR" dirty="0"/>
          </a:p>
        </p:txBody>
      </p:sp>
    </p:spTree>
    <p:extLst>
      <p:ext uri="{BB962C8B-B14F-4D97-AF65-F5344CB8AC3E}">
        <p14:creationId xmlns:p14="http://schemas.microsoft.com/office/powerpoint/2010/main" val="95137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1252384"/>
            <a:ext cx="9144000" cy="4353232"/>
          </a:xfrm>
        </p:spPr>
        <p:txBody>
          <a:bodyPr>
            <a:normAutofit/>
          </a:bodyPr>
          <a:lstStyle/>
          <a:p>
            <a:pPr algn="l"/>
            <a:r>
              <a:rPr lang="tr-TR" dirty="0"/>
              <a:t>c.</a:t>
            </a:r>
            <a:r>
              <a:rPr lang="en-US" dirty="0"/>
              <a:t>Security:</a:t>
            </a:r>
            <a:endParaRPr lang="tr-TR" dirty="0"/>
          </a:p>
          <a:p>
            <a:pPr algn="just"/>
            <a:r>
              <a:rPr lang="en-US" dirty="0"/>
              <a:t>Data Encryption: Implement encryption mechanisms to protect sensitive data both at rest and in transit.</a:t>
            </a:r>
            <a:endParaRPr lang="tr-TR" dirty="0"/>
          </a:p>
          <a:p>
            <a:pPr algn="just"/>
            <a:r>
              <a:rPr lang="en-US" dirty="0"/>
              <a:t>Access Control: Enforce strict access control policies to ensure that users only have access to the data and functionalities relevant to their roles.</a:t>
            </a:r>
            <a:endParaRPr lang="tr-TR" dirty="0"/>
          </a:p>
          <a:p>
            <a:pPr algn="just"/>
            <a:r>
              <a:rPr lang="en-US" dirty="0"/>
              <a:t>Audit Trails: Maintain audit trails to track user actions and detect any unauthorized access or suspicious activities.</a:t>
            </a:r>
            <a:endParaRPr lang="tr-TR" dirty="0"/>
          </a:p>
          <a:p>
            <a:pPr algn="just"/>
            <a:r>
              <a:rPr lang="en-US" dirty="0"/>
              <a:t>Regular Security Audits: Conduct regular security audits to identify and address potential vulnerabilities in the system.</a:t>
            </a:r>
            <a:endParaRPr lang="tr-TR" dirty="0"/>
          </a:p>
        </p:txBody>
      </p:sp>
    </p:spTree>
    <p:extLst>
      <p:ext uri="{BB962C8B-B14F-4D97-AF65-F5344CB8AC3E}">
        <p14:creationId xmlns:p14="http://schemas.microsoft.com/office/powerpoint/2010/main" val="344513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tr-TR" dirty="0" err="1"/>
              <a:t>d.E</a:t>
            </a:r>
            <a:r>
              <a:rPr lang="en-US" dirty="0" err="1"/>
              <a:t>fficiency</a:t>
            </a:r>
            <a:r>
              <a:rPr lang="en-US" dirty="0"/>
              <a:t>:</a:t>
            </a:r>
            <a:endParaRPr lang="tr-TR" dirty="0"/>
          </a:p>
          <a:p>
            <a:pPr marL="0" indent="0" algn="just">
              <a:buNone/>
            </a:pPr>
            <a:r>
              <a:rPr lang="en-US" dirty="0"/>
              <a:t>Algorithm Optimization: Optimize algorithms for aid allocation, distribution, and resource optimization to improve overall system efficiency.</a:t>
            </a:r>
            <a:endParaRPr lang="tr-TR" dirty="0"/>
          </a:p>
          <a:p>
            <a:pPr marL="0" indent="0" algn="just">
              <a:buNone/>
            </a:pPr>
            <a:r>
              <a:rPr lang="en-US" dirty="0"/>
              <a:t>Caching Mechanisms: Implement caching mechanisms to reduce database load and improve response times for frequently accessed data.</a:t>
            </a:r>
            <a:endParaRPr lang="tr-TR" dirty="0"/>
          </a:p>
          <a:p>
            <a:pPr marL="0" indent="0" algn="just">
              <a:buNone/>
            </a:pPr>
            <a:r>
              <a:rPr lang="en-US" dirty="0"/>
              <a:t>Asynchronous Processing: Utilize asynchronous processing techniques to handle long-running tasks without blocking the main application thread.</a:t>
            </a:r>
            <a:endParaRPr lang="tr-TR" dirty="0"/>
          </a:p>
          <a:p>
            <a:pPr marL="0" indent="0" algn="just">
              <a:buNone/>
            </a:pPr>
            <a:r>
              <a:rPr lang="en-US" dirty="0"/>
              <a:t>Resource Monitoring: Monitor system resources and performance metrics to identify bottlenecks and optimize system performance accordingly.</a:t>
            </a:r>
            <a:endParaRPr lang="tr-TR" dirty="0"/>
          </a:p>
        </p:txBody>
      </p:sp>
    </p:spTree>
    <p:extLst>
      <p:ext uri="{BB962C8B-B14F-4D97-AF65-F5344CB8AC3E}">
        <p14:creationId xmlns:p14="http://schemas.microsoft.com/office/powerpoint/2010/main" val="255890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lnSpcReduction="10000"/>
          </a:bodyPr>
          <a:lstStyle/>
          <a:p>
            <a:pPr marL="0" indent="0">
              <a:buNone/>
            </a:pPr>
            <a:r>
              <a:rPr lang="tr-TR" dirty="0"/>
              <a:t>e.</a:t>
            </a:r>
            <a:r>
              <a:rPr lang="en-US" dirty="0"/>
              <a:t>Maintainability:</a:t>
            </a:r>
            <a:endParaRPr lang="tr-TR" dirty="0"/>
          </a:p>
          <a:p>
            <a:pPr marL="0" indent="0" algn="just">
              <a:buNone/>
            </a:pPr>
            <a:r>
              <a:rPr lang="en-US" dirty="0"/>
              <a:t>Code Documentation: Maintain comprehensive documentation for the codebase to facilitate easier maintenance and troubleshooting.</a:t>
            </a:r>
            <a:endParaRPr lang="tr-TR" dirty="0"/>
          </a:p>
          <a:p>
            <a:pPr marL="0" indent="0" algn="just">
              <a:buNone/>
            </a:pPr>
            <a:r>
              <a:rPr lang="en-US" dirty="0"/>
              <a:t>Version Control: Utilize version control systems to track changes to the codebase and facilitate collaboration among developers.</a:t>
            </a:r>
            <a:endParaRPr lang="tr-TR" dirty="0"/>
          </a:p>
          <a:p>
            <a:pPr marL="0" indent="0" algn="just">
              <a:buNone/>
            </a:pPr>
            <a:r>
              <a:rPr lang="en-US" dirty="0"/>
              <a:t>Automated Testing: Implement automated testing practices to ensure code reliability and detect regressions early in the development process.</a:t>
            </a:r>
            <a:endParaRPr lang="tr-TR" dirty="0"/>
          </a:p>
          <a:p>
            <a:pPr marL="0" indent="0" algn="just">
              <a:buNone/>
            </a:pPr>
            <a:r>
              <a:rPr lang="en-US" dirty="0"/>
              <a:t>Error Logging: Implement robust error logging mechanisms to capture and log errors for analysis and troubleshooting.</a:t>
            </a:r>
            <a:endParaRPr lang="tr-TR" dirty="0"/>
          </a:p>
        </p:txBody>
      </p:sp>
    </p:spTree>
    <p:extLst>
      <p:ext uri="{BB962C8B-B14F-4D97-AF65-F5344CB8AC3E}">
        <p14:creationId xmlns:p14="http://schemas.microsoft.com/office/powerpoint/2010/main" val="316344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6C4B5-FD3D-3068-F419-795F14BB7B35}"/>
              </a:ext>
            </a:extLst>
          </p:cNvPr>
          <p:cNvSpPr>
            <a:spLocks noGrp="1"/>
          </p:cNvSpPr>
          <p:nvPr>
            <p:ph type="title"/>
          </p:nvPr>
        </p:nvSpPr>
        <p:spPr/>
        <p:txBody>
          <a:bodyPr/>
          <a:lstStyle/>
          <a:p>
            <a:r>
              <a:rPr lang="tr-TR" dirty="0"/>
              <a:t>DATA DESIGN</a:t>
            </a:r>
          </a:p>
        </p:txBody>
      </p:sp>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p:txBody>
          <a:bodyPr>
            <a:normAutofit lnSpcReduction="10000"/>
          </a:bodyPr>
          <a:lstStyle/>
          <a:p>
            <a:pPr marL="0" indent="0">
              <a:buNone/>
            </a:pPr>
            <a:r>
              <a:rPr lang="tr-TR" dirty="0" err="1"/>
              <a:t>a.User</a:t>
            </a:r>
            <a:r>
              <a:rPr lang="tr-TR" dirty="0"/>
              <a:t> Data:</a:t>
            </a:r>
          </a:p>
          <a:p>
            <a:pPr marL="0" indent="0">
              <a:buNone/>
            </a:pPr>
            <a:r>
              <a:rPr lang="tr-TR" dirty="0" err="1"/>
              <a:t>DonorProfile</a:t>
            </a:r>
            <a:r>
              <a:rPr lang="tr-TR" dirty="0"/>
              <a:t>:</a:t>
            </a:r>
          </a:p>
          <a:p>
            <a:pPr marL="0" indent="0">
              <a:buNone/>
            </a:pPr>
            <a:r>
              <a:rPr lang="tr-TR" dirty="0" err="1"/>
              <a:t>Variables:donorName,donationHistory,shippingPreferences</a:t>
            </a:r>
            <a:endParaRPr lang="tr-TR" dirty="0"/>
          </a:p>
          <a:p>
            <a:pPr marL="0" indent="0">
              <a:buNone/>
            </a:pPr>
            <a:r>
              <a:rPr lang="tr-TR" dirty="0" err="1"/>
              <a:t>Volunteer</a:t>
            </a:r>
            <a:r>
              <a:rPr lang="tr-TR" dirty="0"/>
              <a:t> Profile:</a:t>
            </a:r>
          </a:p>
          <a:p>
            <a:pPr marL="0" indent="0">
              <a:buNone/>
            </a:pPr>
            <a:r>
              <a:rPr lang="tr-TR" dirty="0" err="1"/>
              <a:t>Variables:volunteerName,profession,availability</a:t>
            </a:r>
            <a:endParaRPr lang="tr-TR" dirty="0"/>
          </a:p>
          <a:p>
            <a:pPr marL="0" indent="0">
              <a:buNone/>
            </a:pPr>
            <a:r>
              <a:rPr lang="tr-TR" dirty="0" err="1"/>
              <a:t>Aid</a:t>
            </a:r>
            <a:r>
              <a:rPr lang="tr-TR" dirty="0"/>
              <a:t> </a:t>
            </a:r>
            <a:r>
              <a:rPr lang="tr-TR" dirty="0" err="1"/>
              <a:t>Recipient</a:t>
            </a:r>
            <a:r>
              <a:rPr lang="tr-TR" dirty="0"/>
              <a:t> Profile:</a:t>
            </a:r>
          </a:p>
          <a:p>
            <a:pPr marL="0" indent="0">
              <a:buNone/>
            </a:pPr>
            <a:r>
              <a:rPr lang="tr-TR" dirty="0" err="1"/>
              <a:t>Variables:recipientName,householdComposition,supportNeeded</a:t>
            </a:r>
            <a:endParaRPr lang="tr-TR" dirty="0"/>
          </a:p>
          <a:p>
            <a:pPr marL="0" indent="0">
              <a:buNone/>
            </a:pPr>
            <a:r>
              <a:rPr lang="tr-TR" dirty="0"/>
              <a:t>Administrator Profile:</a:t>
            </a:r>
          </a:p>
          <a:p>
            <a:pPr marL="0" indent="0">
              <a:buNone/>
            </a:pPr>
            <a:r>
              <a:rPr lang="tr-TR" dirty="0" err="1"/>
              <a:t>Variables:adminName,adminPrivileges</a:t>
            </a:r>
            <a:endParaRPr lang="tr-TR" dirty="0"/>
          </a:p>
        </p:txBody>
      </p:sp>
    </p:spTree>
    <p:extLst>
      <p:ext uri="{BB962C8B-B14F-4D97-AF65-F5344CB8AC3E}">
        <p14:creationId xmlns:p14="http://schemas.microsoft.com/office/powerpoint/2010/main" val="1639906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E86324-E0AC-D876-97F5-EE6F61037896}"/>
              </a:ext>
            </a:extLst>
          </p:cNvPr>
          <p:cNvSpPr>
            <a:spLocks noGrp="1"/>
          </p:cNvSpPr>
          <p:nvPr>
            <p:ph idx="1"/>
          </p:nvPr>
        </p:nvSpPr>
        <p:spPr>
          <a:xfrm>
            <a:off x="838200" y="1253331"/>
            <a:ext cx="10515600" cy="4351338"/>
          </a:xfrm>
        </p:spPr>
        <p:txBody>
          <a:bodyPr>
            <a:normAutofit lnSpcReduction="10000"/>
          </a:bodyPr>
          <a:lstStyle/>
          <a:p>
            <a:pPr marL="0" indent="0">
              <a:buNone/>
            </a:pPr>
            <a:r>
              <a:rPr lang="tr-TR" dirty="0" err="1"/>
              <a:t>b.Operational</a:t>
            </a:r>
            <a:r>
              <a:rPr lang="tr-TR" dirty="0"/>
              <a:t> Data:</a:t>
            </a:r>
          </a:p>
          <a:p>
            <a:pPr marL="0" indent="0">
              <a:buNone/>
            </a:pPr>
            <a:r>
              <a:rPr lang="tr-TR" dirty="0" err="1"/>
              <a:t>Donation</a:t>
            </a:r>
            <a:r>
              <a:rPr lang="tr-TR" dirty="0"/>
              <a:t> Data:</a:t>
            </a:r>
          </a:p>
          <a:p>
            <a:pPr marL="0" indent="0">
              <a:buNone/>
            </a:pPr>
            <a:r>
              <a:rPr lang="tr-TR" dirty="0" err="1"/>
              <a:t>Variables:donationType,donationAmount,donationTimestamp</a:t>
            </a:r>
            <a:endParaRPr lang="tr-TR" dirty="0"/>
          </a:p>
          <a:p>
            <a:pPr marL="0" indent="0">
              <a:buNone/>
            </a:pPr>
            <a:r>
              <a:rPr lang="tr-TR" dirty="0" err="1"/>
              <a:t>Aid</a:t>
            </a:r>
            <a:r>
              <a:rPr lang="tr-TR" dirty="0"/>
              <a:t> </a:t>
            </a:r>
            <a:r>
              <a:rPr lang="tr-TR" dirty="0" err="1"/>
              <a:t>Request</a:t>
            </a:r>
            <a:r>
              <a:rPr lang="tr-TR" dirty="0"/>
              <a:t> Data:</a:t>
            </a:r>
          </a:p>
          <a:p>
            <a:pPr marL="0" indent="0">
              <a:buNone/>
            </a:pPr>
            <a:r>
              <a:rPr lang="tr-TR" dirty="0" err="1"/>
              <a:t>Variables:requestType,householdDetails,priorityLevel</a:t>
            </a:r>
            <a:endParaRPr lang="tr-TR" dirty="0"/>
          </a:p>
          <a:p>
            <a:pPr marL="0" indent="0">
              <a:buNone/>
            </a:pPr>
            <a:r>
              <a:rPr lang="tr-TR" dirty="0" err="1"/>
              <a:t>Aid</a:t>
            </a:r>
            <a:r>
              <a:rPr lang="tr-TR" dirty="0"/>
              <a:t> </a:t>
            </a:r>
            <a:r>
              <a:rPr lang="tr-TR" dirty="0" err="1"/>
              <a:t>Operation</a:t>
            </a:r>
            <a:r>
              <a:rPr lang="tr-TR" dirty="0"/>
              <a:t> Data:</a:t>
            </a:r>
          </a:p>
          <a:p>
            <a:pPr marL="0" indent="0">
              <a:buNone/>
            </a:pPr>
            <a:r>
              <a:rPr lang="tr-TR" dirty="0" err="1"/>
              <a:t>Variables:operationType,operationSchedule</a:t>
            </a:r>
            <a:endParaRPr lang="tr-TR" dirty="0"/>
          </a:p>
          <a:p>
            <a:pPr marL="0" indent="0">
              <a:buNone/>
            </a:pPr>
            <a:r>
              <a:rPr lang="tr-TR" dirty="0" err="1"/>
              <a:t>System</a:t>
            </a:r>
            <a:r>
              <a:rPr lang="tr-TR" dirty="0"/>
              <a:t> </a:t>
            </a:r>
            <a:r>
              <a:rPr lang="tr-TR" dirty="0" err="1"/>
              <a:t>Statistics</a:t>
            </a:r>
            <a:r>
              <a:rPr lang="tr-TR" dirty="0"/>
              <a:t>:</a:t>
            </a:r>
          </a:p>
          <a:p>
            <a:pPr marL="0" indent="0">
              <a:buNone/>
            </a:pPr>
            <a:r>
              <a:rPr lang="tr-TR" dirty="0" err="1"/>
              <a:t>Variables:donationAmounts,aidDistribution,volunteerActivity</a:t>
            </a:r>
            <a:endParaRPr lang="tr-TR" dirty="0"/>
          </a:p>
        </p:txBody>
      </p:sp>
    </p:spTree>
    <p:extLst>
      <p:ext uri="{BB962C8B-B14F-4D97-AF65-F5344CB8AC3E}">
        <p14:creationId xmlns:p14="http://schemas.microsoft.com/office/powerpoint/2010/main" val="167419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6CDAB3-7AF6-EE2D-DDD6-524905B8B603}"/>
              </a:ext>
            </a:extLst>
          </p:cNvPr>
          <p:cNvSpPr>
            <a:spLocks noGrp="1"/>
          </p:cNvSpPr>
          <p:nvPr>
            <p:ph type="title"/>
          </p:nvPr>
        </p:nvSpPr>
        <p:spPr/>
        <p:txBody>
          <a:bodyPr/>
          <a:lstStyle/>
          <a:p>
            <a:r>
              <a:rPr lang="tr-TR" dirty="0"/>
              <a:t>SYSTEM ARCHITECTURE</a:t>
            </a:r>
          </a:p>
        </p:txBody>
      </p:sp>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p:txBody>
          <a:bodyPr/>
          <a:lstStyle/>
          <a:p>
            <a:pPr marL="0" indent="0">
              <a:buNone/>
            </a:pPr>
            <a:r>
              <a:rPr lang="tr-TR" dirty="0" err="1"/>
              <a:t>a.User</a:t>
            </a:r>
            <a:r>
              <a:rPr lang="tr-TR" dirty="0"/>
              <a:t> </a:t>
            </a:r>
            <a:r>
              <a:rPr lang="tr-TR" dirty="0" err="1"/>
              <a:t>Interface</a:t>
            </a:r>
            <a:r>
              <a:rPr lang="tr-TR" dirty="0"/>
              <a:t>:</a:t>
            </a:r>
          </a:p>
          <a:p>
            <a:pPr marL="0" indent="0">
              <a:buNone/>
            </a:pPr>
            <a:r>
              <a:rPr lang="tr-TR" dirty="0" err="1"/>
              <a:t>Methods:displayLoginForm</a:t>
            </a:r>
            <a:r>
              <a:rPr lang="tr-TR" dirty="0"/>
              <a:t>(),</a:t>
            </a:r>
            <a:r>
              <a:rPr lang="tr-TR" dirty="0" err="1"/>
              <a:t>showDonationScreen</a:t>
            </a:r>
            <a:r>
              <a:rPr lang="tr-TR" dirty="0"/>
              <a:t>(),</a:t>
            </a:r>
            <a:r>
              <a:rPr lang="tr-TR" dirty="0" err="1"/>
              <a:t>viewAidRequests</a:t>
            </a:r>
            <a:r>
              <a:rPr lang="tr-TR" dirty="0"/>
              <a:t>()</a:t>
            </a:r>
          </a:p>
          <a:p>
            <a:pPr marL="0" indent="0">
              <a:buNone/>
            </a:pPr>
            <a:r>
              <a:rPr lang="tr-TR" dirty="0" err="1"/>
              <a:t>Variables:donorInterface,volunteerInterface,adminInterface</a:t>
            </a:r>
            <a:endParaRPr lang="tr-TR" dirty="0"/>
          </a:p>
        </p:txBody>
      </p:sp>
    </p:spTree>
    <p:extLst>
      <p:ext uri="{BB962C8B-B14F-4D97-AF65-F5344CB8AC3E}">
        <p14:creationId xmlns:p14="http://schemas.microsoft.com/office/powerpoint/2010/main" val="276971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a:xfrm>
            <a:off x="838200" y="1253331"/>
            <a:ext cx="10515600" cy="4351338"/>
          </a:xfrm>
        </p:spPr>
        <p:txBody>
          <a:bodyPr/>
          <a:lstStyle/>
          <a:p>
            <a:pPr marL="0" indent="0">
              <a:buNone/>
            </a:pPr>
            <a:r>
              <a:rPr lang="tr-TR" dirty="0" err="1"/>
              <a:t>b.Backend</a:t>
            </a:r>
            <a:r>
              <a:rPr lang="tr-TR" dirty="0"/>
              <a:t> Application:</a:t>
            </a:r>
          </a:p>
          <a:p>
            <a:pPr marL="0" indent="0">
              <a:buNone/>
            </a:pPr>
            <a:r>
              <a:rPr lang="tr-TR" dirty="0" err="1"/>
              <a:t>Methods:processDonation</a:t>
            </a:r>
            <a:r>
              <a:rPr lang="tr-TR" dirty="0"/>
              <a:t>(),</a:t>
            </a:r>
            <a:r>
              <a:rPr lang="tr-TR" dirty="0" err="1"/>
              <a:t>approveVolunteer</a:t>
            </a:r>
            <a:r>
              <a:rPr lang="tr-TR" dirty="0"/>
              <a:t>(),</a:t>
            </a:r>
            <a:r>
              <a:rPr lang="tr-TR" dirty="0" err="1"/>
              <a:t>scheduleAidOperation</a:t>
            </a:r>
            <a:r>
              <a:rPr lang="tr-TR" dirty="0"/>
              <a:t>()</a:t>
            </a:r>
          </a:p>
          <a:p>
            <a:pPr marL="0" indent="0">
              <a:buNone/>
            </a:pPr>
            <a:r>
              <a:rPr lang="tr-TR" dirty="0" err="1"/>
              <a:t>Variables:dataProcessor,businessLogic,sessionManager</a:t>
            </a:r>
            <a:endParaRPr lang="tr-TR" dirty="0"/>
          </a:p>
        </p:txBody>
      </p:sp>
    </p:spTree>
    <p:extLst>
      <p:ext uri="{BB962C8B-B14F-4D97-AF65-F5344CB8AC3E}">
        <p14:creationId xmlns:p14="http://schemas.microsoft.com/office/powerpoint/2010/main" val="162092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DEAEBED-3536-AF25-7745-40210B7FFBAD}"/>
              </a:ext>
            </a:extLst>
          </p:cNvPr>
          <p:cNvSpPr>
            <a:spLocks noGrp="1"/>
          </p:cNvSpPr>
          <p:nvPr>
            <p:ph idx="1"/>
          </p:nvPr>
        </p:nvSpPr>
        <p:spPr/>
        <p:txBody>
          <a:bodyPr/>
          <a:lstStyle/>
          <a:p>
            <a:pPr marL="0" indent="0">
              <a:buNone/>
            </a:pPr>
            <a:r>
              <a:rPr lang="tr-TR" dirty="0" err="1"/>
              <a:t>c.Database</a:t>
            </a:r>
            <a:r>
              <a:rPr lang="tr-TR" dirty="0"/>
              <a:t> Management </a:t>
            </a:r>
            <a:r>
              <a:rPr lang="tr-TR" dirty="0" err="1"/>
              <a:t>System</a:t>
            </a:r>
            <a:r>
              <a:rPr lang="tr-TR" dirty="0"/>
              <a:t> (DBMS):</a:t>
            </a:r>
          </a:p>
          <a:p>
            <a:pPr marL="0" indent="0">
              <a:buNone/>
            </a:pPr>
            <a:r>
              <a:rPr lang="tr-TR" dirty="0" err="1"/>
              <a:t>Methods:queryDonorProfile</a:t>
            </a:r>
            <a:r>
              <a:rPr lang="tr-TR" dirty="0"/>
              <a:t>(),</a:t>
            </a:r>
            <a:r>
              <a:rPr lang="tr-TR" dirty="0" err="1"/>
              <a:t>updateAidRequests</a:t>
            </a:r>
            <a:r>
              <a:rPr lang="tr-TR" dirty="0"/>
              <a:t>(),</a:t>
            </a:r>
            <a:r>
              <a:rPr lang="tr-TR" dirty="0" err="1"/>
              <a:t>retrieveSystemStatistics</a:t>
            </a:r>
            <a:r>
              <a:rPr lang="tr-TR" dirty="0"/>
              <a:t>()</a:t>
            </a:r>
          </a:p>
          <a:p>
            <a:pPr marL="0" indent="0">
              <a:buNone/>
            </a:pPr>
            <a:r>
              <a:rPr lang="tr-TR" dirty="0" err="1"/>
              <a:t>Variables:userDatabase,donationDatabase,aidRequestDatabase</a:t>
            </a:r>
            <a:endParaRPr lang="tr-TR" dirty="0"/>
          </a:p>
        </p:txBody>
      </p:sp>
    </p:spTree>
    <p:extLst>
      <p:ext uri="{BB962C8B-B14F-4D97-AF65-F5344CB8AC3E}">
        <p14:creationId xmlns:p14="http://schemas.microsoft.com/office/powerpoint/2010/main" val="65514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E377C9-379E-1DAB-321A-4355ADA26E0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82"/>
          <a:stretch/>
        </p:blipFill>
        <p:spPr bwMode="auto">
          <a:xfrm>
            <a:off x="1030127" y="496801"/>
            <a:ext cx="11161873" cy="627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4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INTRODUCTION</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normAutofit fontScale="85000" lnSpcReduction="10000"/>
          </a:bodyPr>
          <a:lstStyle/>
          <a:p>
            <a:pPr algn="just"/>
            <a:r>
              <a:rPr lang="en-US" dirty="0"/>
              <a:t>Non-Governmental Organizations (NGOs) often face challenges in managing the allocation of aid provisions to dispersed households in need. This necessitates efficient management of aid allocation and distribution, whether in-kind or in cash. To address these challenges, NGO-AOMSYS (NGO Aid Operations Management System) is being developed. This software aims to streamline the process of aid management and distribution within national limits.</a:t>
            </a:r>
            <a:endParaRPr lang="tr-TR" dirty="0"/>
          </a:p>
        </p:txBody>
      </p:sp>
    </p:spTree>
    <p:extLst>
      <p:ext uri="{BB962C8B-B14F-4D97-AF65-F5344CB8AC3E}">
        <p14:creationId xmlns:p14="http://schemas.microsoft.com/office/powerpoint/2010/main" val="3092064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26FF6271-1842-FD67-F3D5-236B9C535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253331"/>
            <a:ext cx="5801783" cy="4351338"/>
          </a:xfrm>
        </p:spPr>
      </p:pic>
    </p:spTree>
    <p:extLst>
      <p:ext uri="{BB962C8B-B14F-4D97-AF65-F5344CB8AC3E}">
        <p14:creationId xmlns:p14="http://schemas.microsoft.com/office/powerpoint/2010/main" val="172531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Problem Definition</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NGOs struggle with effectively managing aid allocation and distribution to geographically dispersed households in need.</a:t>
            </a:r>
            <a:endParaRPr lang="tr-TR" dirty="0"/>
          </a:p>
        </p:txBody>
      </p:sp>
    </p:spTree>
    <p:extLst>
      <p:ext uri="{BB962C8B-B14F-4D97-AF65-F5344CB8AC3E}">
        <p14:creationId xmlns:p14="http://schemas.microsoft.com/office/powerpoint/2010/main" val="179628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Purpose</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r>
              <a:rPr lang="en-US" dirty="0"/>
              <a:t>The purpose of NGO-AOMSYS is to facilitate the efficient allocation and distribution of aid, whether in cash or in-kind, to households in need, while also providing transparency and accountability to donors, volunteers, and aid recipients.</a:t>
            </a:r>
            <a:endParaRPr lang="tr-TR" dirty="0"/>
          </a:p>
        </p:txBody>
      </p:sp>
    </p:spTree>
    <p:extLst>
      <p:ext uri="{BB962C8B-B14F-4D97-AF65-F5344CB8AC3E}">
        <p14:creationId xmlns:p14="http://schemas.microsoft.com/office/powerpoint/2010/main" val="33583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Scope</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NGO-AOMSYS will encompass features such as donor registration, volunteer management, aid recipient registration, aid operation coordination, and system administration.</a:t>
            </a:r>
            <a:endParaRPr lang="tr-TR" dirty="0"/>
          </a:p>
        </p:txBody>
      </p:sp>
    </p:spTree>
    <p:extLst>
      <p:ext uri="{BB962C8B-B14F-4D97-AF65-F5344CB8AC3E}">
        <p14:creationId xmlns:p14="http://schemas.microsoft.com/office/powerpoint/2010/main" val="263644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Overview</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normAutofit fontScale="92500" lnSpcReduction="20000"/>
          </a:bodyPr>
          <a:lstStyle/>
          <a:p>
            <a:pPr algn="just"/>
            <a:r>
              <a:rPr lang="en-US" dirty="0"/>
              <a:t>NGO-AOMSYS will allow donors to register and contribute funds or materials, volunteers to register and offer their services, and aid recipients to apply for assistance. Operation coordinators will manage aid requests, schedule operations, and ensure efficient distribution. The system will employ algorithms to optimize aid operations based on available resources.</a:t>
            </a:r>
            <a:endParaRPr lang="tr-TR" dirty="0"/>
          </a:p>
        </p:txBody>
      </p:sp>
    </p:spTree>
    <p:extLst>
      <p:ext uri="{BB962C8B-B14F-4D97-AF65-F5344CB8AC3E}">
        <p14:creationId xmlns:p14="http://schemas.microsoft.com/office/powerpoint/2010/main" val="329294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err="1"/>
              <a:t>Definitions</a:t>
            </a:r>
            <a:r>
              <a:rPr lang="tr-TR" dirty="0"/>
              <a:t>, </a:t>
            </a:r>
            <a:r>
              <a:rPr lang="tr-TR" dirty="0" err="1"/>
              <a:t>Acronyms</a:t>
            </a:r>
            <a:r>
              <a:rPr lang="tr-TR" dirty="0"/>
              <a:t>, </a:t>
            </a:r>
            <a:r>
              <a:rPr lang="tr-TR" dirty="0" err="1"/>
              <a:t>and</a:t>
            </a:r>
            <a:r>
              <a:rPr lang="tr-TR" dirty="0"/>
              <a:t> </a:t>
            </a:r>
            <a:r>
              <a:rPr lang="tr-TR" dirty="0" err="1"/>
              <a:t>Abbreviations</a:t>
            </a:r>
            <a:endParaRPr lang="tr-TR" dirty="0"/>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 Non-Governmental Organization</a:t>
            </a:r>
            <a:endParaRPr lang="tr-TR" dirty="0"/>
          </a:p>
          <a:p>
            <a:pPr algn="just"/>
            <a:r>
              <a:rPr lang="en-US" dirty="0"/>
              <a:t>NGO-AOMSYS: NGO Aid Operations Management System</a:t>
            </a:r>
            <a:endParaRPr lang="tr-TR" dirty="0"/>
          </a:p>
        </p:txBody>
      </p:sp>
    </p:spTree>
    <p:extLst>
      <p:ext uri="{BB962C8B-B14F-4D97-AF65-F5344CB8AC3E}">
        <p14:creationId xmlns:p14="http://schemas.microsoft.com/office/powerpoint/2010/main" val="17189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p:txBody>
          <a:bodyPr/>
          <a:lstStyle/>
          <a:p>
            <a:pPr algn="l"/>
            <a:r>
              <a:rPr lang="tr-TR" dirty="0"/>
              <a:t>SYSTEM OVERVIEW</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p:txBody>
          <a:bodyPr/>
          <a:lstStyle/>
          <a:p>
            <a:pPr algn="just"/>
            <a:r>
              <a:rPr lang="en-US" dirty="0"/>
              <a:t>NGO-AOMSYS will consist of modules for donor registration, volunteer registration, aid recipient registration, operation coordination, and system administration. It will employ algorithms to optimize aid operations based on available resources.</a:t>
            </a:r>
            <a:endParaRPr lang="tr-TR" dirty="0"/>
          </a:p>
        </p:txBody>
      </p:sp>
    </p:spTree>
    <p:extLst>
      <p:ext uri="{BB962C8B-B14F-4D97-AF65-F5344CB8AC3E}">
        <p14:creationId xmlns:p14="http://schemas.microsoft.com/office/powerpoint/2010/main" val="199183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2A743-8C25-1900-54AF-0D5A09693E1D}"/>
              </a:ext>
            </a:extLst>
          </p:cNvPr>
          <p:cNvSpPr>
            <a:spLocks noGrp="1"/>
          </p:cNvSpPr>
          <p:nvPr>
            <p:ph type="ctrTitle"/>
          </p:nvPr>
        </p:nvSpPr>
        <p:spPr>
          <a:xfrm>
            <a:off x="1524000" y="1122363"/>
            <a:ext cx="9144000" cy="952243"/>
          </a:xfrm>
        </p:spPr>
        <p:txBody>
          <a:bodyPr/>
          <a:lstStyle/>
          <a:p>
            <a:pPr algn="l"/>
            <a:r>
              <a:rPr lang="tr-TR" dirty="0"/>
              <a:t>DESIGN CONSIDERATIONS</a:t>
            </a:r>
          </a:p>
        </p:txBody>
      </p:sp>
      <p:sp>
        <p:nvSpPr>
          <p:cNvPr id="3" name="Alt Başlık 2">
            <a:extLst>
              <a:ext uri="{FF2B5EF4-FFF2-40B4-BE49-F238E27FC236}">
                <a16:creationId xmlns:a16="http://schemas.microsoft.com/office/drawing/2014/main" id="{F396857D-864D-4308-F065-414B9AF90FE1}"/>
              </a:ext>
            </a:extLst>
          </p:cNvPr>
          <p:cNvSpPr>
            <a:spLocks noGrp="1"/>
          </p:cNvSpPr>
          <p:nvPr>
            <p:ph type="subTitle" idx="1"/>
          </p:nvPr>
        </p:nvSpPr>
        <p:spPr>
          <a:xfrm>
            <a:off x="1524000" y="2143432"/>
            <a:ext cx="9144000" cy="4345858"/>
          </a:xfrm>
        </p:spPr>
        <p:txBody>
          <a:bodyPr>
            <a:normAutofit/>
          </a:bodyPr>
          <a:lstStyle/>
          <a:p>
            <a:pPr algn="l"/>
            <a:r>
              <a:rPr lang="tr-TR" dirty="0"/>
              <a:t>a.</a:t>
            </a:r>
            <a:r>
              <a:rPr lang="en-US" dirty="0"/>
              <a:t>Usability:</a:t>
            </a:r>
            <a:endParaRPr lang="tr-TR" dirty="0"/>
          </a:p>
          <a:p>
            <a:pPr algn="just"/>
            <a:r>
              <a:rPr lang="en-US" dirty="0"/>
              <a:t>User-friendly Interfaces: Ensure that all user interfaces are intuitive and easy to navigate.</a:t>
            </a:r>
            <a:endParaRPr lang="tr-TR" dirty="0"/>
          </a:p>
          <a:p>
            <a:pPr algn="just"/>
            <a:r>
              <a:rPr lang="en-US" dirty="0"/>
              <a:t>Accessibility: Design interfaces that are accessible to users with disabilities, following accessibility guidelines.</a:t>
            </a:r>
            <a:endParaRPr lang="tr-TR" dirty="0"/>
          </a:p>
          <a:p>
            <a:pPr algn="just"/>
            <a:r>
              <a:rPr lang="en-US" dirty="0"/>
              <a:t>Multilingual Support: Provide support for multiple languages to accommodate users from diverse backgrounds.</a:t>
            </a:r>
            <a:endParaRPr lang="tr-TR" dirty="0"/>
          </a:p>
          <a:p>
            <a:pPr algn="just"/>
            <a:r>
              <a:rPr lang="en-US" dirty="0"/>
              <a:t>Feedback Mechanisms: Implement feedback mechanisms to allow users to report issues or suggest improvements.</a:t>
            </a:r>
            <a:endParaRPr lang="tr-TR" dirty="0"/>
          </a:p>
        </p:txBody>
      </p:sp>
    </p:spTree>
    <p:extLst>
      <p:ext uri="{BB962C8B-B14F-4D97-AF65-F5344CB8AC3E}">
        <p14:creationId xmlns:p14="http://schemas.microsoft.com/office/powerpoint/2010/main" val="22162791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Geniş ekran</PresentationFormat>
  <Paragraphs>71</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Aptos</vt:lpstr>
      <vt:lpstr>Aptos Display</vt:lpstr>
      <vt:lpstr>Arial</vt:lpstr>
      <vt:lpstr>Office Teması</vt:lpstr>
      <vt:lpstr>NGO Aid Operations Management System (NGO-AOMSYS) Documentation</vt:lpstr>
      <vt:lpstr>INTRODUCTION</vt:lpstr>
      <vt:lpstr>Problem Definition</vt:lpstr>
      <vt:lpstr>Purpose</vt:lpstr>
      <vt:lpstr>Scope</vt:lpstr>
      <vt:lpstr>Overview</vt:lpstr>
      <vt:lpstr>Definitions, Acronyms, and Abbreviations</vt:lpstr>
      <vt:lpstr>SYSTEM OVERVIEW</vt:lpstr>
      <vt:lpstr>DESIGN CONSIDERATIONS</vt:lpstr>
      <vt:lpstr>PowerPoint Sunusu</vt:lpstr>
      <vt:lpstr>PowerPoint Sunusu</vt:lpstr>
      <vt:lpstr>PowerPoint Sunusu</vt:lpstr>
      <vt:lpstr>PowerPoint Sunusu</vt:lpstr>
      <vt:lpstr>DATA DESIGN</vt:lpstr>
      <vt:lpstr>PowerPoint Sunusu</vt:lpstr>
      <vt:lpstr>SYSTEM ARCHITECTURE</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 Aid Operations Management System (NGO-AOMSYS) Documentation</dc:title>
  <dc:creator>Alperen ÇİVİCİ</dc:creator>
  <cp:lastModifiedBy>Alperen ÇİVİCİ</cp:lastModifiedBy>
  <cp:revision>5</cp:revision>
  <dcterms:created xsi:type="dcterms:W3CDTF">2024-04-29T19:39:16Z</dcterms:created>
  <dcterms:modified xsi:type="dcterms:W3CDTF">2024-04-29T20:27:46Z</dcterms:modified>
</cp:coreProperties>
</file>