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5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34A1-41F3-46B8-A41E-FD8C54EF3B1D}" type="datetimeFigureOut">
              <a:rPr lang="en-ID" smtClean="0"/>
              <a:t>27/10/2022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2FC3-A49E-44FB-BB8C-B9EEAD2075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887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34A1-41F3-46B8-A41E-FD8C54EF3B1D}" type="datetimeFigureOut">
              <a:rPr lang="en-ID" smtClean="0"/>
              <a:t>27/10/2022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2FC3-A49E-44FB-BB8C-B9EEAD2075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0040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7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34A1-41F3-46B8-A41E-FD8C54EF3B1D}" type="datetimeFigureOut">
              <a:rPr lang="en-ID" smtClean="0"/>
              <a:t>27/10/2022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2FC3-A49E-44FB-BB8C-B9EEAD2075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621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34A1-41F3-46B8-A41E-FD8C54EF3B1D}" type="datetimeFigureOut">
              <a:rPr lang="en-ID" smtClean="0"/>
              <a:t>27/10/2022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2FC3-A49E-44FB-BB8C-B9EEAD2075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968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5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34A1-41F3-46B8-A41E-FD8C54EF3B1D}" type="datetimeFigureOut">
              <a:rPr lang="en-ID" smtClean="0"/>
              <a:t>27/10/2022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2FC3-A49E-44FB-BB8C-B9EEAD2075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965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7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34A1-41F3-46B8-A41E-FD8C54EF3B1D}" type="datetimeFigureOut">
              <a:rPr lang="en-ID" smtClean="0"/>
              <a:t>27/10/2022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2FC3-A49E-44FB-BB8C-B9EEAD2075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3919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5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189" indent="0">
              <a:buNone/>
              <a:defRPr sz="19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7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5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189" indent="0">
              <a:buNone/>
              <a:defRPr sz="19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34A1-41F3-46B8-A41E-FD8C54EF3B1D}" type="datetimeFigureOut">
              <a:rPr lang="en-ID" smtClean="0"/>
              <a:t>27/10/2022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2FC3-A49E-44FB-BB8C-B9EEAD20758C}" type="slidenum">
              <a:rPr lang="en-ID" smtClean="0"/>
              <a:t>‹#›</a:t>
            </a:fld>
            <a:endParaRPr lang="en-ID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04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34A1-41F3-46B8-A41E-FD8C54EF3B1D}" type="datetimeFigureOut">
              <a:rPr lang="en-ID" smtClean="0"/>
              <a:t>27/10/2022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2FC3-A49E-44FB-BB8C-B9EEAD2075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17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34A1-41F3-46B8-A41E-FD8C54EF3B1D}" type="datetimeFigureOut">
              <a:rPr lang="en-ID" smtClean="0"/>
              <a:t>27/10/2022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2FC3-A49E-44FB-BB8C-B9EEAD2075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886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30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34A1-41F3-46B8-A41E-FD8C54EF3B1D}" type="datetimeFigureOut">
              <a:rPr lang="en-ID" smtClean="0"/>
              <a:t>27/10/2022</a:t>
            </a:fld>
            <a:endParaRPr lang="en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2FC3-A49E-44FB-BB8C-B9EEAD2075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389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9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6001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20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13434A1-41F3-46B8-A41E-FD8C54EF3B1D}" type="datetimeFigureOut">
              <a:rPr lang="en-ID" smtClean="0"/>
              <a:t>27/10/2022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2FC3-A49E-44FB-BB8C-B9EEAD2075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372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6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7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13434A1-41F3-46B8-A41E-FD8C54EF3B1D}" type="datetimeFigureOut">
              <a:rPr lang="en-ID" smtClean="0"/>
              <a:t>27/10/2022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3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2DD2FC3-A49E-44FB-BB8C-B9EEAD2075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256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189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783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377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2971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30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276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09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28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nurrahmadi.github.io/data-portfol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jakarta.go.id/" TargetMode="External"/><Relationship Id="rId2" Type="http://schemas.openxmlformats.org/officeDocument/2006/relationships/hyperlink" Target="https://datastudio.google.com/u/0/reporting/18b51ab4-5b0f-4f1b-a0ef-587bd8203399/page/huv4C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hyperlink" Target="https://github.com/fnurrahmadi/data-portfolio/tree/main/Business%20Intelligence/Jakarta%20Open%20Dat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nurrahmadi/data-portfolio/tree/main/Data%20Analysis/Cohort%20Analysis%20-%20Sales" TargetMode="External"/><Relationship Id="rId2" Type="http://schemas.openxmlformats.org/officeDocument/2006/relationships/hyperlink" Target="https://github.com/fnurrahmadi/data-portfolio/blob/main/Data%20Analysis/Cohort%20Analysis%20-%20Sales/Cohort%20Analysis%20Dashboard.xlsx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fnurrahmadi/data-portfolio/tree/main/Data%20Science/Telco%20Customer%20Churn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40527AA-ED3F-1C5F-C815-B9EE7FA7363D}"/>
              </a:ext>
            </a:extLst>
          </p:cNvPr>
          <p:cNvSpPr/>
          <p:nvPr/>
        </p:nvSpPr>
        <p:spPr>
          <a:xfrm>
            <a:off x="0" y="0"/>
            <a:ext cx="52037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5CF8EB-4E80-2304-60FD-B79292AAF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308" y="4114800"/>
            <a:ext cx="3218411" cy="2169621"/>
          </a:xfrm>
        </p:spPr>
        <p:txBody>
          <a:bodyPr>
            <a:normAutofit/>
          </a:bodyPr>
          <a:lstStyle/>
          <a:p>
            <a:r>
              <a:rPr lang="en-US" sz="2800" dirty="0"/>
              <a:t>Fakhri Nurrahmadi</a:t>
            </a:r>
            <a:br>
              <a:rPr lang="en-US" sz="3200" dirty="0"/>
            </a:br>
            <a:r>
              <a:rPr lang="en-US" sz="3200" dirty="0"/>
              <a:t>---</a:t>
            </a:r>
            <a:br>
              <a:rPr lang="en-US" sz="3200" dirty="0"/>
            </a:br>
            <a:r>
              <a:rPr lang="en-US" sz="1800" dirty="0"/>
              <a:t>Data Analyst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D3FF4-07EA-BA07-9031-D4DFD7C72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13115" y="4538748"/>
            <a:ext cx="2867925" cy="1745673"/>
          </a:xfrm>
        </p:spPr>
        <p:txBody>
          <a:bodyPr>
            <a:normAutofit/>
          </a:bodyPr>
          <a:lstStyle/>
          <a:p>
            <a:r>
              <a:rPr lang="en-US" sz="1400" dirty="0"/>
              <a:t>Hard Skills: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Excel / Sheets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Tableau / Data Studio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DE3AB8-9D28-C45F-59CA-BC8F009F53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9" r="10362" b="5920"/>
          <a:stretch/>
        </p:blipFill>
        <p:spPr>
          <a:xfrm>
            <a:off x="1370213" y="584742"/>
            <a:ext cx="2514600" cy="272514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1D19980-7058-AD38-2C2D-82643D7647DA}"/>
              </a:ext>
            </a:extLst>
          </p:cNvPr>
          <p:cNvSpPr txBox="1">
            <a:spLocks/>
          </p:cNvSpPr>
          <p:nvPr/>
        </p:nvSpPr>
        <p:spPr>
          <a:xfrm>
            <a:off x="8711733" y="4538747"/>
            <a:ext cx="2701637" cy="1745674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Topics: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Data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Business Intelligence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Data Science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E51E2D-1D01-630B-9F66-038E24CDDB51}"/>
              </a:ext>
            </a:extLst>
          </p:cNvPr>
          <p:cNvSpPr txBox="1"/>
          <p:nvPr/>
        </p:nvSpPr>
        <p:spPr>
          <a:xfrm>
            <a:off x="5843809" y="339378"/>
            <a:ext cx="55695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+mj-lt"/>
              </a:rPr>
              <a:t>Greetings!</a:t>
            </a:r>
            <a:endParaRPr lang="en-ID" sz="48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A7095C-7FD9-6DD7-DC7A-AB15444769D0}"/>
              </a:ext>
            </a:extLst>
          </p:cNvPr>
          <p:cNvSpPr txBox="1"/>
          <p:nvPr/>
        </p:nvSpPr>
        <p:spPr>
          <a:xfrm>
            <a:off x="5843808" y="1417595"/>
            <a:ext cx="55695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My name is Fakhri Nurrahmadi,</a:t>
            </a:r>
          </a:p>
          <a:p>
            <a:endParaRPr lang="en-ID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EA4552-D624-14E4-AC55-2CC24C27C0C7}"/>
              </a:ext>
            </a:extLst>
          </p:cNvPr>
          <p:cNvSpPr txBox="1"/>
          <p:nvPr/>
        </p:nvSpPr>
        <p:spPr>
          <a:xfrm>
            <a:off x="5843808" y="2140335"/>
            <a:ext cx="556956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 Data Analyst / Data Scientist with roughly 1 year of experience,</a:t>
            </a:r>
          </a:p>
          <a:p>
            <a:r>
              <a:rPr lang="en-US" sz="1400" dirty="0"/>
              <a:t>most recently in the Finance industry, with a Data Science Certification.</a:t>
            </a:r>
          </a:p>
          <a:p>
            <a:endParaRPr lang="en-US" sz="1400" dirty="0"/>
          </a:p>
          <a:p>
            <a:r>
              <a:rPr lang="en-US" sz="1400" dirty="0"/>
              <a:t>Actively looking for new challenges to continue building towards a solid data skillset </a:t>
            </a:r>
            <a:r>
              <a:rPr lang="en-US" sz="1400" dirty="0">
                <a:sym typeface="Wingdings" panose="05000000000000000000" pitchFamily="2" charset="2"/>
              </a:rPr>
              <a:t></a:t>
            </a:r>
            <a:endParaRPr lang="en-ID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A6BC12-DDBA-CBFC-7D60-4B06018AB983}"/>
              </a:ext>
            </a:extLst>
          </p:cNvPr>
          <p:cNvSpPr txBox="1"/>
          <p:nvPr/>
        </p:nvSpPr>
        <p:spPr>
          <a:xfrm>
            <a:off x="7277770" y="3663294"/>
            <a:ext cx="286792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to Website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00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5CF8EB-4E80-2304-60FD-B79292AAF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13" y="275312"/>
            <a:ext cx="5698374" cy="780404"/>
          </a:xfrm>
        </p:spPr>
        <p:txBody>
          <a:bodyPr>
            <a:noAutofit/>
          </a:bodyPr>
          <a:lstStyle/>
          <a:p>
            <a:r>
              <a:rPr lang="en-US" sz="2400" dirty="0"/>
              <a:t>Jakarta Population Data</a:t>
            </a:r>
            <a:endParaRPr lang="en-ID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8EF692-00ED-68DC-CE87-9896F1BF8B42}"/>
              </a:ext>
            </a:extLst>
          </p:cNvPr>
          <p:cNvSpPr txBox="1"/>
          <p:nvPr/>
        </p:nvSpPr>
        <p:spPr>
          <a:xfrm>
            <a:off x="236913" y="6203753"/>
            <a:ext cx="286792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to Dashboard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5C26D6-4E8C-BFF0-0BF8-0593F409C287}"/>
              </a:ext>
            </a:extLst>
          </p:cNvPr>
          <p:cNvSpPr txBox="1"/>
          <p:nvPr/>
        </p:nvSpPr>
        <p:spPr>
          <a:xfrm>
            <a:off x="236913" y="1334000"/>
            <a:ext cx="4002578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The following dashboard was created in attempt to display the continuous increase of Jakarta’s population. The data is obtained from the Jakarta Open data </a:t>
            </a:r>
            <a:r>
              <a:rPr lang="en-US" sz="1400" dirty="0">
                <a:hlinkClick r:id="rId3"/>
              </a:rPr>
              <a:t>website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dirty="0"/>
              <a:t>The data only shows up to the number of family registries, however we can still see that an upward trend of family registries per year in Jakarta.</a:t>
            </a:r>
          </a:p>
          <a:p>
            <a:endParaRPr lang="en-ID" sz="1400" dirty="0"/>
          </a:p>
          <a:p>
            <a:r>
              <a:rPr lang="en-ID" sz="1400" dirty="0"/>
              <a:t>The dashboard allows you to filter the data by the year, the city, and/or the district.</a:t>
            </a:r>
          </a:p>
          <a:p>
            <a:endParaRPr lang="en-ID" sz="1400" dirty="0"/>
          </a:p>
          <a:p>
            <a:r>
              <a:rPr lang="en-ID" sz="1400" dirty="0"/>
              <a:t>Tools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 err="1"/>
              <a:t>Json</a:t>
            </a:r>
            <a:r>
              <a:rPr lang="en-ID" sz="1400" dirty="0"/>
              <a:t>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/>
              <a:t>Google Sheets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/>
              <a:t>Google Data Studio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AB9F9E-9196-3097-908E-1777389D966A}"/>
              </a:ext>
            </a:extLst>
          </p:cNvPr>
          <p:cNvSpPr txBox="1"/>
          <p:nvPr/>
        </p:nvSpPr>
        <p:spPr>
          <a:xfrm>
            <a:off x="236913" y="5632946"/>
            <a:ext cx="286792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to Documentation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2769BF-A539-3FFA-F7E9-FB1FA7C2C77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72" t="3403" r="1670" b="2625"/>
          <a:stretch/>
        </p:blipFill>
        <p:spPr>
          <a:xfrm>
            <a:off x="4648200" y="1252939"/>
            <a:ext cx="7306887" cy="53201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354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5CF8EB-4E80-2304-60FD-B79292AAF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12" y="3785442"/>
            <a:ext cx="5698374" cy="780404"/>
          </a:xfrm>
        </p:spPr>
        <p:txBody>
          <a:bodyPr>
            <a:noAutofit/>
          </a:bodyPr>
          <a:lstStyle/>
          <a:p>
            <a:r>
              <a:rPr lang="en-US" sz="2400" dirty="0"/>
              <a:t>Cohort Analysis - Sales</a:t>
            </a:r>
            <a:endParaRPr lang="en-ID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8EF692-00ED-68DC-CE87-9896F1BF8B42}"/>
              </a:ext>
            </a:extLst>
          </p:cNvPr>
          <p:cNvSpPr txBox="1"/>
          <p:nvPr/>
        </p:nvSpPr>
        <p:spPr>
          <a:xfrm>
            <a:off x="236913" y="6203753"/>
            <a:ext cx="286792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to Dashboard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5C26D6-4E8C-BFF0-0BF8-0593F409C287}"/>
              </a:ext>
            </a:extLst>
          </p:cNvPr>
          <p:cNvSpPr txBox="1"/>
          <p:nvPr/>
        </p:nvSpPr>
        <p:spPr>
          <a:xfrm>
            <a:off x="6726294" y="3679985"/>
            <a:ext cx="400257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 cohort analysis is an analytical technique which involves categorizing groups of people and monitoring their changes over time.</a:t>
            </a:r>
          </a:p>
          <a:p>
            <a:endParaRPr lang="en-US" sz="1400" dirty="0"/>
          </a:p>
          <a:p>
            <a:r>
              <a:rPr lang="en-US" sz="1400" dirty="0"/>
              <a:t>In this particular case, a cohort analysis is performed to see the sum of sales amount of each cohort group over time.</a:t>
            </a:r>
          </a:p>
          <a:p>
            <a:endParaRPr lang="en-US" sz="1400" dirty="0"/>
          </a:p>
          <a:p>
            <a:r>
              <a:rPr lang="en-US" sz="1400" dirty="0"/>
              <a:t>The analysis can be found in the documentation</a:t>
            </a:r>
            <a:endParaRPr lang="en-ID" sz="1400" dirty="0"/>
          </a:p>
          <a:p>
            <a:endParaRPr lang="en-ID" sz="1400" dirty="0"/>
          </a:p>
          <a:p>
            <a:r>
              <a:rPr lang="en-ID" sz="1400" dirty="0"/>
              <a:t>Tools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/>
              <a:t>Csv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/>
              <a:t>Microsoft Excel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AB9F9E-9196-3097-908E-1777389D966A}"/>
              </a:ext>
            </a:extLst>
          </p:cNvPr>
          <p:cNvSpPr txBox="1"/>
          <p:nvPr/>
        </p:nvSpPr>
        <p:spPr>
          <a:xfrm>
            <a:off x="236913" y="5632946"/>
            <a:ext cx="286792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to Documentation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064F41-9C60-F06E-2EF4-BC8D40E74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80" y="188827"/>
            <a:ext cx="10974013" cy="330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51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5CF8EB-4E80-2304-60FD-B79292AAF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13" y="275312"/>
            <a:ext cx="5698374" cy="780404"/>
          </a:xfrm>
        </p:spPr>
        <p:txBody>
          <a:bodyPr>
            <a:noAutofit/>
          </a:bodyPr>
          <a:lstStyle/>
          <a:p>
            <a:r>
              <a:rPr lang="en-US" sz="2400" dirty="0"/>
              <a:t>Customer churn prediction</a:t>
            </a:r>
            <a:endParaRPr lang="en-ID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8EF692-00ED-68DC-CE87-9896F1BF8B42}"/>
              </a:ext>
            </a:extLst>
          </p:cNvPr>
          <p:cNvSpPr txBox="1"/>
          <p:nvPr/>
        </p:nvSpPr>
        <p:spPr>
          <a:xfrm>
            <a:off x="236913" y="6203753"/>
            <a:ext cx="286792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to Dashboard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5C26D6-4E8C-BFF0-0BF8-0593F409C287}"/>
              </a:ext>
            </a:extLst>
          </p:cNvPr>
          <p:cNvSpPr txBox="1"/>
          <p:nvPr/>
        </p:nvSpPr>
        <p:spPr>
          <a:xfrm>
            <a:off x="236913" y="1333361"/>
            <a:ext cx="371994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By way of machine learning modelling, we can predict customers that have tendencies to churn based on their data.</a:t>
            </a:r>
          </a:p>
          <a:p>
            <a:endParaRPr lang="en-US" sz="1400" dirty="0"/>
          </a:p>
          <a:p>
            <a:r>
              <a:rPr lang="en-US" sz="1400" dirty="0"/>
              <a:t>In this particular case study, customer churn prediction is performed for a telecommunication company to retain valuable customers.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AB9F9E-9196-3097-908E-1777389D966A}"/>
              </a:ext>
            </a:extLst>
          </p:cNvPr>
          <p:cNvSpPr txBox="1"/>
          <p:nvPr/>
        </p:nvSpPr>
        <p:spPr>
          <a:xfrm>
            <a:off x="236913" y="6200670"/>
            <a:ext cx="286792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to Documentation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E4E038-F40D-8DA1-8A17-2F617BEDE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207" y="3429000"/>
            <a:ext cx="4002577" cy="28642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0A3B27-D3C8-4BDB-6B83-E67F964232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22"/>
          <a:stretch/>
        </p:blipFill>
        <p:spPr>
          <a:xfrm>
            <a:off x="4219575" y="1386575"/>
            <a:ext cx="3752850" cy="14069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54A14D4-3A59-A1B1-BE13-9C3FBDA8DFF4}"/>
              </a:ext>
            </a:extLst>
          </p:cNvPr>
          <p:cNvSpPr txBox="1"/>
          <p:nvPr/>
        </p:nvSpPr>
        <p:spPr>
          <a:xfrm>
            <a:off x="236913" y="3411294"/>
            <a:ext cx="371994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 discount program is devised to retain churning customers.</a:t>
            </a:r>
          </a:p>
          <a:p>
            <a:endParaRPr lang="en-US" sz="1400" dirty="0"/>
          </a:p>
          <a:p>
            <a:r>
              <a:rPr lang="en-US" sz="1400" dirty="0"/>
              <a:t>Discounts are only given to churning customers that are valuable, and their value is calculated using regression analysis.</a:t>
            </a:r>
          </a:p>
          <a:p>
            <a:endParaRPr lang="en-US" sz="1400" dirty="0"/>
          </a:p>
          <a:p>
            <a:r>
              <a:rPr lang="en-US" sz="1400" dirty="0"/>
              <a:t>Tools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Python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AE8B4F7-921F-9712-E6B6-8D327858E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5425" y="265220"/>
            <a:ext cx="3257550" cy="2657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7AA8AC2-BB1E-3631-98A7-11F8C6096B62}"/>
              </a:ext>
            </a:extLst>
          </p:cNvPr>
          <p:cNvSpPr txBox="1"/>
          <p:nvPr/>
        </p:nvSpPr>
        <p:spPr>
          <a:xfrm>
            <a:off x="4215071" y="2793525"/>
            <a:ext cx="37528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Classification Report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F3EE5F-04FD-C4DF-C8CB-1D9474D48210}"/>
              </a:ext>
            </a:extLst>
          </p:cNvPr>
          <p:cNvSpPr txBox="1"/>
          <p:nvPr/>
        </p:nvSpPr>
        <p:spPr>
          <a:xfrm>
            <a:off x="8765425" y="2933799"/>
            <a:ext cx="3257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Confusion Matrix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1FA686-43E2-2F64-BFA9-DCCFCE471B6B}"/>
              </a:ext>
            </a:extLst>
          </p:cNvPr>
          <p:cNvSpPr txBox="1"/>
          <p:nvPr/>
        </p:nvSpPr>
        <p:spPr>
          <a:xfrm>
            <a:off x="8765425" y="4261904"/>
            <a:ext cx="32575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 Gaussian Naïve Bayes model was used to predict churning customers.</a:t>
            </a:r>
          </a:p>
          <a:p>
            <a:endParaRPr lang="en-US" sz="1400" dirty="0"/>
          </a:p>
          <a:p>
            <a:r>
              <a:rPr lang="en-US" sz="1400" dirty="0"/>
              <a:t>The model performs with a recall score of 84% for churning customers, meaning that there is only a 16% chance of False Negatives. Recall score is used as the metrics since the concern is to ensure as many churning customers are retained. </a:t>
            </a:r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30CD16F6-34E2-171C-3657-A5EBAAD28ACF}"/>
              </a:ext>
            </a:extLst>
          </p:cNvPr>
          <p:cNvSpPr/>
          <p:nvPr/>
        </p:nvSpPr>
        <p:spPr>
          <a:xfrm>
            <a:off x="10211320" y="3429000"/>
            <a:ext cx="365760" cy="661639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Arrow: Curved Up 28">
            <a:extLst>
              <a:ext uri="{FF2B5EF4-FFF2-40B4-BE49-F238E27FC236}">
                <a16:creationId xmlns:a16="http://schemas.microsoft.com/office/drawing/2014/main" id="{8F118AA7-B2AA-D1D3-9C33-09D36E52F615}"/>
              </a:ext>
            </a:extLst>
          </p:cNvPr>
          <p:cNvSpPr/>
          <p:nvPr/>
        </p:nvSpPr>
        <p:spPr>
          <a:xfrm>
            <a:off x="2932850" y="5038622"/>
            <a:ext cx="2564442" cy="728589"/>
          </a:xfrm>
          <a:prstGeom prst="curved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49664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ustom 1">
      <a:majorFont>
        <a:latin typeface="Berlin Sans FB Demi"/>
        <a:ea typeface=""/>
        <a:cs typeface=""/>
      </a:majorFont>
      <a:minorFont>
        <a:latin typeface="Berlin Sans FB"/>
        <a:ea typeface=""/>
        <a:cs typeface="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391</Words>
  <Application>Microsoft Office PowerPoint</Application>
  <PresentationFormat>Widescreen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Berlin Sans FB</vt:lpstr>
      <vt:lpstr>Berlin Sans FB Demi</vt:lpstr>
      <vt:lpstr>Parcel</vt:lpstr>
      <vt:lpstr>Fakhri Nurrahmadi --- Data Analyst</vt:lpstr>
      <vt:lpstr>Jakarta Population Data</vt:lpstr>
      <vt:lpstr>Cohort Analysis - Sales</vt:lpstr>
      <vt:lpstr>Customer churn 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Fakhri Nurrahmadi --- Data Analyst</dc:title>
  <dc:creator>Fakhri Nurrahmadi</dc:creator>
  <cp:lastModifiedBy>Fakhri Nurrahmadi</cp:lastModifiedBy>
  <cp:revision>2</cp:revision>
  <dcterms:created xsi:type="dcterms:W3CDTF">2022-10-27T13:51:30Z</dcterms:created>
  <dcterms:modified xsi:type="dcterms:W3CDTF">2022-10-27T16:22:04Z</dcterms:modified>
</cp:coreProperties>
</file>