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uce" charset="1" panose="00000500000000000000"/>
      <p:regular r:id="rId17"/>
    </p:embeddedFont>
    <p:embeddedFont>
      <p:font typeface="Garet" charset="1" panose="00000000000000000000"/>
      <p:regular r:id="rId18"/>
    </p:embeddedFont>
    <p:embeddedFont>
      <p:font typeface="Garet Bold" charset="1" panose="00000000000000000000"/>
      <p:regular r:id="rId19"/>
    </p:embeddedFont>
    <p:embeddedFont>
      <p:font typeface="Open Sauce Bold" charset="1" panose="00000800000000000000"/>
      <p:regular r:id="rId20"/>
    </p:embeddedFont>
    <p:embeddedFont>
      <p:font typeface="Bree Serif" charset="1" panose="02000503040000020004"/>
      <p:regular r:id="rId21"/>
    </p:embeddedFont>
    <p:embeddedFont>
      <p:font typeface="DM Serif Display" charset="1" panose="00000000000000000000"/>
      <p:regular r:id="rId22"/>
    </p:embeddedFont>
    <p:embeddedFont>
      <p:font typeface="Montserrat Classic Bold" charset="1" panose="00000800000000000000"/>
      <p:regular r:id="rId23"/>
    </p:embeddedFont>
    <p:embeddedFont>
      <p:font typeface="Marta Italics" charset="1" panose="020005030600000200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slide2.xml" Type="http://schemas.openxmlformats.org/officeDocument/2006/relationships/slide"/><Relationship Id="rId5" Target="slide4.xml" Type="http://schemas.openxmlformats.org/officeDocument/2006/relationships/slide"/><Relationship Id="rId6" Target="slide11.xml" Type="http://schemas.openxmlformats.org/officeDocument/2006/relationship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pn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998808" y="6790604"/>
            <a:ext cx="987500" cy="0"/>
          </a:xfrm>
          <a:prstGeom prst="line">
            <a:avLst/>
          </a:prstGeom>
          <a:ln cap="flat" w="28575">
            <a:solidFill>
              <a:srgbClr val="4A44BD"/>
            </a:solidFill>
            <a:prstDash val="solid"/>
            <a:headEnd type="none" len="sm" w="sm"/>
            <a:tailEnd type="none" len="sm" w="sm"/>
          </a:ln>
        </p:spPr>
      </p:sp>
      <p:sp>
        <p:nvSpPr>
          <p:cNvPr name="TextBox 3" id="3"/>
          <p:cNvSpPr txBox="true"/>
          <p:nvPr/>
        </p:nvSpPr>
        <p:spPr>
          <a:xfrm rot="0">
            <a:off x="2135613" y="9752381"/>
            <a:ext cx="4047637" cy="257175"/>
          </a:xfrm>
          <a:prstGeom prst="rect">
            <a:avLst/>
          </a:prstGeom>
        </p:spPr>
        <p:txBody>
          <a:bodyPr anchor="t" rtlCol="false" tIns="0" lIns="0" bIns="0" rIns="0">
            <a:spAutoFit/>
          </a:bodyPr>
          <a:lstStyle/>
          <a:p>
            <a:pPr algn="l" marL="0" indent="0" lvl="0">
              <a:lnSpc>
                <a:spcPts val="2100"/>
              </a:lnSpc>
              <a:spcBef>
                <a:spcPct val="0"/>
              </a:spcBef>
            </a:pPr>
            <a:r>
              <a:rPr lang="en-US" sz="1500" spc="75" u="none">
                <a:solidFill>
                  <a:srgbClr val="000000"/>
                </a:solidFill>
                <a:latin typeface="Open Sauce"/>
                <a:ea typeface="Open Sauce"/>
                <a:cs typeface="Open Sauce"/>
                <a:sym typeface="Open Sauce"/>
              </a:rPr>
              <a:t>PRESENTED BY</a:t>
            </a:r>
          </a:p>
        </p:txBody>
      </p:sp>
      <p:sp>
        <p:nvSpPr>
          <p:cNvPr name="Freeform 4" id="4"/>
          <p:cNvSpPr/>
          <p:nvPr/>
        </p:nvSpPr>
        <p:spPr>
          <a:xfrm flipH="false" flipV="false" rot="0">
            <a:off x="8913253" y="2963300"/>
            <a:ext cx="9374747" cy="12269388"/>
          </a:xfrm>
          <a:custGeom>
            <a:avLst/>
            <a:gdLst/>
            <a:ahLst/>
            <a:cxnLst/>
            <a:rect r="r" b="b" t="t" l="l"/>
            <a:pathLst>
              <a:path h="12269388" w="9374747">
                <a:moveTo>
                  <a:pt x="0" y="0"/>
                </a:moveTo>
                <a:lnTo>
                  <a:pt x="9374747" y="0"/>
                </a:lnTo>
                <a:lnTo>
                  <a:pt x="9374747" y="12269388"/>
                </a:lnTo>
                <a:lnTo>
                  <a:pt x="0" y="12269388"/>
                </a:lnTo>
                <a:lnTo>
                  <a:pt x="0" y="0"/>
                </a:lnTo>
                <a:close/>
              </a:path>
            </a:pathLst>
          </a:custGeom>
          <a:blipFill>
            <a:blip r:embed="rId2">
              <a:extLst>
                <a:ext uri="{96DAC541-7B7A-43D3-8B79-37D633B846F1}">
                  <asvg:svgBlip xmlns:asvg="http://schemas.microsoft.com/office/drawing/2016/SVG/main" r:embed="rId3"/>
                </a:ext>
              </a:extLst>
            </a:blip>
            <a:stretch>
              <a:fillRect l="0" t="0" r="-30877" b="0"/>
            </a:stretch>
          </a:blipFill>
        </p:spPr>
      </p:sp>
      <p:grpSp>
        <p:nvGrpSpPr>
          <p:cNvPr name="Group 5" id="5"/>
          <p:cNvGrpSpPr/>
          <p:nvPr/>
        </p:nvGrpSpPr>
        <p:grpSpPr>
          <a:xfrm rot="0">
            <a:off x="0" y="9274912"/>
            <a:ext cx="19548495" cy="1012088"/>
            <a:chOff x="0" y="0"/>
            <a:chExt cx="123214575" cy="6379210"/>
          </a:xfrm>
        </p:grpSpPr>
        <p:sp>
          <p:nvSpPr>
            <p:cNvPr name="Freeform 6" id="6"/>
            <p:cNvSpPr/>
            <p:nvPr/>
          </p:nvSpPr>
          <p:spPr>
            <a:xfrm flipH="false" flipV="false" rot="0">
              <a:off x="0" y="0"/>
              <a:ext cx="123214569" cy="6379210"/>
            </a:xfrm>
            <a:custGeom>
              <a:avLst/>
              <a:gdLst/>
              <a:ahLst/>
              <a:cxnLst/>
              <a:rect r="r" b="b" t="t" l="l"/>
              <a:pathLst>
                <a:path h="6379210" w="123214569">
                  <a:moveTo>
                    <a:pt x="116297348" y="0"/>
                  </a:moveTo>
                  <a:lnTo>
                    <a:pt x="14830961" y="0"/>
                  </a:lnTo>
                  <a:lnTo>
                    <a:pt x="7221293" y="7620"/>
                  </a:lnTo>
                  <a:lnTo>
                    <a:pt x="0" y="6379210"/>
                  </a:lnTo>
                  <a:lnTo>
                    <a:pt x="116568662" y="6379210"/>
                  </a:lnTo>
                  <a:lnTo>
                    <a:pt x="123214569" y="0"/>
                  </a:lnTo>
                  <a:close/>
                </a:path>
              </a:pathLst>
            </a:custGeom>
            <a:solidFill>
              <a:srgbClr val="4A44BD"/>
            </a:solidFill>
          </p:spPr>
        </p:sp>
      </p:grpSp>
      <p:sp>
        <p:nvSpPr>
          <p:cNvPr name="TextBox 7" id="7"/>
          <p:cNvSpPr txBox="true"/>
          <p:nvPr/>
        </p:nvSpPr>
        <p:spPr>
          <a:xfrm rot="0">
            <a:off x="1986309" y="9563389"/>
            <a:ext cx="4047637" cy="448310"/>
          </a:xfrm>
          <a:prstGeom prst="rect">
            <a:avLst/>
          </a:prstGeom>
        </p:spPr>
        <p:txBody>
          <a:bodyPr anchor="t" rtlCol="false" tIns="0" lIns="0" bIns="0" rIns="0">
            <a:spAutoFit/>
          </a:bodyPr>
          <a:lstStyle/>
          <a:p>
            <a:pPr algn="l" marL="0" indent="0" lvl="0">
              <a:lnSpc>
                <a:spcPts val="3639"/>
              </a:lnSpc>
            </a:pPr>
            <a:r>
              <a:rPr lang="en-US" sz="2599">
                <a:solidFill>
                  <a:srgbClr val="000000"/>
                </a:solidFill>
                <a:latin typeface="Garet"/>
                <a:ea typeface="Garet"/>
                <a:cs typeface="Garet"/>
                <a:sym typeface="Garet"/>
              </a:rPr>
              <a:t>Fanysia Helena K. </a:t>
            </a:r>
          </a:p>
        </p:txBody>
      </p:sp>
      <p:grpSp>
        <p:nvGrpSpPr>
          <p:cNvPr name="Group 8" id="8"/>
          <p:cNvGrpSpPr/>
          <p:nvPr/>
        </p:nvGrpSpPr>
        <p:grpSpPr>
          <a:xfrm rot="0">
            <a:off x="15927710" y="776705"/>
            <a:ext cx="1961218" cy="1971378"/>
            <a:chOff x="0" y="0"/>
            <a:chExt cx="2614957" cy="2628503"/>
          </a:xfrm>
        </p:grpSpPr>
        <p:grpSp>
          <p:nvGrpSpPr>
            <p:cNvPr name="Group 9" id="9"/>
            <p:cNvGrpSpPr/>
            <p:nvPr/>
          </p:nvGrpSpPr>
          <p:grpSpPr>
            <a:xfrm rot="0">
              <a:off x="0" y="0"/>
              <a:ext cx="2614957" cy="261495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
          <p:nvSpPr>
            <p:cNvPr name="TextBox 11" id="11"/>
            <p:cNvSpPr txBox="true"/>
            <p:nvPr/>
          </p:nvSpPr>
          <p:spPr>
            <a:xfrm rot="0">
              <a:off x="198045" y="2337885"/>
              <a:ext cx="2218867" cy="290618"/>
            </a:xfrm>
            <a:prstGeom prst="rect">
              <a:avLst/>
            </a:prstGeom>
          </p:spPr>
          <p:txBody>
            <a:bodyPr anchor="t" rtlCol="false" tIns="0" lIns="0" bIns="0" rIns="0">
              <a:spAutoFit/>
            </a:bodyPr>
            <a:lstStyle/>
            <a:p>
              <a:pPr algn="ctr" marL="0" indent="0" lvl="0">
                <a:lnSpc>
                  <a:spcPts val="1759"/>
                </a:lnSpc>
              </a:pPr>
              <a:r>
                <a:rPr lang="en-US" b="true" sz="1599">
                  <a:solidFill>
                    <a:srgbClr val="4A44BD"/>
                  </a:solidFill>
                  <a:latin typeface="Garet Bold"/>
                  <a:ea typeface="Garet Bold"/>
                  <a:cs typeface="Garet Bold"/>
                  <a:sym typeface="Garet Bold"/>
                </a:rPr>
                <a:t>REVOU</a:t>
              </a:r>
            </a:p>
          </p:txBody>
        </p:sp>
      </p:grpSp>
      <p:sp>
        <p:nvSpPr>
          <p:cNvPr name="Freeform 12" id="12"/>
          <p:cNvSpPr/>
          <p:nvPr/>
        </p:nvSpPr>
        <p:spPr>
          <a:xfrm flipH="false" flipV="false" rot="0">
            <a:off x="1148113" y="9471674"/>
            <a:ext cx="688890" cy="688890"/>
          </a:xfrm>
          <a:custGeom>
            <a:avLst/>
            <a:gdLst/>
            <a:ahLst/>
            <a:cxnLst/>
            <a:rect r="r" b="b" t="t" l="l"/>
            <a:pathLst>
              <a:path h="688890" w="688890">
                <a:moveTo>
                  <a:pt x="0" y="0"/>
                </a:moveTo>
                <a:lnTo>
                  <a:pt x="688891" y="0"/>
                </a:lnTo>
                <a:lnTo>
                  <a:pt x="688891" y="688891"/>
                </a:lnTo>
                <a:lnTo>
                  <a:pt x="0" y="688891"/>
                </a:lnTo>
                <a:lnTo>
                  <a:pt x="0" y="0"/>
                </a:lnTo>
                <a:close/>
              </a:path>
            </a:pathLst>
          </a:custGeom>
          <a:blipFill>
            <a:blip r:embed="rId5"/>
            <a:stretch>
              <a:fillRect l="0" t="0" r="0" b="0"/>
            </a:stretch>
          </a:blipFill>
        </p:spPr>
      </p:sp>
      <p:grpSp>
        <p:nvGrpSpPr>
          <p:cNvPr name="Group 13" id="13"/>
          <p:cNvGrpSpPr/>
          <p:nvPr/>
        </p:nvGrpSpPr>
        <p:grpSpPr>
          <a:xfrm rot="0">
            <a:off x="1028700" y="7681191"/>
            <a:ext cx="4767995" cy="722100"/>
            <a:chOff x="0" y="0"/>
            <a:chExt cx="6357326" cy="962801"/>
          </a:xfrm>
        </p:grpSpPr>
        <p:sp>
          <p:nvSpPr>
            <p:cNvPr name="TextBox 14" id="14"/>
            <p:cNvSpPr txBox="true"/>
            <p:nvPr/>
          </p:nvSpPr>
          <p:spPr>
            <a:xfrm rot="0">
              <a:off x="0" y="393629"/>
              <a:ext cx="6357326" cy="569172"/>
            </a:xfrm>
            <a:prstGeom prst="rect">
              <a:avLst/>
            </a:prstGeom>
          </p:spPr>
          <p:txBody>
            <a:bodyPr anchor="t" rtlCol="false" tIns="0" lIns="0" bIns="0" rIns="0">
              <a:spAutoFit/>
            </a:bodyPr>
            <a:lstStyle/>
            <a:p>
              <a:pPr algn="l" marL="0" indent="0" lvl="0">
                <a:lnSpc>
                  <a:spcPts val="3639"/>
                </a:lnSpc>
              </a:pPr>
              <a:r>
                <a:rPr lang="en-US" b="true" sz="2599">
                  <a:solidFill>
                    <a:srgbClr val="000000"/>
                  </a:solidFill>
                  <a:latin typeface="Open Sauce Bold"/>
                  <a:ea typeface="Open Sauce Bold"/>
                  <a:cs typeface="Open Sauce Bold"/>
                  <a:sym typeface="Open Sauce Bold"/>
                </a:rPr>
                <a:t>Fanysia Helena Kosuwandi</a:t>
              </a:r>
            </a:p>
          </p:txBody>
        </p:sp>
        <p:sp>
          <p:nvSpPr>
            <p:cNvPr name="TextBox 15" id="15"/>
            <p:cNvSpPr txBox="true"/>
            <p:nvPr/>
          </p:nvSpPr>
          <p:spPr>
            <a:xfrm rot="0">
              <a:off x="0" y="-28575"/>
              <a:ext cx="6357326" cy="333375"/>
            </a:xfrm>
            <a:prstGeom prst="rect">
              <a:avLst/>
            </a:prstGeom>
          </p:spPr>
          <p:txBody>
            <a:bodyPr anchor="t" rtlCol="false" tIns="0" lIns="0" bIns="0" rIns="0">
              <a:spAutoFit/>
            </a:bodyPr>
            <a:lstStyle/>
            <a:p>
              <a:pPr algn="l" marL="0" indent="0" lvl="0">
                <a:lnSpc>
                  <a:spcPts val="2100"/>
                </a:lnSpc>
              </a:pPr>
              <a:r>
                <a:rPr lang="en-US" sz="1500" spc="75">
                  <a:solidFill>
                    <a:srgbClr val="000000"/>
                  </a:solidFill>
                  <a:latin typeface="Open Sauce"/>
                  <a:ea typeface="Open Sauce"/>
                  <a:cs typeface="Open Sauce"/>
                  <a:sym typeface="Open Sauce"/>
                </a:rPr>
                <a:t>BY</a:t>
              </a:r>
            </a:p>
          </p:txBody>
        </p:sp>
      </p:grpSp>
      <p:grpSp>
        <p:nvGrpSpPr>
          <p:cNvPr name="Group 16" id="16"/>
          <p:cNvGrpSpPr/>
          <p:nvPr/>
        </p:nvGrpSpPr>
        <p:grpSpPr>
          <a:xfrm rot="0">
            <a:off x="998808" y="1028700"/>
            <a:ext cx="12529531" cy="4033500"/>
            <a:chOff x="0" y="0"/>
            <a:chExt cx="16706042" cy="5378000"/>
          </a:xfrm>
        </p:grpSpPr>
        <p:sp>
          <p:nvSpPr>
            <p:cNvPr name="TextBox 17" id="17"/>
            <p:cNvSpPr txBox="true"/>
            <p:nvPr/>
          </p:nvSpPr>
          <p:spPr>
            <a:xfrm rot="0">
              <a:off x="0" y="722988"/>
              <a:ext cx="16706042" cy="3792017"/>
            </a:xfrm>
            <a:prstGeom prst="rect">
              <a:avLst/>
            </a:prstGeom>
          </p:spPr>
          <p:txBody>
            <a:bodyPr anchor="t" rtlCol="false" tIns="0" lIns="0" bIns="0" rIns="0">
              <a:spAutoFit/>
            </a:bodyPr>
            <a:lstStyle/>
            <a:p>
              <a:pPr algn="l">
                <a:lnSpc>
                  <a:spcPts val="11000"/>
                </a:lnSpc>
              </a:pPr>
              <a:r>
                <a:rPr lang="en-US" sz="10000" b="true">
                  <a:solidFill>
                    <a:srgbClr val="4A44BD"/>
                  </a:solidFill>
                  <a:latin typeface="Garet Bold"/>
                  <a:ea typeface="Garet Bold"/>
                  <a:cs typeface="Garet Bold"/>
                  <a:sym typeface="Garet Bold"/>
                </a:rPr>
                <a:t>Amazon Prime </a:t>
              </a:r>
            </a:p>
            <a:p>
              <a:pPr algn="l" marL="0" indent="0" lvl="0">
                <a:lnSpc>
                  <a:spcPts val="11000"/>
                </a:lnSpc>
              </a:pPr>
              <a:r>
                <a:rPr lang="en-US" b="true" sz="10000">
                  <a:solidFill>
                    <a:srgbClr val="4A44BD"/>
                  </a:solidFill>
                  <a:latin typeface="Garet Bold"/>
                  <a:ea typeface="Garet Bold"/>
                  <a:cs typeface="Garet Bold"/>
                  <a:sym typeface="Garet Bold"/>
                </a:rPr>
                <a:t>Movies &amp; TV Show</a:t>
              </a:r>
            </a:p>
          </p:txBody>
        </p:sp>
        <p:sp>
          <p:nvSpPr>
            <p:cNvPr name="TextBox 18" id="18"/>
            <p:cNvSpPr txBox="true"/>
            <p:nvPr/>
          </p:nvSpPr>
          <p:spPr>
            <a:xfrm rot="0">
              <a:off x="0" y="4755276"/>
              <a:ext cx="16706042" cy="622724"/>
            </a:xfrm>
            <a:prstGeom prst="rect">
              <a:avLst/>
            </a:prstGeom>
          </p:spPr>
          <p:txBody>
            <a:bodyPr anchor="t" rtlCol="false" tIns="0" lIns="0" bIns="0" rIns="0">
              <a:spAutoFit/>
            </a:bodyPr>
            <a:lstStyle/>
            <a:p>
              <a:pPr algn="l" marL="0" indent="0" lvl="0">
                <a:lnSpc>
                  <a:spcPts val="3919"/>
                </a:lnSpc>
              </a:pPr>
              <a:r>
                <a:rPr lang="en-US" sz="2799">
                  <a:solidFill>
                    <a:srgbClr val="000000"/>
                  </a:solidFill>
                  <a:latin typeface="Bree Serif"/>
                  <a:ea typeface="Bree Serif"/>
                  <a:cs typeface="Bree Serif"/>
                  <a:sym typeface="Bree Serif"/>
                </a:rPr>
                <a:t>Exploratory Data Analysis</a:t>
              </a:r>
            </a:p>
          </p:txBody>
        </p:sp>
        <p:sp>
          <p:nvSpPr>
            <p:cNvPr name="TextBox 19" id="19"/>
            <p:cNvSpPr txBox="true"/>
            <p:nvPr/>
          </p:nvSpPr>
          <p:spPr>
            <a:xfrm rot="0">
              <a:off x="0" y="-85725"/>
              <a:ext cx="16706042" cy="483658"/>
            </a:xfrm>
            <a:prstGeom prst="rect">
              <a:avLst/>
            </a:prstGeom>
          </p:spPr>
          <p:txBody>
            <a:bodyPr anchor="t" rtlCol="false" tIns="0" lIns="0" bIns="0" rIns="0">
              <a:spAutoFit/>
            </a:bodyPr>
            <a:lstStyle/>
            <a:p>
              <a:pPr algn="l" marL="0" indent="0" lvl="0">
                <a:lnSpc>
                  <a:spcPts val="3200"/>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3310361" y="9681230"/>
            <a:ext cx="15903157" cy="640680"/>
            <a:chOff x="0" y="0"/>
            <a:chExt cx="4188486" cy="168739"/>
          </a:xfrm>
        </p:grpSpPr>
        <p:sp>
          <p:nvSpPr>
            <p:cNvPr name="Freeform 6" id="6"/>
            <p:cNvSpPr/>
            <p:nvPr/>
          </p:nvSpPr>
          <p:spPr>
            <a:xfrm flipH="false" flipV="false" rot="0">
              <a:off x="0" y="0"/>
              <a:ext cx="4188486" cy="168739"/>
            </a:xfrm>
            <a:custGeom>
              <a:avLst/>
              <a:gdLst/>
              <a:ahLst/>
              <a:cxnLst/>
              <a:rect r="r" b="b" t="t" l="l"/>
              <a:pathLst>
                <a:path h="168739" w="4188486">
                  <a:moveTo>
                    <a:pt x="203200" y="0"/>
                  </a:moveTo>
                  <a:lnTo>
                    <a:pt x="4188486" y="0"/>
                  </a:lnTo>
                  <a:lnTo>
                    <a:pt x="3985286" y="168739"/>
                  </a:lnTo>
                  <a:lnTo>
                    <a:pt x="0" y="168739"/>
                  </a:lnTo>
                  <a:lnTo>
                    <a:pt x="203200" y="0"/>
                  </a:lnTo>
                  <a:close/>
                </a:path>
              </a:pathLst>
            </a:custGeom>
            <a:solidFill>
              <a:srgbClr val="4A44BD"/>
            </a:solidFill>
          </p:spPr>
        </p:sp>
        <p:sp>
          <p:nvSpPr>
            <p:cNvPr name="TextBox 7" id="7"/>
            <p:cNvSpPr txBox="true"/>
            <p:nvPr/>
          </p:nvSpPr>
          <p:spPr>
            <a:xfrm>
              <a:off x="101600" y="-28575"/>
              <a:ext cx="3985286" cy="197314"/>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1524476" y="1719521"/>
            <a:ext cx="14020391" cy="4609444"/>
          </a:xfrm>
          <a:custGeom>
            <a:avLst/>
            <a:gdLst/>
            <a:ahLst/>
            <a:cxnLst/>
            <a:rect r="r" b="b" t="t" l="l"/>
            <a:pathLst>
              <a:path h="4609444" w="14020391">
                <a:moveTo>
                  <a:pt x="0" y="0"/>
                </a:moveTo>
                <a:lnTo>
                  <a:pt x="14020391" y="0"/>
                </a:lnTo>
                <a:lnTo>
                  <a:pt x="14020391" y="4609444"/>
                </a:lnTo>
                <a:lnTo>
                  <a:pt x="0" y="4609444"/>
                </a:lnTo>
                <a:lnTo>
                  <a:pt x="0" y="0"/>
                </a:lnTo>
                <a:close/>
              </a:path>
            </a:pathLst>
          </a:custGeom>
          <a:blipFill>
            <a:blip r:embed="rId2"/>
            <a:stretch>
              <a:fillRect l="0" t="0" r="0" b="0"/>
            </a:stretch>
          </a:blipFill>
        </p:spPr>
      </p:sp>
      <p:sp>
        <p:nvSpPr>
          <p:cNvPr name="TextBox 9" id="9"/>
          <p:cNvSpPr txBox="true"/>
          <p:nvPr/>
        </p:nvSpPr>
        <p:spPr>
          <a:xfrm rot="0">
            <a:off x="-340228" y="220248"/>
            <a:ext cx="7301177" cy="600075"/>
          </a:xfrm>
          <a:prstGeom prst="rect">
            <a:avLst/>
          </a:prstGeom>
        </p:spPr>
        <p:txBody>
          <a:bodyPr anchor="t" rtlCol="false" tIns="0" lIns="0" bIns="0" rIns="0">
            <a:spAutoFit/>
          </a:bodyPr>
          <a:lstStyle/>
          <a:p>
            <a:pPr algn="ctr" marL="0" indent="0" lvl="0">
              <a:lnSpc>
                <a:spcPts val="4799"/>
              </a:lnSpc>
            </a:pPr>
            <a:r>
              <a:rPr lang="en-US" b="true" sz="3999" spc="215">
                <a:solidFill>
                  <a:srgbClr val="4A44BD"/>
                </a:solidFill>
                <a:latin typeface="Open Sauce Bold"/>
                <a:ea typeface="Open Sauce Bold"/>
                <a:cs typeface="Open Sauce Bold"/>
                <a:sym typeface="Open Sauce Bold"/>
              </a:rPr>
              <a:t>DATA VISUALIZATION</a:t>
            </a:r>
          </a:p>
        </p:txBody>
      </p:sp>
      <p:grpSp>
        <p:nvGrpSpPr>
          <p:cNvPr name="Group 10" id="10"/>
          <p:cNvGrpSpPr/>
          <p:nvPr/>
        </p:nvGrpSpPr>
        <p:grpSpPr>
          <a:xfrm rot="0">
            <a:off x="3743063" y="6605580"/>
            <a:ext cx="10801874" cy="2386176"/>
            <a:chOff x="0" y="0"/>
            <a:chExt cx="14402499" cy="3181568"/>
          </a:xfrm>
        </p:grpSpPr>
        <p:sp>
          <p:nvSpPr>
            <p:cNvPr name="TextBox 11" id="11"/>
            <p:cNvSpPr txBox="true"/>
            <p:nvPr/>
          </p:nvSpPr>
          <p:spPr>
            <a:xfrm rot="0">
              <a:off x="0" y="-47625"/>
              <a:ext cx="14402499" cy="1270635"/>
            </a:xfrm>
            <a:prstGeom prst="rect">
              <a:avLst/>
            </a:prstGeom>
          </p:spPr>
          <p:txBody>
            <a:bodyPr anchor="t" rtlCol="false" tIns="0" lIns="0" bIns="0" rIns="0">
              <a:spAutoFit/>
            </a:bodyPr>
            <a:lstStyle/>
            <a:p>
              <a:pPr algn="l">
                <a:lnSpc>
                  <a:spcPts val="3847"/>
                </a:lnSpc>
              </a:pPr>
              <a:r>
                <a:rPr lang="en-US" b="true" sz="2850" spc="427">
                  <a:solidFill>
                    <a:srgbClr val="000000"/>
                  </a:solidFill>
                  <a:latin typeface="Montserrat Classic Bold"/>
                  <a:ea typeface="Montserrat Classic Bold"/>
                  <a:cs typeface="Montserrat Classic Bold"/>
                  <a:sym typeface="Montserrat Classic Bold"/>
                </a:rPr>
                <a:t>YEAR WITH THE MOST CONTENT RELEASED ON AMAZON PRIME VIDEO</a:t>
              </a:r>
            </a:p>
          </p:txBody>
        </p:sp>
        <p:sp>
          <p:nvSpPr>
            <p:cNvPr name="TextBox 12" id="12"/>
            <p:cNvSpPr txBox="true"/>
            <p:nvPr/>
          </p:nvSpPr>
          <p:spPr>
            <a:xfrm rot="0">
              <a:off x="0" y="1492891"/>
              <a:ext cx="14402499" cy="1688677"/>
            </a:xfrm>
            <a:prstGeom prst="rect">
              <a:avLst/>
            </a:prstGeom>
          </p:spPr>
          <p:txBody>
            <a:bodyPr anchor="t" rtlCol="false" tIns="0" lIns="0" bIns="0" rIns="0">
              <a:spAutoFit/>
            </a:bodyPr>
            <a:lstStyle/>
            <a:p>
              <a:pPr algn="just">
                <a:lnSpc>
                  <a:spcPts val="3430"/>
                </a:lnSpc>
              </a:pPr>
              <a:r>
                <a:rPr lang="en-US" sz="2450" i="true">
                  <a:solidFill>
                    <a:srgbClr val="000000"/>
                  </a:solidFill>
                  <a:latin typeface="Marta Italics"/>
                  <a:ea typeface="Marta Italics"/>
                  <a:cs typeface="Marta Italics"/>
                  <a:sym typeface="Marta Italics"/>
                </a:rPr>
                <a:t>In this analysis, the year with the highest number of content releases from 1999 to 2021 is </a:t>
              </a:r>
              <a:r>
                <a:rPr lang="en-US" sz="2450" i="true" u="sng">
                  <a:solidFill>
                    <a:srgbClr val="613DC1"/>
                  </a:solidFill>
                  <a:latin typeface="Marta Italics"/>
                  <a:ea typeface="Marta Italics"/>
                  <a:cs typeface="Marta Italics"/>
                  <a:sym typeface="Marta Italics"/>
                </a:rPr>
                <a:t>2019,</a:t>
              </a:r>
              <a:r>
                <a:rPr lang="en-US" sz="2450" i="true">
                  <a:solidFill>
                    <a:srgbClr val="000000"/>
                  </a:solidFill>
                  <a:latin typeface="Marta Italics"/>
                  <a:ea typeface="Marta Italics"/>
                  <a:cs typeface="Marta Italics"/>
                  <a:sym typeface="Marta Italics"/>
                </a:rPr>
                <a:t> with a total of 110 titles. This indicates a peak in content releases in that year.</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5069350" y="4691719"/>
            <a:ext cx="15923290" cy="7961645"/>
          </a:xfrm>
          <a:custGeom>
            <a:avLst/>
            <a:gdLst/>
            <a:ahLst/>
            <a:cxnLst/>
            <a:rect r="r" b="b" t="t" l="l"/>
            <a:pathLst>
              <a:path h="7961645" w="15923290">
                <a:moveTo>
                  <a:pt x="0" y="7961645"/>
                </a:moveTo>
                <a:lnTo>
                  <a:pt x="15923290" y="7961645"/>
                </a:lnTo>
                <a:lnTo>
                  <a:pt x="15923290" y="0"/>
                </a:lnTo>
                <a:lnTo>
                  <a:pt x="0" y="0"/>
                </a:lnTo>
                <a:lnTo>
                  <a:pt x="0" y="796164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61873" y="1165140"/>
            <a:ext cx="7794709" cy="2013121"/>
            <a:chOff x="0" y="0"/>
            <a:chExt cx="1042176" cy="269160"/>
          </a:xfrm>
        </p:grpSpPr>
        <p:sp>
          <p:nvSpPr>
            <p:cNvPr name="Freeform 4" id="4"/>
            <p:cNvSpPr/>
            <p:nvPr/>
          </p:nvSpPr>
          <p:spPr>
            <a:xfrm flipH="false" flipV="false" rot="0">
              <a:off x="0" y="0"/>
              <a:ext cx="1042176" cy="269160"/>
            </a:xfrm>
            <a:custGeom>
              <a:avLst/>
              <a:gdLst/>
              <a:ahLst/>
              <a:cxnLst/>
              <a:rect r="r" b="b" t="t" l="l"/>
              <a:pathLst>
                <a:path h="269160" w="1042176">
                  <a:moveTo>
                    <a:pt x="99323" y="0"/>
                  </a:moveTo>
                  <a:lnTo>
                    <a:pt x="942853" y="0"/>
                  </a:lnTo>
                  <a:cubicBezTo>
                    <a:pt x="997707" y="0"/>
                    <a:pt x="1042176" y="44468"/>
                    <a:pt x="1042176" y="99323"/>
                  </a:cubicBezTo>
                  <a:lnTo>
                    <a:pt x="1042176" y="169837"/>
                  </a:lnTo>
                  <a:cubicBezTo>
                    <a:pt x="1042176" y="196180"/>
                    <a:pt x="1031711" y="221443"/>
                    <a:pt x="1013085" y="240069"/>
                  </a:cubicBezTo>
                  <a:cubicBezTo>
                    <a:pt x="994458" y="258696"/>
                    <a:pt x="969195" y="269160"/>
                    <a:pt x="942853" y="269160"/>
                  </a:cubicBezTo>
                  <a:lnTo>
                    <a:pt x="99323" y="269160"/>
                  </a:lnTo>
                  <a:cubicBezTo>
                    <a:pt x="72981" y="269160"/>
                    <a:pt x="47718" y="258696"/>
                    <a:pt x="29091" y="240069"/>
                  </a:cubicBezTo>
                  <a:cubicBezTo>
                    <a:pt x="10464" y="221443"/>
                    <a:pt x="0" y="196180"/>
                    <a:pt x="0" y="169837"/>
                  </a:cubicBezTo>
                  <a:lnTo>
                    <a:pt x="0" y="99323"/>
                  </a:lnTo>
                  <a:cubicBezTo>
                    <a:pt x="0" y="72981"/>
                    <a:pt x="10464" y="47718"/>
                    <a:pt x="29091" y="29091"/>
                  </a:cubicBezTo>
                  <a:cubicBezTo>
                    <a:pt x="47718" y="10464"/>
                    <a:pt x="72981" y="0"/>
                    <a:pt x="99323" y="0"/>
                  </a:cubicBezTo>
                  <a:close/>
                </a:path>
              </a:pathLst>
            </a:custGeom>
            <a:solidFill>
              <a:srgbClr val="4A44BD"/>
            </a:solidFill>
          </p:spPr>
        </p:sp>
        <p:sp>
          <p:nvSpPr>
            <p:cNvPr name="TextBox 5" id="5"/>
            <p:cNvSpPr txBox="true"/>
            <p:nvPr/>
          </p:nvSpPr>
          <p:spPr>
            <a:xfrm>
              <a:off x="0" y="-28575"/>
              <a:ext cx="1042176" cy="297735"/>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4687838" y="1494273"/>
            <a:ext cx="1354853" cy="135485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
        <p:nvSpPr>
          <p:cNvPr name="Freeform 8" id="8"/>
          <p:cNvSpPr/>
          <p:nvPr/>
        </p:nvSpPr>
        <p:spPr>
          <a:xfrm flipH="false" flipV="false" rot="0">
            <a:off x="1028700" y="3832342"/>
            <a:ext cx="4942555" cy="5425958"/>
          </a:xfrm>
          <a:custGeom>
            <a:avLst/>
            <a:gdLst/>
            <a:ahLst/>
            <a:cxnLst/>
            <a:rect r="r" b="b" t="t" l="l"/>
            <a:pathLst>
              <a:path h="5425958" w="4942555">
                <a:moveTo>
                  <a:pt x="0" y="0"/>
                </a:moveTo>
                <a:lnTo>
                  <a:pt x="4942555" y="0"/>
                </a:lnTo>
                <a:lnTo>
                  <a:pt x="4942555" y="5425958"/>
                </a:lnTo>
                <a:lnTo>
                  <a:pt x="0" y="54259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988331" y="3591830"/>
            <a:ext cx="3299669" cy="2199779"/>
          </a:xfrm>
          <a:custGeom>
            <a:avLst/>
            <a:gdLst/>
            <a:ahLst/>
            <a:cxnLst/>
            <a:rect r="r" b="b" t="t" l="l"/>
            <a:pathLst>
              <a:path h="2199779" w="3299669">
                <a:moveTo>
                  <a:pt x="0" y="0"/>
                </a:moveTo>
                <a:lnTo>
                  <a:pt x="3299669" y="0"/>
                </a:lnTo>
                <a:lnTo>
                  <a:pt x="3299669" y="2199779"/>
                </a:lnTo>
                <a:lnTo>
                  <a:pt x="0" y="2199779"/>
                </a:lnTo>
                <a:lnTo>
                  <a:pt x="0" y="0"/>
                </a:lnTo>
                <a:close/>
              </a:path>
            </a:pathLst>
          </a:custGeom>
          <a:blipFill>
            <a:blip r:embed="rId7"/>
            <a:stretch>
              <a:fillRect l="0" t="0" r="0" b="0"/>
            </a:stretch>
          </a:blipFill>
        </p:spPr>
      </p:sp>
      <p:sp>
        <p:nvSpPr>
          <p:cNvPr name="TextBox 10" id="10"/>
          <p:cNvSpPr txBox="true"/>
          <p:nvPr/>
        </p:nvSpPr>
        <p:spPr>
          <a:xfrm rot="0">
            <a:off x="1028700" y="1104900"/>
            <a:ext cx="7545134" cy="1066800"/>
          </a:xfrm>
          <a:prstGeom prst="rect">
            <a:avLst/>
          </a:prstGeom>
        </p:spPr>
        <p:txBody>
          <a:bodyPr anchor="t" rtlCol="false" tIns="0" lIns="0" bIns="0" rIns="0">
            <a:spAutoFit/>
          </a:bodyPr>
          <a:lstStyle/>
          <a:p>
            <a:pPr algn="l" marL="0" indent="0" lvl="0">
              <a:lnSpc>
                <a:spcPts val="8250"/>
              </a:lnSpc>
            </a:pPr>
            <a:r>
              <a:rPr lang="en-US" b="true" sz="7500" spc="-150">
                <a:solidFill>
                  <a:srgbClr val="4A44BD"/>
                </a:solidFill>
                <a:latin typeface="Garet Bold"/>
                <a:ea typeface="Garet Bold"/>
                <a:cs typeface="Garet Bold"/>
                <a:sym typeface="Garet Bold"/>
              </a:rPr>
              <a:t>Thank You</a:t>
            </a:r>
          </a:p>
        </p:txBody>
      </p:sp>
      <p:sp>
        <p:nvSpPr>
          <p:cNvPr name="TextBox 11" id="11"/>
          <p:cNvSpPr txBox="true"/>
          <p:nvPr/>
        </p:nvSpPr>
        <p:spPr>
          <a:xfrm rot="0">
            <a:off x="16140276" y="2030236"/>
            <a:ext cx="2238048" cy="292453"/>
          </a:xfrm>
          <a:prstGeom prst="rect">
            <a:avLst/>
          </a:prstGeom>
        </p:spPr>
        <p:txBody>
          <a:bodyPr anchor="t" rtlCol="false" tIns="0" lIns="0" bIns="0" rIns="0">
            <a:spAutoFit/>
          </a:bodyPr>
          <a:lstStyle/>
          <a:p>
            <a:pPr algn="l" marL="0" indent="0" lvl="0">
              <a:lnSpc>
                <a:spcPts val="2230"/>
              </a:lnSpc>
            </a:pPr>
            <a:r>
              <a:rPr lang="en-US" b="true" sz="2027">
                <a:solidFill>
                  <a:srgbClr val="FFFFFF"/>
                </a:solidFill>
                <a:latin typeface="Garet Bold"/>
                <a:ea typeface="Garet Bold"/>
                <a:cs typeface="Garet Bold"/>
                <a:sym typeface="Garet Bold"/>
              </a:rPr>
              <a:t>REVOU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3310361" y="9681230"/>
            <a:ext cx="15922153" cy="640680"/>
            <a:chOff x="0" y="0"/>
            <a:chExt cx="4193489" cy="168739"/>
          </a:xfrm>
        </p:grpSpPr>
        <p:sp>
          <p:nvSpPr>
            <p:cNvPr name="Freeform 6" id="6"/>
            <p:cNvSpPr/>
            <p:nvPr/>
          </p:nvSpPr>
          <p:spPr>
            <a:xfrm flipH="false" flipV="false" rot="0">
              <a:off x="0" y="0"/>
              <a:ext cx="4193489" cy="168739"/>
            </a:xfrm>
            <a:custGeom>
              <a:avLst/>
              <a:gdLst/>
              <a:ahLst/>
              <a:cxnLst/>
              <a:rect r="r" b="b" t="t" l="l"/>
              <a:pathLst>
                <a:path h="168739" w="4193489">
                  <a:moveTo>
                    <a:pt x="203200" y="0"/>
                  </a:moveTo>
                  <a:lnTo>
                    <a:pt x="4193489" y="0"/>
                  </a:lnTo>
                  <a:lnTo>
                    <a:pt x="3990289" y="168739"/>
                  </a:lnTo>
                  <a:lnTo>
                    <a:pt x="0" y="168739"/>
                  </a:lnTo>
                  <a:lnTo>
                    <a:pt x="203200" y="0"/>
                  </a:lnTo>
                  <a:close/>
                </a:path>
              </a:pathLst>
            </a:custGeom>
            <a:solidFill>
              <a:srgbClr val="4A44BD"/>
            </a:solidFill>
          </p:spPr>
        </p:sp>
        <p:sp>
          <p:nvSpPr>
            <p:cNvPr name="TextBox 7" id="7"/>
            <p:cNvSpPr txBox="true"/>
            <p:nvPr/>
          </p:nvSpPr>
          <p:spPr>
            <a:xfrm>
              <a:off x="101600" y="-28575"/>
              <a:ext cx="3990289" cy="197314"/>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4081779" y="8645361"/>
            <a:ext cx="7237029" cy="1035869"/>
            <a:chOff x="0" y="0"/>
            <a:chExt cx="10728470" cy="1535615"/>
          </a:xfrm>
        </p:grpSpPr>
        <p:sp>
          <p:nvSpPr>
            <p:cNvPr name="Freeform 9" id="9"/>
            <p:cNvSpPr/>
            <p:nvPr/>
          </p:nvSpPr>
          <p:spPr>
            <a:xfrm flipH="false" flipV="false" rot="0">
              <a:off x="0" y="0"/>
              <a:ext cx="10728471" cy="1535615"/>
            </a:xfrm>
            <a:custGeom>
              <a:avLst/>
              <a:gdLst/>
              <a:ahLst/>
              <a:cxnLst/>
              <a:rect r="r" b="b" t="t" l="l"/>
              <a:pathLst>
                <a:path h="1535615" w="10728471">
                  <a:moveTo>
                    <a:pt x="32093" y="0"/>
                  </a:moveTo>
                  <a:lnTo>
                    <a:pt x="10696378" y="0"/>
                  </a:lnTo>
                  <a:cubicBezTo>
                    <a:pt x="10714103" y="0"/>
                    <a:pt x="10728471" y="14369"/>
                    <a:pt x="10728471" y="32093"/>
                  </a:cubicBezTo>
                  <a:lnTo>
                    <a:pt x="10728471" y="1503522"/>
                  </a:lnTo>
                  <a:cubicBezTo>
                    <a:pt x="10728471" y="1521246"/>
                    <a:pt x="10714103" y="1535615"/>
                    <a:pt x="10696378" y="1535615"/>
                  </a:cubicBezTo>
                  <a:lnTo>
                    <a:pt x="32093" y="1535615"/>
                  </a:lnTo>
                  <a:cubicBezTo>
                    <a:pt x="14369" y="1535615"/>
                    <a:pt x="0" y="1521246"/>
                    <a:pt x="0" y="1503522"/>
                  </a:cubicBezTo>
                  <a:lnTo>
                    <a:pt x="0" y="32093"/>
                  </a:lnTo>
                  <a:cubicBezTo>
                    <a:pt x="0" y="14369"/>
                    <a:pt x="14369" y="0"/>
                    <a:pt x="32093" y="0"/>
                  </a:cubicBezTo>
                  <a:close/>
                </a:path>
              </a:pathLst>
            </a:custGeom>
            <a:solidFill>
              <a:srgbClr val="FFFFFF"/>
            </a:solidFill>
            <a:ln cap="rnd">
              <a:noFill/>
              <a:prstDash val="sysDot"/>
              <a:round/>
            </a:ln>
          </p:spPr>
        </p:sp>
        <p:sp>
          <p:nvSpPr>
            <p:cNvPr name="TextBox 10" id="10"/>
            <p:cNvSpPr txBox="true"/>
            <p:nvPr/>
          </p:nvSpPr>
          <p:spPr>
            <a:xfrm>
              <a:off x="0" y="-28575"/>
              <a:ext cx="10728470" cy="1564190"/>
            </a:xfrm>
            <a:prstGeom prst="rect">
              <a:avLst/>
            </a:prstGeom>
          </p:spPr>
          <p:txBody>
            <a:bodyPr anchor="ctr" rtlCol="false" tIns="254000" lIns="254000" bIns="254000" rIns="254000"/>
            <a:lstStyle/>
            <a:p>
              <a:pPr algn="l">
                <a:lnSpc>
                  <a:spcPts val="2380"/>
                </a:lnSpc>
              </a:pPr>
              <a:r>
                <a:rPr lang="en-US" sz="1700">
                  <a:solidFill>
                    <a:srgbClr val="000000"/>
                  </a:solidFill>
                  <a:latin typeface="Open Sauce"/>
                  <a:ea typeface="Open Sauce"/>
                  <a:cs typeface="Open Sauce"/>
                  <a:sym typeface="Open Sauce"/>
                </a:rPr>
                <a:t>Dataset Source: </a:t>
              </a:r>
              <a:r>
                <a:rPr lang="en-US" sz="1700" u="sng">
                  <a:solidFill>
                    <a:srgbClr val="00A8E1"/>
                  </a:solidFill>
                  <a:latin typeface="Open Sauce"/>
                  <a:ea typeface="Open Sauce"/>
                  <a:cs typeface="Open Sauce"/>
                  <a:sym typeface="Open Sauce"/>
                </a:rPr>
                <a:t>Kaggle</a:t>
              </a:r>
            </a:p>
            <a:p>
              <a:pPr algn="l">
                <a:lnSpc>
                  <a:spcPts val="2380"/>
                </a:lnSpc>
              </a:pPr>
              <a:r>
                <a:rPr lang="en-US" sz="1700">
                  <a:solidFill>
                    <a:srgbClr val="000000"/>
                  </a:solidFill>
                  <a:latin typeface="Open Sauce"/>
                  <a:ea typeface="Open Sauce"/>
                  <a:cs typeface="Open Sauce"/>
                  <a:sym typeface="Open Sauce"/>
                </a:rPr>
                <a:t>Tools: </a:t>
              </a:r>
              <a:r>
                <a:rPr lang="en-US" sz="1700" b="true">
                  <a:solidFill>
                    <a:srgbClr val="000000"/>
                  </a:solidFill>
                  <a:latin typeface="Open Sauce Bold"/>
                  <a:ea typeface="Open Sauce Bold"/>
                  <a:cs typeface="Open Sauce Bold"/>
                  <a:sym typeface="Open Sauce Bold"/>
                </a:rPr>
                <a:t>Google Sheets, Looker Studio</a:t>
              </a:r>
            </a:p>
          </p:txBody>
        </p:sp>
      </p:grpSp>
      <p:sp>
        <p:nvSpPr>
          <p:cNvPr name="Freeform 11" id="11"/>
          <p:cNvSpPr/>
          <p:nvPr/>
        </p:nvSpPr>
        <p:spPr>
          <a:xfrm flipH="false" flipV="false" rot="0">
            <a:off x="9716742" y="1843953"/>
            <a:ext cx="8730073" cy="5820049"/>
          </a:xfrm>
          <a:custGeom>
            <a:avLst/>
            <a:gdLst/>
            <a:ahLst/>
            <a:cxnLst/>
            <a:rect r="r" b="b" t="t" l="l"/>
            <a:pathLst>
              <a:path h="5820049" w="8730073">
                <a:moveTo>
                  <a:pt x="0" y="0"/>
                </a:moveTo>
                <a:lnTo>
                  <a:pt x="8730073" y="0"/>
                </a:lnTo>
                <a:lnTo>
                  <a:pt x="8730073" y="5820049"/>
                </a:lnTo>
                <a:lnTo>
                  <a:pt x="0" y="5820049"/>
                </a:lnTo>
                <a:lnTo>
                  <a:pt x="0" y="0"/>
                </a:lnTo>
                <a:close/>
              </a:path>
            </a:pathLst>
          </a:custGeom>
          <a:blipFill>
            <a:blip r:embed="rId2"/>
            <a:stretch>
              <a:fillRect l="0" t="0" r="0" b="0"/>
            </a:stretch>
          </a:blipFill>
        </p:spPr>
      </p:sp>
      <p:grpSp>
        <p:nvGrpSpPr>
          <p:cNvPr name="Group 12" id="12"/>
          <p:cNvGrpSpPr/>
          <p:nvPr/>
        </p:nvGrpSpPr>
        <p:grpSpPr>
          <a:xfrm rot="0">
            <a:off x="507046" y="1257300"/>
            <a:ext cx="9209696" cy="6993355"/>
            <a:chOff x="0" y="0"/>
            <a:chExt cx="12279595" cy="9324473"/>
          </a:xfrm>
        </p:grpSpPr>
        <p:sp>
          <p:nvSpPr>
            <p:cNvPr name="TextBox 13" id="13"/>
            <p:cNvSpPr txBox="true"/>
            <p:nvPr/>
          </p:nvSpPr>
          <p:spPr>
            <a:xfrm rot="0">
              <a:off x="0" y="3878501"/>
              <a:ext cx="12279595" cy="5445972"/>
            </a:xfrm>
            <a:prstGeom prst="rect">
              <a:avLst/>
            </a:prstGeom>
          </p:spPr>
          <p:txBody>
            <a:bodyPr anchor="t" rtlCol="false" tIns="0" lIns="0" bIns="0" rIns="0">
              <a:spAutoFit/>
            </a:bodyPr>
            <a:lstStyle/>
            <a:p>
              <a:pPr algn="just">
                <a:lnSpc>
                  <a:spcPts val="3639"/>
                </a:lnSpc>
              </a:pPr>
              <a:r>
                <a:rPr lang="en-US" sz="2599">
                  <a:solidFill>
                    <a:srgbClr val="000000"/>
                  </a:solidFill>
                  <a:latin typeface="Open Sauce"/>
                  <a:ea typeface="Open Sauce"/>
                  <a:cs typeface="Open Sauce"/>
                  <a:sym typeface="Open Sauce"/>
                </a:rPr>
                <a:t>Amazon Prime Video is a streaming service that offers a vast collection of movies, TV shows, and original content. Subscribers can access exclusive Amazon Originals, popular films, and series across various genres. The service is available on multiple devices, including smart TVs, smartphones, and tablets. Prime Video is included with an Amazon Prime membership or can be subscribed to separately in select regions.</a:t>
              </a:r>
            </a:p>
            <a:p>
              <a:pPr algn="just">
                <a:lnSpc>
                  <a:spcPts val="3639"/>
                </a:lnSpc>
              </a:pPr>
            </a:p>
          </p:txBody>
        </p:sp>
        <p:sp>
          <p:nvSpPr>
            <p:cNvPr name="TextBox 14" id="14"/>
            <p:cNvSpPr txBox="true"/>
            <p:nvPr/>
          </p:nvSpPr>
          <p:spPr>
            <a:xfrm rot="0">
              <a:off x="0" y="76200"/>
              <a:ext cx="12279595" cy="3217332"/>
            </a:xfrm>
            <a:prstGeom prst="rect">
              <a:avLst/>
            </a:prstGeom>
          </p:spPr>
          <p:txBody>
            <a:bodyPr anchor="t" rtlCol="false" tIns="0" lIns="0" bIns="0" rIns="0">
              <a:spAutoFit/>
            </a:bodyPr>
            <a:lstStyle/>
            <a:p>
              <a:pPr algn="l" marL="0" indent="0" lvl="0">
                <a:lnSpc>
                  <a:spcPts val="9349"/>
                </a:lnSpc>
              </a:pPr>
              <a:r>
                <a:rPr lang="en-US" b="true" sz="8499" spc="-169">
                  <a:solidFill>
                    <a:srgbClr val="4A44BD"/>
                  </a:solidFill>
                  <a:latin typeface="Garet Bold"/>
                  <a:ea typeface="Garet Bold"/>
                  <a:cs typeface="Garet Bold"/>
                  <a:sym typeface="Garet Bold"/>
                </a:rPr>
                <a:t>About the Dataset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32205" y="-3669476"/>
            <a:ext cx="11404376" cy="6815158"/>
            <a:chOff x="0" y="0"/>
            <a:chExt cx="1020095" cy="609600"/>
          </a:xfrm>
        </p:grpSpPr>
        <p:sp>
          <p:nvSpPr>
            <p:cNvPr name="Freeform 3" id="3"/>
            <p:cNvSpPr/>
            <p:nvPr/>
          </p:nvSpPr>
          <p:spPr>
            <a:xfrm flipH="false" flipV="false" rot="0">
              <a:off x="0" y="0"/>
              <a:ext cx="1020095" cy="609600"/>
            </a:xfrm>
            <a:custGeom>
              <a:avLst/>
              <a:gdLst/>
              <a:ahLst/>
              <a:cxnLst/>
              <a:rect r="r" b="b" t="t" l="l"/>
              <a:pathLst>
                <a:path h="609600" w="1020095">
                  <a:moveTo>
                    <a:pt x="816895" y="0"/>
                  </a:moveTo>
                  <a:lnTo>
                    <a:pt x="0" y="0"/>
                  </a:lnTo>
                  <a:lnTo>
                    <a:pt x="203200" y="609600"/>
                  </a:lnTo>
                  <a:lnTo>
                    <a:pt x="1020095" y="609600"/>
                  </a:lnTo>
                  <a:lnTo>
                    <a:pt x="816895" y="0"/>
                  </a:lnTo>
                  <a:close/>
                </a:path>
              </a:pathLst>
            </a:custGeom>
            <a:solidFill>
              <a:srgbClr val="C0E4F6"/>
            </a:solidFill>
          </p:spPr>
        </p:sp>
        <p:sp>
          <p:nvSpPr>
            <p:cNvPr name="TextBox 4" id="4"/>
            <p:cNvSpPr txBox="true"/>
            <p:nvPr/>
          </p:nvSpPr>
          <p:spPr>
            <a:xfrm>
              <a:off x="101600" y="-28575"/>
              <a:ext cx="816895" cy="638175"/>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3163317" y="7123683"/>
            <a:ext cx="6326633" cy="3163317"/>
          </a:xfrm>
          <a:custGeom>
            <a:avLst/>
            <a:gdLst/>
            <a:ahLst/>
            <a:cxnLst/>
            <a:rect r="r" b="b" t="t" l="l"/>
            <a:pathLst>
              <a:path h="3163317" w="6326633">
                <a:moveTo>
                  <a:pt x="0" y="0"/>
                </a:moveTo>
                <a:lnTo>
                  <a:pt x="6326634" y="0"/>
                </a:lnTo>
                <a:lnTo>
                  <a:pt x="6326634" y="3163317"/>
                </a:lnTo>
                <a:lnTo>
                  <a:pt x="0" y="3163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887125" y="2882525"/>
          <a:ext cx="9285053" cy="3487907"/>
        </p:xfrm>
        <a:graphic>
          <a:graphicData uri="http://schemas.openxmlformats.org/drawingml/2006/table">
            <a:tbl>
              <a:tblPr/>
              <a:tblGrid>
                <a:gridCol w="581467"/>
                <a:gridCol w="8703586"/>
              </a:tblGrid>
              <a:tr h="834186">
                <a:tc>
                  <a:txBody>
                    <a:bodyPr anchor="t" rtlCol="false"/>
                    <a:lstStyle/>
                    <a:p>
                      <a:pPr algn="l">
                        <a:lnSpc>
                          <a:spcPts val="3359"/>
                        </a:lnSpc>
                        <a:defRPr/>
                      </a:pPr>
                      <a:r>
                        <a:rPr lang="en-US" sz="2399" b="true">
                          <a:solidFill>
                            <a:srgbClr val="4A44BD"/>
                          </a:solidFill>
                          <a:latin typeface="Open Sauce Bold"/>
                          <a:ea typeface="Open Sauce Bold"/>
                          <a:cs typeface="Open Sauce Bold"/>
                          <a:sym typeface="Open Sauce Bold"/>
                        </a:rPr>
                        <a:t>1</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uce"/>
                          <a:ea typeface="Open Sauce"/>
                          <a:cs typeface="Open Sauce"/>
                          <a:sym typeface="Open Sauce"/>
                          <a:hlinkClick r:id="rId4" action="ppaction://hlinksldjump"/>
                        </a:rPr>
                        <a:t>Most Common Content Types on Amazon Prime Video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34186">
                <a:tc>
                  <a:txBody>
                    <a:bodyPr anchor="t" rtlCol="false"/>
                    <a:lstStyle/>
                    <a:p>
                      <a:pPr algn="l">
                        <a:lnSpc>
                          <a:spcPts val="3359"/>
                        </a:lnSpc>
                        <a:defRPr/>
                      </a:pPr>
                      <a:r>
                        <a:rPr lang="en-US" sz="2399" b="true">
                          <a:solidFill>
                            <a:srgbClr val="4A44BD"/>
                          </a:solidFill>
                          <a:latin typeface="Open Sauce Bold"/>
                          <a:ea typeface="Open Sauce Bold"/>
                          <a:cs typeface="Open Sauce Bold"/>
                          <a:sym typeface="Open Sauce Bold"/>
                        </a:rPr>
                        <a:t>2</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uce"/>
                          <a:ea typeface="Open Sauce"/>
                          <a:cs typeface="Open Sauce"/>
                          <a:sym typeface="Open Sauce"/>
                        </a:rPr>
                        <a:t>Most Common </a:t>
                      </a:r>
                      <a:r>
                        <a:rPr lang="en-US" sz="2399">
                          <a:solidFill>
                            <a:srgbClr val="000000"/>
                          </a:solidFill>
                          <a:latin typeface="Open Sauce"/>
                          <a:ea typeface="Open Sauce"/>
                          <a:cs typeface="Open Sauce"/>
                          <a:sym typeface="Open Sauce"/>
                          <a:hlinkClick r:id="rId5" action="ppaction://hlinksldjump"/>
                        </a:rPr>
                        <a:t>Age Ratings on Amazon Prime Video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34186">
                <a:tc>
                  <a:txBody>
                    <a:bodyPr anchor="t" rtlCol="false"/>
                    <a:lstStyle/>
                    <a:p>
                      <a:pPr algn="l">
                        <a:lnSpc>
                          <a:spcPts val="3359"/>
                        </a:lnSpc>
                        <a:defRPr/>
                      </a:pPr>
                      <a:r>
                        <a:rPr lang="en-US" sz="2399" b="true">
                          <a:solidFill>
                            <a:srgbClr val="4A44BD"/>
                          </a:solidFill>
                          <a:latin typeface="Open Sauce Bold"/>
                          <a:ea typeface="Open Sauce Bold"/>
                          <a:cs typeface="Open Sauce Bold"/>
                          <a:sym typeface="Open Sauce Bold"/>
                        </a:rPr>
                        <a:t>3</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uce"/>
                          <a:ea typeface="Open Sauce"/>
                          <a:cs typeface="Open Sauce"/>
                          <a:sym typeface="Open Sauce"/>
                          <a:hlinkClick r:id="rId6" action="ppaction://hlinksldjump"/>
                        </a:rPr>
                        <a:t>Top Countries Releasing Content on Amazon Prime Video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985351">
                <a:tc>
                  <a:txBody>
                    <a:bodyPr anchor="t" rtlCol="false"/>
                    <a:lstStyle/>
                    <a:p>
                      <a:pPr algn="l">
                        <a:lnSpc>
                          <a:spcPts val="3359"/>
                        </a:lnSpc>
                        <a:defRPr/>
                      </a:pPr>
                      <a:r>
                        <a:rPr lang="en-US" sz="2399" b="true">
                          <a:solidFill>
                            <a:srgbClr val="4A44BD"/>
                          </a:solidFill>
                          <a:latin typeface="Open Sauce Bold"/>
                          <a:ea typeface="Open Sauce Bold"/>
                          <a:cs typeface="Open Sauce Bold"/>
                          <a:sym typeface="Open Sauce Bold"/>
                        </a:rPr>
                        <a:t>4</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uce"/>
                          <a:ea typeface="Open Sauce"/>
                          <a:cs typeface="Open Sauce"/>
                          <a:sym typeface="Open Sauce"/>
                        </a:rPr>
                        <a:t>Top 10 Genres on Amazon Prime Video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aphicFrame>
        <p:nvGraphicFramePr>
          <p:cNvPr name="Table 7" id="7"/>
          <p:cNvGraphicFramePr>
            <a:graphicFrameLocks noGrp="true"/>
          </p:cNvGraphicFramePr>
          <p:nvPr/>
        </p:nvGraphicFramePr>
        <p:xfrm>
          <a:off x="1887125" y="6370433"/>
          <a:ext cx="9717840" cy="3336742"/>
        </p:xfrm>
        <a:graphic>
          <a:graphicData uri="http://schemas.openxmlformats.org/drawingml/2006/table">
            <a:tbl>
              <a:tblPr/>
              <a:tblGrid>
                <a:gridCol w="581467"/>
                <a:gridCol w="9136373"/>
              </a:tblGrid>
              <a:tr h="834186">
                <a:tc>
                  <a:txBody>
                    <a:bodyPr anchor="t" rtlCol="false"/>
                    <a:lstStyle/>
                    <a:p>
                      <a:pPr algn="l">
                        <a:lnSpc>
                          <a:spcPts val="3359"/>
                        </a:lnSpc>
                        <a:defRPr/>
                      </a:pPr>
                      <a:r>
                        <a:rPr lang="en-US" sz="2399" b="true">
                          <a:solidFill>
                            <a:srgbClr val="4A44BD"/>
                          </a:solidFill>
                          <a:latin typeface="Open Sauce Bold"/>
                          <a:ea typeface="Open Sauce Bold"/>
                          <a:cs typeface="Open Sauce Bold"/>
                          <a:sym typeface="Open Sauce Bold"/>
                        </a:rPr>
                        <a:t>5</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uce"/>
                          <a:ea typeface="Open Sauce"/>
                          <a:cs typeface="Open Sauce"/>
                          <a:sym typeface="Open Sauce"/>
                        </a:rPr>
                        <a:t>Year with the Most Content Released on Amazon Prime Video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34186">
                <a:tc>
                  <a:txBody>
                    <a:bodyPr anchor="t" rtlCol="false"/>
                    <a:lstStyle/>
                    <a:p>
                      <a:pPr algn="l">
                        <a:lnSpc>
                          <a:spcPts val="335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34186">
                <a:tc>
                  <a:txBody>
                    <a:bodyPr anchor="t" rtlCol="false"/>
                    <a:lstStyle/>
                    <a:p>
                      <a:pPr algn="l">
                        <a:lnSpc>
                          <a:spcPts val="335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34186">
                <a:tc>
                  <a:txBody>
                    <a:bodyPr anchor="t" rtlCol="false"/>
                    <a:lstStyle/>
                    <a:p>
                      <a:pPr algn="l">
                        <a:lnSpc>
                          <a:spcPts val="335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35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1524564" y="1669677"/>
            <a:ext cx="7307642" cy="1212849"/>
          </a:xfrm>
          <a:prstGeom prst="rect">
            <a:avLst/>
          </a:prstGeom>
        </p:spPr>
        <p:txBody>
          <a:bodyPr anchor="t" rtlCol="false" tIns="0" lIns="0" bIns="0" rIns="0">
            <a:spAutoFit/>
          </a:bodyPr>
          <a:lstStyle/>
          <a:p>
            <a:pPr algn="l" marL="0" indent="0" lvl="0">
              <a:lnSpc>
                <a:spcPts val="9349"/>
              </a:lnSpc>
            </a:pPr>
            <a:r>
              <a:rPr lang="en-US" b="true" sz="8499" spc="-169">
                <a:solidFill>
                  <a:srgbClr val="4A44BD"/>
                </a:solidFill>
                <a:latin typeface="Garet Bold"/>
                <a:ea typeface="Garet Bold"/>
                <a:cs typeface="Garet Bold"/>
                <a:sym typeface="Garet Bold"/>
              </a:rPr>
              <a:t>List Of Point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3310361" y="9681230"/>
            <a:ext cx="15922153" cy="640680"/>
            <a:chOff x="0" y="0"/>
            <a:chExt cx="4193489" cy="168739"/>
          </a:xfrm>
        </p:grpSpPr>
        <p:sp>
          <p:nvSpPr>
            <p:cNvPr name="Freeform 6" id="6"/>
            <p:cNvSpPr/>
            <p:nvPr/>
          </p:nvSpPr>
          <p:spPr>
            <a:xfrm flipH="false" flipV="false" rot="0">
              <a:off x="0" y="0"/>
              <a:ext cx="4193489" cy="168739"/>
            </a:xfrm>
            <a:custGeom>
              <a:avLst/>
              <a:gdLst/>
              <a:ahLst/>
              <a:cxnLst/>
              <a:rect r="r" b="b" t="t" l="l"/>
              <a:pathLst>
                <a:path h="168739" w="4193489">
                  <a:moveTo>
                    <a:pt x="203200" y="0"/>
                  </a:moveTo>
                  <a:lnTo>
                    <a:pt x="4193489" y="0"/>
                  </a:lnTo>
                  <a:lnTo>
                    <a:pt x="3990289" y="168739"/>
                  </a:lnTo>
                  <a:lnTo>
                    <a:pt x="0" y="168739"/>
                  </a:lnTo>
                  <a:lnTo>
                    <a:pt x="203200" y="0"/>
                  </a:lnTo>
                  <a:close/>
                </a:path>
              </a:pathLst>
            </a:custGeom>
            <a:solidFill>
              <a:srgbClr val="4A44BD"/>
            </a:solidFill>
          </p:spPr>
        </p:sp>
        <p:sp>
          <p:nvSpPr>
            <p:cNvPr name="TextBox 7" id="7"/>
            <p:cNvSpPr txBox="true"/>
            <p:nvPr/>
          </p:nvSpPr>
          <p:spPr>
            <a:xfrm>
              <a:off x="101600" y="-28575"/>
              <a:ext cx="3990289" cy="197314"/>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1812987" y="1896978"/>
            <a:ext cx="14662025" cy="6493044"/>
          </a:xfrm>
          <a:custGeom>
            <a:avLst/>
            <a:gdLst/>
            <a:ahLst/>
            <a:cxnLst/>
            <a:rect r="r" b="b" t="t" l="l"/>
            <a:pathLst>
              <a:path h="6493044" w="14662025">
                <a:moveTo>
                  <a:pt x="0" y="0"/>
                </a:moveTo>
                <a:lnTo>
                  <a:pt x="14662026" y="0"/>
                </a:lnTo>
                <a:lnTo>
                  <a:pt x="14662026" y="6493044"/>
                </a:lnTo>
                <a:lnTo>
                  <a:pt x="0" y="6493044"/>
                </a:lnTo>
                <a:lnTo>
                  <a:pt x="0" y="0"/>
                </a:lnTo>
                <a:close/>
              </a:path>
            </a:pathLst>
          </a:custGeom>
          <a:blipFill>
            <a:blip r:embed="rId2"/>
            <a:stretch>
              <a:fillRect l="0" t="-807" r="0" b="-807"/>
            </a:stretch>
          </a:blipFill>
        </p:spPr>
      </p:sp>
      <p:sp>
        <p:nvSpPr>
          <p:cNvPr name="TextBox 9" id="9"/>
          <p:cNvSpPr txBox="true"/>
          <p:nvPr/>
        </p:nvSpPr>
        <p:spPr>
          <a:xfrm rot="0">
            <a:off x="-356140" y="601578"/>
            <a:ext cx="4338255" cy="419100"/>
          </a:xfrm>
          <a:prstGeom prst="rect">
            <a:avLst/>
          </a:prstGeom>
        </p:spPr>
        <p:txBody>
          <a:bodyPr anchor="t" rtlCol="false" tIns="0" lIns="0" bIns="0" rIns="0">
            <a:spAutoFit/>
          </a:bodyPr>
          <a:lstStyle/>
          <a:p>
            <a:pPr algn="r" marL="0" indent="0" lvl="0">
              <a:lnSpc>
                <a:spcPts val="3359"/>
              </a:lnSpc>
            </a:pPr>
            <a:r>
              <a:rPr lang="en-US" sz="2799" spc="151">
                <a:solidFill>
                  <a:srgbClr val="4A44BD"/>
                </a:solidFill>
                <a:latin typeface="DM Serif Display"/>
                <a:ea typeface="DM Serif Display"/>
                <a:cs typeface="DM Serif Display"/>
                <a:sym typeface="DM Serif Display"/>
              </a:rPr>
              <a:t>DATA PREPARATION</a:t>
            </a:r>
          </a:p>
        </p:txBody>
      </p:sp>
      <p:sp>
        <p:nvSpPr>
          <p:cNvPr name="TextBox 10" id="10"/>
          <p:cNvSpPr txBox="true"/>
          <p:nvPr/>
        </p:nvSpPr>
        <p:spPr>
          <a:xfrm rot="0">
            <a:off x="6559362" y="1437791"/>
            <a:ext cx="4338255" cy="361950"/>
          </a:xfrm>
          <a:prstGeom prst="rect">
            <a:avLst/>
          </a:prstGeom>
        </p:spPr>
        <p:txBody>
          <a:bodyPr anchor="t" rtlCol="false" tIns="0" lIns="0" bIns="0" rIns="0">
            <a:spAutoFit/>
          </a:bodyPr>
          <a:lstStyle/>
          <a:p>
            <a:pPr algn="ctr" marL="0" indent="0" lvl="0">
              <a:lnSpc>
                <a:spcPts val="2879"/>
              </a:lnSpc>
            </a:pPr>
            <a:r>
              <a:rPr lang="en-US" b="true" sz="2399" spc="129">
                <a:solidFill>
                  <a:srgbClr val="4A44BD"/>
                </a:solidFill>
                <a:latin typeface="Open Sauce Bold"/>
                <a:ea typeface="Open Sauce Bold"/>
                <a:cs typeface="Open Sauce Bold"/>
                <a:sym typeface="Open Sauce Bold"/>
              </a:rPr>
              <a:t>ORIGINIAL DATA</a:t>
            </a:r>
          </a:p>
        </p:txBody>
      </p:sp>
      <p:sp>
        <p:nvSpPr>
          <p:cNvPr name="TextBox 11" id="11"/>
          <p:cNvSpPr txBox="true"/>
          <p:nvPr/>
        </p:nvSpPr>
        <p:spPr>
          <a:xfrm rot="0">
            <a:off x="5227712" y="8496846"/>
            <a:ext cx="8266623" cy="771525"/>
          </a:xfrm>
          <a:prstGeom prst="rect">
            <a:avLst/>
          </a:prstGeom>
        </p:spPr>
        <p:txBody>
          <a:bodyPr anchor="t" rtlCol="false" tIns="0" lIns="0" bIns="0" rIns="0">
            <a:spAutoFit/>
          </a:bodyPr>
          <a:lstStyle/>
          <a:p>
            <a:pPr algn="ctr">
              <a:lnSpc>
                <a:spcPts val="2040"/>
              </a:lnSpc>
            </a:pPr>
            <a:r>
              <a:rPr lang="en-US" b="true" sz="1700" spc="91">
                <a:solidFill>
                  <a:srgbClr val="868CA8"/>
                </a:solidFill>
                <a:latin typeface="Open Sauce Bold"/>
                <a:ea typeface="Open Sauce Bold"/>
                <a:cs typeface="Open Sauce Bold"/>
                <a:sym typeface="Open Sauce Bold"/>
              </a:rPr>
              <a:t>THE ORIGINAL DATA, WITH A TOTAL OF 9,668 ENTRIES, WITH 12 COLUMN AND STILL CONTAINS MISSING VALUES.</a:t>
            </a:r>
          </a:p>
          <a:p>
            <a:pPr algn="just" marL="0" indent="0" lvl="0">
              <a:lnSpc>
                <a:spcPts val="2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3310361" y="9681230"/>
            <a:ext cx="15922153" cy="640680"/>
            <a:chOff x="0" y="0"/>
            <a:chExt cx="4193489" cy="168739"/>
          </a:xfrm>
        </p:grpSpPr>
        <p:sp>
          <p:nvSpPr>
            <p:cNvPr name="Freeform 6" id="6"/>
            <p:cNvSpPr/>
            <p:nvPr/>
          </p:nvSpPr>
          <p:spPr>
            <a:xfrm flipH="false" flipV="false" rot="0">
              <a:off x="0" y="0"/>
              <a:ext cx="4193489" cy="168739"/>
            </a:xfrm>
            <a:custGeom>
              <a:avLst/>
              <a:gdLst/>
              <a:ahLst/>
              <a:cxnLst/>
              <a:rect r="r" b="b" t="t" l="l"/>
              <a:pathLst>
                <a:path h="168739" w="4193489">
                  <a:moveTo>
                    <a:pt x="203200" y="0"/>
                  </a:moveTo>
                  <a:lnTo>
                    <a:pt x="4193489" y="0"/>
                  </a:lnTo>
                  <a:lnTo>
                    <a:pt x="3990289" y="168739"/>
                  </a:lnTo>
                  <a:lnTo>
                    <a:pt x="0" y="168739"/>
                  </a:lnTo>
                  <a:lnTo>
                    <a:pt x="203200" y="0"/>
                  </a:lnTo>
                  <a:close/>
                </a:path>
              </a:pathLst>
            </a:custGeom>
            <a:solidFill>
              <a:srgbClr val="4A44BD"/>
            </a:solidFill>
          </p:spPr>
        </p:sp>
        <p:sp>
          <p:nvSpPr>
            <p:cNvPr name="TextBox 7" id="7"/>
            <p:cNvSpPr txBox="true"/>
            <p:nvPr/>
          </p:nvSpPr>
          <p:spPr>
            <a:xfrm>
              <a:off x="101600" y="-28575"/>
              <a:ext cx="3990289" cy="197314"/>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4314909" y="2387366"/>
            <a:ext cx="9658181" cy="4741289"/>
          </a:xfrm>
          <a:custGeom>
            <a:avLst/>
            <a:gdLst/>
            <a:ahLst/>
            <a:cxnLst/>
            <a:rect r="r" b="b" t="t" l="l"/>
            <a:pathLst>
              <a:path h="4741289" w="9658181">
                <a:moveTo>
                  <a:pt x="0" y="0"/>
                </a:moveTo>
                <a:lnTo>
                  <a:pt x="9658182" y="0"/>
                </a:lnTo>
                <a:lnTo>
                  <a:pt x="9658182" y="4741289"/>
                </a:lnTo>
                <a:lnTo>
                  <a:pt x="0" y="4741289"/>
                </a:lnTo>
                <a:lnTo>
                  <a:pt x="0" y="0"/>
                </a:lnTo>
                <a:close/>
              </a:path>
            </a:pathLst>
          </a:custGeom>
          <a:blipFill>
            <a:blip r:embed="rId2"/>
            <a:stretch>
              <a:fillRect l="0" t="0" r="0" b="0"/>
            </a:stretch>
          </a:blipFill>
        </p:spPr>
      </p:sp>
      <p:sp>
        <p:nvSpPr>
          <p:cNvPr name="TextBox 9" id="9"/>
          <p:cNvSpPr txBox="true"/>
          <p:nvPr/>
        </p:nvSpPr>
        <p:spPr>
          <a:xfrm rot="0">
            <a:off x="276394" y="600075"/>
            <a:ext cx="5517269" cy="419100"/>
          </a:xfrm>
          <a:prstGeom prst="rect">
            <a:avLst/>
          </a:prstGeom>
        </p:spPr>
        <p:txBody>
          <a:bodyPr anchor="t" rtlCol="false" tIns="0" lIns="0" bIns="0" rIns="0">
            <a:spAutoFit/>
          </a:bodyPr>
          <a:lstStyle/>
          <a:p>
            <a:pPr algn="l" marL="0" indent="0" lvl="0">
              <a:lnSpc>
                <a:spcPts val="3359"/>
              </a:lnSpc>
            </a:pPr>
            <a:r>
              <a:rPr lang="en-US" sz="2799" spc="151">
                <a:solidFill>
                  <a:srgbClr val="4A44BD"/>
                </a:solidFill>
                <a:latin typeface="DM Serif Display"/>
                <a:ea typeface="DM Serif Display"/>
                <a:cs typeface="DM Serif Display"/>
                <a:sym typeface="DM Serif Display"/>
              </a:rPr>
              <a:t>DATA FILTERING &amp; CLEANING</a:t>
            </a:r>
          </a:p>
        </p:txBody>
      </p:sp>
      <p:sp>
        <p:nvSpPr>
          <p:cNvPr name="TextBox 10" id="10"/>
          <p:cNvSpPr txBox="true"/>
          <p:nvPr/>
        </p:nvSpPr>
        <p:spPr>
          <a:xfrm rot="0">
            <a:off x="4511319" y="7557280"/>
            <a:ext cx="9265361" cy="1028700"/>
          </a:xfrm>
          <a:prstGeom prst="rect">
            <a:avLst/>
          </a:prstGeom>
        </p:spPr>
        <p:txBody>
          <a:bodyPr anchor="t" rtlCol="false" tIns="0" lIns="0" bIns="0" rIns="0">
            <a:spAutoFit/>
          </a:bodyPr>
          <a:lstStyle/>
          <a:p>
            <a:pPr algn="just" marL="0" indent="0" lvl="0">
              <a:lnSpc>
                <a:spcPts val="2040"/>
              </a:lnSpc>
            </a:pPr>
            <a:r>
              <a:rPr lang="en-US" b="true" sz="1700" spc="91">
                <a:solidFill>
                  <a:srgbClr val="868CA8"/>
                </a:solidFill>
                <a:latin typeface="Open Sauce Bold"/>
                <a:ea typeface="Open Sauce Bold"/>
                <a:cs typeface="Open Sauce Bold"/>
                <a:sym typeface="Open Sauce Bold"/>
              </a:rPr>
              <a:t>FROM THIS IDENTIFICATION, THE YEARS 1999 AND 2031 ARE CATEGORIZED AS THE LOWER AND UPPER BOUNDS. ANY DATA OUTSIDE THIS RANGE IS CONSIDERED AN OUTLIER. THESE OUTLIERS MAY RESULT IN UNUSUAL DATA PATTERNS.</a:t>
            </a:r>
          </a:p>
        </p:txBody>
      </p:sp>
      <p:grpSp>
        <p:nvGrpSpPr>
          <p:cNvPr name="Group 11" id="11"/>
          <p:cNvGrpSpPr/>
          <p:nvPr/>
        </p:nvGrpSpPr>
        <p:grpSpPr>
          <a:xfrm rot="0">
            <a:off x="6974873" y="1447316"/>
            <a:ext cx="4338255" cy="628650"/>
            <a:chOff x="0" y="0"/>
            <a:chExt cx="5784340" cy="838200"/>
          </a:xfrm>
        </p:grpSpPr>
        <p:sp>
          <p:nvSpPr>
            <p:cNvPr name="TextBox 12" id="12"/>
            <p:cNvSpPr txBox="true"/>
            <p:nvPr/>
          </p:nvSpPr>
          <p:spPr>
            <a:xfrm rot="0">
              <a:off x="0" y="0"/>
              <a:ext cx="5784340" cy="482600"/>
            </a:xfrm>
            <a:prstGeom prst="rect">
              <a:avLst/>
            </a:prstGeom>
          </p:spPr>
          <p:txBody>
            <a:bodyPr anchor="t" rtlCol="false" tIns="0" lIns="0" bIns="0" rIns="0">
              <a:spAutoFit/>
            </a:bodyPr>
            <a:lstStyle/>
            <a:p>
              <a:pPr algn="ctr" marL="0" indent="0" lvl="0">
                <a:lnSpc>
                  <a:spcPts val="2879"/>
                </a:lnSpc>
              </a:pPr>
              <a:r>
                <a:rPr lang="en-US" b="true" sz="2399" spc="129">
                  <a:solidFill>
                    <a:srgbClr val="4A44BD"/>
                  </a:solidFill>
                  <a:latin typeface="Open Sauce Bold"/>
                  <a:ea typeface="Open Sauce Bold"/>
                  <a:cs typeface="Open Sauce Bold"/>
                  <a:sym typeface="Open Sauce Bold"/>
                </a:rPr>
                <a:t>IDENTIFYING OUTLIERS</a:t>
              </a:r>
            </a:p>
          </p:txBody>
        </p:sp>
        <p:sp>
          <p:nvSpPr>
            <p:cNvPr name="TextBox 13" id="13"/>
            <p:cNvSpPr txBox="true"/>
            <p:nvPr/>
          </p:nvSpPr>
          <p:spPr>
            <a:xfrm rot="0">
              <a:off x="0" y="482600"/>
              <a:ext cx="5784340" cy="355600"/>
            </a:xfrm>
            <a:prstGeom prst="rect">
              <a:avLst/>
            </a:prstGeom>
          </p:spPr>
          <p:txBody>
            <a:bodyPr anchor="t" rtlCol="false" tIns="0" lIns="0" bIns="0" rIns="0">
              <a:spAutoFit/>
            </a:bodyPr>
            <a:lstStyle/>
            <a:p>
              <a:pPr algn="ctr" marL="0" indent="0" lvl="0">
                <a:lnSpc>
                  <a:spcPts val="2160"/>
                </a:lnSpc>
              </a:pPr>
              <a:r>
                <a:rPr lang="en-US" b="true" sz="1800" spc="97">
                  <a:solidFill>
                    <a:srgbClr val="4A44BD"/>
                  </a:solidFill>
                  <a:latin typeface="Open Sauce Bold"/>
                  <a:ea typeface="Open Sauce Bold"/>
                  <a:cs typeface="Open Sauce Bold"/>
                  <a:sym typeface="Open Sauce Bold"/>
                </a:rPr>
                <a:t>BASED ON YEAR</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3310361" y="9681230"/>
            <a:ext cx="15922153" cy="640680"/>
            <a:chOff x="0" y="0"/>
            <a:chExt cx="4193489" cy="168739"/>
          </a:xfrm>
        </p:grpSpPr>
        <p:sp>
          <p:nvSpPr>
            <p:cNvPr name="Freeform 6" id="6"/>
            <p:cNvSpPr/>
            <p:nvPr/>
          </p:nvSpPr>
          <p:spPr>
            <a:xfrm flipH="false" flipV="false" rot="0">
              <a:off x="0" y="0"/>
              <a:ext cx="4193489" cy="168739"/>
            </a:xfrm>
            <a:custGeom>
              <a:avLst/>
              <a:gdLst/>
              <a:ahLst/>
              <a:cxnLst/>
              <a:rect r="r" b="b" t="t" l="l"/>
              <a:pathLst>
                <a:path h="168739" w="4193489">
                  <a:moveTo>
                    <a:pt x="203200" y="0"/>
                  </a:moveTo>
                  <a:lnTo>
                    <a:pt x="4193489" y="0"/>
                  </a:lnTo>
                  <a:lnTo>
                    <a:pt x="3990289" y="168739"/>
                  </a:lnTo>
                  <a:lnTo>
                    <a:pt x="0" y="168739"/>
                  </a:lnTo>
                  <a:lnTo>
                    <a:pt x="203200" y="0"/>
                  </a:lnTo>
                  <a:close/>
                </a:path>
              </a:pathLst>
            </a:custGeom>
            <a:solidFill>
              <a:srgbClr val="4A44BD"/>
            </a:solidFill>
          </p:spPr>
        </p:sp>
        <p:sp>
          <p:nvSpPr>
            <p:cNvPr name="TextBox 7" id="7"/>
            <p:cNvSpPr txBox="true"/>
            <p:nvPr/>
          </p:nvSpPr>
          <p:spPr>
            <a:xfrm>
              <a:off x="101600" y="-28575"/>
              <a:ext cx="3990289" cy="197314"/>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2550481" y="2500163"/>
            <a:ext cx="13443527" cy="4728169"/>
          </a:xfrm>
          <a:custGeom>
            <a:avLst/>
            <a:gdLst/>
            <a:ahLst/>
            <a:cxnLst/>
            <a:rect r="r" b="b" t="t" l="l"/>
            <a:pathLst>
              <a:path h="4728169" w="13443527">
                <a:moveTo>
                  <a:pt x="0" y="0"/>
                </a:moveTo>
                <a:lnTo>
                  <a:pt x="13443526" y="0"/>
                </a:lnTo>
                <a:lnTo>
                  <a:pt x="13443526" y="4728170"/>
                </a:lnTo>
                <a:lnTo>
                  <a:pt x="0" y="4728170"/>
                </a:lnTo>
                <a:lnTo>
                  <a:pt x="0" y="0"/>
                </a:lnTo>
                <a:close/>
              </a:path>
            </a:pathLst>
          </a:custGeom>
          <a:blipFill>
            <a:blip r:embed="rId2"/>
            <a:stretch>
              <a:fillRect l="0" t="0" r="0" b="0"/>
            </a:stretch>
          </a:blipFill>
        </p:spPr>
      </p:sp>
      <p:sp>
        <p:nvSpPr>
          <p:cNvPr name="TextBox 9" id="9"/>
          <p:cNvSpPr txBox="true"/>
          <p:nvPr/>
        </p:nvSpPr>
        <p:spPr>
          <a:xfrm rot="0">
            <a:off x="276394" y="600075"/>
            <a:ext cx="5517269" cy="419100"/>
          </a:xfrm>
          <a:prstGeom prst="rect">
            <a:avLst/>
          </a:prstGeom>
        </p:spPr>
        <p:txBody>
          <a:bodyPr anchor="t" rtlCol="false" tIns="0" lIns="0" bIns="0" rIns="0">
            <a:spAutoFit/>
          </a:bodyPr>
          <a:lstStyle/>
          <a:p>
            <a:pPr algn="l" marL="0" indent="0" lvl="0">
              <a:lnSpc>
                <a:spcPts val="3359"/>
              </a:lnSpc>
            </a:pPr>
            <a:r>
              <a:rPr lang="en-US" sz="2799" spc="151">
                <a:solidFill>
                  <a:srgbClr val="4A44BD"/>
                </a:solidFill>
                <a:latin typeface="DM Serif Display"/>
                <a:ea typeface="DM Serif Display"/>
                <a:cs typeface="DM Serif Display"/>
                <a:sym typeface="DM Serif Display"/>
              </a:rPr>
              <a:t>DATA FILTERING &amp; CLEANING</a:t>
            </a:r>
          </a:p>
        </p:txBody>
      </p:sp>
      <p:sp>
        <p:nvSpPr>
          <p:cNvPr name="TextBox 10" id="10"/>
          <p:cNvSpPr txBox="true"/>
          <p:nvPr/>
        </p:nvSpPr>
        <p:spPr>
          <a:xfrm rot="0">
            <a:off x="3595810" y="7561708"/>
            <a:ext cx="11096380" cy="1028700"/>
          </a:xfrm>
          <a:prstGeom prst="rect">
            <a:avLst/>
          </a:prstGeom>
        </p:spPr>
        <p:txBody>
          <a:bodyPr anchor="t" rtlCol="false" tIns="0" lIns="0" bIns="0" rIns="0">
            <a:spAutoFit/>
          </a:bodyPr>
          <a:lstStyle/>
          <a:p>
            <a:pPr algn="just">
              <a:lnSpc>
                <a:spcPts val="2040"/>
              </a:lnSpc>
            </a:pPr>
            <a:r>
              <a:rPr lang="en-US" b="true" sz="1700" spc="91">
                <a:solidFill>
                  <a:srgbClr val="868CA8"/>
                </a:solidFill>
                <a:latin typeface="Open Sauce Bold"/>
                <a:ea typeface="Open Sauce Bold"/>
                <a:cs typeface="Open Sauce Bold"/>
                <a:sym typeface="Open Sauce Bold"/>
              </a:rPr>
              <a:t>After data cleaning and filtering based on the list of points, the dataset now contains 593 entries with 8 columns. There are no outliers, as all data falls within the range of 1999 to 2031.</a:t>
            </a:r>
          </a:p>
          <a:p>
            <a:pPr algn="just" marL="0" indent="0" lvl="0">
              <a:lnSpc>
                <a:spcPts val="2040"/>
              </a:lnSpc>
            </a:pPr>
          </a:p>
        </p:txBody>
      </p:sp>
      <p:sp>
        <p:nvSpPr>
          <p:cNvPr name="TextBox 11" id="11"/>
          <p:cNvSpPr txBox="true"/>
          <p:nvPr/>
        </p:nvSpPr>
        <p:spPr>
          <a:xfrm rot="0">
            <a:off x="6974873" y="1447316"/>
            <a:ext cx="4338255" cy="723900"/>
          </a:xfrm>
          <a:prstGeom prst="rect">
            <a:avLst/>
          </a:prstGeom>
        </p:spPr>
        <p:txBody>
          <a:bodyPr anchor="t" rtlCol="false" tIns="0" lIns="0" bIns="0" rIns="0">
            <a:spAutoFit/>
          </a:bodyPr>
          <a:lstStyle/>
          <a:p>
            <a:pPr algn="ctr" marL="0" indent="0" lvl="0">
              <a:lnSpc>
                <a:spcPts val="2879"/>
              </a:lnSpc>
            </a:pPr>
            <a:r>
              <a:rPr lang="en-US" b="true" sz="2399" spc="129">
                <a:solidFill>
                  <a:srgbClr val="4A44BD"/>
                </a:solidFill>
                <a:latin typeface="Open Sauce Bold"/>
                <a:ea typeface="Open Sauce Bold"/>
                <a:cs typeface="Open Sauce Bold"/>
                <a:sym typeface="Open Sauce Bold"/>
              </a:rPr>
              <a:t>DATA AFTER FILTERING AND CLEANING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3310361" y="9681230"/>
            <a:ext cx="15903157" cy="640680"/>
            <a:chOff x="0" y="0"/>
            <a:chExt cx="4188486" cy="168739"/>
          </a:xfrm>
        </p:grpSpPr>
        <p:sp>
          <p:nvSpPr>
            <p:cNvPr name="Freeform 6" id="6"/>
            <p:cNvSpPr/>
            <p:nvPr/>
          </p:nvSpPr>
          <p:spPr>
            <a:xfrm flipH="false" flipV="false" rot="0">
              <a:off x="0" y="0"/>
              <a:ext cx="4188486" cy="168739"/>
            </a:xfrm>
            <a:custGeom>
              <a:avLst/>
              <a:gdLst/>
              <a:ahLst/>
              <a:cxnLst/>
              <a:rect r="r" b="b" t="t" l="l"/>
              <a:pathLst>
                <a:path h="168739" w="4188486">
                  <a:moveTo>
                    <a:pt x="203200" y="0"/>
                  </a:moveTo>
                  <a:lnTo>
                    <a:pt x="4188486" y="0"/>
                  </a:lnTo>
                  <a:lnTo>
                    <a:pt x="3985286" y="168739"/>
                  </a:lnTo>
                  <a:lnTo>
                    <a:pt x="0" y="168739"/>
                  </a:lnTo>
                  <a:lnTo>
                    <a:pt x="203200" y="0"/>
                  </a:lnTo>
                  <a:close/>
                </a:path>
              </a:pathLst>
            </a:custGeom>
            <a:solidFill>
              <a:srgbClr val="4A44BD"/>
            </a:solidFill>
          </p:spPr>
        </p:sp>
        <p:sp>
          <p:nvSpPr>
            <p:cNvPr name="TextBox 7" id="7"/>
            <p:cNvSpPr txBox="true"/>
            <p:nvPr/>
          </p:nvSpPr>
          <p:spPr>
            <a:xfrm>
              <a:off x="101600" y="-28575"/>
              <a:ext cx="3985286" cy="197314"/>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3926984" y="1181996"/>
            <a:ext cx="11206363" cy="7923008"/>
          </a:xfrm>
          <a:custGeom>
            <a:avLst/>
            <a:gdLst/>
            <a:ahLst/>
            <a:cxnLst/>
            <a:rect r="r" b="b" t="t" l="l"/>
            <a:pathLst>
              <a:path h="7923008" w="11206363">
                <a:moveTo>
                  <a:pt x="0" y="0"/>
                </a:moveTo>
                <a:lnTo>
                  <a:pt x="11206363" y="0"/>
                </a:lnTo>
                <a:lnTo>
                  <a:pt x="11206363" y="7923008"/>
                </a:lnTo>
                <a:lnTo>
                  <a:pt x="0" y="7923008"/>
                </a:lnTo>
                <a:lnTo>
                  <a:pt x="0" y="0"/>
                </a:lnTo>
                <a:close/>
              </a:path>
            </a:pathLst>
          </a:custGeom>
          <a:blipFill>
            <a:blip r:embed="rId2"/>
            <a:stretch>
              <a:fillRect l="0" t="-2991" r="0" b="-2991"/>
            </a:stretch>
          </a:blipFill>
        </p:spPr>
      </p:sp>
      <p:sp>
        <p:nvSpPr>
          <p:cNvPr name="Freeform 9" id="9"/>
          <p:cNvSpPr/>
          <p:nvPr/>
        </p:nvSpPr>
        <p:spPr>
          <a:xfrm flipH="false" flipV="false" rot="0">
            <a:off x="280775" y="172258"/>
            <a:ext cx="1731923" cy="1154616"/>
          </a:xfrm>
          <a:custGeom>
            <a:avLst/>
            <a:gdLst/>
            <a:ahLst/>
            <a:cxnLst/>
            <a:rect r="r" b="b" t="t" l="l"/>
            <a:pathLst>
              <a:path h="1154616" w="1731923">
                <a:moveTo>
                  <a:pt x="0" y="0"/>
                </a:moveTo>
                <a:lnTo>
                  <a:pt x="1731924" y="0"/>
                </a:lnTo>
                <a:lnTo>
                  <a:pt x="1731924" y="1154615"/>
                </a:lnTo>
                <a:lnTo>
                  <a:pt x="0" y="1154615"/>
                </a:lnTo>
                <a:lnTo>
                  <a:pt x="0" y="0"/>
                </a:lnTo>
                <a:close/>
              </a:path>
            </a:pathLst>
          </a:custGeom>
          <a:blipFill>
            <a:blip r:embed="rId3"/>
            <a:stretch>
              <a:fillRect l="0" t="0" r="0" b="0"/>
            </a:stretch>
          </a:blipFill>
        </p:spPr>
      </p:sp>
      <p:sp>
        <p:nvSpPr>
          <p:cNvPr name="Freeform 10" id="10"/>
          <p:cNvSpPr/>
          <p:nvPr/>
        </p:nvSpPr>
        <p:spPr>
          <a:xfrm flipH="false" flipV="false" rot="0">
            <a:off x="418657" y="1181996"/>
            <a:ext cx="1367921" cy="1367921"/>
          </a:xfrm>
          <a:custGeom>
            <a:avLst/>
            <a:gdLst/>
            <a:ahLst/>
            <a:cxnLst/>
            <a:rect r="r" b="b" t="t" l="l"/>
            <a:pathLst>
              <a:path h="1367921" w="1367921">
                <a:moveTo>
                  <a:pt x="0" y="0"/>
                </a:moveTo>
                <a:lnTo>
                  <a:pt x="1367921" y="0"/>
                </a:lnTo>
                <a:lnTo>
                  <a:pt x="1367921" y="1367921"/>
                </a:lnTo>
                <a:lnTo>
                  <a:pt x="0" y="1367921"/>
                </a:lnTo>
                <a:lnTo>
                  <a:pt x="0" y="0"/>
                </a:lnTo>
                <a:close/>
              </a:path>
            </a:pathLst>
          </a:custGeom>
          <a:blipFill>
            <a:blip r:embed="rId4"/>
            <a:stretch>
              <a:fillRect l="0" t="0" r="0" b="0"/>
            </a:stretch>
          </a:blipFill>
        </p:spPr>
      </p:sp>
      <p:sp>
        <p:nvSpPr>
          <p:cNvPr name="TextBox 11" id="11"/>
          <p:cNvSpPr txBox="true"/>
          <p:nvPr/>
        </p:nvSpPr>
        <p:spPr>
          <a:xfrm rot="0">
            <a:off x="5493412" y="419996"/>
            <a:ext cx="7301177" cy="600075"/>
          </a:xfrm>
          <a:prstGeom prst="rect">
            <a:avLst/>
          </a:prstGeom>
        </p:spPr>
        <p:txBody>
          <a:bodyPr anchor="t" rtlCol="false" tIns="0" lIns="0" bIns="0" rIns="0">
            <a:spAutoFit/>
          </a:bodyPr>
          <a:lstStyle/>
          <a:p>
            <a:pPr algn="ctr" marL="0" indent="0" lvl="0">
              <a:lnSpc>
                <a:spcPts val="4799"/>
              </a:lnSpc>
            </a:pPr>
            <a:r>
              <a:rPr lang="en-US" b="true" sz="3999" spc="215">
                <a:solidFill>
                  <a:srgbClr val="4A44BD"/>
                </a:solidFill>
                <a:latin typeface="Open Sauce Bold"/>
                <a:ea typeface="Open Sauce Bold"/>
                <a:cs typeface="Open Sauce Bold"/>
                <a:sym typeface="Open Sauce Bold"/>
              </a:rPr>
              <a:t>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9144000" y="5143500"/>
            <a:ext cx="8621687" cy="4537730"/>
          </a:xfrm>
          <a:custGeom>
            <a:avLst/>
            <a:gdLst/>
            <a:ahLst/>
            <a:cxnLst/>
            <a:rect r="r" b="b" t="t" l="l"/>
            <a:pathLst>
              <a:path h="4537730" w="8621687">
                <a:moveTo>
                  <a:pt x="0" y="0"/>
                </a:moveTo>
                <a:lnTo>
                  <a:pt x="8621687" y="0"/>
                </a:lnTo>
                <a:lnTo>
                  <a:pt x="8621687" y="4537730"/>
                </a:lnTo>
                <a:lnTo>
                  <a:pt x="0" y="4537730"/>
                </a:lnTo>
                <a:lnTo>
                  <a:pt x="0" y="0"/>
                </a:lnTo>
                <a:close/>
              </a:path>
            </a:pathLst>
          </a:custGeom>
          <a:blipFill>
            <a:blip r:embed="rId2"/>
            <a:stretch>
              <a:fillRect l="0" t="0" r="0" b="0"/>
            </a:stretch>
          </a:blipFill>
        </p:spPr>
      </p:sp>
      <p:grpSp>
        <p:nvGrpSpPr>
          <p:cNvPr name="Group 6" id="6"/>
          <p:cNvGrpSpPr/>
          <p:nvPr/>
        </p:nvGrpSpPr>
        <p:grpSpPr>
          <a:xfrm rot="0">
            <a:off x="3310361" y="9681230"/>
            <a:ext cx="15903157" cy="640680"/>
            <a:chOff x="0" y="0"/>
            <a:chExt cx="4188486" cy="168739"/>
          </a:xfrm>
        </p:grpSpPr>
        <p:sp>
          <p:nvSpPr>
            <p:cNvPr name="Freeform 7" id="7"/>
            <p:cNvSpPr/>
            <p:nvPr/>
          </p:nvSpPr>
          <p:spPr>
            <a:xfrm flipH="false" flipV="false" rot="0">
              <a:off x="0" y="0"/>
              <a:ext cx="4188486" cy="168739"/>
            </a:xfrm>
            <a:custGeom>
              <a:avLst/>
              <a:gdLst/>
              <a:ahLst/>
              <a:cxnLst/>
              <a:rect r="r" b="b" t="t" l="l"/>
              <a:pathLst>
                <a:path h="168739" w="4188486">
                  <a:moveTo>
                    <a:pt x="203200" y="0"/>
                  </a:moveTo>
                  <a:lnTo>
                    <a:pt x="4188486" y="0"/>
                  </a:lnTo>
                  <a:lnTo>
                    <a:pt x="3985286" y="168739"/>
                  </a:lnTo>
                  <a:lnTo>
                    <a:pt x="0" y="168739"/>
                  </a:lnTo>
                  <a:lnTo>
                    <a:pt x="203200" y="0"/>
                  </a:lnTo>
                  <a:close/>
                </a:path>
              </a:pathLst>
            </a:custGeom>
            <a:solidFill>
              <a:srgbClr val="4A44BD"/>
            </a:solidFill>
          </p:spPr>
        </p:sp>
        <p:sp>
          <p:nvSpPr>
            <p:cNvPr name="TextBox 8" id="8"/>
            <p:cNvSpPr txBox="true"/>
            <p:nvPr/>
          </p:nvSpPr>
          <p:spPr>
            <a:xfrm>
              <a:off x="101600" y="-28575"/>
              <a:ext cx="3985286" cy="197314"/>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1028700" y="1028700"/>
            <a:ext cx="7470009" cy="4114800"/>
          </a:xfrm>
          <a:custGeom>
            <a:avLst/>
            <a:gdLst/>
            <a:ahLst/>
            <a:cxnLst/>
            <a:rect r="r" b="b" t="t" l="l"/>
            <a:pathLst>
              <a:path h="4114800" w="7470009">
                <a:moveTo>
                  <a:pt x="0" y="0"/>
                </a:moveTo>
                <a:lnTo>
                  <a:pt x="7470009" y="0"/>
                </a:lnTo>
                <a:lnTo>
                  <a:pt x="7470009" y="4114800"/>
                </a:lnTo>
                <a:lnTo>
                  <a:pt x="0" y="4114800"/>
                </a:lnTo>
                <a:lnTo>
                  <a:pt x="0" y="0"/>
                </a:lnTo>
                <a:close/>
              </a:path>
            </a:pathLst>
          </a:custGeom>
          <a:blipFill>
            <a:blip r:embed="rId3"/>
            <a:stretch>
              <a:fillRect l="0" t="-3839" r="0" b="-3839"/>
            </a:stretch>
          </a:blipFill>
        </p:spPr>
      </p:sp>
      <p:sp>
        <p:nvSpPr>
          <p:cNvPr name="TextBox 10" id="10"/>
          <p:cNvSpPr txBox="true"/>
          <p:nvPr/>
        </p:nvSpPr>
        <p:spPr>
          <a:xfrm rot="0">
            <a:off x="-340228" y="220248"/>
            <a:ext cx="7301177" cy="600075"/>
          </a:xfrm>
          <a:prstGeom prst="rect">
            <a:avLst/>
          </a:prstGeom>
        </p:spPr>
        <p:txBody>
          <a:bodyPr anchor="t" rtlCol="false" tIns="0" lIns="0" bIns="0" rIns="0">
            <a:spAutoFit/>
          </a:bodyPr>
          <a:lstStyle/>
          <a:p>
            <a:pPr algn="ctr" marL="0" indent="0" lvl="0">
              <a:lnSpc>
                <a:spcPts val="4799"/>
              </a:lnSpc>
            </a:pPr>
            <a:r>
              <a:rPr lang="en-US" b="true" sz="3999" spc="215">
                <a:solidFill>
                  <a:srgbClr val="4A44BD"/>
                </a:solidFill>
                <a:latin typeface="Open Sauce Bold"/>
                <a:ea typeface="Open Sauce Bold"/>
                <a:cs typeface="Open Sauce Bold"/>
                <a:sym typeface="Open Sauce Bold"/>
              </a:rPr>
              <a:t>DATA VISUALIZATION</a:t>
            </a:r>
          </a:p>
        </p:txBody>
      </p:sp>
      <p:grpSp>
        <p:nvGrpSpPr>
          <p:cNvPr name="Group 11" id="11"/>
          <p:cNvGrpSpPr/>
          <p:nvPr/>
        </p:nvGrpSpPr>
        <p:grpSpPr>
          <a:xfrm rot="0">
            <a:off x="8498709" y="1468242"/>
            <a:ext cx="8216606" cy="2741141"/>
            <a:chOff x="0" y="0"/>
            <a:chExt cx="10955475" cy="3654855"/>
          </a:xfrm>
        </p:grpSpPr>
        <p:sp>
          <p:nvSpPr>
            <p:cNvPr name="TextBox 12" id="12"/>
            <p:cNvSpPr txBox="true"/>
            <p:nvPr/>
          </p:nvSpPr>
          <p:spPr>
            <a:xfrm rot="0">
              <a:off x="0" y="-47625"/>
              <a:ext cx="10955475" cy="1270635"/>
            </a:xfrm>
            <a:prstGeom prst="rect">
              <a:avLst/>
            </a:prstGeom>
          </p:spPr>
          <p:txBody>
            <a:bodyPr anchor="t" rtlCol="false" tIns="0" lIns="0" bIns="0" rIns="0">
              <a:spAutoFit/>
            </a:bodyPr>
            <a:lstStyle/>
            <a:p>
              <a:pPr algn="l">
                <a:lnSpc>
                  <a:spcPts val="3847"/>
                </a:lnSpc>
              </a:pPr>
              <a:r>
                <a:rPr lang="en-US" b="true" sz="2850" spc="427">
                  <a:solidFill>
                    <a:srgbClr val="000000"/>
                  </a:solidFill>
                  <a:latin typeface="Montserrat Classic Bold"/>
                  <a:ea typeface="Montserrat Classic Bold"/>
                  <a:cs typeface="Montserrat Classic Bold"/>
                  <a:sym typeface="Montserrat Classic Bold"/>
                </a:rPr>
                <a:t>MOST COMMON CONTENT TYPES ON AMAZON PRIME VIDEO</a:t>
              </a:r>
            </a:p>
          </p:txBody>
        </p:sp>
        <p:sp>
          <p:nvSpPr>
            <p:cNvPr name="TextBox 13" id="13"/>
            <p:cNvSpPr txBox="true"/>
            <p:nvPr/>
          </p:nvSpPr>
          <p:spPr>
            <a:xfrm rot="0">
              <a:off x="0" y="1492891"/>
              <a:ext cx="10955475" cy="2161963"/>
            </a:xfrm>
            <a:prstGeom prst="rect">
              <a:avLst/>
            </a:prstGeom>
          </p:spPr>
          <p:txBody>
            <a:bodyPr anchor="t" rtlCol="false" tIns="0" lIns="0" bIns="0" rIns="0">
              <a:spAutoFit/>
            </a:bodyPr>
            <a:lstStyle/>
            <a:p>
              <a:pPr algn="just">
                <a:lnSpc>
                  <a:spcPts val="3290"/>
                </a:lnSpc>
              </a:pPr>
              <a:r>
                <a:rPr lang="en-US" sz="2350" i="true">
                  <a:solidFill>
                    <a:srgbClr val="000000"/>
                  </a:solidFill>
                  <a:latin typeface="Marta Italics"/>
                  <a:ea typeface="Marta Italics"/>
                  <a:cs typeface="Marta Italics"/>
                  <a:sym typeface="Marta Italics"/>
                </a:rPr>
                <a:t>In this analysis, it is clear that the most common type of content on Amazon Prime Video is </a:t>
              </a:r>
              <a:r>
                <a:rPr lang="en-US" sz="2350" i="true" u="sng">
                  <a:solidFill>
                    <a:srgbClr val="4A44BD"/>
                  </a:solidFill>
                  <a:latin typeface="Marta Italics"/>
                  <a:ea typeface="Marta Italics"/>
                  <a:cs typeface="Marta Italics"/>
                  <a:sym typeface="Marta Italics"/>
                </a:rPr>
                <a:t>movies</a:t>
              </a:r>
              <a:r>
                <a:rPr lang="en-US" sz="2350" i="true" u="sng">
                  <a:solidFill>
                    <a:srgbClr val="000000"/>
                  </a:solidFill>
                  <a:latin typeface="Marta Italics"/>
                  <a:ea typeface="Marta Italics"/>
                  <a:cs typeface="Marta Italics"/>
                  <a:sym typeface="Marta Italics"/>
                </a:rPr>
                <a:t>,</a:t>
              </a:r>
              <a:r>
                <a:rPr lang="en-US" sz="2350" i="true">
                  <a:solidFill>
                    <a:srgbClr val="000000"/>
                  </a:solidFill>
                  <a:latin typeface="Marta Italics"/>
                  <a:ea typeface="Marta Italics"/>
                  <a:cs typeface="Marta Italics"/>
                  <a:sym typeface="Marta Italics"/>
                </a:rPr>
                <a:t> accounting for 82.6%, while TV shows account for only 17.4%. This indicates that Movies dominate the platform's content library.</a:t>
              </a:r>
            </a:p>
          </p:txBody>
        </p:sp>
      </p:grpSp>
      <p:grpSp>
        <p:nvGrpSpPr>
          <p:cNvPr name="Group 14" id="14"/>
          <p:cNvGrpSpPr/>
          <p:nvPr/>
        </p:nvGrpSpPr>
        <p:grpSpPr>
          <a:xfrm rot="0">
            <a:off x="655401" y="6246582"/>
            <a:ext cx="8216606" cy="2331566"/>
            <a:chOff x="0" y="0"/>
            <a:chExt cx="10955475" cy="3108755"/>
          </a:xfrm>
        </p:grpSpPr>
        <p:sp>
          <p:nvSpPr>
            <p:cNvPr name="TextBox 15" id="15"/>
            <p:cNvSpPr txBox="true"/>
            <p:nvPr/>
          </p:nvSpPr>
          <p:spPr>
            <a:xfrm rot="0">
              <a:off x="0" y="-47625"/>
              <a:ext cx="10955475" cy="1270635"/>
            </a:xfrm>
            <a:prstGeom prst="rect">
              <a:avLst/>
            </a:prstGeom>
          </p:spPr>
          <p:txBody>
            <a:bodyPr anchor="t" rtlCol="false" tIns="0" lIns="0" bIns="0" rIns="0">
              <a:spAutoFit/>
            </a:bodyPr>
            <a:lstStyle/>
            <a:p>
              <a:pPr algn="l">
                <a:lnSpc>
                  <a:spcPts val="3847"/>
                </a:lnSpc>
              </a:pPr>
              <a:r>
                <a:rPr lang="en-US" b="true" sz="2850" spc="427">
                  <a:solidFill>
                    <a:srgbClr val="000000"/>
                  </a:solidFill>
                  <a:latin typeface="Montserrat Classic Bold"/>
                  <a:ea typeface="Montserrat Classic Bold"/>
                  <a:cs typeface="Montserrat Classic Bold"/>
                  <a:sym typeface="Montserrat Classic Bold"/>
                </a:rPr>
                <a:t>MOST COMMON AGE RATINGS ON AMAZON PRIME VIDEO</a:t>
              </a:r>
            </a:p>
          </p:txBody>
        </p:sp>
        <p:sp>
          <p:nvSpPr>
            <p:cNvPr name="TextBox 16" id="16"/>
            <p:cNvSpPr txBox="true"/>
            <p:nvPr/>
          </p:nvSpPr>
          <p:spPr>
            <a:xfrm rot="0">
              <a:off x="0" y="1492891"/>
              <a:ext cx="10955475" cy="1615863"/>
            </a:xfrm>
            <a:prstGeom prst="rect">
              <a:avLst/>
            </a:prstGeom>
          </p:spPr>
          <p:txBody>
            <a:bodyPr anchor="t" rtlCol="false" tIns="0" lIns="0" bIns="0" rIns="0">
              <a:spAutoFit/>
            </a:bodyPr>
            <a:lstStyle/>
            <a:p>
              <a:pPr algn="just">
                <a:lnSpc>
                  <a:spcPts val="3290"/>
                </a:lnSpc>
              </a:pPr>
              <a:r>
                <a:rPr lang="en-US" sz="2350" i="true">
                  <a:solidFill>
                    <a:srgbClr val="000000"/>
                  </a:solidFill>
                  <a:latin typeface="Marta Italics"/>
                  <a:ea typeface="Marta Italics"/>
                  <a:cs typeface="Marta Italics"/>
                  <a:sym typeface="Marta Italics"/>
                </a:rPr>
                <a:t>This analysis shows that the most common age-rated content is </a:t>
              </a:r>
              <a:r>
                <a:rPr lang="en-US" sz="2350" i="true" u="sng">
                  <a:solidFill>
                    <a:srgbClr val="613DC1"/>
                  </a:solidFill>
                  <a:latin typeface="Marta Italics"/>
                  <a:ea typeface="Marta Italics"/>
                  <a:cs typeface="Marta Italics"/>
                  <a:sym typeface="Marta Italics"/>
                </a:rPr>
                <a:t>13+</a:t>
              </a:r>
              <a:r>
                <a:rPr lang="en-US" sz="2350" i="true">
                  <a:solidFill>
                    <a:srgbClr val="000000"/>
                  </a:solidFill>
                  <a:latin typeface="Marta Italics"/>
                  <a:ea typeface="Marta Italics"/>
                  <a:cs typeface="Marta Italics"/>
                  <a:sym typeface="Marta Italics"/>
                </a:rPr>
                <a:t>, with a total of 180 titles. This indicates that the platform is primarily offering content suitable for teenagers and above.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2702" y="9268371"/>
            <a:ext cx="6486365" cy="1018629"/>
            <a:chOff x="0" y="0"/>
            <a:chExt cx="1708343" cy="268281"/>
          </a:xfrm>
        </p:grpSpPr>
        <p:sp>
          <p:nvSpPr>
            <p:cNvPr name="Freeform 3" id="3"/>
            <p:cNvSpPr/>
            <p:nvPr/>
          </p:nvSpPr>
          <p:spPr>
            <a:xfrm flipH="false" flipV="false" rot="0">
              <a:off x="0" y="0"/>
              <a:ext cx="1708343" cy="268281"/>
            </a:xfrm>
            <a:custGeom>
              <a:avLst/>
              <a:gdLst/>
              <a:ahLst/>
              <a:cxnLst/>
              <a:rect r="r" b="b" t="t" l="l"/>
              <a:pathLst>
                <a:path h="268281" w="1708343">
                  <a:moveTo>
                    <a:pt x="119357" y="0"/>
                  </a:moveTo>
                  <a:lnTo>
                    <a:pt x="1588986" y="0"/>
                  </a:lnTo>
                  <a:cubicBezTo>
                    <a:pt x="1654905" y="0"/>
                    <a:pt x="1708343" y="53438"/>
                    <a:pt x="1708343" y="119357"/>
                  </a:cubicBezTo>
                  <a:lnTo>
                    <a:pt x="1708343" y="148924"/>
                  </a:lnTo>
                  <a:cubicBezTo>
                    <a:pt x="1708343" y="180580"/>
                    <a:pt x="1695768" y="210938"/>
                    <a:pt x="1673384" y="233322"/>
                  </a:cubicBezTo>
                  <a:cubicBezTo>
                    <a:pt x="1651000" y="255706"/>
                    <a:pt x="1620642" y="268281"/>
                    <a:pt x="1588986" y="268281"/>
                  </a:cubicBezTo>
                  <a:lnTo>
                    <a:pt x="119357" y="268281"/>
                  </a:lnTo>
                  <a:cubicBezTo>
                    <a:pt x="53438" y="268281"/>
                    <a:pt x="0" y="214843"/>
                    <a:pt x="0" y="148924"/>
                  </a:cubicBezTo>
                  <a:lnTo>
                    <a:pt x="0" y="119357"/>
                  </a:lnTo>
                  <a:cubicBezTo>
                    <a:pt x="0" y="53438"/>
                    <a:pt x="53438" y="0"/>
                    <a:pt x="119357" y="0"/>
                  </a:cubicBezTo>
                  <a:close/>
                </a:path>
              </a:pathLst>
            </a:custGeom>
            <a:solidFill>
              <a:srgbClr val="C0E4F6"/>
            </a:solidFill>
          </p:spPr>
        </p:sp>
        <p:sp>
          <p:nvSpPr>
            <p:cNvPr name="TextBox 4" id="4"/>
            <p:cNvSpPr txBox="true"/>
            <p:nvPr/>
          </p:nvSpPr>
          <p:spPr>
            <a:xfrm>
              <a:off x="0" y="-28575"/>
              <a:ext cx="1708343" cy="29685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3310361" y="9681230"/>
            <a:ext cx="15903157" cy="640680"/>
            <a:chOff x="0" y="0"/>
            <a:chExt cx="4188486" cy="168739"/>
          </a:xfrm>
        </p:grpSpPr>
        <p:sp>
          <p:nvSpPr>
            <p:cNvPr name="Freeform 6" id="6"/>
            <p:cNvSpPr/>
            <p:nvPr/>
          </p:nvSpPr>
          <p:spPr>
            <a:xfrm flipH="false" flipV="false" rot="0">
              <a:off x="0" y="0"/>
              <a:ext cx="4188486" cy="168739"/>
            </a:xfrm>
            <a:custGeom>
              <a:avLst/>
              <a:gdLst/>
              <a:ahLst/>
              <a:cxnLst/>
              <a:rect r="r" b="b" t="t" l="l"/>
              <a:pathLst>
                <a:path h="168739" w="4188486">
                  <a:moveTo>
                    <a:pt x="203200" y="0"/>
                  </a:moveTo>
                  <a:lnTo>
                    <a:pt x="4188486" y="0"/>
                  </a:lnTo>
                  <a:lnTo>
                    <a:pt x="3985286" y="168739"/>
                  </a:lnTo>
                  <a:lnTo>
                    <a:pt x="0" y="168739"/>
                  </a:lnTo>
                  <a:lnTo>
                    <a:pt x="203200" y="0"/>
                  </a:lnTo>
                  <a:close/>
                </a:path>
              </a:pathLst>
            </a:custGeom>
            <a:solidFill>
              <a:srgbClr val="4A44BD"/>
            </a:solidFill>
          </p:spPr>
        </p:sp>
        <p:sp>
          <p:nvSpPr>
            <p:cNvPr name="TextBox 7" id="7"/>
            <p:cNvSpPr txBox="true"/>
            <p:nvPr/>
          </p:nvSpPr>
          <p:spPr>
            <a:xfrm>
              <a:off x="101600" y="-28575"/>
              <a:ext cx="3985286" cy="197314"/>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332913" y="1028700"/>
            <a:ext cx="8069013" cy="4265050"/>
          </a:xfrm>
          <a:custGeom>
            <a:avLst/>
            <a:gdLst/>
            <a:ahLst/>
            <a:cxnLst/>
            <a:rect r="r" b="b" t="t" l="l"/>
            <a:pathLst>
              <a:path h="4265050" w="8069013">
                <a:moveTo>
                  <a:pt x="0" y="0"/>
                </a:moveTo>
                <a:lnTo>
                  <a:pt x="8069013" y="0"/>
                </a:lnTo>
                <a:lnTo>
                  <a:pt x="8069013" y="4265050"/>
                </a:lnTo>
                <a:lnTo>
                  <a:pt x="0" y="4265050"/>
                </a:lnTo>
                <a:lnTo>
                  <a:pt x="0" y="0"/>
                </a:lnTo>
                <a:close/>
              </a:path>
            </a:pathLst>
          </a:custGeom>
          <a:blipFill>
            <a:blip r:embed="rId2"/>
            <a:stretch>
              <a:fillRect l="0" t="0" r="0" b="0"/>
            </a:stretch>
          </a:blipFill>
        </p:spPr>
      </p:sp>
      <p:sp>
        <p:nvSpPr>
          <p:cNvPr name="Freeform 9" id="9"/>
          <p:cNvSpPr/>
          <p:nvPr/>
        </p:nvSpPr>
        <p:spPr>
          <a:xfrm flipH="false" flipV="false" rot="0">
            <a:off x="8622803" y="5606980"/>
            <a:ext cx="9461613" cy="3661390"/>
          </a:xfrm>
          <a:custGeom>
            <a:avLst/>
            <a:gdLst/>
            <a:ahLst/>
            <a:cxnLst/>
            <a:rect r="r" b="b" t="t" l="l"/>
            <a:pathLst>
              <a:path h="3661390" w="9461613">
                <a:moveTo>
                  <a:pt x="0" y="0"/>
                </a:moveTo>
                <a:lnTo>
                  <a:pt x="9461613" y="0"/>
                </a:lnTo>
                <a:lnTo>
                  <a:pt x="9461613" y="3661391"/>
                </a:lnTo>
                <a:lnTo>
                  <a:pt x="0" y="3661391"/>
                </a:lnTo>
                <a:lnTo>
                  <a:pt x="0" y="0"/>
                </a:lnTo>
                <a:close/>
              </a:path>
            </a:pathLst>
          </a:custGeom>
          <a:blipFill>
            <a:blip r:embed="rId3"/>
            <a:stretch>
              <a:fillRect l="0" t="0" r="0" b="0"/>
            </a:stretch>
          </a:blipFill>
        </p:spPr>
      </p:sp>
      <p:sp>
        <p:nvSpPr>
          <p:cNvPr name="TextBox 10" id="10"/>
          <p:cNvSpPr txBox="true"/>
          <p:nvPr/>
        </p:nvSpPr>
        <p:spPr>
          <a:xfrm rot="0">
            <a:off x="-340228" y="200025"/>
            <a:ext cx="7301177" cy="600075"/>
          </a:xfrm>
          <a:prstGeom prst="rect">
            <a:avLst/>
          </a:prstGeom>
        </p:spPr>
        <p:txBody>
          <a:bodyPr anchor="t" rtlCol="false" tIns="0" lIns="0" bIns="0" rIns="0">
            <a:spAutoFit/>
          </a:bodyPr>
          <a:lstStyle/>
          <a:p>
            <a:pPr algn="ctr" marL="0" indent="0" lvl="0">
              <a:lnSpc>
                <a:spcPts val="4799"/>
              </a:lnSpc>
            </a:pPr>
            <a:r>
              <a:rPr lang="en-US" b="true" sz="3999" spc="215">
                <a:solidFill>
                  <a:srgbClr val="4A44BD"/>
                </a:solidFill>
                <a:latin typeface="Open Sauce Bold"/>
                <a:ea typeface="Open Sauce Bold"/>
                <a:cs typeface="Open Sauce Bold"/>
                <a:sym typeface="Open Sauce Bold"/>
              </a:rPr>
              <a:t>DATA VISUALIZATION</a:t>
            </a:r>
          </a:p>
        </p:txBody>
      </p:sp>
      <p:grpSp>
        <p:nvGrpSpPr>
          <p:cNvPr name="Group 11" id="11"/>
          <p:cNvGrpSpPr/>
          <p:nvPr/>
        </p:nvGrpSpPr>
        <p:grpSpPr>
          <a:xfrm rot="0">
            <a:off x="9245306" y="980193"/>
            <a:ext cx="8216606" cy="3226916"/>
            <a:chOff x="0" y="0"/>
            <a:chExt cx="10955475" cy="4302555"/>
          </a:xfrm>
        </p:grpSpPr>
        <p:sp>
          <p:nvSpPr>
            <p:cNvPr name="TextBox 12" id="12"/>
            <p:cNvSpPr txBox="true"/>
            <p:nvPr/>
          </p:nvSpPr>
          <p:spPr>
            <a:xfrm rot="0">
              <a:off x="0" y="-47625"/>
              <a:ext cx="10955475" cy="1918335"/>
            </a:xfrm>
            <a:prstGeom prst="rect">
              <a:avLst/>
            </a:prstGeom>
          </p:spPr>
          <p:txBody>
            <a:bodyPr anchor="t" rtlCol="false" tIns="0" lIns="0" bIns="0" rIns="0">
              <a:spAutoFit/>
            </a:bodyPr>
            <a:lstStyle/>
            <a:p>
              <a:pPr algn="l">
                <a:lnSpc>
                  <a:spcPts val="3847"/>
                </a:lnSpc>
              </a:pPr>
              <a:r>
                <a:rPr lang="en-US" b="true" sz="2850" spc="427">
                  <a:solidFill>
                    <a:srgbClr val="000000"/>
                  </a:solidFill>
                  <a:latin typeface="Montserrat Classic Bold"/>
                  <a:ea typeface="Montserrat Classic Bold"/>
                  <a:cs typeface="Montserrat Classic Bold"/>
                  <a:sym typeface="Montserrat Classic Bold"/>
                </a:rPr>
                <a:t>TOP COUNTRIES RELEASING CONTENT ON AMAZON PRIME VIDEO</a:t>
              </a:r>
            </a:p>
          </p:txBody>
        </p:sp>
        <p:sp>
          <p:nvSpPr>
            <p:cNvPr name="TextBox 13" id="13"/>
            <p:cNvSpPr txBox="true"/>
            <p:nvPr/>
          </p:nvSpPr>
          <p:spPr>
            <a:xfrm rot="0">
              <a:off x="0" y="2140591"/>
              <a:ext cx="10955475" cy="2161963"/>
            </a:xfrm>
            <a:prstGeom prst="rect">
              <a:avLst/>
            </a:prstGeom>
          </p:spPr>
          <p:txBody>
            <a:bodyPr anchor="t" rtlCol="false" tIns="0" lIns="0" bIns="0" rIns="0">
              <a:spAutoFit/>
            </a:bodyPr>
            <a:lstStyle/>
            <a:p>
              <a:pPr algn="just">
                <a:lnSpc>
                  <a:spcPts val="3290"/>
                </a:lnSpc>
              </a:pPr>
              <a:r>
                <a:rPr lang="en-US" sz="2350" i="true">
                  <a:solidFill>
                    <a:srgbClr val="000000"/>
                  </a:solidFill>
                  <a:latin typeface="Marta Italics"/>
                  <a:ea typeface="Marta Italics"/>
                  <a:cs typeface="Marta Italics"/>
                  <a:sym typeface="Marta Italics"/>
                </a:rPr>
                <a:t>This analysis shows that </a:t>
              </a:r>
              <a:r>
                <a:rPr lang="en-US" sz="2350" i="true" u="sng">
                  <a:solidFill>
                    <a:srgbClr val="613DC1"/>
                  </a:solidFill>
                  <a:latin typeface="Marta Italics"/>
                  <a:ea typeface="Marta Italics"/>
                  <a:cs typeface="Marta Italics"/>
                  <a:sym typeface="Marta Italics"/>
                </a:rPr>
                <a:t>India </a:t>
              </a:r>
              <a:r>
                <a:rPr lang="en-US" sz="2350" i="true">
                  <a:solidFill>
                    <a:srgbClr val="000000"/>
                  </a:solidFill>
                  <a:latin typeface="Marta Italics"/>
                  <a:ea typeface="Marta Italics"/>
                  <a:cs typeface="Marta Italics"/>
                  <a:sym typeface="Marta Italics"/>
                </a:rPr>
                <a:t>is the top country releasing content on Amazon Prime Video, with a total of 213 titles. This highlights India's significant contribution to the platform's content library.</a:t>
              </a:r>
            </a:p>
          </p:txBody>
        </p:sp>
      </p:grpSp>
      <p:grpSp>
        <p:nvGrpSpPr>
          <p:cNvPr name="Group 14" id="14"/>
          <p:cNvGrpSpPr/>
          <p:nvPr/>
        </p:nvGrpSpPr>
        <p:grpSpPr>
          <a:xfrm rot="0">
            <a:off x="259116" y="5791200"/>
            <a:ext cx="8216606" cy="2741141"/>
            <a:chOff x="0" y="0"/>
            <a:chExt cx="10955475" cy="3654855"/>
          </a:xfrm>
        </p:grpSpPr>
        <p:sp>
          <p:nvSpPr>
            <p:cNvPr name="TextBox 15" id="15"/>
            <p:cNvSpPr txBox="true"/>
            <p:nvPr/>
          </p:nvSpPr>
          <p:spPr>
            <a:xfrm rot="0">
              <a:off x="0" y="-47625"/>
              <a:ext cx="10955475" cy="1270635"/>
            </a:xfrm>
            <a:prstGeom prst="rect">
              <a:avLst/>
            </a:prstGeom>
          </p:spPr>
          <p:txBody>
            <a:bodyPr anchor="t" rtlCol="false" tIns="0" lIns="0" bIns="0" rIns="0">
              <a:spAutoFit/>
            </a:bodyPr>
            <a:lstStyle/>
            <a:p>
              <a:pPr algn="l">
                <a:lnSpc>
                  <a:spcPts val="3847"/>
                </a:lnSpc>
              </a:pPr>
              <a:r>
                <a:rPr lang="en-US" b="true" sz="2850" spc="427">
                  <a:solidFill>
                    <a:srgbClr val="000000"/>
                  </a:solidFill>
                  <a:latin typeface="Montserrat Classic Bold"/>
                  <a:ea typeface="Montserrat Classic Bold"/>
                  <a:cs typeface="Montserrat Classic Bold"/>
                  <a:sym typeface="Montserrat Classic Bold"/>
                </a:rPr>
                <a:t>TOP 10 GENRES ON AMAZON PRIME VIDEO</a:t>
              </a:r>
            </a:p>
          </p:txBody>
        </p:sp>
        <p:sp>
          <p:nvSpPr>
            <p:cNvPr name="TextBox 16" id="16"/>
            <p:cNvSpPr txBox="true"/>
            <p:nvPr/>
          </p:nvSpPr>
          <p:spPr>
            <a:xfrm rot="0">
              <a:off x="0" y="1492891"/>
              <a:ext cx="10955475" cy="2161963"/>
            </a:xfrm>
            <a:prstGeom prst="rect">
              <a:avLst/>
            </a:prstGeom>
          </p:spPr>
          <p:txBody>
            <a:bodyPr anchor="t" rtlCol="false" tIns="0" lIns="0" bIns="0" rIns="0">
              <a:spAutoFit/>
            </a:bodyPr>
            <a:lstStyle/>
            <a:p>
              <a:pPr algn="just">
                <a:lnSpc>
                  <a:spcPts val="3290"/>
                </a:lnSpc>
              </a:pPr>
              <a:r>
                <a:rPr lang="en-US" sz="2350" i="true">
                  <a:solidFill>
                    <a:srgbClr val="000000"/>
                  </a:solidFill>
                  <a:latin typeface="Marta Italics"/>
                  <a:ea typeface="Marta Italics"/>
                  <a:cs typeface="Marta Italics"/>
                  <a:sym typeface="Marta Italics"/>
                </a:rPr>
                <a:t>This analysis shows that </a:t>
              </a:r>
              <a:r>
                <a:rPr lang="en-US" sz="2350" i="true" u="sng">
                  <a:solidFill>
                    <a:srgbClr val="613DC1"/>
                  </a:solidFill>
                  <a:latin typeface="Marta Italics"/>
                  <a:ea typeface="Marta Italics"/>
                  <a:cs typeface="Marta Italics"/>
                  <a:sym typeface="Marta Italics"/>
                </a:rPr>
                <a:t>drama</a:t>
              </a:r>
              <a:r>
                <a:rPr lang="en-US" sz="2350" i="true">
                  <a:solidFill>
                    <a:srgbClr val="000000"/>
                  </a:solidFill>
                  <a:latin typeface="Marta Italics"/>
                  <a:ea typeface="Marta Italics"/>
                  <a:cs typeface="Marta Italics"/>
                  <a:sym typeface="Marta Italics"/>
                </a:rPr>
                <a:t> is the top genre on Amazon Prime Video with a total of 47 titles, followed by comedy in second place with 40 titles. This demonstrates the platform's strong focus on these genres.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DAGeZ7WDBts</dc:identifier>
  <dcterms:modified xsi:type="dcterms:W3CDTF">2011-08-01T06:04:30Z</dcterms:modified>
  <cp:revision>1</cp:revision>
  <dc:title>Case Study Mini COurse RevoU Amazon</dc:title>
</cp:coreProperties>
</file>