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iJPpSDdd2lokVP7ph6LT7LKoKz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C86D46-07DF-47BD-8B0E-DBD4B0DA4735}">
  <a:tblStyle styleId="{24C86D46-07DF-47BD-8B0E-DBD4B0DA47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Average-regular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2dce87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2dce87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2dce87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2dce87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2dce87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2dce87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2dce87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2dce87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2dce87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2dce87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2dce87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2dce87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2dce8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2dce87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2dce87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2dce87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2dce87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2dce87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2dce87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2dce87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2dce87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2dce87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2dce87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2dce87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2dce87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2dce87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2dce87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2dce87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2dce87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2dce87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2dce8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2dce8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2dce8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ling.upenn.edu/courses/Fall_2003/ling001/penn_treebank_pos.html" TargetMode="External"/><Relationship Id="rId4" Type="http://schemas.openxmlformats.org/officeDocument/2006/relationships/hyperlink" Target="https://universaldependencies.org/u/pos/all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438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CSE44</a:t>
            </a:r>
            <a:r>
              <a:rPr lang="en" sz="438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0" i="0" lang="en" sz="438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Natural Language Processing II</a:t>
            </a:r>
            <a:endParaRPr b="0" i="0" sz="438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Farig Sadeque</a:t>
            </a:r>
            <a:endParaRPr b="0" i="0" sz="182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182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182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 b="0" i="0" sz="182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Many ‘.’ ‘!’ and ‘?’ end sentences but not all: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are in abbreviations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in abbreviations also end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Quotes after ‘.’ ‘!’ or ‘?’ are in the same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Parsing (spacy’s algorithm):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dependency parser figure it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Tokenization: Brainstorming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Someone has told you that words in English can be separated by simply splitting on whitespace. How many times would that heuristic fail for the following text?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Mr. O’Neill said reaction to Sea Container’s proposal “hasn’t been very positive.” In New York Stock Exchange composite trading yesterday, Sea Containers closed at $62.625, down 62.5 cents.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could you do to improve the heuristic?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punctuation: C++, C#, M*A*S*H,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Emoticons: =) :) ;-)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Contractions: I’ll, isn’t, dog’s, etc.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split to separate, e.g., noun (I) from verb (’ll)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in words: e-mail, co-operate,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morphemes: non-lawyer, pro-Arab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words: once-quiet study,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take-it-or-leave-it offer, 26-year-old,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Names: New York vs. York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Phrasal verbs: make up, work out,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numbers: +(880) 1756-111111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Bangla?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me present you the one and only Michael Madhusudan Dutta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নিকুম্ভিলা যজ্ঞ সাংগ করি, আরম্ভিলে/যুদ্ধ দম্ভি মেঘনাদ, বিষম সঙ্কটে/ঠেকিবে বৈদেহীনাথ, কহিনু তোমারে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Solutions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Unfortunately, no general solution. Each language requires it’s own tokenization principles.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does common tools do it then?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Spacy: recursively split on whitespace, known exceptions, affixes, and punctuation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Problem: Similar Words Look Different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The words </a:t>
            </a:r>
            <a:r>
              <a:rPr i="1" lang="en"/>
              <a:t>dog </a:t>
            </a:r>
            <a:r>
              <a:rPr lang="en"/>
              <a:t>and </a:t>
            </a:r>
            <a:r>
              <a:rPr i="1" lang="en"/>
              <a:t>dogs </a:t>
            </a:r>
            <a:r>
              <a:rPr lang="en"/>
              <a:t>are closely related, but on a computer "dog" != "dogs"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out common substrings (stemming/lemmatization)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words with vectors (embeddings)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Lecture 2: Linguistics Essentials</a:t>
            </a:r>
            <a:endParaRPr b="0" i="0" sz="4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Lemmatization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Hand-built lexicon for all word forms, walked → walk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Accurate, but slower, and there is a chicken-egg scenario with parts of speech tagging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dog =  [0.5; 0.4; 0.1]  and dogs =  [0.5; 0.4; 0.2] 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cos dog; dogs  = 0:99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 learn an embedding vector for each word such that similar words have similar vectors.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Will be covered in session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Before moving on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next overview is going to be on Parts of Speech tagging. Before starting that, please review these two links: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Penn TreeBank tags: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https://www.ling.upenn.edu/courses/Fall_2003/ling001/penn_treebank_pos.html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Section 2 and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Universal POS tags: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https://universaldependencies.org/u/pos/all.html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Libraries</a:t>
            </a: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6218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{24C86D46-07DF-47BD-8B0E-DBD4B0DA4735}</a:tableStyleId>
              </a:tblPr>
              <a:tblGrid>
                <a:gridCol w="1768700"/>
                <a:gridCol w="1538825"/>
                <a:gridCol w="1527925"/>
                <a:gridCol w="1436150"/>
                <a:gridCol w="14773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SpaCy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NLTK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CoreNLP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Processors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Fast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State-of-the-art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Large community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Simple APIs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Language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Java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Scala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4"/>
          <p:cNvSpPr txBox="1"/>
          <p:nvPr/>
        </p:nvSpPr>
        <p:spPr>
          <a:xfrm>
            <a:off x="683550" y="4247025"/>
            <a:ext cx="79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 next class, please install SpaCy and NLTK on your computer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Parts-of-Speech (POS) Tagging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Assigning grammatical categories for words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closed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fixed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prepositions, determiners, pronouns, conjunctions, auxiliary verbs, particles, numerals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growing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nouns, verbs, adjectives, adverbs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noun “person, place, or thing”: farmer, Dhaka, dice but also explosion, moment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verb “action or process”: grab, evolve, 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adjective “property or quality”, modify nouns: green, old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adverb “modify verbs and adjectives”: slowly, very, today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adposition “before/after a noun phrase”: over, before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determiner “express reference of noun”: a, the,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pronoun “substitute for noun”: you, our, who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conjunction “join two phrases”: and, but, if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particle “associated with other word”: not, maybe rule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 interjection “exclamation”: psst, ouch, hello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 Challenges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word can have different POS tag based on its use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painted the room vs. the painted room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</a:t>
            </a:r>
            <a:r>
              <a:rPr i="1" lang="en"/>
              <a:t>painted</a:t>
            </a:r>
            <a:r>
              <a:rPr lang="en"/>
              <a:t> a verb or an adjective?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Annotate the following sentence with POS tags from Penn TreeBank tags: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“Wow! That first post really blew up.”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Named Entity Recognition (NER)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Identify phrases that are named people, locations, organizations,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Common named entity types: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person</a:t>
            </a:r>
            <a:r>
              <a:rPr lang="en"/>
              <a:t> Turing is often considered the.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organization</a:t>
            </a:r>
            <a:r>
              <a:rPr lang="en"/>
              <a:t> The IPCC said it is likely that.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location</a:t>
            </a:r>
            <a:r>
              <a:rPr lang="en"/>
              <a:t> The Mt. Sanitas loop hike.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geo-political entity</a:t>
            </a:r>
            <a:r>
              <a:rPr lang="en"/>
              <a:t> Palo Alto will raise parking fees.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etc.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58600" y="19879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897850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569344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256000" y="19879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360475" y="19879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949925" y="19879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870850" y="2419325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45975" y="23716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NLP components</a:t>
            </a:r>
            <a:endParaRPr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Sentence segmentation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Tokenization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Lemmatization/Stemming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Parts-of-Speech tagging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Named Entity Recognition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Parsing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Coreference Resolution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Demonstration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SpaCy and NLTK on your computer!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 &lt;per&gt;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&lt;org&gt;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&lt;loc&gt;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 &lt;gpe&gt;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Sequence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study it in session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Simple scheme: label each word as (I)nside or (O)utside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More elaborate schemes: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BIO: begin, inside, outside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BILOU: begin, inside, last, outside, unit-length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and Syntactic Representation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Example: John hit the ball.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563" y="1656750"/>
            <a:ext cx="4700876" cy="29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Challenges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Attachment ambiguity: One morning I shot an elephant in my pajamas.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was in my pajamas? Me? The elephant?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13" y="2174450"/>
            <a:ext cx="6965575" cy="2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Coordination Ambiguity 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Old men and women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 and women)?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(men) and women?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Which one is correct?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solutions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grammar based parsing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Transition based parsing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We will learn theories of parsing in session 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now check out some of the tools that are available to 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Stanford CoreNLP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is called Parts-of-Speech tagging.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20"/>
              <a:t>More Annotations: Dependencies, Named Entities, Coreference</a:t>
            </a:r>
            <a:endParaRPr sz="2320"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358600" y="21403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31264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60377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4637000" y="21403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1512875" y="21403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483325" y="21403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88" idx="0"/>
            <a:endCxn id="86" idx="0"/>
          </p:cNvCxnSpPr>
          <p:nvPr/>
        </p:nvCxnSpPr>
        <p:spPr>
          <a:xfrm rot="5400000">
            <a:off x="45039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6"/>
          <p:cNvCxnSpPr>
            <a:stCxn id="86" idx="0"/>
            <a:endCxn id="89" idx="0"/>
          </p:cNvCxnSpPr>
          <p:nvPr/>
        </p:nvCxnSpPr>
        <p:spPr>
          <a:xfrm rot="5400000">
            <a:off x="3011250" y="1375775"/>
            <a:ext cx="600" cy="1529700"/>
          </a:xfrm>
          <a:prstGeom prst="bentConnector3">
            <a:avLst>
              <a:gd fmla="val -821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>
            <a:stCxn id="86" idx="0"/>
            <a:endCxn id="85" idx="0"/>
          </p:cNvCxnSpPr>
          <p:nvPr/>
        </p:nvCxnSpPr>
        <p:spPr>
          <a:xfrm rot="5400000">
            <a:off x="2319300" y="683825"/>
            <a:ext cx="600" cy="2913600"/>
          </a:xfrm>
          <a:prstGeom prst="bentConnector3">
            <a:avLst>
              <a:gd fmla="val -1382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6"/>
          <p:cNvCxnSpPr>
            <a:stCxn id="88" idx="0"/>
            <a:endCxn id="87" idx="0"/>
          </p:cNvCxnSpPr>
          <p:nvPr/>
        </p:nvCxnSpPr>
        <p:spPr>
          <a:xfrm flipH="1" rot="-5400000">
            <a:off x="59595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6"/>
          <p:cNvCxnSpPr>
            <a:stCxn id="88" idx="0"/>
            <a:endCxn id="90" idx="0"/>
          </p:cNvCxnSpPr>
          <p:nvPr/>
        </p:nvCxnSpPr>
        <p:spPr>
          <a:xfrm flipH="1" rot="-5400000">
            <a:off x="6548450" y="823925"/>
            <a:ext cx="600" cy="2633400"/>
          </a:xfrm>
          <a:prstGeom prst="bentConnector3">
            <a:avLst>
              <a:gd fmla="val -840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 txBox="1"/>
          <p:nvPr/>
        </p:nvSpPr>
        <p:spPr>
          <a:xfrm>
            <a:off x="4345650" y="15083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nsubj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41050" y="1584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2525800" y="16607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086975" y="13111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80150" y="1176625"/>
            <a:ext cx="4235700" cy="20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961538" y="2050675"/>
            <a:ext cx="1455600" cy="7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1898375" y="33191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6339250" y="29189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311700" y="38884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She/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liked/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verb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it/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very/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much/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./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punc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8700" y="3938850"/>
            <a:ext cx="1008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767800" y="3938850"/>
            <a:ext cx="6969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6"/>
          <p:cNvCxnSpPr>
            <a:stCxn id="106" idx="0"/>
            <a:endCxn id="103" idx="2"/>
          </p:cNvCxnSpPr>
          <p:nvPr/>
        </p:nvCxnSpPr>
        <p:spPr>
          <a:xfrm rot="-5400000">
            <a:off x="1645050" y="3337200"/>
            <a:ext cx="219600" cy="9837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6"/>
          <p:cNvCxnSpPr>
            <a:stCxn id="107" idx="0"/>
            <a:endCxn id="104" idx="2"/>
          </p:cNvCxnSpPr>
          <p:nvPr/>
        </p:nvCxnSpPr>
        <p:spPr>
          <a:xfrm rot="-5400000">
            <a:off x="4592100" y="1843200"/>
            <a:ext cx="619800" cy="3571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Common NLP Components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Sentence segmentation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Tokenization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Lemmatization/Stemming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Parts-of-Speech tagging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Named Entity Recognition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Parsing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Coreference Resolution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